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312" r:id="rId2"/>
    <p:sldId id="304" r:id="rId3"/>
    <p:sldId id="310" r:id="rId4"/>
    <p:sldId id="309"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6159" autoAdjust="0"/>
  </p:normalViewPr>
  <p:slideViewPr>
    <p:cSldViewPr>
      <p:cViewPr varScale="1">
        <p:scale>
          <a:sx n="86" d="100"/>
          <a:sy n="86" d="100"/>
        </p:scale>
        <p:origin x="138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835"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7/16/2019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2018</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7/16/2019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643646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164337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34136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97761A-F4E6-294D-9AFB-521E0AC40CDA}" type="datetime1">
              <a:rPr lang="en-US" smtClean="0"/>
              <a:t>7/16/2019</a:t>
            </a:fld>
            <a:endParaRPr lang="en-US"/>
          </a:p>
        </p:txBody>
      </p:sp>
      <p:sp>
        <p:nvSpPr>
          <p:cNvPr id="5" name="Footer Placeholder 4"/>
          <p:cNvSpPr>
            <a:spLocks noGrp="1"/>
          </p:cNvSpPr>
          <p:nvPr>
            <p:ph type="ftr" sz="quarter" idx="11"/>
          </p:nvPr>
        </p:nvSpPr>
        <p:spPr/>
        <p:txBody>
          <a:bodyPr/>
          <a:lstStyle/>
          <a:p>
            <a:endParaRPr lang="en-US" dirty="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Submission</a:t>
            </a: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Jaesang Cha, SNUST</a:t>
            </a: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4259BDE-AF59-40E3-8184-8A91597D10A7}"/>
              </a:ext>
            </a:extLst>
          </p:cNvPr>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chemeClr val="tx1"/>
                </a:solidFill>
                <a:latin typeface="Times New Roman" pitchFamily="18" charset="0"/>
                <a:cs typeface="Times New Roman" pitchFamily="18" charset="0"/>
              </a:rPr>
              <a:t>doc.: IEEE 15-19-0316-00-0vat</a:t>
            </a:r>
          </a:p>
        </p:txBody>
      </p:sp>
      <p:sp>
        <p:nvSpPr>
          <p:cNvPr id="15" name="TextBox 14">
            <a:extLst>
              <a:ext uri="{FF2B5EF4-FFF2-40B4-BE49-F238E27FC236}">
                <a16:creationId xmlns:a16="http://schemas.microsoft.com/office/drawing/2014/main" id="{101BCF3A-C2CF-41E2-AD39-0DF43743556B}"/>
              </a:ext>
            </a:extLst>
          </p:cNvPr>
          <p:cNvSpPr txBox="1"/>
          <p:nvPr userDrawn="1"/>
        </p:nvSpPr>
        <p:spPr>
          <a:xfrm>
            <a:off x="457200" y="152400"/>
            <a:ext cx="12954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July 2019</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968935-F7C2-2943-A84E-BC9132FE84FE}" type="datetime1">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EE152-3E99-7342-B6D8-9F040714AC7D}" type="datetime1">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Submission</a:t>
            </a: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Jaesang Cha, SNUST</a:t>
            </a:r>
          </a:p>
        </p:txBody>
      </p:sp>
      <p:sp>
        <p:nvSpPr>
          <p:cNvPr id="14" name="TextBox 13">
            <a:extLst>
              <a:ext uri="{FF2B5EF4-FFF2-40B4-BE49-F238E27FC236}">
                <a16:creationId xmlns:a16="http://schemas.microsoft.com/office/drawing/2014/main" id="{8FB5D189-08F3-4B11-BD70-8CEAF7B3147E}"/>
              </a:ext>
            </a:extLst>
          </p:cNvPr>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chemeClr val="tx1"/>
                </a:solidFill>
                <a:latin typeface="Times New Roman" pitchFamily="18" charset="0"/>
                <a:cs typeface="Times New Roman" pitchFamily="18" charset="0"/>
              </a:rPr>
              <a:t>doc.: IEEE 15-19-0316-00-0vat</a:t>
            </a:r>
          </a:p>
        </p:txBody>
      </p:sp>
      <p:sp>
        <p:nvSpPr>
          <p:cNvPr id="15" name="TextBox 14">
            <a:extLst>
              <a:ext uri="{FF2B5EF4-FFF2-40B4-BE49-F238E27FC236}">
                <a16:creationId xmlns:a16="http://schemas.microsoft.com/office/drawing/2014/main" id="{93B8BE55-D996-4666-B2AF-4CD9F4A49660}"/>
              </a:ext>
            </a:extLst>
          </p:cNvPr>
          <p:cNvSpPr txBox="1"/>
          <p:nvPr userDrawn="1"/>
        </p:nvSpPr>
        <p:spPr>
          <a:xfrm>
            <a:off x="457200" y="152400"/>
            <a:ext cx="12954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July 2019</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2879A4-D9B4-F64D-A058-EF37CC0DC8FD}" type="datetime1">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2B5D2A-4D6C-8143-8602-4163F4B50C71}" type="datetime1">
              <a:rPr lang="en-US" smtClean="0"/>
              <a:t>7/16/2019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D3F40-E048-474A-9262-361127BB8570}" type="datetime1">
              <a:rPr lang="en-US" smtClean="0"/>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7/16/2019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7/16/2019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32198"/>
            <a:ext cx="9144000" cy="6001643"/>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 </a:t>
            </a:r>
            <a:r>
              <a:rPr lang="en-US" sz="1600" b="1" dirty="0" err="1">
                <a:latin typeface="Times New Roman" pitchFamily="18" charset="0"/>
                <a:cs typeface="Times New Roman" pitchFamily="18" charset="0"/>
              </a:rPr>
              <a:t>LiFi</a:t>
            </a:r>
            <a:r>
              <a:rPr lang="en-US" sz="1600" b="1" dirty="0">
                <a:latin typeface="Times New Roman" pitchFamily="18" charset="0"/>
                <a:cs typeface="Times New Roman" pitchFamily="18" charset="0"/>
              </a:rPr>
              <a:t>/</a:t>
            </a:r>
            <a:r>
              <a:rPr lang="en-US" sz="1600" b="1" dirty="0" err="1">
                <a:latin typeface="Times New Roman" pitchFamily="18" charset="0"/>
                <a:cs typeface="Times New Roman" pitchFamily="18" charset="0"/>
              </a:rPr>
              <a:t>CamCom</a:t>
            </a:r>
            <a:r>
              <a:rPr lang="en-US" sz="1600" b="1" dirty="0">
                <a:latin typeface="Times New Roman" pitchFamily="18" charset="0"/>
                <a:cs typeface="Times New Roman" pitchFamily="18" charset="0"/>
              </a:rPr>
              <a:t> Technology for Finding Sunken Ship Using Water Drone</a:t>
            </a:r>
            <a:endParaRPr lang="en-US" altLang="ko-KR" sz="1600" dirty="0">
              <a:latin typeface="Times New Roman" panose="02020603050405020304" pitchFamily="18" charset="0"/>
              <a:ea typeface="굴림" panose="020B0600000101010101" pitchFamily="50" charset="-127"/>
              <a:cs typeface="Times New Roman" panose="02020603050405020304" pitchFamily="18" charset="0"/>
            </a:endParaRPr>
          </a:p>
          <a:p>
            <a:pPr marL="228600"/>
            <a:r>
              <a:rPr lang="en-US" sz="1600" b="1" dirty="0">
                <a:latin typeface="Times New Roman" pitchFamily="18" charset="0"/>
                <a:cs typeface="Times New Roman" pitchFamily="18" charset="0"/>
              </a:rPr>
              <a:t>Date Submitted: </a:t>
            </a:r>
            <a:r>
              <a:rPr lang="en-US" sz="1600" dirty="0">
                <a:latin typeface="Times New Roman" pitchFamily="18" charset="0"/>
                <a:cs typeface="Times New Roman" pitchFamily="18" charset="0"/>
              </a:rPr>
              <a:t>July 2019	</a:t>
            </a:r>
          </a:p>
          <a:p>
            <a:pPr marL="228600" algn="just"/>
            <a:r>
              <a:rPr lang="en-US" sz="1600" b="1" dirty="0">
                <a:latin typeface="Times New Roman" pitchFamily="18" charset="0"/>
                <a:cs typeface="Times New Roman" pitchFamily="18" charset="0"/>
              </a:rPr>
              <a:t>Source: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Jaesang</a:t>
            </a:r>
            <a:r>
              <a:rPr lang="en-US" sz="1600" dirty="0">
                <a:latin typeface="Times New Roman" pitchFamily="18" charset="0"/>
                <a:cs typeface="Times New Roman" pitchFamily="18" charset="0"/>
              </a:rPr>
              <a:t> Cha (SNUST), </a:t>
            </a:r>
            <a:r>
              <a:rPr lang="en-US" sz="1600" dirty="0" err="1">
                <a:latin typeface="Times New Roman" pitchFamily="18" charset="0"/>
                <a:cs typeface="Times New Roman" pitchFamily="18" charset="0"/>
              </a:rPr>
              <a:t>Hyeongho</a:t>
            </a:r>
            <a:r>
              <a:rPr lang="en-US" sz="1600" dirty="0">
                <a:latin typeface="Times New Roman" pitchFamily="18" charset="0"/>
                <a:cs typeface="Times New Roman" pitchFamily="18" charset="0"/>
              </a:rPr>
              <a:t> Lee (</a:t>
            </a:r>
            <a:r>
              <a:rPr lang="en-US" sz="1600" dirty="0" err="1">
                <a:latin typeface="Times New Roman" pitchFamily="18" charset="0"/>
                <a:cs typeface="Times New Roman" pitchFamily="18" charset="0"/>
              </a:rPr>
              <a:t>Netvision</a:t>
            </a:r>
            <a:r>
              <a:rPr lang="en-US" sz="1600" dirty="0">
                <a:latin typeface="Times New Roman" pitchFamily="18" charset="0"/>
                <a:cs typeface="Times New Roman" pitchFamily="18" charset="0"/>
              </a:rPr>
              <a:t> Telecom Inc., Korea Univ.), </a:t>
            </a:r>
            <a:r>
              <a:rPr lang="en-US" sz="1600" dirty="0" err="1">
                <a:latin typeface="Times New Roman" pitchFamily="18" charset="0"/>
                <a:cs typeface="Times New Roman" pitchFamily="18" charset="0"/>
              </a:rPr>
              <a:t>Yoonkwan</a:t>
            </a:r>
            <a:r>
              <a:rPr lang="en-US" sz="1600" dirty="0">
                <a:latin typeface="Times New Roman" pitchFamily="18" charset="0"/>
                <a:cs typeface="Times New Roman" pitchFamily="18" charset="0"/>
              </a:rPr>
              <a:t> Kim (The Catholic Univ.), </a:t>
            </a:r>
            <a:r>
              <a:rPr lang="en-US" sz="1600" dirty="0" err="1">
                <a:latin typeface="Times New Roman" pitchFamily="18" charset="0"/>
                <a:cs typeface="Times New Roman" pitchFamily="18" charset="0"/>
              </a:rPr>
              <a:t>Minseok</a:t>
            </a:r>
            <a:r>
              <a:rPr lang="en-US" sz="1600" dirty="0">
                <a:latin typeface="Times New Roman" pitchFamily="18" charset="0"/>
                <a:cs typeface="Times New Roman" pitchFamily="18" charset="0"/>
              </a:rPr>
              <a:t> Oh (</a:t>
            </a:r>
            <a:r>
              <a:rPr lang="en-US" sz="1600" dirty="0" err="1">
                <a:latin typeface="Times New Roman" pitchFamily="18" charset="0"/>
                <a:cs typeface="Times New Roman" pitchFamily="18" charset="0"/>
              </a:rPr>
              <a:t>Kyonggi</a:t>
            </a:r>
            <a:r>
              <a:rPr lang="en-US" sz="1600" dirty="0">
                <a:latin typeface="Times New Roman" pitchFamily="18" charset="0"/>
                <a:cs typeface="Times New Roman" pitchFamily="18" charset="0"/>
              </a:rPr>
              <a:t> Univ.),</a:t>
            </a:r>
            <a:r>
              <a:rPr lang="en-US" sz="1600" dirty="0" err="1">
                <a:latin typeface="Times New Roman" pitchFamily="18" charset="0"/>
                <a:cs typeface="Times New Roman" pitchFamily="18" charset="0"/>
              </a:rPr>
              <a:t>Sangwoon</a:t>
            </a:r>
            <a:r>
              <a:rPr lang="en-US" sz="1600" dirty="0">
                <a:latin typeface="Times New Roman" pitchFamily="18" charset="0"/>
                <a:cs typeface="Times New Roman" pitchFamily="18" charset="0"/>
              </a:rPr>
              <a:t> Lee (</a:t>
            </a:r>
            <a:r>
              <a:rPr lang="en-US" sz="1600" dirty="0" err="1">
                <a:latin typeface="Times New Roman" pitchFamily="18" charset="0"/>
                <a:cs typeface="Times New Roman" pitchFamily="18" charset="0"/>
              </a:rPr>
              <a:t>Namseoul</a:t>
            </a:r>
            <a:r>
              <a:rPr lang="en-US" sz="1600" dirty="0">
                <a:latin typeface="Times New Roman" pitchFamily="18" charset="0"/>
                <a:cs typeface="Times New Roman" pitchFamily="18" charset="0"/>
              </a:rPr>
              <a:t> Univ.), </a:t>
            </a:r>
            <a:r>
              <a:rPr lang="en-US" sz="1600" dirty="0" err="1">
                <a:latin typeface="Times New Roman" pitchFamily="18" charset="0"/>
                <a:cs typeface="Times New Roman" pitchFamily="18" charset="0"/>
              </a:rPr>
              <a:t>Jinyoung</a:t>
            </a:r>
            <a:r>
              <a:rPr lang="en-US" sz="1600" dirty="0">
                <a:latin typeface="Times New Roman" pitchFamily="18" charset="0"/>
                <a:cs typeface="Times New Roman" pitchFamily="18" charset="0"/>
              </a:rPr>
              <a:t> Kim (</a:t>
            </a:r>
            <a:r>
              <a:rPr lang="en-US" sz="1600" dirty="0" err="1">
                <a:latin typeface="Times New Roman" pitchFamily="18" charset="0"/>
                <a:cs typeface="Times New Roman" pitchFamily="18" charset="0"/>
              </a:rPr>
              <a:t>Kwangwoon</a:t>
            </a:r>
            <a:r>
              <a:rPr lang="en-US" sz="1600" dirty="0">
                <a:latin typeface="Times New Roman" pitchFamily="18" charset="0"/>
                <a:cs typeface="Times New Roman" pitchFamily="18" charset="0"/>
              </a:rPr>
              <a:t> Univ.), </a:t>
            </a:r>
            <a:r>
              <a:rPr lang="en-US" sz="1600" dirty="0" err="1">
                <a:latin typeface="Times New Roman" pitchFamily="18" charset="0"/>
                <a:cs typeface="Times New Roman" pitchFamily="18" charset="0"/>
              </a:rPr>
              <a:t>SeongKweon</a:t>
            </a:r>
            <a:r>
              <a:rPr lang="en-US" sz="1600" dirty="0">
                <a:latin typeface="Times New Roman" pitchFamily="18" charset="0"/>
                <a:cs typeface="Times New Roman" pitchFamily="18" charset="0"/>
              </a:rPr>
              <a:t> Kim(SNUST), Yong </a:t>
            </a:r>
            <a:r>
              <a:rPr lang="en-US" sz="1600" dirty="0" err="1">
                <a:latin typeface="Times New Roman" pitchFamily="18" charset="0"/>
                <a:cs typeface="Times New Roman" pitchFamily="18" charset="0"/>
              </a:rPr>
              <a:t>Ik</a:t>
            </a:r>
            <a:r>
              <a:rPr lang="en-US" sz="1600" dirty="0">
                <a:latin typeface="Times New Roman" pitchFamily="18" charset="0"/>
                <a:cs typeface="Times New Roman" pitchFamily="18" charset="0"/>
              </a:rPr>
              <a:t> Yoon (Sookmyung Women's University), </a:t>
            </a:r>
            <a:r>
              <a:rPr lang="en-US" sz="1600" dirty="0" err="1">
                <a:latin typeface="Times New Roman" pitchFamily="18" charset="0"/>
                <a:cs typeface="Times New Roman" pitchFamily="18" charset="0"/>
              </a:rPr>
              <a:t>Jeonggon</a:t>
            </a:r>
            <a:r>
              <a:rPr lang="en-US" sz="1600" dirty="0">
                <a:latin typeface="Times New Roman" pitchFamily="18" charset="0"/>
                <a:cs typeface="Times New Roman" pitchFamily="18" charset="0"/>
              </a:rPr>
              <a:t> Kim (Korea Polytechnic Univ.),  </a:t>
            </a:r>
            <a:r>
              <a:rPr lang="en-US" sz="1600" dirty="0" err="1">
                <a:latin typeface="Times New Roman" pitchFamily="18" charset="0"/>
                <a:cs typeface="Times New Roman" pitchFamily="18" charset="0"/>
              </a:rPr>
              <a:t>Chanhyeong</a:t>
            </a:r>
            <a:r>
              <a:rPr lang="en-US" sz="1600" dirty="0">
                <a:latin typeface="Times New Roman" pitchFamily="18" charset="0"/>
                <a:cs typeface="Times New Roman" pitchFamily="18" charset="0"/>
              </a:rPr>
              <a:t> Chung (RAPA), </a:t>
            </a:r>
            <a:r>
              <a:rPr lang="en-US" sz="1600" dirty="0" err="1">
                <a:latin typeface="Times New Roman" pitchFamily="18" charset="0"/>
                <a:cs typeface="Times New Roman" pitchFamily="18" charset="0"/>
              </a:rPr>
              <a:t>Sooyoung</a:t>
            </a:r>
            <a:r>
              <a:rPr lang="en-US" sz="1600" dirty="0">
                <a:latin typeface="Times New Roman" pitchFamily="18" charset="0"/>
                <a:cs typeface="Times New Roman" pitchFamily="18" charset="0"/>
              </a:rPr>
              <a:t> Chang (SYCA),Vinayagam Mariappan (SNUST)</a:t>
            </a:r>
          </a:p>
          <a:p>
            <a:pPr marL="228600" algn="just"/>
            <a:r>
              <a:rPr lang="en-US" sz="1600" b="1" dirty="0">
                <a:latin typeface="Times New Roman" pitchFamily="18" charset="0"/>
                <a:cs typeface="Times New Roman" pitchFamily="18" charset="0"/>
              </a:rPr>
              <a:t>Address: </a:t>
            </a:r>
            <a:r>
              <a:rPr lang="en-US" sz="1600" dirty="0">
                <a:latin typeface="Times New Roman" pitchFamily="18" charset="0"/>
                <a:cs typeface="Times New Roman" pitchFamily="18" charset="0"/>
              </a:rPr>
              <a:t>Contact Information: +82-2-970-6431, FAX: +82-2-970-6123, E-Mail: chajs@seoultech.ac.kr </a:t>
            </a:r>
          </a:p>
          <a:p>
            <a:pPr marL="228600" algn="just"/>
            <a:r>
              <a:rPr lang="en-US" sz="1600" b="1" dirty="0">
                <a:latin typeface="Times New Roman" pitchFamily="18" charset="0"/>
                <a:cs typeface="Times New Roman" pitchFamily="18" charset="0"/>
              </a:rPr>
              <a:t>Re:</a:t>
            </a:r>
          </a:p>
          <a:p>
            <a:pPr marL="228600" algn="just">
              <a:spcBef>
                <a:spcPts val="600"/>
              </a:spcBef>
              <a:spcAft>
                <a:spcPts val="600"/>
              </a:spcAft>
            </a:pPr>
            <a:r>
              <a:rPr lang="en-US" sz="1600" b="1" dirty="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documents introduce the V2X LiFi/CamCom Link design consideration for VAT. The </a:t>
            </a:r>
            <a:r>
              <a:rPr lang="en-US" altLang="ko-KR" sz="1600" dirty="0" err="1">
                <a:latin typeface="Times New Roman" pitchFamily="18" charset="0"/>
                <a:cs typeface="Times New Roman" pitchFamily="18" charset="0"/>
              </a:rPr>
              <a:t>LiFi</a:t>
            </a:r>
            <a:r>
              <a:rPr lang="en-US" altLang="ko-KR" sz="1600" dirty="0">
                <a:latin typeface="Times New Roman" pitchFamily="18" charset="0"/>
                <a:cs typeface="Times New Roman" pitchFamily="18" charset="0"/>
              </a:rPr>
              <a:t>/</a:t>
            </a:r>
            <a:r>
              <a:rPr lang="en-US" altLang="ko-KR" sz="1600" dirty="0" err="1">
                <a:latin typeface="Times New Roman" pitchFamily="18" charset="0"/>
                <a:cs typeface="Times New Roman" pitchFamily="18" charset="0"/>
              </a:rPr>
              <a:t>CamCom</a:t>
            </a:r>
            <a:r>
              <a:rPr lang="en-US" altLang="ko-KR" sz="1600" dirty="0">
                <a:latin typeface="Times New Roman" pitchFamily="18" charset="0"/>
                <a:cs typeface="Times New Roman" pitchFamily="18" charset="0"/>
              </a:rPr>
              <a:t> Technology proposed to assist finding  sunken ships in the sea using water drones. This VAT  solution also used to operate on the application services like ITS, ADAS, IoT/IoL, etc. on road condition. </a:t>
            </a:r>
          </a:p>
          <a:p>
            <a:pPr marL="228600" algn="just">
              <a:spcBef>
                <a:spcPts val="600"/>
              </a:spcBef>
              <a:spcAft>
                <a:spcPts val="600"/>
              </a:spcAft>
            </a:pPr>
            <a:r>
              <a:rPr lang="en-US" sz="1600" b="1" dirty="0">
                <a:latin typeface="Times New Roman" pitchFamily="18" charset="0"/>
                <a:cs typeface="Times New Roman" pitchFamily="18" charset="0"/>
              </a:rPr>
              <a:t>Purpose: </a:t>
            </a:r>
            <a:r>
              <a:rPr lang="en-US" sz="1600" dirty="0">
                <a:latin typeface="Times New Roman" pitchFamily="18" charset="0"/>
                <a:cs typeface="Times New Roman" pitchFamily="18" charset="0"/>
              </a:rPr>
              <a:t>To provided concept models of  Light Communication based LiFi/CamCom solution 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	</a:t>
            </a:r>
          </a:p>
          <a:p>
            <a:pPr marL="228600" algn="just">
              <a:spcBef>
                <a:spcPts val="600"/>
              </a:spcBef>
              <a:spcAft>
                <a:spcPts val="600"/>
              </a:spcAft>
            </a:pPr>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a:latin typeface="Times New Roman" pitchFamily="18" charset="0"/>
                <a:cs typeface="Times New Roman" pitchFamily="18" charset="0"/>
              </a:rPr>
              <a:t>Release:</a:t>
            </a:r>
            <a:r>
              <a:rPr lang="en-US" sz="1600" dirty="0">
                <a:latin typeface="Times New Roman" pitchFamily="18" charset="0"/>
                <a:cs typeface="Times New Roman" pitchFamily="18" charset="0"/>
              </a:rPr>
              <a:t> The contributor acknowledges and accepts that this contribution becomes the property of IEEE and may be made publicly available by P802.15.	</a:t>
            </a:r>
          </a:p>
        </p:txBody>
      </p:sp>
      <p:sp>
        <p:nvSpPr>
          <p:cNvPr id="5" name="TextBox 4"/>
          <p:cNvSpPr txBox="1"/>
          <p:nvPr/>
        </p:nvSpPr>
        <p:spPr>
          <a:xfrm>
            <a:off x="4114800" y="6313246"/>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1</a:t>
            </a:r>
          </a:p>
        </p:txBody>
      </p:sp>
    </p:spTree>
    <p:extLst>
      <p:ext uri="{BB962C8B-B14F-4D97-AF65-F5344CB8AC3E}">
        <p14:creationId xmlns:p14="http://schemas.microsoft.com/office/powerpoint/2010/main" val="358662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latin typeface="Times New Roman" panose="02020603050405020304" pitchFamily="18" charset="0"/>
                <a:ea typeface="굴림" panose="020B0600000101010101" pitchFamily="50" charset="-127"/>
                <a:cs typeface="Times New Roman" panose="02020603050405020304" pitchFamily="18" charset="0"/>
              </a:rPr>
              <a:t>Contents</a:t>
            </a:r>
            <a:endParaRPr lang="en-US" sz="3200" b="1"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495300" y="2109787"/>
            <a:ext cx="8648700" cy="23860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 for Assistive Solution to Find Sunken Ships</a:t>
            </a:r>
          </a:p>
          <a:p>
            <a:pPr algn="l">
              <a:tabLst>
                <a:tab pos="2417763" algn="l"/>
              </a:tabLst>
            </a:pPr>
            <a:endParaRPr lang="ru-RU"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a:solidFill>
                  <a:schemeClr val="tx1"/>
                </a:solidFill>
                <a:latin typeface="Times New Roman" pitchFamily="18" charset="0"/>
                <a:cs typeface="Times New Roman" pitchFamily="18" charset="0"/>
              </a:rPr>
              <a:t>Water Drone with </a:t>
            </a:r>
            <a:r>
              <a:rPr lang="en-US" altLang="ko-KR" sz="2000" dirty="0" err="1">
                <a:solidFill>
                  <a:schemeClr val="tx1"/>
                </a:solidFill>
                <a:latin typeface="Times New Roman" pitchFamily="18" charset="0"/>
                <a:cs typeface="Times New Roman" pitchFamily="18" charset="0"/>
              </a:rPr>
              <a:t>LiFi</a:t>
            </a:r>
            <a:r>
              <a:rPr lang="en-US" altLang="ko-KR" sz="2000" dirty="0">
                <a:solidFill>
                  <a:schemeClr val="tx1"/>
                </a:solidFill>
                <a:latin typeface="Times New Roman" pitchFamily="18" charset="0"/>
                <a:cs typeface="Times New Roman" pitchFamily="18" charset="0"/>
              </a:rPr>
              <a:t>/</a:t>
            </a:r>
            <a:r>
              <a:rPr lang="en-US" altLang="ko-KR" sz="2000" dirty="0" err="1">
                <a:solidFill>
                  <a:schemeClr val="tx1"/>
                </a:solidFill>
                <a:latin typeface="Times New Roman" pitchFamily="18" charset="0"/>
                <a:cs typeface="Times New Roman" pitchFamily="18" charset="0"/>
              </a:rPr>
              <a:t>CamCom</a:t>
            </a:r>
            <a:r>
              <a:rPr lang="en-US" altLang="ko-KR" sz="2000" dirty="0">
                <a:solidFill>
                  <a:schemeClr val="tx1"/>
                </a:solidFill>
                <a:latin typeface="Times New Roman" pitchFamily="18" charset="0"/>
                <a:cs typeface="Times New Roman" pitchFamily="18" charset="0"/>
              </a:rPr>
              <a:t> Technology to Find Sunken Ships</a:t>
            </a: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2</a:t>
            </a:r>
          </a:p>
        </p:txBody>
      </p:sp>
    </p:spTree>
    <p:extLst>
      <p:ext uri="{BB962C8B-B14F-4D97-AF65-F5344CB8AC3E}">
        <p14:creationId xmlns:p14="http://schemas.microsoft.com/office/powerpoint/2010/main" val="203528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14800" y="6313246"/>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3</a:t>
            </a:r>
          </a:p>
        </p:txBody>
      </p:sp>
      <p:sp>
        <p:nvSpPr>
          <p:cNvPr id="9" name="Content Placeholder 2"/>
          <p:cNvSpPr txBox="1">
            <a:spLocks/>
          </p:cNvSpPr>
          <p:nvPr/>
        </p:nvSpPr>
        <p:spPr>
          <a:xfrm>
            <a:off x="4495800" y="1295400"/>
            <a:ext cx="4191000" cy="5017846"/>
          </a:xfrm>
          <a:prstGeom prst="rect">
            <a:avLst/>
          </a:prstGeom>
          <a:ln>
            <a:solidFill>
              <a:schemeClr val="bg1"/>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tabLst>
                <a:tab pos="2417763" algn="l"/>
              </a:tabLst>
            </a:pPr>
            <a:r>
              <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buFontTx/>
              <a:buChar char="-"/>
              <a:tabLst>
                <a:tab pos="2417763" algn="l"/>
              </a:tabLst>
            </a:pPr>
            <a:r>
              <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sea side transportation technology and the sea side security system is improved constantly and trying to decrease the possibility of the seaside  accidents</a:t>
            </a:r>
          </a:p>
          <a:p>
            <a:pPr marL="628650" lvl="1" indent="-171450" algn="just">
              <a:buFontTx/>
              <a:buChar char="-"/>
              <a:tabLst>
                <a:tab pos="2417763" algn="l"/>
              </a:tabLst>
            </a:pPr>
            <a:r>
              <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sea side accidents recue operations are difficult process in the deep sea water due to limited divers, bad weather or seaside condition.</a:t>
            </a:r>
          </a:p>
          <a:p>
            <a:pPr marL="628650" lvl="1" indent="-171450" algn="just">
              <a:buFontTx/>
              <a:buChar char="-"/>
              <a:tabLst>
                <a:tab pos="2417763" algn="l"/>
              </a:tabLst>
            </a:pPr>
            <a:r>
              <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Too difficult to finding the location of the ship in deep underwater. </a:t>
            </a:r>
          </a:p>
          <a:p>
            <a:pPr marL="628650" lvl="1" indent="-171450" algn="just">
              <a:buFontTx/>
              <a:buChar char="-"/>
              <a:tabLst>
                <a:tab pos="2417763" algn="l"/>
              </a:tabLst>
            </a:pPr>
            <a:r>
              <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resolve this problem, we can use an water drone with light communication technology to find the location of the ship sunken ships</a:t>
            </a:r>
          </a:p>
          <a:p>
            <a:pPr marL="628650" lvl="1" indent="-171450" algn="just">
              <a:buFontTx/>
              <a:buChar char="-"/>
              <a:tabLst>
                <a:tab pos="2417763" algn="l"/>
              </a:tabLst>
            </a:pPr>
            <a:r>
              <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rescue underwater drone can send the visual present condition of the sunken ship to the rescue ship or the crane vessel.</a:t>
            </a:r>
          </a:p>
          <a:p>
            <a:pPr marL="342900" indent="-342900" algn="just">
              <a:buFont typeface="Arial" panose="020B0604020202020204" pitchFamily="34" charset="0"/>
              <a:buChar char="•"/>
              <a:tabLst>
                <a:tab pos="2417763" algn="l"/>
              </a:tabLst>
            </a:pPr>
            <a:r>
              <a:rPr lang="en-US" sz="1200" b="1" dirty="0">
                <a:solidFill>
                  <a:schemeClr val="tx1"/>
                </a:solidFill>
                <a:latin typeface="Times New Roman" panose="02020603050405020304" pitchFamily="18" charset="0"/>
                <a:cs typeface="Times New Roman" panose="02020603050405020304" pitchFamily="18" charset="0"/>
              </a:rPr>
              <a:t> </a:t>
            </a:r>
            <a:r>
              <a:rPr lang="en-US" sz="1400" b="1" dirty="0">
                <a:solidFill>
                  <a:schemeClr val="tx1"/>
                </a:solidFill>
                <a:latin typeface="Times New Roman" panose="02020603050405020304" pitchFamily="18" charset="0"/>
                <a:cs typeface="Times New Roman" panose="02020603050405020304" pitchFamily="18" charset="0"/>
              </a:rPr>
              <a:t>Basic Concept</a:t>
            </a:r>
            <a:r>
              <a:rPr lang="en-US" sz="1200" b="1" dirty="0">
                <a:solidFill>
                  <a:schemeClr val="tx1"/>
                </a:solidFill>
                <a:latin typeface="Times New Roman" panose="02020603050405020304" pitchFamily="18" charset="0"/>
                <a:cs typeface="Times New Roman" panose="02020603050405020304" pitchFamily="18" charset="0"/>
              </a:rPr>
              <a:t> </a:t>
            </a:r>
          </a:p>
          <a:p>
            <a:pPr marL="628650" lvl="1" indent="-171450" algn="just">
              <a:buFontTx/>
              <a:buChar char="-"/>
              <a:tabLst>
                <a:tab pos="2417763" algn="l"/>
              </a:tabLst>
            </a:pPr>
            <a:r>
              <a:rPr lang="en-US" sz="1200" dirty="0">
                <a:solidFill>
                  <a:schemeClr val="tx1"/>
                </a:solidFill>
                <a:latin typeface="Times New Roman" panose="02020603050405020304" pitchFamily="18" charset="0"/>
                <a:cs typeface="Times New Roman" panose="02020603050405020304" pitchFamily="18" charset="0"/>
              </a:rPr>
              <a:t>The underwater drone can easily find a sunken ship by using the headlights and capture visual information using the built-in  camera and send to the rescue ship using </a:t>
            </a:r>
            <a:r>
              <a:rPr lang="en-US" sz="1200" dirty="0" err="1">
                <a:solidFill>
                  <a:schemeClr val="tx1"/>
                </a:solidFill>
                <a:latin typeface="Times New Roman" panose="02020603050405020304" pitchFamily="18" charset="0"/>
                <a:cs typeface="Times New Roman" panose="02020603050405020304" pitchFamily="18" charset="0"/>
              </a:rPr>
              <a:t>LiFi</a:t>
            </a:r>
            <a:r>
              <a:rPr lang="en-US" sz="1200" dirty="0">
                <a:solidFill>
                  <a:schemeClr val="tx1"/>
                </a:solidFill>
                <a:latin typeface="Times New Roman" panose="02020603050405020304" pitchFamily="18" charset="0"/>
                <a:cs typeface="Times New Roman" panose="02020603050405020304" pitchFamily="18" charset="0"/>
              </a:rPr>
              <a:t>/</a:t>
            </a:r>
            <a:r>
              <a:rPr lang="en-US" sz="1200" dirty="0" err="1">
                <a:solidFill>
                  <a:schemeClr val="tx1"/>
                </a:solidFill>
                <a:latin typeface="Times New Roman" panose="02020603050405020304" pitchFamily="18" charset="0"/>
                <a:cs typeface="Times New Roman" panose="02020603050405020304" pitchFamily="18" charset="0"/>
              </a:rPr>
              <a:t>CamCom</a:t>
            </a:r>
            <a:r>
              <a:rPr lang="en-US" sz="1200" dirty="0">
                <a:solidFill>
                  <a:schemeClr val="tx1"/>
                </a:solidFill>
                <a:latin typeface="Times New Roman" panose="02020603050405020304" pitchFamily="18" charset="0"/>
                <a:cs typeface="Times New Roman" panose="02020603050405020304" pitchFamily="18" charset="0"/>
              </a:rPr>
              <a:t> Technology.</a:t>
            </a:r>
          </a:p>
          <a:p>
            <a:pPr marL="628650" lvl="1" indent="-171450" algn="just">
              <a:buFontTx/>
              <a:buChar char="-"/>
              <a:tabLst>
                <a:tab pos="2417763" algn="l"/>
              </a:tabLst>
            </a:pPr>
            <a:r>
              <a:rPr lang="en-US" sz="1200" dirty="0">
                <a:solidFill>
                  <a:schemeClr val="tx1"/>
                </a:solidFill>
                <a:latin typeface="Times New Roman" panose="02020603050405020304" pitchFamily="18" charset="0"/>
                <a:cs typeface="Times New Roman" panose="02020603050405020304" pitchFamily="18" charset="0"/>
              </a:rPr>
              <a:t>The visual and location information’s are transmitted to the rescue ship using the taillight or headlight .</a:t>
            </a:r>
          </a:p>
          <a:p>
            <a:pPr marL="628650" lvl="1" indent="-171450" algn="just">
              <a:buFontTx/>
              <a:buChar char="-"/>
              <a:tabLst>
                <a:tab pos="2417763" algn="l"/>
              </a:tabLst>
            </a:pPr>
            <a:r>
              <a:rPr lang="en-US" sz="1200" dirty="0">
                <a:solidFill>
                  <a:schemeClr val="tx1"/>
                </a:solidFill>
                <a:latin typeface="Times New Roman" panose="02020603050405020304" pitchFamily="18" charset="0"/>
                <a:cs typeface="Times New Roman" panose="02020603050405020304" pitchFamily="18" charset="0"/>
              </a:rPr>
              <a:t>The rescue ship can receive data by using installed photo detector or camera and progress the rescue operation.</a:t>
            </a:r>
          </a:p>
        </p:txBody>
      </p:sp>
      <p:sp>
        <p:nvSpPr>
          <p:cNvPr id="6" name="Title 1"/>
          <p:cNvSpPr txBox="1">
            <a:spLocks/>
          </p:cNvSpPr>
          <p:nvPr/>
        </p:nvSpPr>
        <p:spPr>
          <a:xfrm>
            <a:off x="0" y="457200"/>
            <a:ext cx="9144000" cy="9886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latin typeface="Times New Roman" panose="02020603050405020304" pitchFamily="18" charset="0"/>
                <a:ea typeface="굴림" panose="020B0600000101010101" pitchFamily="50" charset="-127"/>
                <a:cs typeface="Times New Roman" panose="02020603050405020304" pitchFamily="18" charset="0"/>
              </a:rPr>
              <a:t>Needs for Assistive Solution to Find Sunken Ships</a:t>
            </a:r>
            <a:endParaRPr lang="en-US" sz="3200" b="1" dirty="0">
              <a:latin typeface="Times New Roman" panose="02020603050405020304" pitchFamily="18" charset="0"/>
              <a:cs typeface="Times New Roman" panose="02020603050405020304" pitchFamily="18" charset="0"/>
            </a:endParaRPr>
          </a:p>
        </p:txBody>
      </p:sp>
      <p:sp>
        <p:nvSpPr>
          <p:cNvPr id="18" name="Rectangle 17"/>
          <p:cNvSpPr/>
          <p:nvPr/>
        </p:nvSpPr>
        <p:spPr>
          <a:xfrm rot="5400000">
            <a:off x="4192569" y="1747448"/>
            <a:ext cx="557380" cy="215444"/>
          </a:xfrm>
          <a:prstGeom prst="rect">
            <a:avLst/>
          </a:prstGeom>
        </p:spPr>
        <p:txBody>
          <a:bodyPr wrap="square">
            <a:spAutoFit/>
          </a:bodyPr>
          <a:lstStyle/>
          <a:p>
            <a:pPr algn="r"/>
            <a:r>
              <a:rPr lang="en-US" sz="800" dirty="0"/>
              <a:t>GOOGLE</a:t>
            </a:r>
          </a:p>
        </p:txBody>
      </p:sp>
      <p:sp>
        <p:nvSpPr>
          <p:cNvPr id="11" name="TextBox 53"/>
          <p:cNvSpPr txBox="1">
            <a:spLocks noChangeArrowheads="1"/>
          </p:cNvSpPr>
          <p:nvPr/>
        </p:nvSpPr>
        <p:spPr bwMode="auto">
          <a:xfrm>
            <a:off x="860031" y="3708835"/>
            <a:ext cx="34166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lgn="ctr" latinLnBrk="1">
              <a:buNone/>
            </a:pPr>
            <a:r>
              <a:rPr kumimoji="0" lang="en-US" altLang="ko-KR" sz="1000" b="1" dirty="0">
                <a:latin typeface="Times New Roman" panose="02020603050405020304" pitchFamily="18" charset="0"/>
                <a:cs typeface="Times New Roman" panose="02020603050405020304" pitchFamily="18" charset="0"/>
              </a:rPr>
              <a:t>&lt; Sunken Ship and Rescue Operation &gt;</a:t>
            </a:r>
          </a:p>
        </p:txBody>
      </p:sp>
      <p:pic>
        <p:nvPicPr>
          <p:cNvPr id="1030" name="Picture 6" descr="sunken ship rescueì ëí ì´ë¯¸ì§ ê²ìê²°ê³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551" y="1653387"/>
            <a:ext cx="3571618" cy="204724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그룹 2"/>
          <p:cNvGrpSpPr/>
          <p:nvPr/>
        </p:nvGrpSpPr>
        <p:grpSpPr>
          <a:xfrm>
            <a:off x="782551" y="4029637"/>
            <a:ext cx="3571618" cy="1616680"/>
            <a:chOff x="782551" y="3980628"/>
            <a:chExt cx="3519965" cy="1497870"/>
          </a:xfrm>
        </p:grpSpPr>
        <p:pic>
          <p:nvPicPr>
            <p:cNvPr id="1032" name="Picture 8" descr="underwater droneì ëí ì´ë¯¸ì§ ê²ìê²°ê³¼"/>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5713" y="3980629"/>
              <a:ext cx="2246803" cy="14978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ê´ë ¨ ì´ë¯¸ì§"/>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551" y="3980628"/>
              <a:ext cx="1251047" cy="149787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53"/>
          <p:cNvSpPr txBox="1">
            <a:spLocks noChangeArrowheads="1"/>
          </p:cNvSpPr>
          <p:nvPr/>
        </p:nvSpPr>
        <p:spPr bwMode="auto">
          <a:xfrm>
            <a:off x="860031" y="5657727"/>
            <a:ext cx="34166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lgn="ctr" latinLnBrk="1">
              <a:buNone/>
            </a:pPr>
            <a:r>
              <a:rPr kumimoji="0" lang="en-US" altLang="ko-KR" sz="1000" b="1" dirty="0">
                <a:latin typeface="Times New Roman" panose="02020603050405020304" pitchFamily="18" charset="0"/>
                <a:cs typeface="Times New Roman" panose="02020603050405020304" pitchFamily="18" charset="0"/>
              </a:rPr>
              <a:t>&lt; Underwater Drone &gt;</a:t>
            </a:r>
          </a:p>
        </p:txBody>
      </p:sp>
      <p:sp>
        <p:nvSpPr>
          <p:cNvPr id="12" name="Rectangle 11">
            <a:extLst>
              <a:ext uri="{FF2B5EF4-FFF2-40B4-BE49-F238E27FC236}">
                <a16:creationId xmlns:a16="http://schemas.microsoft.com/office/drawing/2014/main" id="{97150CC9-FC94-4C82-A1CA-5E13B83864EE}"/>
              </a:ext>
            </a:extLst>
          </p:cNvPr>
          <p:cNvSpPr/>
          <p:nvPr/>
        </p:nvSpPr>
        <p:spPr>
          <a:xfrm rot="5400000">
            <a:off x="4192569" y="4126024"/>
            <a:ext cx="557380" cy="215444"/>
          </a:xfrm>
          <a:prstGeom prst="rect">
            <a:avLst/>
          </a:prstGeom>
        </p:spPr>
        <p:txBody>
          <a:bodyPr wrap="square">
            <a:spAutoFit/>
          </a:bodyPr>
          <a:lstStyle/>
          <a:p>
            <a:pPr algn="r"/>
            <a:r>
              <a:rPr lang="en-US" sz="800" dirty="0"/>
              <a:t>GOOGLE</a:t>
            </a:r>
          </a:p>
        </p:txBody>
      </p:sp>
    </p:spTree>
    <p:extLst>
      <p:ext uri="{BB962C8B-B14F-4D97-AF65-F5344CB8AC3E}">
        <p14:creationId xmlns:p14="http://schemas.microsoft.com/office/powerpoint/2010/main" val="2334767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80" y="533400"/>
            <a:ext cx="9144000" cy="9518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000" b="1" dirty="0">
                <a:latin typeface="Times New Roman" panose="02020603050405020304" pitchFamily="18" charset="0"/>
                <a:cs typeface="Times New Roman" panose="02020603050405020304" pitchFamily="18" charset="0"/>
              </a:rPr>
              <a:t>Water Drone with </a:t>
            </a:r>
            <a:r>
              <a:rPr lang="en-US" altLang="ko-KR" sz="3000" b="1" dirty="0" err="1">
                <a:latin typeface="Times New Roman" panose="02020603050405020304" pitchFamily="18" charset="0"/>
                <a:cs typeface="Times New Roman" panose="02020603050405020304" pitchFamily="18" charset="0"/>
              </a:rPr>
              <a:t>LiFi</a:t>
            </a:r>
            <a:r>
              <a:rPr lang="en-US" altLang="ko-KR" sz="3000" b="1" dirty="0">
                <a:latin typeface="Times New Roman" panose="02020603050405020304" pitchFamily="18" charset="0"/>
                <a:cs typeface="Times New Roman" panose="02020603050405020304" pitchFamily="18" charset="0"/>
              </a:rPr>
              <a:t>/</a:t>
            </a:r>
            <a:r>
              <a:rPr lang="en-US" altLang="ko-KR" sz="3000" b="1" dirty="0" err="1">
                <a:latin typeface="Times New Roman" panose="02020603050405020304" pitchFamily="18" charset="0"/>
                <a:cs typeface="Times New Roman" panose="02020603050405020304" pitchFamily="18" charset="0"/>
              </a:rPr>
              <a:t>CamCom</a:t>
            </a:r>
            <a:r>
              <a:rPr lang="en-US" altLang="ko-KR" sz="3000" b="1" dirty="0">
                <a:latin typeface="Times New Roman" panose="02020603050405020304" pitchFamily="18" charset="0"/>
                <a:cs typeface="Times New Roman" panose="02020603050405020304" pitchFamily="18" charset="0"/>
              </a:rPr>
              <a:t> Technology to Find Sunken Ships</a:t>
            </a:r>
          </a:p>
        </p:txBody>
      </p:sp>
      <p:sp>
        <p:nvSpPr>
          <p:cNvPr id="22" name="TextBox 21"/>
          <p:cNvSpPr txBox="1"/>
          <p:nvPr/>
        </p:nvSpPr>
        <p:spPr>
          <a:xfrm>
            <a:off x="4114800" y="6313246"/>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4</a:t>
            </a:r>
          </a:p>
        </p:txBody>
      </p:sp>
      <p:sp>
        <p:nvSpPr>
          <p:cNvPr id="24" name="Content Placeholder 2"/>
          <p:cNvSpPr txBox="1">
            <a:spLocks/>
          </p:cNvSpPr>
          <p:nvPr/>
        </p:nvSpPr>
        <p:spPr>
          <a:xfrm>
            <a:off x="5030862" y="1777389"/>
            <a:ext cx="3745543" cy="3396896"/>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900" b="1"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LiFi</a:t>
            </a:r>
            <a:r>
              <a:rPr lang="en-US" altLang="ko-KR" sz="29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r>
              <a:rPr lang="en-US" altLang="ko-KR" sz="2900" b="1"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CamCom</a:t>
            </a:r>
            <a:r>
              <a:rPr lang="en-US" altLang="ko-KR" sz="29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Technology for Assisting to Find Sunken Ships</a:t>
            </a:r>
            <a:endParaRPr lang="en-US" altLang="ko-KR" sz="2900" b="1" dirty="0">
              <a:solidFill>
                <a:srgbClr val="0000FF"/>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 : Drone Head/Tail Lights</a:t>
            </a:r>
          </a:p>
          <a:p>
            <a:pPr marL="628650" lvl="1" indent="-171450" algn="just">
              <a:lnSpc>
                <a:spcPct val="150000"/>
              </a:lnSpc>
              <a:buFont typeface="Times New Roman" panose="02020603050405020304" pitchFamily="18" charset="0"/>
              <a:buChar char="˗"/>
            </a:pP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 Camera / Photo detector Built-in on a Ship</a:t>
            </a:r>
          </a:p>
          <a:p>
            <a:pPr marL="628650" lvl="1" indent="-171450" algn="just">
              <a:lnSpc>
                <a:spcPct val="150000"/>
              </a:lnSpc>
              <a:buFont typeface="Times New Roman" panose="02020603050405020304" pitchFamily="18" charset="0"/>
              <a:buChar char="˗"/>
            </a:pP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p>
          <a:p>
            <a:pPr marL="628650" lvl="1" indent="-171450" algn="just">
              <a:lnSpc>
                <a:spcPct val="150000"/>
              </a:lnSpc>
              <a:buFont typeface="Times New Roman" panose="02020603050405020304" pitchFamily="18" charset="0"/>
              <a:buChar char="˗"/>
            </a:pP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 : </a:t>
            </a:r>
          </a:p>
          <a:p>
            <a:pPr marL="1200150" lvl="2" indent="-285750" algn="just">
              <a:lnSpc>
                <a:spcPct val="150000"/>
              </a:lnSpc>
              <a:buFont typeface="Arial" panose="020B0604020202020204" pitchFamily="34" charset="0"/>
              <a:buChar char="▫"/>
            </a:pPr>
            <a:r>
              <a:rPr lang="en-US" altLang="ko-KR" sz="2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 VPPM, Offset-VPWM, Multilevel PPM, Inverted PPM, Subcarrier PPM, DSSS SIK etc.</a:t>
            </a:r>
          </a:p>
          <a:p>
            <a:pPr marL="628650" lvl="1" indent="-171450" algn="just">
              <a:lnSpc>
                <a:spcPct val="150000"/>
              </a:lnSpc>
              <a:buFont typeface="Times New Roman" panose="02020603050405020304" pitchFamily="18" charset="0"/>
              <a:buChar char="˗"/>
            </a:pP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150000"/>
              </a:lnSpc>
              <a:buFont typeface="Times New Roman" panose="02020603050405020304" pitchFamily="18" charset="0"/>
              <a:buChar char="˗"/>
            </a:pP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LoS (Line of Sight)</a:t>
            </a:r>
          </a:p>
          <a:p>
            <a:pPr marL="628650" lvl="1" indent="-171450" algn="just">
              <a:lnSpc>
                <a:spcPct val="150000"/>
              </a:lnSpc>
              <a:buFont typeface="Times New Roman" panose="02020603050405020304" pitchFamily="18" charset="0"/>
              <a:buChar char="˗"/>
            </a:pP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Available Distance : 2m ~ 20m</a:t>
            </a:r>
          </a:p>
        </p:txBody>
      </p:sp>
      <p:sp>
        <p:nvSpPr>
          <p:cNvPr id="55" name="TextBox 53"/>
          <p:cNvSpPr txBox="1">
            <a:spLocks noChangeArrowheads="1"/>
          </p:cNvSpPr>
          <p:nvPr/>
        </p:nvSpPr>
        <p:spPr bwMode="auto">
          <a:xfrm>
            <a:off x="523369" y="6078379"/>
            <a:ext cx="45668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lgn="ctr" latinLnBrk="1">
              <a:buNone/>
            </a:pPr>
            <a:r>
              <a:rPr kumimoji="0" lang="en-US" altLang="ko-KR" sz="1000" b="1" dirty="0">
                <a:latin typeface="Times New Roman" panose="02020603050405020304" pitchFamily="18" charset="0"/>
                <a:cs typeface="Times New Roman" panose="02020603050405020304" pitchFamily="18" charset="0"/>
              </a:rPr>
              <a:t>&lt; Underwater Drone with </a:t>
            </a:r>
            <a:r>
              <a:rPr kumimoji="0" lang="en-US" altLang="ko-KR" sz="1000" b="1" dirty="0" err="1">
                <a:latin typeface="Times New Roman" panose="02020603050405020304" pitchFamily="18" charset="0"/>
                <a:cs typeface="Times New Roman" panose="02020603050405020304" pitchFamily="18" charset="0"/>
              </a:rPr>
              <a:t>LiFi</a:t>
            </a:r>
            <a:r>
              <a:rPr kumimoji="0" lang="en-US" altLang="ko-KR" sz="1000" b="1" dirty="0">
                <a:latin typeface="Times New Roman" panose="02020603050405020304" pitchFamily="18" charset="0"/>
                <a:cs typeface="Times New Roman" panose="02020603050405020304" pitchFamily="18" charset="0"/>
              </a:rPr>
              <a:t>/</a:t>
            </a:r>
            <a:r>
              <a:rPr kumimoji="0" lang="en-US" altLang="ko-KR" sz="1000" b="1" dirty="0" err="1">
                <a:latin typeface="Times New Roman" panose="02020603050405020304" pitchFamily="18" charset="0"/>
                <a:cs typeface="Times New Roman" panose="02020603050405020304" pitchFamily="18" charset="0"/>
              </a:rPr>
              <a:t>CamCom</a:t>
            </a:r>
            <a:r>
              <a:rPr kumimoji="0" lang="en-US" altLang="ko-KR" sz="1000" b="1" dirty="0">
                <a:latin typeface="Times New Roman" panose="02020603050405020304" pitchFamily="18" charset="0"/>
                <a:cs typeface="Times New Roman" panose="02020603050405020304" pitchFamily="18" charset="0"/>
              </a:rPr>
              <a:t> Technology in Rescue Operation &gt;</a:t>
            </a:r>
          </a:p>
        </p:txBody>
      </p:sp>
      <p:sp>
        <p:nvSpPr>
          <p:cNvPr id="58" name="직사각형 31"/>
          <p:cNvSpPr/>
          <p:nvPr/>
        </p:nvSpPr>
        <p:spPr>
          <a:xfrm>
            <a:off x="5253556" y="5174285"/>
            <a:ext cx="3446704" cy="989886"/>
          </a:xfrm>
          <a:prstGeom prst="rect">
            <a:avLst/>
          </a:prstGeom>
        </p:spPr>
        <p:txBody>
          <a:bodyPr wrap="square">
            <a:spAutoFit/>
          </a:bodyPr>
          <a:lstStyle/>
          <a:p>
            <a:pPr algn="just">
              <a:lnSpc>
                <a:spcPct val="150000"/>
              </a:lnSpc>
            </a:pPr>
            <a:r>
              <a:rPr lang="en-US" altLang="ko-KR" sz="1350" b="1" dirty="0">
                <a:latin typeface="Times New Roman" panose="02020603050405020304" pitchFamily="18" charset="0"/>
                <a:ea typeface="굴림" panose="020B0600000101010101" pitchFamily="50" charset="-127"/>
                <a:cs typeface="Times New Roman" panose="02020603050405020304" pitchFamily="18" charset="0"/>
              </a:rPr>
              <a:t>※ This technology enables to assist the rescue operation by finding the sunken ship location with </a:t>
            </a:r>
            <a:r>
              <a:rPr lang="en-US" altLang="ko-KR" sz="1350" b="1" dirty="0" err="1">
                <a:latin typeface="Times New Roman" panose="02020603050405020304" pitchFamily="18" charset="0"/>
                <a:ea typeface="굴림" panose="020B0600000101010101" pitchFamily="50" charset="-127"/>
                <a:cs typeface="Times New Roman" panose="02020603050405020304" pitchFamily="18" charset="0"/>
              </a:rPr>
              <a:t>LiFi</a:t>
            </a:r>
            <a:r>
              <a:rPr lang="en-US" altLang="ko-KR" sz="1350" b="1" dirty="0">
                <a:latin typeface="Times New Roman" panose="02020603050405020304" pitchFamily="18" charset="0"/>
                <a:ea typeface="굴림" panose="020B0600000101010101" pitchFamily="50" charset="-127"/>
                <a:cs typeface="Times New Roman" panose="02020603050405020304" pitchFamily="18" charset="0"/>
              </a:rPr>
              <a:t>/</a:t>
            </a:r>
            <a:r>
              <a:rPr lang="en-US" altLang="ko-KR" sz="1350" b="1" dirty="0" err="1">
                <a:latin typeface="Times New Roman" panose="02020603050405020304" pitchFamily="18" charset="0"/>
                <a:ea typeface="굴림" panose="020B0600000101010101" pitchFamily="50" charset="-127"/>
                <a:cs typeface="Times New Roman" panose="02020603050405020304" pitchFamily="18" charset="0"/>
              </a:rPr>
              <a:t>CamCom</a:t>
            </a:r>
            <a:r>
              <a:rPr lang="en-US" altLang="ko-KR" sz="1350" b="1" dirty="0">
                <a:latin typeface="Times New Roman" panose="02020603050405020304" pitchFamily="18" charset="0"/>
                <a:ea typeface="굴림" panose="020B0600000101010101" pitchFamily="50" charset="-127"/>
                <a:cs typeface="Times New Roman" panose="02020603050405020304" pitchFamily="18" charset="0"/>
              </a:rPr>
              <a:t> Technology.</a:t>
            </a:r>
            <a:endParaRPr lang="ko-KR" altLang="en-US" sz="1350" b="1" dirty="0">
              <a:latin typeface="Times New Roman" panose="02020603050405020304" pitchFamily="18" charset="0"/>
              <a:ea typeface="굴림" panose="020B0600000101010101" pitchFamily="50" charset="-127"/>
              <a:cs typeface="Times New Roman" panose="02020603050405020304" pitchFamily="18" charset="0"/>
            </a:endParaRPr>
          </a:p>
        </p:txBody>
      </p:sp>
      <p:grpSp>
        <p:nvGrpSpPr>
          <p:cNvPr id="8" name="그룹 7"/>
          <p:cNvGrpSpPr/>
          <p:nvPr/>
        </p:nvGrpSpPr>
        <p:grpSpPr>
          <a:xfrm>
            <a:off x="426423" y="1509930"/>
            <a:ext cx="4566857" cy="4543800"/>
            <a:chOff x="1120720" y="609600"/>
            <a:chExt cx="6666022" cy="5662701"/>
          </a:xfrm>
        </p:grpSpPr>
        <p:grpSp>
          <p:nvGrpSpPr>
            <p:cNvPr id="10" name="그룹 9"/>
            <p:cNvGrpSpPr/>
            <p:nvPr/>
          </p:nvGrpSpPr>
          <p:grpSpPr>
            <a:xfrm>
              <a:off x="1120720" y="1295111"/>
              <a:ext cx="6666022" cy="4977190"/>
              <a:chOff x="1219200" y="1288540"/>
              <a:chExt cx="6666022" cy="4977190"/>
            </a:xfrm>
          </p:grpSpPr>
          <p:pic>
            <p:nvPicPr>
              <p:cNvPr id="16" name="Picture 22" descr="sea pngì ëí ì´ë¯¸ì§ ê²ìê²°ê³¼"/>
              <p:cNvPicPr>
                <a:picLocks noChangeAspect="1" noChangeArrowheads="1"/>
              </p:cNvPicPr>
              <p:nvPr/>
            </p:nvPicPr>
            <p:blipFill rotWithShape="1">
              <a:blip r:embed="rId3">
                <a:extLst>
                  <a:ext uri="{28A0092B-C50C-407E-A947-70E740481C1C}">
                    <a14:useLocalDpi xmlns:a14="http://schemas.microsoft.com/office/drawing/2010/main" val="0"/>
                  </a:ext>
                </a:extLst>
              </a:blip>
              <a:srcRect t="6843" b="-2"/>
              <a:stretch/>
            </p:blipFill>
            <p:spPr bwMode="auto">
              <a:xfrm>
                <a:off x="1219200" y="1288540"/>
                <a:ext cx="6666022" cy="49297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ê´ë ¨ ì´ë¯¸ì§"/>
              <p:cNvPicPr>
                <a:picLocks noChangeAspect="1" noChangeArrowheads="1"/>
              </p:cNvPicPr>
              <p:nvPr/>
            </p:nvPicPr>
            <p:blipFill>
              <a:blip r:embed="rId4" cstate="print">
                <a:duotone>
                  <a:prstClr val="black"/>
                  <a:schemeClr val="accent5">
                    <a:tint val="45000"/>
                    <a:satMod val="400000"/>
                  </a:schemeClr>
                </a:duotone>
                <a:extLst>
                  <a:ext uri="{BEBA8EAE-BF5A-486C-A8C5-ECC9F3942E4B}">
                    <a14:imgProps xmlns:a14="http://schemas.microsoft.com/office/drawing/2010/main">
                      <a14:imgLayer r:embed="rId5">
                        <a14:imgEffect>
                          <a14:backgroundRemoval t="0" b="90000" l="4778" r="10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82219" y="3655396"/>
                <a:ext cx="3670781" cy="261033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30" descr="fifish v6 drone"/>
            <p:cNvPicPr>
              <a:picLocks noChangeAspect="1" noChangeArrowheads="1"/>
            </p:cNvPicPr>
            <p:nvPr/>
          </p:nvPicPr>
          <p:blipFill>
            <a:blip r:embed="rId6" cstate="print">
              <a:duotone>
                <a:prstClr val="black"/>
                <a:schemeClr val="accent5">
                  <a:tint val="45000"/>
                  <a:satMod val="400000"/>
                </a:schemeClr>
              </a:duotone>
              <a:extLst>
                <a:ext uri="{BEBA8EAE-BF5A-486C-A8C5-ECC9F3942E4B}">
                  <a14:imgProps xmlns:a14="http://schemas.microsoft.com/office/drawing/2010/main">
                    <a14:imgLayer r:embed="rId7">
                      <a14:imgEffect>
                        <a14:backgroundRemoval t="5167" b="94167" l="6000" r="9775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rot="21108383">
              <a:off x="4190513" y="3438732"/>
              <a:ext cx="693501" cy="5201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4" descr="crane vessel pngì ëí ì´ë¯¸ì§ ê²ìê²°ê³¼"/>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3200" y="609600"/>
              <a:ext cx="4053148" cy="1792739"/>
            </a:xfrm>
            <a:prstGeom prst="rect">
              <a:avLst/>
            </a:prstGeom>
            <a:noFill/>
            <a:extLst>
              <a:ext uri="{909E8E84-426E-40DD-AFC4-6F175D3DCCD1}">
                <a14:hiddenFill xmlns:a14="http://schemas.microsoft.com/office/drawing/2010/main">
                  <a:solidFill>
                    <a:srgbClr val="FFFFFF"/>
                  </a:solidFill>
                </a14:hiddenFill>
              </a:ext>
            </a:extLst>
          </p:spPr>
        </p:pic>
        <p:sp>
          <p:nvSpPr>
            <p:cNvPr id="13" name="사다리꼴 12"/>
            <p:cNvSpPr/>
            <p:nvPr/>
          </p:nvSpPr>
          <p:spPr>
            <a:xfrm rot="2400000">
              <a:off x="3417577" y="3627571"/>
              <a:ext cx="714049" cy="1372085"/>
            </a:xfrm>
            <a:prstGeom prst="trapezoid">
              <a:avLst>
                <a:gd name="adj" fmla="val 48493"/>
              </a:avLst>
            </a:prstGeom>
            <a:gradFill>
              <a:gsLst>
                <a:gs pos="0">
                  <a:srgbClr val="FFFF00">
                    <a:alpha val="90000"/>
                  </a:srgbClr>
                </a:gs>
                <a:gs pos="74000">
                  <a:srgbClr val="FFFF00">
                    <a:lumMod val="50000"/>
                    <a:lumOff val="50000"/>
                    <a:alpha val="80000"/>
                  </a:srgbClr>
                </a:gs>
                <a:gs pos="83000">
                  <a:srgbClr val="FFFF00">
                    <a:lumMod val="20000"/>
                    <a:lumOff val="80000"/>
                    <a:alpha val="70000"/>
                  </a:srgbClr>
                </a:gs>
                <a:gs pos="100000">
                  <a:srgbClr val="FFFF00">
                    <a:lumMod val="10000"/>
                    <a:lumOff val="9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위쪽/아래쪽 화살표 14"/>
            <p:cNvSpPr/>
            <p:nvPr/>
          </p:nvSpPr>
          <p:spPr>
            <a:xfrm>
              <a:off x="4525286" y="2267538"/>
              <a:ext cx="219053" cy="1156824"/>
            </a:xfrm>
            <a:prstGeom prst="upDownArrow">
              <a:avLst/>
            </a:prstGeom>
            <a:gradFill>
              <a:gsLst>
                <a:gs pos="0">
                  <a:srgbClr val="FFFF00">
                    <a:alpha val="90000"/>
                  </a:srgbClr>
                </a:gs>
                <a:gs pos="43000">
                  <a:srgbClr val="FFFF00">
                    <a:lumMod val="50000"/>
                    <a:lumOff val="50000"/>
                    <a:alpha val="50000"/>
                  </a:srgbClr>
                </a:gs>
                <a:gs pos="64000">
                  <a:srgbClr val="FFFF00">
                    <a:lumMod val="20000"/>
                    <a:lumOff val="80000"/>
                    <a:alpha val="50000"/>
                  </a:srgbClr>
                </a:gs>
                <a:gs pos="100000">
                  <a:srgbClr val="FFFF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8" name="TextBox 17"/>
          <p:cNvSpPr txBox="1"/>
          <p:nvPr/>
        </p:nvSpPr>
        <p:spPr>
          <a:xfrm rot="16200000">
            <a:off x="2536305" y="2846658"/>
            <a:ext cx="944885" cy="246221"/>
          </a:xfrm>
          <a:prstGeom prst="rect">
            <a:avLst/>
          </a:prstGeom>
          <a:noFill/>
        </p:spPr>
        <p:txBody>
          <a:bodyPr wrap="square" rtlCol="0">
            <a:spAutoFit/>
          </a:bodyPr>
          <a:lstStyle/>
          <a:p>
            <a:r>
              <a:rPr lang="en-US" sz="1000" b="1" dirty="0">
                <a:solidFill>
                  <a:srgbClr val="F37021"/>
                </a:solidFill>
              </a:rPr>
              <a:t>100100101</a:t>
            </a:r>
          </a:p>
        </p:txBody>
      </p:sp>
      <p:sp>
        <p:nvSpPr>
          <p:cNvPr id="20" name="직사각형 19"/>
          <p:cNvSpPr/>
          <p:nvPr/>
        </p:nvSpPr>
        <p:spPr>
          <a:xfrm>
            <a:off x="1887175" y="1901822"/>
            <a:ext cx="1394816" cy="23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latin typeface="Times New Roman" panose="02020603050405020304" pitchFamily="18" charset="0"/>
                <a:cs typeface="Times New Roman" panose="02020603050405020304" pitchFamily="18" charset="0"/>
              </a:rPr>
              <a:t>Crane Vessel</a:t>
            </a:r>
            <a:endParaRPr lang="ko-KR" altLang="en-US" sz="1400" b="1" dirty="0">
              <a:solidFill>
                <a:schemeClr val="tx1"/>
              </a:solidFill>
              <a:latin typeface="Times New Roman" panose="02020603050405020304" pitchFamily="18" charset="0"/>
              <a:cs typeface="Times New Roman" panose="02020603050405020304" pitchFamily="18" charset="0"/>
            </a:endParaRPr>
          </a:p>
        </p:txBody>
      </p:sp>
      <p:sp>
        <p:nvSpPr>
          <p:cNvPr id="23" name="사다리꼴 22"/>
          <p:cNvSpPr/>
          <p:nvPr/>
        </p:nvSpPr>
        <p:spPr>
          <a:xfrm rot="2400000">
            <a:off x="2280995" y="3707630"/>
            <a:ext cx="489191" cy="1100973"/>
          </a:xfrm>
          <a:prstGeom prst="trapezoid">
            <a:avLst>
              <a:gd name="adj" fmla="val 48493"/>
            </a:avLst>
          </a:prstGeom>
          <a:gradFill>
            <a:gsLst>
              <a:gs pos="0">
                <a:srgbClr val="FFFF00">
                  <a:alpha val="90000"/>
                </a:srgbClr>
              </a:gs>
              <a:gs pos="74000">
                <a:srgbClr val="FFFF00">
                  <a:lumMod val="50000"/>
                  <a:lumOff val="50000"/>
                  <a:alpha val="80000"/>
                </a:srgbClr>
              </a:gs>
              <a:gs pos="83000">
                <a:srgbClr val="FFFF00">
                  <a:lumMod val="20000"/>
                  <a:lumOff val="80000"/>
                  <a:alpha val="70000"/>
                </a:srgbClr>
              </a:gs>
              <a:gs pos="100000">
                <a:srgbClr val="FFFF00">
                  <a:lumMod val="10000"/>
                  <a:lumOff val="9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9">
            <a:extLst>
              <a:ext uri="{FF2B5EF4-FFF2-40B4-BE49-F238E27FC236}">
                <a16:creationId xmlns:a16="http://schemas.microsoft.com/office/drawing/2014/main" id="{B181CFF0-DA77-4206-944F-42A03FF07A81}"/>
              </a:ext>
            </a:extLst>
          </p:cNvPr>
          <p:cNvSpPr/>
          <p:nvPr/>
        </p:nvSpPr>
        <p:spPr>
          <a:xfrm>
            <a:off x="422075" y="5549994"/>
            <a:ext cx="1394816" cy="23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latin typeface="Times New Roman" panose="02020603050405020304" pitchFamily="18" charset="0"/>
                <a:cs typeface="Times New Roman" panose="02020603050405020304" pitchFamily="18" charset="0"/>
              </a:rPr>
              <a:t>Sunken Vessel</a:t>
            </a:r>
            <a:endParaRPr lang="ko-KR" altLang="en-US" sz="1400" b="1" dirty="0">
              <a:solidFill>
                <a:schemeClr val="tx1"/>
              </a:solidFill>
              <a:latin typeface="Times New Roman" panose="02020603050405020304" pitchFamily="18" charset="0"/>
              <a:cs typeface="Times New Roman" panose="02020603050405020304" pitchFamily="18" charset="0"/>
            </a:endParaRPr>
          </a:p>
        </p:txBody>
      </p:sp>
      <p:sp>
        <p:nvSpPr>
          <p:cNvPr id="21" name="직사각형 19">
            <a:extLst>
              <a:ext uri="{FF2B5EF4-FFF2-40B4-BE49-F238E27FC236}">
                <a16:creationId xmlns:a16="http://schemas.microsoft.com/office/drawing/2014/main" id="{1D874715-0185-418A-805A-FA5B1042C405}"/>
              </a:ext>
            </a:extLst>
          </p:cNvPr>
          <p:cNvSpPr/>
          <p:nvPr/>
        </p:nvSpPr>
        <p:spPr>
          <a:xfrm>
            <a:off x="2823383" y="3873002"/>
            <a:ext cx="1394816" cy="23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latin typeface="Times New Roman" panose="02020603050405020304" pitchFamily="18" charset="0"/>
                <a:cs typeface="Times New Roman" panose="02020603050405020304" pitchFamily="18" charset="0"/>
              </a:rPr>
              <a:t>Water Drone</a:t>
            </a:r>
            <a:endParaRPr lang="ko-KR" altLang="en-US"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635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76876"/>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latin typeface="Times New Roman" panose="02020603050405020304" pitchFamily="18" charset="0"/>
                <a:cs typeface="Times New Roman" panose="02020603050405020304" pitchFamily="18" charset="0"/>
              </a:rPr>
              <a:t>Conclusion</a:t>
            </a:r>
            <a:endParaRPr lang="en-US" sz="3200" b="1"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381000" y="1828800"/>
            <a:ext cx="8458200" cy="4038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the solution to find the sunken ship using underwater drone with </a:t>
            </a:r>
            <a:r>
              <a:rPr lang="en-US" altLang="ko-KR" sz="2000"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LiFi</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r>
              <a:rPr lang="en-US" altLang="ko-KR" sz="2000"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CamCom</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Technology.</a:t>
            </a:r>
          </a:p>
          <a:p>
            <a:pPr marL="285750" indent="-285750" algn="just">
              <a:lnSpc>
                <a:spcPct val="150000"/>
              </a:lnSpc>
              <a:buFont typeface="Arial" panose="020B0604020202020204" pitchFamily="34" charset="0"/>
              <a:buChar char="•"/>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system uses the head/tail lights of the water drones and the photo detector / camera installed in  the rescue ships to enable </a:t>
            </a:r>
            <a:r>
              <a:rPr lang="en-US" altLang="ko-KR" sz="2000"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LiFi</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r>
              <a:rPr lang="en-US" altLang="ko-KR" sz="2000"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CamCom</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Link for communications</a:t>
            </a:r>
          </a:p>
          <a:p>
            <a:pPr marL="285750" indent="-285750" algn="just">
              <a:lnSpc>
                <a:spcPct val="150000"/>
              </a:lnSpc>
              <a:buFont typeface="Arial" panose="020B0604020202020204" pitchFamily="34" charset="0"/>
              <a:buChar char="•"/>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Used to find a place of the sunken ship and inform to crane vessels using  </a:t>
            </a:r>
            <a:r>
              <a:rPr lang="en-US" altLang="ko-KR" sz="2000"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LiFi</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r>
              <a:rPr lang="en-US" altLang="ko-KR" sz="2000"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CamCom</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technology, which can reduce time to find the ship and fast rescue of the people who is stuck in the ship.</a:t>
            </a:r>
            <a:endParaRPr lang="en-US" altLang="ko-KR" sz="2000" dirty="0">
              <a:solidFill>
                <a:srgbClr val="FF0000"/>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a:latin typeface="Times New Roman" pitchFamily="18" charset="0"/>
                <a:cs typeface="Times New Roman" pitchFamily="18" charset="0"/>
              </a:rPr>
              <a:t>Slide 5</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774627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11939</TotalTime>
  <Words>500</Words>
  <Application>Microsoft Office PowerPoint</Application>
  <PresentationFormat>On-screen Show (4:3)</PresentationFormat>
  <Paragraphs>71</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Vinayagam Mariappan</cp:lastModifiedBy>
  <cp:revision>658</cp:revision>
  <cp:lastPrinted>2017-05-07T15:48:38Z</cp:lastPrinted>
  <dcterms:created xsi:type="dcterms:W3CDTF">2010-05-15T17:50:32Z</dcterms:created>
  <dcterms:modified xsi:type="dcterms:W3CDTF">2019-07-16T07:28:24Z</dcterms:modified>
</cp:coreProperties>
</file>