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Lst>
  <p:notesMasterIdLst>
    <p:notesMasterId r:id="rId19"/>
  </p:notesMasterIdLst>
  <p:handoutMasterIdLst>
    <p:handoutMasterId r:id="rId20"/>
  </p:handoutMasterIdLst>
  <p:sldIdLst>
    <p:sldId id="259" r:id="rId3"/>
    <p:sldId id="262" r:id="rId4"/>
    <p:sldId id="347" r:id="rId5"/>
    <p:sldId id="348" r:id="rId6"/>
    <p:sldId id="349" r:id="rId7"/>
    <p:sldId id="350" r:id="rId8"/>
    <p:sldId id="351" r:id="rId9"/>
    <p:sldId id="274" r:id="rId10"/>
    <p:sldId id="268" r:id="rId11"/>
    <p:sldId id="261" r:id="rId12"/>
    <p:sldId id="275" r:id="rId13"/>
    <p:sldId id="276" r:id="rId14"/>
    <p:sldId id="296" r:id="rId15"/>
    <p:sldId id="363" r:id="rId16"/>
    <p:sldId id="362" r:id="rId17"/>
    <p:sldId id="35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80" d="100"/>
          <a:sy n="8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EC145C87-2CAF-4F78-BC34-20FE1CC128B3}"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C2C6098B-EFF6-4521-8809-053743D4E4D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5828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265413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3503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21200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477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76616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58136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7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274845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9410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998749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5067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July 2019</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July 2019</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July 2019</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802-15-19-0292-00-004w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en-US" sz="2400" smtClean="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02 January 2018</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73640666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9/15-19-0240-00-004w-tg-802-15-minutes-for-may-2019-atlanta-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9/15-19-0267-00-004w-comments-against-lb157.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July 2019</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July 2019 Plenary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[15 July,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a:t>
            </a:r>
            <a:r>
              <a:rPr lang="en-US" sz="1200" dirty="0" smtClean="0"/>
              <a:t>Atlanta Minutes</a:t>
            </a:r>
            <a:endParaRPr lang="en-US" sz="1200" dirty="0"/>
          </a:p>
          <a:p>
            <a:r>
              <a:rPr lang="en-US" sz="1200" dirty="0" smtClean="0"/>
              <a:t>Schedule</a:t>
            </a:r>
          </a:p>
          <a:p>
            <a:r>
              <a:rPr lang="en-US" sz="1200" dirty="0" smtClean="0"/>
              <a:t>Comment Resolution</a:t>
            </a:r>
          </a:p>
          <a:p>
            <a:r>
              <a:rPr lang="en-US" sz="1200" dirty="0" smtClean="0"/>
              <a:t>Recess</a:t>
            </a:r>
            <a:endParaRPr lang="en-US" sz="1200" dirty="0"/>
          </a:p>
          <a:p>
            <a:pPr marL="0" indent="0">
              <a:buNone/>
            </a:pPr>
            <a:endParaRPr lang="en-US" sz="1200" b="1" dirty="0" smtClean="0"/>
          </a:p>
          <a:p>
            <a:pPr marL="0" indent="0">
              <a:buNone/>
            </a:pPr>
            <a:r>
              <a:rPr lang="en-US" sz="1200" b="1" dirty="0" smtClean="0"/>
              <a:t>Monday PM2</a:t>
            </a:r>
            <a:endParaRPr lang="en-US" sz="1200" b="1" dirty="0"/>
          </a:p>
          <a:p>
            <a:r>
              <a:rPr lang="en-US" sz="1200" dirty="0"/>
              <a:t>Open</a:t>
            </a:r>
          </a:p>
          <a:p>
            <a:r>
              <a:rPr lang="en-US" sz="1200" dirty="0"/>
              <a:t>Comment Resolution</a:t>
            </a:r>
          </a:p>
          <a:p>
            <a:r>
              <a:rPr lang="en-US" sz="1200" dirty="0" smtClean="0"/>
              <a:t>Recess</a:t>
            </a:r>
          </a:p>
          <a:p>
            <a:endParaRPr lang="en-US" sz="1200" dirty="0" smtClean="0"/>
          </a:p>
          <a:p>
            <a:pPr marL="0" indent="0">
              <a:buNone/>
            </a:pPr>
            <a:r>
              <a:rPr lang="en-US" sz="1200" b="1" dirty="0" smtClean="0"/>
              <a:t>Tuesday PM1</a:t>
            </a:r>
            <a:endParaRPr lang="en-US" sz="1200" b="1" dirty="0"/>
          </a:p>
          <a:p>
            <a:r>
              <a:rPr lang="en-US" sz="1200" dirty="0"/>
              <a:t>Open</a:t>
            </a:r>
          </a:p>
          <a:p>
            <a:r>
              <a:rPr lang="en-US" sz="1200" dirty="0"/>
              <a:t>Comment Resolution</a:t>
            </a:r>
          </a:p>
          <a:p>
            <a:r>
              <a:rPr lang="en-US" sz="1200" dirty="0" smtClean="0"/>
              <a:t>Recess</a:t>
            </a:r>
            <a:endParaRPr lang="en-US" sz="1200" dirty="0"/>
          </a:p>
          <a:p>
            <a:endParaRPr lang="en-US" sz="1200" dirty="0"/>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Tuesday PM2</a:t>
            </a:r>
            <a:endParaRPr lang="en-US" sz="1200" b="1" dirty="0"/>
          </a:p>
          <a:p>
            <a:r>
              <a:rPr lang="en-US" sz="1200" dirty="0"/>
              <a:t>Open</a:t>
            </a:r>
          </a:p>
          <a:p>
            <a:r>
              <a:rPr lang="en-US" sz="1200" dirty="0"/>
              <a:t>Comment Resolution</a:t>
            </a:r>
          </a:p>
          <a:p>
            <a:r>
              <a:rPr lang="en-US" sz="1200" dirty="0" smtClean="0"/>
              <a:t>Recess</a:t>
            </a:r>
          </a:p>
          <a:p>
            <a:endParaRPr lang="en-US" sz="1200" dirty="0"/>
          </a:p>
          <a:p>
            <a:pPr marL="0" indent="0">
              <a:buNone/>
            </a:pPr>
            <a:r>
              <a:rPr lang="en-US" sz="1200" b="1" dirty="0" smtClean="0"/>
              <a:t>Wednesday PM1</a:t>
            </a:r>
            <a:endParaRPr lang="en-US" sz="1200" b="1" dirty="0"/>
          </a:p>
          <a:p>
            <a:r>
              <a:rPr lang="en-US" sz="1200" dirty="0"/>
              <a:t>Open</a:t>
            </a:r>
          </a:p>
          <a:p>
            <a:r>
              <a:rPr lang="en-US" sz="1200" dirty="0"/>
              <a:t>Comment Resolution</a:t>
            </a:r>
          </a:p>
          <a:p>
            <a:r>
              <a:rPr lang="en-US" sz="1200" dirty="0" smtClean="0"/>
              <a:t>Recess</a:t>
            </a:r>
            <a:endParaRPr lang="en-US" sz="1200" dirty="0"/>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Comment Resolution</a:t>
            </a:r>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#32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p>
          <a:p>
            <a:r>
              <a:rPr lang="en-US" sz="2000" dirty="0" smtClean="0"/>
              <a:t>Seconded by:</a:t>
            </a:r>
            <a:endParaRPr lang="en-US" sz="2000" dirty="0"/>
          </a:p>
          <a:p>
            <a:endParaRPr lang="en-US" sz="2000" dirty="0" smtClean="0"/>
          </a:p>
          <a:p>
            <a:endParaRPr lang="en-US" sz="2000" dirty="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July 2019</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Atlanta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15-19/240r0</a:t>
            </a:r>
            <a:br>
              <a:rPr lang="en-US" sz="2000" dirty="0" smtClean="0"/>
            </a:br>
            <a:r>
              <a:rPr lang="en-US" sz="2000" dirty="0">
                <a:hlinkClick r:id="rId2"/>
              </a:rPr>
              <a:t>https://</a:t>
            </a:r>
            <a:r>
              <a:rPr lang="en-US" sz="2000" dirty="0" smtClean="0">
                <a:hlinkClick r:id="rId2"/>
              </a:rPr>
              <a:t>mentor.ieee.org/802.15/dcn/19/15-19-0240-00-004w-tg-802-15-minutes-for-may-2019-atlanta-interim-meeting-of-tg4w.doc</a:t>
            </a:r>
            <a:endParaRPr lang="en-US" sz="2000" dirty="0" smtClean="0"/>
          </a:p>
          <a:p>
            <a:endParaRPr lang="en-US" sz="2000" dirty="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#33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Vancouver meeting minutes in </a:t>
            </a:r>
            <a:r>
              <a:rPr lang="en-US" sz="2000" dirty="0"/>
              <a:t>document </a:t>
            </a:r>
            <a:r>
              <a:rPr lang="en-US" sz="2000" dirty="0" smtClean="0"/>
              <a:t>15-19/172r0</a:t>
            </a:r>
            <a:endParaRPr lang="en-US" sz="2000" dirty="0"/>
          </a:p>
          <a:p>
            <a:endParaRPr lang="en-US" sz="2000" dirty="0"/>
          </a:p>
          <a:p>
            <a:r>
              <a:rPr lang="en-US" sz="2000" dirty="0" smtClean="0"/>
              <a:t>Moved </a:t>
            </a:r>
            <a:r>
              <a:rPr lang="en-US" sz="2000" dirty="0"/>
              <a:t>by: </a:t>
            </a:r>
            <a:endParaRPr lang="en-US" sz="2000" dirty="0" smtClean="0"/>
          </a:p>
          <a:p>
            <a:r>
              <a:rPr lang="en-US" sz="2000" dirty="0" smtClean="0"/>
              <a:t>Seconded </a:t>
            </a:r>
            <a:r>
              <a:rPr lang="en-US" sz="2000" dirty="0"/>
              <a:t>by</a:t>
            </a:r>
            <a:r>
              <a:rPr lang="en-US" sz="2000" dirty="0" smtClean="0"/>
              <a:t>:</a:t>
            </a:r>
            <a:endParaRPr lang="en-US" sz="2000" dirty="0"/>
          </a:p>
          <a:p>
            <a:endParaRPr lang="en-US" sz="2000" dirty="0" smtClean="0"/>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1073353844"/>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dirty="0" smtClean="0">
                          <a:solidFill>
                            <a:schemeClr val="tx1"/>
                          </a:solidFill>
                        </a:rPr>
                        <a:t>Jan, 2019</a:t>
                      </a:r>
                    </a:p>
                  </a:txBody>
                  <a:tcPr/>
                </a:tc>
              </a:tr>
              <a:tr h="398549">
                <a:tc>
                  <a:txBody>
                    <a:bodyPr/>
                    <a:lstStyle/>
                    <a:p>
                      <a:r>
                        <a:rPr lang="en-US" dirty="0" smtClean="0"/>
                        <a:t>LB</a:t>
                      </a:r>
                      <a:endParaRPr lang="en-US" dirty="0"/>
                    </a:p>
                  </a:txBody>
                  <a:tcPr/>
                </a:tc>
                <a:tc>
                  <a:txBody>
                    <a:bodyPr/>
                    <a:lstStyle/>
                    <a:p>
                      <a:r>
                        <a:rPr lang="en-US" baseline="0" dirty="0" smtClean="0">
                          <a:solidFill>
                            <a:schemeClr val="tx1"/>
                          </a:solidFill>
                        </a:rPr>
                        <a:t>Mar, 2019</a:t>
                      </a:r>
                      <a:endParaRPr lang="en-US" dirty="0">
                        <a:solidFill>
                          <a:schemeClr val="tx1"/>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LB Recirculation / 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50162" y="458112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929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 157 Results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000" dirty="0" smtClean="0"/>
              <a:t>Single no-vote</a:t>
            </a:r>
          </a:p>
          <a:p>
            <a:r>
              <a:rPr lang="en-US" sz="2000" dirty="0" smtClean="0"/>
              <a:t>Received 18 comments from single person</a:t>
            </a:r>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graphicFrame>
        <p:nvGraphicFramePr>
          <p:cNvPr id="7" name="Objekt 6"/>
          <p:cNvGraphicFramePr>
            <a:graphicFrameLocks noChangeAspect="1"/>
          </p:cNvGraphicFramePr>
          <p:nvPr>
            <p:extLst>
              <p:ext uri="{D42A27DB-BD31-4B8C-83A1-F6EECF244321}">
                <p14:modId xmlns:p14="http://schemas.microsoft.com/office/powerpoint/2010/main" val="3433085719"/>
              </p:ext>
            </p:extLst>
          </p:nvPr>
        </p:nvGraphicFramePr>
        <p:xfrm>
          <a:off x="683568" y="1916832"/>
          <a:ext cx="4943475" cy="2028825"/>
        </p:xfrm>
        <a:graphic>
          <a:graphicData uri="http://schemas.openxmlformats.org/presentationml/2006/ole">
            <mc:AlternateContent xmlns:mc="http://schemas.openxmlformats.org/markup-compatibility/2006">
              <mc:Choice xmlns:v="urn:schemas-microsoft-com:vml" Requires="v">
                <p:oleObj spid="_x0000_s1035" name="Arbeitsblatt" r:id="rId4" imgW="4943427" imgH="2028821" progId="Excel.Sheet.12">
                  <p:embed/>
                </p:oleObj>
              </mc:Choice>
              <mc:Fallback>
                <p:oleObj name="Arbeitsblatt" r:id="rId4" imgW="4943427" imgH="2028821" progId="Excel.Sheet.12">
                  <p:embed/>
                  <p:pic>
                    <p:nvPicPr>
                      <p:cNvPr id="0" name=""/>
                      <p:cNvPicPr/>
                      <p:nvPr/>
                    </p:nvPicPr>
                    <p:blipFill>
                      <a:blip r:embed="rId5"/>
                      <a:stretch>
                        <a:fillRect/>
                      </a:stretch>
                    </p:blipFill>
                    <p:spPr>
                      <a:xfrm>
                        <a:off x="683568" y="1916832"/>
                        <a:ext cx="4943475" cy="2028825"/>
                      </a:xfrm>
                      <a:prstGeom prst="rect">
                        <a:avLst/>
                      </a:prstGeom>
                    </p:spPr>
                  </p:pic>
                </p:oleObj>
              </mc:Fallback>
            </mc:AlternateContent>
          </a:graphicData>
        </a:graphic>
      </p:graphicFrame>
      <p:sp>
        <p:nvSpPr>
          <p:cNvPr id="8" name="Rechteck 7"/>
          <p:cNvSpPr/>
          <p:nvPr/>
        </p:nvSpPr>
        <p:spPr bwMode="auto">
          <a:xfrm>
            <a:off x="4788024" y="1700808"/>
            <a:ext cx="936104" cy="2304256"/>
          </a:xfrm>
          <a:prstGeom prst="rect">
            <a:avLst/>
          </a:prstGeom>
          <a:noFill/>
          <a:ln>
            <a:solidFill>
              <a:srgbClr val="C00000"/>
            </a:solidFill>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850230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Comment Resolution</a:t>
            </a:r>
            <a:endParaRPr lang="en-US" dirty="0"/>
          </a:p>
        </p:txBody>
      </p:sp>
      <p:sp>
        <p:nvSpPr>
          <p:cNvPr id="3" name="Inhaltsplatzhalter 2"/>
          <p:cNvSpPr>
            <a:spLocks noGrp="1"/>
          </p:cNvSpPr>
          <p:nvPr>
            <p:ph idx="1"/>
          </p:nvPr>
        </p:nvSpPr>
        <p:spPr/>
        <p:txBody>
          <a:bodyPr/>
          <a:lstStyle/>
          <a:p>
            <a:r>
              <a:rPr lang="en-US" sz="2400" dirty="0" smtClean="0"/>
              <a:t>Comment resolution of the LB 157 comments contained in 15-19/267r0</a:t>
            </a:r>
            <a:br>
              <a:rPr lang="en-US" sz="2400" dirty="0" smtClean="0"/>
            </a:br>
            <a:r>
              <a:rPr lang="en-US" sz="2400" dirty="0">
                <a:hlinkClick r:id="rId2"/>
              </a:rPr>
              <a:t>https://</a:t>
            </a:r>
            <a:r>
              <a:rPr lang="en-US" sz="2400" dirty="0" smtClean="0">
                <a:hlinkClick r:id="rId2"/>
              </a:rPr>
              <a:t>mentor.ieee.org/802.15/dcn/19/15-19-0267-00-004w-comments-against-lb157.xlsx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July 2019</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1420757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July 2019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July 2019</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a:t>
            </a:r>
            <a:r>
              <a:rPr lang="en-US" altLang="en-US" sz="2000" b="1" smtClean="0">
                <a:solidFill>
                  <a:schemeClr val="tx1"/>
                </a:solidFill>
                <a:latin typeface="Calibri" pitchFamily="34" charset="0"/>
                <a:ea typeface="Calibri" pitchFamily="34" charset="0"/>
                <a:cs typeface="Calibri" pitchFamily="34" charset="0"/>
              </a:rPr>
              <a:t>The IEEE-SA strongly recommends that at each WG meeting the chair or a designee:</a:t>
            </a:r>
            <a:endParaRPr lang="en-US" altLang="en-US" sz="2000" smtClean="0">
              <a:solidFill>
                <a:schemeClr val="tx1"/>
              </a:solidFill>
              <a:latin typeface="Calibri" pitchFamily="34" charset="0"/>
              <a:ea typeface="Calibri" pitchFamily="34" charset="0"/>
              <a:cs typeface="Calibri" pitchFamily="34" charset="0"/>
            </a:endParaRP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Show slides #1 through #4 of this presentation</a:t>
            </a:r>
          </a:p>
          <a:p>
            <a:pPr lvl="1">
              <a:lnSpc>
                <a:spcPct val="8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Advise the WG attendees that:</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IEEE’s patent policy is described in Clause 6 of the </a:t>
            </a:r>
            <a:r>
              <a:rPr lang="en-US" altLang="en-US" sz="1400" i="1" smtClean="0">
                <a:solidFill>
                  <a:schemeClr val="tx1"/>
                </a:solidFill>
                <a:latin typeface="Calibri" pitchFamily="34" charset="0"/>
                <a:ea typeface="Calibri" pitchFamily="34" charset="0"/>
                <a:cs typeface="Calibri" pitchFamily="34" charset="0"/>
              </a:rPr>
              <a:t>IEEE-SA Standards Board Bylaws</a:t>
            </a:r>
            <a:r>
              <a:rPr lang="en-US" altLang="en-US" sz="1400" smtClean="0">
                <a:solidFill>
                  <a:schemeClr val="tx1"/>
                </a:solidFill>
                <a:latin typeface="Calibri" pitchFamily="34" charset="0"/>
                <a:ea typeface="Calibri" pitchFamily="34" charset="0"/>
                <a:cs typeface="Calibri" pitchFamily="34" charset="0"/>
              </a:rPr>
              <a:t>;</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Early identification of patent claims which may be essential for the use of standards under development is strongly encouraged;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tx1"/>
                </a:solidFill>
                <a:latin typeface="Calibri" pitchFamily="34" charset="0"/>
                <a:ea typeface="Calibri" pitchFamily="34" charset="0"/>
                <a:cs typeface="Calibri" pitchFamily="34" charset="0"/>
              </a:rPr>
            </a:br>
            <a:endParaRPr lang="en-US" altLang="en-US" sz="1600" smtClean="0">
              <a:solidFill>
                <a:schemeClr val="tx1"/>
              </a:solidFill>
              <a:latin typeface="Calibri" pitchFamily="34" charset="0"/>
              <a:ea typeface="Calibri" pitchFamily="34" charset="0"/>
              <a:cs typeface="Calibri" pitchFamily="34" charset="0"/>
            </a:endParaRPr>
          </a:p>
          <a:p>
            <a:pPr lvl="1">
              <a:lnSpc>
                <a:spcPct val="20000"/>
              </a:lnSpc>
              <a:buSzPct val="150000"/>
              <a:buFont typeface="Arial" pitchFamily="34" charset="0"/>
              <a:buChar char="•"/>
            </a:pPr>
            <a:r>
              <a:rPr lang="en-US" altLang="en-US" sz="1600" b="1" smtClean="0">
                <a:solidFill>
                  <a:schemeClr val="tx1"/>
                </a:solidFill>
                <a:latin typeface="Calibri" pitchFamily="34" charset="0"/>
                <a:ea typeface="Calibri" pitchFamily="34" charset="0"/>
                <a:cs typeface="Calibri" pitchFamily="34" charset="0"/>
              </a:rPr>
              <a:t>Instruct the WG Secretary to record in the minutes of the relevant WG meeting:</a:t>
            </a:r>
            <a:r>
              <a:rPr lang="en-US" altLang="en-US" sz="1600" smtClean="0">
                <a:solidFill>
                  <a:schemeClr val="tx1"/>
                </a:solidFill>
                <a:latin typeface="Calibri" pitchFamily="34" charset="0"/>
                <a:ea typeface="Calibri" pitchFamily="34" charset="0"/>
                <a:cs typeface="Calibri" pitchFamily="34" charset="0"/>
              </a:rPr>
              <a:t>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foregoing information was provided and that slides 1 through 4 (and this slide 0, if applicable) were shown;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itchFamily="34" charset="0"/>
              <a:buChar char="•"/>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itchFamily="34" charset="0"/>
              <a:buChar char="•"/>
            </a:pPr>
            <a:r>
              <a:rPr lang="en-US" altLang="en-US" sz="1400" smtClean="0">
                <a:solidFill>
                  <a:schemeClr val="tx1"/>
                </a:solidFill>
                <a:latin typeface="Calibri" pitchFamily="34" charset="0"/>
                <a:ea typeface="Calibri" pitchFamily="34" charset="0"/>
                <a:cs typeface="Calibri" pitchFamily="34" charset="0"/>
              </a:rPr>
              <a:t>It is recommended that the WG Chair review the guidance in </a:t>
            </a:r>
            <a:r>
              <a:rPr lang="en-US" altLang="en-US" sz="1400" i="1" smtClean="0">
                <a:solidFill>
                  <a:schemeClr val="tx1"/>
                </a:solidFill>
                <a:latin typeface="Calibri" pitchFamily="34" charset="0"/>
                <a:ea typeface="Calibri" pitchFamily="34" charset="0"/>
                <a:cs typeface="Calibri" pitchFamily="34" charset="0"/>
              </a:rPr>
              <a:t>IEEE-SA Standards Board Operations Manual</a:t>
            </a:r>
            <a:r>
              <a:rPr lang="en-US" altLang="en-US" sz="1400" smtClean="0">
                <a:solidFill>
                  <a:schemeClr val="tx1"/>
                </a:solidFill>
                <a:latin typeface="Calibri" pitchFamily="34" charset="0"/>
                <a:ea typeface="Calibri" pitchFamily="34" charset="0"/>
                <a:cs typeface="Calibri"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smtClean="0">
              <a:solidFill>
                <a:schemeClr val="tx1"/>
              </a:solidFill>
              <a:latin typeface="Calibri" pitchFamily="34" charset="0"/>
              <a:ea typeface="Calibri" pitchFamily="34" charset="0"/>
              <a:cs typeface="Calibri" pitchFamily="34" charset="0"/>
            </a:endParaRPr>
          </a:p>
          <a:p>
            <a:pPr lvl="1">
              <a:lnSpc>
                <a:spcPct val="80000"/>
              </a:lnSpc>
              <a:spcBef>
                <a:spcPct val="5000"/>
              </a:spcBef>
              <a:buFont typeface="Monotype Sorts"/>
              <a:buNone/>
            </a:pPr>
            <a:r>
              <a:rPr lang="en-US" altLang="en-US" sz="1400" smtClean="0">
                <a:solidFill>
                  <a:schemeClr val="tx1"/>
                </a:solidFill>
                <a:latin typeface="Calibri" pitchFamily="34" charset="0"/>
                <a:ea typeface="Calibri" pitchFamily="34" charset="0"/>
                <a:cs typeface="Calibri" pitchFamily="34" charset="0"/>
              </a:rPr>
              <a:t>	Note: </a:t>
            </a:r>
            <a:r>
              <a:rPr lang="en-US" altLang="en-US" sz="1400" b="1" smtClean="0">
                <a:solidFill>
                  <a:schemeClr val="tx1"/>
                </a:solidFill>
                <a:latin typeface="Calibri" pitchFamily="34" charset="0"/>
                <a:ea typeface="Calibri" pitchFamily="34" charset="0"/>
                <a:cs typeface="Calibri" pitchFamily="34" charset="0"/>
              </a:rPr>
              <a:t>WG</a:t>
            </a:r>
            <a:r>
              <a:rPr lang="en-US" altLang="en-US" sz="1400" smtClean="0">
                <a:solidFill>
                  <a:schemeClr val="tx1"/>
                </a:solidFill>
                <a:latin typeface="Calibri" pitchFamily="34" charset="0"/>
                <a:ea typeface="Calibri" pitchFamily="34" charset="0"/>
                <a:cs typeface="Calibri"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smtClean="0">
                <a:solidFill>
                  <a:schemeClr val="tx1"/>
                </a:solidFill>
                <a:latin typeface="Calibri" pitchFamily="34" charset="0"/>
                <a:ea typeface="Calibri" pitchFamily="34" charset="0"/>
                <a:cs typeface="Calibri" pitchFamily="34" charset="0"/>
              </a:rPr>
              <a:t>Instructions for the WG Chair</a:t>
            </a:r>
            <a:endParaRPr lang="en-US" altLang="en-US" sz="3200" u="sng" smtClean="0">
              <a:latin typeface="Calibri" pitchFamily="34" charset="0"/>
              <a:ea typeface="Calibri" pitchFamily="34" charset="0"/>
              <a:cs typeface="Calibri"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smtClean="0">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smtClean="0">
              <a:cs typeface="Arial"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400" b="1" smtClean="0">
                <a:solidFill>
                  <a:srgbClr val="000000"/>
                </a:solidFill>
                <a:latin typeface="Times New Roman" pitchFamily="18" charset="0"/>
                <a:cs typeface="Arial" pitchFamily="34" charset="0"/>
              </a:rPr>
              <a:t>(Optional to be shown)</a:t>
            </a:r>
          </a:p>
        </p:txBody>
      </p:sp>
    </p:spTree>
    <p:extLst>
      <p:ext uri="{BB962C8B-B14F-4D97-AF65-F5344CB8AC3E}">
        <p14:creationId xmlns:p14="http://schemas.microsoft.com/office/powerpoint/2010/main" val="196245989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smtClean="0">
                <a:solidFill>
                  <a:schemeClr val="tx1"/>
                </a:solidFill>
                <a:latin typeface="Calibri" pitchFamily="34" charset="0"/>
                <a:ea typeface="Calibri" pitchFamily="34" charset="0"/>
                <a:cs typeface="Calibri" pitchFamily="34" charset="0"/>
              </a:rPr>
              <a:t>Participants have a duty to inform the IEEE</a:t>
            </a:r>
            <a:endParaRPr lang="en-US" altLang="en-US" sz="3200" smtClean="0"/>
          </a:p>
        </p:txBody>
      </p:sp>
      <p:sp>
        <p:nvSpPr>
          <p:cNvPr id="8195" name="Rectangle 1027"/>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#1</a:t>
            </a:r>
          </a:p>
        </p:txBody>
      </p:sp>
    </p:spTree>
    <p:extLst>
      <p:ext uri="{BB962C8B-B14F-4D97-AF65-F5344CB8AC3E}">
        <p14:creationId xmlns:p14="http://schemas.microsoft.com/office/powerpoint/2010/main" val="2326868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smtClean="0">
                <a:solidFill>
                  <a:schemeClr val="tx1"/>
                </a:solidFill>
                <a:latin typeface="Calibri" pitchFamily="34" charset="0"/>
                <a:ea typeface="Calibri" pitchFamily="34" charset="0"/>
                <a:cs typeface="Calibri" pitchFamily="34" charset="0"/>
              </a:rPr>
              <a:t>Ways to inform IEEE</a:t>
            </a:r>
            <a:endParaRPr lang="en-US" altLang="en-US" sz="3200" u="sng" smtClean="0"/>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#2</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3318213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smtClean="0">
                <a:solidFill>
                  <a:schemeClr val="tx1"/>
                </a:solidFill>
                <a:latin typeface="Calibri" pitchFamily="34" charset="0"/>
                <a:ea typeface="Calibri" pitchFamily="34" charset="0"/>
                <a:cs typeface="Calibri" pitchFamily="34" charset="0"/>
              </a:rPr>
              <a:t>Other guidelines for IEEE WG meetings</a:t>
            </a:r>
            <a:endParaRPr lang="en-US" altLang="en-US" sz="3200" smtClean="0"/>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#3</a:t>
            </a:r>
          </a:p>
        </p:txBody>
      </p:sp>
    </p:spTree>
    <p:extLst>
      <p:ext uri="{BB962C8B-B14F-4D97-AF65-F5344CB8AC3E}">
        <p14:creationId xmlns:p14="http://schemas.microsoft.com/office/powerpoint/2010/main" val="31325267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smtClean="0">
                <a:solidFill>
                  <a:schemeClr val="tx1"/>
                </a:solidFill>
                <a:latin typeface="Calibri" pitchFamily="34" charset="0"/>
                <a:ea typeface="Calibri" pitchFamily="34" charset="0"/>
                <a:cs typeface="Calibri" pitchFamily="34" charset="0"/>
              </a:rPr>
              <a:t>Patent-related information</a:t>
            </a:r>
            <a:endParaRPr lang="en-US" altLang="en-US" sz="3200" u="sng"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smtClean="0">
              <a:latin typeface="Helvetica" pitchFamily="34" charset="0"/>
              <a:cs typeface="Arial" pitchFamily="34"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smtClean="0">
              <a:solidFill>
                <a:srgbClr val="FF0000"/>
              </a:solidFill>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The patent policy and the procedures used to execute that policy are documented in the:</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Bylaws</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(http://standards.ieee.org/develop/policies/bylaws/sect6-7.html#6) </a:t>
            </a:r>
          </a:p>
          <a:p>
            <a:pPr lvl="2">
              <a:lnSpc>
                <a:spcPct val="90000"/>
              </a:lnSpc>
              <a:buSzPct val="150000"/>
              <a:buFont typeface="Arial" pitchFamily="34" charset="0"/>
              <a:buChar char="•"/>
            </a:pPr>
            <a:r>
              <a:rPr lang="en-US" altLang="en-US" sz="2000" b="1" i="1" smtClean="0">
                <a:solidFill>
                  <a:srgbClr val="000000"/>
                </a:solidFill>
                <a:latin typeface="Calibri" pitchFamily="34" charset="0"/>
                <a:ea typeface="Calibri" pitchFamily="34" charset="0"/>
                <a:cs typeface="Calibri" pitchFamily="34" charset="0"/>
              </a:rPr>
              <a:t>IEEE-SA Standards Board Operations Manual</a:t>
            </a:r>
            <a:r>
              <a:rPr lang="en-US" altLang="en-US" sz="2000" b="1" smtClean="0">
                <a:solidFill>
                  <a:srgbClr val="000000"/>
                </a:solidFill>
                <a:latin typeface="Calibri" pitchFamily="34" charset="0"/>
                <a:ea typeface="Calibri" pitchFamily="34" charset="0"/>
                <a:cs typeface="Calibri" pitchFamily="34" charset="0"/>
              </a:rPr>
              <a:t> </a:t>
            </a:r>
            <a:r>
              <a:rPr lang="en-US" altLang="en-US" sz="1600" b="1" smtClean="0">
                <a:solidFill>
                  <a:srgbClr val="000000"/>
                </a:solidFill>
                <a:latin typeface="Calibri" pitchFamily="34" charset="0"/>
                <a:ea typeface="Calibri" pitchFamily="34" charset="0"/>
                <a:cs typeface="Calibri" pitchFamily="34" charset="0"/>
              </a:rPr>
              <a:t>(http://standards.ieee.org/develop/policies/opman/sect6.html#6.3)</a:t>
            </a:r>
          </a:p>
          <a:p>
            <a:pPr lvl="1">
              <a:lnSpc>
                <a:spcPct val="90000"/>
              </a:lnSpc>
              <a:buFont typeface="Monotype Sorts"/>
              <a:buNone/>
            </a:pPr>
            <a:endParaRPr lang="en-US" altLang="en-US" sz="2000" smtClean="0">
              <a:cs typeface="Arial" pitchFamily="34" charset="0"/>
            </a:endParaRP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Material about the patent policy is available at </a:t>
            </a:r>
          </a:p>
          <a:p>
            <a:pPr lvl="1">
              <a:lnSpc>
                <a:spcPct val="90000"/>
              </a:lnSpc>
              <a:spcBef>
                <a:spcPct val="0"/>
              </a:spcBef>
              <a:buFont typeface="Monotype Sorts"/>
              <a:buNone/>
            </a:pPr>
            <a:r>
              <a:rPr lang="en-US" altLang="en-US" sz="2000" b="1" smtClean="0">
                <a:solidFill>
                  <a:srgbClr val="000000"/>
                </a:solidFill>
                <a:latin typeface="Calibri" pitchFamily="34" charset="0"/>
                <a:ea typeface="Calibri" pitchFamily="34" charset="0"/>
                <a:cs typeface="Calibri" pitchFamily="34" charset="0"/>
              </a:rPr>
              <a:t>	</a:t>
            </a:r>
            <a:r>
              <a:rPr lang="en-US" altLang="en-US" sz="2000" b="1" i="1" smtClean="0">
                <a:solidFill>
                  <a:srgbClr val="000000"/>
                </a:solidFill>
                <a:latin typeface="Calibri" pitchFamily="34" charset="0"/>
                <a:ea typeface="Calibri" pitchFamily="34" charset="0"/>
                <a:cs typeface="Calibri" pitchFamily="34" charset="0"/>
              </a:rPr>
              <a:t>http://standards.ieee.org/about/sasb/patcom/materials.html</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a:p>
            <a:pPr lvl="1">
              <a:lnSpc>
                <a:spcPct val="90000"/>
              </a:lnSpc>
              <a:spcBef>
                <a:spcPct val="0"/>
              </a:spcBef>
              <a:buFont typeface="Monotype Sorts"/>
              <a:buNone/>
            </a:pPr>
            <a:endParaRPr lang="en-US" altLang="en-US" sz="3200" b="1" smtClean="0">
              <a:solidFill>
                <a:srgbClr val="000000"/>
              </a:solidFill>
              <a:latin typeface="Calibri" pitchFamily="34" charset="0"/>
              <a:ea typeface="Calibri" pitchFamily="34" charset="0"/>
              <a:cs typeface="Calibri" pitchFamily="34" charset="0"/>
            </a:endParaRPr>
          </a:p>
          <a:p>
            <a:pPr lvl="1" algn="ctr">
              <a:lnSpc>
                <a:spcPct val="90000"/>
              </a:lnSpc>
              <a:spcBef>
                <a:spcPct val="0"/>
              </a:spcBef>
              <a:buFont typeface="Monotype Sorts"/>
              <a:buNone/>
            </a:pPr>
            <a:r>
              <a:rPr lang="en-US" altLang="en-US" sz="3200" b="1" smtClean="0">
                <a:solidFill>
                  <a:srgbClr val="000000"/>
                </a:solidFill>
                <a:latin typeface="Calibri" pitchFamily="34" charset="0"/>
                <a:ea typeface="Calibri" pitchFamily="34" charset="0"/>
                <a:cs typeface="Calibri"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smtClean="0">
              <a:solidFill>
                <a:srgbClr val="000000"/>
              </a:solidFill>
              <a:latin typeface="Calibri" pitchFamily="34" charset="0"/>
              <a:ea typeface="Calibri" pitchFamily="34" charset="0"/>
              <a:cs typeface="Calibri"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800" b="1" u="sng" smtClean="0">
                <a:solidFill>
                  <a:srgbClr val="000000"/>
                </a:solidFill>
                <a:latin typeface="Times New Roman" pitchFamily="18" charset="0"/>
                <a:cs typeface="Arial" pitchFamily="34" charset="0"/>
              </a:rPr>
              <a:t>Slide #4</a:t>
            </a:r>
            <a:endParaRPr lang="en-US" altLang="en-US" sz="2400" smtClean="0">
              <a:solidFill>
                <a:srgbClr val="000000"/>
              </a:solidFill>
              <a:latin typeface="Times New Roman" pitchFamily="18" charset="0"/>
              <a:cs typeface="Arial" pitchFamily="34" charset="0"/>
            </a:endParaRPr>
          </a:p>
        </p:txBody>
      </p:sp>
    </p:spTree>
    <p:extLst>
      <p:ext uri="{BB962C8B-B14F-4D97-AF65-F5344CB8AC3E}">
        <p14:creationId xmlns:p14="http://schemas.microsoft.com/office/powerpoint/2010/main" val="131272427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a:t>
            </a:r>
            <a:r>
              <a:rPr lang="en-US" sz="2400" dirty="0" smtClean="0"/>
              <a:t>of Atlanta Minutes</a:t>
            </a:r>
            <a:endParaRPr lang="en-US" sz="2400" dirty="0"/>
          </a:p>
          <a:p>
            <a:r>
              <a:rPr lang="en-US" sz="2400" dirty="0"/>
              <a:t>Schedule</a:t>
            </a:r>
          </a:p>
          <a:p>
            <a:r>
              <a:rPr lang="en-US" sz="2400" dirty="0" smtClean="0"/>
              <a:t>Comment Resolution</a:t>
            </a:r>
            <a:endParaRPr lang="en-US" sz="2400" dirty="0"/>
          </a:p>
          <a:p>
            <a:r>
              <a:rPr lang="en-US" sz="2400" dirty="0" smtClean="0"/>
              <a:t>Future </a:t>
            </a:r>
            <a:r>
              <a:rPr lang="en-US" sz="2400" dirty="0"/>
              <a:t>Schedule</a:t>
            </a:r>
          </a:p>
          <a:p>
            <a:r>
              <a:rPr lang="en-US" sz="2400" dirty="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287310455"/>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dirty="0"/>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none" strike="noStrike" kern="1200" baseline="0" dirty="0" smtClean="0">
                          <a:solidFill>
                            <a:schemeClr val="dk1"/>
                          </a:solidFill>
                          <a:latin typeface="+mn-lt"/>
                          <a:ea typeface="+mn-ea"/>
                          <a:cs typeface="+mn-cs"/>
                        </a:rPr>
                        <a:t>TG4w LPWA</a:t>
                      </a:r>
                    </a:p>
                    <a:p>
                      <a:endParaRPr lang="en-US" strike="noStrike" dirty="0"/>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July 2019</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754</Words>
  <Application>Microsoft Office PowerPoint</Application>
  <PresentationFormat>Bildschirmpräsentation (4:3)</PresentationFormat>
  <Paragraphs>212</Paragraphs>
  <Slides>16</Slides>
  <Notes>2</Notes>
  <HiddenSlides>0</HiddenSlides>
  <MMClips>0</MMClips>
  <ScaleCrop>false</ScaleCrop>
  <HeadingPairs>
    <vt:vector size="6" baseType="variant">
      <vt:variant>
        <vt:lpstr>Design</vt:lpstr>
      </vt:variant>
      <vt:variant>
        <vt:i4>2</vt:i4>
      </vt:variant>
      <vt:variant>
        <vt:lpstr>Eingebettete OLE-Server</vt:lpstr>
      </vt:variant>
      <vt:variant>
        <vt:i4>1</vt:i4>
      </vt:variant>
      <vt:variant>
        <vt:lpstr>Folientitel</vt:lpstr>
      </vt:variant>
      <vt:variant>
        <vt:i4>16</vt:i4>
      </vt:variant>
    </vt:vector>
  </HeadingPairs>
  <TitlesOfParts>
    <vt:vector size="19" baseType="lpstr">
      <vt:lpstr>IEEE-P802_15_Rbt</vt:lpstr>
      <vt:lpstr>1_Default Design</vt:lpstr>
      <vt:lpstr>Arbeitsblatt</vt:lpstr>
      <vt:lpstr>PowerPoint-Präsentation</vt:lpstr>
      <vt:lpstr>TG 802.15.4w LPWA Agenda July 2019 Plenary</vt:lpstr>
      <vt:lpstr>Instructions for the WG Chair</vt:lpstr>
      <vt:lpstr>Participants have a duty to inform the IEEE</vt:lpstr>
      <vt:lpstr>Ways to inform IEEE</vt:lpstr>
      <vt:lpstr>Other guidelines for IEEE WG meetings</vt:lpstr>
      <vt:lpstr>Patent-related information</vt:lpstr>
      <vt:lpstr>Main Agenda Items for the Week</vt:lpstr>
      <vt:lpstr>TG 15.4w Schedule for the Week</vt:lpstr>
      <vt:lpstr>Draft Agenda</vt:lpstr>
      <vt:lpstr>TG Motion #32</vt:lpstr>
      <vt:lpstr>Approval of Atlanta Minutes</vt:lpstr>
      <vt:lpstr>TG Motion #33</vt:lpstr>
      <vt:lpstr>TG4w Draft Schedule</vt:lpstr>
      <vt:lpstr>LB 157 Results</vt:lpstr>
      <vt:lpstr>Comment Resolution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634</cp:revision>
  <cp:lastPrinted>1998-02-10T13:28:06Z</cp:lastPrinted>
  <dcterms:created xsi:type="dcterms:W3CDTF">2018-03-02T09:48:16Z</dcterms:created>
  <dcterms:modified xsi:type="dcterms:W3CDTF">2019-07-15T06:36:02Z</dcterms:modified>
</cp:coreProperties>
</file>