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04" r:id="rId3"/>
    <p:sldId id="310" r:id="rId4"/>
    <p:sldId id="309"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4996" autoAdjust="0"/>
    <p:restoredTop sz="96159" autoAdjust="0"/>
  </p:normalViewPr>
  <p:slideViewPr>
    <p:cSldViewPr>
      <p:cViewPr varScale="1">
        <p:scale>
          <a:sx n="91" d="100"/>
          <a:sy n="91" d="100"/>
        </p:scale>
        <p:origin x="822"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835"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5/15/2019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January  2018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5/15/2019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136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5/15/2019</a:t>
            </a:fld>
            <a:endParaRPr lang="en-US"/>
          </a:p>
        </p:txBody>
      </p:sp>
      <p:sp>
        <p:nvSpPr>
          <p:cNvPr id="5" name="Footer Placeholder 4"/>
          <p:cNvSpPr>
            <a:spLocks noGrp="1"/>
          </p:cNvSpPr>
          <p:nvPr>
            <p:ph type="ftr" sz="quarter" idx="11"/>
          </p:nvPr>
        </p:nvSpPr>
        <p:spPr/>
        <p:txBody>
          <a:bodyPr/>
          <a:lstStyle/>
          <a:p>
            <a:endParaRPr lang="en-US" dirty="0" smtClean="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a:t>
            </a:r>
            <a:r>
              <a:rPr lang="en-US" sz="1400" b="1" baseline="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2019</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15-19-0223-00-0vat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2019</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15-19-0223-00-0vat</a:t>
            </a:r>
            <a:endParaRPr lang="en-US" sz="1400" b="1" dirty="0">
              <a:solidFill>
                <a:schemeClr val="tx1"/>
              </a:solidFill>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5/15/2019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03918"/>
            <a:ext cx="9144000" cy="6001643"/>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Title: </a:t>
            </a:r>
            <a:r>
              <a:rPr lang="en-US" sz="1600" dirty="0" smtClean="0">
                <a:latin typeface="Times New Roman" pitchFamily="18" charset="0"/>
                <a:cs typeface="Times New Roman" pitchFamily="18" charset="0"/>
              </a:rPr>
              <a:t>LiFi/CamCom Technology for </a:t>
            </a:r>
            <a:r>
              <a:rPr lang="en-US" sz="1600" dirty="0">
                <a:latin typeface="Times New Roman" pitchFamily="18" charset="0"/>
                <a:cs typeface="Times New Roman" pitchFamily="18" charset="0"/>
              </a:rPr>
              <a:t>Coastline </a:t>
            </a:r>
            <a:r>
              <a:rPr lang="en-US" sz="1600" dirty="0" smtClean="0">
                <a:latin typeface="Times New Roman" pitchFamily="18" charset="0"/>
                <a:cs typeface="Times New Roman" pitchFamily="18" charset="0"/>
              </a:rPr>
              <a:t>Zones Monitoring Using Drone</a:t>
            </a:r>
            <a:endParaRPr lang="en-US" altLang="ko-KR" sz="1600" dirty="0">
              <a:latin typeface="Times New Roman" panose="02020603050405020304" pitchFamily="18" charset="0"/>
              <a:ea typeface="굴림" panose="020B0600000101010101" pitchFamily="50" charset="-127"/>
              <a:cs typeface="Times New Roman" panose="02020603050405020304" pitchFamily="18" charset="0"/>
            </a:endParaRPr>
          </a:p>
          <a:p>
            <a:pPr marL="228600"/>
            <a:r>
              <a:rPr lang="en-US" sz="1600" b="1" dirty="0" smtClean="0">
                <a:latin typeface="Times New Roman" pitchFamily="18" charset="0"/>
                <a:cs typeface="Times New Roman" pitchFamily="18" charset="0"/>
              </a:rPr>
              <a:t>Date </a:t>
            </a:r>
            <a:r>
              <a:rPr lang="en-US" sz="1600" b="1" dirty="0">
                <a:latin typeface="Times New Roman" pitchFamily="18" charset="0"/>
                <a:cs typeface="Times New Roman" pitchFamily="18" charset="0"/>
              </a:rPr>
              <a:t>Submitted:</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May 2019</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dirty="0">
                <a:latin typeface="Times New Roman" pitchFamily="18" charset="0"/>
                <a:cs typeface="Times New Roman" pitchFamily="18" charset="0"/>
              </a:rPr>
              <a:t>Jaesang Cha (SNUST), </a:t>
            </a:r>
            <a:r>
              <a:rPr lang="en-US" sz="1600" dirty="0" err="1">
                <a:latin typeface="Times New Roman" pitchFamily="18" charset="0"/>
                <a:cs typeface="Times New Roman" pitchFamily="18" charset="0"/>
              </a:rPr>
              <a:t>Seoungkyun</a:t>
            </a:r>
            <a:r>
              <a:rPr lang="en-US" sz="1600" dirty="0">
                <a:latin typeface="Times New Roman" pitchFamily="18" charset="0"/>
                <a:cs typeface="Times New Roman" pitchFamily="18" charset="0"/>
              </a:rPr>
              <a:t> Kim (SNUST), Hyeongho Lee (Netvision Telecom Inc., Korea Univ.), </a:t>
            </a:r>
            <a:r>
              <a:rPr lang="en-US" sz="1600" dirty="0" err="1">
                <a:latin typeface="Times New Roman" pitchFamily="18" charset="0"/>
                <a:cs typeface="Times New Roman" pitchFamily="18" charset="0"/>
              </a:rPr>
              <a:t>Yoonkwan</a:t>
            </a:r>
            <a:r>
              <a:rPr lang="en-US" sz="1600" dirty="0">
                <a:latin typeface="Times New Roman" pitchFamily="18" charset="0"/>
                <a:cs typeface="Times New Roman" pitchFamily="18" charset="0"/>
              </a:rPr>
              <a:t> Kim (The Catholic Univ.), </a:t>
            </a:r>
            <a:r>
              <a:rPr lang="en-US" sz="1600" dirty="0" err="1">
                <a:latin typeface="Times New Roman" pitchFamily="18" charset="0"/>
                <a:cs typeface="Times New Roman" pitchFamily="18" charset="0"/>
              </a:rPr>
              <a:t>Minseok</a:t>
            </a:r>
            <a:r>
              <a:rPr lang="en-US" sz="1600" dirty="0">
                <a:latin typeface="Times New Roman" pitchFamily="18" charset="0"/>
                <a:cs typeface="Times New Roman" pitchFamily="18" charset="0"/>
              </a:rPr>
              <a:t> Oh (</a:t>
            </a:r>
            <a:r>
              <a:rPr lang="en-US" sz="1600" dirty="0" err="1">
                <a:latin typeface="Times New Roman" pitchFamily="18" charset="0"/>
                <a:cs typeface="Times New Roman" pitchFamily="18" charset="0"/>
              </a:rPr>
              <a:t>Kyonggi</a:t>
            </a:r>
            <a:r>
              <a:rPr lang="en-US" sz="1600" dirty="0">
                <a:latin typeface="Times New Roman" pitchFamily="18" charset="0"/>
                <a:cs typeface="Times New Roman" pitchFamily="18" charset="0"/>
              </a:rPr>
              <a:t> Univ.),</a:t>
            </a:r>
            <a:r>
              <a:rPr lang="en-US" sz="1600" dirty="0" err="1">
                <a:latin typeface="Times New Roman" pitchFamily="18" charset="0"/>
                <a:cs typeface="Times New Roman" pitchFamily="18" charset="0"/>
              </a:rPr>
              <a:t>Sangwoon</a:t>
            </a:r>
            <a:r>
              <a:rPr lang="en-US" sz="1600" dirty="0">
                <a:latin typeface="Times New Roman" pitchFamily="18" charset="0"/>
                <a:cs typeface="Times New Roman" pitchFamily="18" charset="0"/>
              </a:rPr>
              <a:t> Lee (Namseoul Univ.), </a:t>
            </a:r>
            <a:r>
              <a:rPr lang="en-US" sz="1600" dirty="0" err="1">
                <a:latin typeface="Times New Roman" pitchFamily="18" charset="0"/>
                <a:cs typeface="Times New Roman" pitchFamily="18" charset="0"/>
              </a:rPr>
              <a:t>Jinyoung</a:t>
            </a:r>
            <a:r>
              <a:rPr lang="en-US" sz="1600" dirty="0">
                <a:latin typeface="Times New Roman" pitchFamily="18" charset="0"/>
                <a:cs typeface="Times New Roman" pitchFamily="18" charset="0"/>
              </a:rPr>
              <a:t> Kim (</a:t>
            </a:r>
            <a:r>
              <a:rPr lang="en-US" sz="1600" dirty="0" err="1">
                <a:latin typeface="Times New Roman" pitchFamily="18" charset="0"/>
                <a:cs typeface="Times New Roman" pitchFamily="18" charset="0"/>
              </a:rPr>
              <a:t>Kwangwoon</a:t>
            </a:r>
            <a:r>
              <a:rPr lang="en-US" sz="1600" dirty="0">
                <a:latin typeface="Times New Roman" pitchFamily="18" charset="0"/>
                <a:cs typeface="Times New Roman" pitchFamily="18" charset="0"/>
              </a:rPr>
              <a:t> Univ.), Jeonggon Kim (Korea Polytechnic Univ.),  </a:t>
            </a:r>
            <a:r>
              <a:rPr lang="en-US" sz="1600" dirty="0" err="1">
                <a:latin typeface="Times New Roman" pitchFamily="18" charset="0"/>
                <a:cs typeface="Times New Roman" pitchFamily="18" charset="0"/>
              </a:rPr>
              <a:t>Chanhyeong</a:t>
            </a:r>
            <a:r>
              <a:rPr lang="en-US" sz="1600" dirty="0">
                <a:latin typeface="Times New Roman" pitchFamily="18" charset="0"/>
                <a:cs typeface="Times New Roman" pitchFamily="18" charset="0"/>
              </a:rPr>
              <a:t> Chung (RAPA), </a:t>
            </a:r>
            <a:r>
              <a:rPr lang="en-US" sz="1600" dirty="0" err="1">
                <a:latin typeface="Times New Roman" pitchFamily="18" charset="0"/>
                <a:cs typeface="Times New Roman" pitchFamily="18" charset="0"/>
              </a:rPr>
              <a:t>Sooyoung</a:t>
            </a:r>
            <a:r>
              <a:rPr lang="en-US" sz="1600" dirty="0">
                <a:latin typeface="Times New Roman" pitchFamily="18" charset="0"/>
                <a:cs typeface="Times New Roman" pitchFamily="18" charset="0"/>
              </a:rPr>
              <a:t> Chang (SYCA),Vinayagam Mariappan (SNUST)</a:t>
            </a:r>
            <a:endParaRPr lang="en-US" sz="1600" dirty="0">
              <a:latin typeface="Times New Roman" pitchFamily="18" charset="0"/>
              <a:cs typeface="Times New Roman" pitchFamily="18" charset="0"/>
            </a:endParaRPr>
          </a:p>
          <a:p>
            <a:pPr marL="228600" algn="just"/>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Address: </a:t>
            </a:r>
            <a:r>
              <a:rPr lang="en-US" sz="1600" dirty="0" smtClean="0">
                <a:latin typeface="Times New Roman" pitchFamily="18" charset="0"/>
                <a:cs typeface="Times New Roman" pitchFamily="18" charset="0"/>
              </a:rPr>
              <a:t>Contact Information: +82-2-970-6431, FAX: +82-2-970-6123, E-Mail: chajs@seoultech.ac.kr </a:t>
            </a:r>
          </a:p>
          <a:p>
            <a:pPr marL="228600" algn="just"/>
            <a:r>
              <a:rPr lang="en-US" sz="1600" b="1" dirty="0" smtClean="0">
                <a:latin typeface="Times New Roman" pitchFamily="18" charset="0"/>
                <a:cs typeface="Times New Roman" pitchFamily="18" charset="0"/>
              </a:rPr>
              <a:t>Re:</a:t>
            </a:r>
          </a:p>
          <a:p>
            <a:pPr marL="228600" algn="just">
              <a:spcBef>
                <a:spcPts val="600"/>
              </a:spcBef>
              <a:spcAft>
                <a:spcPts val="600"/>
              </a:spcAft>
            </a:pPr>
            <a:r>
              <a:rPr lang="en-US" sz="1600" b="1" dirty="0" smtClean="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documents introduce the </a:t>
            </a:r>
            <a:r>
              <a:rPr lang="en-US" altLang="ko-KR" sz="1600" dirty="0" smtClean="0">
                <a:latin typeface="Times New Roman" pitchFamily="18" charset="0"/>
                <a:cs typeface="Times New Roman" pitchFamily="18" charset="0"/>
              </a:rPr>
              <a:t>V2V LiFi/CamCom Link </a:t>
            </a:r>
            <a:r>
              <a:rPr lang="en-US" altLang="ko-KR" sz="1600" dirty="0">
                <a:latin typeface="Times New Roman" pitchFamily="18" charset="0"/>
                <a:cs typeface="Times New Roman" pitchFamily="18" charset="0"/>
              </a:rPr>
              <a:t>design consideration for VAT. </a:t>
            </a:r>
            <a:r>
              <a:rPr lang="en-US" altLang="ko-KR" sz="1600" dirty="0" smtClean="0">
                <a:latin typeface="Times New Roman" pitchFamily="18" charset="0"/>
                <a:cs typeface="Times New Roman" pitchFamily="18" charset="0"/>
              </a:rPr>
              <a:t>This proposed LiFi/CamCom Technology is used to detect the illegal ships by the lighting system and cameras installed in the drones and water vehicles. This VAT  </a:t>
            </a:r>
            <a:r>
              <a:rPr lang="en-US" altLang="ko-KR" sz="1600" dirty="0">
                <a:latin typeface="Times New Roman" pitchFamily="18" charset="0"/>
                <a:cs typeface="Times New Roman" pitchFamily="18" charset="0"/>
              </a:rPr>
              <a:t>to operate on the application services like ITS, </a:t>
            </a:r>
            <a:r>
              <a:rPr lang="en-US" altLang="ko-KR" sz="1600" dirty="0" smtClean="0">
                <a:latin typeface="Times New Roman" pitchFamily="18" charset="0"/>
                <a:cs typeface="Times New Roman" pitchFamily="18" charset="0"/>
              </a:rPr>
              <a:t>IoT/IoL, etc. </a:t>
            </a:r>
            <a:r>
              <a:rPr lang="en-US" altLang="ko-KR" sz="1600" dirty="0">
                <a:latin typeface="Times New Roman" pitchFamily="18" charset="0"/>
                <a:cs typeface="Times New Roman" pitchFamily="18" charset="0"/>
              </a:rPr>
              <a:t>on road </a:t>
            </a:r>
            <a:r>
              <a:rPr lang="en-US" altLang="ko-KR" sz="1600" dirty="0" smtClean="0">
                <a:latin typeface="Times New Roman" pitchFamily="18" charset="0"/>
                <a:cs typeface="Times New Roman" pitchFamily="18" charset="0"/>
              </a:rPr>
              <a:t>condition. </a:t>
            </a:r>
          </a:p>
          <a:p>
            <a:pPr marL="228600" algn="just">
              <a:spcBef>
                <a:spcPts val="600"/>
              </a:spcBef>
              <a:spcAft>
                <a:spcPts val="600"/>
              </a:spcAft>
            </a:pPr>
            <a:r>
              <a:rPr lang="en-US" sz="1600" b="1" dirty="0" smtClean="0">
                <a:latin typeface="Times New Roman" pitchFamily="18" charset="0"/>
                <a:cs typeface="Times New Roman" pitchFamily="18" charset="0"/>
              </a:rPr>
              <a:t>Purpose</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To p</a:t>
            </a:r>
            <a:r>
              <a:rPr lang="en-US" sz="1600" dirty="0" smtClean="0">
                <a:latin typeface="Times New Roman" pitchFamily="18" charset="0"/>
                <a:cs typeface="Times New Roman" pitchFamily="18" charset="0"/>
              </a:rPr>
              <a:t>rovided concept </a:t>
            </a:r>
            <a:r>
              <a:rPr lang="en-US" sz="1600" dirty="0">
                <a:latin typeface="Times New Roman" pitchFamily="18" charset="0"/>
                <a:cs typeface="Times New Roman" pitchFamily="18" charset="0"/>
              </a:rPr>
              <a:t>models of </a:t>
            </a:r>
            <a:r>
              <a:rPr lang="en-US" sz="1600" dirty="0" smtClean="0">
                <a:latin typeface="Times New Roman" pitchFamily="18" charset="0"/>
                <a:cs typeface="Times New Roman" pitchFamily="18" charset="0"/>
              </a:rPr>
              <a:t> Light Communication based LiFi/CamCom solution for </a:t>
            </a:r>
            <a:r>
              <a:rPr lang="en-US" altLang="en-US" sz="1600" dirty="0">
                <a:latin typeface="Times New Roman" panose="02020603050405020304" pitchFamily="18" charset="0"/>
                <a:cs typeface="Times New Roman" panose="02020603050405020304" pitchFamily="18" charset="0"/>
              </a:rPr>
              <a:t>Vehicular Assistant Technology (VAT) Interest Group</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spcBef>
                <a:spcPts val="600"/>
              </a:spcBef>
              <a:spcAft>
                <a:spcPts val="600"/>
              </a:spcAft>
            </a:pPr>
            <a:r>
              <a:rPr lang="en-US" sz="1600" b="1" dirty="0" smtClean="0">
                <a:latin typeface="Times New Roman" pitchFamily="18" charset="0"/>
                <a:cs typeface="Times New Roman" pitchFamily="18" charset="0"/>
              </a:rPr>
              <a:t>Notice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762000"/>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smtClean="0">
                <a:latin typeface="Times New Roman" panose="02020603050405020304" pitchFamily="18" charset="0"/>
                <a:ea typeface="굴림" panose="020B0600000101010101" pitchFamily="50" charset="-127"/>
                <a:cs typeface="Times New Roman" panose="02020603050405020304" pitchFamily="18" charset="0"/>
              </a:rPr>
              <a:t>Contents</a:t>
            </a:r>
            <a:endParaRPr lang="en-US" sz="3200" b="1"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495300" y="2033587"/>
            <a:ext cx="8648700" cy="238601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a:t>
            </a:r>
            <a:r>
              <a:rPr lang="en-US" altLang="ko-KR" sz="2000" dirty="0" smtClean="0">
                <a:solidFill>
                  <a:schemeClr val="tx1"/>
                </a:solidFill>
                <a:latin typeface="Times New Roman" pitchFamily="18" charset="0"/>
                <a:cs typeface="Times New Roman" pitchFamily="18" charset="0"/>
              </a:rPr>
              <a:t> </a:t>
            </a:r>
            <a:r>
              <a:rPr lang="en-US" altLang="ko-KR" sz="2000" dirty="0">
                <a:solidFill>
                  <a:schemeClr val="tx1"/>
                </a:solidFill>
                <a:latin typeface="Times New Roman" pitchFamily="18" charset="0"/>
                <a:cs typeface="Times New Roman" pitchFamily="18" charset="0"/>
              </a:rPr>
              <a:t>Coastline Zones Monitoring</a:t>
            </a: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LiFi / CamCom </a:t>
            </a:r>
            <a:r>
              <a:rPr lang="en-US" altLang="ko-KR" sz="2000" dirty="0" smtClean="0">
                <a:solidFill>
                  <a:schemeClr val="tx1"/>
                </a:solidFill>
                <a:latin typeface="Times New Roman" panose="02020603050405020304" pitchFamily="18" charset="0"/>
                <a:cs typeface="Times New Roman" panose="02020603050405020304" pitchFamily="18" charset="0"/>
              </a:rPr>
              <a:t>Technology for </a:t>
            </a:r>
            <a:r>
              <a:rPr lang="en-US" altLang="ko-KR" sz="2000" dirty="0">
                <a:solidFill>
                  <a:schemeClr val="tx1"/>
                </a:solidFill>
                <a:latin typeface="Times New Roman" pitchFamily="18" charset="0"/>
                <a:cs typeface="Times New Roman" pitchFamily="18" charset="0"/>
              </a:rPr>
              <a:t>Coastline Zones Monitoring U</a:t>
            </a:r>
            <a:r>
              <a:rPr lang="en-US" altLang="ko-KR" sz="2000" dirty="0" smtClean="0">
                <a:solidFill>
                  <a:schemeClr val="tx1"/>
                </a:solidFill>
                <a:latin typeface="Times New Roman" pitchFamily="18" charset="0"/>
                <a:cs typeface="Times New Roman" pitchFamily="18" charset="0"/>
              </a:rPr>
              <a:t>sing Drones</a:t>
            </a: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03528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
        <p:nvSpPr>
          <p:cNvPr id="6" name="Title 1"/>
          <p:cNvSpPr txBox="1">
            <a:spLocks/>
          </p:cNvSpPr>
          <p:nvPr/>
        </p:nvSpPr>
        <p:spPr>
          <a:xfrm>
            <a:off x="0" y="746966"/>
            <a:ext cx="9144000" cy="6868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ko-KR" sz="2800" b="1" dirty="0">
                <a:latin typeface="Times New Roman" panose="02020603050405020304" pitchFamily="18" charset="0"/>
                <a:ea typeface="굴림" panose="020B0600000101010101" pitchFamily="50" charset="-127"/>
                <a:cs typeface="Times New Roman" panose="02020603050405020304" pitchFamily="18" charset="0"/>
              </a:rPr>
              <a:t>Needs for Coastline Zones Monitoring</a:t>
            </a:r>
            <a:endParaRPr lang="en-US" altLang="ko-KR" sz="2800" b="1" dirty="0">
              <a:latin typeface="Times New Roman" panose="02020603050405020304" pitchFamily="18" charset="0"/>
              <a:ea typeface="굴림" panose="020B0600000101010101" pitchFamily="50" charset="-127"/>
              <a:cs typeface="Times New Roman" panose="02020603050405020304" pitchFamily="18" charset="0"/>
            </a:endParaRPr>
          </a:p>
        </p:txBody>
      </p:sp>
      <p:sp>
        <p:nvSpPr>
          <p:cNvPr id="7" name="Content Placeholder 2"/>
          <p:cNvSpPr txBox="1">
            <a:spLocks/>
          </p:cNvSpPr>
          <p:nvPr/>
        </p:nvSpPr>
        <p:spPr>
          <a:xfrm>
            <a:off x="4752748" y="1708817"/>
            <a:ext cx="3886200" cy="4597341"/>
          </a:xfrm>
          <a:prstGeom prst="rect">
            <a:avLst/>
          </a:prstGeom>
          <a:ln>
            <a:solidFill>
              <a:schemeClr val="bg1"/>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tabLst>
                <a:tab pos="2417763" algn="l"/>
              </a:tabLst>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buFontTx/>
              <a:buChar char="-"/>
              <a:tabLst>
                <a:tab pos="2417763" algn="l"/>
              </a:tabLst>
            </a:pPr>
            <a:r>
              <a:rPr lang="en-US"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Today, several countries have suffered from pirate and illegal ships like other country fishing ships. </a:t>
            </a:r>
          </a:p>
          <a:p>
            <a:pPr marL="628650" lvl="1" indent="-171450" algn="just">
              <a:buFontTx/>
              <a:buChar char="-"/>
              <a:tabLst>
                <a:tab pos="2417763" algn="l"/>
              </a:tabLst>
            </a:pPr>
            <a:r>
              <a:rPr lang="en-US"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On </a:t>
            </a:r>
            <a:r>
              <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character of the </a:t>
            </a:r>
            <a:r>
              <a:rPr lang="en-US"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coastline zone, </a:t>
            </a:r>
            <a:r>
              <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it is difficult </a:t>
            </a:r>
            <a:r>
              <a:rPr lang="en-US"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for the coast guard to </a:t>
            </a:r>
            <a:r>
              <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find a place where a </a:t>
            </a:r>
            <a:r>
              <a:rPr lang="en-US"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pirate and illegal ship exists in </a:t>
            </a:r>
            <a:r>
              <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coastal zones.</a:t>
            </a:r>
          </a:p>
          <a:p>
            <a:pPr marL="628650" lvl="1" indent="-171450" algn="just">
              <a:buFontTx/>
              <a:buChar char="-"/>
              <a:tabLst>
                <a:tab pos="2417763" algn="l"/>
              </a:tabLst>
            </a:pPr>
            <a:r>
              <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solve this problem, we can </a:t>
            </a:r>
            <a:r>
              <a:rPr lang="en-US"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 of drones for </a:t>
            </a:r>
            <a:r>
              <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finding and tracking pirate </a:t>
            </a:r>
            <a:r>
              <a:rPr lang="en-US"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and illegal ships.</a:t>
            </a:r>
          </a:p>
          <a:p>
            <a:pPr marL="342900" indent="-342900" algn="just">
              <a:buFont typeface="Arial" panose="020B0604020202020204" pitchFamily="34" charset="0"/>
              <a:buChar char="•"/>
              <a:tabLst>
                <a:tab pos="2417763" algn="l"/>
              </a:tabLst>
            </a:pPr>
            <a:r>
              <a:rPr lang="en-US" sz="1200" b="1" dirty="0" smtClean="0">
                <a:solidFill>
                  <a:schemeClr val="tx1"/>
                </a:solidFill>
                <a:latin typeface="Times New Roman" panose="02020603050405020304" pitchFamily="18" charset="0"/>
                <a:cs typeface="Times New Roman" panose="02020603050405020304" pitchFamily="18" charset="0"/>
              </a:rPr>
              <a:t> </a:t>
            </a:r>
            <a:r>
              <a:rPr lang="en-US" sz="1400" b="1" dirty="0" smtClean="0">
                <a:solidFill>
                  <a:schemeClr val="tx1"/>
                </a:solidFill>
                <a:latin typeface="Times New Roman" panose="02020603050405020304" pitchFamily="18" charset="0"/>
                <a:cs typeface="Times New Roman" panose="02020603050405020304" pitchFamily="18" charset="0"/>
              </a:rPr>
              <a:t>Basic Concept</a:t>
            </a:r>
            <a:r>
              <a:rPr lang="en-US" sz="1200" b="1" dirty="0" smtClean="0">
                <a:solidFill>
                  <a:schemeClr val="tx1"/>
                </a:solidFill>
                <a:latin typeface="Times New Roman" panose="02020603050405020304" pitchFamily="18" charset="0"/>
                <a:cs typeface="Times New Roman" panose="02020603050405020304" pitchFamily="18" charset="0"/>
              </a:rPr>
              <a:t> </a:t>
            </a:r>
          </a:p>
          <a:p>
            <a:pPr marL="628650" lvl="1" indent="-171450" algn="just">
              <a:buFontTx/>
              <a:buChar char="-"/>
              <a:tabLst>
                <a:tab pos="2417763" algn="l"/>
              </a:tabLst>
            </a:pPr>
            <a:r>
              <a:rPr lang="en-US" sz="1200" dirty="0">
                <a:solidFill>
                  <a:schemeClr val="tx1"/>
                </a:solidFill>
                <a:latin typeface="Times New Roman" panose="02020603050405020304" pitchFamily="18" charset="0"/>
                <a:cs typeface="Times New Roman" panose="02020603050405020304" pitchFamily="18" charset="0"/>
              </a:rPr>
              <a:t>Use a drone </a:t>
            </a:r>
            <a:r>
              <a:rPr lang="en-US" sz="1200" dirty="0" smtClean="0">
                <a:solidFill>
                  <a:schemeClr val="tx1"/>
                </a:solidFill>
                <a:latin typeface="Times New Roman" panose="02020603050405020304" pitchFamily="18" charset="0"/>
                <a:cs typeface="Times New Roman" panose="02020603050405020304" pitchFamily="18" charset="0"/>
              </a:rPr>
              <a:t>to detect the pirate and illegal ships </a:t>
            </a:r>
            <a:r>
              <a:rPr lang="en-US" sz="1200" dirty="0">
                <a:solidFill>
                  <a:schemeClr val="tx1"/>
                </a:solidFill>
                <a:latin typeface="Times New Roman" panose="02020603050405020304" pitchFamily="18" charset="0"/>
                <a:cs typeface="Times New Roman" panose="02020603050405020304" pitchFamily="18" charset="0"/>
              </a:rPr>
              <a:t>as well as a </a:t>
            </a:r>
            <a:r>
              <a:rPr lang="en-US" sz="1200" dirty="0" smtClean="0">
                <a:solidFill>
                  <a:schemeClr val="tx1"/>
                </a:solidFill>
                <a:latin typeface="Times New Roman" panose="02020603050405020304" pitchFamily="18" charset="0"/>
                <a:cs typeface="Times New Roman" panose="02020603050405020304" pitchFamily="18" charset="0"/>
              </a:rPr>
              <a:t>send the location </a:t>
            </a:r>
            <a:r>
              <a:rPr lang="en-US" sz="1200" dirty="0">
                <a:solidFill>
                  <a:schemeClr val="tx1"/>
                </a:solidFill>
                <a:latin typeface="Times New Roman" panose="02020603050405020304" pitchFamily="18" charset="0"/>
                <a:cs typeface="Times New Roman" panose="02020603050405020304" pitchFamily="18" charset="0"/>
              </a:rPr>
              <a:t>data and </a:t>
            </a:r>
            <a:r>
              <a:rPr lang="en-US" sz="1200" dirty="0" smtClean="0">
                <a:solidFill>
                  <a:schemeClr val="tx1"/>
                </a:solidFill>
                <a:latin typeface="Times New Roman" panose="02020603050405020304" pitchFamily="18" charset="0"/>
                <a:cs typeface="Times New Roman" panose="02020603050405020304" pitchFamily="18" charset="0"/>
              </a:rPr>
              <a:t>details of the ships </a:t>
            </a:r>
            <a:r>
              <a:rPr lang="en-US" sz="1200" dirty="0">
                <a:solidFill>
                  <a:schemeClr val="tx1"/>
                </a:solidFill>
                <a:latin typeface="Times New Roman" panose="02020603050405020304" pitchFamily="18" charset="0"/>
                <a:cs typeface="Times New Roman" panose="02020603050405020304" pitchFamily="18" charset="0"/>
              </a:rPr>
              <a:t>to the coast </a:t>
            </a:r>
            <a:r>
              <a:rPr lang="en-US" sz="1200" dirty="0" smtClean="0">
                <a:solidFill>
                  <a:schemeClr val="tx1"/>
                </a:solidFill>
                <a:latin typeface="Times New Roman" panose="02020603050405020304" pitchFamily="18" charset="0"/>
                <a:cs typeface="Times New Roman" panose="02020603050405020304" pitchFamily="18" charset="0"/>
              </a:rPr>
              <a:t>guard vehicle using Visible light communication technologies. </a:t>
            </a:r>
          </a:p>
          <a:p>
            <a:pPr marL="628650" lvl="1" indent="-171450" algn="just">
              <a:buFontTx/>
              <a:buChar char="-"/>
              <a:tabLst>
                <a:tab pos="2417763" algn="l"/>
              </a:tabLst>
            </a:pPr>
            <a:r>
              <a:rPr lang="en-US" sz="1200" dirty="0" smtClean="0">
                <a:solidFill>
                  <a:schemeClr val="tx1"/>
                </a:solidFill>
                <a:latin typeface="Times New Roman" panose="02020603050405020304" pitchFamily="18" charset="0"/>
                <a:cs typeface="Times New Roman" panose="02020603050405020304" pitchFamily="18" charset="0"/>
              </a:rPr>
              <a:t>The Lighting System in Drone used as Transmitter and camera </a:t>
            </a:r>
            <a:r>
              <a:rPr lang="en-US" sz="1200" dirty="0">
                <a:solidFill>
                  <a:schemeClr val="tx1"/>
                </a:solidFill>
                <a:latin typeface="Times New Roman" panose="02020603050405020304" pitchFamily="18" charset="0"/>
                <a:cs typeface="Times New Roman" panose="02020603050405020304" pitchFamily="18" charset="0"/>
              </a:rPr>
              <a:t>built on the coast </a:t>
            </a:r>
            <a:r>
              <a:rPr lang="en-US" sz="1200" dirty="0" smtClean="0">
                <a:solidFill>
                  <a:schemeClr val="tx1"/>
                </a:solidFill>
                <a:latin typeface="Times New Roman" panose="02020603050405020304" pitchFamily="18" charset="0"/>
                <a:cs typeface="Times New Roman" panose="02020603050405020304" pitchFamily="18" charset="0"/>
              </a:rPr>
              <a:t>guard </a:t>
            </a:r>
            <a:r>
              <a:rPr lang="en-US" sz="1200" dirty="0">
                <a:solidFill>
                  <a:schemeClr val="tx1"/>
                </a:solidFill>
                <a:latin typeface="Times New Roman" panose="02020603050405020304" pitchFamily="18" charset="0"/>
                <a:cs typeface="Times New Roman" panose="02020603050405020304" pitchFamily="18" charset="0"/>
              </a:rPr>
              <a:t>ship is used as a receiver </a:t>
            </a:r>
            <a:r>
              <a:rPr lang="en-US" sz="1200" dirty="0" smtClean="0">
                <a:solidFill>
                  <a:schemeClr val="tx1"/>
                </a:solidFill>
                <a:latin typeface="Times New Roman" panose="02020603050405020304" pitchFamily="18" charset="0"/>
                <a:cs typeface="Times New Roman" panose="02020603050405020304" pitchFamily="18" charset="0"/>
              </a:rPr>
              <a:t>to decode the information from the drone</a:t>
            </a:r>
            <a:r>
              <a:rPr lang="en-US" sz="1200" dirty="0">
                <a:solidFill>
                  <a:schemeClr val="tx1"/>
                </a:solidFill>
                <a:latin typeface="Times New Roman" panose="02020603050405020304" pitchFamily="18" charset="0"/>
                <a:cs typeface="Times New Roman" panose="02020603050405020304" pitchFamily="18" charset="0"/>
              </a:rPr>
              <a:t>. </a:t>
            </a:r>
            <a:endParaRPr lang="en-US" sz="1200" dirty="0" smtClean="0">
              <a:solidFill>
                <a:schemeClr val="tx1"/>
              </a:solidFill>
              <a:latin typeface="Times New Roman" panose="02020603050405020304" pitchFamily="18" charset="0"/>
              <a:cs typeface="Times New Roman" panose="02020603050405020304" pitchFamily="18" charset="0"/>
            </a:endParaRPr>
          </a:p>
          <a:p>
            <a:pPr marL="628650" lvl="1" indent="-171450" algn="just">
              <a:buFontTx/>
              <a:buChar char="-"/>
              <a:tabLst>
                <a:tab pos="2417763" algn="l"/>
              </a:tabLst>
            </a:pPr>
            <a:r>
              <a:rPr lang="en-US"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Using </a:t>
            </a:r>
            <a:r>
              <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offered system, the coast guard can reduce the time spend for reconnaissance  </a:t>
            </a:r>
            <a:r>
              <a:rPr lang="en-US"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and protect </a:t>
            </a:r>
            <a:r>
              <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native people working at the </a:t>
            </a:r>
            <a:r>
              <a:rPr lang="en-US"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sea. </a:t>
            </a:r>
            <a:endParaRPr lang="en-US" sz="1200" dirty="0" smtClean="0">
              <a:solidFill>
                <a:schemeClr val="tx1"/>
              </a:solidFill>
              <a:latin typeface="Times New Roman" panose="02020603050405020304" pitchFamily="18" charset="0"/>
              <a:cs typeface="Times New Roman" panose="02020603050405020304" pitchFamily="18" charset="0"/>
            </a:endParaRPr>
          </a:p>
        </p:txBody>
      </p:sp>
      <p:sp>
        <p:nvSpPr>
          <p:cNvPr id="9" name="TextBox 53"/>
          <p:cNvSpPr txBox="1">
            <a:spLocks noChangeArrowheads="1"/>
          </p:cNvSpPr>
          <p:nvPr/>
        </p:nvSpPr>
        <p:spPr bwMode="auto">
          <a:xfrm>
            <a:off x="990600" y="5105400"/>
            <a:ext cx="30337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algn="ctr" latinLnBrk="1">
              <a:buNone/>
            </a:pPr>
            <a:r>
              <a:rPr kumimoji="0" lang="en-US" altLang="ko-KR" sz="1000" b="1" dirty="0" smtClean="0">
                <a:cs typeface="Times New Roman" panose="02020603050405020304" pitchFamily="18" charset="0"/>
              </a:rPr>
              <a:t>&lt; </a:t>
            </a:r>
            <a:r>
              <a:rPr lang="en-US" altLang="ko-KR" sz="1000" b="1" dirty="0" smtClean="0">
                <a:cs typeface="Times New Roman" panose="02020603050405020304" pitchFamily="18" charset="0"/>
              </a:rPr>
              <a:t>Water Vehicles in </a:t>
            </a:r>
            <a:r>
              <a:rPr lang="en-US" altLang="ko-KR" sz="1000" b="1" dirty="0">
                <a:cs typeface="Times New Roman" panose="02020603050405020304" pitchFamily="18" charset="0"/>
              </a:rPr>
              <a:t>Coastline Zones </a:t>
            </a:r>
            <a:r>
              <a:rPr lang="en-US" altLang="ko-KR" sz="1000" b="1" dirty="0" smtClean="0">
                <a:cs typeface="Times New Roman" panose="02020603050405020304" pitchFamily="18" charset="0"/>
              </a:rPr>
              <a:t>Scenario  </a:t>
            </a:r>
            <a:r>
              <a:rPr kumimoji="0" lang="en-US" altLang="ko-KR" sz="1000" b="1" dirty="0" smtClean="0">
                <a:cs typeface="Times New Roman" panose="02020603050405020304" pitchFamily="18" charset="0"/>
              </a:rPr>
              <a:t>&gt;</a:t>
            </a:r>
          </a:p>
        </p:txBody>
      </p:sp>
      <p:grpSp>
        <p:nvGrpSpPr>
          <p:cNvPr id="5" name="Group 4"/>
          <p:cNvGrpSpPr/>
          <p:nvPr/>
        </p:nvGrpSpPr>
        <p:grpSpPr>
          <a:xfrm>
            <a:off x="70890" y="2286000"/>
            <a:ext cx="4740342" cy="2900916"/>
            <a:chOff x="70890" y="2286000"/>
            <a:chExt cx="4740342" cy="2900916"/>
          </a:xfrm>
        </p:grpSpPr>
        <p:grpSp>
          <p:nvGrpSpPr>
            <p:cNvPr id="4" name="Group 3"/>
            <p:cNvGrpSpPr/>
            <p:nvPr/>
          </p:nvGrpSpPr>
          <p:grpSpPr>
            <a:xfrm>
              <a:off x="70890" y="2286000"/>
              <a:ext cx="4653510" cy="2746744"/>
              <a:chOff x="70890" y="1749056"/>
              <a:chExt cx="4958310" cy="2942561"/>
            </a:xfrm>
          </p:grpSpPr>
          <p:pic>
            <p:nvPicPr>
              <p:cNvPr id="1026" name="Picture 2" descr="ë¶ë²ì´ì ì ëí ì´ë¯¸ì§ ê²ìê²°ê³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2699" y="1749056"/>
                <a:ext cx="2476501" cy="14194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ë¶ë²ì´ì ì ëí ì´ë¯¸ì§ ê²ìê²°ê³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699" y="3175623"/>
                <a:ext cx="2476501" cy="15159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70890" y="1752600"/>
                <a:ext cx="2504818" cy="1419479"/>
              </a:xfrm>
              <a:prstGeom prst="rect">
                <a:avLst/>
              </a:prstGeom>
            </p:spPr>
          </p:pic>
          <p:pic>
            <p:nvPicPr>
              <p:cNvPr id="3" name="Picture 2"/>
              <p:cNvPicPr>
                <a:picLocks noChangeAspect="1"/>
              </p:cNvPicPr>
              <p:nvPr/>
            </p:nvPicPr>
            <p:blipFill>
              <a:blip r:embed="rId6"/>
              <a:stretch>
                <a:fillRect/>
              </a:stretch>
            </p:blipFill>
            <p:spPr>
              <a:xfrm>
                <a:off x="70890" y="3177770"/>
                <a:ext cx="2504818" cy="1513847"/>
              </a:xfrm>
              <a:prstGeom prst="rect">
                <a:avLst/>
              </a:prstGeom>
            </p:spPr>
          </p:pic>
        </p:grpSp>
        <p:sp>
          <p:nvSpPr>
            <p:cNvPr id="12" name="TextBox 11"/>
            <p:cNvSpPr txBox="1"/>
            <p:nvPr/>
          </p:nvSpPr>
          <p:spPr>
            <a:xfrm>
              <a:off x="4326804" y="4971472"/>
              <a:ext cx="484428" cy="215444"/>
            </a:xfrm>
            <a:prstGeom prst="rect">
              <a:avLst/>
            </a:prstGeom>
            <a:noFill/>
          </p:spPr>
          <p:txBody>
            <a:bodyPr wrap="none" rtlCol="0">
              <a:spAutoFit/>
            </a:bodyPr>
            <a:lstStyle/>
            <a:p>
              <a:r>
                <a:rPr lang="en-US" sz="800" dirty="0" smtClean="0"/>
                <a:t>Google</a:t>
              </a:r>
              <a:endParaRPr lang="en-US" sz="800" dirty="0"/>
            </a:p>
          </p:txBody>
        </p:sp>
      </p:grpSp>
    </p:spTree>
    <p:extLst>
      <p:ext uri="{BB962C8B-B14F-4D97-AF65-F5344CB8AC3E}">
        <p14:creationId xmlns:p14="http://schemas.microsoft.com/office/powerpoint/2010/main" val="2334767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657525"/>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IN" altLang="ko-KR" sz="2800" b="1" dirty="0">
                <a:latin typeface="Times New Roman" panose="02020603050405020304" pitchFamily="18" charset="0"/>
                <a:cs typeface="Times New Roman" panose="02020603050405020304" pitchFamily="18" charset="0"/>
              </a:rPr>
              <a:t>LiFi / CamCom Technology for Coastline Zones Monitoring Using Drones</a:t>
            </a:r>
            <a:endParaRPr lang="en-US" altLang="ko-KR" sz="28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sp>
        <p:nvSpPr>
          <p:cNvPr id="24" name="Content Placeholder 2"/>
          <p:cNvSpPr txBox="1">
            <a:spLocks/>
          </p:cNvSpPr>
          <p:nvPr/>
        </p:nvSpPr>
        <p:spPr>
          <a:xfrm>
            <a:off x="5117660" y="1678821"/>
            <a:ext cx="3639444" cy="3638124"/>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0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LiFi/CamCom Technology for Coastline Zones Monitoring Using Drone</a:t>
            </a:r>
          </a:p>
          <a:p>
            <a:pPr marL="628650" lvl="1" indent="-171450" algn="just">
              <a:lnSpc>
                <a:spcPct val="150000"/>
              </a:lnSpc>
              <a:buFont typeface="Times New Roman" panose="02020603050405020304" pitchFamily="18" charset="0"/>
              <a:buChar char="˗"/>
            </a:pPr>
            <a:r>
              <a:rPr lang="en-US" altLang="ko-KR" sz="1700" dirty="0" err="1"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a:t>
            </a:r>
            <a:r>
              <a:rPr lang="en-US" altLang="ko-KR" sz="17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 Drone Lighting System</a:t>
            </a:r>
          </a:p>
          <a:p>
            <a:pPr marL="628650" lvl="1" indent="-171450" algn="just">
              <a:lnSpc>
                <a:spcPct val="150000"/>
              </a:lnSpc>
              <a:buFont typeface="Times New Roman" panose="02020603050405020304" pitchFamily="18" charset="0"/>
              <a:buChar char="˗"/>
            </a:pPr>
            <a:r>
              <a:rPr lang="en-US" altLang="ko-KR" sz="17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 Camera </a:t>
            </a:r>
            <a:r>
              <a:rPr lang="en-US" altLang="ko-KR" sz="17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t>
            </a:r>
            <a:r>
              <a:rPr lang="en-US" altLang="ko-KR" sz="17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uilt on </a:t>
            </a:r>
            <a:r>
              <a:rPr lang="en-US" altLang="ko-KR" sz="17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t>
            </a:r>
            <a:r>
              <a:rPr lang="en-US" altLang="ko-KR" sz="17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oast Guard Ship</a:t>
            </a:r>
          </a:p>
          <a:p>
            <a:pPr marL="628650" lvl="1" indent="-171450" algn="just">
              <a:lnSpc>
                <a:spcPct val="150000"/>
              </a:lnSpc>
              <a:buFont typeface="Times New Roman" panose="02020603050405020304" pitchFamily="18" charset="0"/>
              <a:buChar char="˗"/>
            </a:pPr>
            <a:r>
              <a:rPr lang="en-US" altLang="ko-KR" sz="17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a:t>
            </a:r>
            <a:r>
              <a:rPr lang="en-US" altLang="ko-KR" sz="17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Communication Mode </a:t>
            </a:r>
          </a:p>
          <a:p>
            <a:pPr marL="628650" lvl="1" indent="-171450" algn="just">
              <a:lnSpc>
                <a:spcPct val="150000"/>
              </a:lnSpc>
              <a:buFont typeface="Times New Roman" panose="02020603050405020304" pitchFamily="18" charset="0"/>
              <a:buChar char="˗"/>
            </a:pPr>
            <a:r>
              <a:rPr lang="en-US" altLang="ko-KR" sz="17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 : </a:t>
            </a:r>
          </a:p>
          <a:p>
            <a:pPr marL="1200150" lvl="2" indent="-285750" algn="just">
              <a:lnSpc>
                <a:spcPct val="150000"/>
              </a:lnSpc>
              <a:buFont typeface="Arial" panose="020B0604020202020204" pitchFamily="34" charset="0"/>
              <a:buChar char="▫"/>
            </a:pPr>
            <a:r>
              <a:rPr lang="en-US" altLang="ko-KR" sz="17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OOK, VPPM, Offset-VPWM, Multilevel PPM, Inverted PPM, Subcarrier PPM, DSSS SIK etc.</a:t>
            </a:r>
          </a:p>
          <a:p>
            <a:pPr marL="628650" lvl="1" indent="-171450" algn="just">
              <a:lnSpc>
                <a:spcPct val="150000"/>
              </a:lnSpc>
              <a:buFont typeface="Times New Roman" panose="02020603050405020304" pitchFamily="18" charset="0"/>
              <a:buChar char="˗"/>
            </a:pPr>
            <a:r>
              <a:rPr lang="en-US" altLang="ko-KR" sz="17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1Mb/s</a:t>
            </a:r>
          </a:p>
          <a:p>
            <a:pPr marL="628650" lvl="1" indent="-171450" algn="just">
              <a:lnSpc>
                <a:spcPct val="150000"/>
              </a:lnSpc>
              <a:buFont typeface="Times New Roman" panose="02020603050405020304" pitchFamily="18" charset="0"/>
              <a:buChar char="˗"/>
            </a:pPr>
            <a:r>
              <a:rPr lang="en-US" altLang="ko-KR" sz="17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LoS (Line of Sight)</a:t>
            </a:r>
          </a:p>
          <a:p>
            <a:pPr marL="628650" lvl="1" indent="-171450" algn="just">
              <a:lnSpc>
                <a:spcPct val="150000"/>
              </a:lnSpc>
              <a:buFont typeface="Times New Roman" panose="02020603050405020304" pitchFamily="18" charset="0"/>
              <a:buChar char="˗"/>
            </a:pPr>
            <a:r>
              <a:rPr lang="en-US" altLang="ko-KR" sz="17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Available Distance : </a:t>
            </a:r>
            <a:r>
              <a:rPr lang="en-US" altLang="ko-KR" sz="17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2m~200m</a:t>
            </a:r>
            <a:endParaRPr lang="en-US" altLang="ko-KR" sz="17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34" name="직사각형 31"/>
          <p:cNvSpPr/>
          <p:nvPr/>
        </p:nvSpPr>
        <p:spPr>
          <a:xfrm>
            <a:off x="453811" y="5255768"/>
            <a:ext cx="8236377" cy="1061829"/>
          </a:xfrm>
          <a:prstGeom prst="rect">
            <a:avLst/>
          </a:prstGeom>
        </p:spPr>
        <p:txBody>
          <a:bodyPr wrap="square">
            <a:spAutoFit/>
          </a:bodyPr>
          <a:lstStyle/>
          <a:p>
            <a:pPr algn="just">
              <a:lnSpc>
                <a:spcPct val="150000"/>
              </a:lnSpc>
            </a:pPr>
            <a:r>
              <a:rPr lang="en-US" altLang="ko-KR" sz="1400" b="1" dirty="0" smtClean="0">
                <a:latin typeface="Times New Roman" panose="02020603050405020304" pitchFamily="18" charset="0"/>
                <a:ea typeface="굴림" panose="020B0600000101010101" pitchFamily="50" charset="-127"/>
                <a:cs typeface="Times New Roman" panose="02020603050405020304" pitchFamily="18" charset="0"/>
              </a:rPr>
              <a:t>※ Use the Drone to transmit location data of an ships and the camera built on the coast guard ship to receive the data from the Drone. </a:t>
            </a:r>
          </a:p>
          <a:p>
            <a:pPr algn="just">
              <a:lnSpc>
                <a:spcPct val="150000"/>
              </a:lnSpc>
            </a:pPr>
            <a:r>
              <a:rPr lang="en-US" altLang="ko-KR" sz="1400" b="1" dirty="0">
                <a:latin typeface="Times New Roman" panose="02020603050405020304" pitchFamily="18" charset="0"/>
                <a:ea typeface="굴림" panose="020B0600000101010101" pitchFamily="50" charset="-127"/>
                <a:cs typeface="Times New Roman" panose="02020603050405020304" pitchFamily="18" charset="0"/>
              </a:rPr>
              <a:t>※ The </a:t>
            </a:r>
            <a:r>
              <a:rPr lang="en-US" altLang="ko-KR" sz="1400" b="1" dirty="0" smtClean="0">
                <a:latin typeface="Times New Roman" panose="02020603050405020304" pitchFamily="18" charset="0"/>
                <a:ea typeface="굴림" panose="020B0600000101010101" pitchFamily="50" charset="-127"/>
                <a:cs typeface="Times New Roman" panose="02020603050405020304" pitchFamily="18" charset="0"/>
              </a:rPr>
              <a:t>Drone will keep tracking the illegal ship until it will leave the Coastline Zones.</a:t>
            </a:r>
            <a:endParaRPr lang="ko-KR" altLang="en-US" sz="1400" b="1" dirty="0">
              <a:latin typeface="Times New Roman" panose="02020603050405020304" pitchFamily="18" charset="0"/>
              <a:ea typeface="굴림" panose="020B0600000101010101" pitchFamily="50" charset="-127"/>
              <a:cs typeface="Times New Roman" panose="02020603050405020304" pitchFamily="18" charset="0"/>
            </a:endParaRPr>
          </a:p>
        </p:txBody>
      </p:sp>
      <p:pic>
        <p:nvPicPr>
          <p:cNvPr id="2052" name="Picture 4" descr="ê´ë ¨ ì´ë¯¸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60762" y="2911620"/>
            <a:ext cx="2556898" cy="1690390"/>
          </a:xfrm>
          <a:prstGeom prst="rect">
            <a:avLst/>
          </a:prstGeom>
          <a:noFill/>
          <a:scene3d>
            <a:camera prst="orthographicFront">
              <a:rot lat="0" lon="2400000" rev="0"/>
            </a:camera>
            <a:lightRig rig="threePt" dir="t"/>
          </a:scene3d>
          <a:extLst>
            <a:ext uri="{909E8E84-426E-40DD-AFC4-6F175D3DCCD1}">
              <a14:hiddenFill xmlns:a14="http://schemas.microsoft.com/office/drawing/2010/main">
                <a:solidFill>
                  <a:srgbClr val="FFFFFF"/>
                </a:solidFill>
              </a14:hiddenFill>
            </a:ext>
          </a:extLst>
        </p:spPr>
      </p:pic>
      <p:sp>
        <p:nvSpPr>
          <p:cNvPr id="2" name="사다리꼴 1"/>
          <p:cNvSpPr/>
          <p:nvPr/>
        </p:nvSpPr>
        <p:spPr>
          <a:xfrm rot="2677731">
            <a:off x="1717807" y="2077495"/>
            <a:ext cx="458855" cy="2046958"/>
          </a:xfrm>
          <a:prstGeom prst="trapezoid">
            <a:avLst>
              <a:gd name="adj" fmla="val 41212"/>
            </a:avLst>
          </a:prstGeom>
          <a:gradFill>
            <a:gsLst>
              <a:gs pos="0">
                <a:srgbClr val="FFFF00"/>
              </a:gs>
              <a:gs pos="60000">
                <a:srgbClr val="FFFF00">
                  <a:lumMod val="94000"/>
                  <a:alpha val="44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056" name="Picture 8" descr="ê´ë ¨ ì´ë¯¸ì§"/>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844" b="95469" l="0" r="100000"/>
                    </a14:imgEffect>
                  </a14:imgLayer>
                </a14:imgProps>
              </a:ext>
              <a:ext uri="{28A0092B-C50C-407E-A947-70E740481C1C}">
                <a14:useLocalDpi xmlns:a14="http://schemas.microsoft.com/office/drawing/2010/main" val="0"/>
              </a:ext>
            </a:extLst>
          </a:blip>
          <a:srcRect/>
          <a:stretch>
            <a:fillRect/>
          </a:stretch>
        </p:blipFill>
        <p:spPr bwMode="auto">
          <a:xfrm>
            <a:off x="-334838" y="2803558"/>
            <a:ext cx="2382152" cy="1706732"/>
          </a:xfrm>
          <a:prstGeom prst="rect">
            <a:avLst/>
          </a:prstGeom>
          <a:noFill/>
          <a:scene3d>
            <a:camera prst="orthographicFront">
              <a:rot lat="0" lon="17999983" rev="0"/>
            </a:camera>
            <a:lightRig rig="threePt" dir="t"/>
          </a:scene3d>
          <a:extLst>
            <a:ext uri="{909E8E84-426E-40DD-AFC4-6F175D3DCCD1}">
              <a14:hiddenFill xmlns:a14="http://schemas.microsoft.com/office/drawing/2010/main">
                <a:solidFill>
                  <a:srgbClr val="FFFFFF"/>
                </a:solidFill>
              </a14:hiddenFill>
            </a:ext>
          </a:extLst>
        </p:spPr>
      </p:pic>
      <p:pic>
        <p:nvPicPr>
          <p:cNvPr id="30" name="Picture 6" descr="http://www.najpc.sk/img/maxell-ball-cam-web-kamera-p5f4.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r="24230" b="43388"/>
          <a:stretch/>
        </p:blipFill>
        <p:spPr bwMode="auto">
          <a:xfrm rot="18668762" flipH="1">
            <a:off x="1136519" y="3589652"/>
            <a:ext cx="251457" cy="18646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직선 화살표 연결선 3"/>
          <p:cNvCxnSpPr/>
          <p:nvPr/>
        </p:nvCxnSpPr>
        <p:spPr>
          <a:xfrm>
            <a:off x="2956320" y="2541969"/>
            <a:ext cx="583572" cy="894997"/>
          </a:xfrm>
          <a:prstGeom prst="straightConnector1">
            <a:avLst/>
          </a:prstGeom>
          <a:ln w="127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 name="직사각형 7"/>
          <p:cNvSpPr/>
          <p:nvPr/>
        </p:nvSpPr>
        <p:spPr>
          <a:xfrm>
            <a:off x="3354875" y="4239326"/>
            <a:ext cx="1097053" cy="22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smtClean="0">
                <a:solidFill>
                  <a:schemeClr val="tx1"/>
                </a:solidFill>
                <a:latin typeface="Times New Roman" panose="02020603050405020304" pitchFamily="18" charset="0"/>
                <a:cs typeface="Times New Roman" panose="02020603050405020304" pitchFamily="18" charset="0"/>
              </a:rPr>
              <a:t>Illegal Ship</a:t>
            </a:r>
            <a:endParaRPr lang="ko-KR" altLang="en-US" sz="1000" dirty="0">
              <a:solidFill>
                <a:schemeClr val="tx1"/>
              </a:solidFill>
              <a:latin typeface="Times New Roman" panose="02020603050405020304" pitchFamily="18" charset="0"/>
              <a:cs typeface="Times New Roman" panose="02020603050405020304" pitchFamily="18" charset="0"/>
            </a:endParaRPr>
          </a:p>
        </p:txBody>
      </p:sp>
      <p:sp>
        <p:nvSpPr>
          <p:cNvPr id="10" name="직사각형 9"/>
          <p:cNvSpPr/>
          <p:nvPr/>
        </p:nvSpPr>
        <p:spPr>
          <a:xfrm>
            <a:off x="3143997" y="2767810"/>
            <a:ext cx="1004374" cy="303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smtClean="0">
                <a:solidFill>
                  <a:srgbClr val="FF0000"/>
                </a:solidFill>
                <a:latin typeface="Times New Roman" panose="02020603050405020304" pitchFamily="18" charset="0"/>
                <a:cs typeface="Times New Roman" panose="02020603050405020304" pitchFamily="18" charset="0"/>
              </a:rPr>
              <a:t>Find &amp; Trace the Ships</a:t>
            </a:r>
            <a:endParaRPr lang="ko-KR" altLang="en-US" sz="1100" dirty="0">
              <a:solidFill>
                <a:srgbClr val="FF0000"/>
              </a:solidFill>
              <a:latin typeface="Times New Roman" panose="02020603050405020304" pitchFamily="18" charset="0"/>
              <a:cs typeface="Times New Roman" panose="02020603050405020304" pitchFamily="18" charset="0"/>
            </a:endParaRPr>
          </a:p>
        </p:txBody>
      </p:sp>
      <p:sp>
        <p:nvSpPr>
          <p:cNvPr id="16" name="직사각형 15"/>
          <p:cNvSpPr/>
          <p:nvPr/>
        </p:nvSpPr>
        <p:spPr>
          <a:xfrm>
            <a:off x="2371224" y="1790642"/>
            <a:ext cx="846347" cy="118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err="1" smtClean="0">
                <a:solidFill>
                  <a:schemeClr val="tx1"/>
                </a:solidFill>
                <a:latin typeface="Times New Roman" panose="02020603050405020304" pitchFamily="18" charset="0"/>
                <a:cs typeface="Times New Roman" panose="02020603050405020304" pitchFamily="18" charset="0"/>
              </a:rPr>
              <a:t>Tx</a:t>
            </a:r>
            <a:r>
              <a:rPr lang="en-US" altLang="ko-KR" sz="1000" dirty="0" smtClean="0">
                <a:solidFill>
                  <a:schemeClr val="tx1"/>
                </a:solidFill>
                <a:latin typeface="Times New Roman" panose="02020603050405020304" pitchFamily="18" charset="0"/>
                <a:cs typeface="Times New Roman" panose="02020603050405020304" pitchFamily="18" charset="0"/>
              </a:rPr>
              <a:t>: Drone</a:t>
            </a:r>
            <a:endParaRPr lang="ko-KR" altLang="en-US" sz="1000" dirty="0">
              <a:solidFill>
                <a:schemeClr val="tx1"/>
              </a:solidFill>
              <a:latin typeface="Times New Roman" panose="02020603050405020304" pitchFamily="18" charset="0"/>
              <a:cs typeface="Times New Roman" panose="02020603050405020304" pitchFamily="18" charset="0"/>
            </a:endParaRPr>
          </a:p>
        </p:txBody>
      </p:sp>
      <p:sp>
        <p:nvSpPr>
          <p:cNvPr id="38" name="직사각형 37"/>
          <p:cNvSpPr/>
          <p:nvPr/>
        </p:nvSpPr>
        <p:spPr>
          <a:xfrm>
            <a:off x="1076484" y="3444786"/>
            <a:ext cx="895019" cy="214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smtClean="0">
                <a:solidFill>
                  <a:schemeClr val="tx1"/>
                </a:solidFill>
                <a:latin typeface="Times New Roman" panose="02020603050405020304" pitchFamily="18" charset="0"/>
                <a:cs typeface="Times New Roman" panose="02020603050405020304" pitchFamily="18" charset="0"/>
              </a:rPr>
              <a:t>Rx: Camera</a:t>
            </a:r>
            <a:endParaRPr lang="ko-KR" altLang="en-US" sz="1000" dirty="0">
              <a:solidFill>
                <a:schemeClr val="tx1"/>
              </a:solidFill>
              <a:latin typeface="Times New Roman" panose="02020603050405020304" pitchFamily="18" charset="0"/>
              <a:cs typeface="Times New Roman" panose="02020603050405020304" pitchFamily="18" charset="0"/>
            </a:endParaRPr>
          </a:p>
        </p:txBody>
      </p:sp>
      <p:pic>
        <p:nvPicPr>
          <p:cNvPr id="2054" name="Picture 6" descr="drone pngì ëí ì´ë¯¸ì§ ê²ìê²°ê³¼"/>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227784" y="1999058"/>
            <a:ext cx="989788" cy="672141"/>
          </a:xfrm>
          <a:prstGeom prst="rect">
            <a:avLst/>
          </a:prstGeom>
          <a:noFill/>
          <a:scene3d>
            <a:camera prst="orthographicFront">
              <a:rot lat="0" lon="20399994" rev="0"/>
            </a:camera>
            <a:lightRig rig="threePt" dir="t"/>
          </a:scene3d>
          <a:extLst>
            <a:ext uri="{909E8E84-426E-40DD-AFC4-6F175D3DCCD1}">
              <a14:hiddenFill xmlns:a14="http://schemas.microsoft.com/office/drawing/2010/main">
                <a:solidFill>
                  <a:srgbClr val="FFFFFF"/>
                </a:solidFill>
              </a14:hiddenFill>
            </a:ext>
          </a:extLst>
        </p:spPr>
      </p:pic>
      <p:sp>
        <p:nvSpPr>
          <p:cNvPr id="19" name="TextBox 18"/>
          <p:cNvSpPr txBox="1"/>
          <p:nvPr/>
        </p:nvSpPr>
        <p:spPr>
          <a:xfrm rot="19005460">
            <a:off x="1552231" y="2962784"/>
            <a:ext cx="831038" cy="246221"/>
          </a:xfrm>
          <a:prstGeom prst="rect">
            <a:avLst/>
          </a:prstGeom>
          <a:noFill/>
        </p:spPr>
        <p:txBody>
          <a:bodyPr wrap="square" rtlCol="0">
            <a:spAutoFit/>
          </a:bodyPr>
          <a:lstStyle/>
          <a:p>
            <a:r>
              <a:rPr lang="en-US" sz="1000" dirty="0" smtClean="0">
                <a:solidFill>
                  <a:srgbClr val="F37021"/>
                </a:solidFill>
              </a:rPr>
              <a:t>100100101</a:t>
            </a:r>
            <a:endParaRPr lang="en-US" sz="1000" dirty="0">
              <a:solidFill>
                <a:srgbClr val="F37021"/>
              </a:solidFill>
            </a:endParaRPr>
          </a:p>
        </p:txBody>
      </p:sp>
      <p:sp>
        <p:nvSpPr>
          <p:cNvPr id="20" name="TextBox 19"/>
          <p:cNvSpPr txBox="1"/>
          <p:nvPr/>
        </p:nvSpPr>
        <p:spPr>
          <a:xfrm>
            <a:off x="1939882" y="3154219"/>
            <a:ext cx="12041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indent="0">
              <a:spcBef>
                <a:spcPct val="20000"/>
              </a:spcBef>
              <a:buNone/>
              <a:defRPr sz="1050" b="1">
                <a:latin typeface="Times New Roman" panose="02020603050405020304" pitchFamily="18" charset="0"/>
              </a:defRPr>
            </a:lvl1pPr>
            <a:lvl2pPr marL="0" lvl="1" indent="0" algn="ctr" latinLnBrk="1">
              <a:spcBef>
                <a:spcPct val="20000"/>
              </a:spcBef>
              <a:buNone/>
              <a:defRPr sz="800" b="1">
                <a:latin typeface="Times New Roman" panose="02020603050405020304" pitchFamily="18" charset="0"/>
                <a:cs typeface="Times New Roman" panose="02020603050405020304" pitchFamily="18" charset="0"/>
              </a:defRPr>
            </a:lvl2pPr>
            <a:lvl3pPr marL="1143000" indent="-228600">
              <a:spcBef>
                <a:spcPct val="20000"/>
              </a:spcBef>
              <a:buChar char="•"/>
              <a:defRPr sz="2400">
                <a:latin typeface="Times New Roman" panose="02020603050405020304" pitchFamily="18" charset="0"/>
              </a:defRPr>
            </a:lvl3pPr>
            <a:lvl4pPr marL="1600200" indent="-228600">
              <a:spcBef>
                <a:spcPct val="20000"/>
              </a:spcBef>
              <a:buChar char="–"/>
              <a:defRPr sz="2000">
                <a:latin typeface="Times New Roman" panose="02020603050405020304" pitchFamily="18" charset="0"/>
              </a:defRPr>
            </a:lvl4pPr>
            <a:lvl5pPr marL="2057400" indent="-228600">
              <a:spcBef>
                <a:spcPct val="20000"/>
              </a:spcBef>
              <a:buChar char="•"/>
              <a:defRPr sz="2000">
                <a:latin typeface="Times New Roman" panose="02020603050405020304" pitchFamily="18" charset="0"/>
              </a:defRPr>
            </a:lvl5pPr>
            <a:lvl6pPr marL="2514600" indent="-228600" eaLnBrk="0" fontAlgn="base" hangingPunct="0">
              <a:spcBef>
                <a:spcPct val="20000"/>
              </a:spcBef>
              <a:spcAft>
                <a:spcPct val="0"/>
              </a:spcAft>
              <a:buChar char="•"/>
              <a:defRPr sz="2000">
                <a:latin typeface="Times New Roman" panose="02020603050405020304" pitchFamily="18" charset="0"/>
              </a:defRPr>
            </a:lvl6pPr>
            <a:lvl7pPr marL="2971800" indent="-228600" eaLnBrk="0" fontAlgn="base" hangingPunct="0">
              <a:spcBef>
                <a:spcPct val="20000"/>
              </a:spcBef>
              <a:spcAft>
                <a:spcPct val="0"/>
              </a:spcAft>
              <a:buChar char="•"/>
              <a:defRPr sz="2000">
                <a:latin typeface="Times New Roman" panose="02020603050405020304" pitchFamily="18" charset="0"/>
              </a:defRPr>
            </a:lvl7pPr>
            <a:lvl8pPr marL="3429000" indent="-228600" eaLnBrk="0" fontAlgn="base" hangingPunct="0">
              <a:spcBef>
                <a:spcPct val="20000"/>
              </a:spcBef>
              <a:spcAft>
                <a:spcPct val="0"/>
              </a:spcAft>
              <a:buChar char="•"/>
              <a:defRPr sz="2000">
                <a:latin typeface="Times New Roman" panose="02020603050405020304" pitchFamily="18" charset="0"/>
              </a:defRPr>
            </a:lvl8pPr>
            <a:lvl9pPr marL="3886200" indent="-228600" eaLnBrk="0" fontAlgn="base" hangingPunct="0">
              <a:spcBef>
                <a:spcPct val="20000"/>
              </a:spcBef>
              <a:spcAft>
                <a:spcPct val="0"/>
              </a:spcAft>
              <a:buChar char="•"/>
              <a:defRPr sz="2000">
                <a:latin typeface="Times New Roman" panose="02020603050405020304" pitchFamily="18" charset="0"/>
              </a:defRPr>
            </a:lvl9pPr>
          </a:lstStyle>
          <a:p>
            <a:r>
              <a:rPr lang="en-US" altLang="ko-KR" sz="1000" b="0" dirty="0" smtClean="0"/>
              <a:t>Ship location, </a:t>
            </a:r>
            <a:r>
              <a:rPr lang="en-US" altLang="ko-KR" sz="1000" b="0" dirty="0"/>
              <a:t/>
            </a:r>
            <a:br>
              <a:rPr lang="en-US" altLang="ko-KR" sz="1000" b="0" dirty="0"/>
            </a:br>
            <a:r>
              <a:rPr lang="en-US" altLang="ko-KR" sz="1000" b="0" dirty="0" smtClean="0"/>
              <a:t>Image, and </a:t>
            </a:r>
            <a:r>
              <a:rPr lang="en-US" altLang="ko-KR" sz="1000" b="0" dirty="0"/>
              <a:t>so on..</a:t>
            </a:r>
            <a:endParaRPr lang="en-US" sz="1000" b="0" dirty="0"/>
          </a:p>
        </p:txBody>
      </p:sp>
      <p:sp>
        <p:nvSpPr>
          <p:cNvPr id="18" name="직사각형 17"/>
          <p:cNvSpPr/>
          <p:nvPr/>
        </p:nvSpPr>
        <p:spPr>
          <a:xfrm>
            <a:off x="871940" y="4246015"/>
            <a:ext cx="1204486" cy="22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smtClean="0">
                <a:solidFill>
                  <a:schemeClr val="tx1"/>
                </a:solidFill>
                <a:latin typeface="Times New Roman" panose="02020603050405020304" pitchFamily="18" charset="0"/>
                <a:cs typeface="Times New Roman" panose="02020603050405020304" pitchFamily="18" charset="0"/>
              </a:rPr>
              <a:t>Coast Guard Ship</a:t>
            </a:r>
            <a:endParaRPr lang="ko-KR" altLang="en-US" sz="1000" dirty="0">
              <a:solidFill>
                <a:schemeClr val="tx1"/>
              </a:solidFill>
              <a:latin typeface="Times New Roman" panose="02020603050405020304" pitchFamily="18" charset="0"/>
              <a:cs typeface="Times New Roman" panose="02020603050405020304" pitchFamily="18" charset="0"/>
            </a:endParaRPr>
          </a:p>
        </p:txBody>
      </p:sp>
      <p:sp>
        <p:nvSpPr>
          <p:cNvPr id="21" name="TextBox 53"/>
          <p:cNvSpPr txBox="1">
            <a:spLocks noChangeArrowheads="1"/>
          </p:cNvSpPr>
          <p:nvPr/>
        </p:nvSpPr>
        <p:spPr bwMode="auto">
          <a:xfrm>
            <a:off x="543048" y="4552975"/>
            <a:ext cx="37857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algn="ctr" latinLnBrk="1">
              <a:buNone/>
            </a:pPr>
            <a:r>
              <a:rPr kumimoji="0" lang="en-US" altLang="ko-KR" sz="1000" b="1" dirty="0" smtClean="0">
                <a:cs typeface="Times New Roman" panose="02020603050405020304" pitchFamily="18" charset="0"/>
              </a:rPr>
              <a:t>&lt; </a:t>
            </a:r>
            <a:r>
              <a:rPr lang="en-US" altLang="ko-KR" sz="1000" b="1" dirty="0" smtClean="0">
                <a:cs typeface="Times New Roman" panose="02020603050405020304" pitchFamily="18" charset="0"/>
              </a:rPr>
              <a:t>LiFi/CamCom Technology for Coastline Zone Monitoring </a:t>
            </a:r>
            <a:r>
              <a:rPr kumimoji="0" lang="en-US" altLang="ko-KR" sz="1000" b="1" dirty="0" smtClean="0">
                <a:cs typeface="Times New Roman" panose="02020603050405020304" pitchFamily="18" charset="0"/>
              </a:rPr>
              <a:t>&gt;</a:t>
            </a:r>
          </a:p>
        </p:txBody>
      </p:sp>
    </p:spTree>
    <p:extLst>
      <p:ext uri="{BB962C8B-B14F-4D97-AF65-F5344CB8AC3E}">
        <p14:creationId xmlns:p14="http://schemas.microsoft.com/office/powerpoint/2010/main" val="2506635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976876"/>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2800" b="1" dirty="0">
                <a:latin typeface="Times New Roman" panose="02020603050405020304" pitchFamily="18" charset="0"/>
                <a:cs typeface="Times New Roman" panose="02020603050405020304" pitchFamily="18" charset="0"/>
              </a:rPr>
              <a:t>Conclusion</a:t>
            </a:r>
            <a:endParaRPr lang="en-US" sz="2800" b="1"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457200" y="1923473"/>
            <a:ext cx="8153400" cy="4038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solution of </a:t>
            </a:r>
            <a:r>
              <a:rPr lang="en-IN"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LiFi/CamCom </a:t>
            </a:r>
            <a:r>
              <a:rPr lang="en-IN"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Technology for Coastline Zones Monitoring Using Drone</a:t>
            </a: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system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uses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lighting system and the camera built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 the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Drones and ships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enable LiFi/CamCom Link for </a:t>
            </a: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communication. </a:t>
            </a:r>
          </a:p>
          <a:p>
            <a:pPr marL="285750" indent="-285750" algn="just">
              <a:lnSpc>
                <a:spcPct val="150000"/>
              </a:lnSpc>
              <a:buFont typeface="Arial" panose="020B0604020202020204" pitchFamily="34" charset="0"/>
              <a:buChar char="•"/>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Used to inform a place where the ships exist in the coastline by using  LiFi/CamCom technology, which can reduce time to find the ships and protect native people on the seashore area.</a:t>
            </a:r>
            <a:endParaRPr lang="en-US" altLang="ko-KR" sz="2000" dirty="0">
              <a:solidFill>
                <a:srgbClr val="FF0000"/>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smtClean="0">
                <a:latin typeface="Times New Roman" pitchFamily="18" charset="0"/>
                <a:cs typeface="Times New Roman" pitchFamily="18" charset="0"/>
              </a:rPr>
              <a:t>Slide 5</a:t>
            </a:r>
            <a:endParaRPr lang="en-US" sz="1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74627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11626</TotalTime>
  <Words>464</Words>
  <Application>Microsoft Office PowerPoint</Application>
  <PresentationFormat>On-screen Show (4:3)</PresentationFormat>
  <Paragraphs>72</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굴림</vt:lpstr>
      <vt:lpstr>맑은 고딕</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cp:lastModifiedBy>
  <cp:revision>595</cp:revision>
  <cp:lastPrinted>2017-05-07T15:48:38Z</cp:lastPrinted>
  <dcterms:created xsi:type="dcterms:W3CDTF">2010-05-15T17:50:32Z</dcterms:created>
  <dcterms:modified xsi:type="dcterms:W3CDTF">2019-05-15T12:47:22Z</dcterms:modified>
</cp:coreProperties>
</file>