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10" r:id="rId4"/>
    <p:sldId id="309"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6159" autoAdjust="0"/>
  </p:normalViewPr>
  <p:slideViewPr>
    <p:cSldViewPr>
      <p:cViewPr varScale="1">
        <p:scale>
          <a:sx n="90" d="100"/>
          <a:sy n="90" d="100"/>
        </p:scale>
        <p:origin x="852" y="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35"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5/15/2019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5/15/2019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5/15/2019</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2019</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15-19-0221-00-0vat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2019</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15-19-0221-00-0vat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5/15/2019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93841"/>
            <a:ext cx="9144000" cy="6001643"/>
          </a:xfrm>
          <a:prstGeom prst="rect">
            <a:avLst/>
          </a:prstGeom>
          <a:noFill/>
          <a:ln w="12700">
            <a:noFill/>
            <a:miter lim="800000"/>
            <a:headEnd type="none" w="sm" len="sm"/>
            <a:tailEnd type="none" w="sm" len="sm"/>
          </a:ln>
          <a:effectLst/>
        </p:spPr>
        <p:txBody>
          <a:bodyPr wrap="square">
            <a:spAutoFit/>
          </a:bodyPr>
          <a:lstStyle/>
          <a:p>
            <a:pPr algn="ctr"/>
            <a:r>
              <a:rPr lang="en-US" sz="1800" b="1" u="sng" dirty="0" smtClean="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smtClean="0">
              <a:latin typeface="Times New Roman" pitchFamily="18" charset="0"/>
              <a:cs typeface="Times New Roman" pitchFamily="18" charset="0"/>
            </a:endParaRPr>
          </a:p>
          <a:p>
            <a:pPr marL="228600"/>
            <a:r>
              <a:rPr lang="en-US" altLang="ko-KR" sz="1600" b="1" dirty="0" smtClean="0">
                <a:latin typeface="Times New Roman" pitchFamily="18" charset="0"/>
                <a:cs typeface="Times New Roman" pitchFamily="18" charset="0"/>
              </a:rPr>
              <a:t>Submission </a:t>
            </a:r>
            <a:r>
              <a:rPr lang="en-US" altLang="ko-KR" sz="1600" b="1" dirty="0">
                <a:latin typeface="Times New Roman" pitchFamily="18" charset="0"/>
                <a:cs typeface="Times New Roman" pitchFamily="18" charset="0"/>
              </a:rPr>
              <a:t>Title: </a:t>
            </a:r>
            <a:r>
              <a:rPr lang="en-US" altLang="ko-KR" sz="1600" dirty="0" smtClean="0">
                <a:latin typeface="Times New Roman" pitchFamily="18" charset="0"/>
                <a:cs typeface="Times New Roman" pitchFamily="18" charset="0"/>
              </a:rPr>
              <a:t>IoT/IoL Relay Link for Highway Emergency Warning Signal</a:t>
            </a:r>
            <a:endPar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May 2019</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a:latin typeface="Times New Roman" pitchFamily="18" charset="0"/>
                <a:cs typeface="Times New Roman" pitchFamily="18" charset="0"/>
              </a:rPr>
              <a:t>Jaesang Cha (SNUST), Li Vadim(SNUST), </a:t>
            </a:r>
            <a:r>
              <a:rPr lang="en-US" sz="1600" dirty="0" err="1">
                <a:latin typeface="Times New Roman" pitchFamily="18" charset="0"/>
                <a:cs typeface="Times New Roman" pitchFamily="18" charset="0"/>
              </a:rPr>
              <a:t>Seongjhin</a:t>
            </a:r>
            <a:r>
              <a:rPr lang="en-US" sz="1600" dirty="0">
                <a:latin typeface="Times New Roman" pitchFamily="18" charset="0"/>
                <a:cs typeface="Times New Roman" pitchFamily="18" charset="0"/>
              </a:rPr>
              <a:t> Choi (SNUST), </a:t>
            </a:r>
            <a:r>
              <a:rPr lang="en-US" sz="1600" dirty="0" err="1">
                <a:latin typeface="Times New Roman" pitchFamily="18" charset="0"/>
                <a:cs typeface="Times New Roman" pitchFamily="18" charset="0"/>
              </a:rPr>
              <a:t>Jaesoo</a:t>
            </a:r>
            <a:r>
              <a:rPr lang="en-US" sz="1600" dirty="0">
                <a:latin typeface="Times New Roman" pitchFamily="18" charset="0"/>
                <a:cs typeface="Times New Roman" pitchFamily="18" charset="0"/>
              </a:rPr>
              <a:t> Kim (SNUST), </a:t>
            </a:r>
            <a:r>
              <a:rPr lang="en-US" sz="1600" dirty="0" err="1">
                <a:latin typeface="Times New Roman" pitchFamily="18" charset="0"/>
                <a:cs typeface="Times New Roman" pitchFamily="18" charset="0"/>
              </a:rPr>
              <a:t>Jonghoon</a:t>
            </a:r>
            <a:r>
              <a:rPr lang="en-US" sz="1600" dirty="0">
                <a:latin typeface="Times New Roman" pitchFamily="18" charset="0"/>
                <a:cs typeface="Times New Roman" pitchFamily="18" charset="0"/>
              </a:rPr>
              <a:t> Lee (SNUST), </a:t>
            </a:r>
            <a:r>
              <a:rPr lang="en-US" sz="1600" dirty="0" err="1">
                <a:latin typeface="Times New Roman" pitchFamily="18" charset="0"/>
                <a:cs typeface="Times New Roman" pitchFamily="18" charset="0"/>
              </a:rPr>
              <a:t>Jintae</a:t>
            </a:r>
            <a:r>
              <a:rPr lang="en-US" sz="1600" dirty="0">
                <a:latin typeface="Times New Roman" pitchFamily="18" charset="0"/>
                <a:cs typeface="Times New Roman" pitchFamily="18" charset="0"/>
              </a:rPr>
              <a:t> Kim (Fivetek Co., Ltd.), </a:t>
            </a:r>
            <a:r>
              <a:rPr lang="en-US" sz="1600" dirty="0" err="1">
                <a:latin typeface="Times New Roman" pitchFamily="18" charset="0"/>
                <a:cs typeface="Times New Roman" pitchFamily="18" charset="0"/>
              </a:rPr>
              <a:t>Sungdoo</a:t>
            </a:r>
            <a:r>
              <a:rPr lang="en-US" sz="1600" dirty="0">
                <a:latin typeface="Times New Roman" pitchFamily="18" charset="0"/>
                <a:cs typeface="Times New Roman" pitchFamily="18" charset="0"/>
              </a:rPr>
              <a:t> Kang (</a:t>
            </a:r>
            <a:r>
              <a:rPr lang="en-US" sz="1600" dirty="0" err="1">
                <a:latin typeface="Times New Roman" pitchFamily="18" charset="0"/>
                <a:cs typeface="Times New Roman" pitchFamily="18" charset="0"/>
              </a:rPr>
              <a:t>Feelux</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Changsoo</a:t>
            </a:r>
            <a:r>
              <a:rPr lang="en-US" sz="1600" dirty="0">
                <a:latin typeface="Times New Roman" pitchFamily="18" charset="0"/>
                <a:cs typeface="Times New Roman" pitchFamily="18" charset="0"/>
              </a:rPr>
              <a:t> Lee (L&amp;S LED Co., Ltd.), </a:t>
            </a:r>
            <a:r>
              <a:rPr lang="en-US" sz="1600" dirty="0" err="1">
                <a:latin typeface="Times New Roman" pitchFamily="18" charset="0"/>
                <a:cs typeface="Times New Roman" pitchFamily="18" charset="0"/>
              </a:rPr>
              <a:t>Sangil</a:t>
            </a:r>
            <a:r>
              <a:rPr lang="en-US" sz="1600" dirty="0">
                <a:latin typeface="Times New Roman" pitchFamily="18" charset="0"/>
                <a:cs typeface="Times New Roman" pitchFamily="18" charset="0"/>
              </a:rPr>
              <a:t> Lim (</a:t>
            </a:r>
            <a:r>
              <a:rPr lang="en-US" sz="1600" dirty="0" err="1">
                <a:latin typeface="Times New Roman" pitchFamily="18" charset="0"/>
                <a:cs typeface="Times New Roman" pitchFamily="18" charset="0"/>
              </a:rPr>
              <a:t>Signtelecom</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 (SYCA), Vinayagam Mariappan (SNUST</a:t>
            </a:r>
            <a:r>
              <a:rPr lang="en-US"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altLang="ko-KR" sz="1600" b="1" dirty="0">
                <a:latin typeface="Times New Roman" pitchFamily="18" charset="0"/>
                <a:cs typeface="Times New Roman" pitchFamily="18" charset="0"/>
              </a:rPr>
              <a:t>Abstract: </a:t>
            </a:r>
            <a:r>
              <a:rPr lang="en-IN" altLang="ko-KR" sz="1600" dirty="0" smtClean="0">
                <a:latin typeface="Times New Roman" pitchFamily="18" charset="0"/>
                <a:cs typeface="Times New Roman" pitchFamily="18" charset="0"/>
              </a:rPr>
              <a:t>This </a:t>
            </a:r>
            <a:r>
              <a:rPr lang="en-IN" altLang="ko-KR" sz="1600" dirty="0">
                <a:latin typeface="Times New Roman" pitchFamily="18" charset="0"/>
                <a:cs typeface="Times New Roman" pitchFamily="18" charset="0"/>
              </a:rPr>
              <a:t>documents introduce the </a:t>
            </a:r>
            <a:r>
              <a:rPr lang="en-IN" altLang="ko-KR" sz="1600" dirty="0" smtClean="0">
                <a:latin typeface="Times New Roman" pitchFamily="18" charset="0"/>
                <a:cs typeface="Times New Roman" pitchFamily="18" charset="0"/>
              </a:rPr>
              <a:t>V2X IoT/IoL Relay Link </a:t>
            </a:r>
            <a:r>
              <a:rPr lang="en-IN" altLang="ko-KR" sz="1600" dirty="0">
                <a:latin typeface="Times New Roman" pitchFamily="18" charset="0"/>
                <a:cs typeface="Times New Roman" pitchFamily="18" charset="0"/>
              </a:rPr>
              <a:t>design consideration for VAT. This proposed </a:t>
            </a:r>
            <a:r>
              <a:rPr lang="en-IN" altLang="ko-KR" sz="1600" dirty="0" smtClean="0">
                <a:latin typeface="Times New Roman" pitchFamily="18" charset="0"/>
                <a:cs typeface="Times New Roman" pitchFamily="18" charset="0"/>
              </a:rPr>
              <a:t>IoT/IoL Relay Link used for the emergency </a:t>
            </a:r>
            <a:r>
              <a:rPr lang="en-IN" altLang="ko-KR" sz="1600" dirty="0">
                <a:latin typeface="Times New Roman" pitchFamily="18" charset="0"/>
                <a:cs typeface="Times New Roman" pitchFamily="18" charset="0"/>
              </a:rPr>
              <a:t>warning </a:t>
            </a:r>
            <a:r>
              <a:rPr lang="en-IN" altLang="ko-KR" sz="1600" dirty="0" smtClean="0">
                <a:latin typeface="Times New Roman" pitchFamily="18" charset="0"/>
                <a:cs typeface="Times New Roman" pitchFamily="18" charset="0"/>
              </a:rPr>
              <a:t>signal in highways. </a:t>
            </a:r>
            <a:r>
              <a:rPr lang="en-IN" altLang="ko-KR" sz="1600" dirty="0">
                <a:latin typeface="Times New Roman" pitchFamily="18" charset="0"/>
                <a:cs typeface="Times New Roman" pitchFamily="18" charset="0"/>
              </a:rPr>
              <a:t>This </a:t>
            </a:r>
            <a:r>
              <a:rPr lang="en-IN" altLang="ko-KR" sz="1600" dirty="0" smtClean="0">
                <a:latin typeface="Times New Roman" pitchFamily="18" charset="0"/>
                <a:cs typeface="Times New Roman" pitchFamily="18" charset="0"/>
              </a:rPr>
              <a:t>VAT solution can be used </a:t>
            </a:r>
            <a:r>
              <a:rPr lang="en-IN" altLang="ko-KR" sz="1600" dirty="0">
                <a:latin typeface="Times New Roman" pitchFamily="18" charset="0"/>
                <a:cs typeface="Times New Roman" pitchFamily="18" charset="0"/>
              </a:rPr>
              <a:t>to operate on the application services like ITS, ADAS, </a:t>
            </a:r>
            <a:r>
              <a:rPr lang="en-IN" altLang="ko-KR" sz="1600" dirty="0" smtClean="0">
                <a:latin typeface="Times New Roman" pitchFamily="18" charset="0"/>
                <a:cs typeface="Times New Roman" pitchFamily="18" charset="0"/>
              </a:rPr>
              <a:t>etc</a:t>
            </a:r>
            <a:r>
              <a:rPr lang="en-IN" altLang="ko-KR" sz="1600" dirty="0">
                <a:latin typeface="Times New Roman" pitchFamily="18" charset="0"/>
                <a:cs typeface="Times New Roman" pitchFamily="18" charset="0"/>
              </a:rPr>
              <a:t>. on road condition. </a:t>
            </a:r>
            <a:r>
              <a:rPr lang="en-IN" altLang="ko-KR" sz="1600" dirty="0" smtClean="0">
                <a:latin typeface="Times New Roman" pitchFamily="18" charset="0"/>
                <a:cs typeface="Times New Roman" pitchFamily="18" charset="0"/>
              </a:rPr>
              <a:t>The proposed solution prevent the </a:t>
            </a:r>
            <a:r>
              <a:rPr lang="en-IN" altLang="ko-KR" sz="1600" dirty="0">
                <a:latin typeface="Times New Roman" pitchFamily="18" charset="0"/>
                <a:cs typeface="Times New Roman" pitchFamily="18" charset="0"/>
              </a:rPr>
              <a:t>multiple vehicle </a:t>
            </a:r>
            <a:r>
              <a:rPr lang="en-IN" altLang="ko-KR" sz="1600" dirty="0" smtClean="0">
                <a:latin typeface="Times New Roman" pitchFamily="18" charset="0"/>
                <a:cs typeface="Times New Roman" pitchFamily="18" charset="0"/>
              </a:rPr>
              <a:t>accidents </a:t>
            </a:r>
            <a:r>
              <a:rPr lang="en-IN" altLang="ko-KR" sz="1600" dirty="0">
                <a:latin typeface="Times New Roman" pitchFamily="18" charset="0"/>
                <a:cs typeface="Times New Roman" pitchFamily="18" charset="0"/>
              </a:rPr>
              <a:t>on the </a:t>
            </a:r>
            <a:r>
              <a:rPr lang="en-IN" altLang="ko-KR" sz="1600" dirty="0" smtClean="0">
                <a:latin typeface="Times New Roman" pitchFamily="18" charset="0"/>
                <a:cs typeface="Times New Roman" pitchFamily="18" charset="0"/>
              </a:rPr>
              <a:t>highway since milliseconds delay is really important in emergency situations for immediate drivers reactions. </a:t>
            </a:r>
          </a:p>
          <a:p>
            <a:pPr marL="228600" algn="just">
              <a:spcBef>
                <a:spcPts val="600"/>
              </a:spcBef>
              <a:spcAft>
                <a:spcPts val="600"/>
              </a:spcAft>
            </a:pPr>
            <a:r>
              <a:rPr lang="en-US" altLang="ko-KR" sz="1600" b="1" dirty="0" smtClean="0">
                <a:latin typeface="Times New Roman" pitchFamily="18" charset="0"/>
                <a:cs typeface="Times New Roman" pitchFamily="18" charset="0"/>
              </a:rPr>
              <a:t>Purpose</a:t>
            </a:r>
            <a:r>
              <a:rPr lang="en-US" altLang="ko-KR" sz="1600" b="1"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To provided concept models of  </a:t>
            </a:r>
            <a:r>
              <a:rPr lang="en-US" altLang="ko-KR" sz="1600" dirty="0" smtClean="0">
                <a:latin typeface="Times New Roman" pitchFamily="18" charset="0"/>
                <a:cs typeface="Times New Roman" pitchFamily="18" charset="0"/>
              </a:rPr>
              <a:t>IoT/IoL relay link solution </a:t>
            </a:r>
            <a:r>
              <a:rPr lang="en-US" altLang="ko-KR" sz="1600" dirty="0">
                <a:latin typeface="Times New Roman" pitchFamily="18" charset="0"/>
                <a:cs typeface="Times New Roman" pitchFamily="18" charset="0"/>
              </a:rPr>
              <a:t>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altLang="ko-KR" sz="1600" b="1"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	</a:t>
            </a:r>
          </a:p>
          <a:p>
            <a:pPr marL="228600" algn="just">
              <a:spcBef>
                <a:spcPts val="600"/>
              </a:spcBef>
              <a:spcAft>
                <a:spcPts val="600"/>
              </a:spcAft>
            </a:pPr>
            <a:r>
              <a:rPr lang="en-US" altLang="ko-KR" sz="1600" b="1" dirty="0">
                <a:latin typeface="Times New Roman" pitchFamily="18" charset="0"/>
                <a:cs typeface="Times New Roman" pitchFamily="18" charset="0"/>
              </a:rPr>
              <a:t>Notice:</a:t>
            </a:r>
            <a:r>
              <a:rPr lang="en-US" altLang="ko-KR"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altLang="ko-KR" sz="1600" b="1" dirty="0">
                <a:latin typeface="Times New Roman" pitchFamily="18" charset="0"/>
                <a:cs typeface="Times New Roman" pitchFamily="18" charset="0"/>
              </a:rPr>
              <a:t>Release:</a:t>
            </a:r>
            <a:r>
              <a:rPr lang="en-US" altLang="ko-KR" sz="1600" dirty="0">
                <a:latin typeface="Times New Roman" pitchFamily="18" charset="0"/>
                <a:cs typeface="Times New Roman" pitchFamily="18" charset="0"/>
              </a:rPr>
              <a:t> The contributor acknowledges and accepts that this contribution becomes the property of IEEE and may be made publicly available by P802.15. </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b="1" dirty="0" smtClean="0">
                <a:latin typeface="Times New Roman" panose="02020603050405020304" pitchFamily="18" charset="0"/>
                <a:ea typeface="굴림" panose="020B0600000101010101" pitchFamily="50" charset="-127"/>
                <a:cs typeface="Times New Roman" panose="02020603050405020304" pitchFamily="18" charset="0"/>
              </a:rPr>
              <a:t>Contents</a:t>
            </a:r>
            <a:endParaRPr lang="en-US" sz="28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95300" y="2033587"/>
            <a:ext cx="8648700" cy="2386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Highway Emergency Warning Signal </a:t>
            </a:r>
          </a:p>
          <a:p>
            <a:pPr algn="l">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p>
          <a:p>
            <a:pPr marL="342900" indent="-342900" algn="l">
              <a:buFont typeface="Arial" panose="020B0604020202020204" pitchFamily="34" charset="0"/>
              <a:buChar char="•"/>
              <a:tabLst>
                <a:tab pos="2417763" algn="l"/>
              </a:tabLst>
            </a:pP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Relay Link for Highway Emergency Warning Signal</a:t>
            </a: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9" name="Content Placeholder 2"/>
          <p:cNvSpPr txBox="1">
            <a:spLocks/>
          </p:cNvSpPr>
          <p:nvPr/>
        </p:nvSpPr>
        <p:spPr>
          <a:xfrm>
            <a:off x="4293694" y="1447800"/>
            <a:ext cx="4387790" cy="4791174"/>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buFontTx/>
              <a:buChar char="-"/>
              <a:tabLst>
                <a:tab pos="2417763" algn="l"/>
              </a:tabLst>
            </a:pP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Highway are built </a:t>
            </a: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convenient long distance </a:t>
            </a: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transportation. </a:t>
            </a:r>
          </a:p>
          <a:p>
            <a:pPr marL="628650" lvl="1" indent="-171450" algn="just">
              <a:buFontTx/>
              <a:buChar char="-"/>
              <a:tabLst>
                <a:tab pos="2417763" algn="l"/>
              </a:tabLst>
            </a:pP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speed of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vehicles in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highway is very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 and the vehicles are from the cars to heavy vehicles.</a:t>
            </a:r>
          </a:p>
          <a:p>
            <a:pPr marL="628650" lvl="1" indent="-171450" algn="just">
              <a:buFontTx/>
              <a:buChar char="-"/>
              <a:tabLst>
                <a:tab pos="2417763" algn="l"/>
              </a:tabLst>
            </a:pP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If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there is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accident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 the highway,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following vehicles also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becoming part of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accident</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endPar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buFontTx/>
              <a:buChar char="-"/>
              <a:tabLst>
                <a:tab pos="2417763" algn="l"/>
              </a:tabLst>
            </a:pP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Since when any accidents happened in highway, the  following vehicles does not know the exact situation of the accidents and can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not react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instantly due to the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traveling speed of the vehicle in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highway</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628650" lvl="1" indent="-171450" algn="just">
              <a:buFontTx/>
              <a:buChar char="-"/>
              <a:tabLst>
                <a:tab pos="2417763" algn="l"/>
              </a:tabLst>
            </a:pP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the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highway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infrastructures to notify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accident scenario ahead of vehicle approaching accidental location and this will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reduce the multiple vehicle accident on the highway. </a:t>
            </a:r>
            <a:endPar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buFontTx/>
              <a:buChar char="-"/>
              <a:tabLst>
                <a:tab pos="2417763" algn="l"/>
              </a:tabLst>
            </a:pPr>
            <a:r>
              <a:rPr lang="en-US" sz="1400" b="1" dirty="0" smtClean="0">
                <a:solidFill>
                  <a:schemeClr val="tx1"/>
                </a:solidFill>
                <a:latin typeface="Times New Roman" panose="02020603050405020304" pitchFamily="18" charset="0"/>
                <a:cs typeface="Times New Roman" panose="02020603050405020304" pitchFamily="18" charset="0"/>
              </a:rPr>
              <a:t>Basic Concept</a:t>
            </a:r>
            <a:r>
              <a:rPr lang="en-US" sz="1200" b="1" dirty="0" smtClean="0">
                <a:solidFill>
                  <a:schemeClr val="tx1"/>
                </a:solidFill>
                <a:latin typeface="Times New Roman" panose="02020603050405020304" pitchFamily="18" charset="0"/>
                <a:cs typeface="Times New Roman" panose="02020603050405020304" pitchFamily="18" charset="0"/>
              </a:rPr>
              <a:t> </a:t>
            </a:r>
          </a:p>
          <a:p>
            <a:pPr marL="628650" lvl="1" indent="-171450" algn="just">
              <a:buFontTx/>
              <a:buChar char="-"/>
              <a:tabLst>
                <a:tab pos="2417763" algn="l"/>
              </a:tabLst>
            </a:pPr>
            <a:r>
              <a:rPr lang="en-IN" sz="1200" dirty="0">
                <a:solidFill>
                  <a:schemeClr val="tx1"/>
                </a:solidFill>
                <a:latin typeface="Times New Roman" panose="02020603050405020304" pitchFamily="18" charset="0"/>
                <a:cs typeface="Times New Roman" panose="02020603050405020304" pitchFamily="18" charset="0"/>
              </a:rPr>
              <a:t>Uses the </a:t>
            </a:r>
            <a:r>
              <a:rPr lang="en-IN" sz="1200" dirty="0" smtClean="0">
                <a:solidFill>
                  <a:schemeClr val="tx1"/>
                </a:solidFill>
                <a:latin typeface="Times New Roman" panose="02020603050405020304" pitchFamily="18" charset="0"/>
                <a:cs typeface="Times New Roman" panose="02020603050405020304" pitchFamily="18" charset="0"/>
              </a:rPr>
              <a:t>Highway Lighting System connected with Highway Monitoring CCTV Camera </a:t>
            </a:r>
            <a:r>
              <a:rPr lang="en-IN" sz="1200" dirty="0">
                <a:solidFill>
                  <a:schemeClr val="tx1"/>
                </a:solidFill>
                <a:latin typeface="Times New Roman" panose="02020603050405020304" pitchFamily="18" charset="0"/>
                <a:cs typeface="Times New Roman" panose="02020603050405020304" pitchFamily="18" charset="0"/>
              </a:rPr>
              <a:t>and the Camera connected on the vehicle to enable </a:t>
            </a:r>
            <a:r>
              <a:rPr lang="en-IN" sz="1200" dirty="0" smtClean="0">
                <a:solidFill>
                  <a:schemeClr val="tx1"/>
                </a:solidFill>
                <a:latin typeface="Times New Roman" panose="02020603050405020304" pitchFamily="18" charset="0"/>
                <a:cs typeface="Times New Roman" panose="02020603050405020304" pitchFamily="18" charset="0"/>
              </a:rPr>
              <a:t>IoT/IoL Link to broadcast the highway emergency warning signal to </a:t>
            </a:r>
            <a:r>
              <a:rPr lang="en-IN" sz="1200" dirty="0">
                <a:solidFill>
                  <a:schemeClr val="tx1"/>
                </a:solidFill>
                <a:latin typeface="Times New Roman" panose="02020603050405020304" pitchFamily="18" charset="0"/>
                <a:cs typeface="Times New Roman" panose="02020603050405020304" pitchFamily="18" charset="0"/>
              </a:rPr>
              <a:t>avoid multiple vehicle accident.</a:t>
            </a:r>
            <a:endParaRPr lang="en-US" sz="1200" dirty="0" smtClean="0">
              <a:solidFill>
                <a:schemeClr val="tx1"/>
              </a:solidFill>
              <a:latin typeface="Times New Roman" panose="02020603050405020304" pitchFamily="18" charset="0"/>
              <a:cs typeface="Times New Roman" panose="02020603050405020304" pitchFamily="18" charset="0"/>
            </a:endParaRPr>
          </a:p>
          <a:p>
            <a:pPr marL="628650" lvl="1" indent="-171450" algn="just">
              <a:buFontTx/>
              <a:buChar char="-"/>
              <a:tabLst>
                <a:tab pos="2417763" algn="l"/>
              </a:tabLst>
            </a:pPr>
            <a:r>
              <a:rPr lang="en-US" sz="1200" dirty="0" smtClean="0">
                <a:solidFill>
                  <a:schemeClr val="tx1"/>
                </a:solidFill>
                <a:latin typeface="Times New Roman" panose="02020603050405020304" pitchFamily="18" charset="0"/>
                <a:cs typeface="Times New Roman" panose="02020603050405020304" pitchFamily="18" charset="0"/>
              </a:rPr>
              <a:t>The Highway Lighting System with Camera used as a IoT/IoL Relay Link to forward the highway emergency warning signal to broadcast everywhere in the Highway. </a:t>
            </a:r>
          </a:p>
        </p:txBody>
      </p:sp>
      <p:sp>
        <p:nvSpPr>
          <p:cNvPr id="6" name="Title 1"/>
          <p:cNvSpPr txBox="1">
            <a:spLocks/>
          </p:cNvSpPr>
          <p:nvPr/>
        </p:nvSpPr>
        <p:spPr>
          <a:xfrm>
            <a:off x="0" y="60960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ko-KR" sz="2800" b="1" dirty="0">
                <a:latin typeface="Times New Roman" panose="02020603050405020304" pitchFamily="18" charset="0"/>
                <a:ea typeface="굴림" panose="020B0600000101010101" pitchFamily="50" charset="-127"/>
                <a:cs typeface="Times New Roman" panose="02020603050405020304" pitchFamily="18" charset="0"/>
              </a:rPr>
              <a:t>Needs for Highway Emergency Warning Signal  </a:t>
            </a:r>
            <a:endParaRPr lang="en-US" sz="2800" b="1" dirty="0">
              <a:latin typeface="Times New Roman" panose="02020603050405020304" pitchFamily="18" charset="0"/>
              <a:cs typeface="Times New Roman" panose="02020603050405020304" pitchFamily="18" charset="0"/>
            </a:endParaRPr>
          </a:p>
        </p:txBody>
      </p:sp>
      <p:sp>
        <p:nvSpPr>
          <p:cNvPr id="11" name="TextBox 53"/>
          <p:cNvSpPr txBox="1">
            <a:spLocks noChangeArrowheads="1"/>
          </p:cNvSpPr>
          <p:nvPr/>
        </p:nvSpPr>
        <p:spPr bwMode="auto">
          <a:xfrm>
            <a:off x="441186" y="4435851"/>
            <a:ext cx="34166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smtClean="0">
                <a:latin typeface="Times New Roman" panose="02020603050405020304" pitchFamily="18" charset="0"/>
                <a:cs typeface="Times New Roman" panose="02020603050405020304" pitchFamily="18" charset="0"/>
              </a:rPr>
              <a:t>&lt; </a:t>
            </a:r>
            <a:r>
              <a:rPr lang="en-IN" altLang="ko-KR" sz="1000" b="1" dirty="0">
                <a:latin typeface="Times New Roman" panose="02020603050405020304" pitchFamily="18" charset="0"/>
                <a:cs typeface="Times New Roman" panose="02020603050405020304" pitchFamily="18" charset="0"/>
              </a:rPr>
              <a:t>Group </a:t>
            </a:r>
            <a:r>
              <a:rPr lang="en-IN" altLang="ko-KR" sz="1000" b="1" dirty="0" smtClean="0">
                <a:latin typeface="Times New Roman" panose="02020603050405020304" pitchFamily="18" charset="0"/>
                <a:cs typeface="Times New Roman" panose="02020603050405020304" pitchFamily="18" charset="0"/>
              </a:rPr>
              <a:t>of Car Accidents </a:t>
            </a:r>
            <a:r>
              <a:rPr kumimoji="0" lang="en-US" altLang="ko-KR" sz="1000" b="1" dirty="0" smtClean="0">
                <a:latin typeface="Times New Roman" panose="02020603050405020304" pitchFamily="18" charset="0"/>
                <a:cs typeface="Times New Roman" panose="02020603050405020304" pitchFamily="18" charset="0"/>
              </a:rPr>
              <a:t>Scenario in </a:t>
            </a:r>
            <a:r>
              <a:rPr lang="en-IN" altLang="ko-KR" sz="1000" b="1" dirty="0" smtClean="0">
                <a:latin typeface="Times New Roman" panose="02020603050405020304" pitchFamily="18" charset="0"/>
                <a:cs typeface="Times New Roman" panose="02020603050405020304" pitchFamily="18" charset="0"/>
              </a:rPr>
              <a:t>Highway</a:t>
            </a:r>
            <a:r>
              <a:rPr kumimoji="0" lang="en-US" altLang="ko-KR" sz="1000" b="1" dirty="0" smtClean="0">
                <a:latin typeface="Times New Roman" panose="02020603050405020304" pitchFamily="18" charset="0"/>
                <a:cs typeface="Times New Roman" panose="02020603050405020304" pitchFamily="18" charset="0"/>
              </a:rPr>
              <a:t> &gt;</a:t>
            </a:r>
          </a:p>
        </p:txBody>
      </p:sp>
      <p:grpSp>
        <p:nvGrpSpPr>
          <p:cNvPr id="5" name="Group 4"/>
          <p:cNvGrpSpPr/>
          <p:nvPr/>
        </p:nvGrpSpPr>
        <p:grpSpPr>
          <a:xfrm>
            <a:off x="28233" y="2194173"/>
            <a:ext cx="4229965" cy="2349400"/>
            <a:chOff x="28233" y="2194173"/>
            <a:chExt cx="4229965" cy="2349400"/>
          </a:xfrm>
        </p:grpSpPr>
        <p:sp>
          <p:nvSpPr>
            <p:cNvPr id="12" name="TextBox 11"/>
            <p:cNvSpPr txBox="1"/>
            <p:nvPr/>
          </p:nvSpPr>
          <p:spPr>
            <a:xfrm>
              <a:off x="3857844" y="4328129"/>
              <a:ext cx="400354" cy="215444"/>
            </a:xfrm>
            <a:prstGeom prst="rect">
              <a:avLst/>
            </a:prstGeom>
            <a:noFill/>
          </p:spPr>
          <p:txBody>
            <a:bodyPr wrap="none" rtlCol="0">
              <a:spAutoFit/>
            </a:bodyPr>
            <a:lstStyle/>
            <a:p>
              <a:r>
                <a:rPr lang="en-US" sz="800" dirty="0" smtClean="0"/>
                <a:t>Google</a:t>
              </a:r>
              <a:endParaRPr lang="en-US" sz="800" dirty="0"/>
            </a:p>
          </p:txBody>
        </p:sp>
        <p:pic>
          <p:nvPicPr>
            <p:cNvPr id="13" name="Picture 2" descr="C:\Users\Vadim\Desktop\videoblocks-multiple-car-crash-and-accident-on-highway-with-police-and-ambulance-on-scene_hxzqycfkqe_thumbnail-ful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3" y="2194173"/>
              <a:ext cx="4217494" cy="21339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4767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57525"/>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2600" b="1" dirty="0"/>
              <a:t>IoT/IoL Relay Link for Highway Emergency Warning Signal</a:t>
            </a:r>
            <a:endParaRPr lang="en-US" altLang="ko-KR" sz="2600" b="1" dirty="0"/>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24" name="Content Placeholder 2"/>
          <p:cNvSpPr txBox="1">
            <a:spLocks/>
          </p:cNvSpPr>
          <p:nvPr/>
        </p:nvSpPr>
        <p:spPr>
          <a:xfrm>
            <a:off x="437056" y="3366254"/>
            <a:ext cx="4668344" cy="2946992"/>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56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Link for Emergency Warning Signal</a:t>
            </a:r>
            <a:endParaRPr lang="en-US" altLang="ko-KR" sz="5600" b="1" dirty="0" smtClean="0">
              <a:solidFill>
                <a:srgbClr val="0000FF"/>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48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a:t>
            </a: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 Highway Lighting System</a:t>
            </a:r>
          </a:p>
          <a:p>
            <a:pPr marL="628650" lvl="1" indent="-171450" algn="just">
              <a:lnSpc>
                <a:spcPct val="150000"/>
              </a:lnSpc>
              <a:buFont typeface="Times New Roman" panose="02020603050405020304" pitchFamily="18" charset="0"/>
              <a:buChar char="˗"/>
            </a:pP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a:t>
            </a: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Camera Built on a Car and CCTV Camera on Highway Lighting System</a:t>
            </a:r>
            <a:endPar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5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lnSpc>
                <a:spcPct val="150000"/>
              </a:lnSpc>
              <a:buFont typeface="Arial" panose="020B0604020202020204" pitchFamily="34" charset="0"/>
              <a:buChar char="▫"/>
            </a:pP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a:t>
            </a: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Offset-VPWM</a:t>
            </a: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Multilevel PPM, Inverted PPM, Subcarrier PPM, DSSS SIK etc.</a:t>
            </a:r>
          </a:p>
          <a:p>
            <a:pPr marL="628650" lvl="1" indent="-171450" algn="just">
              <a:lnSpc>
                <a:spcPct val="15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5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2m ~ 200m</a:t>
            </a:r>
          </a:p>
        </p:txBody>
      </p:sp>
      <p:sp>
        <p:nvSpPr>
          <p:cNvPr id="34" name="직사각형 31"/>
          <p:cNvSpPr/>
          <p:nvPr/>
        </p:nvSpPr>
        <p:spPr>
          <a:xfrm>
            <a:off x="5159003" y="3657600"/>
            <a:ext cx="3892978" cy="1384995"/>
          </a:xfrm>
          <a:prstGeom prst="rect">
            <a:avLst/>
          </a:prstGeom>
        </p:spPr>
        <p:txBody>
          <a:bodyPr wrap="square">
            <a:spAutoFit/>
          </a:bodyPr>
          <a:lstStyle/>
          <a:p>
            <a:pPr algn="just">
              <a:lnSpc>
                <a:spcPct val="150000"/>
              </a:lnSpc>
            </a:pP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 </a:t>
            </a:r>
            <a:r>
              <a:rPr lang="en-IN" altLang="ko-KR" sz="1400" b="1" dirty="0" smtClean="0">
                <a:latin typeface="Times New Roman" panose="02020603050405020304" pitchFamily="18" charset="0"/>
                <a:ea typeface="굴림" panose="020B0600000101010101" pitchFamily="50" charset="-127"/>
                <a:cs typeface="Times New Roman" panose="02020603050405020304" pitchFamily="18" charset="0"/>
              </a:rPr>
              <a:t>Highway </a:t>
            </a:r>
            <a:r>
              <a:rPr lang="en-IN" altLang="ko-KR" sz="1400" b="1" dirty="0">
                <a:latin typeface="Times New Roman" panose="02020603050405020304" pitchFamily="18" charset="0"/>
                <a:ea typeface="굴림" panose="020B0600000101010101" pitchFamily="50" charset="-127"/>
                <a:cs typeface="Times New Roman" panose="02020603050405020304" pitchFamily="18" charset="0"/>
              </a:rPr>
              <a:t>Lighting System with Camera used as a IoT/IoL Relay Link to forward the highway emergency warning signal to broadcast everywhere in the Highway. </a:t>
            </a:r>
            <a:endParaRPr lang="ko-KR" altLang="en-US" sz="14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55" name="TextBox 53"/>
          <p:cNvSpPr txBox="1">
            <a:spLocks noChangeArrowheads="1"/>
          </p:cNvSpPr>
          <p:nvPr/>
        </p:nvSpPr>
        <p:spPr bwMode="auto">
          <a:xfrm>
            <a:off x="2648926" y="3162012"/>
            <a:ext cx="34166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smtClean="0">
                <a:cs typeface="Times New Roman" panose="02020603050405020304" pitchFamily="18" charset="0"/>
              </a:rPr>
              <a:t>&lt; IoT/IoL Link for </a:t>
            </a:r>
            <a:r>
              <a:rPr lang="en-US" altLang="ko-KR" sz="1000" b="1" dirty="0" smtClean="0">
                <a:cs typeface="Times New Roman" panose="02020603050405020304" pitchFamily="18" charset="0"/>
              </a:rPr>
              <a:t>Emergency Warning </a:t>
            </a:r>
            <a:r>
              <a:rPr kumimoji="0" lang="en-US" altLang="ko-KR" sz="1000" b="1" dirty="0" smtClean="0">
                <a:cs typeface="Times New Roman" panose="02020603050405020304" pitchFamily="18" charset="0"/>
              </a:rPr>
              <a:t>in Highways &gt;</a:t>
            </a:r>
          </a:p>
        </p:txBody>
      </p:sp>
      <p:sp>
        <p:nvSpPr>
          <p:cNvPr id="58" name="직사각형 31"/>
          <p:cNvSpPr/>
          <p:nvPr/>
        </p:nvSpPr>
        <p:spPr>
          <a:xfrm>
            <a:off x="5229251" y="5009952"/>
            <a:ext cx="3871188" cy="1023165"/>
          </a:xfrm>
          <a:prstGeom prst="rect">
            <a:avLst/>
          </a:prstGeom>
        </p:spPr>
        <p:txBody>
          <a:bodyPr wrap="square">
            <a:spAutoFit/>
          </a:bodyPr>
          <a:lstStyle/>
          <a:p>
            <a:pPr algn="just">
              <a:lnSpc>
                <a:spcPct val="150000"/>
              </a:lnSpc>
            </a:pP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 </a:t>
            </a:r>
            <a:r>
              <a:rPr lang="en-IN" altLang="ko-KR" sz="1400" b="1" dirty="0" smtClean="0">
                <a:latin typeface="Times New Roman" panose="02020603050405020304" pitchFamily="18" charset="0"/>
                <a:ea typeface="굴림" panose="020B0600000101010101" pitchFamily="50" charset="-127"/>
                <a:cs typeface="Times New Roman" panose="02020603050405020304" pitchFamily="18" charset="0"/>
              </a:rPr>
              <a:t>Reduces </a:t>
            </a:r>
            <a:r>
              <a:rPr lang="en-IN" altLang="ko-KR" sz="1400" b="1" dirty="0">
                <a:latin typeface="Times New Roman" panose="02020603050405020304" pitchFamily="18" charset="0"/>
                <a:ea typeface="굴림" panose="020B0600000101010101" pitchFamily="50" charset="-127"/>
                <a:cs typeface="Times New Roman" panose="02020603050405020304" pitchFamily="18" charset="0"/>
              </a:rPr>
              <a:t>the multiple vehicle accident on the </a:t>
            </a:r>
            <a:r>
              <a:rPr lang="en-IN" altLang="ko-KR" sz="1400" b="1" dirty="0" smtClean="0">
                <a:latin typeface="Times New Roman" panose="02020603050405020304" pitchFamily="18" charset="0"/>
                <a:ea typeface="굴림" panose="020B0600000101010101" pitchFamily="50" charset="-127"/>
                <a:cs typeface="Times New Roman" panose="02020603050405020304" pitchFamily="18" charset="0"/>
              </a:rPr>
              <a:t>highway and ease the Driving in Emergency Situation</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 </a:t>
            </a:r>
            <a:endParaRPr lang="ko-KR" altLang="en-US" sz="1400" b="1" dirty="0">
              <a:latin typeface="Times New Roman" panose="02020603050405020304" pitchFamily="18" charset="0"/>
              <a:ea typeface="굴림" panose="020B0600000101010101" pitchFamily="50" charset="-127"/>
              <a:cs typeface="Times New Roman" panose="02020603050405020304" pitchFamily="18" charset="0"/>
            </a:endParaRPr>
          </a:p>
        </p:txBody>
      </p:sp>
      <p:grpSp>
        <p:nvGrpSpPr>
          <p:cNvPr id="2" name="Group 1"/>
          <p:cNvGrpSpPr/>
          <p:nvPr/>
        </p:nvGrpSpPr>
        <p:grpSpPr>
          <a:xfrm>
            <a:off x="472192" y="1725916"/>
            <a:ext cx="8229600" cy="1380633"/>
            <a:chOff x="450421" y="2361623"/>
            <a:chExt cx="8229600" cy="1380633"/>
          </a:xfrm>
        </p:grpSpPr>
        <p:pic>
          <p:nvPicPr>
            <p:cNvPr id="11" name="Picture 3" descr="C:\Users\Vadim\Desktop\ima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261" y="3228095"/>
              <a:ext cx="919219" cy="5141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Vadim\Desktop\downlo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98" y="2445920"/>
              <a:ext cx="533400" cy="8320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Vadim\Desktop\downlo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9487" y="2648931"/>
              <a:ext cx="158078" cy="1133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adim\Desktop\downlo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621" y="3197615"/>
              <a:ext cx="913988" cy="53160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450421" y="3729220"/>
              <a:ext cx="7793356"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pic>
          <p:nvPicPr>
            <p:cNvPr id="16" name="Picture 4" descr="C:\Users\Vadim\Desktop\downlo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388" y="2445920"/>
              <a:ext cx="533400" cy="8320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Vadim\Desktop\downlo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3077" y="2648931"/>
              <a:ext cx="158078" cy="1133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Vadim\Desktop\downlo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321" y="2442542"/>
              <a:ext cx="533400" cy="8320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Vadim\Desktop\downlo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5010" y="2645553"/>
              <a:ext cx="158078" cy="11333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450421" y="3277976"/>
              <a:ext cx="7717156"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rot="837244">
              <a:off x="1433697" y="2499758"/>
              <a:ext cx="575600" cy="1054721"/>
            </a:xfrm>
            <a:prstGeom prst="triangle">
              <a:avLst>
                <a:gd name="adj" fmla="val 52805"/>
              </a:avLst>
            </a:prstGeom>
            <a:solidFill>
              <a:srgbClr val="FF0000">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967067" y="2361623"/>
              <a:ext cx="1712954" cy="553998"/>
            </a:xfrm>
            <a:prstGeom prst="rect">
              <a:avLst/>
            </a:prstGeom>
            <a:noFill/>
          </p:spPr>
          <p:txBody>
            <a:bodyPr wrap="square" rtlCol="0">
              <a:spAutoFit/>
            </a:bodyPr>
            <a:lstStyle/>
            <a:p>
              <a:pPr algn="ctr"/>
              <a:r>
                <a:rPr lang="en-US" sz="1000" b="1" dirty="0" smtClean="0"/>
                <a:t>Camera recognizes car accident and send alarm to other street light</a:t>
              </a:r>
              <a:endParaRPr lang="en-US" sz="1000" b="1" dirty="0"/>
            </a:p>
          </p:txBody>
        </p:sp>
        <p:sp>
          <p:nvSpPr>
            <p:cNvPr id="25" name="TextBox 24"/>
            <p:cNvSpPr txBox="1"/>
            <p:nvPr/>
          </p:nvSpPr>
          <p:spPr>
            <a:xfrm rot="17629904">
              <a:off x="1283156" y="3121229"/>
              <a:ext cx="747784" cy="276999"/>
            </a:xfrm>
            <a:prstGeom prst="rect">
              <a:avLst/>
            </a:prstGeom>
            <a:noFill/>
          </p:spPr>
          <p:txBody>
            <a:bodyPr wrap="square" rtlCol="0">
              <a:spAutoFit/>
            </a:bodyPr>
            <a:lstStyle/>
            <a:p>
              <a:pPr algn="ctr"/>
              <a:r>
                <a:rPr lang="en-US" sz="1200" b="1" dirty="0" smtClean="0"/>
                <a:t>VLC</a:t>
              </a:r>
              <a:endParaRPr lang="en-US" sz="1200" b="1" dirty="0"/>
            </a:p>
          </p:txBody>
        </p:sp>
        <p:cxnSp>
          <p:nvCxnSpPr>
            <p:cNvPr id="26" name="Straight Arrow Connector 25"/>
            <p:cNvCxnSpPr/>
            <p:nvPr/>
          </p:nvCxnSpPr>
          <p:spPr>
            <a:xfrm flipH="1">
              <a:off x="1552391" y="2757003"/>
              <a:ext cx="300344" cy="7407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0363" y="2836821"/>
              <a:ext cx="664845" cy="276999"/>
            </a:xfrm>
            <a:prstGeom prst="rect">
              <a:avLst/>
            </a:prstGeom>
            <a:noFill/>
          </p:spPr>
          <p:txBody>
            <a:bodyPr wrap="square" rtlCol="0">
              <a:spAutoFit/>
            </a:bodyPr>
            <a:lstStyle/>
            <a:p>
              <a:pPr algn="ctr"/>
              <a:r>
                <a:rPr lang="en-US" sz="1200" b="1" dirty="0" smtClean="0"/>
                <a:t>camera</a:t>
              </a:r>
              <a:endParaRPr lang="en-US" sz="1200" b="1" dirty="0"/>
            </a:p>
          </p:txBody>
        </p:sp>
        <p:cxnSp>
          <p:nvCxnSpPr>
            <p:cNvPr id="28" name="Straight Arrow Connector 27"/>
            <p:cNvCxnSpPr>
              <a:stCxn id="27" idx="2"/>
            </p:cNvCxnSpPr>
            <p:nvPr/>
          </p:nvCxnSpPr>
          <p:spPr>
            <a:xfrm>
              <a:off x="1032786" y="3113820"/>
              <a:ext cx="344310" cy="3556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377096" y="3503009"/>
              <a:ext cx="63513"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Arrow Connector 29"/>
            <p:cNvCxnSpPr>
              <a:endCxn id="11" idx="0"/>
            </p:cNvCxnSpPr>
            <p:nvPr/>
          </p:nvCxnSpPr>
          <p:spPr>
            <a:xfrm>
              <a:off x="6913088" y="2797472"/>
              <a:ext cx="378783" cy="4306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Isosceles Triangle 34"/>
            <p:cNvSpPr/>
            <p:nvPr/>
          </p:nvSpPr>
          <p:spPr>
            <a:xfrm rot="5207154">
              <a:off x="5490664" y="1138533"/>
              <a:ext cx="267300" cy="3030038"/>
            </a:xfrm>
            <a:prstGeom prst="triangle">
              <a:avLst>
                <a:gd name="adj" fmla="val 52805"/>
              </a:avLst>
            </a:prstGeom>
            <a:solidFill>
              <a:srgbClr val="FFFF00">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4914470">
              <a:off x="2872501" y="1215377"/>
              <a:ext cx="398432" cy="2856946"/>
            </a:xfrm>
            <a:prstGeom prst="triangle">
              <a:avLst>
                <a:gd name="adj" fmla="val 52805"/>
              </a:avLst>
            </a:prstGeom>
            <a:solidFill>
              <a:srgbClr val="FFFF00">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21352354">
              <a:off x="4418050" y="2551978"/>
              <a:ext cx="1066800" cy="246221"/>
            </a:xfrm>
            <a:prstGeom prst="rect">
              <a:avLst/>
            </a:prstGeom>
            <a:noFill/>
          </p:spPr>
          <p:txBody>
            <a:bodyPr wrap="square" rtlCol="0">
              <a:spAutoFit/>
            </a:bodyPr>
            <a:lstStyle/>
            <a:p>
              <a:pPr algn="ctr"/>
              <a:r>
                <a:rPr lang="en-US" sz="1000" b="1" dirty="0" smtClean="0"/>
                <a:t>IoT/IoL Link</a:t>
              </a:r>
              <a:endParaRPr lang="en-US" sz="1000" b="1" dirty="0"/>
            </a:p>
          </p:txBody>
        </p:sp>
        <p:sp>
          <p:nvSpPr>
            <p:cNvPr id="38" name="TextBox 37"/>
            <p:cNvSpPr txBox="1"/>
            <p:nvPr/>
          </p:nvSpPr>
          <p:spPr>
            <a:xfrm rot="21431764">
              <a:off x="1925215" y="2583809"/>
              <a:ext cx="1424683" cy="246221"/>
            </a:xfrm>
            <a:prstGeom prst="rect">
              <a:avLst/>
            </a:prstGeom>
            <a:noFill/>
          </p:spPr>
          <p:txBody>
            <a:bodyPr wrap="square" rtlCol="0">
              <a:spAutoFit/>
            </a:bodyPr>
            <a:lstStyle/>
            <a:p>
              <a:pPr algn="ctr"/>
              <a:r>
                <a:rPr lang="en-US" sz="1000" b="1" dirty="0" smtClean="0"/>
                <a:t>IoT/IoL Relay Link</a:t>
              </a:r>
              <a:endParaRPr lang="en-US" sz="1000" b="1" dirty="0"/>
            </a:p>
          </p:txBody>
        </p:sp>
      </p:gr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76876"/>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b="1" dirty="0">
                <a:latin typeface="Times New Roman" panose="02020603050405020304" pitchFamily="18" charset="0"/>
                <a:cs typeface="Times New Roman" panose="02020603050405020304" pitchFamily="18" charset="0"/>
              </a:rPr>
              <a:t>Conclusion</a:t>
            </a:r>
            <a:endParaRPr lang="en-US" sz="28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57200" y="2057400"/>
            <a:ext cx="8001000" cy="3886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the </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Relay Link for </a:t>
            </a: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Emergency </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Warning </a:t>
            </a: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Signal broadcasting in Highways</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Utilize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Lighting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connected with CCTV Camera and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camera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installed in the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car to enable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Link to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notify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emergency warning signal like accidental situation, fire on tunnels, etc., on the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highway</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Reduce the multiple vehicle accident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provide safe journey in the highways. </a:t>
            </a:r>
            <a:endParaRPr lang="en-US" altLang="ko-KR" sz="2000" dirty="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smtClean="0">
                <a:latin typeface="Times New Roman" pitchFamily="18" charset="0"/>
                <a:cs typeface="Times New Roman" pitchFamily="18" charset="0"/>
              </a:rPr>
              <a:t>Slide 5</a:t>
            </a:r>
            <a:endParaRPr lang="en-US"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11717</TotalTime>
  <Words>479</Words>
  <Application>Microsoft Office PowerPoint</Application>
  <PresentationFormat>On-screen Show (4:3)</PresentationFormat>
  <Paragraphs>70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굴림</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614</cp:revision>
  <cp:lastPrinted>2017-05-07T15:48:38Z</cp:lastPrinted>
  <dcterms:created xsi:type="dcterms:W3CDTF">2010-05-15T17:50:32Z</dcterms:created>
  <dcterms:modified xsi:type="dcterms:W3CDTF">2019-05-15T12:29:40Z</dcterms:modified>
</cp:coreProperties>
</file>