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834" autoAdjust="0"/>
    <p:restoredTop sz="95972" autoAdjust="0"/>
  </p:normalViewPr>
  <p:slideViewPr>
    <p:cSldViewPr>
      <p:cViewPr varScale="1">
        <p:scale>
          <a:sx n="91" d="100"/>
          <a:sy n="91" d="100"/>
        </p:scale>
        <p:origin x="103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1/15/2019</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2019</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15-19-0044-00-0vat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2019</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15-19-0044-00-0vat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10174"/>
            <a:ext cx="9144000" cy="600164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a:t>
            </a:r>
            <a:r>
              <a:rPr lang="en-US" sz="1600" b="1" dirty="0" smtClean="0">
                <a:latin typeface="Times New Roman" pitchFamily="18" charset="0"/>
                <a:cs typeface="Times New Roman" pitchFamily="18" charset="0"/>
              </a:rPr>
              <a:t>Title:</a:t>
            </a:r>
            <a:r>
              <a:rPr lang="en-US" sz="1600" dirty="0" smtClean="0">
                <a:latin typeface="Times New Roman" pitchFamily="18" charset="0"/>
                <a:cs typeface="Times New Roman" pitchFamily="18" charset="0"/>
              </a:rPr>
              <a:t> IoT/IoL Technology of Secure Payment for Self-Driving Vehicle</a:t>
            </a:r>
            <a:endParaRPr lang="en-US" altLang="ko-KR" sz="1600" dirty="0">
              <a:latin typeface="Times New Roman" pitchFamily="18" charset="0"/>
              <a:cs typeface="Times New Roman" pitchFamily="18" charset="0"/>
            </a:endParaRPr>
          </a:p>
          <a:p>
            <a:pPr marL="228600"/>
            <a:endParaRPr lang="en-US" sz="1600"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January </a:t>
            </a:r>
            <a:r>
              <a:rPr lang="en-US" sz="1600" dirty="0">
                <a:latin typeface="Times New Roman" pitchFamily="18" charset="0"/>
                <a:cs typeface="Times New Roman" pitchFamily="18" charset="0"/>
              </a:rPr>
              <a:t>2019</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Cha (SNUST), Minwoo Lee (SNUST), Hyeongho Lee (Netvision Telecom Inc., Korea Univ.), </a:t>
            </a:r>
            <a:r>
              <a:rPr lang="en-US" sz="1600" dirty="0" err="1">
                <a:latin typeface="Times New Roman" pitchFamily="18" charset="0"/>
                <a:cs typeface="Times New Roman" pitchFamily="18" charset="0"/>
              </a:rPr>
              <a:t>Yoonkwan</a:t>
            </a:r>
            <a:r>
              <a:rPr lang="en-US" sz="1600" dirty="0">
                <a:latin typeface="Times New Roman" pitchFamily="18" charset="0"/>
                <a:cs typeface="Times New Roman" pitchFamily="18" charset="0"/>
              </a:rPr>
              <a:t> Kim (The Catholic Univ.), </a:t>
            </a:r>
            <a:r>
              <a:rPr lang="en-US" sz="1600" dirty="0" err="1">
                <a:latin typeface="Times New Roman" pitchFamily="18" charset="0"/>
                <a:cs typeface="Times New Roman" pitchFamily="18" charset="0"/>
              </a:rPr>
              <a:t>Minseok</a:t>
            </a:r>
            <a:r>
              <a:rPr lang="en-US" sz="1600" dirty="0">
                <a:latin typeface="Times New Roman" pitchFamily="18" charset="0"/>
                <a:cs typeface="Times New Roman" pitchFamily="18" charset="0"/>
              </a:rPr>
              <a:t> Oh (</a:t>
            </a:r>
            <a:r>
              <a:rPr lang="en-US" sz="1600" dirty="0" err="1">
                <a:latin typeface="Times New Roman" pitchFamily="18" charset="0"/>
                <a:cs typeface="Times New Roman" pitchFamily="18" charset="0"/>
              </a:rPr>
              <a:t>Kyonggi</a:t>
            </a:r>
            <a:r>
              <a:rPr lang="en-US" sz="1600" dirty="0">
                <a:latin typeface="Times New Roman" pitchFamily="18" charset="0"/>
                <a:cs typeface="Times New Roman" pitchFamily="18" charset="0"/>
              </a:rPr>
              <a:t> Univ.), </a:t>
            </a:r>
            <a:r>
              <a:rPr lang="en-US" sz="1600" dirty="0" err="1">
                <a:latin typeface="Times New Roman" pitchFamily="18" charset="0"/>
                <a:cs typeface="Times New Roman" pitchFamily="18" charset="0"/>
              </a:rPr>
              <a:t>Jinyong</a:t>
            </a:r>
            <a:r>
              <a:rPr lang="en-US" sz="1600" dirty="0">
                <a:latin typeface="Times New Roman" pitchFamily="18" charset="0"/>
                <a:cs typeface="Times New Roman" pitchFamily="18" charset="0"/>
              </a:rPr>
              <a:t> Choi (</a:t>
            </a:r>
            <a:r>
              <a:rPr lang="en-US" sz="1600" dirty="0" err="1">
                <a:latin typeface="Times New Roman" pitchFamily="18" charset="0"/>
                <a:cs typeface="Times New Roman" pitchFamily="18" charset="0"/>
              </a:rPr>
              <a:t>Shinhan</a:t>
            </a:r>
            <a:r>
              <a:rPr lang="en-US" sz="1600" dirty="0">
                <a:latin typeface="Times New Roman" pitchFamily="18" charset="0"/>
                <a:cs typeface="Times New Roman" pitchFamily="18" charset="0"/>
              </a:rPr>
              <a:t> Bank), </a:t>
            </a:r>
            <a:r>
              <a:rPr lang="en-US" sz="1600" dirty="0" err="1">
                <a:latin typeface="Times New Roman" pitchFamily="18" charset="0"/>
                <a:cs typeface="Times New Roman" pitchFamily="18" charset="0"/>
              </a:rPr>
              <a:t>Jintae</a:t>
            </a:r>
            <a:r>
              <a:rPr lang="en-US" sz="1600" dirty="0">
                <a:latin typeface="Times New Roman" pitchFamily="18" charset="0"/>
                <a:cs typeface="Times New Roman" pitchFamily="18" charset="0"/>
              </a:rPr>
              <a:t> Kim (Fivetek Co., Ltd.), </a:t>
            </a:r>
            <a:r>
              <a:rPr lang="en-US" sz="1600" dirty="0" err="1">
                <a:latin typeface="Times New Roman" pitchFamily="18" charset="0"/>
                <a:cs typeface="Times New Roman" pitchFamily="18" charset="0"/>
              </a:rPr>
              <a:t>Sungdoo</a:t>
            </a:r>
            <a:r>
              <a:rPr lang="en-US" sz="1600" dirty="0">
                <a:latin typeface="Times New Roman" pitchFamily="18" charset="0"/>
                <a:cs typeface="Times New Roman" pitchFamily="18" charset="0"/>
              </a:rPr>
              <a:t> Kang (</a:t>
            </a:r>
            <a:r>
              <a:rPr lang="en-US" sz="1600" dirty="0" err="1">
                <a:latin typeface="Times New Roman" pitchFamily="18" charset="0"/>
                <a:cs typeface="Times New Roman" pitchFamily="18" charset="0"/>
              </a:rPr>
              <a:t>Feelux</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Changsoo</a:t>
            </a:r>
            <a:r>
              <a:rPr lang="en-US" sz="1600" dirty="0">
                <a:latin typeface="Times New Roman" pitchFamily="18" charset="0"/>
                <a:cs typeface="Times New Roman" pitchFamily="18" charset="0"/>
              </a:rPr>
              <a:t> Lee (L&amp;S LED Co., Ltd.), </a:t>
            </a:r>
            <a:r>
              <a:rPr lang="en-US" sz="1600" dirty="0" err="1">
                <a:latin typeface="Times New Roman" pitchFamily="18" charset="0"/>
                <a:cs typeface="Times New Roman" pitchFamily="18" charset="0"/>
              </a:rPr>
              <a:t>Kirak</a:t>
            </a:r>
            <a:r>
              <a:rPr lang="en-US" sz="1600" dirty="0">
                <a:latin typeface="Times New Roman" pitchFamily="18" charset="0"/>
                <a:cs typeface="Times New Roman" pitchFamily="18" charset="0"/>
              </a:rPr>
              <a:t> Jung (</a:t>
            </a:r>
            <a:r>
              <a:rPr lang="en-US" sz="1600" dirty="0" err="1">
                <a:latin typeface="Times New Roman" pitchFamily="18" charset="0"/>
                <a:cs typeface="Times New Roman" pitchFamily="18" charset="0"/>
              </a:rPr>
              <a:t>Namuga</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 (SYCA</a:t>
            </a:r>
            <a:r>
              <a:rPr lang="en-US" sz="1600" dirty="0" smtClean="0">
                <a:latin typeface="Times New Roman" pitchFamily="18" charset="0"/>
                <a:cs typeface="Times New Roman" pitchFamily="18" charset="0"/>
              </a:rPr>
              <a:t>), Vinayagam </a:t>
            </a:r>
            <a:r>
              <a:rPr lang="en-US" sz="1600" dirty="0">
                <a:latin typeface="Times New Roman" pitchFamily="18" charset="0"/>
                <a:cs typeface="Times New Roman" pitchFamily="18" charset="0"/>
              </a:rPr>
              <a:t>Mariappan (SNUST</a:t>
            </a:r>
            <a:r>
              <a:rPr lang="en-US" sz="1600" dirty="0" smtClean="0">
                <a:latin typeface="Times New Roman" pitchFamily="18" charset="0"/>
                <a:cs typeface="Times New Roman" pitchFamily="18" charset="0"/>
              </a:rPr>
              <a:t>)</a:t>
            </a:r>
          </a:p>
          <a:p>
            <a:pPr marL="228600" algn="just"/>
            <a:endParaRPr lang="en-US" sz="1600" dirty="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err="1" smtClean="0">
                <a:latin typeface="Times New Roman" pitchFamily="18" charset="0"/>
                <a:cs typeface="Times New Roman" pitchFamily="18" charset="0"/>
              </a:rPr>
              <a:t>IoT</a:t>
            </a:r>
            <a:r>
              <a:rPr lang="en-US" altLang="ko-KR" sz="1600" dirty="0" smtClean="0">
                <a:latin typeface="Times New Roman" pitchFamily="18" charset="0"/>
                <a:cs typeface="Times New Roman" pitchFamily="18" charset="0"/>
              </a:rPr>
              <a:t>/</a:t>
            </a:r>
            <a:r>
              <a:rPr lang="en-US" altLang="ko-KR" sz="1600" dirty="0" err="1" smtClean="0">
                <a:latin typeface="Times New Roman" pitchFamily="18" charset="0"/>
                <a:cs typeface="Times New Roman" pitchFamily="18" charset="0"/>
              </a:rPr>
              <a:t>IoL</a:t>
            </a:r>
            <a:r>
              <a:rPr lang="en-US" altLang="ko-KR" sz="1600" dirty="0" smtClean="0">
                <a:latin typeface="Times New Roman" pitchFamily="18" charset="0"/>
                <a:cs typeface="Times New Roman" pitchFamily="18" charset="0"/>
              </a:rPr>
              <a:t> Communication Link </a:t>
            </a:r>
            <a:r>
              <a:rPr lang="en-US" altLang="ko-KR" sz="1600" dirty="0">
                <a:latin typeface="Times New Roman" pitchFamily="18" charset="0"/>
                <a:cs typeface="Times New Roman" pitchFamily="18" charset="0"/>
              </a:rPr>
              <a:t>design consideration for VAT. </a:t>
            </a:r>
            <a:r>
              <a:rPr lang="en-US" altLang="ko-KR" sz="1600" dirty="0" smtClean="0">
                <a:latin typeface="Times New Roman" pitchFamily="18" charset="0"/>
                <a:cs typeface="Times New Roman" pitchFamily="18" charset="0"/>
              </a:rPr>
              <a:t>This proposed </a:t>
            </a:r>
            <a:r>
              <a:rPr lang="en-US" sz="1600" dirty="0">
                <a:latin typeface="Times New Roman" pitchFamily="18" charset="0"/>
                <a:cs typeface="Times New Roman" pitchFamily="18" charset="0"/>
              </a:rPr>
              <a:t>IoT/IoL </a:t>
            </a:r>
            <a:r>
              <a:rPr lang="en-US" sz="1600" dirty="0" smtClean="0">
                <a:latin typeface="Times New Roman" pitchFamily="18" charset="0"/>
                <a:cs typeface="Times New Roman" pitchFamily="18" charset="0"/>
              </a:rPr>
              <a:t>technology used for secure payment for self-driving vehicle using build in </a:t>
            </a:r>
            <a:r>
              <a:rPr lang="en-US" sz="1600" dirty="0" smtClean="0">
                <a:latin typeface="Times New Roman" pitchFamily="18" charset="0"/>
                <a:cs typeface="Times New Roman" pitchFamily="18" charset="0"/>
              </a:rPr>
              <a:t>illumination devices </a:t>
            </a:r>
            <a:r>
              <a:rPr lang="en-US" sz="1600" dirty="0" smtClean="0">
                <a:latin typeface="Times New Roman" pitchFamily="18" charset="0"/>
                <a:cs typeface="Times New Roman" pitchFamily="18" charset="0"/>
              </a:rPr>
              <a:t>in vehicle.</a:t>
            </a:r>
            <a:r>
              <a:rPr lang="en-US" sz="1600" dirty="0" smtClean="0">
                <a:solidFill>
                  <a:srgbClr val="FF0000"/>
                </a:solidFill>
                <a:latin typeface="Times New Roman" pitchFamily="18" charset="0"/>
                <a:cs typeface="Times New Roman" pitchFamily="18" charset="0"/>
              </a:rPr>
              <a:t> </a:t>
            </a:r>
            <a:r>
              <a:rPr lang="en-US" altLang="ko-KR" sz="1600" dirty="0">
                <a:latin typeface="Times New Roman" pitchFamily="18" charset="0"/>
                <a:cs typeface="Times New Roman" pitchFamily="18" charset="0"/>
              </a:rPr>
              <a:t>This VAT  to operate on the application services like ITS, ADAS, </a:t>
            </a:r>
            <a:r>
              <a:rPr lang="en-US" altLang="ko-KR" sz="1600" dirty="0" smtClean="0">
                <a:latin typeface="Times New Roman" pitchFamily="18" charset="0"/>
                <a:cs typeface="Times New Roman" pitchFamily="18" charset="0"/>
              </a:rPr>
              <a:t>etc.</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provided concept models of  light communication based IoT/IoL solution for </a:t>
            </a:r>
            <a:r>
              <a:rPr lang="en-US" altLang="en-US" sz="1600" dirty="0">
                <a:latin typeface="Times New Roman" panose="02020603050405020304" pitchFamily="18" charset="0"/>
                <a:cs typeface="Times New Roman" panose="02020603050405020304" pitchFamily="18" charset="0"/>
              </a:rPr>
              <a:t>Vehicular Assistant Technology (VAT) Interest </a:t>
            </a:r>
            <a:r>
              <a:rPr lang="en-US" altLang="en-US" sz="1600" dirty="0" smtClean="0">
                <a:latin typeface="Times New Roman" panose="02020603050405020304" pitchFamily="18" charset="0"/>
                <a:cs typeface="Times New Roman" panose="02020603050405020304" pitchFamily="18" charset="0"/>
              </a:rPr>
              <a:t>Group</a:t>
            </a:r>
            <a:r>
              <a:rPr lang="en-US" sz="1600" b="1" dirty="0" smtClean="0">
                <a:latin typeface="Times New Roman" pitchFamily="18" charset="0"/>
                <a:cs typeface="Times New Roman" pitchFamily="18" charset="0"/>
              </a:rPr>
              <a:t>.</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153400" cy="22336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of </a:t>
            </a:r>
            <a:r>
              <a:rPr lang="en-US" sz="20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r>
              <a:rPr lang="en-US" sz="20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IoL</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Technology for Secure Payment</a:t>
            </a:r>
            <a:endPar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IoT/IoL Technology of Secure Payment for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Self-Driving Vehicle</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a:p>
            <a:pPr marL="342900" indent="-342900" algn="l">
              <a:buFont typeface="Arial" panose="020B0604020202020204" pitchFamily="34" charset="0"/>
              <a:buChar char="•"/>
              <a:tabLst>
                <a:tab pos="2417763" algn="l"/>
              </a:tabLst>
            </a:pP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04018"/>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sz="3200" b="1" dirty="0" smtClean="0">
                <a:latin typeface="Times New Roman" panose="02020603050405020304" pitchFamily="18" charset="0"/>
                <a:cs typeface="Times New Roman" pitchFamily="18" charset="0"/>
              </a:rPr>
              <a:t>Need for </a:t>
            </a:r>
            <a:r>
              <a:rPr lang="en-US" sz="3200" b="1" dirty="0" err="1" smtClean="0">
                <a:latin typeface="Times New Roman" pitchFamily="18" charset="0"/>
                <a:cs typeface="Times New Roman" pitchFamily="18" charset="0"/>
              </a:rPr>
              <a:t>IoT</a:t>
            </a:r>
            <a:r>
              <a:rPr lang="en-US" sz="32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IoL</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Technology </a:t>
            </a:r>
            <a:r>
              <a:rPr lang="en-US" sz="3200" b="1" dirty="0" smtClean="0">
                <a:latin typeface="Times New Roman" pitchFamily="18" charset="0"/>
                <a:cs typeface="Times New Roman" pitchFamily="18" charset="0"/>
              </a:rPr>
              <a:t>of Secure </a:t>
            </a:r>
            <a:r>
              <a:rPr lang="en-US" sz="3200" b="1" dirty="0">
                <a:latin typeface="Times New Roman" pitchFamily="18" charset="0"/>
                <a:cs typeface="Times New Roman" pitchFamily="18" charset="0"/>
              </a:rPr>
              <a:t>Payment</a:t>
            </a:r>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7" name="Content Placeholder 2"/>
          <p:cNvSpPr txBox="1">
            <a:spLocks/>
          </p:cNvSpPr>
          <p:nvPr/>
        </p:nvSpPr>
        <p:spPr>
          <a:xfrm>
            <a:off x="4495800" y="1219200"/>
            <a:ext cx="4183467" cy="50940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spcBef>
                <a:spcPts val="0"/>
              </a:spcBef>
              <a:buFont typeface="Arial" panose="020B0604020202020204" pitchFamily="34" charset="0"/>
              <a:buChar char="•"/>
            </a:pPr>
            <a:r>
              <a:rPr lang="en-US" altLang="ko-KR" sz="16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lvl="1" indent="-171450" algn="just">
              <a:lnSpc>
                <a:spcPct val="80000"/>
              </a:lnSpc>
              <a:spcBef>
                <a:spcPts val="400"/>
              </a:spcBef>
              <a:buFont typeface="Symbol" panose="05050102010706020507" pitchFamily="18" charset="2"/>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Smart payment is widely spread in everyday life.</a:t>
            </a:r>
          </a:p>
          <a:p>
            <a:pPr lvl="1" indent="-171450" algn="just">
              <a:lnSpc>
                <a:spcPct val="80000"/>
              </a:lnSpc>
              <a:spcBef>
                <a:spcPts val="400"/>
              </a:spcBef>
              <a:buFont typeface="Symbol" panose="05050102010706020507" pitchFamily="18" charset="2"/>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many areas using of infrastructure requires payment or fee: parking, drive-in areas, drive-trough shopping, using of speedways, ferry crossing etc.</a:t>
            </a:r>
          </a:p>
          <a:p>
            <a:pPr lvl="1" indent="-171450" algn="just">
              <a:lnSpc>
                <a:spcPct val="80000"/>
              </a:lnSpc>
              <a:spcBef>
                <a:spcPts val="400"/>
              </a:spcBef>
              <a:buFont typeface="Symbol" panose="05050102010706020507" pitchFamily="18" charset="2"/>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secure payment for infrastructure usage, which will be convenient for both driver and self-driving vehicle, is necessary.</a:t>
            </a:r>
          </a:p>
          <a:p>
            <a:pPr marL="285750" indent="-285750" algn="just">
              <a:buFont typeface="Arial" panose="020B0604020202020204" pitchFamily="34" charset="0"/>
              <a:buChar char="•"/>
            </a:pPr>
            <a:endParaRPr lang="en-US" altLang="ko-KR" sz="16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buFont typeface="Arial" panose="020B0604020202020204" pitchFamily="34" charset="0"/>
              <a:buChar char="•"/>
            </a:pPr>
            <a:endParaRPr lang="en-US" altLang="ko-KR" sz="16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buFont typeface="Arial" panose="020B0604020202020204" pitchFamily="34" charset="0"/>
              <a:buChar char="•"/>
            </a:pPr>
            <a:endParaRPr lang="en-US" altLang="ko-KR" sz="16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buFont typeface="Arial" panose="020B0604020202020204" pitchFamily="34" charset="0"/>
              <a:buChar char="•"/>
            </a:pPr>
            <a:endParaRPr lang="en-US" altLang="ko-KR" sz="16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buFont typeface="Arial" panose="020B0604020202020204" pitchFamily="34" charset="0"/>
              <a:buChar char="•"/>
            </a:pPr>
            <a:endParaRPr lang="en-US" altLang="ko-KR" sz="16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buFont typeface="Arial" panose="020B0604020202020204" pitchFamily="34" charset="0"/>
              <a:buChar char="•"/>
            </a:pPr>
            <a:endParaRPr lang="en-US" altLang="ko-KR" sz="16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buFont typeface="Arial" panose="020B0604020202020204" pitchFamily="34" charset="0"/>
              <a:buChar char="•"/>
            </a:pPr>
            <a:endParaRPr lang="en-US" altLang="ko-KR" sz="16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buFont typeface="Arial" panose="020B0604020202020204" pitchFamily="34" charset="0"/>
              <a:buChar char="•"/>
            </a:pPr>
            <a:r>
              <a:rPr lang="en-US" altLang="ko-KR" sz="16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p>
          <a:p>
            <a:pPr lvl="1" indent="-171450" algn="just">
              <a:lnSpc>
                <a:spcPct val="80000"/>
              </a:lnSpc>
              <a:spcBef>
                <a:spcPts val="400"/>
              </a:spcBef>
              <a:buFont typeface="Symbol" panose="05050102010706020507" pitchFamily="18" charset="2"/>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ses of built in car illumination system and camera for OWC between car and terminal.</a:t>
            </a:r>
          </a:p>
          <a:p>
            <a:pPr lvl="1" indent="-171450" algn="just">
              <a:lnSpc>
                <a:spcPct val="80000"/>
              </a:lnSpc>
              <a:spcBef>
                <a:spcPts val="400"/>
              </a:spcBef>
              <a:buFont typeface="Symbol" panose="05050102010706020507" pitchFamily="18" charset="2"/>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Provides data exchange of: bank or card account, fee/price, authorization of </a:t>
            </a:r>
            <a:r>
              <a:rPr lang="ru-RU"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infrastructure usage.</a:t>
            </a:r>
          </a:p>
          <a:p>
            <a:pPr lvl="1" indent="-171450" algn="just">
              <a:lnSpc>
                <a:spcPct val="80000"/>
              </a:lnSpc>
              <a:spcBef>
                <a:spcPts val="400"/>
              </a:spcBef>
              <a:buFont typeface="Symbol" panose="05050102010706020507" pitchFamily="18" charset="2"/>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Security</a:t>
            </a:r>
            <a:r>
              <a:rPr lang="ru-RU"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is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provided due to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limited light propagation – only within sight</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grpSp>
        <p:nvGrpSpPr>
          <p:cNvPr id="2" name="Group 1"/>
          <p:cNvGrpSpPr/>
          <p:nvPr/>
        </p:nvGrpSpPr>
        <p:grpSpPr>
          <a:xfrm>
            <a:off x="5105400" y="2886039"/>
            <a:ext cx="3284878" cy="1990761"/>
            <a:chOff x="5029200" y="4217795"/>
            <a:chExt cx="3132477" cy="2244104"/>
          </a:xfrm>
        </p:grpSpPr>
        <p:pic>
          <p:nvPicPr>
            <p:cNvPr id="1026" name="Picture 2" descr="ÐÐ°ÑÑÐ¸Ð½ÐºÐ¸ Ð¿Ð¾ Ð·Ð°Ð¿ÑÐ¾ÑÑ self driving vehicle implem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217795"/>
              <a:ext cx="3132477" cy="19665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3"/>
            <p:cNvSpPr txBox="1">
              <a:spLocks noChangeArrowheads="1"/>
            </p:cNvSpPr>
            <p:nvPr/>
          </p:nvSpPr>
          <p:spPr bwMode="auto">
            <a:xfrm>
              <a:off x="5729025" y="6184344"/>
              <a:ext cx="1732825" cy="2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Self-Driving Vehicle &gt;</a:t>
              </a:r>
            </a:p>
          </p:txBody>
        </p:sp>
      </p:grpSp>
      <p:grpSp>
        <p:nvGrpSpPr>
          <p:cNvPr id="3" name="Group 2"/>
          <p:cNvGrpSpPr/>
          <p:nvPr/>
        </p:nvGrpSpPr>
        <p:grpSpPr>
          <a:xfrm>
            <a:off x="457200" y="1445056"/>
            <a:ext cx="3897472" cy="4679057"/>
            <a:chOff x="457200" y="1445056"/>
            <a:chExt cx="3897472" cy="4679057"/>
          </a:xfrm>
        </p:grpSpPr>
        <p:grpSp>
          <p:nvGrpSpPr>
            <p:cNvPr id="6" name="Group 5"/>
            <p:cNvGrpSpPr/>
            <p:nvPr/>
          </p:nvGrpSpPr>
          <p:grpSpPr>
            <a:xfrm>
              <a:off x="457200" y="1445056"/>
              <a:ext cx="3897472" cy="4409934"/>
              <a:chOff x="740834" y="1677110"/>
              <a:chExt cx="3897472" cy="4409934"/>
            </a:xfrm>
          </p:grpSpPr>
          <p:pic>
            <p:nvPicPr>
              <p:cNvPr id="1028" name="Picture 4" descr="ÐÐ°ÑÑÐ¸Ð½ÐºÐ¸ Ð¿Ð¾ Ð·Ð°Ð¿ÑÐ¾ÑÑ paid park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33" y="1677113"/>
                <a:ext cx="1811161"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ÐÐ°ÑÑÐ¸Ð½ÐºÐ¸ Ð¿Ð¾ Ð·Ð°Ð¿ÑÐ¾ÑÑ drive in cinem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6693" y="1677110"/>
                <a:ext cx="2071613" cy="14382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3/33/Drive_thru_intercom_and_menu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22433"/>
              <a:stretch/>
            </p:blipFill>
            <p:spPr bwMode="auto">
              <a:xfrm>
                <a:off x="755533" y="3115387"/>
                <a:ext cx="1828799" cy="14749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ÐÐ°ÑÑÐ¸Ð½ÐºÐ¸ Ð¿Ð¾ Ð·Ð°Ð¿ÑÐ¾ÑÑ highway paymen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696" r="14385" b="27956"/>
              <a:stretch/>
            </p:blipFill>
            <p:spPr bwMode="auto">
              <a:xfrm>
                <a:off x="2492761" y="3112647"/>
                <a:ext cx="2133600" cy="14600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ÐÐ°ÑÑÐ¸Ð½ÐºÐ¸ Ð¿Ð¾ Ð·Ð°Ð¿ÑÐ¾ÑÑ ferry crossing fe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834" y="4572714"/>
                <a:ext cx="3897471" cy="151433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53"/>
            <p:cNvSpPr txBox="1">
              <a:spLocks noChangeArrowheads="1"/>
            </p:cNvSpPr>
            <p:nvPr/>
          </p:nvSpPr>
          <p:spPr bwMode="auto">
            <a:xfrm>
              <a:off x="1034335" y="5877892"/>
              <a:ext cx="2743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Paid Infrastructure Service Examples &gt;</a:t>
              </a:r>
            </a:p>
          </p:txBody>
        </p:sp>
      </p:grpSp>
      <p:sp>
        <p:nvSpPr>
          <p:cNvPr id="16" name="Rectangle 15"/>
          <p:cNvSpPr/>
          <p:nvPr/>
        </p:nvSpPr>
        <p:spPr>
          <a:xfrm rot="5400000">
            <a:off x="97533" y="5511742"/>
            <a:ext cx="557380" cy="215444"/>
          </a:xfrm>
          <a:prstGeom prst="rect">
            <a:avLst/>
          </a:prstGeom>
        </p:spPr>
        <p:txBody>
          <a:bodyPr wrap="square">
            <a:spAutoFit/>
          </a:bodyPr>
          <a:lstStyle/>
          <a:p>
            <a:pPr algn="r"/>
            <a:r>
              <a:rPr lang="en-US" sz="800" dirty="0"/>
              <a:t>GOOGLE</a:t>
            </a:r>
          </a:p>
        </p:txBody>
      </p:sp>
      <p:sp>
        <p:nvSpPr>
          <p:cNvPr id="17" name="Rectangle 16"/>
          <p:cNvSpPr/>
          <p:nvPr/>
        </p:nvSpPr>
        <p:spPr>
          <a:xfrm rot="5400000">
            <a:off x="8175313" y="2939968"/>
            <a:ext cx="557380" cy="215444"/>
          </a:xfrm>
          <a:prstGeom prst="rect">
            <a:avLst/>
          </a:prstGeom>
        </p:spPr>
        <p:txBody>
          <a:bodyPr wrap="square">
            <a:spAutoFit/>
          </a:bodyPr>
          <a:lstStyle/>
          <a:p>
            <a:pPr algn="r"/>
            <a:r>
              <a:rPr lang="en-US" sz="800" dirty="0"/>
              <a:t>GOOGLE</a:t>
            </a:r>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66700" y="685800"/>
            <a:ext cx="8610600" cy="838200"/>
          </a:xfrm>
          <a:prstGeom prst="rect">
            <a:avLst/>
          </a:prstGeom>
        </p:spPr>
        <p:txBody>
          <a:bodyPr vert="horz" lIns="91440" tIns="45720" rIns="91440" bIns="45720" rtlCol="0" anchor="ctr">
            <a:noAutofit/>
          </a:bodyPr>
          <a:lstStyle>
            <a:defPPr>
              <a:defRPr lang="en-US"/>
            </a:defPPr>
            <a:lvl1pPr algn="ctr">
              <a:spcBef>
                <a:spcPct val="0"/>
              </a:spcBef>
              <a:buNone/>
              <a:tabLst>
                <a:tab pos="2417763" algn="l"/>
              </a:tabLst>
              <a:defRPr sz="3200" b="1">
                <a:latin typeface="+mj-lt"/>
                <a:ea typeface="+mj-ea"/>
                <a:cs typeface="+mj-cs"/>
              </a:defRPr>
            </a:lvl1pPr>
          </a:lstStyle>
          <a:p>
            <a:r>
              <a:rPr lang="en-US" dirty="0">
                <a:latin typeface="Times New Roman" panose="02020603050405020304" pitchFamily="18" charset="0"/>
                <a:cs typeface="Times New Roman" panose="02020603050405020304" pitchFamily="18" charset="0"/>
              </a:rPr>
              <a:t>IoT/IoL Technology of Secure </a:t>
            </a:r>
            <a:r>
              <a:rPr lang="en-US" dirty="0" smtClean="0">
                <a:latin typeface="Times New Roman" panose="02020603050405020304" pitchFamily="18" charset="0"/>
                <a:cs typeface="Times New Roman" panose="02020603050405020304" pitchFamily="18" charset="0"/>
              </a:rPr>
              <a:t>Payment for Self-Driving Vehicle</a:t>
            </a:r>
            <a:endParaRPr lang="en-US"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57" name="Content Placeholder 2"/>
          <p:cNvSpPr txBox="1">
            <a:spLocks/>
          </p:cNvSpPr>
          <p:nvPr/>
        </p:nvSpPr>
        <p:spPr>
          <a:xfrm>
            <a:off x="266700" y="4131992"/>
            <a:ext cx="4267199" cy="164178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sz="1400" b="1"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IoT</a:t>
            </a:r>
            <a:r>
              <a:rPr lang="en-US"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 </a:t>
            </a:r>
            <a:r>
              <a:rPr lang="en-US" sz="1400" b="1"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IoL</a:t>
            </a:r>
            <a:r>
              <a:rPr lang="en-US"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Data transmission </a:t>
            </a:r>
            <a:endParaRPr lang="en-US"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90000"/>
              </a:lnSpc>
              <a:buFont typeface="Times New Roman" panose="02020603050405020304" pitchFamily="18" charset="0"/>
              <a:buChar char="˗"/>
            </a:pPr>
            <a:r>
              <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a:t>
            </a:r>
            <a:r>
              <a:rPr lang="en-US"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LED illumination </a:t>
            </a:r>
            <a:endPar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90000"/>
              </a:lnSpc>
              <a:buFont typeface="Times New Roman" panose="02020603050405020304" pitchFamily="18" charset="0"/>
              <a:buChar char="˗"/>
            </a:pPr>
            <a:r>
              <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a:t>
            </a:r>
            <a:r>
              <a:rPr lang="en-US"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Camera / Image Sensor</a:t>
            </a:r>
            <a:endPar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90000"/>
              </a:lnSpc>
              <a:buFont typeface="Times New Roman" panose="02020603050405020304" pitchFamily="18" charset="0"/>
              <a:buChar char="˗"/>
            </a:pPr>
            <a:r>
              <a:rPr lang="en-US"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a:t>
            </a:r>
            <a:endPar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860425" lvl="2" indent="-169863" algn="just">
              <a:lnSpc>
                <a:spcPct val="90000"/>
              </a:lnSpc>
              <a:buFont typeface="Arial" panose="020B0604020202020204" pitchFamily="34" charset="0"/>
              <a:buChar char="▫"/>
            </a:pPr>
            <a:r>
              <a:rPr lang="en-US" altLang="ko-KR" sz="105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a:t>
            </a:r>
            <a:r>
              <a:rPr lang="en-US" altLang="ko-KR" sz="105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VPPM, Inverted </a:t>
            </a:r>
            <a:r>
              <a:rPr lang="en-US" altLang="ko-KR" sz="105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PPM, </a:t>
            </a:r>
            <a:r>
              <a:rPr lang="en-US" altLang="ko-KR" sz="105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Color Code</a:t>
            </a:r>
            <a:r>
              <a:rPr lang="en-US" altLang="ko-KR" sz="105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05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DSSS SIK etc.</a:t>
            </a:r>
          </a:p>
          <a:p>
            <a:pPr marL="628650" lvl="1" indent="-171450" algn="just">
              <a:lnSpc>
                <a:spcPct val="90000"/>
              </a:lnSpc>
              <a:buFont typeface="Times New Roman" panose="02020603050405020304" pitchFamily="18" charset="0"/>
              <a:buChar char="˗"/>
            </a:pPr>
            <a:r>
              <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90000"/>
              </a:lnSpc>
              <a:buFont typeface="Times New Roman" panose="02020603050405020304" pitchFamily="18" charset="0"/>
              <a:buChar char="˗"/>
            </a:pPr>
            <a:r>
              <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90000"/>
              </a:lnSpc>
              <a:buFont typeface="Times New Roman" panose="02020603050405020304" pitchFamily="18" charset="0"/>
              <a:buChar char="˗"/>
            </a:pPr>
            <a:r>
              <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2m </a:t>
            </a:r>
            <a:r>
              <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20m</a:t>
            </a:r>
            <a:endParaRPr lang="en-US" altLang="ko-KR" sz="1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3" name="TextBox 53"/>
          <p:cNvSpPr txBox="1">
            <a:spLocks noChangeArrowheads="1"/>
          </p:cNvSpPr>
          <p:nvPr/>
        </p:nvSpPr>
        <p:spPr bwMode="auto">
          <a:xfrm>
            <a:off x="2261072" y="3799303"/>
            <a:ext cx="46218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kumimoji="0" lang="en-US" altLang="ko-KR" sz="1000" b="1" dirty="0" err="1" smtClean="0">
                <a:cs typeface="Times New Roman" panose="02020603050405020304" pitchFamily="18" charset="0"/>
              </a:rPr>
              <a:t>IoT</a:t>
            </a:r>
            <a:r>
              <a:rPr kumimoji="0" lang="en-US" altLang="ko-KR" sz="1000" b="1" dirty="0" smtClean="0">
                <a:cs typeface="Times New Roman" panose="02020603050405020304" pitchFamily="18" charset="0"/>
              </a:rPr>
              <a:t>/</a:t>
            </a:r>
            <a:r>
              <a:rPr kumimoji="0" lang="en-US" altLang="ko-KR" sz="1000" b="1" dirty="0" err="1" smtClean="0">
                <a:cs typeface="Times New Roman" panose="02020603050405020304" pitchFamily="18" charset="0"/>
              </a:rPr>
              <a:t>IoL</a:t>
            </a:r>
            <a:r>
              <a:rPr kumimoji="0" lang="en-US" altLang="ko-KR" sz="1000" b="1" dirty="0" smtClean="0">
                <a:cs typeface="Times New Roman" panose="02020603050405020304" pitchFamily="18" charset="0"/>
              </a:rPr>
              <a:t> based secure payment for self-driving vehicle</a:t>
            </a:r>
            <a:r>
              <a:rPr lang="en-US" altLang="ko-KR" sz="1000" b="1" dirty="0" smtClean="0">
                <a:cs typeface="Times New Roman" panose="02020603050405020304" pitchFamily="18" charset="0"/>
              </a:rPr>
              <a:t> &gt;</a:t>
            </a:r>
            <a:endParaRPr kumimoji="0" lang="en-US" altLang="ko-KR" sz="1000" b="1" dirty="0" smtClean="0">
              <a:cs typeface="Times New Roman" panose="02020603050405020304" pitchFamily="18" charset="0"/>
            </a:endParaRPr>
          </a:p>
        </p:txBody>
      </p:sp>
      <p:sp>
        <p:nvSpPr>
          <p:cNvPr id="14" name="Content Placeholder 2"/>
          <p:cNvSpPr txBox="1">
            <a:spLocks/>
          </p:cNvSpPr>
          <p:nvPr/>
        </p:nvSpPr>
        <p:spPr>
          <a:xfrm>
            <a:off x="4610101" y="4131992"/>
            <a:ext cx="4267199" cy="18145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9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Optical wireless communication </a:t>
            </a: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works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 short distance </a:t>
            </a: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with stability, precision, high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sensitivity high speed.</a:t>
            </a:r>
          </a:p>
          <a:p>
            <a:pPr marL="285750" indent="-285750" algn="just">
              <a:lnSpc>
                <a:spcPct val="9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Directional light </a:t>
            </a: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propagation makes theft of personal data to third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parties</a:t>
            </a:r>
            <a:r>
              <a:rPr lang="ru-RU"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very complicated.</a:t>
            </a:r>
          </a:p>
          <a:p>
            <a:pPr marL="285750" indent="-285750" algn="just">
              <a:lnSpc>
                <a:spcPct val="9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Implementation of OWC receiver and transceiver into existing car with illumination makes this technology cost effective</a:t>
            </a:r>
          </a:p>
          <a:p>
            <a:pPr marL="285750" indent="-285750" algn="just">
              <a:lnSpc>
                <a:spcPct val="9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Can be used for car under driver control also, making payment more fast and secure</a:t>
            </a:r>
          </a:p>
        </p:txBody>
      </p:sp>
      <p:pic>
        <p:nvPicPr>
          <p:cNvPr id="5" name="Picture 4"/>
          <p:cNvPicPr>
            <a:picLocks noChangeAspect="1"/>
          </p:cNvPicPr>
          <p:nvPr/>
        </p:nvPicPr>
        <p:blipFill>
          <a:blip r:embed="rId3"/>
          <a:stretch>
            <a:fillRect/>
          </a:stretch>
        </p:blipFill>
        <p:spPr>
          <a:xfrm>
            <a:off x="882000" y="1295400"/>
            <a:ext cx="7380000" cy="2610000"/>
          </a:xfrm>
          <a:prstGeom prst="rect">
            <a:avLst/>
          </a:prstGeom>
        </p:spPr>
      </p:pic>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8083"/>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419100" y="1905000"/>
            <a:ext cx="8191500" cy="40397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lnSpc>
                <a:spcPct val="200000"/>
              </a:lnSpc>
              <a:spcBef>
                <a:spcPts val="3000"/>
              </a:spcBef>
              <a:buFont typeface="Arial" panose="020B0604020202020204" pitchFamily="34" charset="0"/>
              <a:buChar char="•"/>
              <a:tabLst>
                <a:tab pos="2417763" algn="l"/>
              </a:tabLst>
            </a:pPr>
            <a:r>
              <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the technology </a:t>
            </a:r>
            <a:r>
              <a:rPr lang="en-US" altLang="ko-KR" sz="1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of Secure Payment for Self-driving vehicle.</a:t>
            </a:r>
          </a:p>
          <a:p>
            <a:pPr marL="342900" indent="-342900" algn="just">
              <a:lnSpc>
                <a:spcPct val="200000"/>
              </a:lnSpc>
              <a:spcBef>
                <a:spcPts val="3000"/>
              </a:spcBef>
              <a:buFont typeface="Arial" panose="020B0604020202020204" pitchFamily="34" charset="0"/>
              <a:buChar char="•"/>
              <a:tabLst>
                <a:tab pos="2417763" algn="l"/>
              </a:tabLst>
            </a:pPr>
            <a:r>
              <a:rPr lang="en-US" altLang="ko-KR" sz="1800" dirty="0">
                <a:solidFill>
                  <a:schemeClr val="tx1"/>
                </a:solidFill>
                <a:latin typeface="Times New Roman" panose="02020603050405020304" pitchFamily="18" charset="0"/>
                <a:cs typeface="Times New Roman" panose="02020603050405020304" pitchFamily="18" charset="0"/>
              </a:rPr>
              <a:t>Uses </a:t>
            </a:r>
            <a:r>
              <a:rPr lang="en-US" altLang="ko-KR" sz="1800" dirty="0" smtClean="0">
                <a:solidFill>
                  <a:schemeClr val="tx1"/>
                </a:solidFill>
                <a:latin typeface="Times New Roman" panose="02020603050405020304" pitchFamily="18" charset="0"/>
                <a:cs typeface="Times New Roman" panose="02020603050405020304" pitchFamily="18" charset="0"/>
              </a:rPr>
              <a:t>built in light illumination </a:t>
            </a:r>
            <a:r>
              <a:rPr lang="en-US" altLang="ko-KR" sz="1800" dirty="0">
                <a:solidFill>
                  <a:schemeClr val="tx1"/>
                </a:solidFill>
                <a:latin typeface="Times New Roman" panose="02020603050405020304" pitchFamily="18" charset="0"/>
                <a:cs typeface="Times New Roman" panose="02020603050405020304" pitchFamily="18" charset="0"/>
              </a:rPr>
              <a:t>as a Transmitter and </a:t>
            </a:r>
            <a:r>
              <a:rPr lang="en-US" altLang="ko-KR" sz="1800" dirty="0" smtClean="0">
                <a:solidFill>
                  <a:schemeClr val="tx1"/>
                </a:solidFill>
                <a:latin typeface="Times New Roman" panose="02020603050405020304" pitchFamily="18" charset="0"/>
                <a:cs typeface="Times New Roman" panose="02020603050405020304" pitchFamily="18" charset="0"/>
              </a:rPr>
              <a:t>camera as </a:t>
            </a:r>
            <a:r>
              <a:rPr lang="en-US" altLang="ko-KR" sz="1800" dirty="0">
                <a:solidFill>
                  <a:schemeClr val="tx1"/>
                </a:solidFill>
                <a:latin typeface="Times New Roman" panose="02020603050405020304" pitchFamily="18" charset="0"/>
                <a:cs typeface="Times New Roman" panose="02020603050405020304" pitchFamily="18" charset="0"/>
              </a:rPr>
              <a:t>a </a:t>
            </a:r>
            <a:r>
              <a:rPr lang="en-US" altLang="ko-KR" sz="1800" dirty="0" smtClean="0">
                <a:solidFill>
                  <a:schemeClr val="tx1"/>
                </a:solidFill>
                <a:latin typeface="Times New Roman" panose="02020603050405020304" pitchFamily="18" charset="0"/>
                <a:cs typeface="Times New Roman" panose="02020603050405020304" pitchFamily="18" charset="0"/>
              </a:rPr>
              <a:t>receiver </a:t>
            </a:r>
            <a:r>
              <a:rPr lang="en-US" altLang="ko-KR" sz="1800" dirty="0">
                <a:solidFill>
                  <a:schemeClr val="tx1"/>
                </a:solidFill>
                <a:latin typeface="Times New Roman" panose="02020603050405020304" pitchFamily="18" charset="0"/>
                <a:cs typeface="Times New Roman" panose="02020603050405020304" pitchFamily="18" charset="0"/>
              </a:rPr>
              <a:t>to </a:t>
            </a:r>
            <a:r>
              <a:rPr lang="en-US" altLang="ko-KR" sz="1800" dirty="0" smtClean="0">
                <a:solidFill>
                  <a:schemeClr val="tx1"/>
                </a:solidFill>
                <a:latin typeface="Times New Roman" panose="02020603050405020304" pitchFamily="18" charset="0"/>
                <a:cs typeface="Times New Roman" panose="02020603050405020304" pitchFamily="18" charset="0"/>
              </a:rPr>
              <a:t>provide data communication between vehicle and paying terminal.</a:t>
            </a:r>
            <a:endParaRPr lang="en-US" altLang="ko-KR" sz="18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200000"/>
              </a:lnSpc>
              <a:spcBef>
                <a:spcPts val="3000"/>
              </a:spcBef>
              <a:buFont typeface="Arial" panose="020B0604020202020204" pitchFamily="34" charset="0"/>
              <a:buChar char="•"/>
              <a:tabLst>
                <a:tab pos="2417763" algn="l"/>
              </a:tabLst>
            </a:pPr>
            <a:r>
              <a:rPr lang="en-US" altLang="ko-KR" sz="1800" dirty="0" smtClean="0">
                <a:solidFill>
                  <a:schemeClr val="tx1"/>
                </a:solidFill>
                <a:latin typeface="Times New Roman" panose="02020603050405020304" pitchFamily="18" charset="0"/>
                <a:cs typeface="Times New Roman" panose="02020603050405020304" pitchFamily="18" charset="0"/>
              </a:rPr>
              <a:t>Secure payment process by avoiding data theft due to short and directional light propagation - </a:t>
            </a:r>
            <a:r>
              <a:rPr lang="en-US" altLang="ko-KR" sz="1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only within sight</a:t>
            </a:r>
            <a:r>
              <a:rPr lang="en-US" altLang="ko-KR" sz="1800" dirty="0" smtClean="0">
                <a:solidFill>
                  <a:schemeClr val="tx1"/>
                </a:solidFill>
                <a:latin typeface="Times New Roman" panose="02020603050405020304" pitchFamily="18" charset="0"/>
                <a:cs typeface="Times New Roman" panose="02020603050405020304" pitchFamily="18" charset="0"/>
              </a:rPr>
              <a:t>.</a:t>
            </a:r>
            <a:endParaRPr lang="en-US" altLang="ko-KR" sz="18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12658</TotalTime>
  <Words>555</Words>
  <Application>Microsoft Office PowerPoint</Application>
  <PresentationFormat>On-screen Show (4:3)</PresentationFormat>
  <Paragraphs>76</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굴림</vt:lpstr>
      <vt:lpstr>맑은 고딕</vt: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593</cp:revision>
  <cp:lastPrinted>2017-05-07T15:48:38Z</cp:lastPrinted>
  <dcterms:created xsi:type="dcterms:W3CDTF">2010-05-15T17:50:32Z</dcterms:created>
  <dcterms:modified xsi:type="dcterms:W3CDTF">2019-01-15T16:06:17Z</dcterms:modified>
</cp:coreProperties>
</file>