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280" r:id="rId3"/>
    <p:sldId id="311" r:id="rId4"/>
    <p:sldId id="360" r:id="rId5"/>
    <p:sldId id="367" r:id="rId6"/>
    <p:sldId id="36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3488" autoAdjust="0"/>
  </p:normalViewPr>
  <p:slideViewPr>
    <p:cSldViewPr>
      <p:cViewPr varScale="1">
        <p:scale>
          <a:sx n="86" d="100"/>
          <a:sy n="86" d="100"/>
        </p:scale>
        <p:origin x="1248" y="53"/>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158"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doc.: IEEE 15-19</a:t>
            </a:r>
            <a:r>
              <a:rPr lang="en-US" sz="1400" b="1" baseline="0" dirty="0">
                <a:solidFill>
                  <a:srgbClr val="FF0000"/>
                </a:solidFill>
                <a:latin typeface="Times New Roman" pitchFamily="18" charset="0"/>
                <a:cs typeface="Times New Roman" pitchFamily="18" charset="0"/>
              </a:rPr>
              <a:t>-0042-00-0vat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doc.: IEEE 15-19</a:t>
            </a:r>
            <a:r>
              <a:rPr lang="en-US" sz="1400" b="1" baseline="0" dirty="0">
                <a:solidFill>
                  <a:srgbClr val="FF0000"/>
                </a:solidFill>
                <a:latin typeface="Times New Roman" pitchFamily="18" charset="0"/>
                <a:cs typeface="Times New Roman" pitchFamily="18" charset="0"/>
              </a:rPr>
              <a:t>-0042-00-0vat</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1/16/2019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1/16/2019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1/16/2019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1/16/2019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I</a:t>
            </a:r>
            <a:r>
              <a:rPr lang="en-US" altLang="en-US" sz="1600" b="1" dirty="0">
                <a:latin typeface="Times New Roman" panose="02020603050405020304" pitchFamily="18" charset="0"/>
              </a:rPr>
              <a:t>ncreasing communication range in OWC/OCC system for V2V/V2I </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January 2019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a:latin typeface="Times New Roman" panose="02020603050405020304" pitchFamily="18" charset="0"/>
              </a:rPr>
              <a:t>A summary of potential problem for </a:t>
            </a:r>
            <a:r>
              <a:rPr lang="en-US" sz="1600" dirty="0">
                <a:latin typeface="Times New Roman" panose="02020603050405020304" pitchFamily="18" charset="0"/>
              </a:rPr>
              <a:t>increasing communication distance in OWC/OCC system for V2X</a:t>
            </a:r>
          </a:p>
          <a:p>
            <a:pPr algn="just" eaLnBrk="0" fontAlgn="base" hangingPunct="0">
              <a:spcBef>
                <a:spcPts val="600"/>
              </a:spcBef>
              <a:spcAft>
                <a:spcPts val="600"/>
              </a:spcAft>
            </a:pPr>
            <a:r>
              <a:rPr lang="en-US" sz="1600" dirty="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summary challenges of increasing communication range in OWC/OCC system for V2X</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a:solidFill>
                  <a:schemeClr val="tx1"/>
                </a:solidFill>
                <a:latin typeface="Times New Roman" pitchFamily="18" charset="0"/>
                <a:cs typeface="Times New Roman" pitchFamily="18" charset="0"/>
              </a:rPr>
              <a:t>A summary of increasing communication range challenges in OWC/OCC system for V2V/V2I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Communication range is one of the main challenge in communication systems using OWC/OCC.</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The longer communication distance, the lower SNR levels and therefore, power signals are lower at the receiver side.</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However, the distances between vehicle-to-vehicle should adhere to the minimum safe distance for safety purpose. Thus, the communication distance for V2V communication systems should match these minimum distances to guarantee safety in transportation.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500" y="1665357"/>
            <a:ext cx="7848600" cy="707886"/>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Summarizes the requirements imposed by the VSCC* for the eight most important communication-based vehicle traffic applications.</a:t>
            </a: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Challenges of increasing communication distance (1)</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4434563" y="5220032"/>
            <a:ext cx="4197171" cy="584775"/>
          </a:xfrm>
          <a:prstGeom prst="rect">
            <a:avLst/>
          </a:prstGeom>
        </p:spPr>
        <p:txBody>
          <a:bodyPr wrap="square">
            <a:spAutoFit/>
          </a:bodyPr>
          <a:lstStyle/>
          <a:p>
            <a:pPr algn="ctr"/>
            <a:r>
              <a:rPr lang="en-US" sz="1600">
                <a:latin typeface="Times New Roman" pitchFamily="18" charset="0"/>
                <a:cs typeface="Times New Roman" pitchFamily="18" charset="0"/>
              </a:rPr>
              <a:t>Inter-vehicle distance in different traffic conditions [1]</a:t>
            </a:r>
            <a:endParaRPr lang="en-US" sz="1600" dirty="0"/>
          </a:p>
        </p:txBody>
      </p:sp>
      <p:pic>
        <p:nvPicPr>
          <p:cNvPr id="2" name="Picture 1"/>
          <p:cNvPicPr>
            <a:picLocks noChangeAspect="1"/>
          </p:cNvPicPr>
          <p:nvPr/>
        </p:nvPicPr>
        <p:blipFill>
          <a:blip r:embed="rId2"/>
          <a:stretch>
            <a:fillRect/>
          </a:stretch>
        </p:blipFill>
        <p:spPr>
          <a:xfrm>
            <a:off x="846252" y="2438400"/>
            <a:ext cx="3521110" cy="3468945"/>
          </a:xfrm>
          <a:prstGeom prst="rect">
            <a:avLst/>
          </a:prstGeom>
        </p:spPr>
      </p:pic>
      <p:pic>
        <p:nvPicPr>
          <p:cNvPr id="6" name="Picture 5"/>
          <p:cNvPicPr>
            <a:picLocks noChangeAspect="1"/>
          </p:cNvPicPr>
          <p:nvPr/>
        </p:nvPicPr>
        <p:blipFill>
          <a:blip r:embed="rId3"/>
          <a:stretch>
            <a:fillRect/>
          </a:stretch>
        </p:blipFill>
        <p:spPr>
          <a:xfrm>
            <a:off x="4493930" y="3480469"/>
            <a:ext cx="4193110" cy="1683410"/>
          </a:xfrm>
          <a:prstGeom prst="rect">
            <a:avLst/>
          </a:prstGeom>
        </p:spPr>
      </p:pic>
      <p:sp>
        <p:nvSpPr>
          <p:cNvPr id="8" name="Rectangle 7"/>
          <p:cNvSpPr/>
          <p:nvPr/>
        </p:nvSpPr>
        <p:spPr>
          <a:xfrm>
            <a:off x="508221" y="5907345"/>
            <a:ext cx="4197171" cy="369332"/>
          </a:xfrm>
          <a:prstGeom prst="rect">
            <a:avLst/>
          </a:prstGeom>
        </p:spPr>
        <p:txBody>
          <a:bodyPr wrap="square">
            <a:spAutoFit/>
          </a:bodyPr>
          <a:lstStyle/>
          <a:p>
            <a:pPr algn="ctr"/>
            <a:r>
              <a:rPr lang="en-US">
                <a:latin typeface="Times New Roman" pitchFamily="18" charset="0"/>
                <a:cs typeface="Times New Roman" pitchFamily="18" charset="0"/>
              </a:rPr>
              <a:t>The high priority safety application [1] </a:t>
            </a:r>
            <a:endParaRPr lang="en-US" dirty="0"/>
          </a:p>
        </p:txBody>
      </p:sp>
      <p:sp>
        <p:nvSpPr>
          <p:cNvPr id="10" name="Rectangle 9"/>
          <p:cNvSpPr/>
          <p:nvPr/>
        </p:nvSpPr>
        <p:spPr>
          <a:xfrm>
            <a:off x="4800600" y="2466777"/>
            <a:ext cx="3733800" cy="523220"/>
          </a:xfrm>
          <a:prstGeom prst="rect">
            <a:avLst/>
          </a:prstGeom>
        </p:spPr>
        <p:txBody>
          <a:bodyPr wrap="square">
            <a:spAutoFit/>
          </a:bodyPr>
          <a:lstStyle/>
          <a:p>
            <a:r>
              <a:rPr lang="en-US" sz="1400">
                <a:latin typeface="Times New Roman" pitchFamily="18" charset="0"/>
                <a:cs typeface="Times New Roman" pitchFamily="18" charset="0"/>
              </a:rPr>
              <a:t>*VSCC: the Vehicle Safety Communications Consortium</a:t>
            </a:r>
            <a:endParaRPr lang="en-US" sz="1400" dirty="0"/>
          </a:p>
        </p:txBody>
      </p:sp>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1015663"/>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In far communication distance condition, the SNR level should be adapt to the requirement of receiver side to decode data from signal light intensity. </a:t>
            </a:r>
          </a:p>
        </p:txBody>
      </p:sp>
      <p:sp>
        <p:nvSpPr>
          <p:cNvPr id="6"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Challenges of increasing communication distance (2)</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4648200" y="5743753"/>
            <a:ext cx="4197171" cy="338554"/>
          </a:xfrm>
          <a:prstGeom prst="rect">
            <a:avLst/>
          </a:prstGeom>
        </p:spPr>
        <p:txBody>
          <a:bodyPr wrap="square">
            <a:spAutoFit/>
          </a:bodyPr>
          <a:lstStyle/>
          <a:p>
            <a:pPr algn="ctr"/>
            <a:r>
              <a:rPr lang="en-US" sz="1600">
                <a:latin typeface="Times New Roman" pitchFamily="18" charset="0"/>
                <a:cs typeface="Times New Roman" pitchFamily="18" charset="0"/>
              </a:rPr>
              <a:t>Pixel amplitude vs Pixel SNR</a:t>
            </a:r>
            <a:endParaRPr lang="en-US" sz="1600" dirty="0"/>
          </a:p>
        </p:txBody>
      </p:sp>
      <p:pic>
        <p:nvPicPr>
          <p:cNvPr id="4" name="Picture 3"/>
          <p:cNvPicPr>
            <a:picLocks noChangeAspect="1"/>
          </p:cNvPicPr>
          <p:nvPr/>
        </p:nvPicPr>
        <p:blipFill>
          <a:blip r:embed="rId2"/>
          <a:stretch>
            <a:fillRect/>
          </a:stretch>
        </p:blipFill>
        <p:spPr>
          <a:xfrm>
            <a:off x="4445831" y="2804518"/>
            <a:ext cx="4399540" cy="2834282"/>
          </a:xfrm>
          <a:prstGeom prst="rect">
            <a:avLst/>
          </a:prstGeom>
        </p:spPr>
      </p:pic>
      <p:sp>
        <p:nvSpPr>
          <p:cNvPr id="10" name="Rectangle 9"/>
          <p:cNvSpPr/>
          <p:nvPr/>
        </p:nvSpPr>
        <p:spPr>
          <a:xfrm>
            <a:off x="533400" y="2816020"/>
            <a:ext cx="3810000" cy="3477875"/>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Bigger than 10 dB Eb/No is the expected value (more than enough) for any system with any modulation scheme to achieve desired BER (such as 10-5).</a:t>
            </a: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communication distance may depends on the power of light sources, modulation schemes, focal length of cameras, etc.</a:t>
            </a:r>
          </a:p>
        </p:txBody>
      </p:sp>
    </p:spTree>
    <p:extLst>
      <p:ext uri="{BB962C8B-B14F-4D97-AF65-F5344CB8AC3E}">
        <p14:creationId xmlns:p14="http://schemas.microsoft.com/office/powerpoint/2010/main" val="94033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a:latin typeface="Times New Roman" panose="02020603050405020304" pitchFamily="18" charset="0"/>
                <a:cs typeface="Times New Roman" panose="02020603050405020304" pitchFamily="18" charset="0"/>
              </a:rPr>
              <a:t>[1] Alin-Mihai Cailean, Mihai Dimian, "Current Challenges for Visible Light Communications Usage in Vehicle Applications: A Survey," IEEE Communication Surveys &amp; Tutorials, vol. 19, no. 4, pp. 2681-2703, 2017.</a:t>
            </a:r>
            <a:endParaRPr lang="en-US" sz="1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76868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18126</TotalTime>
  <Words>314</Words>
  <Application>Microsoft Office PowerPoint</Application>
  <PresentationFormat>화면 슬라이드 쇼(4:3)</PresentationFormat>
  <Paragraphs>33</Paragraphs>
  <Slides>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6</vt:i4>
      </vt:variant>
    </vt:vector>
  </HeadingPairs>
  <TitlesOfParts>
    <vt:vector size="11" baseType="lpstr">
      <vt:lpstr>Arial</vt:lpstr>
      <vt:lpstr>Calibri</vt:lpstr>
      <vt:lpstr>Times New Roman</vt:lpstr>
      <vt:lpstr>Wingdings</vt:lpstr>
      <vt:lpstr>Office Theme</vt:lpstr>
      <vt:lpstr>PowerPoint 프레젠테이션</vt:lpstr>
      <vt:lpstr>PowerPoint 프레젠테이션</vt:lpstr>
      <vt:lpstr>Introduction</vt:lpstr>
      <vt:lpstr>Challenges of increasing communication distance (1)</vt:lpstr>
      <vt:lpstr>PowerPoint 프레젠테이션</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551</cp:revision>
  <cp:lastPrinted>2017-05-07T15:48:38Z</cp:lastPrinted>
  <dcterms:created xsi:type="dcterms:W3CDTF">2010-05-15T17:50:32Z</dcterms:created>
  <dcterms:modified xsi:type="dcterms:W3CDTF">2019-01-15T15:52:17Z</dcterms:modified>
</cp:coreProperties>
</file>