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424" r:id="rId3"/>
    <p:sldId id="717" r:id="rId4"/>
    <p:sldId id="423" r:id="rId5"/>
    <p:sldId id="608" r:id="rId6"/>
    <p:sldId id="708" r:id="rId7"/>
    <p:sldId id="386" r:id="rId8"/>
    <p:sldId id="754" r:id="rId9"/>
    <p:sldId id="560" r:id="rId10"/>
    <p:sldId id="800" r:id="rId11"/>
    <p:sldId id="801" r:id="rId12"/>
    <p:sldId id="802" r:id="rId13"/>
    <p:sldId id="815" r:id="rId14"/>
    <p:sldId id="718" r:id="rId15"/>
    <p:sldId id="809" r:id="rId16"/>
    <p:sldId id="790" r:id="rId17"/>
    <p:sldId id="817" r:id="rId18"/>
    <p:sldId id="812" r:id="rId19"/>
    <p:sldId id="818" r:id="rId20"/>
    <p:sldId id="774" r:id="rId21"/>
    <p:sldId id="761" r:id="rId22"/>
    <p:sldId id="806" r:id="rId23"/>
    <p:sldId id="796" r:id="rId24"/>
    <p:sldId id="816" r:id="rId25"/>
    <p:sldId id="819" r:id="rId26"/>
    <p:sldId id="810" r:id="rId27"/>
    <p:sldId id="793" r:id="rId28"/>
    <p:sldId id="807" r:id="rId29"/>
    <p:sldId id="808"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62" d="100"/>
          <a:sy n="62" d="100"/>
        </p:scale>
        <p:origin x="840"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16241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2568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35281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20</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21</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22</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251107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23</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83737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831110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27</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28</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7549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1755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905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-0013-03-0013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2019-01-15</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97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15-18-0013r1.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November in doc. 15-18-0564/r3.</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Volker</a:t>
            </a: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between November and January in doc. 15-18/0617r2.</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617093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#34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include the text </a:t>
            </a:r>
            <a:r>
              <a:rPr lang="en-US" altLang="en-US" dirty="0" smtClean="0"/>
              <a:t>in </a:t>
            </a:r>
            <a:r>
              <a:rPr lang="en-US" altLang="en-US" dirty="0"/>
              <a:t>doc. </a:t>
            </a:r>
            <a:r>
              <a:rPr lang="en-US" altLang="en-US" dirty="0" smtClean="0"/>
              <a:t>15-18/0273r4 into the next draft as HB PHY specification.</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706591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PM2, Jan. 14,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41025663"/>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Go through open items list in doc. 15-18/0563r0 </a:t>
                      </a:r>
                      <a:endParaRPr lang="en-US" altLang="en-US" sz="32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648786984"/>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 against D3.x in doc. 15-19/0017r0</a:t>
                      </a:r>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283931958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To</a:t>
            </a:r>
            <a:r>
              <a:rPr lang="de-DE" dirty="0" smtClean="0"/>
              <a:t>-do </a:t>
            </a:r>
            <a:r>
              <a:rPr lang="de-DE" dirty="0" err="1" smtClean="0"/>
              <a:t>list</a:t>
            </a:r>
            <a:r>
              <a:rPr lang="de-DE" dirty="0" smtClean="0"/>
              <a:t> in TG13</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smtClean="0">
                <a:solidFill>
                  <a:srgbClr val="00B050"/>
                </a:solidFill>
              </a:rPr>
              <a:t>IEEE 802 LAN </a:t>
            </a:r>
            <a:r>
              <a:rPr lang="de-DE" sz="2200" b="0" dirty="0" err="1" smtClean="0">
                <a:solidFill>
                  <a:srgbClr val="00B050"/>
                </a:solidFill>
              </a:rPr>
              <a:t>Ethertype</a:t>
            </a:r>
            <a:r>
              <a:rPr lang="de-DE" sz="2200" b="0" dirty="0" smtClean="0">
                <a:solidFill>
                  <a:srgbClr val="00B050"/>
                </a:solidFill>
              </a:rPr>
              <a:t>		Yes - </a:t>
            </a:r>
            <a:r>
              <a:rPr lang="de-DE" sz="2200" b="0" dirty="0" err="1" smtClean="0">
                <a:solidFill>
                  <a:srgbClr val="00B050"/>
                </a:solidFill>
              </a:rPr>
              <a:t>see</a:t>
            </a:r>
            <a:r>
              <a:rPr lang="de-DE" sz="2200" b="0" dirty="0" smtClean="0">
                <a:solidFill>
                  <a:srgbClr val="00B050"/>
                </a:solidFill>
              </a:rPr>
              <a:t> </a:t>
            </a:r>
            <a:r>
              <a:rPr lang="de-DE" sz="2200" b="0" dirty="0" err="1" smtClean="0">
                <a:solidFill>
                  <a:srgbClr val="00B050"/>
                </a:solidFill>
              </a:rPr>
              <a:t>minutes</a:t>
            </a:r>
            <a:endParaRPr lang="de-DE" sz="2200" b="0" dirty="0" smtClean="0">
              <a:solidFill>
                <a:srgbClr val="00B050"/>
              </a:solidFill>
            </a:endParaRPr>
          </a:p>
          <a:p>
            <a:r>
              <a:rPr lang="de-DE" sz="2200" b="0" dirty="0" smtClean="0">
                <a:solidFill>
                  <a:srgbClr val="00B050"/>
                </a:solidFill>
              </a:rPr>
              <a:t>Aggregation 				Yes - </a:t>
            </a:r>
            <a:r>
              <a:rPr lang="de-DE" sz="2200" b="0" dirty="0" err="1" smtClean="0">
                <a:solidFill>
                  <a:srgbClr val="00B050"/>
                </a:solidFill>
              </a:rPr>
              <a:t>see</a:t>
            </a:r>
            <a:r>
              <a:rPr lang="de-DE" sz="2200" b="0" dirty="0" smtClean="0">
                <a:solidFill>
                  <a:srgbClr val="00B050"/>
                </a:solidFill>
              </a:rPr>
              <a:t> </a:t>
            </a:r>
            <a:r>
              <a:rPr lang="de-DE" sz="2200" b="0" dirty="0" err="1" smtClean="0">
                <a:solidFill>
                  <a:srgbClr val="00B050"/>
                </a:solidFill>
              </a:rPr>
              <a:t>minutes</a:t>
            </a:r>
            <a:endParaRPr lang="de-DE" sz="2200" b="0" dirty="0" smtClean="0">
              <a:solidFill>
                <a:srgbClr val="00B050"/>
              </a:solidFill>
            </a:endParaRPr>
          </a:p>
          <a:p>
            <a:r>
              <a:rPr lang="de-DE" sz="2200" b="0" dirty="0" err="1" smtClean="0">
                <a:solidFill>
                  <a:srgbClr val="00B050"/>
                </a:solidFill>
              </a:rPr>
              <a:t>Fragmentation</a:t>
            </a:r>
            <a:r>
              <a:rPr lang="de-DE" sz="2200" b="0" dirty="0" smtClean="0">
                <a:solidFill>
                  <a:srgbClr val="00B050"/>
                </a:solidFill>
              </a:rPr>
              <a:t> 			Yes - via </a:t>
            </a:r>
            <a:r>
              <a:rPr lang="de-DE" sz="2200" b="0" dirty="0" err="1" smtClean="0">
                <a:solidFill>
                  <a:srgbClr val="00B050"/>
                </a:solidFill>
              </a:rPr>
              <a:t>frame</a:t>
            </a:r>
            <a:r>
              <a:rPr lang="de-DE" sz="2200" b="0" dirty="0" smtClean="0">
                <a:solidFill>
                  <a:srgbClr val="00B050"/>
                </a:solidFill>
              </a:rPr>
              <a:t> </a:t>
            </a:r>
            <a:r>
              <a:rPr lang="de-DE" sz="2200" b="0" dirty="0" err="1" smtClean="0">
                <a:solidFill>
                  <a:srgbClr val="00B050"/>
                </a:solidFill>
              </a:rPr>
              <a:t>control</a:t>
            </a:r>
            <a:r>
              <a:rPr lang="de-DE" sz="2200" b="0" dirty="0" smtClean="0">
                <a:solidFill>
                  <a:srgbClr val="00B050"/>
                </a:solidFill>
              </a:rPr>
              <a:t> </a:t>
            </a:r>
            <a:r>
              <a:rPr lang="de-DE" sz="2200" b="0" dirty="0" err="1" smtClean="0">
                <a:solidFill>
                  <a:srgbClr val="00B050"/>
                </a:solidFill>
              </a:rPr>
              <a:t>field</a:t>
            </a:r>
            <a:endParaRPr lang="de-DE" sz="2200" b="0" dirty="0" smtClean="0">
              <a:solidFill>
                <a:srgbClr val="00B050"/>
              </a:solidFill>
            </a:endParaRPr>
          </a:p>
          <a:p>
            <a:r>
              <a:rPr lang="de-DE" sz="2200" b="0" dirty="0" smtClean="0">
                <a:solidFill>
                  <a:srgbClr val="00B050"/>
                </a:solidFill>
              </a:rPr>
              <a:t>Security 				Yes – </a:t>
            </a:r>
            <a:r>
              <a:rPr lang="de-DE" sz="2200" b="0" dirty="0" err="1" smtClean="0">
                <a:solidFill>
                  <a:srgbClr val="00B050"/>
                </a:solidFill>
              </a:rPr>
              <a:t>take</a:t>
            </a:r>
            <a:r>
              <a:rPr lang="de-DE" sz="2200" b="0" dirty="0" smtClean="0">
                <a:solidFill>
                  <a:srgbClr val="00B050"/>
                </a:solidFill>
              </a:rPr>
              <a:t> </a:t>
            </a:r>
            <a:r>
              <a:rPr lang="de-DE" sz="2200" b="0" dirty="0" err="1" smtClean="0">
                <a:solidFill>
                  <a:srgbClr val="00B050"/>
                </a:solidFill>
              </a:rPr>
              <a:t>it</a:t>
            </a:r>
            <a:r>
              <a:rPr lang="de-DE" sz="2200" b="0" dirty="0" smtClean="0">
                <a:solidFill>
                  <a:srgbClr val="00B050"/>
                </a:solidFill>
              </a:rPr>
              <a:t> </a:t>
            </a:r>
            <a:r>
              <a:rPr lang="de-DE" sz="2200" b="0" dirty="0" err="1" smtClean="0">
                <a:solidFill>
                  <a:srgbClr val="00B050"/>
                </a:solidFill>
              </a:rPr>
              <a:t>from</a:t>
            </a:r>
            <a:r>
              <a:rPr lang="de-DE" sz="2200" b="0" dirty="0" smtClean="0">
                <a:solidFill>
                  <a:srgbClr val="00B050"/>
                </a:solidFill>
              </a:rPr>
              <a:t> </a:t>
            </a:r>
            <a:r>
              <a:rPr lang="de-DE" sz="2200" b="0" dirty="0">
                <a:solidFill>
                  <a:srgbClr val="00B050"/>
                </a:solidFill>
              </a:rPr>
              <a:t>802.15.4y</a:t>
            </a:r>
            <a:endParaRPr lang="de-DE" sz="2200" b="0" dirty="0" smtClean="0">
              <a:solidFill>
                <a:srgbClr val="00B050"/>
              </a:solidFill>
            </a:endParaRPr>
          </a:p>
          <a:p>
            <a:r>
              <a:rPr lang="de-DE" sz="2200" b="0" dirty="0" err="1" smtClean="0">
                <a:solidFill>
                  <a:srgbClr val="00B050"/>
                </a:solidFill>
              </a:rPr>
              <a:t>QoS</a:t>
            </a:r>
            <a:r>
              <a:rPr lang="de-DE" sz="2200" b="0" dirty="0" smtClean="0">
                <a:solidFill>
                  <a:srgbClr val="00B050"/>
                </a:solidFill>
              </a:rPr>
              <a:t>					Yes - </a:t>
            </a:r>
            <a:r>
              <a:rPr lang="de-DE" sz="2200" b="0" dirty="0" err="1" smtClean="0">
                <a:solidFill>
                  <a:srgbClr val="00B050"/>
                </a:solidFill>
              </a:rPr>
              <a:t>simplified</a:t>
            </a:r>
            <a:r>
              <a:rPr lang="de-DE" sz="2200" b="0" dirty="0" smtClean="0">
                <a:solidFill>
                  <a:srgbClr val="00B050"/>
                </a:solidFill>
              </a:rPr>
              <a:t>, just </a:t>
            </a:r>
            <a:r>
              <a:rPr lang="de-DE" sz="2200" b="0" dirty="0" err="1" smtClean="0">
                <a:solidFill>
                  <a:srgbClr val="00B050"/>
                </a:solidFill>
              </a:rPr>
              <a:t>one</a:t>
            </a:r>
            <a:r>
              <a:rPr lang="de-DE" sz="2200" b="0" dirty="0" smtClean="0">
                <a:solidFill>
                  <a:srgbClr val="00B050"/>
                </a:solidFill>
              </a:rPr>
              <a:t> </a:t>
            </a:r>
            <a:r>
              <a:rPr lang="de-DE" sz="2200" b="0" dirty="0" err="1" smtClean="0">
                <a:solidFill>
                  <a:srgbClr val="00B050"/>
                </a:solidFill>
              </a:rPr>
              <a:t>ToS</a:t>
            </a:r>
            <a:endParaRPr lang="de-DE" sz="2200" b="0" dirty="0" smtClean="0">
              <a:solidFill>
                <a:srgbClr val="00B050"/>
              </a:solidFill>
            </a:endParaRPr>
          </a:p>
          <a:p>
            <a:r>
              <a:rPr lang="de-DE" sz="2200" b="0" dirty="0" smtClean="0">
                <a:solidFill>
                  <a:srgbClr val="00B050"/>
                </a:solidFill>
              </a:rPr>
              <a:t>HB-PHY </a:t>
            </a:r>
            <a:r>
              <a:rPr lang="de-DE" sz="2200" b="0" dirty="0" err="1" smtClean="0">
                <a:solidFill>
                  <a:srgbClr val="00B050"/>
                </a:solidFill>
              </a:rPr>
              <a:t>header</a:t>
            </a:r>
            <a:r>
              <a:rPr lang="de-DE" sz="2200" b="0" dirty="0" smtClean="0">
                <a:solidFill>
                  <a:srgbClr val="00B050"/>
                </a:solidFill>
              </a:rPr>
              <a:t>			Yes – FTFS </a:t>
            </a:r>
            <a:r>
              <a:rPr lang="de-DE" sz="2200" b="0" dirty="0" err="1" smtClean="0">
                <a:solidFill>
                  <a:srgbClr val="00B050"/>
                </a:solidFill>
              </a:rPr>
              <a:t>for</a:t>
            </a:r>
            <a:r>
              <a:rPr lang="de-DE" sz="2200" b="0" dirty="0" smtClean="0">
                <a:solidFill>
                  <a:srgbClr val="00B050"/>
                </a:solidFill>
              </a:rPr>
              <a:t> </a:t>
            </a:r>
            <a:r>
              <a:rPr lang="de-DE" sz="2200" b="0" dirty="0" err="1" smtClean="0">
                <a:solidFill>
                  <a:srgbClr val="00B050"/>
                </a:solidFill>
              </a:rPr>
              <a:t>used</a:t>
            </a:r>
            <a:r>
              <a:rPr lang="de-DE" sz="2200" b="0" dirty="0" smtClean="0">
                <a:solidFill>
                  <a:srgbClr val="00B050"/>
                </a:solidFill>
              </a:rPr>
              <a:t> </a:t>
            </a:r>
            <a:r>
              <a:rPr lang="de-DE" sz="2200" b="0" dirty="0" err="1" smtClean="0">
                <a:solidFill>
                  <a:srgbClr val="00B050"/>
                </a:solidFill>
              </a:rPr>
              <a:t>frame</a:t>
            </a:r>
            <a:r>
              <a:rPr lang="de-DE" sz="2200" b="0" dirty="0" smtClean="0">
                <a:solidFill>
                  <a:srgbClr val="00B050"/>
                </a:solidFill>
              </a:rPr>
              <a:t> TBD</a:t>
            </a:r>
          </a:p>
          <a:p>
            <a:r>
              <a:rPr lang="de-DE" sz="2200" b="0" dirty="0" err="1" smtClean="0">
                <a:solidFill>
                  <a:srgbClr val="00B050"/>
                </a:solidFill>
              </a:rPr>
              <a:t>Alignment</a:t>
            </a:r>
            <a:r>
              <a:rPr lang="de-DE" sz="2200" b="0" dirty="0" smtClean="0">
                <a:solidFill>
                  <a:srgbClr val="00B050"/>
                </a:solidFill>
              </a:rPr>
              <a:t> on BE MAC </a:t>
            </a:r>
            <a:r>
              <a:rPr lang="de-DE" sz="2200" b="0" dirty="0" err="1" smtClean="0">
                <a:solidFill>
                  <a:srgbClr val="00B050"/>
                </a:solidFill>
              </a:rPr>
              <a:t>mode</a:t>
            </a:r>
            <a:r>
              <a:rPr lang="de-DE" sz="2200" b="0" dirty="0" smtClean="0">
                <a:solidFill>
                  <a:srgbClr val="00B050"/>
                </a:solidFill>
              </a:rPr>
              <a:t> 	Yes – </a:t>
            </a:r>
            <a:r>
              <a:rPr lang="de-DE" sz="2200" b="0" dirty="0" err="1" smtClean="0">
                <a:solidFill>
                  <a:srgbClr val="00B050"/>
                </a:solidFill>
              </a:rPr>
              <a:t>further</a:t>
            </a:r>
            <a:r>
              <a:rPr lang="de-DE" sz="2200" b="0" dirty="0" smtClean="0">
                <a:solidFill>
                  <a:srgbClr val="00B050"/>
                </a:solidFill>
              </a:rPr>
              <a:t> </a:t>
            </a:r>
            <a:r>
              <a:rPr lang="de-DE" sz="2200" b="0" dirty="0" err="1" smtClean="0">
                <a:solidFill>
                  <a:srgbClr val="00B050"/>
                </a:solidFill>
              </a:rPr>
              <a:t>feedback</a:t>
            </a:r>
            <a:r>
              <a:rPr lang="de-DE" sz="2200" b="0" dirty="0" smtClean="0">
                <a:solidFill>
                  <a:srgbClr val="00B050"/>
                </a:solidFill>
              </a:rPr>
              <a:t> </a:t>
            </a:r>
            <a:r>
              <a:rPr lang="de-DE" sz="2200" b="0" dirty="0" err="1" smtClean="0">
                <a:solidFill>
                  <a:srgbClr val="00B050"/>
                </a:solidFill>
              </a:rPr>
              <a:t>needed</a:t>
            </a:r>
            <a:endParaRPr lang="de-DE" sz="2200" b="0" dirty="0" smtClean="0">
              <a:solidFill>
                <a:srgbClr val="00B050"/>
              </a:solidFill>
            </a:endParaRPr>
          </a:p>
          <a:p>
            <a:r>
              <a:rPr lang="de-DE" sz="2200" b="0" dirty="0" smtClean="0">
                <a:solidFill>
                  <a:srgbClr val="00B050"/>
                </a:solidFill>
              </a:rPr>
              <a:t>Text </a:t>
            </a:r>
            <a:r>
              <a:rPr lang="de-DE" sz="2200" b="0" dirty="0" err="1" smtClean="0">
                <a:solidFill>
                  <a:srgbClr val="00B050"/>
                </a:solidFill>
              </a:rPr>
              <a:t>for</a:t>
            </a:r>
            <a:r>
              <a:rPr lang="de-DE" sz="2200" b="0" dirty="0" smtClean="0">
                <a:solidFill>
                  <a:srgbClr val="00B050"/>
                </a:solidFill>
              </a:rPr>
              <a:t> BE MAC </a:t>
            </a:r>
            <a:r>
              <a:rPr lang="de-DE" sz="2200" b="0" dirty="0" err="1" smtClean="0">
                <a:solidFill>
                  <a:srgbClr val="00B050"/>
                </a:solidFill>
              </a:rPr>
              <a:t>mode</a:t>
            </a:r>
            <a:r>
              <a:rPr lang="de-DE" sz="2200" b="0" dirty="0" smtClean="0">
                <a:solidFill>
                  <a:srgbClr val="00B050"/>
                </a:solidFill>
              </a:rPr>
              <a:t>		Yes – Chapter 5</a:t>
            </a:r>
          </a:p>
          <a:p>
            <a:r>
              <a:rPr lang="de-DE" sz="2200" b="0" dirty="0" smtClean="0">
                <a:solidFill>
                  <a:srgbClr val="00B050"/>
                </a:solidFill>
              </a:rPr>
              <a:t>802.15.7 </a:t>
            </a:r>
            <a:r>
              <a:rPr lang="de-DE" sz="2200" b="0" dirty="0" err="1" smtClean="0">
                <a:solidFill>
                  <a:srgbClr val="00B050"/>
                </a:solidFill>
              </a:rPr>
              <a:t>features</a:t>
            </a:r>
            <a:r>
              <a:rPr lang="de-DE" sz="2200" b="0" dirty="0" smtClean="0">
                <a:solidFill>
                  <a:srgbClr val="00B050"/>
                </a:solidFill>
              </a:rPr>
              <a:t> </a:t>
            </a:r>
            <a:r>
              <a:rPr lang="de-DE" sz="2200" b="0" dirty="0" err="1" smtClean="0">
                <a:solidFill>
                  <a:srgbClr val="00B050"/>
                </a:solidFill>
              </a:rPr>
              <a:t>to</a:t>
            </a:r>
            <a:r>
              <a:rPr lang="de-DE" sz="2200" b="0" dirty="0" smtClean="0">
                <a:solidFill>
                  <a:srgbClr val="00B050"/>
                </a:solidFill>
              </a:rPr>
              <a:t> </a:t>
            </a:r>
            <a:r>
              <a:rPr lang="de-DE" sz="2200" b="0" dirty="0" err="1" smtClean="0">
                <a:solidFill>
                  <a:srgbClr val="00B050"/>
                </a:solidFill>
              </a:rPr>
              <a:t>be</a:t>
            </a:r>
            <a:r>
              <a:rPr lang="de-DE" sz="2200" b="0" dirty="0" smtClean="0">
                <a:solidFill>
                  <a:srgbClr val="00B050"/>
                </a:solidFill>
              </a:rPr>
              <a:t> </a:t>
            </a:r>
            <a:r>
              <a:rPr lang="de-DE" sz="2200" b="0" dirty="0" err="1" smtClean="0">
                <a:solidFill>
                  <a:srgbClr val="00B050"/>
                </a:solidFill>
              </a:rPr>
              <a:t>deleted</a:t>
            </a:r>
            <a:r>
              <a:rPr lang="de-DE" sz="2200" b="0" dirty="0">
                <a:solidFill>
                  <a:srgbClr val="00B050"/>
                </a:solidFill>
              </a:rPr>
              <a:t>	</a:t>
            </a:r>
            <a:r>
              <a:rPr lang="de-DE" sz="2200" b="0" dirty="0" smtClean="0">
                <a:solidFill>
                  <a:srgbClr val="00B050"/>
                </a:solidFill>
              </a:rPr>
              <a:t>Yes</a:t>
            </a:r>
            <a:endParaRPr lang="de-DE" sz="2200" b="0" dirty="0" smtClean="0">
              <a:solidFill>
                <a:srgbClr val="00B050"/>
              </a:solidFill>
            </a:endParaRPr>
          </a:p>
          <a:p>
            <a:r>
              <a:rPr lang="de-DE" sz="2200" b="0" dirty="0"/>
              <a:t>List </a:t>
            </a:r>
            <a:r>
              <a:rPr lang="de-DE" sz="2200" b="0" dirty="0" err="1"/>
              <a:t>of</a:t>
            </a:r>
            <a:r>
              <a:rPr lang="de-DE" sz="2200" b="0" dirty="0"/>
              <a:t> </a:t>
            </a:r>
            <a:r>
              <a:rPr lang="de-DE" sz="2200" b="0" dirty="0" err="1"/>
              <a:t>frame</a:t>
            </a:r>
            <a:r>
              <a:rPr lang="de-DE" sz="2200" b="0" dirty="0"/>
              <a:t> </a:t>
            </a:r>
            <a:r>
              <a:rPr lang="de-DE" sz="2200" b="0" dirty="0" err="1"/>
              <a:t>subtypes</a:t>
            </a:r>
            <a:r>
              <a:rPr lang="de-DE" sz="2200" b="0" dirty="0"/>
              <a:t>		</a:t>
            </a:r>
            <a:r>
              <a:rPr lang="de-DE" sz="2200" b="0" dirty="0" smtClean="0"/>
              <a:t>after </a:t>
            </a:r>
            <a:r>
              <a:rPr lang="de-DE" sz="2200" b="0" dirty="0"/>
              <a:t>all </a:t>
            </a:r>
            <a:r>
              <a:rPr lang="de-DE" sz="2200" b="0" dirty="0" err="1" smtClean="0"/>
              <a:t>of</a:t>
            </a:r>
            <a:r>
              <a:rPr lang="de-DE" sz="2200" b="0" dirty="0" smtClean="0"/>
              <a:t> </a:t>
            </a:r>
            <a:r>
              <a:rPr lang="de-DE" sz="2200" b="0" dirty="0" err="1" smtClean="0"/>
              <a:t>the</a:t>
            </a:r>
            <a:r>
              <a:rPr lang="de-DE" sz="2200" b="0" dirty="0" smtClean="0"/>
              <a:t> </a:t>
            </a:r>
            <a:r>
              <a:rPr lang="de-DE" sz="2200" b="0" dirty="0" err="1" smtClean="0"/>
              <a:t>above</a:t>
            </a:r>
            <a:r>
              <a:rPr lang="de-DE" sz="2200" b="0" dirty="0" smtClean="0"/>
              <a:t> </a:t>
            </a:r>
            <a:r>
              <a:rPr lang="de-DE" sz="2200" b="0" dirty="0" err="1"/>
              <a:t>is</a:t>
            </a:r>
            <a:r>
              <a:rPr lang="de-DE" sz="2200" b="0" dirty="0"/>
              <a:t> </a:t>
            </a:r>
            <a:r>
              <a:rPr lang="de-DE" sz="2200" b="0" dirty="0" err="1"/>
              <a:t>done</a:t>
            </a:r>
            <a:endParaRPr lang="de-DE" sz="2200" b="0" dirty="0"/>
          </a:p>
          <a:p>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6"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232791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AM1, </a:t>
            </a:r>
            <a:r>
              <a:rPr lang="en-US" altLang="en-US" sz="3600" dirty="0"/>
              <a:t>J</a:t>
            </a:r>
            <a:r>
              <a:rPr lang="en-US" altLang="en-US" sz="3600" dirty="0" smtClean="0"/>
              <a:t>an. 15,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190007949"/>
              </p:ext>
            </p:extLst>
          </p:nvPr>
        </p:nvGraphicFramePr>
        <p:xfrm>
          <a:off x="533400" y="2362200"/>
          <a:ext cx="8229600" cy="292590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Continue</a:t>
                      </a:r>
                      <a:r>
                        <a:rPr lang="de-DE" altLang="en-US" sz="1800" dirty="0" smtClean="0"/>
                        <a:t> </a:t>
                      </a:r>
                      <a:r>
                        <a:rPr lang="de-DE" altLang="en-US" sz="1800" dirty="0" err="1" smtClean="0"/>
                        <a:t>comment</a:t>
                      </a:r>
                      <a:r>
                        <a:rPr lang="de-DE" altLang="en-US" sz="1800" dirty="0" smtClean="0"/>
                        <a:t> </a:t>
                      </a:r>
                      <a:r>
                        <a:rPr lang="de-DE" altLang="en-US" sz="1800" dirty="0" err="1" smtClean="0"/>
                        <a:t>resolution</a:t>
                      </a:r>
                      <a:r>
                        <a:rPr lang="de-DE" altLang="en-US" sz="1800" dirty="0" smtClean="0"/>
                        <a:t> in </a:t>
                      </a:r>
                      <a:r>
                        <a:rPr lang="de-DE" altLang="en-US" sz="1800" dirty="0" err="1" smtClean="0"/>
                        <a:t>doc</a:t>
                      </a:r>
                      <a:r>
                        <a:rPr lang="de-DE" altLang="en-US" sz="1800" dirty="0" smtClean="0"/>
                        <a:t>. 15-19/0017r1</a:t>
                      </a:r>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3681085504"/>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update </a:t>
                      </a:r>
                      <a:r>
                        <a:rPr lang="de-DE" altLang="en-US" sz="1800" dirty="0" err="1" smtClean="0"/>
                        <a:t>the</a:t>
                      </a:r>
                      <a:r>
                        <a:rPr lang="de-DE" altLang="en-US" sz="1800" dirty="0" smtClean="0"/>
                        <a:t> </a:t>
                      </a:r>
                      <a:r>
                        <a:rPr lang="de-DE" altLang="en-US" sz="1800" dirty="0" err="1" smtClean="0"/>
                        <a:t>draft</a:t>
                      </a:r>
                      <a:r>
                        <a:rPr lang="de-DE" altLang="en-US" sz="1800" dirty="0" smtClean="0"/>
                        <a:t> </a:t>
                      </a:r>
                      <a:r>
                        <a:rPr lang="de-DE" altLang="en-US" sz="1800" dirty="0" err="1" smtClean="0"/>
                        <a:t>according</a:t>
                      </a:r>
                      <a:r>
                        <a:rPr lang="de-DE" altLang="en-US" sz="1800" dirty="0" smtClean="0"/>
                        <a:t> </a:t>
                      </a:r>
                      <a:r>
                        <a:rPr lang="de-DE" altLang="en-US" sz="1800" dirty="0" err="1" smtClean="0"/>
                        <a:t>to</a:t>
                      </a:r>
                      <a:r>
                        <a:rPr lang="de-DE" altLang="en-US" sz="1800" dirty="0" smtClean="0"/>
                        <a:t> </a:t>
                      </a:r>
                      <a:r>
                        <a:rPr lang="de-DE" altLang="en-US" sz="1800" dirty="0" err="1" smtClean="0"/>
                        <a:t>the</a:t>
                      </a:r>
                      <a:r>
                        <a:rPr lang="de-DE" altLang="en-US" sz="1800" dirty="0" smtClean="0"/>
                        <a:t> </a:t>
                      </a:r>
                      <a:r>
                        <a:rPr lang="de-DE" altLang="en-US" sz="1800" dirty="0" err="1" smtClean="0"/>
                        <a:t>comment</a:t>
                      </a:r>
                      <a:r>
                        <a:rPr lang="de-DE" altLang="en-US" sz="1800" dirty="0" smtClean="0"/>
                        <a:t> </a:t>
                      </a:r>
                      <a:r>
                        <a:rPr lang="de-DE" altLang="en-US" sz="1800" dirty="0" err="1" smtClean="0"/>
                        <a:t>resolution</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3827398348"/>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March meeting in Vancouver = 6</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67963069"/>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Coexistence between beacon-enabled and non-beacon enabled MAC </a:t>
                      </a:r>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86516735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36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D3 as contained </a:t>
            </a:r>
            <a:r>
              <a:rPr lang="en-US" altLang="en-US" dirty="0" smtClean="0"/>
              <a:t>in </a:t>
            </a:r>
            <a:r>
              <a:rPr lang="en-US" altLang="en-US" dirty="0"/>
              <a:t>doc. </a:t>
            </a:r>
            <a:r>
              <a:rPr lang="en-US" altLang="en-US" dirty="0" smtClean="0"/>
              <a:t>15-19/0017r2 into the new TG13 draft D4.0.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a:t>Tuesday </a:t>
            </a:r>
            <a:r>
              <a:rPr lang="en-US" altLang="en-US" sz="3600" dirty="0" smtClean="0"/>
              <a:t>PM2, </a:t>
            </a:r>
            <a:r>
              <a:rPr lang="en-US" altLang="en-US" sz="3600" dirty="0"/>
              <a:t>J</a:t>
            </a:r>
            <a:r>
              <a:rPr lang="en-US" altLang="en-US" sz="3600" dirty="0" smtClean="0"/>
              <a:t>an. 15,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42760742"/>
              </p:ext>
            </p:extLst>
          </p:nvPr>
        </p:nvGraphicFramePr>
        <p:xfrm>
          <a:off x="533400"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382739834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37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D3 as contained </a:t>
            </a:r>
            <a:r>
              <a:rPr lang="en-US" altLang="en-US" dirty="0" smtClean="0"/>
              <a:t>in </a:t>
            </a:r>
            <a:r>
              <a:rPr lang="en-US" altLang="en-US" dirty="0"/>
              <a:t>doc. </a:t>
            </a:r>
            <a:r>
              <a:rPr lang="en-US" altLang="en-US" dirty="0" smtClean="0"/>
              <a:t>15-19/0052r0 </a:t>
            </a:r>
            <a:r>
              <a:rPr lang="en-US" altLang="en-US" dirty="0" smtClean="0"/>
              <a:t>into the new TG13 draft D4.0.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Volker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2255811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January 2019 </a:t>
            </a:r>
            <a:r>
              <a:rPr lang="en-US" altLang="en-US" dirty="0"/>
              <a:t>session in </a:t>
            </a:r>
            <a:r>
              <a:rPr lang="en-US" altLang="en-US" dirty="0" smtClean="0"/>
              <a:t>St. Louis.</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20</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Wednesday </a:t>
            </a:r>
            <a:r>
              <a:rPr lang="nn-NO" altLang="en-US" sz="3600" dirty="0"/>
              <a:t>P</a:t>
            </a:r>
            <a:r>
              <a:rPr lang="nn-NO" altLang="en-US" sz="3600" dirty="0" smtClean="0"/>
              <a:t>M1, Jan. 16,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437283955"/>
              </p:ext>
            </p:extLst>
          </p:nvPr>
        </p:nvGraphicFramePr>
        <p:xfrm>
          <a:off x="838200" y="2362200"/>
          <a:ext cx="8077200" cy="182881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endParaRPr lang="en-US" altLang="en-US" sz="1800" dirty="0" smtClean="0"/>
                    </a:p>
                  </a:txBody>
                  <a:tcPr marT="45764" marB="45764"/>
                </a:tc>
                <a:tc>
                  <a:txBody>
                    <a:bodyPr/>
                    <a:lstStyle/>
                    <a:p>
                      <a:r>
                        <a:rPr lang="de-DE" sz="1800" dirty="0" smtClean="0"/>
                        <a:t>110</a:t>
                      </a:r>
                      <a:endParaRPr lang="en-US" sz="1800" dirty="0"/>
                    </a:p>
                  </a:txBody>
                  <a:tcPr marT="45764" marB="45764"/>
                </a:tc>
                <a:extLst>
                  <a:ext uri="{0D108BD9-81ED-4DB2-BD59-A6C34878D82A}">
                    <a16:rowId xmlns:a16="http://schemas.microsoft.com/office/drawing/2014/main" val="2098874508"/>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21</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AM2, Jan. 17,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041908084"/>
              </p:ext>
            </p:extLst>
          </p:nvPr>
        </p:nvGraphicFramePr>
        <p:xfrm>
          <a:off x="7620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Session</a:t>
                      </a:r>
                      <a:r>
                        <a:rPr lang="de-DE" altLang="en-US" sz="1800" baseline="0" dirty="0" smtClean="0"/>
                        <a:t> was </a:t>
                      </a:r>
                      <a:r>
                        <a:rPr lang="de-DE" altLang="en-US" sz="1800" baseline="0" dirty="0" err="1" smtClean="0"/>
                        <a:t>closed</a:t>
                      </a:r>
                      <a:r>
                        <a:rPr lang="de-DE" altLang="en-US" sz="1800" baseline="0" dirty="0" smtClean="0"/>
                        <a:t> in </a:t>
                      </a:r>
                      <a:r>
                        <a:rPr lang="de-DE" altLang="en-US" sz="1800" baseline="0" dirty="0" err="1" smtClean="0"/>
                        <a:t>favour</a:t>
                      </a:r>
                      <a:r>
                        <a:rPr lang="de-DE" altLang="en-US" sz="1800" baseline="0" dirty="0" smtClean="0"/>
                        <a:t> </a:t>
                      </a:r>
                      <a:r>
                        <a:rPr lang="de-DE" altLang="en-US" sz="1800" baseline="0" dirty="0" err="1" smtClean="0"/>
                        <a:t>of</a:t>
                      </a:r>
                      <a:r>
                        <a:rPr lang="de-DE" altLang="en-US" sz="1800" baseline="0" dirty="0" smtClean="0"/>
                        <a:t> </a:t>
                      </a:r>
                      <a:r>
                        <a:rPr lang="de-DE" altLang="en-US" sz="1800" baseline="0" dirty="0" err="1" smtClean="0"/>
                        <a:t>work</a:t>
                      </a:r>
                      <a:r>
                        <a:rPr lang="de-DE" altLang="en-US" sz="1800" baseline="0" dirty="0" smtClean="0"/>
                        <a:t> in </a:t>
                      </a:r>
                      <a:r>
                        <a:rPr lang="de-DE" altLang="en-US" sz="1800" baseline="0" dirty="0" err="1" smtClean="0"/>
                        <a:t>TGbb</a:t>
                      </a:r>
                      <a:endParaRPr lang="en-US" altLang="en-US" sz="1800" dirty="0" smtClean="0"/>
                    </a:p>
                  </a:txBody>
                  <a:tcPr marT="45764" marB="45764"/>
                </a:tc>
                <a:tc>
                  <a:txBody>
                    <a:bodyPr/>
                    <a:lstStyle/>
                    <a:p>
                      <a:r>
                        <a:rPr lang="en-US" sz="1800" dirty="0" smtClean="0"/>
                        <a:t>2</a:t>
                      </a:r>
                      <a:endParaRPr lang="en-US" sz="1800" dirty="0"/>
                    </a:p>
                  </a:txBody>
                  <a:tcPr marT="45764" marB="45764"/>
                </a:tc>
                <a:extLst>
                  <a:ext uri="{0D108BD9-81ED-4DB2-BD59-A6C34878D82A}">
                    <a16:rowId xmlns:a16="http://schemas.microsoft.com/office/drawing/2014/main" val="1960333716"/>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22</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PM1, Jan. 17,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946407426"/>
              </p:ext>
            </p:extLst>
          </p:nvPr>
        </p:nvGraphicFramePr>
        <p:xfrm>
          <a:off x="9906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Work on residual</a:t>
                      </a:r>
                      <a:r>
                        <a:rPr lang="de-DE" altLang="en-US" sz="1800" baseline="0" dirty="0" smtClean="0"/>
                        <a:t> </a:t>
                      </a:r>
                      <a:r>
                        <a:rPr lang="de-DE" altLang="en-US" sz="1800" dirty="0" smtClean="0"/>
                        <a:t>open </a:t>
                      </a:r>
                      <a:r>
                        <a:rPr lang="de-DE" altLang="en-US" sz="1800" dirty="0" err="1" smtClean="0"/>
                        <a:t>items</a:t>
                      </a:r>
                      <a:r>
                        <a:rPr lang="de-DE" altLang="en-US" sz="1800" dirty="0" smtClean="0"/>
                        <a:t> </a:t>
                      </a:r>
                      <a:r>
                        <a:rPr lang="de-DE" altLang="en-US" sz="1800" dirty="0" err="1" smtClean="0"/>
                        <a:t>and</a:t>
                      </a:r>
                      <a:r>
                        <a:rPr lang="de-DE" altLang="en-US" sz="1800" dirty="0" smtClean="0"/>
                        <a:t> </a:t>
                      </a:r>
                      <a:r>
                        <a:rPr lang="de-DE" altLang="en-US" sz="1800" dirty="0" err="1" smtClean="0"/>
                        <a:t>create</a:t>
                      </a:r>
                      <a:r>
                        <a:rPr lang="de-DE" altLang="en-US" sz="1800" dirty="0" smtClean="0"/>
                        <a:t> </a:t>
                      </a:r>
                      <a:r>
                        <a:rPr lang="de-DE" altLang="en-US" sz="1800" dirty="0" err="1" smtClean="0"/>
                        <a:t>comments</a:t>
                      </a:r>
                      <a:endParaRPr lang="en-US" altLang="en-US" sz="1800" dirty="0" smtClean="0"/>
                    </a:p>
                  </a:txBody>
                  <a:tcPr marT="45764" marB="45764"/>
                </a:tc>
                <a:tc>
                  <a:txBody>
                    <a:bodyPr/>
                    <a:lstStyle/>
                    <a:p>
                      <a:r>
                        <a:rPr lang="en-US" sz="1800" dirty="0" smtClean="0"/>
                        <a:t>110</a:t>
                      </a:r>
                      <a:endParaRPr lang="en-US" sz="1800" dirty="0"/>
                    </a:p>
                  </a:txBody>
                  <a:tcPr marT="45764" marB="45764"/>
                </a:tc>
                <a:extLst>
                  <a:ext uri="{0D108BD9-81ED-4DB2-BD59-A6C34878D82A}">
                    <a16:rowId xmlns:a16="http://schemas.microsoft.com/office/drawing/2014/main" val="609196669"/>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592958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23</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#8</a:t>
            </a:r>
            <a:endParaRPr lang="en-US" altLang="en-US" sz="3600" dirty="0"/>
          </a:p>
          <a:p>
            <a:pPr algn="just">
              <a:buFontTx/>
              <a:buNone/>
            </a:pPr>
            <a:r>
              <a:rPr lang="en-US" altLang="en-US" sz="3600" dirty="0" smtClean="0"/>
              <a:t>Thursday PM2, Jan. 17,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51270389"/>
              </p:ext>
            </p:extLst>
          </p:nvPr>
        </p:nvGraphicFramePr>
        <p:xfrm>
          <a:off x="809625" y="2209800"/>
          <a:ext cx="7924800" cy="415165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Motion </a:t>
                      </a:r>
                      <a:r>
                        <a:rPr lang="de-DE" altLang="en-US" sz="1800" dirty="0" err="1" smtClean="0"/>
                        <a:t>to</a:t>
                      </a:r>
                      <a:r>
                        <a:rPr lang="de-DE" altLang="en-US" sz="1800" dirty="0" smtClean="0"/>
                        <a:t> </a:t>
                      </a:r>
                      <a:r>
                        <a:rPr lang="de-DE" altLang="en-US" sz="1800" dirty="0" err="1" smtClean="0"/>
                        <a:t>include</a:t>
                      </a:r>
                      <a:r>
                        <a:rPr lang="de-DE" altLang="en-US" sz="1800" dirty="0" smtClean="0"/>
                        <a:t> </a:t>
                      </a:r>
                      <a:r>
                        <a:rPr lang="de-DE" altLang="en-US" sz="1800" dirty="0" err="1" smtClean="0"/>
                        <a:t>new</a:t>
                      </a:r>
                      <a:r>
                        <a:rPr lang="de-DE" altLang="en-US" sz="1800" dirty="0" smtClean="0"/>
                        <a:t> </a:t>
                      </a:r>
                      <a:r>
                        <a:rPr lang="de-DE" altLang="en-US" sz="1800" dirty="0" err="1" smtClean="0"/>
                        <a:t>text</a:t>
                      </a:r>
                      <a:r>
                        <a:rPr lang="de-DE" altLang="en-US" sz="1800" dirty="0" smtClean="0"/>
                        <a:t> in </a:t>
                      </a:r>
                      <a:r>
                        <a:rPr lang="de-DE" altLang="en-US" sz="1800" dirty="0" err="1" smtClean="0"/>
                        <a:t>doc</a:t>
                      </a:r>
                      <a:r>
                        <a:rPr lang="de-DE" altLang="en-US" sz="1800" dirty="0" smtClean="0"/>
                        <a:t>. 15-18/0616r3</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849752279"/>
                  </a:ext>
                </a:extLst>
              </a:tr>
              <a:tr h="445388">
                <a:tc>
                  <a:txBody>
                    <a:bodyPr/>
                    <a:lstStyle/>
                    <a:p>
                      <a:pPr marL="358775" lvl="1" indent="-342900" algn="just">
                        <a:spcBef>
                          <a:spcPts val="0"/>
                        </a:spcBef>
                        <a:spcAft>
                          <a:spcPts val="300"/>
                        </a:spcAft>
                        <a:defRPr/>
                      </a:pPr>
                      <a:r>
                        <a:rPr lang="de-DE" altLang="en-US" sz="1800" dirty="0" smtClean="0"/>
                        <a:t>Motion </a:t>
                      </a:r>
                      <a:r>
                        <a:rPr lang="de-DE" altLang="en-US" sz="1800" dirty="0" err="1" smtClean="0"/>
                        <a:t>to</a:t>
                      </a:r>
                      <a:r>
                        <a:rPr lang="de-DE" altLang="en-US" sz="1800" dirty="0" smtClean="0"/>
                        <a:t> </a:t>
                      </a:r>
                      <a:r>
                        <a:rPr lang="de-DE" altLang="en-US" sz="1800" dirty="0" err="1" smtClean="0"/>
                        <a:t>include</a:t>
                      </a:r>
                      <a:r>
                        <a:rPr lang="de-DE" altLang="en-US" sz="1800" dirty="0" smtClean="0"/>
                        <a:t> </a:t>
                      </a:r>
                      <a:r>
                        <a:rPr lang="de-DE" altLang="en-US" sz="1800" dirty="0" err="1" smtClean="0"/>
                        <a:t>comments</a:t>
                      </a:r>
                      <a:r>
                        <a:rPr lang="de-DE" altLang="en-US" sz="1800" dirty="0" smtClean="0"/>
                        <a:t> </a:t>
                      </a:r>
                      <a:r>
                        <a:rPr lang="de-DE" altLang="en-US" sz="1800" dirty="0" err="1" smtClean="0"/>
                        <a:t>doc</a:t>
                      </a:r>
                      <a:r>
                        <a:rPr lang="de-DE" altLang="en-US" sz="1800" dirty="0" smtClean="0"/>
                        <a:t>. 15-18/0052rx</a:t>
                      </a:r>
                      <a:r>
                        <a:rPr lang="de-DE" altLang="en-US" sz="1800" baseline="0" dirty="0" smtClean="0"/>
                        <a:t> </a:t>
                      </a:r>
                      <a:r>
                        <a:rPr lang="de-DE" altLang="en-US" sz="1800" dirty="0" err="1" smtClean="0"/>
                        <a:t>into</a:t>
                      </a:r>
                      <a:r>
                        <a:rPr lang="de-DE" altLang="en-US" sz="1800" dirty="0" smtClean="0"/>
                        <a:t> </a:t>
                      </a:r>
                      <a:r>
                        <a:rPr lang="de-DE" altLang="en-US" sz="1800" dirty="0" smtClean="0"/>
                        <a:t>D4.0</a:t>
                      </a:r>
                      <a:endParaRPr lang="de-DE"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448530649"/>
                  </a:ext>
                </a:extLst>
              </a:tr>
              <a:tr h="445388">
                <a:tc>
                  <a:txBody>
                    <a:bodyPr/>
                    <a:lstStyle/>
                    <a:p>
                      <a:pPr marL="0" lvl="0" indent="0" algn="just">
                        <a:buFontTx/>
                        <a:buNone/>
                      </a:pPr>
                      <a:r>
                        <a:rPr lang="en-GB" altLang="en-US" sz="1800" dirty="0" smtClean="0"/>
                        <a:t>Tentative Agenda for March meeting</a:t>
                      </a:r>
                    </a:p>
                  </a:txBody>
                  <a:tcPr marT="45684" marB="45684"/>
                </a:tc>
                <a:tc>
                  <a:txBody>
                    <a:bodyPr/>
                    <a:lstStyle/>
                    <a:p>
                      <a:r>
                        <a:rPr lang="de-DE" sz="1800" dirty="0" smtClean="0"/>
                        <a:t>20</a:t>
                      </a:r>
                      <a:endParaRPr lang="en-US" sz="1800" dirty="0"/>
                    </a:p>
                  </a:txBody>
                  <a:tcPr marT="45684" marB="45684"/>
                </a:tc>
                <a:extLst>
                  <a:ext uri="{0D108BD9-81ED-4DB2-BD59-A6C34878D82A}">
                    <a16:rowId xmlns:a16="http://schemas.microsoft.com/office/drawing/2014/main" val="2066514011"/>
                  </a:ext>
                </a:extLst>
              </a:tr>
              <a:tr h="445388">
                <a:tc>
                  <a:txBody>
                    <a:bodyPr/>
                    <a:lstStyle/>
                    <a:p>
                      <a:pPr marL="0" lvl="0" indent="0" algn="just">
                        <a:buFontTx/>
                        <a:buNone/>
                      </a:pPr>
                      <a:r>
                        <a:rPr lang="en-GB" altLang="en-US" sz="1800" dirty="0" smtClean="0"/>
                        <a:t>Conference calls </a:t>
                      </a:r>
                      <a:r>
                        <a:rPr lang="en-GB" altLang="en-US" sz="1800" dirty="0" smtClean="0"/>
                        <a:t>schedule</a:t>
                      </a:r>
                      <a:endParaRPr lang="en-GB" altLang="en-US" sz="1800" dirty="0" smtClean="0"/>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2357636305"/>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Update TG13 timeline</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510718787"/>
                  </a:ext>
                </a:extLst>
              </a:tr>
              <a:tr h="445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2220725885"/>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24</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38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text </a:t>
            </a:r>
            <a:r>
              <a:rPr lang="en-US" altLang="en-US" dirty="0" smtClean="0"/>
              <a:t>in </a:t>
            </a:r>
            <a:r>
              <a:rPr lang="en-US" altLang="en-US" dirty="0"/>
              <a:t>doc. </a:t>
            </a:r>
            <a:r>
              <a:rPr lang="en-US" altLang="en-US" dirty="0" smtClean="0"/>
              <a:t>15-18/0616r3 into the TG13 draft as beacon-enabled MAC mode.</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smtClean="0">
                <a:sym typeface="Wingdings" panose="05000000000000000000" pitchFamily="2" charset="2"/>
              </a:rPr>
              <a:t>by  </a:t>
            </a:r>
            <a:r>
              <a:rPr lang="en-GB" altLang="en-US" dirty="0" err="1" smtClean="0">
                <a:sym typeface="Wingdings" panose="05000000000000000000" pitchFamily="2" charset="2"/>
              </a:rPr>
              <a:t>Shoichi</a:t>
            </a:r>
            <a:r>
              <a:rPr lang="en-GB" altLang="en-US" dirty="0" smtClean="0">
                <a:sym typeface="Wingdings" panose="05000000000000000000" pitchFamily="2" charset="2"/>
              </a:rPr>
              <a:t> Kitazawa</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Volker Jungnickel</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754747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39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2057400"/>
            <a:ext cx="7772400" cy="429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additional comments against D3 as contained </a:t>
            </a:r>
            <a:r>
              <a:rPr lang="en-US" altLang="en-US" dirty="0" smtClean="0"/>
              <a:t>in doc. 15-19/0052r1 into the new TG13 draft D4.0.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a:t>
            </a:r>
            <a:r>
              <a:rPr lang="en-GB" altLang="en-US" dirty="0">
                <a:sym typeface="Wingdings" panose="05000000000000000000" pitchFamily="2" charset="2"/>
              </a:rPr>
              <a:t>by  </a:t>
            </a:r>
            <a:r>
              <a:rPr lang="en-GB" altLang="en-US" dirty="0" err="1">
                <a:sym typeface="Wingdings" panose="05000000000000000000" pitchFamily="2" charset="2"/>
              </a:rPr>
              <a:t>Shoichi</a:t>
            </a:r>
            <a:r>
              <a:rPr lang="en-GB" altLang="en-US" dirty="0">
                <a:sym typeface="Wingdings" panose="05000000000000000000" pitchFamily="2" charset="2"/>
              </a:rPr>
              <a:t> Kitazawa</a:t>
            </a:r>
          </a:p>
          <a:p>
            <a:pPr algn="just">
              <a:buFontTx/>
              <a:buNone/>
            </a:pPr>
            <a:r>
              <a:rPr lang="en-GB" altLang="en-US" dirty="0">
                <a:sym typeface="Wingdings" panose="05000000000000000000" pitchFamily="2" charset="2"/>
              </a:rPr>
              <a:t>Seconded by Volker Jungnickel</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38203736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4114800"/>
          </a:xfrm>
        </p:spPr>
        <p:txBody>
          <a:bodyPr/>
          <a:lstStyle/>
          <a:p>
            <a:r>
              <a:rPr lang="de-DE" sz="2200" b="0" dirty="0" err="1" smtClean="0"/>
              <a:t>January</a:t>
            </a:r>
            <a:r>
              <a:rPr lang="de-DE" sz="2200" b="0" dirty="0" smtClean="0"/>
              <a:t>:	</a:t>
            </a:r>
            <a:r>
              <a:rPr lang="de-DE" sz="2200" b="0" dirty="0"/>
              <a:t>	</a:t>
            </a:r>
            <a:r>
              <a:rPr lang="de-DE" sz="2200" b="0" dirty="0" smtClean="0"/>
              <a:t>Create </a:t>
            </a:r>
            <a:r>
              <a:rPr lang="de-DE" sz="2200" b="0" dirty="0" err="1"/>
              <a:t>draft</a:t>
            </a:r>
            <a:r>
              <a:rPr lang="de-DE" sz="2200" b="0" dirty="0"/>
              <a:t> 4.0 </a:t>
            </a:r>
            <a:r>
              <a:rPr lang="de-DE" sz="2200" b="0" dirty="0" err="1"/>
              <a:t>as</a:t>
            </a:r>
            <a:r>
              <a:rPr lang="de-DE" sz="2200" b="0" dirty="0"/>
              <a:t> </a:t>
            </a:r>
            <a:r>
              <a:rPr lang="de-DE" sz="2200" b="0" dirty="0" err="1" smtClean="0"/>
              <a:t>pdf</a:t>
            </a:r>
            <a:r>
              <a:rPr lang="de-DE" sz="2200" b="0" dirty="0" smtClean="0"/>
              <a:t> </a:t>
            </a:r>
            <a:r>
              <a:rPr lang="de-DE" sz="2200" b="0" dirty="0" err="1" smtClean="0"/>
              <a:t>until</a:t>
            </a:r>
            <a:r>
              <a:rPr lang="de-DE" sz="2200" b="0" dirty="0" smtClean="0"/>
              <a:t> 18 </a:t>
            </a:r>
            <a:r>
              <a:rPr lang="de-DE" sz="2200" b="0" dirty="0" err="1" smtClean="0"/>
              <a:t>February</a:t>
            </a:r>
            <a:r>
              <a:rPr lang="de-DE" sz="2200" b="0" dirty="0" smtClean="0"/>
              <a:t> 2019 </a:t>
            </a:r>
            <a:r>
              <a:rPr lang="de-DE" sz="2200" b="0" dirty="0" err="1" smtClean="0"/>
              <a:t>and</a:t>
            </a:r>
            <a:r>
              <a:rPr lang="de-DE" sz="2200" b="0" dirty="0" smtClean="0"/>
              <a:t> 			</a:t>
            </a:r>
            <a:r>
              <a:rPr lang="de-DE" sz="2200" b="0" dirty="0" err="1" smtClean="0"/>
              <a:t>upload</a:t>
            </a:r>
            <a:r>
              <a:rPr lang="de-DE" sz="2200" b="0" dirty="0" smtClean="0"/>
              <a:t> on </a:t>
            </a:r>
            <a:r>
              <a:rPr lang="de-DE" sz="2200" b="0" dirty="0" err="1" smtClean="0"/>
              <a:t>members</a:t>
            </a:r>
            <a:r>
              <a:rPr lang="de-DE" sz="2200" b="0" dirty="0" smtClean="0"/>
              <a:t> </a:t>
            </a:r>
            <a:r>
              <a:rPr lang="de-DE" sz="2200" b="0" dirty="0" err="1" smtClean="0"/>
              <a:t>area</a:t>
            </a:r>
            <a:r>
              <a:rPr lang="de-DE" sz="2200" b="0" dirty="0" smtClean="0"/>
              <a:t> (via Rick Alfvin)</a:t>
            </a:r>
            <a:endParaRPr lang="de-DE" sz="2200" b="0" dirty="0" smtClean="0"/>
          </a:p>
          <a:p>
            <a:r>
              <a:rPr lang="de-DE" sz="2200" b="0" dirty="0" err="1" smtClean="0"/>
              <a:t>February</a:t>
            </a:r>
            <a:r>
              <a:rPr lang="de-DE" sz="2200" b="0" dirty="0" smtClean="0"/>
              <a:t>: </a:t>
            </a:r>
            <a:r>
              <a:rPr lang="de-DE" sz="2200" b="0" dirty="0" smtClean="0"/>
              <a:t>		</a:t>
            </a:r>
            <a:r>
              <a:rPr lang="de-DE" sz="2200" b="0" dirty="0" err="1" smtClean="0"/>
              <a:t>Provide</a:t>
            </a:r>
            <a:r>
              <a:rPr lang="de-DE" sz="2200" b="0" dirty="0" smtClean="0"/>
              <a:t> </a:t>
            </a:r>
            <a:r>
              <a:rPr lang="de-DE" sz="2200" b="0" dirty="0" err="1" smtClean="0"/>
              <a:t>comments</a:t>
            </a:r>
            <a:r>
              <a:rPr lang="de-DE" sz="2200" b="0" dirty="0" smtClean="0"/>
              <a:t> </a:t>
            </a:r>
            <a:r>
              <a:rPr lang="de-DE" sz="2200" b="0" dirty="0" err="1" smtClean="0"/>
              <a:t>against</a:t>
            </a:r>
            <a:r>
              <a:rPr lang="de-DE" sz="2200" b="0" dirty="0" smtClean="0"/>
              <a:t> D4.0, </a:t>
            </a:r>
            <a:r>
              <a:rPr lang="de-DE" sz="2200" b="0" dirty="0" err="1" smtClean="0"/>
              <a:t>work</a:t>
            </a:r>
            <a:r>
              <a:rPr lang="de-DE" sz="2200" b="0" dirty="0" smtClean="0"/>
              <a:t> on </a:t>
            </a:r>
            <a:r>
              <a:rPr lang="de-DE" sz="2200" b="0" dirty="0" err="1" smtClean="0"/>
              <a:t>missing</a:t>
            </a:r>
            <a:r>
              <a:rPr lang="de-DE" sz="2200" b="0" dirty="0" smtClean="0"/>
              <a:t> 			</a:t>
            </a:r>
            <a:r>
              <a:rPr lang="de-DE" sz="2200" b="0" dirty="0" err="1" smtClean="0"/>
              <a:t>text</a:t>
            </a:r>
            <a:r>
              <a:rPr lang="de-DE" sz="2200" b="0" dirty="0" smtClean="0"/>
              <a:t> (</a:t>
            </a:r>
            <a:r>
              <a:rPr lang="de-DE" sz="2200" b="0" dirty="0" err="1" smtClean="0"/>
              <a:t>focus</a:t>
            </a:r>
            <a:r>
              <a:rPr lang="de-DE" sz="2200" b="0" dirty="0" smtClean="0"/>
              <a:t> on </a:t>
            </a:r>
            <a:r>
              <a:rPr lang="de-DE" sz="2200" b="0" dirty="0" err="1" smtClean="0"/>
              <a:t>main</a:t>
            </a:r>
            <a:r>
              <a:rPr lang="de-DE" sz="2200" b="0" dirty="0" smtClean="0"/>
              <a:t> </a:t>
            </a:r>
            <a:r>
              <a:rPr lang="de-DE" sz="2200" b="0" dirty="0" err="1" smtClean="0"/>
              <a:t>definifions</a:t>
            </a:r>
            <a:r>
              <a:rPr lang="de-DE" sz="2200" b="0" dirty="0" smtClean="0"/>
              <a:t> </a:t>
            </a:r>
            <a:r>
              <a:rPr lang="de-DE" sz="2200" b="0" dirty="0" err="1" smtClean="0"/>
              <a:t>and</a:t>
            </a:r>
            <a:r>
              <a:rPr lang="de-DE" sz="2200" b="0" dirty="0" smtClean="0"/>
              <a:t> </a:t>
            </a:r>
            <a:r>
              <a:rPr lang="de-DE" sz="2200" b="0" dirty="0" err="1" smtClean="0"/>
              <a:t>procedures</a:t>
            </a:r>
            <a:r>
              <a:rPr lang="de-DE" sz="2200" b="0" dirty="0" smtClean="0"/>
              <a:t> 				</a:t>
            </a:r>
            <a:r>
              <a:rPr lang="de-DE" sz="2200" b="0" dirty="0" err="1" smtClean="0"/>
              <a:t>for</a:t>
            </a:r>
            <a:r>
              <a:rPr lang="de-DE" sz="2200" b="0" dirty="0" smtClean="0"/>
              <a:t> MAC in </a:t>
            </a:r>
            <a:r>
              <a:rPr lang="de-DE" sz="2200" b="0" dirty="0" err="1" smtClean="0"/>
              <a:t>Sections</a:t>
            </a:r>
            <a:r>
              <a:rPr lang="de-DE" sz="2200" b="0" dirty="0" smtClean="0"/>
              <a:t> 5 </a:t>
            </a:r>
            <a:r>
              <a:rPr lang="de-DE" sz="2200" b="0" dirty="0" err="1" smtClean="0"/>
              <a:t>and</a:t>
            </a:r>
            <a:r>
              <a:rPr lang="de-DE" sz="2200" b="0" dirty="0" smtClean="0"/>
              <a:t> 6) </a:t>
            </a:r>
          </a:p>
          <a:p>
            <a:r>
              <a:rPr lang="de-DE" sz="2200" b="0" dirty="0" smtClean="0"/>
              <a:t>March </a:t>
            </a:r>
            <a:r>
              <a:rPr lang="de-DE" sz="2200" b="0" dirty="0" err="1" smtClean="0"/>
              <a:t>meeting</a:t>
            </a:r>
            <a:r>
              <a:rPr lang="de-DE" sz="2200" b="0" dirty="0" smtClean="0"/>
              <a:t>	</a:t>
            </a:r>
            <a:r>
              <a:rPr lang="de-DE" sz="2200" b="0" dirty="0" err="1" smtClean="0"/>
              <a:t>Resolve</a:t>
            </a:r>
            <a:r>
              <a:rPr lang="de-DE" sz="2200" b="0" dirty="0" smtClean="0"/>
              <a:t> </a:t>
            </a:r>
            <a:r>
              <a:rPr lang="de-DE" sz="2200" b="0" dirty="0" err="1" smtClean="0"/>
              <a:t>comments</a:t>
            </a:r>
            <a:r>
              <a:rPr lang="de-DE" sz="2200" b="0" dirty="0" smtClean="0"/>
              <a:t> </a:t>
            </a:r>
            <a:r>
              <a:rPr lang="de-DE" sz="2200" b="0" dirty="0" err="1" smtClean="0"/>
              <a:t>against</a:t>
            </a:r>
            <a:r>
              <a:rPr lang="de-DE" sz="2200" b="0" dirty="0" smtClean="0"/>
              <a:t> D4.0, </a:t>
            </a:r>
            <a:r>
              <a:rPr lang="de-DE" sz="2200" b="0" dirty="0" err="1" smtClean="0"/>
              <a:t>create</a:t>
            </a:r>
            <a:r>
              <a:rPr lang="de-DE" sz="2200" b="0" dirty="0" smtClean="0"/>
              <a:t> D5.0 </a:t>
            </a:r>
            <a:r>
              <a:rPr lang="de-DE" sz="2200" b="0" dirty="0" err="1" smtClean="0"/>
              <a:t>and</a:t>
            </a:r>
            <a:r>
              <a:rPr lang="de-DE" sz="2200" b="0" dirty="0" smtClean="0"/>
              <a:t> 			</a:t>
            </a:r>
            <a:r>
              <a:rPr lang="de-DE" sz="2200" b="0" dirty="0" err="1" smtClean="0"/>
              <a:t>submit</a:t>
            </a:r>
            <a:r>
              <a:rPr lang="de-DE" sz="2200" b="0" dirty="0" smtClean="0"/>
              <a:t> </a:t>
            </a:r>
            <a:r>
              <a:rPr lang="de-DE" sz="2200" b="0" dirty="0" err="1" smtClean="0"/>
              <a:t>for</a:t>
            </a:r>
            <a:r>
              <a:rPr lang="de-DE" sz="2200" b="0" dirty="0" smtClean="0"/>
              <a:t> 1st WGLB</a:t>
            </a:r>
          </a:p>
          <a:p>
            <a:r>
              <a:rPr lang="de-DE" sz="2200" b="0" dirty="0" smtClean="0"/>
              <a:t>April		</a:t>
            </a:r>
            <a:r>
              <a:rPr lang="de-DE" sz="2200" b="0" dirty="0" err="1" smtClean="0"/>
              <a:t>Provide</a:t>
            </a:r>
            <a:r>
              <a:rPr lang="de-DE" sz="2200" b="0" dirty="0" smtClean="0"/>
              <a:t> </a:t>
            </a:r>
            <a:r>
              <a:rPr lang="de-DE" sz="2200" b="0" dirty="0" err="1" smtClean="0"/>
              <a:t>comments</a:t>
            </a:r>
            <a:r>
              <a:rPr lang="de-DE" sz="2200" b="0" dirty="0" smtClean="0"/>
              <a:t> </a:t>
            </a:r>
            <a:r>
              <a:rPr lang="de-DE" sz="2200" b="0" dirty="0" err="1" smtClean="0"/>
              <a:t>against</a:t>
            </a:r>
            <a:r>
              <a:rPr lang="de-DE" sz="2200" b="0" dirty="0" smtClean="0"/>
              <a:t> 1st WGLB</a:t>
            </a:r>
          </a:p>
          <a:p>
            <a:r>
              <a:rPr lang="de-DE" sz="2200" b="0" dirty="0" smtClean="0"/>
              <a:t>Mai </a:t>
            </a:r>
            <a:r>
              <a:rPr lang="de-DE" sz="2200" b="0" dirty="0" err="1" smtClean="0"/>
              <a:t>meeting</a:t>
            </a:r>
            <a:r>
              <a:rPr lang="de-DE" sz="2200" b="0" dirty="0" smtClean="0"/>
              <a:t>: 	</a:t>
            </a:r>
            <a:r>
              <a:rPr lang="de-DE" sz="2200" b="0" dirty="0" err="1" smtClean="0"/>
              <a:t>Resolve</a:t>
            </a:r>
            <a:r>
              <a:rPr lang="de-DE" sz="2200" b="0" dirty="0" smtClean="0"/>
              <a:t> </a:t>
            </a:r>
            <a:r>
              <a:rPr lang="de-DE" sz="2200" b="0" dirty="0" err="1" smtClean="0"/>
              <a:t>comments</a:t>
            </a:r>
            <a:r>
              <a:rPr lang="de-DE" sz="2200" b="0" dirty="0" smtClean="0"/>
              <a:t> </a:t>
            </a:r>
            <a:r>
              <a:rPr lang="de-DE" sz="2200" b="0" dirty="0" err="1" smtClean="0"/>
              <a:t>from</a:t>
            </a:r>
            <a:r>
              <a:rPr lang="de-DE" sz="2200" b="0" dirty="0" smtClean="0"/>
              <a:t> WGLB, </a:t>
            </a:r>
            <a:r>
              <a:rPr lang="de-DE" sz="2200" b="0" dirty="0" err="1" smtClean="0"/>
              <a:t>create</a:t>
            </a:r>
            <a:r>
              <a:rPr lang="de-DE" sz="2200" b="0" dirty="0" smtClean="0"/>
              <a:t> D6.0 </a:t>
            </a:r>
            <a:r>
              <a:rPr lang="de-DE" sz="2200" b="0" dirty="0" err="1" smtClean="0"/>
              <a:t>and</a:t>
            </a:r>
            <a:r>
              <a:rPr lang="de-DE" sz="2200" b="0" dirty="0" smtClean="0"/>
              <a:t> 			</a:t>
            </a:r>
            <a:r>
              <a:rPr lang="de-DE" sz="2200" b="0" dirty="0" err="1" smtClean="0"/>
              <a:t>submit</a:t>
            </a:r>
            <a:r>
              <a:rPr lang="de-DE" sz="2200" b="0" dirty="0" smtClean="0"/>
              <a:t> </a:t>
            </a:r>
            <a:r>
              <a:rPr lang="de-DE" sz="2200" b="0" dirty="0" err="1" smtClean="0"/>
              <a:t>for</a:t>
            </a:r>
            <a:r>
              <a:rPr lang="de-DE" sz="2200" b="0" dirty="0" smtClean="0"/>
              <a:t> 2nd WGLB </a:t>
            </a:r>
            <a:r>
              <a:rPr lang="de-DE" sz="2200" b="0" dirty="0" err="1" smtClean="0"/>
              <a:t>request</a:t>
            </a:r>
            <a:r>
              <a:rPr lang="de-DE" sz="2200" b="0" dirty="0" smtClean="0"/>
              <a:t> (</a:t>
            </a:r>
            <a:r>
              <a:rPr lang="de-DE" sz="2200" b="0" dirty="0" err="1" smtClean="0"/>
              <a:t>no</a:t>
            </a:r>
            <a:r>
              <a:rPr lang="de-DE" sz="2200" b="0" dirty="0" smtClean="0"/>
              <a:t> </a:t>
            </a:r>
            <a:r>
              <a:rPr lang="de-DE" sz="2200" b="0" dirty="0" err="1" smtClean="0"/>
              <a:t>comment</a:t>
            </a:r>
            <a:r>
              <a:rPr lang="de-DE" sz="2200" b="0" dirty="0" smtClean="0"/>
              <a:t>)</a:t>
            </a:r>
          </a:p>
          <a:p>
            <a:r>
              <a:rPr lang="de-DE" sz="2200" b="0" dirty="0" smtClean="0"/>
              <a:t>May </a:t>
            </a:r>
            <a:r>
              <a:rPr lang="de-DE" sz="2200" b="0" dirty="0" smtClean="0"/>
              <a:t>		</a:t>
            </a:r>
            <a:r>
              <a:rPr lang="de-DE" sz="2200" b="0" dirty="0" err="1" smtClean="0"/>
              <a:t>Prepare</a:t>
            </a:r>
            <a:r>
              <a:rPr lang="de-DE" sz="2200" b="0" dirty="0" smtClean="0"/>
              <a:t> </a:t>
            </a:r>
            <a:r>
              <a:rPr lang="de-DE" sz="2200" b="0" dirty="0" err="1" smtClean="0"/>
              <a:t>everything</a:t>
            </a:r>
            <a:r>
              <a:rPr lang="de-DE" sz="2200" b="0" dirty="0" smtClean="0"/>
              <a:t> </a:t>
            </a:r>
            <a:r>
              <a:rPr lang="de-DE" sz="2200" b="0" dirty="0" err="1" smtClean="0"/>
              <a:t>for</a:t>
            </a:r>
            <a:r>
              <a:rPr lang="de-DE" sz="2200" b="0" dirty="0" smtClean="0"/>
              <a:t> </a:t>
            </a:r>
            <a:r>
              <a:rPr lang="de-DE" sz="2200" b="0" dirty="0" err="1" smtClean="0"/>
              <a:t>sponsor</a:t>
            </a:r>
            <a:r>
              <a:rPr lang="de-DE" sz="2200" b="0" dirty="0" smtClean="0"/>
              <a:t> </a:t>
            </a:r>
            <a:r>
              <a:rPr lang="de-DE" sz="2200" b="0" dirty="0" err="1" smtClean="0"/>
              <a:t>ballot</a:t>
            </a:r>
            <a:endParaRPr lang="de-DE" sz="22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6"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9595210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27</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March</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en-GB" altLang="en-US" dirty="0" smtClean="0"/>
              <a:t>Prepare D4 </a:t>
            </a:r>
            <a:r>
              <a:rPr lang="en-GB" altLang="en-US" dirty="0" smtClean="0"/>
              <a:t>and provide comments</a:t>
            </a:r>
            <a:r>
              <a:rPr lang="en-GB" altLang="en-US" dirty="0" smtClean="0"/>
              <a:t> </a:t>
            </a:r>
            <a:endParaRPr lang="en-GB" altLang="en-US" dirty="0" smtClean="0"/>
          </a:p>
          <a:p>
            <a:pPr marL="342900" indent="-342900" algn="just">
              <a:buFont typeface="Arial" panose="020B0604020202020204" pitchFamily="34" charset="0"/>
              <a:buChar char="•"/>
              <a:defRPr/>
            </a:pPr>
            <a:r>
              <a:rPr lang="de-DE" dirty="0"/>
              <a:t>List </a:t>
            </a:r>
            <a:r>
              <a:rPr lang="de-DE" dirty="0" err="1"/>
              <a:t>of</a:t>
            </a:r>
            <a:r>
              <a:rPr lang="de-DE" dirty="0"/>
              <a:t> </a:t>
            </a:r>
            <a:r>
              <a:rPr lang="de-DE" dirty="0" err="1"/>
              <a:t>frame</a:t>
            </a:r>
            <a:r>
              <a:rPr lang="de-DE" dirty="0"/>
              <a:t> </a:t>
            </a:r>
            <a:r>
              <a:rPr lang="de-DE" dirty="0" err="1"/>
              <a:t>subtypes</a:t>
            </a:r>
            <a:endParaRPr lang="en-GB" altLang="en-US" dirty="0" smtClean="0"/>
          </a:p>
          <a:p>
            <a:pPr marL="342900" indent="-342900" algn="just">
              <a:buFont typeface="Arial" panose="020B0604020202020204" pitchFamily="34" charset="0"/>
              <a:buChar char="•"/>
              <a:defRPr/>
            </a:pPr>
            <a:r>
              <a:rPr lang="en-GB" altLang="en-US" dirty="0" smtClean="0"/>
              <a:t>Create missing text in the draft</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r>
              <a:rPr lang="en-GB" altLang="en-US" dirty="0" smtClean="0"/>
              <a:t>TG13 </a:t>
            </a:r>
            <a:r>
              <a:rPr lang="en-GB" altLang="en-US" dirty="0" err="1" smtClean="0"/>
              <a:t>Telcos</a:t>
            </a:r>
            <a:r>
              <a:rPr lang="en-GB" altLang="en-US" dirty="0" smtClean="0"/>
              <a:t> are scheduled on  </a:t>
            </a:r>
            <a:endParaRPr lang="en-GB" altLang="en-US" dirty="0" smtClean="0"/>
          </a:p>
          <a:p>
            <a:pPr algn="just">
              <a:buNone/>
              <a:defRPr/>
            </a:pPr>
            <a:endParaRPr lang="en-GB" altLang="en-US" dirty="0" smtClean="0"/>
          </a:p>
          <a:p>
            <a:pPr marL="342900" indent="-342900" algn="just">
              <a:buFont typeface="Arial" panose="020B0604020202020204" pitchFamily="34" charset="0"/>
              <a:buChar char="•"/>
              <a:defRPr/>
            </a:pPr>
            <a:r>
              <a:rPr lang="en-GB" altLang="en-US" dirty="0" smtClean="0"/>
              <a:t>Feb. </a:t>
            </a:r>
            <a:r>
              <a:rPr lang="en-GB" altLang="en-US" dirty="0" smtClean="0"/>
              <a:t>1 </a:t>
            </a:r>
            <a:r>
              <a:rPr lang="en-GB" altLang="en-US" dirty="0" smtClean="0"/>
              <a:t>	</a:t>
            </a:r>
            <a:r>
              <a:rPr lang="en-GB" altLang="en-US" dirty="0" smtClean="0"/>
              <a:t> 8:00-9:00 EST  </a:t>
            </a:r>
            <a:r>
              <a:rPr lang="en-GB" altLang="en-US" dirty="0" smtClean="0"/>
              <a:t>Review </a:t>
            </a:r>
            <a:r>
              <a:rPr lang="en-GB" altLang="en-US" dirty="0" smtClean="0"/>
              <a:t>new text</a:t>
            </a:r>
          </a:p>
          <a:p>
            <a:pPr marL="342900" indent="-342900" algn="just">
              <a:buFont typeface="Arial" panose="020B0604020202020204" pitchFamily="34" charset="0"/>
              <a:buChar char="•"/>
              <a:defRPr/>
            </a:pPr>
            <a:r>
              <a:rPr lang="en-GB" altLang="en-US" dirty="0" smtClean="0"/>
              <a:t>Feb. 15	</a:t>
            </a:r>
            <a:r>
              <a:rPr lang="en-GB" altLang="en-US" dirty="0"/>
              <a:t> 8:00-9:00 EST  Review new </a:t>
            </a:r>
            <a:r>
              <a:rPr lang="en-GB" altLang="en-US" dirty="0" smtClean="0"/>
              <a:t>text</a:t>
            </a:r>
          </a:p>
          <a:p>
            <a:pPr marL="342900" indent="-342900" algn="just">
              <a:buFont typeface="Arial" panose="020B0604020202020204" pitchFamily="34" charset="0"/>
              <a:buChar char="•"/>
              <a:defRPr/>
            </a:pPr>
            <a:r>
              <a:rPr lang="en-GB" altLang="en-US" dirty="0"/>
              <a:t>March 7	 8:00-9:00 EST  </a:t>
            </a:r>
            <a:r>
              <a:rPr lang="en-GB" altLang="en-US" dirty="0" smtClean="0"/>
              <a:t>Prepare March meeting</a:t>
            </a:r>
            <a:endParaRPr lang="en-GB" altLang="en-US" dirty="0" smtClean="0"/>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28</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March</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2057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6 + 1 additional </a:t>
            </a:r>
            <a:r>
              <a:rPr lang="de-DE" dirty="0" err="1" smtClean="0"/>
              <a:t>session</a:t>
            </a:r>
            <a:r>
              <a:rPr lang="de-DE" dirty="0" smtClean="0"/>
              <a:t> </a:t>
            </a:r>
            <a:r>
              <a:rPr lang="de-DE" dirty="0" err="1" smtClean="0"/>
              <a:t>requested</a:t>
            </a:r>
            <a:endParaRPr lang="de-DE" dirty="0" smtClean="0"/>
          </a:p>
          <a:p>
            <a:pPr marL="342900" indent="-342900" algn="just">
              <a:buFont typeface="Arial" panose="020B0604020202020204" pitchFamily="34" charset="0"/>
              <a:buChar char="•"/>
              <a:defRPr/>
            </a:pPr>
            <a:r>
              <a:rPr lang="de-DE" dirty="0" err="1" smtClean="0"/>
              <a:t>Resolve</a:t>
            </a:r>
            <a:r>
              <a:rPr lang="de-DE" dirty="0" smtClean="0"/>
              <a:t> </a:t>
            </a:r>
            <a:r>
              <a:rPr lang="de-DE" dirty="0" err="1" smtClean="0"/>
              <a:t>comments</a:t>
            </a:r>
            <a:r>
              <a:rPr lang="de-DE" dirty="0" smtClean="0"/>
              <a:t> </a:t>
            </a:r>
            <a:r>
              <a:rPr lang="de-DE" dirty="0" err="1" smtClean="0"/>
              <a:t>from</a:t>
            </a:r>
            <a:r>
              <a:rPr lang="de-DE" dirty="0" smtClean="0"/>
              <a:t> </a:t>
            </a:r>
            <a:r>
              <a:rPr lang="de-DE" dirty="0" smtClean="0"/>
              <a:t>D4.0</a:t>
            </a:r>
            <a:endParaRPr lang="de-DE" dirty="0" smtClean="0"/>
          </a:p>
          <a:p>
            <a:pPr marL="342900" indent="-342900" algn="just">
              <a:buFont typeface="Arial" panose="020B0604020202020204" pitchFamily="34" charset="0"/>
              <a:buChar char="•"/>
              <a:defRPr/>
            </a:pPr>
            <a:r>
              <a:rPr lang="de-DE" dirty="0" err="1" smtClean="0"/>
              <a:t>Revise</a:t>
            </a:r>
            <a:r>
              <a:rPr lang="de-DE" dirty="0" smtClean="0"/>
              <a:t> </a:t>
            </a:r>
            <a:r>
              <a:rPr lang="de-DE" dirty="0" err="1" smtClean="0"/>
              <a:t>draft</a:t>
            </a:r>
            <a:r>
              <a:rPr lang="de-DE" dirty="0" smtClean="0"/>
              <a:t> </a:t>
            </a:r>
            <a:r>
              <a:rPr lang="de-DE" dirty="0" err="1" smtClean="0"/>
              <a:t>accordingly</a:t>
            </a:r>
            <a:endParaRPr lang="de-DE" dirty="0" smtClean="0"/>
          </a:p>
          <a:p>
            <a:pPr marL="342900" indent="-342900" algn="just">
              <a:buFont typeface="Arial" panose="020B0604020202020204" pitchFamily="34" charset="0"/>
              <a:buChar char="•"/>
              <a:defRPr/>
            </a:pPr>
            <a:r>
              <a:rPr lang="de-DE" dirty="0" smtClean="0"/>
              <a:t>Start </a:t>
            </a:r>
            <a:r>
              <a:rPr lang="de-DE" dirty="0" smtClean="0"/>
              <a:t>WGLB</a:t>
            </a: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04084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Approve the new timeline in doc. 15-17-288r8. </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Nikola </a:t>
            </a:r>
            <a:r>
              <a:rPr lang="en-GB" altLang="en-US" dirty="0" err="1" smtClean="0">
                <a:sym typeface="Wingdings" panose="05000000000000000000" pitchFamily="2" charset="2"/>
              </a:rPr>
              <a:t>Serafimovski</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a:sym typeface="Wingdings" panose="05000000000000000000" pitchFamily="2" charset="2"/>
              </a:rPr>
              <a:t>Shoichi</a:t>
            </a:r>
            <a:r>
              <a:rPr lang="en-GB" altLang="en-US" dirty="0">
                <a:sym typeface="Wingdings" panose="05000000000000000000" pitchFamily="2" charset="2"/>
              </a:rPr>
              <a:t> Kitazawa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Approved with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extLst>
      <p:ext uri="{BB962C8B-B14F-4D97-AF65-F5344CB8AC3E}">
        <p14:creationId xmlns:p14="http://schemas.microsoft.com/office/powerpoint/2010/main" val="165470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51971417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St. Louis</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647094973"/>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TGbb#3</a:t>
                      </a:r>
                      <a:endParaRPr lang="en-US" sz="1600" i="1" dirty="0" smtClean="0">
                        <a:solidFill>
                          <a:schemeClr val="bg1">
                            <a:lumMod val="50000"/>
                          </a:schemeClr>
                        </a:solidFill>
                      </a:endParaRP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TGbb#1</a:t>
                      </a: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TGbb#2</a:t>
                      </a:r>
                      <a:endParaRPr lang="en-US" sz="1600" b="0" i="1" dirty="0" smtClean="0">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TG13#6</a:t>
                      </a:r>
                      <a:endParaRPr lang="en-US" sz="1600" b="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TG13#7</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TG13#8</a:t>
                      </a: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dirty="0"/>
              <a:t>8</a:t>
            </a:r>
            <a:r>
              <a:rPr lang="de-DE" altLang="en-US" dirty="0" smtClean="0"/>
              <a:t> time </a:t>
            </a:r>
            <a:r>
              <a:rPr lang="de-DE" altLang="en-US" dirty="0" err="1" smtClean="0"/>
              <a:t>slots</a:t>
            </a:r>
            <a:r>
              <a:rPr lang="de-DE" altLang="en-US" dirty="0" smtClean="0"/>
              <a:t> </a:t>
            </a:r>
            <a:r>
              <a:rPr lang="de-DE" altLang="en-US" dirty="0" err="1" smtClean="0"/>
              <a:t>this</a:t>
            </a:r>
            <a:r>
              <a:rPr lang="de-DE" altLang="en-US" dirty="0" smtClean="0"/>
              <a:t> </a:t>
            </a:r>
            <a:r>
              <a:rPr lang="de-DE" altLang="en-US" dirty="0" err="1" smtClean="0"/>
              <a:t>week</a:t>
            </a:r>
            <a:endParaRPr lang="de-DE" altLang="en-US" dirty="0"/>
          </a:p>
          <a:p>
            <a:pPr marL="342900" indent="-342900" algn="just">
              <a:spcBef>
                <a:spcPts val="0"/>
              </a:spcBef>
              <a:spcAft>
                <a:spcPts val="300"/>
              </a:spcAft>
              <a:defRPr/>
            </a:pPr>
            <a:r>
              <a:rPr lang="de-DE" altLang="en-US" dirty="0" smtClean="0"/>
              <a:t>New </a:t>
            </a:r>
            <a:r>
              <a:rPr lang="de-DE" altLang="en-US" dirty="0" err="1" smtClean="0"/>
              <a:t>contributions</a:t>
            </a:r>
            <a:r>
              <a:rPr lang="de-DE" altLang="en-US" dirty="0" smtClean="0"/>
              <a:t> </a:t>
            </a:r>
            <a:r>
              <a:rPr lang="de-DE" altLang="en-US" dirty="0" err="1" smtClean="0"/>
              <a:t>have</a:t>
            </a:r>
            <a:r>
              <a:rPr lang="de-DE" altLang="en-US" dirty="0" smtClean="0"/>
              <a:t> </a:t>
            </a:r>
            <a:r>
              <a:rPr lang="de-DE" altLang="en-US" dirty="0" err="1" smtClean="0"/>
              <a:t>been</a:t>
            </a:r>
            <a:r>
              <a:rPr lang="de-DE" altLang="en-US" dirty="0" smtClean="0"/>
              <a:t> </a:t>
            </a:r>
            <a:r>
              <a:rPr lang="de-DE" altLang="en-US" dirty="0" err="1" smtClean="0"/>
              <a:t>added</a:t>
            </a:r>
            <a:r>
              <a:rPr lang="de-DE" altLang="en-US" dirty="0" smtClean="0"/>
              <a:t> </a:t>
            </a:r>
            <a:r>
              <a:rPr lang="de-DE" altLang="en-US" dirty="0" err="1" smtClean="0"/>
              <a:t>to</a:t>
            </a:r>
            <a:r>
              <a:rPr lang="de-DE" altLang="en-US" dirty="0" smtClean="0"/>
              <a:t> </a:t>
            </a:r>
            <a:r>
              <a:rPr lang="de-DE" altLang="en-US" dirty="0" err="1" smtClean="0"/>
              <a:t>the</a:t>
            </a:r>
            <a:r>
              <a:rPr lang="de-DE" altLang="en-US" dirty="0" smtClean="0"/>
              <a:t> </a:t>
            </a:r>
            <a:r>
              <a:rPr lang="de-DE" altLang="en-US" dirty="0" err="1" smtClean="0"/>
              <a:t>draft</a:t>
            </a:r>
            <a:endParaRPr lang="de-DE" altLang="en-US" dirty="0" smtClean="0"/>
          </a:p>
          <a:p>
            <a:pPr marL="1085850" lvl="1" indent="-342900" algn="just">
              <a:spcBef>
                <a:spcPts val="0"/>
              </a:spcBef>
              <a:spcAft>
                <a:spcPts val="300"/>
              </a:spcAft>
              <a:defRPr/>
            </a:pPr>
            <a:r>
              <a:rPr lang="de-DE" altLang="en-US" b="1" dirty="0" smtClean="0"/>
              <a:t>HB PHY : </a:t>
            </a:r>
            <a:r>
              <a:rPr lang="de-DE" altLang="en-US" b="1" dirty="0" err="1" smtClean="0"/>
              <a:t>doc</a:t>
            </a:r>
            <a:r>
              <a:rPr lang="de-DE" altLang="en-US" b="1" dirty="0" smtClean="0"/>
              <a:t>. 15-18/0273r4</a:t>
            </a:r>
          </a:p>
          <a:p>
            <a:pPr marL="1085850" lvl="1" indent="-342900" algn="just">
              <a:spcBef>
                <a:spcPts val="0"/>
              </a:spcBef>
              <a:spcAft>
                <a:spcPts val="300"/>
              </a:spcAft>
              <a:defRPr/>
            </a:pPr>
            <a:r>
              <a:rPr lang="de-DE" altLang="en-US" b="1" dirty="0" err="1" smtClean="0"/>
              <a:t>Beacon-enabled</a:t>
            </a:r>
            <a:r>
              <a:rPr lang="de-DE" altLang="en-US" b="1" dirty="0" smtClean="0"/>
              <a:t> </a:t>
            </a:r>
            <a:r>
              <a:rPr lang="de-DE" altLang="en-US" b="1" dirty="0" err="1" smtClean="0"/>
              <a:t>mode</a:t>
            </a:r>
            <a:r>
              <a:rPr lang="de-DE" altLang="en-US" b="1" dirty="0" smtClean="0"/>
              <a:t>: </a:t>
            </a:r>
            <a:r>
              <a:rPr lang="de-DE" altLang="en-US" b="1" dirty="0" err="1" smtClean="0"/>
              <a:t>doc</a:t>
            </a:r>
            <a:r>
              <a:rPr lang="de-DE" altLang="en-US" b="1" dirty="0" smtClean="0"/>
              <a:t>. 15-18/0616r3</a:t>
            </a:r>
          </a:p>
          <a:p>
            <a:pPr marL="342900" indent="-342900" algn="just">
              <a:buFont typeface="Arial" panose="020B0604020202020204" pitchFamily="34" charset="0"/>
              <a:buChar char="•"/>
              <a:defRPr/>
            </a:pPr>
            <a:r>
              <a:rPr lang="en-GB" altLang="en-US" dirty="0" smtClean="0"/>
              <a:t>Resolved all comments </a:t>
            </a:r>
            <a:r>
              <a:rPr lang="en-GB" altLang="en-US" dirty="0"/>
              <a:t>against </a:t>
            </a:r>
            <a:r>
              <a:rPr lang="en-GB" altLang="en-US" dirty="0" smtClean="0"/>
              <a:t>D3.1 in 15-19/0017r2</a:t>
            </a:r>
            <a:endParaRPr lang="en-GB" altLang="en-US" dirty="0"/>
          </a:p>
          <a:p>
            <a:pPr marL="342900" indent="-342900" algn="just">
              <a:buFont typeface="Arial" panose="020B0604020202020204" pitchFamily="34" charset="0"/>
              <a:buChar char="•"/>
              <a:defRPr/>
            </a:pPr>
            <a:r>
              <a:rPr lang="en-GB" altLang="en-US" dirty="0" smtClean="0"/>
              <a:t>Review </a:t>
            </a:r>
            <a:r>
              <a:rPr lang="en-GB" altLang="en-US" dirty="0" smtClean="0"/>
              <a:t>the current draft</a:t>
            </a:r>
          </a:p>
          <a:p>
            <a:pPr marL="1085850" lvl="1" indent="-342900" algn="just">
              <a:buFont typeface="Symbol" panose="05050102010706020507" pitchFamily="18" charset="2"/>
              <a:buChar char="-"/>
              <a:defRPr/>
            </a:pPr>
            <a:r>
              <a:rPr lang="en-GB" altLang="en-US" b="1" dirty="0" smtClean="0"/>
              <a:t>Remove </a:t>
            </a:r>
            <a:r>
              <a:rPr lang="en-GB" altLang="en-US" b="1" dirty="0"/>
              <a:t>obsolete </a:t>
            </a:r>
            <a:r>
              <a:rPr lang="en-GB" altLang="en-US" b="1" dirty="0" smtClean="0"/>
              <a:t>text</a:t>
            </a:r>
          </a:p>
          <a:p>
            <a:pPr marL="1085850" lvl="1" indent="-342900" algn="just">
              <a:buFont typeface="Symbol" panose="05050102010706020507" pitchFamily="18" charset="2"/>
              <a:buChar char="-"/>
              <a:defRPr/>
            </a:pPr>
            <a:r>
              <a:rPr lang="en-GB" altLang="en-US" b="1" dirty="0" smtClean="0"/>
              <a:t>Created new comments in 15-19/0052r1 </a:t>
            </a:r>
            <a:endParaRPr lang="en-GB" altLang="en-US" sz="2400" b="1" dirty="0"/>
          </a:p>
          <a:p>
            <a:pPr marL="342900" indent="-342900" algn="just">
              <a:buFont typeface="Arial" panose="020B0604020202020204" pitchFamily="34" charset="0"/>
              <a:buChar char="•"/>
              <a:defRPr/>
            </a:pPr>
            <a:r>
              <a:rPr lang="en-GB" altLang="en-US" dirty="0" smtClean="0"/>
              <a:t>Requested 6 slots plus 1 joint slot for security in March</a:t>
            </a:r>
          </a:p>
          <a:p>
            <a:pPr marL="342900" indent="-342900" algn="just">
              <a:buFont typeface="Arial" panose="020B0604020202020204" pitchFamily="34" charset="0"/>
              <a:buChar char="•"/>
              <a:defRPr/>
            </a:pPr>
            <a:r>
              <a:rPr lang="en-GB" altLang="en-US" dirty="0" smtClean="0"/>
              <a:t>WGLB will be started in March </a:t>
            </a:r>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Jan. 14,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89552366"/>
              </p:ext>
            </p:extLst>
          </p:nvPr>
        </p:nvGraphicFramePr>
        <p:xfrm>
          <a:off x="838200" y="2286000"/>
          <a:ext cx="8077200" cy="3706327"/>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new agenda in doc. 15-18/0013r1</a:t>
                      </a:r>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15-18/</a:t>
                      </a:r>
                      <a:r>
                        <a:rPr lang="en-GB" altLang="en-US" sz="1800" dirty="0" smtClean="0"/>
                        <a:t>0564r3</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a:t>
                      </a:r>
                      <a:r>
                        <a:rPr lang="en-US" altLang="en-US" sz="1800" dirty="0" smtClean="0"/>
                        <a:t>in doc. 15-18/</a:t>
                      </a:r>
                      <a:r>
                        <a:rPr lang="en-GB" altLang="en-US" sz="1800" dirty="0" smtClean="0"/>
                        <a:t>0617</a:t>
                      </a:r>
                      <a:r>
                        <a:rPr lang="en-GB" altLang="en-US" sz="1800" baseline="0" dirty="0" smtClean="0"/>
                        <a:t>rx</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876849568"/>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Revised text on HB PHY in doc. 15-18/0273r4</a:t>
                      </a:r>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59361569"/>
                  </a:ext>
                </a:extLst>
              </a:tr>
              <a:tr h="20107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Consolidated text for beacon enabled mode in doc. 15-18/0616r3</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042874635"/>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1918</Words>
  <Application>Microsoft Office PowerPoint</Application>
  <PresentationFormat>Bildschirmpräsentation (4:3)</PresentationFormat>
  <Paragraphs>505</Paragraphs>
  <Slides>29</Slides>
  <Notes>27</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29</vt:i4>
      </vt:variant>
    </vt:vector>
  </HeadingPairs>
  <TitlesOfParts>
    <vt:vector size="38" baseType="lpstr">
      <vt:lpstr>MS Mincho</vt:lpstr>
      <vt:lpstr>MS PGothic</vt:lpstr>
      <vt:lpstr>MS PGothic</vt:lpstr>
      <vt:lpstr>Arial</vt:lpstr>
      <vt:lpstr>Symbol</vt:lpstr>
      <vt:lpstr>Times New Roman</vt:lpstr>
      <vt:lpstr>Wingdings</vt:lpstr>
      <vt:lpstr>802-11-Submission</vt:lpstr>
      <vt:lpstr>Document</vt:lpstr>
      <vt:lpstr>IEEE 802.15 TG13  Multi-Gbit/s Optical Wireless Communication  January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To-do list in TG13</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4840</cp:revision>
  <cp:lastPrinted>2014-11-04T15:04:57Z</cp:lastPrinted>
  <dcterms:created xsi:type="dcterms:W3CDTF">2007-04-17T18:10:23Z</dcterms:created>
  <dcterms:modified xsi:type="dcterms:W3CDTF">2019-01-17T23:16:26Z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