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297"/>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34" autoAdjust="0"/>
    <p:restoredTop sz="95972" autoAdjust="0"/>
  </p:normalViewPr>
  <p:slideViewPr>
    <p:cSldViewPr>
      <p:cViewPr varScale="1">
        <p:scale>
          <a:sx n="91" d="100"/>
          <a:sy n="91" d="100"/>
        </p:scale>
        <p:origin x="103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11/13/2018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15-18-0574-00-0vat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15-18-0574-00-0vat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Vehicle Front Windows based </a:t>
            </a:r>
            <a:r>
              <a:rPr lang="en-US" sz="1600" dirty="0" smtClean="0">
                <a:latin typeface="Times New Roman" pitchFamily="18" charset="0"/>
                <a:cs typeface="Times New Roman" pitchFamily="18" charset="0"/>
              </a:rPr>
              <a:t>In-Vehicle Highway </a:t>
            </a:r>
            <a:r>
              <a:rPr lang="en-US" sz="1600" dirty="0">
                <a:latin typeface="Times New Roman" pitchFamily="18" charset="0"/>
                <a:cs typeface="Times New Roman" pitchFamily="18" charset="0"/>
              </a:rPr>
              <a:t>Rest Area Ordering Solution U</a:t>
            </a:r>
            <a:r>
              <a:rPr lang="en-US" sz="1600" dirty="0" smtClean="0">
                <a:latin typeface="Times New Roman" pitchFamily="18" charset="0"/>
                <a:cs typeface="Times New Roman" pitchFamily="18" charset="0"/>
              </a:rPr>
              <a:t>sing </a:t>
            </a:r>
            <a:r>
              <a:rPr lang="en-US" sz="1600" dirty="0">
                <a:latin typeface="Times New Roman" pitchFamily="18" charset="0"/>
                <a:cs typeface="Times New Roman" pitchFamily="18" charset="0"/>
              </a:rPr>
              <a:t>OWC Link</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endParaRPr lang="en-US" sz="1600"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November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a:t>
            </a:r>
            <a:r>
              <a:rPr lang="en-US" sz="1600" dirty="0" smtClean="0">
                <a:latin typeface="Times New Roman" pitchFamily="18" charset="0"/>
                <a:cs typeface="Times New Roman" pitchFamily="18" charset="0"/>
              </a:rPr>
              <a:t>Cha (</a:t>
            </a:r>
            <a:r>
              <a:rPr lang="en-US" sz="1600" dirty="0">
                <a:latin typeface="Times New Roman" pitchFamily="18" charset="0"/>
                <a:cs typeface="Times New Roman" pitchFamily="18" charset="0"/>
              </a:rPr>
              <a:t>SNUST), </a:t>
            </a:r>
            <a:r>
              <a:rPr lang="en-US" sz="1600" dirty="0" err="1">
                <a:latin typeface="Times New Roman" pitchFamily="18" charset="0"/>
                <a:cs typeface="Times New Roman" pitchFamily="18" charset="0"/>
              </a:rPr>
              <a:t>Hyoungkyu</a:t>
            </a:r>
            <a:r>
              <a:rPr lang="en-US" sz="1600" dirty="0">
                <a:latin typeface="Times New Roman" pitchFamily="18" charset="0"/>
                <a:cs typeface="Times New Roman" pitchFamily="18" charset="0"/>
              </a:rPr>
              <a:t> Song (</a:t>
            </a:r>
            <a:r>
              <a:rPr lang="en-US" sz="1600" dirty="0" err="1">
                <a:latin typeface="Times New Roman" pitchFamily="18" charset="0"/>
                <a:cs typeface="Times New Roman" pitchFamily="18" charset="0"/>
              </a:rPr>
              <a:t>Sejong</a:t>
            </a:r>
            <a:r>
              <a:rPr lang="en-US" sz="1600" dirty="0">
                <a:latin typeface="Times New Roman" pitchFamily="18" charset="0"/>
                <a:cs typeface="Times New Roman" pitchFamily="18" charset="0"/>
              </a:rPr>
              <a:t> Univ.), Minho Lee, </a:t>
            </a:r>
            <a:r>
              <a:rPr lang="en-US" sz="1600" dirty="0" err="1">
                <a:latin typeface="Times New Roman" pitchFamily="18" charset="0"/>
                <a:cs typeface="Times New Roman" pitchFamily="18" charset="0"/>
              </a:rPr>
              <a:t>Jonghyeok</a:t>
            </a:r>
            <a:r>
              <a:rPr lang="en-US" sz="1600" dirty="0">
                <a:latin typeface="Times New Roman" pitchFamily="18" charset="0"/>
                <a:cs typeface="Times New Roman" pitchFamily="18" charset="0"/>
              </a:rPr>
              <a:t> Lee (SNUST), </a:t>
            </a:r>
            <a:r>
              <a:rPr lang="en-US" sz="1600" dirty="0" err="1">
                <a:latin typeface="Times New Roman" pitchFamily="18" charset="0"/>
                <a:cs typeface="Times New Roman" pitchFamily="18" charset="0"/>
              </a:rPr>
              <a:t>Youngmin</a:t>
            </a:r>
            <a:r>
              <a:rPr lang="en-US" sz="1600" dirty="0">
                <a:latin typeface="Times New Roman" pitchFamily="18" charset="0"/>
                <a:cs typeface="Times New Roman" pitchFamily="18" charset="0"/>
              </a:rPr>
              <a:t> Kim (Ire front Co., Ltd.),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Chang (</a:t>
            </a:r>
            <a:r>
              <a:rPr lang="en-US" sz="1600" dirty="0">
                <a:latin typeface="Times New Roman" pitchFamily="18" charset="0"/>
                <a:cs typeface="Times New Roman" pitchFamily="18" charset="0"/>
              </a:rPr>
              <a:t>SYCA), Vinayagam </a:t>
            </a:r>
            <a:r>
              <a:rPr lang="en-US" sz="1600" dirty="0" smtClean="0">
                <a:latin typeface="Times New Roman" pitchFamily="18" charset="0"/>
                <a:cs typeface="Times New Roman" pitchFamily="18" charset="0"/>
              </a:rPr>
              <a:t>Mariappan (</a:t>
            </a:r>
            <a:r>
              <a:rPr lang="en-US" sz="1600" dirty="0">
                <a:latin typeface="Times New Roman" pitchFamily="18" charset="0"/>
                <a:cs typeface="Times New Roman" pitchFamily="18" charset="0"/>
              </a:rPr>
              <a:t>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V2I OWC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OWC technology </a:t>
            </a:r>
            <a:r>
              <a:rPr lang="en-US" altLang="ko-KR" sz="1600" dirty="0">
                <a:latin typeface="Times New Roman" pitchFamily="18" charset="0"/>
                <a:cs typeface="Times New Roman" pitchFamily="18" charset="0"/>
              </a:rPr>
              <a:t>for In-Vehicle Highway Rest Area Ordering Solution using Vehicle Front </a:t>
            </a:r>
            <a:r>
              <a:rPr lang="en-US" altLang="ko-KR" sz="1600" dirty="0" smtClean="0">
                <a:latin typeface="Times New Roman" pitchFamily="18" charset="0"/>
                <a:cs typeface="Times New Roman" pitchFamily="18" charset="0"/>
              </a:rPr>
              <a:t>Window. This VAT solution is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Also </a:t>
            </a:r>
            <a:r>
              <a:rPr lang="en-US" altLang="ko-KR" sz="1600" dirty="0">
                <a:latin typeface="Times New Roman" pitchFamily="18" charset="0"/>
                <a:cs typeface="Times New Roman" pitchFamily="18" charset="0"/>
              </a:rPr>
              <a:t>this can be used for </a:t>
            </a:r>
            <a:r>
              <a:rPr lang="en-US" altLang="ko-KR" sz="1600" dirty="0" smtClean="0">
                <a:latin typeface="Times New Roman" pitchFamily="18" charset="0"/>
                <a:cs typeface="Times New Roman" pitchFamily="18" charset="0"/>
              </a:rPr>
              <a:t>LEDIT</a:t>
            </a:r>
            <a:r>
              <a:rPr lang="en-US" altLang="ko-KR" sz="1600" dirty="0">
                <a:latin typeface="Times New Roman" pitchFamily="18" charset="0"/>
                <a:cs typeface="Times New Roman" pitchFamily="18" charset="0"/>
              </a:rPr>
              <a:t>, 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sz="1600" dirty="0" smtClean="0">
                <a:latin typeface="Times New Roman" pitchFamily="18" charset="0"/>
                <a:cs typeface="Times New Roman" pitchFamily="18" charset="0"/>
              </a:rPr>
              <a:t> VLC technology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65667" y="1981200"/>
            <a:ext cx="8221133" cy="342047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In-Vehicle Highway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Rest Area Ordering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a:t>
            </a: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Front Windows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OWC Link for In-Vehicle Ordering Solution</a:t>
            </a: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algn="l">
              <a:lnSpc>
                <a:spcPct val="150000"/>
              </a:lnSpc>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Title 1"/>
          <p:cNvSpPr txBox="1">
            <a:spLocks/>
          </p:cNvSpPr>
          <p:nvPr/>
        </p:nvSpPr>
        <p:spPr>
          <a:xfrm>
            <a:off x="0" y="9144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a:t>Need for In-Vehicle Highway Rest Area Ordering Solution</a:t>
            </a:r>
          </a:p>
        </p:txBody>
      </p:sp>
      <p:sp>
        <p:nvSpPr>
          <p:cNvPr id="8" name="Content Placeholder 2"/>
          <p:cNvSpPr txBox="1">
            <a:spLocks/>
          </p:cNvSpPr>
          <p:nvPr/>
        </p:nvSpPr>
        <p:spPr>
          <a:xfrm>
            <a:off x="3962400" y="1989280"/>
            <a:ext cx="5178970" cy="41067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There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 many waiting vehicles in the rest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area in highway on peak hours, weekends, and festival days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Takes time to get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food order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arrival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the rest area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when go to rest area in the highway.</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In-Vehicle ordering solution while driving on high ways</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sz="1200" dirty="0" smtClean="0">
                <a:solidFill>
                  <a:schemeClr val="tx1"/>
                </a:solidFill>
                <a:latin typeface="Times New Roman" panose="02020603050405020304" pitchFamily="18" charset="0"/>
                <a:cs typeface="Times New Roman" panose="02020603050405020304" pitchFamily="18" charset="0"/>
              </a:rPr>
              <a:t>Use the front window as transparent display to transmit the  2D color coded information like order, vehicle specific information etc.</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Installed CCTV Cameras used as OWC Receiver to take In-Vehicle Order</a:t>
            </a:r>
          </a:p>
          <a:p>
            <a:pPr marL="628650" lvl="1" indent="-171450" algn="just">
              <a:lnSpc>
                <a:spcPct val="150000"/>
              </a:lnSpc>
              <a:buFont typeface="Times New Roman" panose="02020603050405020304" pitchFamily="18" charset="0"/>
              <a:buChar char="˗"/>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Helps to give advance order and deliver the food on vehicle arrival in the rest area without any delay</a:t>
            </a:r>
          </a:p>
        </p:txBody>
      </p:sp>
      <p:sp>
        <p:nvSpPr>
          <p:cNvPr id="12" name="TextBox 53"/>
          <p:cNvSpPr txBox="1">
            <a:spLocks noChangeArrowheads="1"/>
          </p:cNvSpPr>
          <p:nvPr/>
        </p:nvSpPr>
        <p:spPr bwMode="auto">
          <a:xfrm>
            <a:off x="631972" y="5835848"/>
            <a:ext cx="28488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Highway Rest Area Scenario &gt;  </a:t>
            </a:r>
          </a:p>
        </p:txBody>
      </p:sp>
      <p:grpSp>
        <p:nvGrpSpPr>
          <p:cNvPr id="3" name="그룹 2"/>
          <p:cNvGrpSpPr/>
          <p:nvPr/>
        </p:nvGrpSpPr>
        <p:grpSpPr>
          <a:xfrm>
            <a:off x="76200" y="2209800"/>
            <a:ext cx="3922336" cy="3546575"/>
            <a:chOff x="424391" y="2209800"/>
            <a:chExt cx="3922336" cy="3546575"/>
          </a:xfrm>
        </p:grpSpPr>
        <p:pic>
          <p:nvPicPr>
            <p:cNvPr id="1026" name="Picture 2" descr="Vehicle on the highway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t="2163" b="18264"/>
            <a:stretch/>
          </p:blipFill>
          <p:spPr bwMode="auto">
            <a:xfrm>
              <a:off x="424391" y="2209800"/>
              <a:ext cx="392233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st area on the highwayì ëí ì´ë¯¸ì§ ê²ìê²°ê³¼"/>
            <p:cNvPicPr>
              <a:picLocks noChangeAspect="1" noChangeArrowheads="1"/>
            </p:cNvPicPr>
            <p:nvPr/>
          </p:nvPicPr>
          <p:blipFill rotWithShape="1">
            <a:blip r:embed="rId4">
              <a:extLst>
                <a:ext uri="{28A0092B-C50C-407E-A947-70E740481C1C}">
                  <a14:useLocalDpi xmlns:a14="http://schemas.microsoft.com/office/drawing/2010/main" val="0"/>
                </a:ext>
              </a:extLst>
            </a:blip>
            <a:srcRect t="9397" b="9769"/>
            <a:stretch/>
          </p:blipFill>
          <p:spPr bwMode="auto">
            <a:xfrm>
              <a:off x="424391" y="4003774"/>
              <a:ext cx="3922336" cy="1752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4" name="Content Placeholder 2"/>
          <p:cNvSpPr txBox="1">
            <a:spLocks/>
          </p:cNvSpPr>
          <p:nvPr/>
        </p:nvSpPr>
        <p:spPr>
          <a:xfrm>
            <a:off x="4492766" y="1752600"/>
            <a:ext cx="4194034" cy="3644935"/>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70000"/>
              </a:lnSpc>
              <a:buFont typeface="Arial" panose="020B0604020202020204" pitchFamily="34" charset="0"/>
              <a:buChar char="•"/>
            </a:pPr>
            <a:r>
              <a:rPr lang="en-US" altLang="ko-KR" sz="25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In-Vehicle Ordering Solution for Highway Driving Using OWC Link </a:t>
            </a: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Front Window</a:t>
            </a:r>
            <a:endPar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CCTV Camera</a:t>
            </a:r>
            <a:endPar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70000"/>
              </a:lnSpc>
              <a:buFont typeface="Times New Roman" panose="02020603050405020304" pitchFamily="18" charset="0"/>
              <a:buChar char="˗"/>
            </a:pP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endPar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70000"/>
              </a:lnSpc>
              <a:buFont typeface="Arial" panose="020B0604020202020204" pitchFamily="34"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VTASC, SS2DC,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Inverted PPM, Subcarrier PPM, DSSS SIK etc.</a:t>
            </a: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7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 200m</a:t>
            </a:r>
            <a:endPar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1" name="Title 1"/>
          <p:cNvSpPr txBox="1">
            <a:spLocks/>
          </p:cNvSpPr>
          <p:nvPr/>
        </p:nvSpPr>
        <p:spPr>
          <a:xfrm>
            <a:off x="656400" y="475498"/>
            <a:ext cx="7848600" cy="1473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Vehicle Front Windows based OWC Link for </a:t>
            </a:r>
            <a:r>
              <a:rPr lang="en-US" altLang="ko-KR" sz="3200" b="1" dirty="0" smtClean="0"/>
              <a:t>In-Vehicle </a:t>
            </a:r>
            <a:r>
              <a:rPr lang="en-US" altLang="ko-KR" sz="3200" b="1" dirty="0"/>
              <a:t>Ordering Solution</a:t>
            </a:r>
          </a:p>
        </p:txBody>
      </p:sp>
      <p:sp>
        <p:nvSpPr>
          <p:cNvPr id="13" name="TextBox 53"/>
          <p:cNvSpPr txBox="1">
            <a:spLocks noChangeArrowheads="1"/>
          </p:cNvSpPr>
          <p:nvPr/>
        </p:nvSpPr>
        <p:spPr bwMode="auto">
          <a:xfrm>
            <a:off x="656400" y="5083579"/>
            <a:ext cx="36756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OWC Link Model In-Vehicle Ordering Solutions  &gt;  </a:t>
            </a:r>
          </a:p>
        </p:txBody>
      </p:sp>
      <p:grpSp>
        <p:nvGrpSpPr>
          <p:cNvPr id="2" name="Group 1"/>
          <p:cNvGrpSpPr/>
          <p:nvPr/>
        </p:nvGrpSpPr>
        <p:grpSpPr>
          <a:xfrm>
            <a:off x="160263" y="1796852"/>
            <a:ext cx="4199427" cy="3286956"/>
            <a:chOff x="160263" y="2272667"/>
            <a:chExt cx="4199427" cy="3286956"/>
          </a:xfrm>
        </p:grpSpPr>
        <p:pic>
          <p:nvPicPr>
            <p:cNvPr id="2052" name="Picture 4" descr="ê´ë ¨ ì´ë¯¸ì§"/>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9286" b="100000" l="0" r="100000">
                          <a14:backgroundMark x1="22571" y1="41607" x2="85571" y2="47321"/>
                        </a14:backgroundRemoval>
                      </a14:imgEffect>
                    </a14:imgLayer>
                  </a14:imgProps>
                </a:ext>
                <a:ext uri="{28A0092B-C50C-407E-A947-70E740481C1C}">
                  <a14:useLocalDpi xmlns:a14="http://schemas.microsoft.com/office/drawing/2010/main" val="0"/>
                </a:ext>
              </a:extLst>
            </a:blip>
            <a:srcRect t="50865"/>
            <a:stretch/>
          </p:blipFill>
          <p:spPr bwMode="auto">
            <a:xfrm>
              <a:off x="661060" y="4367785"/>
              <a:ext cx="3674721" cy="1191838"/>
            </a:xfrm>
            <a:prstGeom prst="rect">
              <a:avLst/>
            </a:prstGeom>
            <a:noFill/>
            <a:extLst>
              <a:ext uri="{909E8E84-426E-40DD-AFC4-6F175D3DCCD1}">
                <a14:hiddenFill xmlns:a14="http://schemas.microsoft.com/office/drawing/2010/main">
                  <a:solidFill>
                    <a:srgbClr val="FFFFFF"/>
                  </a:solidFill>
                </a14:hiddenFill>
              </a:ext>
            </a:extLst>
          </p:spPr>
        </p:pic>
        <p:sp>
          <p:nvSpPr>
            <p:cNvPr id="6" name="모서리가 둥근 직사각형 5"/>
            <p:cNvSpPr/>
            <p:nvPr/>
          </p:nvSpPr>
          <p:spPr>
            <a:xfrm>
              <a:off x="712492" y="4200078"/>
              <a:ext cx="115930" cy="621858"/>
            </a:xfrm>
            <a:prstGeom prst="roundRect">
              <a:avLst/>
            </a:prstGeom>
            <a:gradFill>
              <a:gsLst>
                <a:gs pos="0">
                  <a:schemeClr val="bg1">
                    <a:lumMod val="65000"/>
                  </a:schemeClr>
                </a:gs>
                <a:gs pos="55000">
                  <a:schemeClr val="bg1">
                    <a:lumMod val="85000"/>
                  </a:schemeClr>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그룹 24"/>
            <p:cNvGrpSpPr/>
            <p:nvPr/>
          </p:nvGrpSpPr>
          <p:grpSpPr>
            <a:xfrm>
              <a:off x="305282" y="3335109"/>
              <a:ext cx="930350" cy="934420"/>
              <a:chOff x="486273" y="3759666"/>
              <a:chExt cx="732927" cy="736133"/>
            </a:xfrm>
          </p:grpSpPr>
          <p:grpSp>
            <p:nvGrpSpPr>
              <p:cNvPr id="26" name="그룹 25"/>
              <p:cNvGrpSpPr/>
              <p:nvPr/>
            </p:nvGrpSpPr>
            <p:grpSpPr>
              <a:xfrm>
                <a:off x="486273" y="3759666"/>
                <a:ext cx="732927" cy="736133"/>
                <a:chOff x="486273" y="3759667"/>
                <a:chExt cx="636089" cy="658646"/>
              </a:xfrm>
            </p:grpSpPr>
            <p:pic>
              <p:nvPicPr>
                <p:cNvPr id="29" name="Picture 2" descr="ê³ ìëë¡ ì ì¼ë¬ì¤í¸ì ëí ì´ë¯¸ì§ ê²ìê²°ê³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73" y="3759667"/>
                  <a:ext cx="636089" cy="658646"/>
                </a:xfrm>
                <a:prstGeom prst="rect">
                  <a:avLst/>
                </a:prstGeom>
                <a:noFill/>
                <a:extLst>
                  <a:ext uri="{909E8E84-426E-40DD-AFC4-6F175D3DCCD1}">
                    <a14:hiddenFill xmlns:a14="http://schemas.microsoft.com/office/drawing/2010/main">
                      <a:solidFill>
                        <a:srgbClr val="FFFFFF"/>
                      </a:solidFill>
                    </a14:hiddenFill>
                  </a:ext>
                </a:extLst>
              </p:spPr>
            </p:pic>
            <p:sp>
              <p:nvSpPr>
                <p:cNvPr id="30" name="직사각형 29"/>
                <p:cNvSpPr/>
                <p:nvPr/>
              </p:nvSpPr>
              <p:spPr>
                <a:xfrm>
                  <a:off x="515751" y="4147598"/>
                  <a:ext cx="431615" cy="91289"/>
                </a:xfrm>
                <a:prstGeom prst="rect">
                  <a:avLst/>
                </a:prstGeom>
                <a:solidFill>
                  <a:srgbClr val="1F4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t>Rest Area</a:t>
                  </a:r>
                  <a:endParaRPr lang="ko-KR" altLang="en-US" sz="800" b="1" dirty="0"/>
                </a:p>
              </p:txBody>
            </p:sp>
          </p:grpSp>
          <p:sp>
            <p:nvSpPr>
              <p:cNvPr id="27" name="직사각형 26"/>
              <p:cNvSpPr/>
              <p:nvPr/>
            </p:nvSpPr>
            <p:spPr>
              <a:xfrm>
                <a:off x="508204" y="3808095"/>
                <a:ext cx="509359" cy="52370"/>
              </a:xfrm>
              <a:prstGeom prst="rect">
                <a:avLst/>
              </a:prstGeom>
              <a:solidFill>
                <a:srgbClr val="1F4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8" name="직사각형 27"/>
              <p:cNvSpPr/>
              <p:nvPr/>
            </p:nvSpPr>
            <p:spPr>
              <a:xfrm>
                <a:off x="516429" y="4336692"/>
                <a:ext cx="501134" cy="102029"/>
              </a:xfrm>
              <a:prstGeom prst="rect">
                <a:avLst/>
              </a:prstGeom>
              <a:solidFill>
                <a:srgbClr val="1F4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t>Next</a:t>
                </a:r>
                <a:endParaRPr lang="ko-KR" altLang="en-US" sz="800" b="1" dirty="0"/>
              </a:p>
            </p:txBody>
          </p:sp>
        </p:grpSp>
        <p:pic>
          <p:nvPicPr>
            <p:cNvPr id="2054" name="Picture 6" descr="ì°¨ë ë·ëª¨ìµ ì¼ë¬ì¤í¸ì ëí ì´ë¯¸ì§ ê²ìê²°ê³¼"/>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3482" y1="3529" x2="52009" y2="46471"/>
                          <a14:foregroundMark x1="86161" y1="48235" x2="14955" y2="43235"/>
                          <a14:foregroundMark x1="20536" y1="20000" x2="66295" y2="19118"/>
                          <a14:foregroundMark x1="75000" y1="15000" x2="51786" y2="10000"/>
                          <a14:foregroundMark x1="6696" y1="79706" x2="87723" y2="85294"/>
                          <a14:foregroundMark x1="90179" y1="79118" x2="91741" y2="90294"/>
                          <a14:foregroundMark x1="74554" y1="80294" x2="90625" y2="94412"/>
                          <a14:foregroundMark x1="92411" y1="79706" x2="96429" y2="93824"/>
                          <a14:foregroundMark x1="97768" y1="77353" x2="97768" y2="70882"/>
                          <a14:foregroundMark x1="95313" y1="34412" x2="95759" y2="30000"/>
                          <a14:foregroundMark x1="2455" y1="30294" x2="6696" y2="34118"/>
                          <a14:foregroundMark x1="20313" y1="20000" x2="30580" y2="20588"/>
                          <a14:foregroundMark x1="74330" y1="10588" x2="64732" y2="42647"/>
                          <a14:foregroundMark x1="19866" y1="14118" x2="83482" y2="16471"/>
                          <a14:foregroundMark x1="81696" y1="26471" x2="75223" y2="6471"/>
                          <a14:foregroundMark x1="39509" y1="7353" x2="77455" y2="5588"/>
                          <a14:foregroundMark x1="20982" y1="23529" x2="54464" y2="29118"/>
                          <a14:foregroundMark x1="20536" y1="25294" x2="54464" y2="33824"/>
                          <a14:foregroundMark x1="55804" y1="33824" x2="64063" y2="21765"/>
                          <a14:foregroundMark x1="23214" y1="23824" x2="16071" y2="36765"/>
                          <a14:foregroundMark x1="14063" y1="38529" x2="24330" y2="46176"/>
                          <a14:foregroundMark x1="30357" y1="43235" x2="77455" y2="42647"/>
                          <a14:foregroundMark x1="77455" y1="42647" x2="79464" y2="42647"/>
                          <a14:foregroundMark x1="80357" y1="42353" x2="80357" y2="42353"/>
                          <a14:foregroundMark x1="81027" y1="44118" x2="81250" y2="47353"/>
                          <a14:foregroundMark x1="7143" y1="80882" x2="8259" y2="90294"/>
                          <a14:foregroundMark x1="10045" y1="89412" x2="24107" y2="78529"/>
                          <a14:foregroundMark x1="30357" y1="73824" x2="17411" y2="77647"/>
                          <a14:foregroundMark x1="30580" y1="73824" x2="68304" y2="75000"/>
                          <a14:foregroundMark x1="78348" y1="75882" x2="64286" y2="75000"/>
                          <a14:foregroundMark x1="3795" y1="90294" x2="8929" y2="90588"/>
                          <a14:foregroundMark x1="10045" y1="95000" x2="22321" y2="86471"/>
                          <a14:foregroundMark x1="3571" y1="96176" x2="3571" y2="77647"/>
                          <a14:foregroundMark x1="3125" y1="79706" x2="3571" y2="67941"/>
                          <a14:foregroundMark x1="3125" y1="66471" x2="2455" y2="78824"/>
                          <a14:foregroundMark x1="55580" y1="26176" x2="58929" y2="30588"/>
                        </a14:backgroundRemoval>
                      </a14:imgEffect>
                    </a14:imgLayer>
                  </a14:imgProps>
                </a:ext>
                <a:ext uri="{28A0092B-C50C-407E-A947-70E740481C1C}">
                  <a14:useLocalDpi xmlns:a14="http://schemas.microsoft.com/office/drawing/2010/main" val="0"/>
                </a:ext>
              </a:extLst>
            </a:blip>
            <a:srcRect/>
            <a:stretch>
              <a:fillRect/>
            </a:stretch>
          </p:blipFill>
          <p:spPr bwMode="auto">
            <a:xfrm>
              <a:off x="1416601" y="4440455"/>
              <a:ext cx="1378914" cy="1046498"/>
            </a:xfrm>
            <a:prstGeom prst="rect">
              <a:avLst/>
            </a:prstGeom>
            <a:noFill/>
            <a:extLst>
              <a:ext uri="{909E8E84-426E-40DD-AFC4-6F175D3DCCD1}">
                <a14:hiddenFill xmlns:a14="http://schemas.microsoft.com/office/drawing/2010/main">
                  <a:solidFill>
                    <a:srgbClr val="FFFFFF"/>
                  </a:solidFill>
                </a14:hiddenFill>
              </a:ext>
            </a:extLst>
          </p:spPr>
        </p:pic>
        <p:sp>
          <p:nvSpPr>
            <p:cNvPr id="8" name="이등변 삼각형 7"/>
            <p:cNvSpPr/>
            <p:nvPr/>
          </p:nvSpPr>
          <p:spPr>
            <a:xfrm rot="18552646">
              <a:off x="477248" y="2880628"/>
              <a:ext cx="1361422" cy="1805178"/>
            </a:xfrm>
            <a:prstGeom prst="triangle">
              <a:avLst/>
            </a:prstGeom>
            <a:gradFill>
              <a:gsLst>
                <a:gs pos="100000">
                  <a:schemeClr val="bg1">
                    <a:alpha val="0"/>
                  </a:schemeClr>
                </a:gs>
                <a:gs pos="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화살표 연결선 9"/>
            <p:cNvCxnSpPr/>
            <p:nvPr/>
          </p:nvCxnSpPr>
          <p:spPr>
            <a:xfrm flipV="1">
              <a:off x="2375708" y="4283489"/>
              <a:ext cx="625272" cy="313931"/>
            </a:xfrm>
            <a:prstGeom prst="straightConnector1">
              <a:avLst/>
            </a:prstGeom>
            <a:ln w="1905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모서리가 둥근 직사각형 31"/>
            <p:cNvSpPr/>
            <p:nvPr/>
          </p:nvSpPr>
          <p:spPr>
            <a:xfrm>
              <a:off x="2997261" y="4115199"/>
              <a:ext cx="1334801" cy="69451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p:cNvGrpSpPr/>
            <p:nvPr/>
          </p:nvGrpSpPr>
          <p:grpSpPr>
            <a:xfrm>
              <a:off x="3052413" y="4194283"/>
              <a:ext cx="1214997" cy="536987"/>
              <a:chOff x="1535443" y="1872072"/>
              <a:chExt cx="5075346" cy="2243127"/>
            </a:xfrm>
          </p:grpSpPr>
          <p:pic>
            <p:nvPicPr>
              <p:cNvPr id="33" name="그림 32"/>
              <p:cNvPicPr>
                <a:picLocks noChangeAspect="1"/>
              </p:cNvPicPr>
              <p:nvPr/>
            </p:nvPicPr>
            <p:blipFill rotWithShape="1">
              <a:blip r:embed="rId8"/>
              <a:srcRect r="-693"/>
              <a:stretch/>
            </p:blipFill>
            <p:spPr>
              <a:xfrm>
                <a:off x="1535443" y="1872072"/>
                <a:ext cx="5075346" cy="2243127"/>
              </a:xfrm>
              <a:prstGeom prst="rect">
                <a:avLst/>
              </a:prstGeom>
            </p:spPr>
          </p:pic>
          <p:grpSp>
            <p:nvGrpSpPr>
              <p:cNvPr id="39" name="그룹 38"/>
              <p:cNvGrpSpPr/>
              <p:nvPr/>
            </p:nvGrpSpPr>
            <p:grpSpPr>
              <a:xfrm>
                <a:off x="2688514" y="2264577"/>
                <a:ext cx="709845" cy="676938"/>
                <a:chOff x="2626172" y="2268057"/>
                <a:chExt cx="858913" cy="819095"/>
              </a:xfrm>
            </p:grpSpPr>
            <p:sp>
              <p:nvSpPr>
                <p:cNvPr id="38" name="직사각형 37"/>
                <p:cNvSpPr/>
                <p:nvPr/>
              </p:nvSpPr>
              <p:spPr>
                <a:xfrm rot="16200000" flipH="1">
                  <a:off x="2749240" y="2384161"/>
                  <a:ext cx="588395" cy="586888"/>
                </a:xfrm>
                <a:prstGeom prst="rect">
                  <a:avLst/>
                </a:prstGeom>
                <a:blipFill>
                  <a:blip r:embed="rId9"/>
                  <a:srcRect/>
                  <a:stretch>
                    <a:fillRect l="-644" t="-1185" r="-1527" b="-1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7" name="그림 36"/>
                <p:cNvPicPr>
                  <a:picLocks noChangeAspect="1"/>
                </p:cNvPicPr>
                <p:nvPr/>
              </p:nvPicPr>
              <p:blipFill>
                <a:blip r:embed="rId10"/>
                <a:stretch>
                  <a:fillRect/>
                </a:stretch>
              </p:blipFill>
              <p:spPr>
                <a:xfrm>
                  <a:off x="2626172" y="2268057"/>
                  <a:ext cx="858913" cy="819095"/>
                </a:xfrm>
                <a:prstGeom prst="rect">
                  <a:avLst/>
                </a:prstGeom>
              </p:spPr>
            </p:pic>
          </p:grpSp>
        </p:grpSp>
        <p:cxnSp>
          <p:nvCxnSpPr>
            <p:cNvPr id="54" name="꺾인 연결선 53"/>
            <p:cNvCxnSpPr/>
            <p:nvPr/>
          </p:nvCxnSpPr>
          <p:spPr>
            <a:xfrm rot="5400000" flipH="1" flipV="1">
              <a:off x="998372" y="2059247"/>
              <a:ext cx="518104" cy="1488610"/>
            </a:xfrm>
            <a:prstGeom prst="bentConnector2">
              <a:avLst/>
            </a:prstGeom>
            <a:ln w="1905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ê´ë ¨ ì´ë¯¸ì§"/>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467" r="15989" b="9781"/>
            <a:stretch/>
          </p:blipFill>
          <p:spPr bwMode="auto">
            <a:xfrm>
              <a:off x="2137191" y="2453640"/>
              <a:ext cx="222249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ì£¼ë¬¸ ìì´ì½ì ëí ì´ë¯¸ì§ ê²ìê²°ê³¼"/>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5538" l="4462" r="97154">
                          <a14:foregroundMark x1="16000" y1="51231" x2="19538" y2="59385"/>
                          <a14:foregroundMark x1="16000" y1="61462" x2="17692" y2="56923"/>
                        </a14:backgroundRemoval>
                      </a14:imgEffect>
                    </a14:imgLayer>
                  </a14:imgProps>
                </a:ext>
                <a:ext uri="{28A0092B-C50C-407E-A947-70E740481C1C}">
                  <a14:useLocalDpi xmlns:a14="http://schemas.microsoft.com/office/drawing/2010/main" val="0"/>
                </a:ext>
              </a:extLst>
            </a:blip>
            <a:srcRect/>
            <a:stretch>
              <a:fillRect/>
            </a:stretch>
          </p:blipFill>
          <p:spPr bwMode="auto">
            <a:xfrm>
              <a:off x="2235298" y="2272667"/>
              <a:ext cx="598738" cy="59873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53"/>
            <p:cNvSpPr txBox="1">
              <a:spLocks noChangeArrowheads="1"/>
            </p:cNvSpPr>
            <p:nvPr/>
          </p:nvSpPr>
          <p:spPr bwMode="auto">
            <a:xfrm>
              <a:off x="2072101" y="3665220"/>
              <a:ext cx="2285203" cy="24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smtClean="0">
                  <a:cs typeface="Times New Roman" panose="02020603050405020304" pitchFamily="18" charset="0"/>
                </a:rPr>
                <a:t>Highway Rest Area Ordering Solution </a:t>
              </a:r>
              <a:endParaRPr kumimoji="0" lang="en-US" altLang="ko-KR" sz="1000" b="1" dirty="0" smtClean="0">
                <a:cs typeface="Times New Roman" panose="02020603050405020304" pitchFamily="18" charset="0"/>
              </a:endParaRPr>
            </a:p>
          </p:txBody>
        </p:sp>
        <p:pic>
          <p:nvPicPr>
            <p:cNvPr id="62" name="Picture 10" descr="ì£¼ë¬¸ ìì´ì½ì ëí ì´ë¯¸ì§ ê²ìê²°ê³¼"/>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5538" l="4462" r="97154">
                          <a14:foregroundMark x1="16000" y1="51231" x2="19538" y2="59385"/>
                          <a14:foregroundMark x1="16000" y1="61462" x2="17692" y2="56923"/>
                        </a14:backgroundRemoval>
                      </a14:imgEffect>
                    </a14:imgLayer>
                  </a14:imgProps>
                </a:ext>
                <a:ext uri="{28A0092B-C50C-407E-A947-70E740481C1C}">
                  <a14:useLocalDpi xmlns:a14="http://schemas.microsoft.com/office/drawing/2010/main" val="0"/>
                </a:ext>
              </a:extLst>
            </a:blip>
            <a:srcRect/>
            <a:stretch>
              <a:fillRect/>
            </a:stretch>
          </p:blipFill>
          <p:spPr bwMode="auto">
            <a:xfrm>
              <a:off x="3648122" y="2579704"/>
              <a:ext cx="394671" cy="394671"/>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53"/>
            <p:cNvSpPr txBox="1">
              <a:spLocks noChangeArrowheads="1"/>
            </p:cNvSpPr>
            <p:nvPr/>
          </p:nvSpPr>
          <p:spPr bwMode="auto">
            <a:xfrm>
              <a:off x="737938" y="3124079"/>
              <a:ext cx="5668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800" b="1" dirty="0" smtClean="0">
                  <a:cs typeface="Times New Roman" panose="02020603050405020304" pitchFamily="18" charset="0"/>
                </a:rPr>
                <a:t>Camera</a:t>
              </a:r>
              <a:endParaRPr kumimoji="0" lang="en-US" altLang="ko-KR" sz="800" b="1" dirty="0" smtClean="0">
                <a:cs typeface="Times New Roman" panose="02020603050405020304" pitchFamily="18" charset="0"/>
              </a:endParaRPr>
            </a:p>
          </p:txBody>
        </p:sp>
        <p:pic>
          <p:nvPicPr>
            <p:cNvPr id="1026" name="Picture 2" descr="í´ë¼ì°ëì ëí ì´ë¯¸ì§ ê²ìê²°ê³¼"/>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263" y="2274532"/>
              <a:ext cx="679770" cy="5302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illar camera 3d에 대한 이미지 검색결과"/>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6815" r="63751" b="54693"/>
            <a:stretch/>
          </p:blipFill>
          <p:spPr bwMode="auto">
            <a:xfrm>
              <a:off x="246309" y="3103815"/>
              <a:ext cx="512221" cy="33450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직사각형 31"/>
          <p:cNvSpPr/>
          <p:nvPr/>
        </p:nvSpPr>
        <p:spPr>
          <a:xfrm>
            <a:off x="462511" y="5310595"/>
            <a:ext cx="8236377" cy="1061829"/>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This Transparent display based OWC technology proposed to do In-Vehicle restaurant ordering solution when drive through highways. </a:t>
            </a:r>
          </a:p>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Allows driving persons take enough rest after food and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helps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to prevents accidents by restless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driving.</a:t>
            </a:r>
          </a:p>
        </p:txBody>
      </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600200"/>
            <a:ext cx="8305800" cy="4114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Vehicle </a:t>
            </a:r>
            <a:r>
              <a:rPr lang="en-US" altLang="ko-KR" sz="2000" dirty="0">
                <a:solidFill>
                  <a:schemeClr val="tx1"/>
                </a:solidFill>
                <a:latin typeface="Times New Roman" panose="02020603050405020304" pitchFamily="18" charset="0"/>
                <a:cs typeface="Times New Roman" panose="02020603050405020304" pitchFamily="18" charset="0"/>
              </a:rPr>
              <a:t>Front Windows based </a:t>
            </a:r>
            <a:r>
              <a:rPr lang="en-US" altLang="ko-KR" sz="2000" dirty="0" smtClean="0">
                <a:solidFill>
                  <a:schemeClr val="tx1"/>
                </a:solidFill>
                <a:latin typeface="Times New Roman" panose="02020603050405020304" pitchFamily="18" charset="0"/>
                <a:cs typeface="Times New Roman" panose="02020603050405020304" pitchFamily="18" charset="0"/>
              </a:rPr>
              <a:t>In-Vehicle Restaurant </a:t>
            </a:r>
            <a:r>
              <a:rPr lang="en-US" altLang="ko-KR" sz="2000" dirty="0">
                <a:solidFill>
                  <a:schemeClr val="tx1"/>
                </a:solidFill>
                <a:latin typeface="Times New Roman" panose="02020603050405020304" pitchFamily="18" charset="0"/>
                <a:cs typeface="Times New Roman" panose="02020603050405020304" pitchFamily="18" charset="0"/>
              </a:rPr>
              <a:t>Ordering Solution on Highways drive </a:t>
            </a:r>
            <a:r>
              <a:rPr lang="en-US" altLang="ko-KR" sz="2000" dirty="0" smtClean="0">
                <a:solidFill>
                  <a:schemeClr val="tx1"/>
                </a:solidFill>
                <a:latin typeface="Times New Roman" panose="02020603050405020304" pitchFamily="18" charset="0"/>
                <a:cs typeface="Times New Roman" panose="02020603050405020304" pitchFamily="18" charset="0"/>
              </a:rPr>
              <a:t>using </a:t>
            </a:r>
            <a:r>
              <a:rPr lang="en-US" altLang="ko-KR" sz="2000" dirty="0">
                <a:solidFill>
                  <a:schemeClr val="tx1"/>
                </a:solidFill>
                <a:latin typeface="Times New Roman" panose="02020603050405020304" pitchFamily="18" charset="0"/>
                <a:cs typeface="Times New Roman" panose="02020603050405020304" pitchFamily="18" charset="0"/>
              </a:rPr>
              <a:t>OWC Link</a:t>
            </a: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In-Vehicle restaurant ordering solution used </a:t>
            </a:r>
            <a:r>
              <a:rPr lang="en-US" altLang="ko-KR" sz="2000" dirty="0">
                <a:solidFill>
                  <a:schemeClr val="tx1"/>
                </a:solidFill>
                <a:latin typeface="Times New Roman" panose="02020603050405020304" pitchFamily="18" charset="0"/>
                <a:cs typeface="Times New Roman" panose="02020603050405020304" pitchFamily="18" charset="0"/>
              </a:rPr>
              <a:t>for remotely ordering food at a rest area based on the highway guide signs installed on the expressway and the car </a:t>
            </a:r>
            <a:r>
              <a:rPr lang="en-US" altLang="ko-KR" sz="2000" dirty="0" smtClean="0">
                <a:solidFill>
                  <a:schemeClr val="tx1"/>
                </a:solidFill>
                <a:latin typeface="Times New Roman" panose="02020603050405020304" pitchFamily="18" charset="0"/>
                <a:cs typeface="Times New Roman" panose="02020603050405020304" pitchFamily="18" charset="0"/>
              </a:rPr>
              <a:t>windows</a:t>
            </a: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This is vary efficient solution </a:t>
            </a:r>
            <a:r>
              <a:rPr lang="en-US" altLang="ko-KR" sz="2000" dirty="0">
                <a:solidFill>
                  <a:schemeClr val="tx1"/>
                </a:solidFill>
                <a:latin typeface="Times New Roman" panose="02020603050405020304" pitchFamily="18" charset="0"/>
                <a:cs typeface="Times New Roman" panose="02020603050405020304" pitchFamily="18" charset="0"/>
              </a:rPr>
              <a:t>because no separate delay time </a:t>
            </a:r>
            <a:r>
              <a:rPr lang="en-US" altLang="ko-KR" sz="2000" dirty="0" smtClean="0">
                <a:solidFill>
                  <a:schemeClr val="tx1"/>
                </a:solidFill>
                <a:latin typeface="Times New Roman" panose="02020603050405020304" pitchFamily="18" charset="0"/>
                <a:cs typeface="Times New Roman" panose="02020603050405020304" pitchFamily="18" charset="0"/>
              </a:rPr>
              <a:t>occurs to receiver ordered foods.</a:t>
            </a:r>
            <a:endParaRPr lang="en-US" altLang="ko-KR"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The proposed solution does not </a:t>
            </a:r>
            <a:r>
              <a:rPr lang="en-US" altLang="ko-KR" sz="2000" dirty="0">
                <a:solidFill>
                  <a:schemeClr val="tx1"/>
                </a:solidFill>
                <a:latin typeface="Times New Roman" panose="02020603050405020304" pitchFamily="18" charset="0"/>
                <a:cs typeface="Times New Roman" panose="02020603050405020304" pitchFamily="18" charset="0"/>
              </a:rPr>
              <a:t>to </a:t>
            </a:r>
            <a:r>
              <a:rPr lang="en-US" altLang="ko-KR" sz="2000" dirty="0" smtClean="0">
                <a:solidFill>
                  <a:schemeClr val="tx1"/>
                </a:solidFill>
                <a:latin typeface="Times New Roman" panose="02020603050405020304" pitchFamily="18" charset="0"/>
                <a:cs typeface="Times New Roman" panose="02020603050405020304" pitchFamily="18" charset="0"/>
              </a:rPr>
              <a:t>install additional device</a:t>
            </a:r>
            <a:r>
              <a:rPr lang="en-US" altLang="ko-KR" sz="2000" dirty="0">
                <a:solidFill>
                  <a:schemeClr val="tx1"/>
                </a:solidFill>
                <a:latin typeface="Times New Roman" panose="02020603050405020304" pitchFamily="18" charset="0"/>
                <a:cs typeface="Times New Roman" panose="02020603050405020304" pitchFamily="18" charset="0"/>
              </a:rPr>
              <a:t>, </a:t>
            </a:r>
            <a:r>
              <a:rPr lang="en-US" altLang="ko-KR" sz="2000" dirty="0" smtClean="0">
                <a:solidFill>
                  <a:schemeClr val="tx1"/>
                </a:solidFill>
                <a:latin typeface="Times New Roman" panose="02020603050405020304" pitchFamily="18" charset="0"/>
                <a:cs typeface="Times New Roman" panose="02020603050405020304" pitchFamily="18" charset="0"/>
              </a:rPr>
              <a:t>so this is </a:t>
            </a:r>
            <a:r>
              <a:rPr lang="en-US" altLang="ko-KR" sz="2000" dirty="0">
                <a:solidFill>
                  <a:schemeClr val="tx1"/>
                </a:solidFill>
                <a:latin typeface="Times New Roman" panose="02020603050405020304" pitchFamily="18" charset="0"/>
                <a:cs typeface="Times New Roman" panose="02020603050405020304" pitchFamily="18" charset="0"/>
              </a:rPr>
              <a:t>economical and the </a:t>
            </a:r>
            <a:r>
              <a:rPr lang="en-US" altLang="ko-KR" sz="2000" dirty="0" smtClean="0">
                <a:solidFill>
                  <a:schemeClr val="tx1"/>
                </a:solidFill>
                <a:latin typeface="Times New Roman" panose="02020603050405020304" pitchFamily="18" charset="0"/>
                <a:cs typeface="Times New Roman" panose="02020603050405020304" pitchFamily="18" charset="0"/>
              </a:rPr>
              <a:t>volume of usage of this </a:t>
            </a:r>
            <a:r>
              <a:rPr lang="en-US" altLang="ko-KR" sz="2000" dirty="0">
                <a:solidFill>
                  <a:schemeClr val="tx1"/>
                </a:solidFill>
                <a:latin typeface="Times New Roman" panose="02020603050405020304" pitchFamily="18" charset="0"/>
                <a:cs typeface="Times New Roman" panose="02020603050405020304" pitchFamily="18" charset="0"/>
              </a:rPr>
              <a:t>technology is expected to be </a:t>
            </a:r>
            <a:r>
              <a:rPr lang="en-US" altLang="ko-KR" sz="2000" dirty="0" smtClean="0">
                <a:solidFill>
                  <a:schemeClr val="tx1"/>
                </a:solidFill>
                <a:latin typeface="Times New Roman" panose="02020603050405020304" pitchFamily="18" charset="0"/>
                <a:cs typeface="Times New Roman" panose="02020603050405020304" pitchFamily="18" charset="0"/>
              </a:rPr>
              <a:t>large</a:t>
            </a:r>
          </a:p>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cs typeface="Times New Roman" panose="02020603050405020304" pitchFamily="18" charset="0"/>
              </a:rPr>
              <a:t>Allows driving persons take enough rest after food and helps to prevents accidents by restless </a:t>
            </a:r>
            <a:r>
              <a:rPr lang="en-US" altLang="ko-KR" sz="2000" dirty="0" smtClean="0">
                <a:solidFill>
                  <a:schemeClr val="tx1"/>
                </a:solidFill>
                <a:latin typeface="Times New Roman" panose="02020603050405020304" pitchFamily="18" charset="0"/>
                <a:cs typeface="Times New Roman" panose="02020603050405020304" pitchFamily="18" charset="0"/>
              </a:rPr>
              <a:t>driving</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5"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11943</TotalTime>
  <Words>437</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496</cp:revision>
  <cp:lastPrinted>2017-05-07T15:48:38Z</cp:lastPrinted>
  <dcterms:created xsi:type="dcterms:W3CDTF">2010-05-15T17:50:32Z</dcterms:created>
  <dcterms:modified xsi:type="dcterms:W3CDTF">2018-11-13T08:25:10Z</dcterms:modified>
</cp:coreProperties>
</file>