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9"/>
  </p:notesMasterIdLst>
  <p:handoutMasterIdLst>
    <p:handoutMasterId r:id="rId20"/>
  </p:handoutMasterIdLst>
  <p:sldIdLst>
    <p:sldId id="269" r:id="rId3"/>
    <p:sldId id="260" r:id="rId4"/>
    <p:sldId id="261" r:id="rId5"/>
    <p:sldId id="262" r:id="rId6"/>
    <p:sldId id="263" r:id="rId7"/>
    <p:sldId id="264" r:id="rId8"/>
    <p:sldId id="258" r:id="rId9"/>
    <p:sldId id="265" r:id="rId10"/>
    <p:sldId id="273" r:id="rId11"/>
    <p:sldId id="275" r:id="rId12"/>
    <p:sldId id="284" r:id="rId13"/>
    <p:sldId id="276" r:id="rId14"/>
    <p:sldId id="282" r:id="rId15"/>
    <p:sldId id="283" r:id="rId16"/>
    <p:sldId id="270" r:id="rId17"/>
    <p:sldId id="27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1"/>
    <p:restoredTop sz="86322"/>
  </p:normalViewPr>
  <p:slideViewPr>
    <p:cSldViewPr>
      <p:cViewPr varScale="1">
        <p:scale>
          <a:sx n="86" d="100"/>
          <a:sy n="86" d="100"/>
        </p:scale>
        <p:origin x="2056"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C63683-6012-4D53-902A-61343ECADD5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5D5FC27-A76E-4C7D-9698-4B4BD65DBC5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1026">
            <a:extLst>
              <a:ext uri="{FF2B5EF4-FFF2-40B4-BE49-F238E27FC236}">
                <a16:creationId xmlns:a16="http://schemas.microsoft.com/office/drawing/2014/main" id="{E74BBCFA-50FF-492F-8376-AFB0F93BF2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EDEE0B83-766E-42BC-8F34-6677991BA69F}"/>
              </a:ext>
            </a:extLst>
          </p:cNvPr>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27907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8E4D3DB-5785-4986-B368-E201BC9A92AA}"/>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9ED989B-C0A5-460A-A0A4-49C07E405C3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DAECB69F-6E94-46E9-9BC5-D4B9A7998A18}"/>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48FE69A3-43C7-4E96-9F4F-6DF0D803B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17397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99655" y="271918"/>
            <a:ext cx="1600200" cy="215444"/>
          </a:xfrm>
        </p:spPr>
        <p:txBody>
          <a:bodyPr/>
          <a:lstStyle>
            <a:lvl1pPr>
              <a:defRPr/>
            </a:lvl1pPr>
          </a:lstStyle>
          <a:p>
            <a:r>
              <a:rPr lang="en-US" altLang="en-US"/>
              <a:t>November, 2018</a:t>
            </a:r>
            <a:endParaRPr lang="en-US" altLang="en-US" dirty="0"/>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November, 2018</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p:txBody>
          <a:bodyPr/>
          <a:lstStyle>
            <a:lvl1pPr>
              <a:defRPr/>
            </a:lvl1pPr>
          </a:lstStyle>
          <a:p>
            <a:r>
              <a:rPr lang="en-US" altLang="en-US"/>
              <a:t>November, 2018</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A9CD-8AEE-0F46-A7D0-AE121E1155F4}"/>
              </a:ext>
            </a:extLst>
          </p:cNvPr>
          <p:cNvSpPr>
            <a:spLocks noGrp="1"/>
          </p:cNvSpPr>
          <p:nvPr>
            <p:ph type="title"/>
          </p:nvPr>
        </p:nvSpPr>
        <p:spPr>
          <a:xfrm>
            <a:off x="723900" y="802177"/>
            <a:ext cx="7772400" cy="10668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p:txBody>
          <a:bodyPr/>
          <a:lstStyle>
            <a:lvl1pPr>
              <a:defRPr/>
            </a:lvl1pPr>
          </a:lstStyle>
          <a:p>
            <a:r>
              <a:rPr lang="en-US" altLang="en-US"/>
              <a:t>November, 2018</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98E218F5-ECB2-EA40-9E5B-8E108C25C73D}"/>
              </a:ext>
            </a:extLst>
          </p:cNvPr>
          <p:cNvSpPr>
            <a:spLocks noGrp="1"/>
          </p:cNvSpPr>
          <p:nvPr>
            <p:ph type="dt" sz="half" idx="10"/>
          </p:nvPr>
        </p:nvSpPr>
        <p:spPr/>
        <p:txBody>
          <a:bodyPr/>
          <a:lstStyle>
            <a:lvl1pPr>
              <a:defRPr/>
            </a:lvl1pPr>
          </a:lstStyle>
          <a:p>
            <a:r>
              <a:rPr lang="en-US" altLang="en-US"/>
              <a:t>November, 2018</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p:txBody>
          <a:bodyPr/>
          <a:lstStyle>
            <a:lvl1pPr>
              <a:defRPr/>
            </a:lvl1pPr>
          </a:lstStyle>
          <a:p>
            <a:r>
              <a:rPr lang="en-US" altLang="en-US"/>
              <a:t>November, 2018</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p:txBody>
          <a:bodyPr/>
          <a:lstStyle>
            <a:lvl1pPr>
              <a:defRPr/>
            </a:lvl1pPr>
          </a:lstStyle>
          <a:p>
            <a:r>
              <a:rPr lang="en-US" altLang="en-US"/>
              <a:t>November, 2018</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November, 2018</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November, 2018</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p:txBody>
          <a:bodyPr/>
          <a:lstStyle>
            <a:lvl1pPr>
              <a:defRPr/>
            </a:lvl1pPr>
          </a:lstStyle>
          <a:p>
            <a:r>
              <a:rPr lang="en-US" altLang="en-US"/>
              <a:t>November, 2018</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p:txBody>
          <a:bodyPr/>
          <a:lstStyle>
            <a:lvl1pPr>
              <a:defRPr/>
            </a:lvl1pPr>
          </a:lstStyle>
          <a:p>
            <a:r>
              <a:rPr lang="en-US" altLang="en-US"/>
              <a:t>November, 2018</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9655" y="2719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November, 2018</a:t>
            </a:r>
            <a:endParaRPr lang="en-US" altLang="en-US" dirty="0"/>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15-18-0515-03-04md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November, 2018</a:t>
            </a:r>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November, 2018 IEEE 802.15.4md Interim Plenary Closing Report – FINAL</a:t>
            </a:r>
          </a:p>
          <a:p>
            <a:r>
              <a:rPr lang="en-US" altLang="en-US" sz="1600" b="1" dirty="0">
                <a:solidFill>
                  <a:schemeClr val="tx2"/>
                </a:solidFill>
              </a:rPr>
              <a:t>Date Submitted: November 2018 - Bangkok</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dirty="0">
                <a:solidFill>
                  <a:schemeClr val="accent2"/>
                </a:solidFill>
              </a:rPr>
              <a:t>	</a:t>
            </a:r>
            <a:r>
              <a:rPr lang="en-US" sz="1600" b="1" dirty="0"/>
              <a:t>15-18-0515-03-04md </a:t>
            </a:r>
            <a:r>
              <a:rPr lang="en-US" altLang="en-US" sz="1600" b="1" dirty="0">
                <a:solidFill>
                  <a:schemeClr val="tx2"/>
                </a:solidFill>
              </a:rPr>
              <a:t>Abstract:</a:t>
            </a:r>
            <a:r>
              <a:rPr lang="en-US" altLang="en-US" sz="1600" dirty="0">
                <a:solidFill>
                  <a:schemeClr val="tx2"/>
                </a:solidFill>
              </a:rPr>
              <a:t>	November 2018, IEEE P802,15.4md Plenary Closing Report – Final</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Opening and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723900" y="1131634"/>
            <a:ext cx="7772400" cy="4572000"/>
          </a:xfrm>
        </p:spPr>
        <p:txBody>
          <a:bodyPr/>
          <a:lstStyle/>
          <a:p>
            <a:r>
              <a:rPr lang="en-US" sz="2800" dirty="0"/>
              <a:t>Wednesday PM 2</a:t>
            </a:r>
          </a:p>
          <a:p>
            <a:pPr lvl="1"/>
            <a:r>
              <a:rPr lang="en-US" sz="2400" dirty="0"/>
              <a:t>Comment Resolution</a:t>
            </a:r>
          </a:p>
          <a:p>
            <a:r>
              <a:rPr lang="en-US" sz="2800" dirty="0"/>
              <a:t>Thursday PM 2 </a:t>
            </a:r>
          </a:p>
          <a:p>
            <a:pPr lvl="1"/>
            <a:r>
              <a:rPr lang="en-US" sz="2400" dirty="0"/>
              <a:t>Review Schedule</a:t>
            </a:r>
          </a:p>
          <a:p>
            <a:pPr lvl="1"/>
            <a:r>
              <a:rPr lang="en-US" sz="2400" dirty="0"/>
              <a:t>Set BRC and Meetings</a:t>
            </a:r>
          </a:p>
          <a:p>
            <a:pPr lvl="1"/>
            <a:r>
              <a:rPr lang="en-US" sz="2400" dirty="0"/>
              <a:t>?</a:t>
            </a:r>
          </a:p>
          <a:p>
            <a:pPr lvl="1"/>
            <a:endParaRPr lang="en-US" sz="1800" dirty="0"/>
          </a:p>
          <a:p>
            <a:endParaRPr lang="en-US" sz="2000" dirty="0"/>
          </a:p>
        </p:txBody>
      </p:sp>
      <p:sp>
        <p:nvSpPr>
          <p:cNvPr id="4" name="Date Placeholder 3">
            <a:extLst>
              <a:ext uri="{FF2B5EF4-FFF2-40B4-BE49-F238E27FC236}">
                <a16:creationId xmlns:a16="http://schemas.microsoft.com/office/drawing/2014/main" id="{F1C8CA33-1561-EB4B-936C-15A6BBAA6701}"/>
              </a:ext>
            </a:extLst>
          </p:cNvPr>
          <p:cNvSpPr>
            <a:spLocks noGrp="1"/>
          </p:cNvSpPr>
          <p:nvPr>
            <p:ph type="dt" sz="half" idx="10"/>
          </p:nvPr>
        </p:nvSpPr>
        <p:spPr/>
        <p:txBody>
          <a:bodyPr/>
          <a:lstStyle/>
          <a:p>
            <a:r>
              <a:rPr lang="en-US" altLang="en-US"/>
              <a:t>November, 2018</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Tree>
    <p:extLst>
      <p:ext uri="{BB962C8B-B14F-4D97-AF65-F5344CB8AC3E}">
        <p14:creationId xmlns:p14="http://schemas.microsoft.com/office/powerpoint/2010/main" val="2720338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E382-D7BC-A34A-922D-BEF1CDB92C90}"/>
              </a:ext>
            </a:extLst>
          </p:cNvPr>
          <p:cNvSpPr>
            <a:spLocks noGrp="1"/>
          </p:cNvSpPr>
          <p:nvPr>
            <p:ph type="title"/>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a16="http://schemas.microsoft.com/office/drawing/2014/main" id="{4D38425D-7E18-854F-9F20-D1B1A5219ADF}"/>
              </a:ext>
            </a:extLst>
          </p:cNvPr>
          <p:cNvSpPr>
            <a:spLocks noGrp="1"/>
          </p:cNvSpPr>
          <p:nvPr>
            <p:ph idx="1"/>
          </p:nvPr>
        </p:nvSpPr>
        <p:spPr>
          <a:xfrm>
            <a:off x="699655" y="1219200"/>
            <a:ext cx="7772400" cy="4561985"/>
          </a:xfrm>
        </p:spPr>
        <p:txBody>
          <a:bodyPr/>
          <a:lstStyle/>
          <a:p>
            <a:r>
              <a:rPr lang="en-US" dirty="0"/>
              <a:t>Approved Minutes and Agenda</a:t>
            </a:r>
          </a:p>
          <a:p>
            <a:r>
              <a:rPr lang="en-US" dirty="0"/>
              <a:t>6 Sessions Of Ballot Resolution</a:t>
            </a:r>
          </a:p>
          <a:p>
            <a:r>
              <a:rPr lang="en-US" dirty="0"/>
              <a:t>Comment Resolution:</a:t>
            </a:r>
          </a:p>
          <a:p>
            <a:pPr lvl="1"/>
            <a:r>
              <a:rPr lang="en-US" dirty="0"/>
              <a:t>Reviewed all comments – 51 Technical (of 126) comments to reviewed</a:t>
            </a:r>
          </a:p>
          <a:p>
            <a:pPr lvl="1"/>
            <a:r>
              <a:rPr lang="en-US" dirty="0"/>
              <a:t>40 Technical Rogue Comments (of 46) comments to be reviewed.</a:t>
            </a:r>
          </a:p>
          <a:p>
            <a:pPr lvl="1"/>
            <a:r>
              <a:rPr lang="en-US" dirty="0"/>
              <a:t>145 Editorial comments have been assigned to the editor</a:t>
            </a:r>
          </a:p>
        </p:txBody>
      </p:sp>
      <p:sp>
        <p:nvSpPr>
          <p:cNvPr id="4" name="Date Placeholder 3">
            <a:extLst>
              <a:ext uri="{FF2B5EF4-FFF2-40B4-BE49-F238E27FC236}">
                <a16:creationId xmlns:a16="http://schemas.microsoft.com/office/drawing/2014/main" id="{3BDAC3A6-8A8A-F749-B731-C2263467095B}"/>
              </a:ext>
            </a:extLst>
          </p:cNvPr>
          <p:cNvSpPr>
            <a:spLocks noGrp="1"/>
          </p:cNvSpPr>
          <p:nvPr>
            <p:ph type="dt" sz="half" idx="10"/>
          </p:nvPr>
        </p:nvSpPr>
        <p:spPr/>
        <p:txBody>
          <a:bodyPr/>
          <a:lstStyle/>
          <a:p>
            <a:r>
              <a:rPr lang="en-US" altLang="en-US"/>
              <a:t>November, 2018</a:t>
            </a:r>
          </a:p>
        </p:txBody>
      </p:sp>
      <p:sp>
        <p:nvSpPr>
          <p:cNvPr id="5" name="Slide Number Placeholder 4">
            <a:extLst>
              <a:ext uri="{FF2B5EF4-FFF2-40B4-BE49-F238E27FC236}">
                <a16:creationId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Tree>
    <p:extLst>
      <p:ext uri="{BB962C8B-B14F-4D97-AF65-F5344CB8AC3E}">
        <p14:creationId xmlns:p14="http://schemas.microsoft.com/office/powerpoint/2010/main" val="3981799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E382-D7BC-A34A-922D-BEF1CDB92C90}"/>
              </a:ext>
            </a:extLst>
          </p:cNvPr>
          <p:cNvSpPr>
            <a:spLocks noGrp="1"/>
          </p:cNvSpPr>
          <p:nvPr>
            <p:ph type="title"/>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a16="http://schemas.microsoft.com/office/drawing/2014/main" id="{4D38425D-7E18-854F-9F20-D1B1A5219ADF}"/>
              </a:ext>
            </a:extLst>
          </p:cNvPr>
          <p:cNvSpPr>
            <a:spLocks noGrp="1"/>
          </p:cNvSpPr>
          <p:nvPr>
            <p:ph idx="1"/>
          </p:nvPr>
        </p:nvSpPr>
        <p:spPr>
          <a:xfrm>
            <a:off x="699655" y="1219200"/>
            <a:ext cx="7772400" cy="4561985"/>
          </a:xfrm>
        </p:spPr>
        <p:txBody>
          <a:bodyPr/>
          <a:lstStyle/>
          <a:p>
            <a:pPr lvl="1"/>
            <a:r>
              <a:rPr lang="en-US" dirty="0"/>
              <a:t>The 51 Technical comments have been assigned</a:t>
            </a:r>
          </a:p>
          <a:p>
            <a:r>
              <a:rPr lang="en-US" dirty="0"/>
              <a:t>Set a BRC and BRC Schedule</a:t>
            </a:r>
          </a:p>
          <a:p>
            <a:r>
              <a:rPr lang="en-US" dirty="0"/>
              <a:t>Reviewed Timeline </a:t>
            </a:r>
          </a:p>
        </p:txBody>
      </p:sp>
      <p:sp>
        <p:nvSpPr>
          <p:cNvPr id="4" name="Date Placeholder 3">
            <a:extLst>
              <a:ext uri="{FF2B5EF4-FFF2-40B4-BE49-F238E27FC236}">
                <a16:creationId xmlns:a16="http://schemas.microsoft.com/office/drawing/2014/main" id="{3BDAC3A6-8A8A-F749-B731-C2263467095B}"/>
              </a:ext>
            </a:extLst>
          </p:cNvPr>
          <p:cNvSpPr>
            <a:spLocks noGrp="1"/>
          </p:cNvSpPr>
          <p:nvPr>
            <p:ph type="dt" sz="half" idx="10"/>
          </p:nvPr>
        </p:nvSpPr>
        <p:spPr/>
        <p:txBody>
          <a:bodyPr/>
          <a:lstStyle/>
          <a:p>
            <a:r>
              <a:rPr lang="en-US" altLang="en-US"/>
              <a:t>November, 2018</a:t>
            </a:r>
          </a:p>
        </p:txBody>
      </p:sp>
      <p:sp>
        <p:nvSpPr>
          <p:cNvPr id="5" name="Slide Number Placeholder 4">
            <a:extLst>
              <a:ext uri="{FF2B5EF4-FFF2-40B4-BE49-F238E27FC236}">
                <a16:creationId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12</a:t>
            </a:fld>
            <a:endParaRPr lang="en-US" altLang="en-US"/>
          </a:p>
        </p:txBody>
      </p:sp>
    </p:spTree>
    <p:extLst>
      <p:ext uri="{BB962C8B-B14F-4D97-AF65-F5344CB8AC3E}">
        <p14:creationId xmlns:p14="http://schemas.microsoft.com/office/powerpoint/2010/main" val="2377072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0EBAE3-250C-114C-870B-C4FFCC3B91B7}"/>
              </a:ext>
            </a:extLst>
          </p:cNvPr>
          <p:cNvSpPr>
            <a:spLocks noGrp="1"/>
          </p:cNvSpPr>
          <p:nvPr>
            <p:ph type="dt" sz="half" idx="10"/>
          </p:nvPr>
        </p:nvSpPr>
        <p:spPr/>
        <p:txBody>
          <a:bodyPr/>
          <a:lstStyle/>
          <a:p>
            <a:r>
              <a:rPr lang="en-US" altLang="en-US"/>
              <a:t>November, 2018</a:t>
            </a:r>
            <a:endParaRPr lang="en-US" altLang="en-US" dirty="0"/>
          </a:p>
        </p:txBody>
      </p:sp>
      <p:sp>
        <p:nvSpPr>
          <p:cNvPr id="3" name="Slide Number Placeholder 2">
            <a:extLst>
              <a:ext uri="{FF2B5EF4-FFF2-40B4-BE49-F238E27FC236}">
                <a16:creationId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71BC88B5-98DC-2640-8153-71710827610D}"/>
              </a:ext>
            </a:extLst>
          </p:cNvPr>
          <p:cNvSpPr/>
          <p:nvPr/>
        </p:nvSpPr>
        <p:spPr>
          <a:xfrm>
            <a:off x="685800" y="762001"/>
            <a:ext cx="7848600" cy="5016758"/>
          </a:xfrm>
          <a:prstGeom prst="rect">
            <a:avLst/>
          </a:prstGeom>
        </p:spPr>
        <p:txBody>
          <a:bodyPr wrap="square">
            <a:spAutoFit/>
          </a:bodyPr>
          <a:lstStyle/>
          <a:p>
            <a:r>
              <a:rPr lang="en-US" sz="1800" dirty="0"/>
              <a:t>TG BRC Motion</a:t>
            </a:r>
          </a:p>
          <a:p>
            <a:r>
              <a:rPr lang="en-US" sz="2000" dirty="0"/>
              <a:t> </a:t>
            </a:r>
          </a:p>
          <a:p>
            <a:r>
              <a:rPr lang="en-US" sz="2000" dirty="0"/>
              <a:t>Move that TG4md requests 802.15 WG approve the formation of a Ballot Resolution Committee (BRC) </a:t>
            </a:r>
            <a:r>
              <a:rPr lang="en-US" sz="2400" dirty="0"/>
              <a:t>for</a:t>
            </a:r>
            <a:r>
              <a:rPr lang="en-US" sz="2000" dirty="0"/>
              <a:t> the WG balloting of the P802.15.4-REVd-D01 with the following membership: Gary Stuebing(As Chair), Don Sturek, Kunal Shah, Ruben Salazar, Tero Kivinen, Phil Beecher and </a:t>
            </a:r>
            <a:r>
              <a:rPr lang="en-US" sz="2000" dirty="0" err="1"/>
              <a:t>Shoichi</a:t>
            </a:r>
            <a:r>
              <a:rPr lang="en-US" sz="2000" dirty="0"/>
              <a:t> Kitazawa. The 802.15.4md BRC is authorized to approve comment resolutions and to approve the start of recirculation ballots of the revised draft on behalf of the 802.15 WG. Comment resolution on recirculation ballots between sessions will be conducted via reflector email and via teleconference scheduled weekly starting November 29, 2018 on Thursdays at 3pm PT which will also be announced to the reflector as per the LMSC 802 WG P&amp;P</a:t>
            </a:r>
          </a:p>
          <a:p>
            <a:r>
              <a:rPr lang="en-US" sz="2000" dirty="0"/>
              <a:t>Moved By: Kunal Shah</a:t>
            </a:r>
          </a:p>
          <a:p>
            <a:r>
              <a:rPr lang="en-US" sz="2000" dirty="0"/>
              <a:t>Seconded By</a:t>
            </a:r>
            <a:r>
              <a:rPr lang="en-US" sz="1800" dirty="0"/>
              <a:t>: Phil Beecher</a:t>
            </a:r>
          </a:p>
          <a:p>
            <a:r>
              <a:rPr lang="en-US" sz="1800" dirty="0"/>
              <a:t>No Objections</a:t>
            </a:r>
          </a:p>
        </p:txBody>
      </p:sp>
    </p:spTree>
    <p:extLst>
      <p:ext uri="{BB962C8B-B14F-4D97-AF65-F5344CB8AC3E}">
        <p14:creationId xmlns:p14="http://schemas.microsoft.com/office/powerpoint/2010/main" val="3568008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0EBAE3-250C-114C-870B-C4FFCC3B91B7}"/>
              </a:ext>
            </a:extLst>
          </p:cNvPr>
          <p:cNvSpPr>
            <a:spLocks noGrp="1"/>
          </p:cNvSpPr>
          <p:nvPr>
            <p:ph type="dt" sz="half" idx="10"/>
          </p:nvPr>
        </p:nvSpPr>
        <p:spPr/>
        <p:txBody>
          <a:bodyPr/>
          <a:lstStyle/>
          <a:p>
            <a:r>
              <a:rPr lang="en-US" altLang="en-US"/>
              <a:t>November, 2018</a:t>
            </a:r>
            <a:endParaRPr lang="en-US" altLang="en-US" dirty="0"/>
          </a:p>
        </p:txBody>
      </p:sp>
      <p:sp>
        <p:nvSpPr>
          <p:cNvPr id="3" name="Slide Number Placeholder 2">
            <a:extLst>
              <a:ext uri="{FF2B5EF4-FFF2-40B4-BE49-F238E27FC236}">
                <a16:creationId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71BC88B5-98DC-2640-8153-71710827610D}"/>
              </a:ext>
            </a:extLst>
          </p:cNvPr>
          <p:cNvSpPr/>
          <p:nvPr/>
        </p:nvSpPr>
        <p:spPr>
          <a:xfrm>
            <a:off x="685800" y="762000"/>
            <a:ext cx="8001000" cy="5632311"/>
          </a:xfrm>
          <a:prstGeom prst="rect">
            <a:avLst/>
          </a:prstGeom>
        </p:spPr>
        <p:txBody>
          <a:bodyPr wrap="square">
            <a:spAutoFit/>
          </a:bodyPr>
          <a:lstStyle/>
          <a:p>
            <a:r>
              <a:rPr lang="en-US" sz="2000" dirty="0"/>
              <a:t>WG BRC Motion</a:t>
            </a:r>
          </a:p>
          <a:p>
            <a:r>
              <a:rPr lang="en-US" sz="2400" dirty="0"/>
              <a:t> </a:t>
            </a:r>
          </a:p>
          <a:p>
            <a:r>
              <a:rPr lang="en-US" sz="2400" dirty="0"/>
              <a:t>Move that 802.15 WG approve the formation of a Ballot Resolution Committee (BRC) </a:t>
            </a:r>
            <a:r>
              <a:rPr lang="en-US" sz="2800" dirty="0"/>
              <a:t>for</a:t>
            </a:r>
            <a:r>
              <a:rPr lang="en-US" sz="2400" dirty="0"/>
              <a:t> the WG balloting of the P802.15.4-REVd-D01 with the following membership: Gary Stuebing(As Chair), Don Sturek, Kunal Shah, Ruben Salazar, Tero Kivinen, Phil Beecher and </a:t>
            </a:r>
            <a:r>
              <a:rPr lang="en-US" sz="2400" dirty="0" err="1"/>
              <a:t>Shoichi</a:t>
            </a:r>
            <a:r>
              <a:rPr lang="en-US" sz="2400" dirty="0"/>
              <a:t> Kitazawa. The 802.15.4md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endParaRPr lang="en-US" sz="2400" dirty="0"/>
          </a:p>
        </p:txBody>
      </p:sp>
    </p:spTree>
    <p:extLst>
      <p:ext uri="{BB962C8B-B14F-4D97-AF65-F5344CB8AC3E}">
        <p14:creationId xmlns:p14="http://schemas.microsoft.com/office/powerpoint/2010/main" val="3471410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15</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Nov 2018 Plenary (Bangkok)</a:t>
            </a:r>
          </a:p>
          <a:p>
            <a:pPr marL="742950" lvl="1" indent="-285750" algn="l">
              <a:buFont typeface="Arial" panose="020B0604020202020204" pitchFamily="34" charset="0"/>
              <a:buChar char="•"/>
            </a:pPr>
            <a:r>
              <a:rPr lang="en-US" sz="1600" dirty="0"/>
              <a:t>Comment Resolution</a:t>
            </a:r>
          </a:p>
          <a:p>
            <a:pPr marL="342900" indent="-342900" algn="l">
              <a:buFont typeface="Arial" panose="020B0604020202020204" pitchFamily="34" charset="0"/>
              <a:buChar char="•"/>
            </a:pPr>
            <a:r>
              <a:rPr lang="en-US" sz="2000" b="1" dirty="0"/>
              <a:t>Jan 2019 (St. Louis)</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 ballot</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endParaRPr lang="en-US" sz="1600" dirty="0"/>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a:t>
            </a:r>
          </a:p>
          <a:p>
            <a:pPr marL="342900" indent="-342900" algn="l">
              <a:buFont typeface="Arial" panose="020B0604020202020204" pitchFamily="34" charset="0"/>
              <a:buChar char="•"/>
            </a:pPr>
            <a:endParaRPr lang="en-US" sz="1600" b="1" dirty="0"/>
          </a:p>
        </p:txBody>
      </p:sp>
    </p:spTree>
    <p:extLst>
      <p:ext uri="{BB962C8B-B14F-4D97-AF65-F5344CB8AC3E}">
        <p14:creationId xmlns:p14="http://schemas.microsoft.com/office/powerpoint/2010/main" val="1094556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16</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52072" y="1600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1217872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090A2D95-A848-4E05-B32E-7439894C7545}"/>
              </a:ext>
            </a:extLst>
          </p:cNvPr>
          <p:cNvSpPr>
            <a:spLocks noGrp="1" noChangeArrowheads="1"/>
          </p:cNvSpPr>
          <p:nvPr>
            <p:ph type="body" idx="1"/>
          </p:nvPr>
        </p:nvSpPr>
        <p:spPr>
          <a:xfrm>
            <a:off x="76200" y="730614"/>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E3AA8DBA-F86A-431E-91BE-1CDF984B702C}"/>
              </a:ext>
            </a:extLst>
          </p:cNvPr>
          <p:cNvSpPr>
            <a:spLocks noGrp="1" noChangeArrowheads="1"/>
          </p:cNvSpPr>
          <p:nvPr>
            <p:ph type="title"/>
          </p:nvPr>
        </p:nvSpPr>
        <p:spPr>
          <a:xfrm>
            <a:off x="-76200" y="76200"/>
            <a:ext cx="7772400" cy="609600"/>
          </a:xfrm>
        </p:spPr>
        <p:txBody>
          <a:bodyPr lIns="90487" tIns="44450" rIns="90487" bIns="44450"/>
          <a:lstStyle/>
          <a:p>
            <a:r>
              <a:rPr lang="en-US" alt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2400" u="sng" dirty="0">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86D8FA8D-FBE3-4168-9DF8-228C098CF62B}"/>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200" b="1" i="0" u="sng"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3" name="Rectangle 1029">
            <a:extLst>
              <a:ext uri="{FF2B5EF4-FFF2-40B4-BE49-F238E27FC236}">
                <a16:creationId xmlns:a16="http://schemas.microsoft.com/office/drawing/2014/main" id="{26AE5C01-5E63-46C7-97F5-7DA4DB1FF180}"/>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3363" marR="0" lvl="0" indent="-180975" algn="l" defTabSz="914400" rtl="0" eaLnBrk="0" fontAlgn="base" latinLnBrk="0" hangingPunct="0">
              <a:lnSpc>
                <a:spcPct val="100000"/>
              </a:lnSpc>
              <a:spcBef>
                <a:spcPct val="20000"/>
              </a:spcBef>
              <a:spcAft>
                <a:spcPct val="0"/>
              </a:spcAft>
              <a:buClr>
                <a:srgbClr val="CC3300"/>
              </a:buClr>
              <a:buSzPct val="50000"/>
              <a:buFont typeface="Monotype Sorts"/>
              <a:buChar char="l"/>
              <a:tabLst/>
              <a:defRPr/>
            </a:pPr>
            <a:endParaRPr kumimoji="0" lang="en-GB" altLang="en-US" sz="18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2" name="Date Placeholder 1">
            <a:extLst>
              <a:ext uri="{FF2B5EF4-FFF2-40B4-BE49-F238E27FC236}">
                <a16:creationId xmlns:a16="http://schemas.microsoft.com/office/drawing/2014/main" id="{4F73DD63-DE98-CA40-A9E8-378EF3C4F6EE}"/>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A8A2EA87-30AE-0F49-8542-E016319CFF8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24395373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850DF06-7464-497B-83D9-E620AAD36D3D}"/>
              </a:ext>
            </a:extLst>
          </p:cNvPr>
          <p:cNvSpPr>
            <a:spLocks noGrp="1" noChangeArrowheads="1"/>
          </p:cNvSpPr>
          <p:nvPr>
            <p:ph type="title"/>
          </p:nvPr>
        </p:nvSpPr>
        <p:spPr>
          <a:xfrm>
            <a:off x="152399" y="914400"/>
            <a:ext cx="8839200" cy="6858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 y="2008094"/>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3</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B437D10-0A08-4B32-BCD8-8AF57F1C6B74}"/>
              </a:ext>
            </a:extLst>
          </p:cNvPr>
          <p:cNvSpPr>
            <a:spLocks noGrp="1" noChangeArrowheads="1"/>
          </p:cNvSpPr>
          <p:nvPr>
            <p:ph type="title"/>
          </p:nvPr>
        </p:nvSpPr>
        <p:spPr>
          <a:xfrm>
            <a:off x="381000" y="-235564"/>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3CBCDA18-374C-436B-9084-4ECD99DE6F99}"/>
              </a:ext>
            </a:extLst>
          </p:cNvPr>
          <p:cNvSpPr>
            <a:spLocks noGrp="1" noChangeArrowheads="1"/>
          </p:cNvSpPr>
          <p:nvPr>
            <p:ph type="body" idx="1"/>
          </p:nvPr>
        </p:nvSpPr>
        <p:spPr>
          <a:xfrm>
            <a:off x="502024" y="10668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7EB7D4D9-1CAC-6042-89C0-CBD0B53E1E9D}"/>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8C9F42AD-4C0B-3142-B756-7EDFC2D394A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4</a:t>
            </a:fld>
            <a:endParaRPr lang="en-US" altLang="en-US"/>
          </a:p>
        </p:txBody>
      </p:sp>
    </p:spTree>
    <p:extLst>
      <p:ext uri="{BB962C8B-B14F-4D97-AF65-F5344CB8AC3E}">
        <p14:creationId xmlns:p14="http://schemas.microsoft.com/office/powerpoint/2010/main" val="197271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81AABC9E-862E-4733-BDC3-EA0373476EF0}"/>
              </a:ext>
            </a:extLst>
          </p:cNvPr>
          <p:cNvSpPr>
            <a:spLocks noGrp="1" noChangeArrowheads="1"/>
          </p:cNvSpPr>
          <p:nvPr>
            <p:ph type="title"/>
          </p:nvPr>
        </p:nvSpPr>
        <p:spPr>
          <a:xfrm>
            <a:off x="76200" y="304800"/>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C4C34DD-765B-4A1D-A93A-46738D21C609}"/>
              </a:ext>
            </a:extLst>
          </p:cNvPr>
          <p:cNvSpPr>
            <a:spLocks noGrp="1" noChangeArrowheads="1"/>
          </p:cNvSpPr>
          <p:nvPr>
            <p:ph type="body" idx="1"/>
          </p:nvPr>
        </p:nvSpPr>
        <p:spPr>
          <a:xfrm>
            <a:off x="685800" y="12954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EBBA2586-D487-5D4B-9EDD-452D4E66307A}"/>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0C82D039-8F58-0C45-B372-903873060A1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Tree>
    <p:extLst>
      <p:ext uri="{BB962C8B-B14F-4D97-AF65-F5344CB8AC3E}">
        <p14:creationId xmlns:p14="http://schemas.microsoft.com/office/powerpoint/2010/main" val="172474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073B65-DBB3-474B-88D5-E8EDBD936EDB}"/>
              </a:ext>
            </a:extLst>
          </p:cNvPr>
          <p:cNvSpPr>
            <a:spLocks noGrp="1" noChangeArrowheads="1"/>
          </p:cNvSpPr>
          <p:nvPr>
            <p:ph type="title"/>
          </p:nvPr>
        </p:nvSpPr>
        <p:spPr>
          <a:xfrm>
            <a:off x="14990" y="16577"/>
            <a:ext cx="8458200" cy="609600"/>
          </a:xfrm>
        </p:spPr>
        <p:txBody>
          <a:bodyPr/>
          <a:lstStyle/>
          <a:p>
            <a:r>
              <a:rPr lang="en-GB" altLang="en-US" sz="28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2800" u="sng" dirty="0"/>
          </a:p>
        </p:txBody>
      </p:sp>
      <p:sp>
        <p:nvSpPr>
          <p:cNvPr id="11267" name="Rectangle 3">
            <a:extLst>
              <a:ext uri="{FF2B5EF4-FFF2-40B4-BE49-F238E27FC236}">
                <a16:creationId xmlns:a16="http://schemas.microsoft.com/office/drawing/2014/main" id="{647C6899-81A1-4AE8-B44B-29C5F667A63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sng" strike="noStrike" kern="1200" cap="none" spc="0" normalizeH="0" baseline="0" noProof="0">
              <a:ln>
                <a:noFill/>
              </a:ln>
              <a:solidFill>
                <a:srgbClr val="000099"/>
              </a:solidFill>
              <a:effectLst/>
              <a:uLnTx/>
              <a:uFillTx/>
              <a:latin typeface="Helvetica" panose="020B0604020202020204" pitchFamily="34" charset="0"/>
              <a:ea typeface="+mn-ea"/>
              <a:cs typeface="Arial" panose="020B0604020202020204" pitchFamily="34" charset="0"/>
            </a:endParaRPr>
          </a:p>
        </p:txBody>
      </p:sp>
      <p:sp>
        <p:nvSpPr>
          <p:cNvPr id="11268" name="Rectangle 4">
            <a:extLst>
              <a:ext uri="{FF2B5EF4-FFF2-40B4-BE49-F238E27FC236}">
                <a16:creationId xmlns:a16="http://schemas.microsoft.com/office/drawing/2014/main" id="{D19ECA7F-C710-45CB-A972-02CFDCE2164C}"/>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algn="l" defTabSz="914400" rtl="0" eaLnBrk="0" fontAlgn="base" latinLnBrk="0" hangingPunct="0">
              <a:lnSpc>
                <a:spcPct val="80000"/>
              </a:lnSpc>
              <a:spcBef>
                <a:spcPct val="20000"/>
              </a:spcBef>
              <a:spcAft>
                <a:spcPct val="0"/>
              </a:spcAft>
              <a:buClr>
                <a:srgbClr val="CC3300"/>
              </a:buClr>
              <a:buSzPct val="50000"/>
              <a:buFont typeface="Monotype Sorts"/>
              <a:buChar char="l"/>
              <a:tabLst/>
              <a:defRPr/>
            </a:pPr>
            <a:endParaRPr kumimoji="0" lang="en-US" altLang="en-US" sz="700" b="0" i="0" u="sng"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Bylaws</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/develop/policies/bylaws/sect6-7.html#6) </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Operations Manual</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opman</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/sect6.html#6.3)</a:t>
            </a:r>
          </a:p>
          <a:p>
            <a:pPr marL="630238" marR="0" lvl="1" indent="-285750" algn="l" defTabSz="914400" rtl="0" eaLnBrk="0" fontAlgn="base" latinLnBrk="0" hangingPunct="0">
              <a:lnSpc>
                <a:spcPct val="90000"/>
              </a:lnSpc>
              <a:spcBef>
                <a:spcPct val="20000"/>
              </a:spcBef>
              <a:spcAft>
                <a:spcPct val="0"/>
              </a:spcAft>
              <a:buClr>
                <a:srgbClr val="CC3300"/>
              </a:buClr>
              <a:buSzPct val="50000"/>
              <a:buFont typeface="Monotype Sorts"/>
              <a:buNone/>
              <a:tabLst/>
              <a:defRPr/>
            </a:pPr>
            <a:endParaRPr kumimoji="0" lang="en-US" altLang="en-US" sz="2000" b="0" i="0" u="none" strike="noStrike" kern="1200" cap="none" spc="0" normalizeH="0" baseline="0" noProof="0" dirty="0">
              <a:ln>
                <a:noFill/>
              </a:ln>
              <a:solidFill>
                <a:srgbClr val="000099"/>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/about/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sasb</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materials.html</a:t>
            </a: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ctr"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a:t>
            </a:r>
            <a:r>
              <a:rPr kumimoji="0" lang="en-US" altLang="en-US" sz="32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patcom@ieee.org</a:t>
            </a: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710578D2-B133-7F4F-BA8E-DB104B8879BC}"/>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E1B857B8-680E-644A-A9CC-BFA860335403}"/>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Tree>
    <p:extLst>
      <p:ext uri="{BB962C8B-B14F-4D97-AF65-F5344CB8AC3E}">
        <p14:creationId xmlns:p14="http://schemas.microsoft.com/office/powerpoint/2010/main" val="21417237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 and Closing Report Opening and Closing 2018 November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8</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431041975"/>
              </p:ext>
            </p:extLst>
          </p:nvPr>
        </p:nvGraphicFramePr>
        <p:xfrm>
          <a:off x="534194" y="1404015"/>
          <a:ext cx="8075612" cy="4942840"/>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Apt 8/9</a:t>
                      </a:r>
                      <a:r>
                        <a:rPr lang="en-US" baseline="30000" dirty="0"/>
                        <a:t>th</a:t>
                      </a:r>
                      <a:r>
                        <a:rPr lang="en-US" dirty="0"/>
                        <a:t> Floor</a:t>
                      </a:r>
                    </a:p>
                  </a:txBody>
                  <a:tcPr/>
                </a:tc>
                <a:tc>
                  <a:txBody>
                    <a:bodyPr/>
                    <a:lstStyle/>
                    <a:p>
                      <a:pPr algn="ct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algn="ctr"/>
                      <a:r>
                        <a:rPr lang="en-US" dirty="0"/>
                        <a:t>OP – 3</a:t>
                      </a:r>
                      <a:r>
                        <a:rPr lang="en-US" baseline="30000" dirty="0"/>
                        <a:t>rd</a:t>
                      </a:r>
                      <a:r>
                        <a:rPr lang="en-US" dirty="0"/>
                        <a:t> Fl -Thai </a:t>
                      </a:r>
                      <a:r>
                        <a:rPr lang="en-US" dirty="0" err="1"/>
                        <a:t>Boromphimarn</a:t>
                      </a:r>
                      <a:r>
                        <a:rPr lang="en-US" dirty="0"/>
                        <a:t> 1+2 </a:t>
                      </a:r>
                    </a:p>
                  </a:txBody>
                  <a:tcPr/>
                </a:tc>
                <a:tc>
                  <a:txBody>
                    <a:bodyPr/>
                    <a:lstStyle/>
                    <a:p>
                      <a:pPr algn="ctr"/>
                      <a:r>
                        <a:rPr lang="en-US" dirty="0"/>
                        <a:t>3</a:t>
                      </a:r>
                      <a:r>
                        <a:rPr lang="en-US" baseline="30000" dirty="0"/>
                        <a:t>rd</a:t>
                      </a:r>
                      <a:r>
                        <a:rPr lang="en-US" dirty="0"/>
                        <a:t> Fl -Thai </a:t>
                      </a:r>
                      <a:r>
                        <a:rPr lang="en-US" dirty="0" err="1"/>
                        <a:t>Boromphimarn</a:t>
                      </a:r>
                      <a:r>
                        <a:rPr lang="en-US" dirty="0"/>
                        <a:t> 1+2 </a:t>
                      </a:r>
                    </a:p>
                  </a:txBody>
                  <a:tcPr/>
                </a:tc>
                <a:tc>
                  <a:txBody>
                    <a:bodyPr/>
                    <a:lstStyle/>
                    <a:p>
                      <a:pPr algn="ctr"/>
                      <a:r>
                        <a:rPr lang="en-US" dirty="0"/>
                        <a:t>MP - 3</a:t>
                      </a:r>
                      <a:r>
                        <a:rPr lang="en-US" baseline="30000" dirty="0"/>
                        <a:t>rd</a:t>
                      </a:r>
                      <a:r>
                        <a:rPr lang="en-US" dirty="0"/>
                        <a:t> Fl -Thai </a:t>
                      </a:r>
                      <a:r>
                        <a:rPr lang="en-US" dirty="0" err="1"/>
                        <a:t>Boromphimarn</a:t>
                      </a:r>
                      <a:r>
                        <a:rPr lang="en-US" dirty="0"/>
                        <a:t> 1+2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b="0" i="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a:t>
                      </a:r>
                      <a:r>
                        <a:rPr lang="en-US" baseline="30000" dirty="0"/>
                        <a:t>rd</a:t>
                      </a:r>
                      <a:r>
                        <a:rPr lang="en-US" dirty="0"/>
                        <a:t> Fl -Thai </a:t>
                      </a:r>
                      <a:r>
                        <a:rPr lang="en-US" dirty="0" err="1"/>
                        <a:t>Boromphimarn</a:t>
                      </a:r>
                      <a:r>
                        <a:rPr lang="en-US" dirty="0"/>
                        <a:t> 1+2 </a:t>
                      </a:r>
                    </a:p>
                  </a:txBody>
                  <a:tcPr/>
                </a:tc>
                <a:tc>
                  <a:txBody>
                    <a:bodyPr/>
                    <a:lstStyle/>
                    <a:p>
                      <a:pPr algn="ctr"/>
                      <a:r>
                        <a:rPr lang="en-US" dirty="0"/>
                        <a:t>3</a:t>
                      </a:r>
                      <a:r>
                        <a:rPr lang="en-US" baseline="30000" dirty="0"/>
                        <a:t>rd</a:t>
                      </a:r>
                      <a:r>
                        <a:rPr lang="en-US" dirty="0"/>
                        <a:t> Fl -Thai </a:t>
                      </a:r>
                      <a:r>
                        <a:rPr lang="en-US" dirty="0" err="1"/>
                        <a:t>Boromphimarn</a:t>
                      </a:r>
                      <a:r>
                        <a:rPr lang="en-US" dirty="0"/>
                        <a:t> 1+2 </a:t>
                      </a:r>
                    </a:p>
                  </a:txBody>
                  <a:tcPr/>
                </a:tc>
                <a:tc>
                  <a:txBody>
                    <a:bodyPr/>
                    <a:lstStyle/>
                    <a:p>
                      <a:pPr algn="ctr"/>
                      <a:r>
                        <a:rPr lang="en-US"/>
                        <a:t>3</a:t>
                      </a:r>
                      <a:r>
                        <a:rPr lang="en-US" baseline="30000"/>
                        <a:t>rd</a:t>
                      </a:r>
                      <a:r>
                        <a:rPr lang="en-US"/>
                        <a:t> </a:t>
                      </a:r>
                      <a:r>
                        <a:rPr lang="en-US" dirty="0"/>
                        <a:t>Fl -Thai </a:t>
                      </a:r>
                      <a:r>
                        <a:rPr lang="en-US" dirty="0" err="1"/>
                        <a:t>Boromphimarn</a:t>
                      </a:r>
                      <a:r>
                        <a:rPr lang="en-US" dirty="0"/>
                        <a:t> 1+2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a:t>
                      </a:r>
                      <a:r>
                        <a:rPr lang="en-US" baseline="30000" dirty="0"/>
                        <a:t>rd</a:t>
                      </a:r>
                      <a:r>
                        <a:rPr lang="en-US" dirty="0"/>
                        <a:t> Fl -Thai </a:t>
                      </a:r>
                      <a:r>
                        <a:rPr lang="en-US" dirty="0" err="1"/>
                        <a:t>Boromphimarn</a:t>
                      </a:r>
                      <a:r>
                        <a:rPr lang="en-US" dirty="0"/>
                        <a:t> 1+2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CP -3</a:t>
                      </a:r>
                      <a:r>
                        <a:rPr lang="en-US" baseline="30000" dirty="0"/>
                        <a:t>rd</a:t>
                      </a:r>
                      <a:r>
                        <a:rPr lang="en-US" dirty="0"/>
                        <a:t> Fl -Thai </a:t>
                      </a:r>
                      <a:r>
                        <a:rPr lang="en-US" dirty="0" err="1"/>
                        <a:t>Boromphimarn</a:t>
                      </a:r>
                      <a:r>
                        <a:rPr lang="en-US" dirty="0"/>
                        <a:t> 1+2 </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723900" y="1131634"/>
            <a:ext cx="7772400" cy="4572000"/>
          </a:xfrm>
        </p:spPr>
        <p:txBody>
          <a:bodyPr/>
          <a:lstStyle/>
          <a:p>
            <a:r>
              <a:rPr lang="en-US" sz="2800" dirty="0"/>
              <a:t>Monday AM 1 </a:t>
            </a:r>
          </a:p>
          <a:p>
            <a:pPr lvl="1"/>
            <a:r>
              <a:rPr lang="en-US" sz="2400" dirty="0"/>
              <a:t>Review minutes and agree to Agenda</a:t>
            </a:r>
          </a:p>
          <a:p>
            <a:pPr lvl="1"/>
            <a:r>
              <a:rPr lang="en-US" sz="2400" dirty="0"/>
              <a:t>Review Current Status of Comment Resolution</a:t>
            </a:r>
          </a:p>
          <a:p>
            <a:pPr lvl="1"/>
            <a:r>
              <a:rPr lang="en-US" sz="2400" dirty="0"/>
              <a:t>Update Action Items</a:t>
            </a:r>
          </a:p>
          <a:p>
            <a:r>
              <a:rPr lang="en-US" sz="2800" dirty="0"/>
              <a:t>Monday PM 2</a:t>
            </a:r>
          </a:p>
          <a:p>
            <a:pPr lvl="1"/>
            <a:r>
              <a:rPr lang="en-US" sz="2400" dirty="0"/>
              <a:t>Comment Resolution</a:t>
            </a:r>
          </a:p>
          <a:p>
            <a:r>
              <a:rPr lang="en-US" sz="2800" dirty="0"/>
              <a:t>Tuesday AM2</a:t>
            </a:r>
          </a:p>
          <a:p>
            <a:pPr lvl="1"/>
            <a:r>
              <a:rPr lang="en-US" sz="2400" dirty="0"/>
              <a:t>Comment Resolution</a:t>
            </a:r>
          </a:p>
          <a:p>
            <a:r>
              <a:rPr lang="en-US" sz="2800" dirty="0"/>
              <a:t>Tuesday PM 2</a:t>
            </a:r>
          </a:p>
          <a:p>
            <a:pPr lvl="1"/>
            <a:r>
              <a:rPr lang="en-US" sz="2400" dirty="0"/>
              <a:t>Comment Resolution</a:t>
            </a:r>
          </a:p>
          <a:p>
            <a:pPr lvl="1"/>
            <a:endParaRPr lang="en-US" sz="1800" dirty="0"/>
          </a:p>
          <a:p>
            <a:endParaRPr lang="en-US" sz="2000" dirty="0"/>
          </a:p>
        </p:txBody>
      </p:sp>
      <p:sp>
        <p:nvSpPr>
          <p:cNvPr id="4" name="Date Placeholder 3">
            <a:extLst>
              <a:ext uri="{FF2B5EF4-FFF2-40B4-BE49-F238E27FC236}">
                <a16:creationId xmlns:a16="http://schemas.microsoft.com/office/drawing/2014/main" id="{F1C8CA33-1561-EB4B-936C-15A6BBAA6701}"/>
              </a:ext>
            </a:extLst>
          </p:cNvPr>
          <p:cNvSpPr>
            <a:spLocks noGrp="1"/>
          </p:cNvSpPr>
          <p:nvPr>
            <p:ph type="dt" sz="half" idx="10"/>
          </p:nvPr>
        </p:nvSpPr>
        <p:spPr/>
        <p:txBody>
          <a:bodyPr/>
          <a:lstStyle/>
          <a:p>
            <a:r>
              <a:rPr lang="en-US" altLang="en-US"/>
              <a:t>November, 2018</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Tree>
    <p:extLst>
      <p:ext uri="{BB962C8B-B14F-4D97-AF65-F5344CB8AC3E}">
        <p14:creationId xmlns:p14="http://schemas.microsoft.com/office/powerpoint/2010/main" val="22112914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1072</TotalTime>
  <Words>1049</Words>
  <Application>Microsoft Macintosh PowerPoint</Application>
  <PresentationFormat>On-screen Show (4:3)</PresentationFormat>
  <Paragraphs>189</Paragraphs>
  <Slides>16</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Calibri</vt:lpstr>
      <vt:lpstr>Calibri Light</vt:lpstr>
      <vt:lpstr>Helvetica</vt:lpstr>
      <vt:lpstr>Monotype Sorts</vt:lpstr>
      <vt:lpstr>Times New Roman</vt:lpstr>
      <vt:lpstr>Office Theme</vt:lpstr>
      <vt:lpstr>Custom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802.15.4MD Opening and Closing Report Opening and Closing 2018 November Plenary</vt:lpstr>
      <vt:lpstr>15.4md Sessions this Week</vt:lpstr>
      <vt:lpstr>Agenda </vt:lpstr>
      <vt:lpstr>Agenda </vt:lpstr>
      <vt:lpstr>Closing Report </vt:lpstr>
      <vt:lpstr>Closing Report </vt:lpstr>
      <vt:lpstr>PowerPoint Presentation</vt:lpstr>
      <vt:lpstr>PowerPoint Presentation</vt:lpstr>
      <vt:lpstr>Proposed Timeline</vt:lpstr>
      <vt:lpstr>Proposed Timeline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42</cp:revision>
  <cp:lastPrinted>1998-02-10T13:28:06Z</cp:lastPrinted>
  <dcterms:created xsi:type="dcterms:W3CDTF">2018-03-03T14:04:29Z</dcterms:created>
  <dcterms:modified xsi:type="dcterms:W3CDTF">2018-11-15T11:11:58Z</dcterms:modified>
</cp:coreProperties>
</file>