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72" r:id="rId2"/>
  </p:sldMasterIdLst>
  <p:notesMasterIdLst>
    <p:notesMasterId r:id="rId26"/>
  </p:notesMasterIdLst>
  <p:handoutMasterIdLst>
    <p:handoutMasterId r:id="rId27"/>
  </p:handoutMasterIdLst>
  <p:sldIdLst>
    <p:sldId id="259" r:id="rId3"/>
    <p:sldId id="262" r:id="rId4"/>
    <p:sldId id="269" r:id="rId5"/>
    <p:sldId id="270" r:id="rId6"/>
    <p:sldId id="271" r:id="rId7"/>
    <p:sldId id="272" r:id="rId8"/>
    <p:sldId id="273" r:id="rId9"/>
    <p:sldId id="274" r:id="rId10"/>
    <p:sldId id="268" r:id="rId11"/>
    <p:sldId id="261" r:id="rId12"/>
    <p:sldId id="275" r:id="rId13"/>
    <p:sldId id="276" r:id="rId14"/>
    <p:sldId id="296" r:id="rId15"/>
    <p:sldId id="328" r:id="rId16"/>
    <p:sldId id="329" r:id="rId17"/>
    <p:sldId id="297" r:id="rId18"/>
    <p:sldId id="300" r:id="rId19"/>
    <p:sldId id="330" r:id="rId20"/>
    <p:sldId id="333" r:id="rId21"/>
    <p:sldId id="331" r:id="rId22"/>
    <p:sldId id="334" r:id="rId23"/>
    <p:sldId id="298" r:id="rId24"/>
    <p:sldId id="332" r:id="rId25"/>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309" autoAdjust="0"/>
    <p:restoredTop sz="94660"/>
  </p:normalViewPr>
  <p:slideViewPr>
    <p:cSldViewPr>
      <p:cViewPr>
        <p:scale>
          <a:sx n="80" d="100"/>
          <a:sy n="80" d="100"/>
        </p:scale>
        <p:origin x="-564" y="-1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smtClean="0"/>
            </a:lvl1pPr>
          </a:lstStyle>
          <a:p>
            <a:pPr>
              <a:defRPr/>
            </a:pPr>
            <a:r>
              <a:rPr lang="en-US" alt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smtClean="0"/>
            </a:lvl1pPr>
          </a:lstStyle>
          <a:p>
            <a:pPr>
              <a:defRPr/>
            </a:pPr>
            <a:r>
              <a:rPr lang="en-US" altLang="en-US"/>
              <a:t>Page </a:t>
            </a:r>
            <a:fld id="{362A3E17-72DB-429D-82ED-5F7A6D48AB28}" type="slidenum">
              <a:rPr lang="en-US" altLang="en-US"/>
              <a:pPr>
                <a:defRPr/>
              </a:pPr>
              <a:t>‹Nr.›</a:t>
            </a:fld>
            <a:endParaRPr lang="en-US" altLang="en-US"/>
          </a:p>
        </p:txBody>
      </p:sp>
      <p:sp>
        <p:nvSpPr>
          <p:cNvPr id="6150"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pPr>
              <a:defRPr/>
            </a:pPr>
            <a:r>
              <a:rPr lang="en-US" altLang="en-US" sz="1200" smtClean="0"/>
              <a:t>Submission</a:t>
            </a:r>
          </a:p>
        </p:txBody>
      </p:sp>
      <p:sp>
        <p:nvSpPr>
          <p:cNvPr id="6152"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41273742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en-US"/>
              <a:t>&lt;month year&gt;</a:t>
            </a:r>
          </a:p>
        </p:txBody>
      </p:sp>
      <p:sp>
        <p:nvSpPr>
          <p:cNvPr id="5124"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smtClean="0"/>
            </a:lvl5pPr>
          </a:lstStyle>
          <a:p>
            <a:pPr lvl="4">
              <a:defRPr/>
            </a:pPr>
            <a:r>
              <a:rPr lang="en-US" alt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mtClean="0"/>
            </a:lvl1pPr>
          </a:lstStyle>
          <a:p>
            <a:pPr>
              <a:defRPr/>
            </a:pPr>
            <a:r>
              <a:rPr lang="en-US" altLang="en-US"/>
              <a:t>Page </a:t>
            </a:r>
            <a:fld id="{904D3F85-CF48-4006-95B7-5F911FD5F290}" type="slidenum">
              <a:rPr lang="en-US" altLang="en-US"/>
              <a:pPr>
                <a:defRPr/>
              </a:pPr>
              <a:t>‹Nr.›</a:t>
            </a:fld>
            <a:endParaRPr lang="en-US" altLang="en-US"/>
          </a:p>
        </p:txBody>
      </p:sp>
      <p:sp>
        <p:nvSpPr>
          <p:cNvPr id="5128"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Submission</a:t>
            </a:r>
          </a:p>
        </p:txBody>
      </p:sp>
      <p:sp>
        <p:nvSpPr>
          <p:cNvPr id="5129"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30"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71301878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xfrm>
            <a:off x="2933700" y="8985250"/>
            <a:ext cx="801688" cy="18466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eaLnBrk="0" hangingPunct="0">
              <a:defRPr sz="2300">
                <a:solidFill>
                  <a:schemeClr val="tx1"/>
                </a:solidFill>
                <a:latin typeface="Times New Roman" pitchFamily="18" charset="0"/>
              </a:defRPr>
            </a:lvl1pPr>
            <a:lvl2pPr marL="712118" indent="-273891" defTabSz="926666" eaLnBrk="0" hangingPunct="0">
              <a:defRPr sz="2300">
                <a:solidFill>
                  <a:schemeClr val="tx1"/>
                </a:solidFill>
                <a:latin typeface="Times New Roman" pitchFamily="18" charset="0"/>
              </a:defRPr>
            </a:lvl2pPr>
            <a:lvl3pPr marL="1095566" indent="-219113" defTabSz="926666" eaLnBrk="0" hangingPunct="0">
              <a:defRPr sz="2300">
                <a:solidFill>
                  <a:schemeClr val="tx1"/>
                </a:solidFill>
                <a:latin typeface="Times New Roman" pitchFamily="18" charset="0"/>
              </a:defRPr>
            </a:lvl3pPr>
            <a:lvl4pPr marL="1533792" indent="-219113" defTabSz="926666" eaLnBrk="0" hangingPunct="0">
              <a:defRPr sz="2300">
                <a:solidFill>
                  <a:schemeClr val="tx1"/>
                </a:solidFill>
                <a:latin typeface="Times New Roman" pitchFamily="18" charset="0"/>
              </a:defRPr>
            </a:lvl4pPr>
            <a:lvl5pPr marL="1972018" indent="-219113" defTabSz="926666" eaLnBrk="0" hangingPunct="0">
              <a:defRPr sz="2300">
                <a:solidFill>
                  <a:schemeClr val="tx1"/>
                </a:solidFill>
                <a:latin typeface="Times New Roman" pitchFamily="18" charset="0"/>
              </a:defRPr>
            </a:lvl5pPr>
            <a:lvl6pPr marL="2410244" indent="-219113" defTabSz="926666" eaLnBrk="0" fontAlgn="base" hangingPunct="0">
              <a:spcBef>
                <a:spcPct val="0"/>
              </a:spcBef>
              <a:spcAft>
                <a:spcPct val="0"/>
              </a:spcAft>
              <a:defRPr sz="2300">
                <a:solidFill>
                  <a:schemeClr val="tx1"/>
                </a:solidFill>
                <a:latin typeface="Times New Roman" pitchFamily="18" charset="0"/>
              </a:defRPr>
            </a:lvl6pPr>
            <a:lvl7pPr marL="2848470" indent="-219113" defTabSz="926666" eaLnBrk="0" fontAlgn="base" hangingPunct="0">
              <a:spcBef>
                <a:spcPct val="0"/>
              </a:spcBef>
              <a:spcAft>
                <a:spcPct val="0"/>
              </a:spcAft>
              <a:defRPr sz="2300">
                <a:solidFill>
                  <a:schemeClr val="tx1"/>
                </a:solidFill>
                <a:latin typeface="Times New Roman" pitchFamily="18" charset="0"/>
              </a:defRPr>
            </a:lvl7pPr>
            <a:lvl8pPr marL="3286697" indent="-219113" defTabSz="926666" eaLnBrk="0" fontAlgn="base" hangingPunct="0">
              <a:spcBef>
                <a:spcPct val="0"/>
              </a:spcBef>
              <a:spcAft>
                <a:spcPct val="0"/>
              </a:spcAft>
              <a:defRPr sz="2300">
                <a:solidFill>
                  <a:schemeClr val="tx1"/>
                </a:solidFill>
                <a:latin typeface="Times New Roman" pitchFamily="18" charset="0"/>
              </a:defRPr>
            </a:lvl8pPr>
            <a:lvl9pPr marL="3724923" indent="-219113" defTabSz="926666" eaLnBrk="0" fontAlgn="base" hangingPunct="0">
              <a:spcBef>
                <a:spcPct val="0"/>
              </a:spcBef>
              <a:spcAft>
                <a:spcPct val="0"/>
              </a:spcAft>
              <a:defRPr sz="2300">
                <a:solidFill>
                  <a:schemeClr val="tx1"/>
                </a:solidFill>
                <a:latin typeface="Times New Roman" pitchFamily="18" charset="0"/>
              </a:defRPr>
            </a:lvl9pPr>
          </a:lstStyle>
          <a:p>
            <a:pPr>
              <a:defRPr/>
            </a:pPr>
            <a:fld id="{7E57C057-3501-4EB0-A033-87875D124151}" type="slidenum">
              <a:rPr lang="en-US" altLang="en-US" sz="1200">
                <a:solidFill>
                  <a:prstClr val="black"/>
                </a:solidFill>
              </a:rPr>
              <a:pPr>
                <a:defRPr/>
              </a:pPr>
              <a:t>3</a:t>
            </a:fld>
            <a:endParaRPr lang="en-US" altLang="en-US" sz="1200">
              <a:solidFill>
                <a:prstClr val="black"/>
              </a:solidFill>
            </a:endParaRPr>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GB" altLang="en-US" smtClean="0"/>
          </a:p>
        </p:txBody>
      </p:sp>
      <p:sp>
        <p:nvSpPr>
          <p:cNvPr id="1331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xfrm>
            <a:off x="2933700" y="8985250"/>
            <a:ext cx="801688" cy="18466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eaLnBrk="0" hangingPunct="0">
              <a:defRPr sz="2300">
                <a:solidFill>
                  <a:schemeClr val="tx1"/>
                </a:solidFill>
                <a:latin typeface="Times New Roman" pitchFamily="18" charset="0"/>
              </a:defRPr>
            </a:lvl1pPr>
            <a:lvl2pPr marL="712118" indent="-273891" defTabSz="926666" eaLnBrk="0" hangingPunct="0">
              <a:defRPr sz="2300">
                <a:solidFill>
                  <a:schemeClr val="tx1"/>
                </a:solidFill>
                <a:latin typeface="Times New Roman" pitchFamily="18" charset="0"/>
              </a:defRPr>
            </a:lvl2pPr>
            <a:lvl3pPr marL="1095566" indent="-219113" defTabSz="926666" eaLnBrk="0" hangingPunct="0">
              <a:defRPr sz="2300">
                <a:solidFill>
                  <a:schemeClr val="tx1"/>
                </a:solidFill>
                <a:latin typeface="Times New Roman" pitchFamily="18" charset="0"/>
              </a:defRPr>
            </a:lvl3pPr>
            <a:lvl4pPr marL="1533792" indent="-219113" defTabSz="926666" eaLnBrk="0" hangingPunct="0">
              <a:defRPr sz="2300">
                <a:solidFill>
                  <a:schemeClr val="tx1"/>
                </a:solidFill>
                <a:latin typeface="Times New Roman" pitchFamily="18" charset="0"/>
              </a:defRPr>
            </a:lvl4pPr>
            <a:lvl5pPr marL="1972018" indent="-219113" defTabSz="926666" eaLnBrk="0" hangingPunct="0">
              <a:defRPr sz="2300">
                <a:solidFill>
                  <a:schemeClr val="tx1"/>
                </a:solidFill>
                <a:latin typeface="Times New Roman" pitchFamily="18" charset="0"/>
              </a:defRPr>
            </a:lvl5pPr>
            <a:lvl6pPr marL="2410244" indent="-219113" defTabSz="926666" eaLnBrk="0" fontAlgn="base" hangingPunct="0">
              <a:spcBef>
                <a:spcPct val="0"/>
              </a:spcBef>
              <a:spcAft>
                <a:spcPct val="0"/>
              </a:spcAft>
              <a:defRPr sz="2300">
                <a:solidFill>
                  <a:schemeClr val="tx1"/>
                </a:solidFill>
                <a:latin typeface="Times New Roman" pitchFamily="18" charset="0"/>
              </a:defRPr>
            </a:lvl6pPr>
            <a:lvl7pPr marL="2848470" indent="-219113" defTabSz="926666" eaLnBrk="0" fontAlgn="base" hangingPunct="0">
              <a:spcBef>
                <a:spcPct val="0"/>
              </a:spcBef>
              <a:spcAft>
                <a:spcPct val="0"/>
              </a:spcAft>
              <a:defRPr sz="2300">
                <a:solidFill>
                  <a:schemeClr val="tx1"/>
                </a:solidFill>
                <a:latin typeface="Times New Roman" pitchFamily="18" charset="0"/>
              </a:defRPr>
            </a:lvl7pPr>
            <a:lvl8pPr marL="3286697" indent="-219113" defTabSz="926666" eaLnBrk="0" fontAlgn="base" hangingPunct="0">
              <a:spcBef>
                <a:spcPct val="0"/>
              </a:spcBef>
              <a:spcAft>
                <a:spcPct val="0"/>
              </a:spcAft>
              <a:defRPr sz="2300">
                <a:solidFill>
                  <a:schemeClr val="tx1"/>
                </a:solidFill>
                <a:latin typeface="Times New Roman" pitchFamily="18" charset="0"/>
              </a:defRPr>
            </a:lvl8pPr>
            <a:lvl9pPr marL="3724923" indent="-219113" defTabSz="926666" eaLnBrk="0" fontAlgn="base" hangingPunct="0">
              <a:spcBef>
                <a:spcPct val="0"/>
              </a:spcBef>
              <a:spcAft>
                <a:spcPct val="0"/>
              </a:spcAft>
              <a:defRPr sz="2300">
                <a:solidFill>
                  <a:schemeClr val="tx1"/>
                </a:solidFill>
                <a:latin typeface="Times New Roman" pitchFamily="18" charset="0"/>
              </a:defRPr>
            </a:lvl9pPr>
          </a:lstStyle>
          <a:p>
            <a:pPr>
              <a:defRPr/>
            </a:pPr>
            <a:fld id="{F2CBAA80-FB16-4347-92C8-E9F14665C886}" type="slidenum">
              <a:rPr lang="en-US" altLang="en-US" sz="1200">
                <a:solidFill>
                  <a:prstClr val="black"/>
                </a:solidFill>
              </a:rPr>
              <a:pPr>
                <a:defRPr/>
              </a:pPr>
              <a:t>7</a:t>
            </a:fld>
            <a:endParaRPr lang="en-US" altLang="en-US" sz="1200">
              <a:solidFill>
                <a:prstClr val="black"/>
              </a:solidFill>
            </a:endParaRPr>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z="1400" dirty="0" smtClean="0"/>
              <a:t>September 2018</a:t>
            </a:r>
            <a:endParaRPr lang="en-US" altLang="en-US" sz="1400"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D04A200C-604C-41CB-87F0-6EA46198B83E}" type="slidenum">
              <a:rPr lang="en-US" altLang="en-US"/>
              <a:pPr>
                <a:defRPr/>
              </a:pPr>
              <a:t>‹Nr.›</a:t>
            </a:fld>
            <a:endParaRPr lang="en-US" altLang="en-US"/>
          </a:p>
        </p:txBody>
      </p:sp>
    </p:spTree>
    <p:extLst>
      <p:ext uri="{BB962C8B-B14F-4D97-AF65-F5344CB8AC3E}">
        <p14:creationId xmlns:p14="http://schemas.microsoft.com/office/powerpoint/2010/main" val="28195243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z="1400" dirty="0" smtClean="0"/>
              <a:t>September 2018</a:t>
            </a:r>
            <a:endParaRPr lang="en-US" altLang="en-US" sz="1400"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1EC327CB-982D-421E-9B37-00063087C83C}" type="slidenum">
              <a:rPr lang="en-US" altLang="en-US"/>
              <a:pPr>
                <a:defRPr/>
              </a:pPr>
              <a:t>‹Nr.›</a:t>
            </a:fld>
            <a:endParaRPr lang="en-US" altLang="en-US"/>
          </a:p>
        </p:txBody>
      </p:sp>
    </p:spTree>
    <p:extLst>
      <p:ext uri="{BB962C8B-B14F-4D97-AF65-F5344CB8AC3E}">
        <p14:creationId xmlns:p14="http://schemas.microsoft.com/office/powerpoint/2010/main" val="31227327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85800"/>
            <a:ext cx="1943100" cy="5410200"/>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685800" y="685800"/>
            <a:ext cx="5676900" cy="5410200"/>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z="1400" dirty="0" smtClean="0"/>
              <a:t>September 2018</a:t>
            </a:r>
            <a:endParaRPr lang="en-US" altLang="en-US" sz="1400"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F26A83E0-8158-4E4B-9216-7A9A447C73CC}" type="slidenum">
              <a:rPr lang="en-US" altLang="en-US"/>
              <a:pPr>
                <a:defRPr/>
              </a:pPr>
              <a:t>‹Nr.›</a:t>
            </a:fld>
            <a:endParaRPr lang="en-US" altLang="en-US"/>
          </a:p>
        </p:txBody>
      </p:sp>
    </p:spTree>
    <p:extLst>
      <p:ext uri="{BB962C8B-B14F-4D97-AF65-F5344CB8AC3E}">
        <p14:creationId xmlns:p14="http://schemas.microsoft.com/office/powerpoint/2010/main" val="207959899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176394042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itle 3"/>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92303353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419782472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96137094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62000" y="16764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24400" y="16764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67588590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71623224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17043139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8093290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z="1400" dirty="0" smtClean="0"/>
              <a:t>September 2018</a:t>
            </a:r>
            <a:endParaRPr lang="en-US" altLang="en-US" sz="1400"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D9B19BB7-5E5C-4FE2-8325-CBE2EDC1721D}" type="slidenum">
              <a:rPr lang="en-US" altLang="en-US"/>
              <a:pPr>
                <a:defRPr/>
              </a:pPr>
              <a:t>‹Nr.›</a:t>
            </a:fld>
            <a:endParaRPr lang="en-US" altLang="en-US"/>
          </a:p>
        </p:txBody>
      </p:sp>
    </p:spTree>
    <p:extLst>
      <p:ext uri="{BB962C8B-B14F-4D97-AF65-F5344CB8AC3E}">
        <p14:creationId xmlns:p14="http://schemas.microsoft.com/office/powerpoint/2010/main" val="370614328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4158858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46573015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75384509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72250" y="381000"/>
            <a:ext cx="196215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381000"/>
            <a:ext cx="573405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9147081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 bearbeiten</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z="1400" dirty="0" smtClean="0"/>
              <a:t>September 2018</a:t>
            </a:r>
            <a:endParaRPr lang="en-US" altLang="en-US" sz="1400"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F3173F8B-570C-4AD7-A60D-8E1AB1E1F5F2}" type="slidenum">
              <a:rPr lang="en-US" altLang="en-US"/>
              <a:pPr>
                <a:defRPr/>
              </a:pPr>
              <a:t>‹Nr.›</a:t>
            </a:fld>
            <a:endParaRPr lang="en-US" altLang="en-US"/>
          </a:p>
        </p:txBody>
      </p:sp>
    </p:spTree>
    <p:extLst>
      <p:ext uri="{BB962C8B-B14F-4D97-AF65-F5344CB8AC3E}">
        <p14:creationId xmlns:p14="http://schemas.microsoft.com/office/powerpoint/2010/main" val="31754824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lvl1pPr>
              <a:defRPr smtClean="0"/>
            </a:lvl1pPr>
          </a:lstStyle>
          <a:p>
            <a:pPr>
              <a:defRPr/>
            </a:pPr>
            <a:r>
              <a:rPr lang="en-US" altLang="en-US" sz="1400" dirty="0" smtClean="0"/>
              <a:t>September 2018</a:t>
            </a:r>
            <a:endParaRPr lang="en-US" altLang="en-US" sz="1400" dirty="0"/>
          </a:p>
        </p:txBody>
      </p:sp>
      <p:sp>
        <p:nvSpPr>
          <p:cNvPr id="6" name="Fußzeilenplatzhalter 5"/>
          <p:cNvSpPr>
            <a:spLocks noGrp="1"/>
          </p:cNvSpPr>
          <p:nvPr>
            <p:ph type="ftr" sz="quarter" idx="11"/>
          </p:nvPr>
        </p:nvSpPr>
        <p:spPr/>
        <p:txBody>
          <a:bodyPr/>
          <a:lstStyle>
            <a:lvl1pPr>
              <a:defRPr dirty="0" smtClean="0"/>
            </a:lvl1pPr>
          </a:lstStyle>
          <a:p>
            <a:pPr>
              <a:defRPr/>
            </a:pPr>
            <a:r>
              <a:rPr lang="en-US" altLang="en-US"/>
              <a:t>Joerg ROBERT, FAU Erlangen-</a:t>
            </a:r>
            <a:r>
              <a:rPr lang="en-US" altLang="en-US" err="1"/>
              <a:t>Nuernberg</a:t>
            </a:r>
            <a:endParaRPr lang="en-US" altLang="en-US"/>
          </a:p>
        </p:txBody>
      </p:sp>
      <p:sp>
        <p:nvSpPr>
          <p:cNvPr id="7" name="Foliennummernplatzhalter 6"/>
          <p:cNvSpPr>
            <a:spLocks noGrp="1"/>
          </p:cNvSpPr>
          <p:nvPr>
            <p:ph type="sldNum" sz="quarter" idx="12"/>
          </p:nvPr>
        </p:nvSpPr>
        <p:spPr/>
        <p:txBody>
          <a:bodyPr/>
          <a:lstStyle>
            <a:lvl1pPr>
              <a:defRPr smtClean="0"/>
            </a:lvl1pPr>
          </a:lstStyle>
          <a:p>
            <a:pPr>
              <a:defRPr/>
            </a:pPr>
            <a:r>
              <a:rPr lang="en-US" altLang="en-US"/>
              <a:t>Slide </a:t>
            </a:r>
            <a:fld id="{D61D644A-C660-4A83-8604-94F8CF5806A8}" type="slidenum">
              <a:rPr lang="en-US" altLang="en-US"/>
              <a:pPr>
                <a:defRPr/>
              </a:pPr>
              <a:t>‹Nr.›</a:t>
            </a:fld>
            <a:endParaRPr lang="en-US" altLang="en-US"/>
          </a:p>
        </p:txBody>
      </p:sp>
    </p:spTree>
    <p:extLst>
      <p:ext uri="{BB962C8B-B14F-4D97-AF65-F5344CB8AC3E}">
        <p14:creationId xmlns:p14="http://schemas.microsoft.com/office/powerpoint/2010/main" val="27135574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Rectangle 4"/>
          <p:cNvSpPr>
            <a:spLocks noGrp="1" noChangeArrowheads="1"/>
          </p:cNvSpPr>
          <p:nvPr>
            <p:ph type="dt" sz="half" idx="10"/>
          </p:nvPr>
        </p:nvSpPr>
        <p:spPr>
          <a:ln/>
        </p:spPr>
        <p:txBody>
          <a:bodyPr/>
          <a:lstStyle>
            <a:lvl1pPr>
              <a:defRPr/>
            </a:lvl1pPr>
          </a:lstStyle>
          <a:p>
            <a:pPr>
              <a:defRPr/>
            </a:pPr>
            <a:r>
              <a:rPr lang="en-US" altLang="en-US" sz="1400" dirty="0" smtClean="0"/>
              <a:t>September </a:t>
            </a:r>
            <a:r>
              <a:rPr lang="en-US" altLang="en-US" dirty="0" smtClean="0"/>
              <a:t>2018</a:t>
            </a:r>
            <a:endParaRPr lang="en-US" alt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en-US"/>
              <a:t>Slide </a:t>
            </a:r>
            <a:fld id="{37830CB3-48AF-4C1F-BFBA-5569B05126A2}" type="slidenum">
              <a:rPr lang="en-US" altLang="en-US"/>
              <a:pPr>
                <a:defRPr/>
              </a:pPr>
              <a:t>‹Nr.›</a:t>
            </a:fld>
            <a:endParaRPr lang="en-US" altLang="en-US"/>
          </a:p>
        </p:txBody>
      </p:sp>
    </p:spTree>
    <p:extLst>
      <p:ext uri="{BB962C8B-B14F-4D97-AF65-F5344CB8AC3E}">
        <p14:creationId xmlns:p14="http://schemas.microsoft.com/office/powerpoint/2010/main" val="13315542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Rectangle 4"/>
          <p:cNvSpPr>
            <a:spLocks noGrp="1" noChangeArrowheads="1"/>
          </p:cNvSpPr>
          <p:nvPr>
            <p:ph type="dt" sz="half" idx="10"/>
          </p:nvPr>
        </p:nvSpPr>
        <p:spPr>
          <a:ln/>
        </p:spPr>
        <p:txBody>
          <a:bodyPr/>
          <a:lstStyle>
            <a:lvl1pPr>
              <a:defRPr/>
            </a:lvl1pPr>
          </a:lstStyle>
          <a:p>
            <a:pPr>
              <a:defRPr/>
            </a:pPr>
            <a:r>
              <a:rPr lang="en-US" altLang="en-US" sz="1400" dirty="0" smtClean="0"/>
              <a:t>September 2018</a:t>
            </a:r>
            <a:endParaRPr lang="en-US" altLang="en-US" sz="1400"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en-US"/>
              <a:t>Slide </a:t>
            </a:r>
            <a:fld id="{7CA5B6D0-3BC2-46EC-8AC0-490ACB3B62FE}" type="slidenum">
              <a:rPr lang="en-US" altLang="en-US"/>
              <a:pPr>
                <a:defRPr/>
              </a:pPr>
              <a:t>‹Nr.›</a:t>
            </a:fld>
            <a:endParaRPr lang="en-US" altLang="en-US"/>
          </a:p>
        </p:txBody>
      </p:sp>
    </p:spTree>
    <p:extLst>
      <p:ext uri="{BB962C8B-B14F-4D97-AF65-F5344CB8AC3E}">
        <p14:creationId xmlns:p14="http://schemas.microsoft.com/office/powerpoint/2010/main" val="19836963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en-US" sz="1400" dirty="0" smtClean="0"/>
              <a:t>September 2018</a:t>
            </a:r>
            <a:endParaRPr lang="en-US" altLang="en-US" sz="1400"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en-US"/>
              <a:t>Slide </a:t>
            </a:r>
            <a:fld id="{915A54A6-D87D-44CA-9552-43124D8DF28B}" type="slidenum">
              <a:rPr lang="en-US" altLang="en-US"/>
              <a:pPr>
                <a:defRPr/>
              </a:pPr>
              <a:t>‹Nr.›</a:t>
            </a:fld>
            <a:endParaRPr lang="en-US" altLang="en-US"/>
          </a:p>
        </p:txBody>
      </p:sp>
    </p:spTree>
    <p:extLst>
      <p:ext uri="{BB962C8B-B14F-4D97-AF65-F5344CB8AC3E}">
        <p14:creationId xmlns:p14="http://schemas.microsoft.com/office/powerpoint/2010/main" val="14061766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sz="1400" dirty="0" smtClean="0"/>
              <a:t>September 2018</a:t>
            </a:r>
            <a:endParaRPr lang="en-US" altLang="en-US" sz="1400"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C3CA94C3-58BC-4CE9-B143-D9CCEAF4E5E2}" type="slidenum">
              <a:rPr lang="en-US" altLang="en-US"/>
              <a:pPr>
                <a:defRPr/>
              </a:pPr>
              <a:t>‹Nr.›</a:t>
            </a:fld>
            <a:endParaRPr lang="en-US" altLang="en-US"/>
          </a:p>
        </p:txBody>
      </p:sp>
    </p:spTree>
    <p:extLst>
      <p:ext uri="{BB962C8B-B14F-4D97-AF65-F5344CB8AC3E}">
        <p14:creationId xmlns:p14="http://schemas.microsoft.com/office/powerpoint/2010/main" val="16905649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de-DE" noProof="0" smtClean="0"/>
              <a:t>Bild durch Klicken auf Symbol hinzufügen</a:t>
            </a:r>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sz="1400" dirty="0" smtClean="0"/>
              <a:t>September 2018</a:t>
            </a:r>
            <a:endParaRPr lang="en-US" altLang="en-US" sz="1400"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73D73E09-099F-475B-8F82-22F5D2BF28F9}" type="slidenum">
              <a:rPr lang="en-US" altLang="en-US"/>
              <a:pPr>
                <a:defRPr/>
              </a:pPr>
              <a:t>‹Nr.›</a:t>
            </a:fld>
            <a:endParaRPr lang="en-US" altLang="en-US"/>
          </a:p>
        </p:txBody>
      </p:sp>
    </p:spTree>
    <p:extLst>
      <p:ext uri="{BB962C8B-B14F-4D97-AF65-F5344CB8AC3E}">
        <p14:creationId xmlns:p14="http://schemas.microsoft.com/office/powerpoint/2010/main" val="31120716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de-DE" altLang="en-US" smtClean="0"/>
              <a:t>Titelmasterformat durch Klicken bearbeiten</a:t>
            </a:r>
            <a:endParaRPr lang="en-US" altLang="en-US"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de-DE" altLang="en-US" dirty="0" smtClean="0"/>
              <a:t>Textmasterformat bearbeiten</a:t>
            </a:r>
          </a:p>
          <a:p>
            <a:pPr lvl="1"/>
            <a:r>
              <a:rPr lang="de-DE" altLang="en-US" dirty="0" smtClean="0"/>
              <a:t>Zweite Ebene</a:t>
            </a:r>
          </a:p>
          <a:p>
            <a:pPr lvl="2"/>
            <a:r>
              <a:rPr lang="de-DE" altLang="en-US" dirty="0" smtClean="0"/>
              <a:t>Dritte Ebene</a:t>
            </a:r>
          </a:p>
          <a:p>
            <a:pPr lvl="3"/>
            <a:r>
              <a:rPr lang="de-DE" altLang="en-US" dirty="0" smtClean="0"/>
              <a:t>Vierte Ebene</a:t>
            </a:r>
          </a:p>
          <a:p>
            <a:pPr lvl="4"/>
            <a:r>
              <a:rPr lang="de-DE" altLang="en-US" dirty="0" smtClean="0"/>
              <a:t>Fünfte Ebene</a:t>
            </a:r>
            <a:endParaRPr lang="en-US" altLang="en-US" dirty="0" smtClean="0"/>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smtClean="0"/>
            </a:lvl1pPr>
          </a:lstStyle>
          <a:p>
            <a:pPr>
              <a:defRPr/>
            </a:pPr>
            <a:r>
              <a:rPr lang="en-US" altLang="en-US" sz="1400" dirty="0" smtClean="0"/>
              <a:t>September 2018</a:t>
            </a:r>
            <a:endParaRPr lang="en-US" altLang="en-US" sz="1400" dirty="0"/>
          </a:p>
        </p:txBody>
      </p:sp>
      <p:sp>
        <p:nvSpPr>
          <p:cNvPr id="1029" name="Rectangle 5"/>
          <p:cNvSpPr>
            <a:spLocks noGrp="1" noChangeArrowheads="1"/>
          </p:cNvSpPr>
          <p:nvPr>
            <p:ph type="ftr" sz="quarter" idx="3"/>
          </p:nvPr>
        </p:nvSpPr>
        <p:spPr bwMode="auto">
          <a:xfrm>
            <a:off x="5486400" y="6475413"/>
            <a:ext cx="3124200" cy="184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dirty="0" smtClean="0"/>
            </a:lvl1pPr>
          </a:lstStyle>
          <a:p>
            <a:pPr>
              <a:defRPr/>
            </a:pPr>
            <a:r>
              <a:rPr lang="en-US" altLang="en-US"/>
              <a:t>Joerg Robert, FAU Erlangen-</a:t>
            </a:r>
            <a:r>
              <a:rPr lang="en-US" altLang="en-US" err="1"/>
              <a:t>Nuernberg</a:t>
            </a:r>
            <a:endParaRPr lang="en-US" alt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mtClean="0"/>
            </a:lvl1pPr>
          </a:lstStyle>
          <a:p>
            <a:pPr>
              <a:defRPr/>
            </a:pPr>
            <a:r>
              <a:rPr lang="en-US" altLang="en-US"/>
              <a:t>Slide </a:t>
            </a:r>
            <a:fld id="{C38DC984-A6E3-42AE-BB36-DFDB2E318E34}" type="slidenum">
              <a:rPr lang="en-US" altLang="en-US"/>
              <a:pPr>
                <a:defRPr/>
              </a:pPr>
              <a:t>‹Nr.›</a:t>
            </a:fld>
            <a:endParaRPr lang="en-US" altLang="en-US"/>
          </a:p>
        </p:txBody>
      </p:sp>
      <p:sp>
        <p:nvSpPr>
          <p:cNvPr id="1031" name="Rectangle 7"/>
          <p:cNvSpPr>
            <a:spLocks noChangeArrowheads="1"/>
          </p:cNvSpPr>
          <p:nvPr/>
        </p:nvSpPr>
        <p:spPr bwMode="auto">
          <a:xfrm>
            <a:off x="3707904" y="394156"/>
            <a:ext cx="4750296"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eaLnBrk="0" fontAlgn="base" hangingPunct="0">
              <a:spcBef>
                <a:spcPct val="0"/>
              </a:spcBef>
              <a:spcAft>
                <a:spcPct val="0"/>
              </a:spcAft>
              <a:defRPr sz="1200">
                <a:solidFill>
                  <a:schemeClr val="tx1"/>
                </a:solidFill>
                <a:latin typeface="Times New Roman" pitchFamily="18" charset="0"/>
              </a:defRPr>
            </a:lvl6pPr>
            <a:lvl7pPr eaLnBrk="0" fontAlgn="base" hangingPunct="0">
              <a:spcBef>
                <a:spcPct val="0"/>
              </a:spcBef>
              <a:spcAft>
                <a:spcPct val="0"/>
              </a:spcAft>
              <a:defRPr sz="1200">
                <a:solidFill>
                  <a:schemeClr val="tx1"/>
                </a:solidFill>
                <a:latin typeface="Times New Roman" pitchFamily="18" charset="0"/>
              </a:defRPr>
            </a:lvl7pPr>
            <a:lvl8pPr eaLnBrk="0" fontAlgn="base" hangingPunct="0">
              <a:spcBef>
                <a:spcPct val="0"/>
              </a:spcBef>
              <a:spcAft>
                <a:spcPct val="0"/>
              </a:spcAft>
              <a:defRPr sz="1200">
                <a:solidFill>
                  <a:schemeClr val="tx1"/>
                </a:solidFill>
                <a:latin typeface="Times New Roman" pitchFamily="18" charset="0"/>
              </a:defRPr>
            </a:lvl8pPr>
            <a:lvl9pPr eaLnBrk="0" fontAlgn="base" hangingPunct="0">
              <a:spcBef>
                <a:spcPct val="0"/>
              </a:spcBef>
              <a:spcAft>
                <a:spcPct val="0"/>
              </a:spcAft>
              <a:defRPr sz="1200">
                <a:solidFill>
                  <a:schemeClr val="tx1"/>
                </a:solidFill>
                <a:latin typeface="Times New Roman" pitchFamily="18" charset="0"/>
              </a:defRPr>
            </a:lvl9pPr>
          </a:lstStyle>
          <a:p>
            <a:pPr lvl="4" algn="r"/>
            <a:r>
              <a:rPr lang="en-US" altLang="en-US" sz="1400" b="1" dirty="0"/>
              <a:t>doc.: IEEE </a:t>
            </a:r>
            <a:r>
              <a:rPr lang="en-US" altLang="en-US" sz="1400" b="1" kern="1200" dirty="0" smtClean="0">
                <a:solidFill>
                  <a:schemeClr val="tx1"/>
                </a:solidFill>
                <a:latin typeface="Times New Roman" pitchFamily="18" charset="0"/>
                <a:ea typeface="+mn-ea"/>
                <a:cs typeface="+mn-cs"/>
              </a:rPr>
              <a:t>802.</a:t>
            </a:r>
            <a:r>
              <a:rPr lang="de-DE" sz="1400" b="1" kern="1200" dirty="0" smtClean="0">
                <a:solidFill>
                  <a:schemeClr val="tx1"/>
                </a:solidFill>
                <a:latin typeface="Times New Roman" pitchFamily="18" charset="0"/>
                <a:ea typeface="+mn-ea"/>
                <a:cs typeface="+mn-cs"/>
              </a:rPr>
              <a:t> </a:t>
            </a:r>
            <a:r>
              <a:rPr lang="de-DE" sz="1400" b="1" kern="1200" dirty="0" smtClean="0">
                <a:solidFill>
                  <a:schemeClr val="tx1"/>
                </a:solidFill>
                <a:latin typeface="Times New Roman" pitchFamily="18" charset="0"/>
                <a:ea typeface="+mn-ea"/>
                <a:cs typeface="+mn-cs"/>
              </a:rPr>
              <a:t>15-18-0430-00-004w</a:t>
            </a:r>
            <a:endParaRPr lang="en-US" altLang="en-US" sz="1400" b="1" kern="1200" dirty="0">
              <a:solidFill>
                <a:schemeClr val="tx1"/>
              </a:solidFill>
              <a:latin typeface="Times New Roman" pitchFamily="18" charset="0"/>
              <a:ea typeface="+mn-ea"/>
              <a:cs typeface="+mn-cs"/>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71" r:id="rId4"/>
    <p:sldLayoutId id="2147483664" r:id="rId5"/>
    <p:sldLayoutId id="2147483665" r:id="rId6"/>
    <p:sldLayoutId id="2147483666" r:id="rId7"/>
    <p:sldLayoutId id="2147483667" r:id="rId8"/>
    <p:sldLayoutId id="2147483668" r:id="rId9"/>
    <p:sldLayoutId id="2147483669" r:id="rId10"/>
    <p:sldLayoutId id="2147483670" r:id="rId11"/>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3810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7620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Line 8"/>
          <p:cNvSpPr>
            <a:spLocks noChangeShapeType="1"/>
          </p:cNvSpPr>
          <p:nvPr/>
        </p:nvSpPr>
        <p:spPr bwMode="auto">
          <a:xfrm flipV="1">
            <a:off x="533400" y="6400800"/>
            <a:ext cx="6746875" cy="6350"/>
          </a:xfrm>
          <a:prstGeom prst="line">
            <a:avLst/>
          </a:prstGeom>
          <a:noFill/>
          <a:ln w="50800">
            <a:solidFill>
              <a:srgbClr val="2944B7"/>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pPr eaLnBrk="1" hangingPunct="1"/>
            <a:endParaRPr lang="de-DE" sz="2400">
              <a:solidFill>
                <a:srgbClr val="000000"/>
              </a:solidFill>
              <a:cs typeface="Arial" pitchFamily="34" charset="0"/>
            </a:endParaRPr>
          </a:p>
        </p:txBody>
      </p:sp>
      <p:pic>
        <p:nvPicPr>
          <p:cNvPr id="1029" name="Picture 12" descr="ieeeblu"/>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7504113" y="6229350"/>
            <a:ext cx="1066800" cy="325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0" name="Rectangle 20"/>
          <p:cNvSpPr>
            <a:spLocks noChangeArrowheads="1"/>
          </p:cNvSpPr>
          <p:nvPr userDrawn="1"/>
        </p:nvSpPr>
        <p:spPr bwMode="auto">
          <a:xfrm>
            <a:off x="0" y="6410325"/>
            <a:ext cx="9144000" cy="26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defRPr/>
            </a:pPr>
            <a:r>
              <a:rPr lang="en-GB" altLang="en-US" sz="1100" b="1" dirty="0" smtClean="0">
                <a:solidFill>
                  <a:srgbClr val="000099"/>
                </a:solidFill>
                <a:latin typeface="Arial" charset="0"/>
                <a:cs typeface="Arial" pitchFamily="34" charset="0"/>
              </a:rPr>
              <a:t>15 March 2015</a:t>
            </a:r>
            <a:endParaRPr lang="en-GB" altLang="en-US" sz="1100" b="1" dirty="0" smtClean="0">
              <a:solidFill>
                <a:srgbClr val="000099"/>
              </a:solidFill>
              <a:latin typeface="Arial" charset="0"/>
              <a:cs typeface="Arial" charset="0"/>
            </a:endParaRPr>
          </a:p>
        </p:txBody>
      </p:sp>
    </p:spTree>
    <p:extLst>
      <p:ext uri="{BB962C8B-B14F-4D97-AF65-F5344CB8AC3E}">
        <p14:creationId xmlns:p14="http://schemas.microsoft.com/office/powerpoint/2010/main" val="357660105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iming>
    <p:tnLst>
      <p:par>
        <p:cTn id="1" dur="indefinite" restart="never" nodeType="tmRoot"/>
      </p:par>
    </p:tnLst>
  </p:timing>
  <p:txStyles>
    <p:titleStyle>
      <a:lvl1pPr algn="ctr" rtl="0" eaLnBrk="0" fontAlgn="base" hangingPunct="0">
        <a:spcBef>
          <a:spcPct val="0"/>
        </a:spcBef>
        <a:spcAft>
          <a:spcPct val="0"/>
        </a:spcAft>
        <a:defRPr sz="3600" b="1">
          <a:solidFill>
            <a:srgbClr val="000099"/>
          </a:solidFill>
          <a:latin typeface="+mj-lt"/>
          <a:ea typeface="+mj-ea"/>
          <a:cs typeface="+mj-cs"/>
        </a:defRPr>
      </a:lvl1pPr>
      <a:lvl2pPr algn="ctr" rtl="0" eaLnBrk="0" fontAlgn="base" hangingPunct="0">
        <a:spcBef>
          <a:spcPct val="0"/>
        </a:spcBef>
        <a:spcAft>
          <a:spcPct val="0"/>
        </a:spcAft>
        <a:defRPr sz="3600" b="1">
          <a:solidFill>
            <a:srgbClr val="000099"/>
          </a:solidFill>
          <a:latin typeface="Arial" charset="0"/>
        </a:defRPr>
      </a:lvl2pPr>
      <a:lvl3pPr algn="ctr" rtl="0" eaLnBrk="0" fontAlgn="base" hangingPunct="0">
        <a:spcBef>
          <a:spcPct val="0"/>
        </a:spcBef>
        <a:spcAft>
          <a:spcPct val="0"/>
        </a:spcAft>
        <a:defRPr sz="3600" b="1">
          <a:solidFill>
            <a:srgbClr val="000099"/>
          </a:solidFill>
          <a:latin typeface="Arial" charset="0"/>
        </a:defRPr>
      </a:lvl3pPr>
      <a:lvl4pPr algn="ctr" rtl="0" eaLnBrk="0" fontAlgn="base" hangingPunct="0">
        <a:spcBef>
          <a:spcPct val="0"/>
        </a:spcBef>
        <a:spcAft>
          <a:spcPct val="0"/>
        </a:spcAft>
        <a:defRPr sz="3600" b="1">
          <a:solidFill>
            <a:srgbClr val="000099"/>
          </a:solidFill>
          <a:latin typeface="Arial" charset="0"/>
        </a:defRPr>
      </a:lvl4pPr>
      <a:lvl5pPr algn="ctr" rtl="0" eaLnBrk="0" fontAlgn="base" hangingPunct="0">
        <a:spcBef>
          <a:spcPct val="0"/>
        </a:spcBef>
        <a:spcAft>
          <a:spcPct val="0"/>
        </a:spcAft>
        <a:defRPr sz="3600" b="1">
          <a:solidFill>
            <a:srgbClr val="000099"/>
          </a:solidFill>
          <a:latin typeface="Arial" charset="0"/>
        </a:defRPr>
      </a:lvl5pPr>
      <a:lvl6pPr marL="457200" algn="ctr" rtl="0" eaLnBrk="0" fontAlgn="base" hangingPunct="0">
        <a:spcBef>
          <a:spcPct val="0"/>
        </a:spcBef>
        <a:spcAft>
          <a:spcPct val="0"/>
        </a:spcAft>
        <a:defRPr sz="3600" b="1">
          <a:solidFill>
            <a:srgbClr val="000099"/>
          </a:solidFill>
          <a:latin typeface="Arial" charset="0"/>
        </a:defRPr>
      </a:lvl6pPr>
      <a:lvl7pPr marL="914400" algn="ctr" rtl="0" eaLnBrk="0" fontAlgn="base" hangingPunct="0">
        <a:spcBef>
          <a:spcPct val="0"/>
        </a:spcBef>
        <a:spcAft>
          <a:spcPct val="0"/>
        </a:spcAft>
        <a:defRPr sz="3600" b="1">
          <a:solidFill>
            <a:srgbClr val="000099"/>
          </a:solidFill>
          <a:latin typeface="Arial" charset="0"/>
        </a:defRPr>
      </a:lvl7pPr>
      <a:lvl8pPr marL="1371600" algn="ctr" rtl="0" eaLnBrk="0" fontAlgn="base" hangingPunct="0">
        <a:spcBef>
          <a:spcPct val="0"/>
        </a:spcBef>
        <a:spcAft>
          <a:spcPct val="0"/>
        </a:spcAft>
        <a:defRPr sz="3600" b="1">
          <a:solidFill>
            <a:srgbClr val="000099"/>
          </a:solidFill>
          <a:latin typeface="Arial" charset="0"/>
        </a:defRPr>
      </a:lvl8pPr>
      <a:lvl9pPr marL="1828800" algn="ctr" rtl="0" eaLnBrk="0" fontAlgn="base" hangingPunct="0">
        <a:spcBef>
          <a:spcPct val="0"/>
        </a:spcBef>
        <a:spcAft>
          <a:spcPct val="0"/>
        </a:spcAft>
        <a:defRPr sz="3600" b="1">
          <a:solidFill>
            <a:srgbClr val="000099"/>
          </a:solidFill>
          <a:latin typeface="Arial" charset="0"/>
        </a:defRPr>
      </a:lvl9pPr>
    </p:titleStyle>
    <p:bodyStyle>
      <a:lvl1pPr marL="342900" indent="-342900" algn="l" rtl="0" eaLnBrk="0" fontAlgn="base" hangingPunct="0">
        <a:spcBef>
          <a:spcPct val="20000"/>
        </a:spcBef>
        <a:spcAft>
          <a:spcPct val="0"/>
        </a:spcAft>
        <a:buClr>
          <a:srgbClr val="CC3300"/>
        </a:buClr>
        <a:buSzPct val="50000"/>
        <a:buFont typeface="Monotype Sorts"/>
        <a:buChar char="l"/>
        <a:defRPr sz="3200">
          <a:solidFill>
            <a:srgbClr val="000099"/>
          </a:solidFill>
          <a:latin typeface="+mn-lt"/>
          <a:ea typeface="+mn-ea"/>
          <a:cs typeface="+mn-cs"/>
        </a:defRPr>
      </a:lvl1pPr>
      <a:lvl2pPr marL="742950" indent="-285750" algn="l" rtl="0" eaLnBrk="0" fontAlgn="base" hangingPunct="0">
        <a:spcBef>
          <a:spcPct val="20000"/>
        </a:spcBef>
        <a:spcAft>
          <a:spcPct val="0"/>
        </a:spcAft>
        <a:buClr>
          <a:srgbClr val="CC3300"/>
        </a:buClr>
        <a:buSzPct val="50000"/>
        <a:buFont typeface="Monotype Sorts"/>
        <a:buChar char="l"/>
        <a:defRPr sz="2800">
          <a:solidFill>
            <a:srgbClr val="000099"/>
          </a:solidFill>
          <a:latin typeface="+mn-lt"/>
        </a:defRPr>
      </a:lvl2pPr>
      <a:lvl3pPr marL="1143000" indent="-228600" algn="l" rtl="0" eaLnBrk="0" fontAlgn="base" hangingPunct="0">
        <a:spcBef>
          <a:spcPct val="20000"/>
        </a:spcBef>
        <a:spcAft>
          <a:spcPct val="0"/>
        </a:spcAft>
        <a:buClr>
          <a:srgbClr val="CC3300"/>
        </a:buClr>
        <a:buSzPct val="50000"/>
        <a:buFont typeface="Monotype Sorts"/>
        <a:buChar char="l"/>
        <a:defRPr sz="2400">
          <a:solidFill>
            <a:srgbClr val="000099"/>
          </a:solidFill>
          <a:latin typeface="+mn-lt"/>
        </a:defRPr>
      </a:lvl3pPr>
      <a:lvl4pPr marL="1600200" indent="-228600" algn="l" rtl="0" eaLnBrk="0" fontAlgn="base" hangingPunct="0">
        <a:spcBef>
          <a:spcPct val="20000"/>
        </a:spcBef>
        <a:spcAft>
          <a:spcPct val="0"/>
        </a:spcAft>
        <a:buClr>
          <a:srgbClr val="CC3300"/>
        </a:buClr>
        <a:buSzPct val="50000"/>
        <a:buFont typeface="Monotype Sorts"/>
        <a:buChar char="l"/>
        <a:defRPr sz="2000">
          <a:solidFill>
            <a:srgbClr val="000099"/>
          </a:solidFill>
          <a:latin typeface="+mn-lt"/>
        </a:defRPr>
      </a:lvl4pPr>
      <a:lvl5pPr marL="2057400" indent="-228600" algn="l" rtl="0" eaLnBrk="0" fontAlgn="base" hangingPunct="0">
        <a:spcBef>
          <a:spcPct val="20000"/>
        </a:spcBef>
        <a:spcAft>
          <a:spcPct val="0"/>
        </a:spcAft>
        <a:buClr>
          <a:srgbClr val="CC3300"/>
        </a:buClr>
        <a:buSzPct val="50000"/>
        <a:buFont typeface="Monotype Sorts"/>
        <a:buChar char="l"/>
        <a:defRPr sz="2000">
          <a:solidFill>
            <a:srgbClr val="000099"/>
          </a:solidFill>
          <a:latin typeface="+mn-lt"/>
        </a:defRPr>
      </a:lvl5pPr>
      <a:lvl6pPr marL="25146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6pPr>
      <a:lvl7pPr marL="29718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7pPr>
      <a:lvl8pPr marL="34290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8pPr>
      <a:lvl9pPr marL="38862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mentor.ieee.org/802.15/dcn/18/15-18-0378-00-004w-tg-802-15-minutes-for-july-2018-plenary-meeting-of-tg4w.doc"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mentor.ieee.org/802.15/dcn/18/15-18-0391-00-004w-minutes-of-august-8th-telco.doc"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umsplatzhalter 1"/>
          <p:cNvSpPr>
            <a:spLocks noGrp="1"/>
          </p:cNvSpPr>
          <p:nvPr>
            <p:ph type="dt" sz="quarter" idx="10"/>
          </p:nvPr>
        </p:nvSpPr>
        <p:spPr>
          <a:xfrm>
            <a:off x="685800" y="378281"/>
            <a:ext cx="1600200" cy="215444"/>
          </a:xfrm>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sz="1400" dirty="0" smtClean="0"/>
              <a:t>September 2018</a:t>
            </a:r>
            <a:endParaRPr lang="en-US" altLang="en-US" sz="1400" dirty="0"/>
          </a:p>
        </p:txBody>
      </p:sp>
      <p:sp>
        <p:nvSpPr>
          <p:cNvPr id="3075" name="Fußzeilenplatzhalter 2"/>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Joerg ROBERT, FAU Erlangen-Nuernberg</a:t>
            </a:r>
          </a:p>
        </p:txBody>
      </p:sp>
      <p:sp>
        <p:nvSpPr>
          <p:cNvPr id="3076" name="Foliennummernplatzhalter 3"/>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Slide </a:t>
            </a:r>
            <a:fld id="{FE7FCAAF-CBA7-47E6-8998-BA9E638C9510}" type="slidenum">
              <a:rPr lang="en-US" altLang="en-US"/>
              <a:pPr/>
              <a:t>1</a:t>
            </a:fld>
            <a:endParaRPr lang="en-US" altLang="en-US"/>
          </a:p>
        </p:txBody>
      </p:sp>
      <p:sp>
        <p:nvSpPr>
          <p:cNvPr id="27651" name="Rectangle 3"/>
          <p:cNvSpPr>
            <a:spLocks noChangeArrowheads="1"/>
          </p:cNvSpPr>
          <p:nvPr/>
        </p:nvSpPr>
        <p:spPr bwMode="auto">
          <a:xfrm>
            <a:off x="152400" y="609600"/>
            <a:ext cx="8991600"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defRPr/>
            </a:pP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pPr>
              <a:defRPr/>
            </a:pPr>
            <a:endParaRPr lang="en-US" altLang="en-US" sz="1600" dirty="0">
              <a:solidFill>
                <a:schemeClr val="tx2"/>
              </a:solidFill>
            </a:endParaRPr>
          </a:p>
          <a:p>
            <a:pPr>
              <a:defRPr/>
            </a:pPr>
            <a:r>
              <a:rPr lang="en-US" altLang="en-US" sz="1600" b="1" dirty="0">
                <a:solidFill>
                  <a:schemeClr val="tx2"/>
                </a:solidFill>
              </a:rPr>
              <a:t>Submission Title:</a:t>
            </a:r>
            <a:r>
              <a:rPr lang="en-US" altLang="en-US" sz="1600" dirty="0">
                <a:solidFill>
                  <a:schemeClr val="tx2"/>
                </a:solidFill>
              </a:rPr>
              <a:t> </a:t>
            </a:r>
            <a:r>
              <a:rPr lang="en-US" altLang="en-US" sz="1600" dirty="0" smtClean="0">
                <a:solidFill>
                  <a:schemeClr val="tx2"/>
                </a:solidFill>
              </a:rPr>
              <a:t>[Agenda for TG 802.15.4w </a:t>
            </a:r>
            <a:r>
              <a:rPr lang="en-US" altLang="en-US" sz="1600" dirty="0" smtClean="0">
                <a:solidFill>
                  <a:schemeClr val="tx2"/>
                </a:solidFill>
              </a:rPr>
              <a:t>September 2018 Interim Meeting</a:t>
            </a:r>
            <a:r>
              <a:rPr lang="en-US" altLang="en-US" sz="1600" dirty="0" smtClean="0">
                <a:solidFill>
                  <a:schemeClr val="tx2"/>
                </a:solidFill>
              </a:rPr>
              <a:t>]</a:t>
            </a:r>
            <a:r>
              <a:rPr lang="en-US" altLang="en-US" sz="1600" dirty="0">
                <a:solidFill>
                  <a:schemeClr val="tx2"/>
                </a:solidFill>
              </a:rPr>
              <a:t>	</a:t>
            </a:r>
          </a:p>
          <a:p>
            <a:pPr>
              <a:defRPr/>
            </a:pPr>
            <a:r>
              <a:rPr lang="en-US" altLang="en-US" sz="1600" b="1" dirty="0">
                <a:solidFill>
                  <a:schemeClr val="tx2"/>
                </a:solidFill>
              </a:rPr>
              <a:t>Date Submitted: </a:t>
            </a:r>
            <a:r>
              <a:rPr lang="en-US" altLang="en-US" sz="1600" dirty="0" smtClean="0">
                <a:solidFill>
                  <a:schemeClr val="tx2"/>
                </a:solidFill>
              </a:rPr>
              <a:t>[</a:t>
            </a:r>
            <a:r>
              <a:rPr lang="en-US" altLang="en-US" sz="1600" dirty="0" smtClean="0">
                <a:solidFill>
                  <a:schemeClr val="tx2"/>
                </a:solidFill>
              </a:rPr>
              <a:t>10 September, </a:t>
            </a:r>
            <a:r>
              <a:rPr lang="en-US" altLang="en-US" sz="1600" dirty="0" smtClean="0">
                <a:solidFill>
                  <a:schemeClr val="tx2"/>
                </a:solidFill>
              </a:rPr>
              <a:t>2018]</a:t>
            </a:r>
            <a:r>
              <a:rPr lang="en-US" altLang="en-US" sz="1600" dirty="0">
                <a:solidFill>
                  <a:schemeClr val="tx2"/>
                </a:solidFill>
              </a:rPr>
              <a:t>	</a:t>
            </a:r>
          </a:p>
          <a:p>
            <a:pPr>
              <a:defRPr/>
            </a:pPr>
            <a:r>
              <a:rPr lang="en-US" altLang="en-US" sz="1600" b="1" dirty="0">
                <a:solidFill>
                  <a:schemeClr val="tx2"/>
                </a:solidFill>
              </a:rPr>
              <a:t>Source:</a:t>
            </a:r>
            <a:r>
              <a:rPr lang="en-US" altLang="en-US" sz="1600" dirty="0">
                <a:solidFill>
                  <a:schemeClr val="tx2"/>
                </a:solidFill>
              </a:rPr>
              <a:t> [Joerg ROBERT] Company [Friedrich-Alexander University Erlangen-</a:t>
            </a:r>
            <a:r>
              <a:rPr lang="en-US" altLang="en-US" sz="1600" dirty="0" err="1">
                <a:solidFill>
                  <a:schemeClr val="tx2"/>
                </a:solidFill>
              </a:rPr>
              <a:t>Nuernberg</a:t>
            </a:r>
            <a:r>
              <a:rPr lang="en-US" altLang="en-US" sz="1600" dirty="0">
                <a:solidFill>
                  <a:schemeClr val="tx2"/>
                </a:solidFill>
              </a:rPr>
              <a:t>]</a:t>
            </a:r>
          </a:p>
          <a:p>
            <a:pPr>
              <a:defRPr/>
            </a:pPr>
            <a:r>
              <a:rPr lang="en-US" altLang="en-US" sz="1600" dirty="0">
                <a:solidFill>
                  <a:schemeClr val="tx2"/>
                </a:solidFill>
              </a:rPr>
              <a:t>Address [Am </a:t>
            </a:r>
            <a:r>
              <a:rPr lang="en-US" altLang="en-US" sz="1600" dirty="0" err="1">
                <a:solidFill>
                  <a:schemeClr val="tx2"/>
                </a:solidFill>
              </a:rPr>
              <a:t>Wolfsmantel</a:t>
            </a:r>
            <a:r>
              <a:rPr lang="en-US" altLang="en-US" sz="1600" dirty="0">
                <a:solidFill>
                  <a:schemeClr val="tx2"/>
                </a:solidFill>
              </a:rPr>
              <a:t> 33, 91058 Erlangen, Germany]</a:t>
            </a:r>
          </a:p>
          <a:p>
            <a:pPr>
              <a:defRPr/>
            </a:pPr>
            <a:r>
              <a:rPr lang="en-US" altLang="en-US" sz="1600" dirty="0">
                <a:solidFill>
                  <a:schemeClr val="tx2"/>
                </a:solidFill>
              </a:rPr>
              <a:t>Voice:[+49 9131 8525373], FAX: [+49 9131 8525102], E-Mail:[joerg.robert@fau.de]	</a:t>
            </a:r>
          </a:p>
          <a:p>
            <a:pPr>
              <a:spcBef>
                <a:spcPts val="600"/>
              </a:spcBef>
              <a:spcAft>
                <a:spcPts val="600"/>
              </a:spcAft>
              <a:defRPr/>
            </a:pPr>
            <a:r>
              <a:rPr lang="en-US" altLang="en-US" sz="1600" b="1" dirty="0">
                <a:solidFill>
                  <a:schemeClr val="tx2"/>
                </a:solidFill>
              </a:rPr>
              <a:t>Re:</a:t>
            </a:r>
            <a:r>
              <a:rPr lang="en-US" altLang="en-US" sz="1600" dirty="0">
                <a:solidFill>
                  <a:schemeClr val="tx2"/>
                </a:solidFill>
              </a:rPr>
              <a:t> </a:t>
            </a:r>
            <a:r>
              <a:rPr lang="en-US" altLang="en-US" sz="1600" dirty="0" smtClean="0">
                <a:solidFill>
                  <a:schemeClr val="tx2"/>
                </a:solidFill>
              </a:rPr>
              <a:t>[]</a:t>
            </a:r>
            <a:endParaRPr lang="en-US" altLang="en-US" sz="1600" dirty="0">
              <a:solidFill>
                <a:schemeClr val="tx2"/>
              </a:solidFill>
            </a:endParaRPr>
          </a:p>
          <a:p>
            <a:pPr>
              <a:spcBef>
                <a:spcPts val="600"/>
              </a:spcBef>
              <a:spcAft>
                <a:spcPts val="600"/>
              </a:spcAft>
              <a:defRPr/>
            </a:pPr>
            <a:r>
              <a:rPr lang="en-US" altLang="en-US" sz="1600" b="1" dirty="0">
                <a:solidFill>
                  <a:schemeClr val="tx2"/>
                </a:solidFill>
              </a:rPr>
              <a:t>Abstract:</a:t>
            </a:r>
            <a:r>
              <a:rPr lang="en-US" altLang="en-US" sz="1600" dirty="0">
                <a:solidFill>
                  <a:schemeClr val="tx2"/>
                </a:solidFill>
              </a:rPr>
              <a:t>	</a:t>
            </a:r>
            <a:r>
              <a:rPr lang="en-US" altLang="en-US" sz="1600" dirty="0" smtClean="0">
                <a:solidFill>
                  <a:schemeClr val="tx2"/>
                </a:solidFill>
              </a:rPr>
              <a:t>[]</a:t>
            </a:r>
          </a:p>
          <a:p>
            <a:pPr>
              <a:spcBef>
                <a:spcPts val="600"/>
              </a:spcBef>
              <a:spcAft>
                <a:spcPts val="600"/>
              </a:spcAft>
              <a:defRPr/>
            </a:pPr>
            <a:r>
              <a:rPr lang="en-US" altLang="en-US" sz="1600" b="1" dirty="0" smtClean="0">
                <a:solidFill>
                  <a:schemeClr val="tx2"/>
                </a:solidFill>
              </a:rPr>
              <a:t>Purpose:</a:t>
            </a:r>
            <a:r>
              <a:rPr lang="en-US" altLang="en-US" sz="1600" dirty="0" smtClean="0">
                <a:solidFill>
                  <a:schemeClr val="tx2"/>
                </a:solidFill>
              </a:rPr>
              <a:t>	[Guidance during TG802.15.4w session]</a:t>
            </a:r>
          </a:p>
          <a:p>
            <a:pPr>
              <a:defRPr/>
            </a:pPr>
            <a:r>
              <a:rPr lang="en-US" altLang="en-US" sz="1600" b="1" dirty="0" smtClean="0">
                <a:solidFill>
                  <a:schemeClr val="tx2"/>
                </a:solidFill>
              </a:rPr>
              <a:t>Notice</a:t>
            </a:r>
            <a:r>
              <a:rPr lang="en-US" altLang="en-US" sz="1600" b="1" dirty="0">
                <a:solidFill>
                  <a:schemeClr val="tx2"/>
                </a:solidFill>
              </a:rPr>
              <a:t>:</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el 9"/>
          <p:cNvSpPr>
            <a:spLocks noGrp="1"/>
          </p:cNvSpPr>
          <p:nvPr>
            <p:ph type="title"/>
          </p:nvPr>
        </p:nvSpPr>
        <p:spPr/>
        <p:txBody>
          <a:bodyPr/>
          <a:lstStyle/>
          <a:p>
            <a:r>
              <a:rPr lang="en-US" dirty="0" smtClean="0"/>
              <a:t>Draft Agenda</a:t>
            </a:r>
            <a:endParaRPr lang="en-US" dirty="0"/>
          </a:p>
        </p:txBody>
      </p:sp>
      <p:sp>
        <p:nvSpPr>
          <p:cNvPr id="11" name="Inhaltsplatzhalter 10"/>
          <p:cNvSpPr>
            <a:spLocks noGrp="1"/>
          </p:cNvSpPr>
          <p:nvPr>
            <p:ph sz="half" idx="1"/>
          </p:nvPr>
        </p:nvSpPr>
        <p:spPr/>
        <p:txBody>
          <a:bodyPr/>
          <a:lstStyle/>
          <a:p>
            <a:pPr marL="0" indent="0">
              <a:buNone/>
            </a:pPr>
            <a:r>
              <a:rPr lang="en-US" sz="1200" b="1" dirty="0" smtClean="0"/>
              <a:t>Monday PM1</a:t>
            </a:r>
          </a:p>
          <a:p>
            <a:r>
              <a:rPr lang="en-US" sz="1200" dirty="0"/>
              <a:t>Open</a:t>
            </a:r>
          </a:p>
          <a:p>
            <a:r>
              <a:rPr lang="en-US" sz="1200" dirty="0"/>
              <a:t>IEEE-SA Stds. Board Bylaws on Patents in Std's. &amp; Guidelines</a:t>
            </a:r>
          </a:p>
          <a:p>
            <a:r>
              <a:rPr lang="en-US" sz="1200" dirty="0"/>
              <a:t>Approval of the Agenda</a:t>
            </a:r>
          </a:p>
          <a:p>
            <a:r>
              <a:rPr lang="en-US" sz="1200" dirty="0"/>
              <a:t>Approval of </a:t>
            </a:r>
            <a:r>
              <a:rPr lang="en-US" sz="1200" dirty="0" smtClean="0"/>
              <a:t>San Diego Minutes</a:t>
            </a:r>
            <a:endParaRPr lang="en-US" sz="1200" dirty="0"/>
          </a:p>
          <a:p>
            <a:r>
              <a:rPr lang="en-US" sz="1200" dirty="0" smtClean="0"/>
              <a:t>Approval of Telco Minutes</a:t>
            </a:r>
          </a:p>
          <a:p>
            <a:r>
              <a:rPr lang="en-US" sz="1200" dirty="0" smtClean="0"/>
              <a:t>Draft Schedule</a:t>
            </a:r>
          </a:p>
          <a:p>
            <a:r>
              <a:rPr lang="en-US" sz="1200" dirty="0" smtClean="0"/>
              <a:t>SCHC</a:t>
            </a:r>
            <a:endParaRPr lang="en-US" sz="1200" dirty="0"/>
          </a:p>
          <a:p>
            <a:r>
              <a:rPr lang="en-US" sz="1200" dirty="0" smtClean="0"/>
              <a:t>Contributions</a:t>
            </a:r>
            <a:endParaRPr lang="en-US" sz="1200" dirty="0"/>
          </a:p>
          <a:p>
            <a:r>
              <a:rPr lang="en-US" sz="1200" dirty="0" smtClean="0"/>
              <a:t>Recess</a:t>
            </a:r>
          </a:p>
          <a:p>
            <a:pPr marL="0" indent="0">
              <a:buNone/>
            </a:pPr>
            <a:endParaRPr lang="en-US" sz="1200" b="1" dirty="0" smtClean="0"/>
          </a:p>
          <a:p>
            <a:pPr marL="0" indent="0">
              <a:buNone/>
            </a:pPr>
            <a:r>
              <a:rPr lang="en-US" sz="1200" b="1" dirty="0" smtClean="0"/>
              <a:t>Tuesday PM2</a:t>
            </a:r>
            <a:endParaRPr lang="en-US" sz="1200" b="1" dirty="0"/>
          </a:p>
          <a:p>
            <a:r>
              <a:rPr lang="en-US" sz="1200" dirty="0"/>
              <a:t>Open</a:t>
            </a:r>
          </a:p>
          <a:p>
            <a:r>
              <a:rPr lang="en-US" sz="1200" dirty="0"/>
              <a:t>Contributions </a:t>
            </a:r>
          </a:p>
          <a:p>
            <a:r>
              <a:rPr lang="en-US" sz="1200" dirty="0"/>
              <a:t>Recess</a:t>
            </a:r>
          </a:p>
          <a:p>
            <a:endParaRPr lang="en-US" sz="1200" dirty="0"/>
          </a:p>
          <a:p>
            <a:pPr marL="0" indent="0">
              <a:buNone/>
            </a:pPr>
            <a:endParaRPr lang="en-US" sz="1200" b="1" strike="sngStrike" dirty="0" smtClean="0"/>
          </a:p>
          <a:p>
            <a:endParaRPr lang="en-US" sz="1200" dirty="0" smtClean="0"/>
          </a:p>
        </p:txBody>
      </p:sp>
      <p:sp>
        <p:nvSpPr>
          <p:cNvPr id="12" name="Inhaltsplatzhalter 11"/>
          <p:cNvSpPr>
            <a:spLocks noGrp="1"/>
          </p:cNvSpPr>
          <p:nvPr>
            <p:ph sz="half" idx="2"/>
          </p:nvPr>
        </p:nvSpPr>
        <p:spPr/>
        <p:txBody>
          <a:bodyPr/>
          <a:lstStyle/>
          <a:p>
            <a:pPr marL="0" indent="0">
              <a:buNone/>
            </a:pPr>
            <a:r>
              <a:rPr lang="en-US" sz="1200" b="1" dirty="0"/>
              <a:t>Tuesday PM1</a:t>
            </a:r>
          </a:p>
          <a:p>
            <a:r>
              <a:rPr lang="en-US" sz="1200" dirty="0"/>
              <a:t>Open</a:t>
            </a:r>
          </a:p>
          <a:p>
            <a:r>
              <a:rPr lang="en-US" sz="1200" dirty="0"/>
              <a:t>Contributions </a:t>
            </a:r>
          </a:p>
          <a:p>
            <a:r>
              <a:rPr lang="en-US" sz="1200" dirty="0"/>
              <a:t>Recess</a:t>
            </a:r>
          </a:p>
          <a:p>
            <a:endParaRPr lang="en-US" sz="1200" dirty="0"/>
          </a:p>
          <a:p>
            <a:pPr marL="0" indent="0">
              <a:buNone/>
            </a:pPr>
            <a:r>
              <a:rPr lang="en-US" sz="1200" b="1" dirty="0" smtClean="0"/>
              <a:t>Wednesday </a:t>
            </a:r>
            <a:r>
              <a:rPr lang="en-US" sz="1200" b="1" dirty="0"/>
              <a:t>PM1</a:t>
            </a:r>
          </a:p>
          <a:p>
            <a:r>
              <a:rPr lang="en-US" sz="1200" dirty="0"/>
              <a:t>Open</a:t>
            </a:r>
          </a:p>
          <a:p>
            <a:r>
              <a:rPr lang="en-US" sz="1200" dirty="0"/>
              <a:t>Contributions </a:t>
            </a:r>
            <a:endParaRPr lang="en-US" sz="1200" dirty="0" smtClean="0"/>
          </a:p>
          <a:p>
            <a:r>
              <a:rPr lang="en-US" sz="1200" dirty="0" smtClean="0"/>
              <a:t>Recess</a:t>
            </a:r>
            <a:endParaRPr lang="en-US" sz="1200" dirty="0"/>
          </a:p>
          <a:p>
            <a:pPr marL="0" indent="0">
              <a:buNone/>
            </a:pPr>
            <a:endParaRPr lang="en-US" sz="1200" dirty="0"/>
          </a:p>
          <a:p>
            <a:pPr marL="0" indent="0">
              <a:buNone/>
            </a:pPr>
            <a:r>
              <a:rPr lang="en-US" sz="1200" b="1" dirty="0" smtClean="0"/>
              <a:t>Thursday PM1</a:t>
            </a:r>
            <a:endParaRPr lang="en-US" sz="1200" b="1" dirty="0"/>
          </a:p>
          <a:p>
            <a:r>
              <a:rPr lang="en-US" sz="1200" dirty="0"/>
              <a:t>Open</a:t>
            </a:r>
          </a:p>
          <a:p>
            <a:r>
              <a:rPr lang="en-US" sz="1200" dirty="0"/>
              <a:t>Contributions </a:t>
            </a:r>
            <a:endParaRPr lang="en-US" sz="1200" dirty="0" smtClean="0"/>
          </a:p>
          <a:p>
            <a:r>
              <a:rPr lang="en-US" sz="1200" dirty="0" smtClean="0"/>
              <a:t>Initial Drafting</a:t>
            </a:r>
          </a:p>
          <a:p>
            <a:r>
              <a:rPr lang="en-US" sz="1200" dirty="0" smtClean="0"/>
              <a:t>Future </a:t>
            </a:r>
            <a:r>
              <a:rPr lang="en-US" sz="1200" dirty="0"/>
              <a:t>Schedule</a:t>
            </a:r>
          </a:p>
          <a:p>
            <a:r>
              <a:rPr lang="en-US" sz="1200" dirty="0"/>
              <a:t>AOB</a:t>
            </a:r>
          </a:p>
          <a:p>
            <a:r>
              <a:rPr lang="en-US" sz="1200" dirty="0"/>
              <a:t>Adjourn</a:t>
            </a:r>
          </a:p>
          <a:p>
            <a:endParaRPr lang="en-US" sz="1200" dirty="0" smtClean="0"/>
          </a:p>
        </p:txBody>
      </p:sp>
      <p:sp>
        <p:nvSpPr>
          <p:cNvPr id="2" name="Datumsplatzhalter 1"/>
          <p:cNvSpPr>
            <a:spLocks noGrp="1"/>
          </p:cNvSpPr>
          <p:nvPr>
            <p:ph type="dt" sz="half" idx="10"/>
          </p:nvPr>
        </p:nvSpPr>
        <p:spPr/>
        <p:txBody>
          <a:bodyPr/>
          <a:lstStyle/>
          <a:p>
            <a:pPr>
              <a:defRPr/>
            </a:pPr>
            <a:r>
              <a:rPr lang="en-US" altLang="en-US" dirty="0"/>
              <a:t>September 2018</a:t>
            </a:r>
            <a:endParaRPr lang="en-US" altLang="en-US" dirty="0"/>
          </a:p>
        </p:txBody>
      </p:sp>
      <p:sp>
        <p:nvSpPr>
          <p:cNvPr id="3" name="Fußzeilenplatzhalter 2"/>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4" name="Foliennummernplatzhalter 3"/>
          <p:cNvSpPr>
            <a:spLocks noGrp="1"/>
          </p:cNvSpPr>
          <p:nvPr>
            <p:ph type="sldNum" sz="quarter" idx="12"/>
          </p:nvPr>
        </p:nvSpPr>
        <p:spPr/>
        <p:txBody>
          <a:bodyPr/>
          <a:lstStyle/>
          <a:p>
            <a:pPr>
              <a:defRPr/>
            </a:pPr>
            <a:r>
              <a:rPr lang="en-US" altLang="en-US" smtClean="0"/>
              <a:t>Slide </a:t>
            </a:r>
            <a:fld id="{915A54A6-D87D-44CA-9552-43124D8DF28B}" type="slidenum">
              <a:rPr lang="en-US" altLang="en-US" smtClean="0"/>
              <a:pPr>
                <a:defRPr/>
              </a:pPr>
              <a:t>10</a:t>
            </a:fld>
            <a:endParaRPr lang="en-US" altLang="en-US"/>
          </a:p>
        </p:txBody>
      </p:sp>
    </p:spTree>
    <p:extLst>
      <p:ext uri="{BB962C8B-B14F-4D97-AF65-F5344CB8AC3E}">
        <p14:creationId xmlns:p14="http://schemas.microsoft.com/office/powerpoint/2010/main" val="359461216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el 7"/>
          <p:cNvSpPr>
            <a:spLocks noGrp="1"/>
          </p:cNvSpPr>
          <p:nvPr>
            <p:ph type="title"/>
          </p:nvPr>
        </p:nvSpPr>
        <p:spPr/>
        <p:txBody>
          <a:bodyPr/>
          <a:lstStyle/>
          <a:p>
            <a:r>
              <a:rPr lang="en-US" dirty="0" smtClean="0"/>
              <a:t>TG Motion </a:t>
            </a:r>
            <a:r>
              <a:rPr lang="en-US" dirty="0" smtClean="0"/>
              <a:t>#6</a:t>
            </a:r>
            <a:endParaRPr lang="en-US" dirty="0"/>
          </a:p>
        </p:txBody>
      </p:sp>
      <p:sp>
        <p:nvSpPr>
          <p:cNvPr id="9" name="Inhaltsplatzhalter 8"/>
          <p:cNvSpPr>
            <a:spLocks noGrp="1"/>
          </p:cNvSpPr>
          <p:nvPr>
            <p:ph idx="1"/>
          </p:nvPr>
        </p:nvSpPr>
        <p:spPr/>
        <p:txBody>
          <a:bodyPr/>
          <a:lstStyle/>
          <a:p>
            <a:r>
              <a:rPr lang="en-US" sz="2000" dirty="0" smtClean="0"/>
              <a:t>Move to </a:t>
            </a:r>
            <a:r>
              <a:rPr lang="en-US" sz="2000" dirty="0" smtClean="0"/>
              <a:t>approve the draft agenda</a:t>
            </a:r>
          </a:p>
          <a:p>
            <a:endParaRPr lang="en-US" sz="2000" dirty="0" smtClean="0"/>
          </a:p>
          <a:p>
            <a:endParaRPr lang="en-US" sz="2000" dirty="0" smtClean="0"/>
          </a:p>
          <a:p>
            <a:r>
              <a:rPr lang="en-US" sz="2000" dirty="0" smtClean="0"/>
              <a:t>Moved by:</a:t>
            </a:r>
          </a:p>
          <a:p>
            <a:r>
              <a:rPr lang="en-US" sz="2000" dirty="0" smtClean="0"/>
              <a:t>Seconded </a:t>
            </a:r>
            <a:r>
              <a:rPr lang="en-US" sz="2000" dirty="0" smtClean="0"/>
              <a:t>by:</a:t>
            </a:r>
          </a:p>
          <a:p>
            <a:endParaRPr lang="en-US" sz="2000" dirty="0"/>
          </a:p>
          <a:p>
            <a:r>
              <a:rPr lang="en-US" sz="2000" dirty="0" smtClean="0"/>
              <a:t>Y/N/A:</a:t>
            </a:r>
            <a:endParaRPr lang="en-US" sz="2000" dirty="0" smtClean="0"/>
          </a:p>
          <a:p>
            <a:endParaRPr lang="en-US" sz="2000" dirty="0" smtClean="0"/>
          </a:p>
          <a:p>
            <a:endParaRPr lang="en-US" sz="2000" dirty="0"/>
          </a:p>
        </p:txBody>
      </p:sp>
      <p:sp>
        <p:nvSpPr>
          <p:cNvPr id="5" name="Datumsplatzhalter 4"/>
          <p:cNvSpPr>
            <a:spLocks noGrp="1"/>
          </p:cNvSpPr>
          <p:nvPr>
            <p:ph type="dt" sz="half" idx="10"/>
          </p:nvPr>
        </p:nvSpPr>
        <p:spPr/>
        <p:txBody>
          <a:bodyPr/>
          <a:lstStyle/>
          <a:p>
            <a:pPr>
              <a:defRPr/>
            </a:pPr>
            <a:r>
              <a:rPr lang="en-US" altLang="en-US" dirty="0"/>
              <a:t>September 2018</a:t>
            </a:r>
            <a:endParaRPr lang="en-US" altLang="en-US" dirty="0"/>
          </a:p>
        </p:txBody>
      </p:sp>
      <p:sp>
        <p:nvSpPr>
          <p:cNvPr id="6" name="Fußzeilenplatzhalter 5"/>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7" name="Foliennummernplatzhalter 6"/>
          <p:cNvSpPr>
            <a:spLocks noGrp="1"/>
          </p:cNvSpPr>
          <p:nvPr>
            <p:ph type="sldNum" sz="quarter" idx="12"/>
          </p:nvPr>
        </p:nvSpPr>
        <p:spPr/>
        <p:txBody>
          <a:bodyPr/>
          <a:lstStyle/>
          <a:p>
            <a:pPr>
              <a:defRPr/>
            </a:pPr>
            <a:r>
              <a:rPr lang="en-US" altLang="en-US" smtClean="0"/>
              <a:t>Slide </a:t>
            </a:r>
            <a:fld id="{D61D644A-C660-4A83-8604-94F8CF5806A8}" type="slidenum">
              <a:rPr lang="en-US" altLang="en-US" smtClean="0"/>
              <a:pPr>
                <a:defRPr/>
              </a:pPr>
              <a:t>11</a:t>
            </a:fld>
            <a:endParaRPr lang="en-US" altLang="en-US"/>
          </a:p>
        </p:txBody>
      </p:sp>
    </p:spTree>
    <p:extLst>
      <p:ext uri="{BB962C8B-B14F-4D97-AF65-F5344CB8AC3E}">
        <p14:creationId xmlns:p14="http://schemas.microsoft.com/office/powerpoint/2010/main" val="331149036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Approval of </a:t>
            </a:r>
            <a:r>
              <a:rPr lang="en-US" dirty="0" smtClean="0"/>
              <a:t>San Diego Minutes</a:t>
            </a:r>
            <a:endParaRPr lang="en-US" dirty="0"/>
          </a:p>
        </p:txBody>
      </p:sp>
      <p:sp>
        <p:nvSpPr>
          <p:cNvPr id="3" name="Inhaltsplatzhalter 2"/>
          <p:cNvSpPr>
            <a:spLocks noGrp="1"/>
          </p:cNvSpPr>
          <p:nvPr>
            <p:ph idx="1"/>
          </p:nvPr>
        </p:nvSpPr>
        <p:spPr/>
        <p:txBody>
          <a:bodyPr/>
          <a:lstStyle/>
          <a:p>
            <a:r>
              <a:rPr lang="en-US" sz="2000" dirty="0" smtClean="0"/>
              <a:t>Meeting minutes are available on mentor </a:t>
            </a:r>
            <a:r>
              <a:rPr lang="en-US" sz="2000" dirty="0" smtClean="0"/>
              <a:t>15-18/378r0</a:t>
            </a:r>
            <a:r>
              <a:rPr lang="en-US" sz="2000" dirty="0" smtClean="0"/>
              <a:t/>
            </a:r>
            <a:br>
              <a:rPr lang="en-US" sz="2000" dirty="0" smtClean="0"/>
            </a:br>
            <a:r>
              <a:rPr lang="en-US" sz="2000" dirty="0">
                <a:hlinkClick r:id="rId2"/>
              </a:rPr>
              <a:t>https://</a:t>
            </a:r>
            <a:r>
              <a:rPr lang="en-US" sz="2000" dirty="0" smtClean="0">
                <a:hlinkClick r:id="rId2"/>
              </a:rPr>
              <a:t>mentor.ieee.org/802.15/dcn/18/15-18-0378-00-004w-tg-802-15-minutes-for-july-2018-plenary-meeting-of-tg4w.doc</a:t>
            </a:r>
            <a:endParaRPr lang="en-US" sz="2000" dirty="0" smtClean="0"/>
          </a:p>
          <a:p>
            <a:endParaRPr lang="en-US" sz="2000" dirty="0" smtClean="0"/>
          </a:p>
          <a:p>
            <a:endParaRPr lang="en-US" sz="2000" dirty="0" smtClean="0"/>
          </a:p>
          <a:p>
            <a:endParaRPr lang="en-US" sz="2000" dirty="0"/>
          </a:p>
        </p:txBody>
      </p:sp>
      <p:sp>
        <p:nvSpPr>
          <p:cNvPr id="4" name="Datumsplatzhalter 3"/>
          <p:cNvSpPr>
            <a:spLocks noGrp="1"/>
          </p:cNvSpPr>
          <p:nvPr>
            <p:ph type="dt" sz="half" idx="10"/>
          </p:nvPr>
        </p:nvSpPr>
        <p:spPr/>
        <p:txBody>
          <a:bodyPr/>
          <a:lstStyle/>
          <a:p>
            <a:pPr>
              <a:defRPr/>
            </a:pPr>
            <a:r>
              <a:rPr lang="en-US" altLang="en-US" dirty="0"/>
              <a:t>September 2018</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12</a:t>
            </a:fld>
            <a:endParaRPr lang="en-US" altLang="en-US"/>
          </a:p>
        </p:txBody>
      </p:sp>
    </p:spTree>
    <p:extLst>
      <p:ext uri="{BB962C8B-B14F-4D97-AF65-F5344CB8AC3E}">
        <p14:creationId xmlns:p14="http://schemas.microsoft.com/office/powerpoint/2010/main" val="51788231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TG Motion #7</a:t>
            </a:r>
            <a:endParaRPr lang="en-US" dirty="0"/>
          </a:p>
        </p:txBody>
      </p:sp>
      <p:sp>
        <p:nvSpPr>
          <p:cNvPr id="3" name="Inhaltsplatzhalter 2"/>
          <p:cNvSpPr>
            <a:spLocks noGrp="1"/>
          </p:cNvSpPr>
          <p:nvPr>
            <p:ph idx="1"/>
          </p:nvPr>
        </p:nvSpPr>
        <p:spPr/>
        <p:txBody>
          <a:bodyPr/>
          <a:lstStyle/>
          <a:p>
            <a:r>
              <a:rPr lang="en-US" sz="2000" dirty="0"/>
              <a:t>Move to approve the </a:t>
            </a:r>
            <a:r>
              <a:rPr lang="en-US" sz="2000" dirty="0" smtClean="0"/>
              <a:t>San Diego meeting minutes in </a:t>
            </a:r>
            <a:r>
              <a:rPr lang="en-US" sz="2000" dirty="0"/>
              <a:t>document 15-18/378r0</a:t>
            </a:r>
          </a:p>
          <a:p>
            <a:endParaRPr lang="en-US" sz="2000" dirty="0"/>
          </a:p>
          <a:p>
            <a:endParaRPr lang="en-US" sz="2000" dirty="0" smtClean="0"/>
          </a:p>
          <a:p>
            <a:endParaRPr lang="en-US" sz="2000" dirty="0"/>
          </a:p>
          <a:p>
            <a:r>
              <a:rPr lang="en-US" sz="2000" dirty="0"/>
              <a:t>Moved by:</a:t>
            </a:r>
          </a:p>
          <a:p>
            <a:r>
              <a:rPr lang="en-US" sz="2000" dirty="0"/>
              <a:t>Seconded by:</a:t>
            </a:r>
          </a:p>
          <a:p>
            <a:endParaRPr lang="en-US" sz="2000" dirty="0"/>
          </a:p>
          <a:p>
            <a:r>
              <a:rPr lang="en-US" sz="2000" dirty="0"/>
              <a:t>Y/N/A:</a:t>
            </a:r>
          </a:p>
          <a:p>
            <a:endParaRPr lang="en-US" sz="2000" dirty="0"/>
          </a:p>
        </p:txBody>
      </p:sp>
      <p:sp>
        <p:nvSpPr>
          <p:cNvPr id="4" name="Datumsplatzhalter 3"/>
          <p:cNvSpPr>
            <a:spLocks noGrp="1"/>
          </p:cNvSpPr>
          <p:nvPr>
            <p:ph type="dt" sz="half" idx="10"/>
          </p:nvPr>
        </p:nvSpPr>
        <p:spPr/>
        <p:txBody>
          <a:bodyPr/>
          <a:lstStyle/>
          <a:p>
            <a:pPr>
              <a:defRPr/>
            </a:pPr>
            <a:r>
              <a:rPr lang="en-US" altLang="en-US" dirty="0"/>
              <a:t>September 2018</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13</a:t>
            </a:fld>
            <a:endParaRPr lang="en-US" altLang="en-US"/>
          </a:p>
        </p:txBody>
      </p:sp>
    </p:spTree>
    <p:extLst>
      <p:ext uri="{BB962C8B-B14F-4D97-AF65-F5344CB8AC3E}">
        <p14:creationId xmlns:p14="http://schemas.microsoft.com/office/powerpoint/2010/main" val="274099830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Approval of </a:t>
            </a:r>
            <a:r>
              <a:rPr lang="en-US" dirty="0" smtClean="0"/>
              <a:t>August Telco Minutes</a:t>
            </a:r>
            <a:endParaRPr lang="en-US" dirty="0"/>
          </a:p>
        </p:txBody>
      </p:sp>
      <p:sp>
        <p:nvSpPr>
          <p:cNvPr id="3" name="Inhaltsplatzhalter 2"/>
          <p:cNvSpPr>
            <a:spLocks noGrp="1"/>
          </p:cNvSpPr>
          <p:nvPr>
            <p:ph idx="1"/>
          </p:nvPr>
        </p:nvSpPr>
        <p:spPr/>
        <p:txBody>
          <a:bodyPr/>
          <a:lstStyle/>
          <a:p>
            <a:r>
              <a:rPr lang="en-US" sz="2000" dirty="0" smtClean="0"/>
              <a:t>Telco minutes </a:t>
            </a:r>
            <a:r>
              <a:rPr lang="en-US" sz="2000" dirty="0" smtClean="0"/>
              <a:t>are available on mentor </a:t>
            </a:r>
            <a:r>
              <a:rPr lang="en-US" sz="2000" dirty="0" smtClean="0"/>
              <a:t>15-18/391r0</a:t>
            </a:r>
            <a:r>
              <a:rPr lang="en-US" sz="2000" dirty="0" smtClean="0"/>
              <a:t/>
            </a:r>
            <a:br>
              <a:rPr lang="en-US" sz="2000" dirty="0" smtClean="0"/>
            </a:br>
            <a:r>
              <a:rPr lang="en-US" sz="2000" dirty="0">
                <a:hlinkClick r:id="rId2"/>
              </a:rPr>
              <a:t>https://</a:t>
            </a:r>
            <a:r>
              <a:rPr lang="en-US" sz="2000" dirty="0" smtClean="0">
                <a:hlinkClick r:id="rId2"/>
              </a:rPr>
              <a:t>mentor.ieee.org/802.15/dcn/18/15-18-0391-00-004w-minutes-of-august-8th-telco.doc</a:t>
            </a:r>
            <a:endParaRPr lang="en-US" sz="2000" dirty="0" smtClean="0"/>
          </a:p>
          <a:p>
            <a:endParaRPr lang="en-US" sz="2000" dirty="0" smtClean="0"/>
          </a:p>
          <a:p>
            <a:endParaRPr lang="en-US" sz="2000" dirty="0" smtClean="0"/>
          </a:p>
          <a:p>
            <a:endParaRPr lang="en-US" sz="2000" dirty="0"/>
          </a:p>
        </p:txBody>
      </p:sp>
      <p:sp>
        <p:nvSpPr>
          <p:cNvPr id="4" name="Datumsplatzhalter 3"/>
          <p:cNvSpPr>
            <a:spLocks noGrp="1"/>
          </p:cNvSpPr>
          <p:nvPr>
            <p:ph type="dt" sz="half" idx="10"/>
          </p:nvPr>
        </p:nvSpPr>
        <p:spPr/>
        <p:txBody>
          <a:bodyPr/>
          <a:lstStyle/>
          <a:p>
            <a:pPr>
              <a:defRPr/>
            </a:pPr>
            <a:r>
              <a:rPr lang="en-US" altLang="en-US" dirty="0"/>
              <a:t>September 2018</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14</a:t>
            </a:fld>
            <a:endParaRPr lang="en-US" altLang="en-US"/>
          </a:p>
        </p:txBody>
      </p:sp>
    </p:spTree>
    <p:extLst>
      <p:ext uri="{BB962C8B-B14F-4D97-AF65-F5344CB8AC3E}">
        <p14:creationId xmlns:p14="http://schemas.microsoft.com/office/powerpoint/2010/main" val="17850872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TG Motion #8</a:t>
            </a:r>
            <a:endParaRPr lang="en-US" dirty="0"/>
          </a:p>
        </p:txBody>
      </p:sp>
      <p:sp>
        <p:nvSpPr>
          <p:cNvPr id="3" name="Inhaltsplatzhalter 2"/>
          <p:cNvSpPr>
            <a:spLocks noGrp="1"/>
          </p:cNvSpPr>
          <p:nvPr>
            <p:ph idx="1"/>
          </p:nvPr>
        </p:nvSpPr>
        <p:spPr/>
        <p:txBody>
          <a:bodyPr/>
          <a:lstStyle/>
          <a:p>
            <a:r>
              <a:rPr lang="en-US" sz="2000" dirty="0"/>
              <a:t>Move to approve the </a:t>
            </a:r>
            <a:r>
              <a:rPr lang="en-US" sz="2000" dirty="0" smtClean="0"/>
              <a:t>August telco meeting </a:t>
            </a:r>
            <a:r>
              <a:rPr lang="en-US" sz="2000" dirty="0"/>
              <a:t>minutes in document </a:t>
            </a:r>
            <a:r>
              <a:rPr lang="en-US" sz="2000" dirty="0" smtClean="0"/>
              <a:t>15-18/391r0</a:t>
            </a:r>
            <a:endParaRPr lang="en-US" sz="2000" dirty="0"/>
          </a:p>
          <a:p>
            <a:endParaRPr lang="en-US" sz="2000" dirty="0"/>
          </a:p>
          <a:p>
            <a:endParaRPr lang="en-US" sz="2000" dirty="0"/>
          </a:p>
          <a:p>
            <a:endParaRPr lang="en-US" sz="2000" dirty="0"/>
          </a:p>
          <a:p>
            <a:r>
              <a:rPr lang="en-US" sz="2000" dirty="0"/>
              <a:t>Moved by:</a:t>
            </a:r>
          </a:p>
          <a:p>
            <a:r>
              <a:rPr lang="en-US" sz="2000" dirty="0"/>
              <a:t>Seconded by:</a:t>
            </a:r>
          </a:p>
          <a:p>
            <a:endParaRPr lang="en-US" sz="2000" dirty="0"/>
          </a:p>
          <a:p>
            <a:r>
              <a:rPr lang="en-US" sz="2000" dirty="0"/>
              <a:t>Y/N/A:</a:t>
            </a:r>
          </a:p>
          <a:p>
            <a:endParaRPr lang="en-US" sz="2000" dirty="0"/>
          </a:p>
        </p:txBody>
      </p:sp>
      <p:sp>
        <p:nvSpPr>
          <p:cNvPr id="4" name="Datumsplatzhalter 3"/>
          <p:cNvSpPr>
            <a:spLocks noGrp="1"/>
          </p:cNvSpPr>
          <p:nvPr>
            <p:ph type="dt" sz="half" idx="10"/>
          </p:nvPr>
        </p:nvSpPr>
        <p:spPr/>
        <p:txBody>
          <a:bodyPr/>
          <a:lstStyle/>
          <a:p>
            <a:pPr>
              <a:defRPr/>
            </a:pPr>
            <a:r>
              <a:rPr lang="en-US" altLang="en-US" dirty="0"/>
              <a:t>September 2018</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15</a:t>
            </a:fld>
            <a:endParaRPr lang="en-US" altLang="en-US"/>
          </a:p>
        </p:txBody>
      </p:sp>
    </p:spTree>
    <p:extLst>
      <p:ext uri="{BB962C8B-B14F-4D97-AF65-F5344CB8AC3E}">
        <p14:creationId xmlns:p14="http://schemas.microsoft.com/office/powerpoint/2010/main" val="325052344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TG4w Draft Schedule</a:t>
            </a:r>
            <a:endParaRPr lang="en-US" dirty="0"/>
          </a:p>
        </p:txBody>
      </p:sp>
      <p:sp>
        <p:nvSpPr>
          <p:cNvPr id="4" name="Datumsplatzhalter 3"/>
          <p:cNvSpPr>
            <a:spLocks noGrp="1"/>
          </p:cNvSpPr>
          <p:nvPr>
            <p:ph type="dt" sz="half" idx="10"/>
          </p:nvPr>
        </p:nvSpPr>
        <p:spPr/>
        <p:txBody>
          <a:bodyPr/>
          <a:lstStyle/>
          <a:p>
            <a:pPr>
              <a:defRPr/>
            </a:pPr>
            <a:r>
              <a:rPr lang="en-US" altLang="en-US" dirty="0" smtClean="0"/>
              <a:t>September 2018</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16</a:t>
            </a:fld>
            <a:endParaRPr lang="en-US" altLang="en-US"/>
          </a:p>
        </p:txBody>
      </p:sp>
      <p:graphicFrame>
        <p:nvGraphicFramePr>
          <p:cNvPr id="10" name="Table 1"/>
          <p:cNvGraphicFramePr>
            <a:graphicFrameLocks noGrp="1"/>
          </p:cNvGraphicFramePr>
          <p:nvPr>
            <p:extLst>
              <p:ext uri="{D42A27DB-BD31-4B8C-83A1-F6EECF244321}">
                <p14:modId xmlns:p14="http://schemas.microsoft.com/office/powerpoint/2010/main" val="231254755"/>
              </p:ext>
            </p:extLst>
          </p:nvPr>
        </p:nvGraphicFramePr>
        <p:xfrm>
          <a:off x="683568" y="1844824"/>
          <a:ext cx="7776864" cy="4384039"/>
        </p:xfrm>
        <a:graphic>
          <a:graphicData uri="http://schemas.openxmlformats.org/drawingml/2006/table">
            <a:tbl>
              <a:tblPr firstRow="1" bandRow="1">
                <a:tableStyleId>{5C22544A-7EE6-4342-B048-85BDC9FD1C3A}</a:tableStyleId>
              </a:tblPr>
              <a:tblGrid>
                <a:gridCol w="4401998"/>
                <a:gridCol w="3374866"/>
              </a:tblGrid>
              <a:tr h="398549">
                <a:tc>
                  <a:txBody>
                    <a:bodyPr/>
                    <a:lstStyle/>
                    <a:p>
                      <a:pPr marL="0" lvl="1" indent="0">
                        <a:buFont typeface="Arial"/>
                        <a:buNone/>
                      </a:pPr>
                      <a:r>
                        <a:rPr lang="en-US" sz="1800" b="1" kern="1200" dirty="0" smtClean="0">
                          <a:solidFill>
                            <a:schemeClr val="lt1"/>
                          </a:solidFill>
                          <a:latin typeface="+mn-lt"/>
                          <a:ea typeface="+mn-ea"/>
                          <a:cs typeface="+mn-cs"/>
                        </a:rPr>
                        <a:t>TASK</a:t>
                      </a:r>
                    </a:p>
                  </a:txBody>
                  <a:tcPr/>
                </a:tc>
                <a:tc>
                  <a:txBody>
                    <a:bodyPr/>
                    <a:lstStyle/>
                    <a:p>
                      <a:r>
                        <a:rPr lang="en-US" dirty="0" smtClean="0"/>
                        <a:t>Completed</a:t>
                      </a:r>
                      <a:endParaRPr lang="en-US" dirty="0"/>
                    </a:p>
                  </a:txBody>
                  <a:tcPr/>
                </a:tc>
              </a:tr>
              <a:tr h="398549">
                <a:tc>
                  <a:txBody>
                    <a:bodyPr/>
                    <a:lstStyle/>
                    <a:p>
                      <a:r>
                        <a:rPr lang="en-US" dirty="0" smtClean="0"/>
                        <a:t>Start of</a:t>
                      </a:r>
                      <a:r>
                        <a:rPr lang="en-US" baseline="0" dirty="0" smtClean="0"/>
                        <a:t> TG work</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0" dirty="0" smtClean="0"/>
                        <a:t>Mar, 2018</a:t>
                      </a:r>
                    </a:p>
                  </a:txBody>
                  <a:tcPr/>
                </a:tc>
              </a:tr>
              <a:tr h="398549">
                <a:tc>
                  <a:txBody>
                    <a:bodyPr/>
                    <a:lstStyle/>
                    <a:p>
                      <a:r>
                        <a:rPr lang="en-US" dirty="0" smtClean="0"/>
                        <a:t>Call for Proposals</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0" dirty="0" smtClean="0"/>
                        <a:t>Mar, 2018</a:t>
                      </a:r>
                    </a:p>
                  </a:txBody>
                  <a:tcPr/>
                </a:tc>
              </a:tr>
              <a:tr h="398549">
                <a:tc>
                  <a:txBody>
                    <a:bodyPr/>
                    <a:lstStyle/>
                    <a:p>
                      <a:r>
                        <a:rPr lang="en-US" dirty="0" smtClean="0">
                          <a:solidFill>
                            <a:schemeClr val="tx1"/>
                          </a:solidFill>
                        </a:rPr>
                        <a:t>Technical Guidelines Doc.</a:t>
                      </a:r>
                      <a:endParaRPr lang="en-US" dirty="0">
                        <a:solidFill>
                          <a:schemeClr val="tx1"/>
                        </a:solidFill>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trike="noStrike" baseline="0" dirty="0" smtClean="0">
                          <a:solidFill>
                            <a:schemeClr val="tx1"/>
                          </a:solidFill>
                        </a:rPr>
                        <a:t>Mar, 2018</a:t>
                      </a:r>
                    </a:p>
                  </a:txBody>
                  <a:tcPr/>
                </a:tc>
              </a:tr>
              <a:tr h="398549">
                <a:tc>
                  <a:txBody>
                    <a:bodyPr/>
                    <a:lstStyle/>
                    <a:p>
                      <a:r>
                        <a:rPr lang="en-US" dirty="0" smtClean="0">
                          <a:solidFill>
                            <a:schemeClr val="tx1"/>
                          </a:solidFill>
                        </a:rPr>
                        <a:t>Initial discussion of proposals</a:t>
                      </a:r>
                      <a:endParaRPr lang="en-US" dirty="0">
                        <a:solidFill>
                          <a:schemeClr val="tx1"/>
                        </a:solidFill>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solidFill>
                            <a:schemeClr val="tx1"/>
                          </a:solidFill>
                        </a:rPr>
                        <a:t>July,</a:t>
                      </a:r>
                      <a:r>
                        <a:rPr lang="en-US" baseline="0" dirty="0" smtClean="0">
                          <a:solidFill>
                            <a:schemeClr val="tx1"/>
                          </a:solidFill>
                        </a:rPr>
                        <a:t> 2018</a:t>
                      </a:r>
                      <a:endParaRPr lang="en-US" dirty="0" smtClean="0">
                        <a:solidFill>
                          <a:schemeClr val="tx1"/>
                        </a:solidFill>
                      </a:endParaRPr>
                    </a:p>
                  </a:txBody>
                  <a:tcPr/>
                </a:tc>
              </a:tr>
              <a:tr h="398549">
                <a:tc>
                  <a:txBody>
                    <a:bodyPr/>
                    <a:lstStyle/>
                    <a:p>
                      <a:r>
                        <a:rPr lang="en-US" dirty="0" smtClean="0"/>
                        <a:t>Editing Draft</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Nov, 2018</a:t>
                      </a:r>
                    </a:p>
                  </a:txBody>
                  <a:tcPr/>
                </a:tc>
              </a:tr>
              <a:tr h="398549">
                <a:tc>
                  <a:txBody>
                    <a:bodyPr/>
                    <a:lstStyle/>
                    <a:p>
                      <a:r>
                        <a:rPr lang="en-US" dirty="0" smtClean="0"/>
                        <a:t>LB</a:t>
                      </a:r>
                      <a:endParaRPr lang="en-US" dirty="0"/>
                    </a:p>
                  </a:txBody>
                  <a:tcPr/>
                </a:tc>
                <a:tc>
                  <a:txBody>
                    <a:bodyPr/>
                    <a:lstStyle/>
                    <a:p>
                      <a:r>
                        <a:rPr lang="en-US" dirty="0" smtClean="0"/>
                        <a:t>Jan,</a:t>
                      </a:r>
                      <a:r>
                        <a:rPr lang="en-US" baseline="0" dirty="0" smtClean="0"/>
                        <a:t> 2019</a:t>
                      </a:r>
                      <a:endParaRPr lang="en-US" dirty="0"/>
                    </a:p>
                  </a:txBody>
                  <a:tcPr/>
                </a:tc>
              </a:tr>
              <a:tr h="398549">
                <a:tc>
                  <a:txBody>
                    <a:bodyPr/>
                    <a:lstStyle/>
                    <a:p>
                      <a:r>
                        <a:rPr lang="en-US" dirty="0" smtClean="0"/>
                        <a:t>LB Comment Resolution</a:t>
                      </a:r>
                      <a:endParaRPr lang="en-US" dirty="0"/>
                    </a:p>
                  </a:txBody>
                  <a:tcPr/>
                </a:tc>
                <a:tc>
                  <a:txBody>
                    <a:bodyPr/>
                    <a:lstStyle/>
                    <a:p>
                      <a:r>
                        <a:rPr lang="en-US" dirty="0" smtClean="0"/>
                        <a:t>May,</a:t>
                      </a:r>
                      <a:r>
                        <a:rPr lang="en-US" baseline="0" dirty="0" smtClean="0"/>
                        <a:t> 2019</a:t>
                      </a:r>
                      <a:endParaRPr lang="en-US" dirty="0"/>
                    </a:p>
                  </a:txBody>
                  <a:tcPr/>
                </a:tc>
              </a:tr>
              <a:tr h="398549">
                <a:tc>
                  <a:txBody>
                    <a:bodyPr/>
                    <a:lstStyle/>
                    <a:p>
                      <a:r>
                        <a:rPr lang="en-US" dirty="0" smtClean="0"/>
                        <a:t>SB</a:t>
                      </a:r>
                      <a:endParaRPr lang="en-US" dirty="0"/>
                    </a:p>
                  </a:txBody>
                  <a:tcPr/>
                </a:tc>
                <a:tc>
                  <a:txBody>
                    <a:bodyPr/>
                    <a:lstStyle/>
                    <a:p>
                      <a:r>
                        <a:rPr lang="en-US" dirty="0" smtClean="0"/>
                        <a:t>July, 2019</a:t>
                      </a:r>
                      <a:endParaRPr lang="en-US" dirty="0"/>
                    </a:p>
                  </a:txBody>
                  <a:tcPr/>
                </a:tc>
              </a:tr>
              <a:tr h="398549">
                <a:tc>
                  <a:txBody>
                    <a:bodyPr/>
                    <a:lstStyle/>
                    <a:p>
                      <a:r>
                        <a:rPr lang="en-US" dirty="0" smtClean="0"/>
                        <a:t>SB Comment Resolution</a:t>
                      </a:r>
                      <a:endParaRPr lang="en-US" dirty="0"/>
                    </a:p>
                  </a:txBody>
                  <a:tcPr/>
                </a:tc>
                <a:tc>
                  <a:txBody>
                    <a:bodyPr/>
                    <a:lstStyle/>
                    <a:p>
                      <a:r>
                        <a:rPr lang="en-US" dirty="0" smtClean="0"/>
                        <a:t>Nov, 2019</a:t>
                      </a:r>
                      <a:endParaRPr lang="en-US" dirty="0"/>
                    </a:p>
                  </a:txBody>
                  <a:tcPr/>
                </a:tc>
              </a:tr>
              <a:tr h="398549">
                <a:tc>
                  <a:txBody>
                    <a:bodyPr/>
                    <a:lstStyle/>
                    <a:p>
                      <a:r>
                        <a:rPr lang="en-US" dirty="0" smtClean="0"/>
                        <a:t>Submission to</a:t>
                      </a:r>
                      <a:r>
                        <a:rPr lang="en-US" baseline="0" dirty="0" smtClean="0"/>
                        <a:t> </a:t>
                      </a:r>
                      <a:r>
                        <a:rPr lang="en-US" baseline="0" dirty="0" err="1" smtClean="0"/>
                        <a:t>Rev</a:t>
                      </a:r>
                      <a:r>
                        <a:rPr lang="en-US" dirty="0" err="1" smtClean="0"/>
                        <a:t>Com</a:t>
                      </a:r>
                      <a:endParaRPr lang="en-US" dirty="0"/>
                    </a:p>
                  </a:txBody>
                  <a:tcPr/>
                </a:tc>
                <a:tc>
                  <a:txBody>
                    <a:bodyPr/>
                    <a:lstStyle/>
                    <a:p>
                      <a:r>
                        <a:rPr lang="en-US" dirty="0" smtClean="0"/>
                        <a:t>Feb,</a:t>
                      </a:r>
                      <a:r>
                        <a:rPr lang="en-US" baseline="0" dirty="0" smtClean="0"/>
                        <a:t> 2020</a:t>
                      </a:r>
                      <a:endParaRPr lang="en-US" dirty="0"/>
                    </a:p>
                  </a:txBody>
                  <a:tcPr/>
                </a:tc>
              </a:tr>
            </a:tbl>
          </a:graphicData>
        </a:graphic>
      </p:graphicFrame>
      <p:pic>
        <p:nvPicPr>
          <p:cNvPr id="1027" name="Picture 3" descr="C:\Users\robert\AppData\Local\Microsoft\Windows\Temporary Internet Files\Content.IE5\GPH0NBY1\left-254094_960_720[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575132" y="3284984"/>
            <a:ext cx="1178313" cy="11783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1081377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Review of PAR Scope</a:t>
            </a:r>
            <a:endParaRPr lang="en-US" dirty="0"/>
          </a:p>
        </p:txBody>
      </p:sp>
      <p:sp>
        <p:nvSpPr>
          <p:cNvPr id="3" name="Inhaltsplatzhalter 2"/>
          <p:cNvSpPr>
            <a:spLocks noGrp="1"/>
          </p:cNvSpPr>
          <p:nvPr>
            <p:ph idx="1"/>
          </p:nvPr>
        </p:nvSpPr>
        <p:spPr/>
        <p:txBody>
          <a:bodyPr/>
          <a:lstStyle/>
          <a:p>
            <a:pPr marL="0" indent="0">
              <a:buNone/>
            </a:pPr>
            <a:r>
              <a:rPr lang="en-US" sz="1800" u="sng" dirty="0" smtClean="0"/>
              <a:t>PAR scope as defined in 15-18/50r6:</a:t>
            </a:r>
          </a:p>
          <a:p>
            <a:pPr marL="0" indent="0">
              <a:buNone/>
            </a:pPr>
            <a:r>
              <a:rPr lang="en-US" sz="1800" dirty="0" smtClean="0"/>
              <a:t>This </a:t>
            </a:r>
            <a:r>
              <a:rPr lang="en-US" sz="1800" dirty="0"/>
              <a:t>amendment defines a Low Power Wide Area Network (LPWAN) extension to the IEEE </a:t>
            </a:r>
            <a:r>
              <a:rPr lang="en-US" sz="1800" dirty="0" err="1"/>
              <a:t>Std</a:t>
            </a:r>
            <a:r>
              <a:rPr lang="en-US" sz="1800" dirty="0"/>
              <a:t> 802.15.4 </a:t>
            </a:r>
            <a:r>
              <a:rPr lang="en-US" sz="1800" dirty="0" smtClean="0"/>
              <a:t>Low Energy</a:t>
            </a:r>
            <a:r>
              <a:rPr lang="en-US" sz="1800" dirty="0"/>
              <a:t>, Critical Infrastructure Monitoring (LECIM) PHY layer to cover network cell radii of typically </a:t>
            </a:r>
            <a:r>
              <a:rPr lang="en-US" sz="1800" dirty="0" smtClean="0"/>
              <a:t/>
            </a:r>
            <a:br>
              <a:rPr lang="en-US" sz="1800" dirty="0" smtClean="0"/>
            </a:br>
            <a:r>
              <a:rPr lang="en-US" sz="1800" dirty="0" smtClean="0"/>
              <a:t>10-15 </a:t>
            </a:r>
            <a:r>
              <a:rPr lang="en-US" sz="1800" dirty="0"/>
              <a:t>km in rural areas. It uses </a:t>
            </a:r>
            <a:r>
              <a:rPr lang="en-US" sz="1800" dirty="0" smtClean="0"/>
              <a:t>the LECIM </a:t>
            </a:r>
            <a:r>
              <a:rPr lang="en-US" sz="1800" dirty="0"/>
              <a:t>PHY Frequency Shift Keying (FSK) modulation schemes with extensions to lower bit-rates (e.g. payload bit-rate typically &lt;30 kb/s</a:t>
            </a:r>
            <a:r>
              <a:rPr lang="en-US" sz="1800" dirty="0" smtClean="0"/>
              <a:t>).</a:t>
            </a:r>
            <a:br>
              <a:rPr lang="en-US" sz="1800" dirty="0" smtClean="0"/>
            </a:br>
            <a:r>
              <a:rPr lang="en-US" sz="1800" dirty="0" smtClean="0"/>
              <a:t>Additionally</a:t>
            </a:r>
            <a:r>
              <a:rPr lang="en-US" sz="1800" dirty="0"/>
              <a:t>, it extends the frequency bands to additional sub-GHz unlicensed and licensed frequency bands to cover the market demand. </a:t>
            </a:r>
            <a:r>
              <a:rPr lang="en-US" sz="1800" dirty="0" smtClean="0"/>
              <a:t/>
            </a:r>
            <a:br>
              <a:rPr lang="en-US" sz="1800" dirty="0" smtClean="0"/>
            </a:br>
            <a:r>
              <a:rPr lang="en-US" sz="1800" dirty="0" smtClean="0"/>
              <a:t>For improved </a:t>
            </a:r>
            <a:r>
              <a:rPr lang="en-US" sz="1800" dirty="0"/>
              <a:t>data integrity in channels with high levels of interference, it defines mechanisms for the fragmented transmission of Forward </a:t>
            </a:r>
            <a:r>
              <a:rPr lang="en-US" sz="1800" dirty="0" smtClean="0"/>
              <a:t>Error Correction </a:t>
            </a:r>
            <a:r>
              <a:rPr lang="en-US" sz="1800" dirty="0"/>
              <a:t>(FEC) code-words, as well as time and frequency patterns for the transmission of the fragments. </a:t>
            </a:r>
            <a:r>
              <a:rPr lang="en-US" sz="1800" dirty="0" smtClean="0"/>
              <a:t/>
            </a:r>
            <a:br>
              <a:rPr lang="en-US" sz="1800" dirty="0" smtClean="0"/>
            </a:br>
            <a:r>
              <a:rPr lang="en-US" sz="1800" dirty="0" smtClean="0"/>
              <a:t>Modifications </a:t>
            </a:r>
            <a:r>
              <a:rPr lang="en-US" sz="1800" dirty="0"/>
              <a:t>to the </a:t>
            </a:r>
            <a:r>
              <a:rPr lang="en-US" sz="1800" dirty="0" smtClean="0"/>
              <a:t>Medium Access </a:t>
            </a:r>
            <a:r>
              <a:rPr lang="en-US" sz="1800" dirty="0"/>
              <a:t>Control (MAC) layer, needed to support this PHY extension, are defined.</a:t>
            </a:r>
          </a:p>
        </p:txBody>
      </p:sp>
      <p:sp>
        <p:nvSpPr>
          <p:cNvPr id="4" name="Datumsplatzhalter 3"/>
          <p:cNvSpPr>
            <a:spLocks noGrp="1"/>
          </p:cNvSpPr>
          <p:nvPr>
            <p:ph type="dt" sz="half" idx="10"/>
          </p:nvPr>
        </p:nvSpPr>
        <p:spPr/>
        <p:txBody>
          <a:bodyPr/>
          <a:lstStyle/>
          <a:p>
            <a:pPr>
              <a:defRPr/>
            </a:pPr>
            <a:r>
              <a:rPr lang="en-US" altLang="en-US" sz="1400" dirty="0" smtClean="0"/>
              <a:t>September 2018</a:t>
            </a:r>
            <a:endParaRPr lang="en-US" altLang="en-US" sz="1400"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17</a:t>
            </a:fld>
            <a:endParaRPr lang="en-US" altLang="en-US"/>
          </a:p>
        </p:txBody>
      </p:sp>
    </p:spTree>
    <p:extLst>
      <p:ext uri="{BB962C8B-B14F-4D97-AF65-F5344CB8AC3E}">
        <p14:creationId xmlns:p14="http://schemas.microsoft.com/office/powerpoint/2010/main" val="263274790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Static Context Header Compression (SCHC)</a:t>
            </a:r>
            <a:endParaRPr lang="en-US" dirty="0"/>
          </a:p>
        </p:txBody>
      </p:sp>
      <p:sp>
        <p:nvSpPr>
          <p:cNvPr id="3" name="Inhaltsplatzhalter 2"/>
          <p:cNvSpPr>
            <a:spLocks noGrp="1"/>
          </p:cNvSpPr>
          <p:nvPr>
            <p:ph idx="1"/>
          </p:nvPr>
        </p:nvSpPr>
        <p:spPr/>
        <p:txBody>
          <a:bodyPr/>
          <a:lstStyle/>
          <a:p>
            <a:r>
              <a:rPr lang="en-US" sz="2000" dirty="0" smtClean="0"/>
              <a:t>SCHC has been extensively discussed in TG 4w</a:t>
            </a:r>
          </a:p>
          <a:p>
            <a:r>
              <a:rPr lang="en-US" sz="2000" dirty="0" smtClean="0"/>
              <a:t>However: SCHC may also be relevant to other 802.15.4 standards</a:t>
            </a:r>
          </a:p>
          <a:p>
            <a:r>
              <a:rPr lang="en-US" sz="2000" dirty="0" smtClean="0"/>
              <a:t>Proposal: Presentation in WNG on Wednesday to shift activities into SC IETF</a:t>
            </a:r>
          </a:p>
          <a:p>
            <a:endParaRPr lang="en-US" sz="2000" dirty="0" smtClean="0"/>
          </a:p>
          <a:p>
            <a:endParaRPr lang="en-US" sz="2000" dirty="0"/>
          </a:p>
          <a:p>
            <a:r>
              <a:rPr lang="en-US" sz="2000" dirty="0" smtClean="0"/>
              <a:t>Any discussion?</a:t>
            </a:r>
            <a:endParaRPr lang="en-US" sz="2000" dirty="0"/>
          </a:p>
        </p:txBody>
      </p:sp>
      <p:sp>
        <p:nvSpPr>
          <p:cNvPr id="4" name="Datumsplatzhalter 3"/>
          <p:cNvSpPr>
            <a:spLocks noGrp="1"/>
          </p:cNvSpPr>
          <p:nvPr>
            <p:ph type="dt" sz="half" idx="10"/>
          </p:nvPr>
        </p:nvSpPr>
        <p:spPr/>
        <p:txBody>
          <a:bodyPr/>
          <a:lstStyle/>
          <a:p>
            <a:pPr>
              <a:defRPr/>
            </a:pPr>
            <a:r>
              <a:rPr lang="en-US" altLang="en-US" sz="1400" smtClean="0"/>
              <a:t>September 2018</a:t>
            </a:r>
            <a:endParaRPr lang="en-US" altLang="en-US" sz="1400"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18</a:t>
            </a:fld>
            <a:endParaRPr lang="en-US" altLang="en-US"/>
          </a:p>
        </p:txBody>
      </p:sp>
    </p:spTree>
    <p:extLst>
      <p:ext uri="{BB962C8B-B14F-4D97-AF65-F5344CB8AC3E}">
        <p14:creationId xmlns:p14="http://schemas.microsoft.com/office/powerpoint/2010/main" val="316670615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TG Motion #9</a:t>
            </a:r>
            <a:endParaRPr lang="en-US" dirty="0"/>
          </a:p>
        </p:txBody>
      </p:sp>
      <p:sp>
        <p:nvSpPr>
          <p:cNvPr id="3" name="Inhaltsplatzhalter 2"/>
          <p:cNvSpPr>
            <a:spLocks noGrp="1"/>
          </p:cNvSpPr>
          <p:nvPr>
            <p:ph idx="1"/>
          </p:nvPr>
        </p:nvSpPr>
        <p:spPr/>
        <p:txBody>
          <a:bodyPr/>
          <a:lstStyle/>
          <a:p>
            <a:r>
              <a:rPr lang="en-US" sz="2000" dirty="0"/>
              <a:t>Move </a:t>
            </a:r>
            <a:r>
              <a:rPr lang="en-US" sz="2000" dirty="0" smtClean="0"/>
              <a:t>to shift the SCHC activities to SC IETF</a:t>
            </a:r>
            <a:endParaRPr lang="en-US" sz="2000" dirty="0"/>
          </a:p>
          <a:p>
            <a:endParaRPr lang="en-US" sz="2000" dirty="0"/>
          </a:p>
          <a:p>
            <a:endParaRPr lang="en-US" sz="2000" dirty="0"/>
          </a:p>
          <a:p>
            <a:endParaRPr lang="en-US" sz="2000" dirty="0"/>
          </a:p>
          <a:p>
            <a:r>
              <a:rPr lang="en-US" sz="2000" dirty="0"/>
              <a:t>Moved by:</a:t>
            </a:r>
          </a:p>
          <a:p>
            <a:r>
              <a:rPr lang="en-US" sz="2000" dirty="0"/>
              <a:t>Seconded by:</a:t>
            </a:r>
          </a:p>
          <a:p>
            <a:endParaRPr lang="en-US" sz="2000" dirty="0"/>
          </a:p>
          <a:p>
            <a:r>
              <a:rPr lang="en-US" sz="2000" dirty="0"/>
              <a:t>Y/N/A:</a:t>
            </a:r>
          </a:p>
          <a:p>
            <a:endParaRPr lang="en-US" sz="2000" dirty="0"/>
          </a:p>
        </p:txBody>
      </p:sp>
      <p:sp>
        <p:nvSpPr>
          <p:cNvPr id="4" name="Datumsplatzhalter 3"/>
          <p:cNvSpPr>
            <a:spLocks noGrp="1"/>
          </p:cNvSpPr>
          <p:nvPr>
            <p:ph type="dt" sz="half" idx="10"/>
          </p:nvPr>
        </p:nvSpPr>
        <p:spPr/>
        <p:txBody>
          <a:bodyPr/>
          <a:lstStyle/>
          <a:p>
            <a:pPr>
              <a:defRPr/>
            </a:pPr>
            <a:r>
              <a:rPr lang="en-US" altLang="en-US" dirty="0"/>
              <a:t>September 2018</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19</a:t>
            </a:fld>
            <a:endParaRPr lang="en-US" altLang="en-US"/>
          </a:p>
        </p:txBody>
      </p:sp>
    </p:spTree>
    <p:extLst>
      <p:ext uri="{BB962C8B-B14F-4D97-AF65-F5344CB8AC3E}">
        <p14:creationId xmlns:p14="http://schemas.microsoft.com/office/powerpoint/2010/main" val="387221088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ctrTitle"/>
          </p:nvPr>
        </p:nvSpPr>
        <p:spPr/>
        <p:txBody>
          <a:bodyPr/>
          <a:lstStyle/>
          <a:p>
            <a:r>
              <a:rPr lang="en-US" dirty="0" smtClean="0"/>
              <a:t>TG 802.15.4w LPWA</a:t>
            </a:r>
            <a:br>
              <a:rPr lang="en-US" dirty="0" smtClean="0"/>
            </a:br>
            <a:r>
              <a:rPr lang="en-US" dirty="0" smtClean="0"/>
              <a:t>Agenda </a:t>
            </a:r>
            <a:r>
              <a:rPr lang="en-US" dirty="0" smtClean="0"/>
              <a:t>September 2018 Interim</a:t>
            </a:r>
            <a:endParaRPr lang="en-US" dirty="0"/>
          </a:p>
        </p:txBody>
      </p:sp>
      <p:sp>
        <p:nvSpPr>
          <p:cNvPr id="6" name="Untertitel 5"/>
          <p:cNvSpPr>
            <a:spLocks noGrp="1"/>
          </p:cNvSpPr>
          <p:nvPr>
            <p:ph type="subTitle" idx="1"/>
          </p:nvPr>
        </p:nvSpPr>
        <p:spPr/>
        <p:txBody>
          <a:bodyPr/>
          <a:lstStyle/>
          <a:p>
            <a:r>
              <a:rPr lang="en-US" dirty="0"/>
              <a:t>Joerg Robert</a:t>
            </a:r>
            <a:br>
              <a:rPr lang="en-US" dirty="0"/>
            </a:br>
            <a:r>
              <a:rPr lang="en-US" dirty="0"/>
              <a:t>FAU Erlangen-</a:t>
            </a:r>
            <a:r>
              <a:rPr lang="en-US" dirty="0" err="1"/>
              <a:t>Nuernberg</a:t>
            </a:r>
            <a:endParaRPr lang="en-US" dirty="0"/>
          </a:p>
          <a:p>
            <a:endParaRPr lang="en-US" dirty="0"/>
          </a:p>
        </p:txBody>
      </p:sp>
      <p:sp>
        <p:nvSpPr>
          <p:cNvPr id="2" name="Datumsplatzhalter 1"/>
          <p:cNvSpPr>
            <a:spLocks noGrp="1"/>
          </p:cNvSpPr>
          <p:nvPr>
            <p:ph type="dt" sz="half" idx="10"/>
          </p:nvPr>
        </p:nvSpPr>
        <p:spPr/>
        <p:txBody>
          <a:bodyPr/>
          <a:lstStyle/>
          <a:p>
            <a:pPr>
              <a:defRPr/>
            </a:pPr>
            <a:r>
              <a:rPr lang="en-US" altLang="en-US" dirty="0" smtClean="0"/>
              <a:t>September 2018</a:t>
            </a:r>
            <a:endParaRPr lang="en-US" altLang="en-US" dirty="0"/>
          </a:p>
        </p:txBody>
      </p:sp>
      <p:sp>
        <p:nvSpPr>
          <p:cNvPr id="3" name="Fußzeilenplatzhalter 2"/>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4" name="Foliennummernplatzhalter 3"/>
          <p:cNvSpPr>
            <a:spLocks noGrp="1"/>
          </p:cNvSpPr>
          <p:nvPr>
            <p:ph type="sldNum" sz="quarter" idx="12"/>
          </p:nvPr>
        </p:nvSpPr>
        <p:spPr/>
        <p:txBody>
          <a:bodyPr/>
          <a:lstStyle/>
          <a:p>
            <a:pPr>
              <a:defRPr/>
            </a:pPr>
            <a:r>
              <a:rPr lang="en-US" altLang="en-US" smtClean="0"/>
              <a:t>Slide </a:t>
            </a:r>
            <a:fld id="{CB0D41C4-DADD-4A73-8178-CCCFAB2676E1}" type="slidenum">
              <a:rPr lang="en-US" altLang="en-US" smtClean="0"/>
              <a:pPr>
                <a:defRPr/>
              </a:pPr>
              <a:t>2</a:t>
            </a:fld>
            <a:endParaRPr lang="en-US" altLang="en-US"/>
          </a:p>
        </p:txBody>
      </p:sp>
    </p:spTree>
    <p:extLst>
      <p:ext uri="{BB962C8B-B14F-4D97-AF65-F5344CB8AC3E}">
        <p14:creationId xmlns:p14="http://schemas.microsoft.com/office/powerpoint/2010/main" val="124310257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Proposal for Creating Draft Document</a:t>
            </a:r>
            <a:endParaRPr lang="en-US" dirty="0"/>
          </a:p>
        </p:txBody>
      </p:sp>
      <p:sp>
        <p:nvSpPr>
          <p:cNvPr id="3" name="Inhaltsplatzhalter 2"/>
          <p:cNvSpPr>
            <a:spLocks noGrp="1"/>
          </p:cNvSpPr>
          <p:nvPr>
            <p:ph idx="1"/>
          </p:nvPr>
        </p:nvSpPr>
        <p:spPr>
          <a:xfrm>
            <a:off x="671680" y="3937831"/>
            <a:ext cx="7772400" cy="1298848"/>
          </a:xfrm>
        </p:spPr>
        <p:txBody>
          <a:bodyPr/>
          <a:lstStyle/>
          <a:p>
            <a:pPr>
              <a:buFont typeface="Arial" panose="020B0604020202020204" pitchFamily="34" charset="0"/>
              <a:buChar char="•"/>
            </a:pPr>
            <a:r>
              <a:rPr lang="en-US" sz="2000" dirty="0" smtClean="0"/>
              <a:t>All contributors are requested to add TG motions at the end of the presentation</a:t>
            </a:r>
          </a:p>
          <a:p>
            <a:pPr>
              <a:buFont typeface="Arial" panose="020B0604020202020204" pitchFamily="34" charset="0"/>
              <a:buChar char="•"/>
            </a:pPr>
            <a:r>
              <a:rPr lang="en-US" sz="2000" dirty="0" smtClean="0"/>
              <a:t>For this week we will make the TG motions after all </a:t>
            </a:r>
            <a:r>
              <a:rPr lang="en-US" sz="2000" dirty="0" err="1" smtClean="0"/>
              <a:t>CfP</a:t>
            </a:r>
            <a:r>
              <a:rPr lang="en-US" sz="2000" dirty="0" smtClean="0"/>
              <a:t> contributions</a:t>
            </a:r>
          </a:p>
          <a:p>
            <a:pPr>
              <a:buFont typeface="Arial" panose="020B0604020202020204" pitchFamily="34" charset="0"/>
              <a:buChar char="•"/>
            </a:pPr>
            <a:endParaRPr lang="en-US" sz="2000" dirty="0"/>
          </a:p>
          <a:p>
            <a:pPr>
              <a:buFont typeface="Arial" panose="020B0604020202020204" pitchFamily="34" charset="0"/>
              <a:buChar char="•"/>
            </a:pPr>
            <a:r>
              <a:rPr lang="en-US" sz="2000" dirty="0" smtClean="0"/>
              <a:t>Any comments on the proposal?</a:t>
            </a:r>
            <a:endParaRPr lang="en-US" sz="2000" dirty="0"/>
          </a:p>
        </p:txBody>
      </p:sp>
      <p:sp>
        <p:nvSpPr>
          <p:cNvPr id="4" name="Datumsplatzhalter 3"/>
          <p:cNvSpPr>
            <a:spLocks noGrp="1"/>
          </p:cNvSpPr>
          <p:nvPr>
            <p:ph type="dt" sz="half" idx="10"/>
          </p:nvPr>
        </p:nvSpPr>
        <p:spPr/>
        <p:txBody>
          <a:bodyPr/>
          <a:lstStyle/>
          <a:p>
            <a:pPr>
              <a:defRPr/>
            </a:pPr>
            <a:r>
              <a:rPr lang="en-US" altLang="en-US" sz="1400" smtClean="0"/>
              <a:t>September 2018</a:t>
            </a:r>
            <a:endParaRPr lang="en-US" altLang="en-US" sz="1400"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20</a:t>
            </a:fld>
            <a:endParaRPr lang="en-US" altLang="en-US"/>
          </a:p>
        </p:txBody>
      </p:sp>
      <p:sp>
        <p:nvSpPr>
          <p:cNvPr id="7" name="Documents"/>
          <p:cNvSpPr>
            <a:spLocks noEditPoints="1" noChangeArrowheads="1"/>
          </p:cNvSpPr>
          <p:nvPr/>
        </p:nvSpPr>
        <p:spPr bwMode="auto">
          <a:xfrm>
            <a:off x="761662" y="1772816"/>
            <a:ext cx="1352550" cy="1809750"/>
          </a:xfrm>
          <a:custGeom>
            <a:avLst/>
            <a:gdLst>
              <a:gd name="T0" fmla="*/ 0 w 21600"/>
              <a:gd name="T1" fmla="*/ 2800 h 21600"/>
              <a:gd name="T2" fmla="*/ 3468 w 21600"/>
              <a:gd name="T3" fmla="*/ 0 h 21600"/>
              <a:gd name="T4" fmla="*/ 21653 w 21600"/>
              <a:gd name="T5" fmla="*/ 18828 h 21600"/>
              <a:gd name="T6" fmla="*/ 19954 w 21600"/>
              <a:gd name="T7" fmla="*/ 20214 h 21600"/>
              <a:gd name="T8" fmla="*/ 18256 w 21600"/>
              <a:gd name="T9" fmla="*/ 21628 h 21600"/>
              <a:gd name="T10" fmla="*/ 19954 w 21600"/>
              <a:gd name="T11" fmla="*/ 1428 h 21600"/>
              <a:gd name="T12" fmla="*/ 18256 w 21600"/>
              <a:gd name="T13" fmla="*/ 2800 h 21600"/>
              <a:gd name="T14" fmla="*/ 1645 w 21600"/>
              <a:gd name="T15" fmla="*/ 1428 h 21600"/>
              <a:gd name="T16" fmla="*/ 21600 w 21600"/>
              <a:gd name="T17" fmla="*/ 0 h 21600"/>
              <a:gd name="T18" fmla="*/ 10800 w 21600"/>
              <a:gd name="T19" fmla="*/ 0 h 21600"/>
              <a:gd name="T20" fmla="*/ 0 w 21600"/>
              <a:gd name="T21" fmla="*/ 10800 h 21600"/>
              <a:gd name="T22" fmla="*/ 21600 w 21600"/>
              <a:gd name="T23" fmla="*/ 10800 h 21600"/>
              <a:gd name="T24" fmla="*/ 1645 w 21600"/>
              <a:gd name="T25" fmla="*/ 4171 h 21600"/>
              <a:gd name="T26" fmla="*/ 16522 w 21600"/>
              <a:gd name="T27" fmla="*/ 17314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T24" t="T25" r="T26" b="T27"/>
            <a:pathLst>
              <a:path w="21600" h="21600" extrusionOk="0">
                <a:moveTo>
                  <a:pt x="0" y="18014"/>
                </a:moveTo>
                <a:lnTo>
                  <a:pt x="0" y="2800"/>
                </a:lnTo>
                <a:lnTo>
                  <a:pt x="1645" y="2800"/>
                </a:lnTo>
                <a:lnTo>
                  <a:pt x="1645" y="1428"/>
                </a:lnTo>
                <a:lnTo>
                  <a:pt x="3468" y="1428"/>
                </a:lnTo>
                <a:lnTo>
                  <a:pt x="3468" y="0"/>
                </a:lnTo>
                <a:lnTo>
                  <a:pt x="21653" y="0"/>
                </a:lnTo>
                <a:lnTo>
                  <a:pt x="21653" y="18828"/>
                </a:lnTo>
                <a:lnTo>
                  <a:pt x="19954" y="18828"/>
                </a:lnTo>
                <a:lnTo>
                  <a:pt x="19954" y="20214"/>
                </a:lnTo>
                <a:lnTo>
                  <a:pt x="18256" y="20214"/>
                </a:lnTo>
                <a:lnTo>
                  <a:pt x="18256" y="21600"/>
                </a:lnTo>
                <a:lnTo>
                  <a:pt x="4434" y="21600"/>
                </a:lnTo>
                <a:lnTo>
                  <a:pt x="0" y="18014"/>
                </a:lnTo>
                <a:close/>
              </a:path>
              <a:path w="21600" h="21600" extrusionOk="0">
                <a:moveTo>
                  <a:pt x="3486" y="1428"/>
                </a:moveTo>
                <a:lnTo>
                  <a:pt x="19954" y="1428"/>
                </a:lnTo>
                <a:lnTo>
                  <a:pt x="19954" y="20214"/>
                </a:lnTo>
                <a:lnTo>
                  <a:pt x="18256" y="20214"/>
                </a:lnTo>
                <a:lnTo>
                  <a:pt x="18256" y="2800"/>
                </a:lnTo>
                <a:lnTo>
                  <a:pt x="1645" y="2800"/>
                </a:lnTo>
                <a:lnTo>
                  <a:pt x="1645" y="1428"/>
                </a:lnTo>
                <a:lnTo>
                  <a:pt x="3486" y="1428"/>
                </a:lnTo>
                <a:close/>
              </a:path>
              <a:path w="21600" h="21600" extrusionOk="0">
                <a:moveTo>
                  <a:pt x="0" y="18014"/>
                </a:moveTo>
                <a:lnTo>
                  <a:pt x="4434" y="18000"/>
                </a:lnTo>
                <a:lnTo>
                  <a:pt x="4434" y="21600"/>
                </a:lnTo>
                <a:lnTo>
                  <a:pt x="0" y="18014"/>
                </a:lnTo>
                <a:close/>
              </a:path>
            </a:pathLst>
          </a:custGeom>
          <a:solidFill>
            <a:srgbClr val="FFFF00"/>
          </a:solidFill>
          <a:ln w="9525">
            <a:solidFill>
              <a:srgbClr val="000000"/>
            </a:solidFill>
            <a:miter lim="800000"/>
            <a:headEnd/>
            <a:tailEnd/>
          </a:ln>
          <a:effectLst>
            <a:outerShdw dist="107763" dir="2700000" algn="ctr" rotWithShape="0">
              <a:srgbClr val="808080"/>
            </a:outerShdw>
          </a:effectLst>
        </p:spPr>
        <p:txBody>
          <a:bodyPr vert="horz" wrap="square" lIns="91440" tIns="45720" rIns="91440" bIns="45720" numCol="1" anchor="t" anchorCtr="0" compatLnSpc="1">
            <a:prstTxWarp prst="textNoShape">
              <a:avLst/>
            </a:prstTxWarp>
          </a:bodyPr>
          <a:lstStyle/>
          <a:p>
            <a:r>
              <a:rPr lang="en-US" sz="1400" dirty="0" smtClean="0"/>
              <a:t>Proposals</a:t>
            </a:r>
            <a:endParaRPr lang="en-US" sz="1600" dirty="0"/>
          </a:p>
        </p:txBody>
      </p:sp>
      <p:sp>
        <p:nvSpPr>
          <p:cNvPr id="8" name="Document"/>
          <p:cNvSpPr>
            <a:spLocks noEditPoints="1" noChangeArrowheads="1"/>
          </p:cNvSpPr>
          <p:nvPr/>
        </p:nvSpPr>
        <p:spPr bwMode="auto">
          <a:xfrm>
            <a:off x="7035874" y="1785503"/>
            <a:ext cx="1352550" cy="1809750"/>
          </a:xfrm>
          <a:custGeom>
            <a:avLst/>
            <a:gdLst>
              <a:gd name="T0" fmla="*/ 10757 w 21600"/>
              <a:gd name="T1" fmla="*/ 21632 h 21600"/>
              <a:gd name="T2" fmla="*/ 85 w 21600"/>
              <a:gd name="T3" fmla="*/ 10849 h 21600"/>
              <a:gd name="T4" fmla="*/ 10757 w 21600"/>
              <a:gd name="T5" fmla="*/ 81 h 21600"/>
              <a:gd name="T6" fmla="*/ 21706 w 21600"/>
              <a:gd name="T7" fmla="*/ 10652 h 21600"/>
              <a:gd name="T8" fmla="*/ 10757 w 21600"/>
              <a:gd name="T9" fmla="*/ 21632 h 21600"/>
              <a:gd name="T10" fmla="*/ 0 w 21600"/>
              <a:gd name="T11" fmla="*/ 0 h 21600"/>
              <a:gd name="T12" fmla="*/ 21600 w 21600"/>
              <a:gd name="T13" fmla="*/ 0 h 21600"/>
              <a:gd name="T14" fmla="*/ 21600 w 21600"/>
              <a:gd name="T15" fmla="*/ 21600 h 21600"/>
              <a:gd name="T16" fmla="*/ 977 w 21600"/>
              <a:gd name="T17" fmla="*/ 818 h 21600"/>
              <a:gd name="T18" fmla="*/ 20622 w 21600"/>
              <a:gd name="T19" fmla="*/ 16429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rgbClr val="92D050"/>
          </a:solidFill>
          <a:ln w="9525">
            <a:solidFill>
              <a:srgbClr val="000000"/>
            </a:solidFill>
            <a:miter lim="800000"/>
            <a:headEnd/>
            <a:tailEnd/>
          </a:ln>
          <a:effectLst>
            <a:outerShdw dist="107763" dir="2700000" algn="ctr" rotWithShape="0">
              <a:srgbClr val="808080"/>
            </a:outerShdw>
          </a:effectLst>
        </p:spPr>
        <p:txBody>
          <a:bodyPr vert="horz" wrap="square" lIns="91440" tIns="45720" rIns="91440" bIns="45720" numCol="1" anchor="t" anchorCtr="0" compatLnSpc="1">
            <a:prstTxWarp prst="textNoShape">
              <a:avLst/>
            </a:prstTxWarp>
          </a:bodyPr>
          <a:lstStyle/>
          <a:p>
            <a:r>
              <a:rPr lang="en-US" sz="2000" dirty="0" smtClean="0"/>
              <a:t>Draft</a:t>
            </a:r>
            <a:endParaRPr lang="en-US" sz="2000" dirty="0"/>
          </a:p>
          <a:p>
            <a:endParaRPr lang="en-US" sz="2000" dirty="0"/>
          </a:p>
        </p:txBody>
      </p:sp>
      <p:sp>
        <p:nvSpPr>
          <p:cNvPr id="9" name="Rechteck 8"/>
          <p:cNvSpPr/>
          <p:nvPr/>
        </p:nvSpPr>
        <p:spPr bwMode="auto">
          <a:xfrm>
            <a:off x="2571378" y="2137631"/>
            <a:ext cx="1512168" cy="1080120"/>
          </a:xfrm>
          <a:prstGeom prst="rect">
            <a:avLst/>
          </a:prstGeom>
          <a:ln>
            <a:headEnd type="none" w="sm" len="sm"/>
            <a:tailEnd type="none" w="sm" len="sm"/>
          </a:ln>
          <a:extLst/>
        </p:spPr>
        <p:style>
          <a:lnRef idx="0">
            <a:schemeClr val="accent5"/>
          </a:lnRef>
          <a:fillRef idx="3">
            <a:schemeClr val="accent5"/>
          </a:fillRef>
          <a:effectRef idx="3">
            <a:schemeClr val="accent5"/>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rPr>
              <a:t>Presentation &amp; Discussion</a:t>
            </a:r>
            <a:endParaRPr kumimoji="0" lang="en-US" sz="2000" b="0" i="0" u="none" strike="noStrike" cap="none" normalizeH="0" baseline="0" dirty="0" smtClean="0">
              <a:ln>
                <a:noFill/>
              </a:ln>
              <a:solidFill>
                <a:schemeClr val="tx1"/>
              </a:solidFill>
              <a:effectLst/>
              <a:latin typeface="Times New Roman" pitchFamily="18" charset="0"/>
            </a:endParaRPr>
          </a:p>
        </p:txBody>
      </p:sp>
      <p:sp>
        <p:nvSpPr>
          <p:cNvPr id="10" name="Rechteck 9"/>
          <p:cNvSpPr/>
          <p:nvPr/>
        </p:nvSpPr>
        <p:spPr bwMode="auto">
          <a:xfrm>
            <a:off x="4557880" y="2137631"/>
            <a:ext cx="1512168" cy="1080120"/>
          </a:xfrm>
          <a:prstGeom prst="rect">
            <a:avLst/>
          </a:prstGeom>
          <a:ln>
            <a:headEnd type="none" w="sm" len="sm"/>
            <a:tailEnd type="none" w="sm" len="sm"/>
          </a:ln>
          <a:extLst/>
        </p:spPr>
        <p:style>
          <a:lnRef idx="0">
            <a:schemeClr val="accent5"/>
          </a:lnRef>
          <a:fillRef idx="3">
            <a:schemeClr val="accent5"/>
          </a:fillRef>
          <a:effectRef idx="3">
            <a:schemeClr val="accent5"/>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rPr>
              <a:t>75%</a:t>
            </a:r>
            <a:r>
              <a:rPr kumimoji="0" lang="en-US" sz="2000" b="0" i="0" u="none" strike="noStrike" cap="none" normalizeH="0" dirty="0" smtClean="0">
                <a:ln>
                  <a:noFill/>
                </a:ln>
                <a:solidFill>
                  <a:schemeClr val="tx1"/>
                </a:solidFill>
                <a:effectLst/>
                <a:latin typeface="Times New Roman" pitchFamily="18" charset="0"/>
              </a:rPr>
              <a:t> Approval</a:t>
            </a:r>
            <a:br>
              <a:rPr kumimoji="0" lang="en-US" sz="2000" b="0" i="0" u="none" strike="noStrike" cap="none" normalizeH="0" dirty="0" smtClean="0">
                <a:ln>
                  <a:noFill/>
                </a:ln>
                <a:solidFill>
                  <a:schemeClr val="tx1"/>
                </a:solidFill>
                <a:effectLst/>
                <a:latin typeface="Times New Roman" pitchFamily="18" charset="0"/>
              </a:rPr>
            </a:br>
            <a:r>
              <a:rPr kumimoji="0" lang="en-US" sz="2000" b="0" i="0" u="none" strike="noStrike" cap="none" normalizeH="0" baseline="0" dirty="0" smtClean="0">
                <a:ln>
                  <a:noFill/>
                </a:ln>
                <a:solidFill>
                  <a:schemeClr val="tx1"/>
                </a:solidFill>
                <a:effectLst/>
                <a:latin typeface="Times New Roman" pitchFamily="18" charset="0"/>
              </a:rPr>
              <a:t>TG Motion</a:t>
            </a:r>
            <a:endParaRPr kumimoji="0" lang="en-US" sz="2000" b="0" i="0" u="none" strike="noStrike" cap="none" normalizeH="0" baseline="0" dirty="0" smtClean="0">
              <a:ln>
                <a:noFill/>
              </a:ln>
              <a:solidFill>
                <a:schemeClr val="tx1"/>
              </a:solidFill>
              <a:effectLst/>
              <a:latin typeface="Times New Roman" pitchFamily="18" charset="0"/>
            </a:endParaRPr>
          </a:p>
        </p:txBody>
      </p:sp>
      <p:cxnSp>
        <p:nvCxnSpPr>
          <p:cNvPr id="12" name="Gerade Verbindung mit Pfeil 11"/>
          <p:cNvCxnSpPr>
            <a:stCxn id="7" idx="11"/>
            <a:endCxn id="9" idx="1"/>
          </p:cNvCxnSpPr>
          <p:nvPr/>
        </p:nvCxnSpPr>
        <p:spPr bwMode="auto">
          <a:xfrm>
            <a:off x="2114212" y="2677691"/>
            <a:ext cx="457166" cy="0"/>
          </a:xfrm>
          <a:prstGeom prst="straightConnector1">
            <a:avLst/>
          </a:prstGeom>
          <a:ln>
            <a:headEnd type="none" w="sm" len="sm"/>
            <a:tailEnd type="arrow"/>
          </a:ln>
          <a:extLst/>
        </p:spPr>
        <p:style>
          <a:lnRef idx="2">
            <a:schemeClr val="dk1"/>
          </a:lnRef>
          <a:fillRef idx="0">
            <a:schemeClr val="dk1"/>
          </a:fillRef>
          <a:effectRef idx="1">
            <a:schemeClr val="dk1"/>
          </a:effectRef>
          <a:fontRef idx="minor">
            <a:schemeClr val="tx1"/>
          </a:fontRef>
        </p:style>
      </p:cxnSp>
      <p:cxnSp>
        <p:nvCxnSpPr>
          <p:cNvPr id="16" name="Gerade Verbindung mit Pfeil 15"/>
          <p:cNvCxnSpPr/>
          <p:nvPr/>
        </p:nvCxnSpPr>
        <p:spPr bwMode="auto">
          <a:xfrm>
            <a:off x="4083546" y="2655953"/>
            <a:ext cx="457166" cy="0"/>
          </a:xfrm>
          <a:prstGeom prst="straightConnector1">
            <a:avLst/>
          </a:prstGeom>
          <a:ln>
            <a:headEnd type="none" w="sm" len="sm"/>
            <a:tailEnd type="arrow"/>
          </a:ln>
          <a:extLst/>
        </p:spPr>
        <p:style>
          <a:lnRef idx="2">
            <a:schemeClr val="dk1"/>
          </a:lnRef>
          <a:fillRef idx="0">
            <a:schemeClr val="dk1"/>
          </a:fillRef>
          <a:effectRef idx="1">
            <a:schemeClr val="dk1"/>
          </a:effectRef>
          <a:fontRef idx="minor">
            <a:schemeClr val="tx1"/>
          </a:fontRef>
        </p:style>
      </p:cxnSp>
      <p:cxnSp>
        <p:nvCxnSpPr>
          <p:cNvPr id="17" name="Gerade Verbindung mit Pfeil 16"/>
          <p:cNvCxnSpPr/>
          <p:nvPr/>
        </p:nvCxnSpPr>
        <p:spPr bwMode="auto">
          <a:xfrm>
            <a:off x="6070048" y="2648103"/>
            <a:ext cx="965826" cy="0"/>
          </a:xfrm>
          <a:prstGeom prst="straightConnector1">
            <a:avLst/>
          </a:prstGeom>
          <a:ln>
            <a:headEnd type="none" w="sm" len="sm"/>
            <a:tailEnd type="arrow"/>
          </a:ln>
          <a:extLst/>
        </p:spPr>
        <p:style>
          <a:lnRef idx="2">
            <a:schemeClr val="dk1"/>
          </a:lnRef>
          <a:fillRef idx="0">
            <a:schemeClr val="dk1"/>
          </a:fillRef>
          <a:effectRef idx="1">
            <a:schemeClr val="dk1"/>
          </a:effectRef>
          <a:fontRef idx="minor">
            <a:schemeClr val="tx1"/>
          </a:fontRef>
        </p:style>
      </p:cxnSp>
      <p:sp>
        <p:nvSpPr>
          <p:cNvPr id="19" name="Textfeld 18"/>
          <p:cNvSpPr txBox="1"/>
          <p:nvPr/>
        </p:nvSpPr>
        <p:spPr>
          <a:xfrm>
            <a:off x="6310189" y="2258319"/>
            <a:ext cx="520655" cy="369332"/>
          </a:xfrm>
          <a:prstGeom prst="rect">
            <a:avLst/>
          </a:prstGeom>
          <a:noFill/>
        </p:spPr>
        <p:txBody>
          <a:bodyPr wrap="none" rtlCol="0">
            <a:spAutoFit/>
          </a:bodyPr>
          <a:lstStyle/>
          <a:p>
            <a:r>
              <a:rPr lang="en-US" sz="1800" dirty="0" smtClean="0"/>
              <a:t>Yes</a:t>
            </a:r>
            <a:endParaRPr lang="en-US" sz="1800" dirty="0"/>
          </a:p>
        </p:txBody>
      </p:sp>
      <p:cxnSp>
        <p:nvCxnSpPr>
          <p:cNvPr id="28" name="Gewinkelte Verbindung 27"/>
          <p:cNvCxnSpPr>
            <a:stCxn id="10" idx="2"/>
            <a:endCxn id="9" idx="2"/>
          </p:cNvCxnSpPr>
          <p:nvPr/>
        </p:nvCxnSpPr>
        <p:spPr bwMode="auto">
          <a:xfrm rot="5400000">
            <a:off x="4320713" y="2224500"/>
            <a:ext cx="12700" cy="1986502"/>
          </a:xfrm>
          <a:prstGeom prst="bentConnector3">
            <a:avLst>
              <a:gd name="adj1" fmla="val 3670134"/>
            </a:avLst>
          </a:prstGeom>
          <a:ln>
            <a:headEnd type="none" w="sm" len="sm"/>
            <a:tailEnd type="arrow"/>
          </a:ln>
          <a:extLst/>
        </p:spPr>
        <p:style>
          <a:lnRef idx="2">
            <a:schemeClr val="dk1"/>
          </a:lnRef>
          <a:fillRef idx="0">
            <a:schemeClr val="dk1"/>
          </a:fillRef>
          <a:effectRef idx="1">
            <a:schemeClr val="dk1"/>
          </a:effectRef>
          <a:fontRef idx="minor">
            <a:schemeClr val="tx1"/>
          </a:fontRef>
        </p:style>
      </p:cxnSp>
      <p:sp>
        <p:nvSpPr>
          <p:cNvPr id="30" name="Textfeld 29"/>
          <p:cNvSpPr txBox="1"/>
          <p:nvPr/>
        </p:nvSpPr>
        <p:spPr>
          <a:xfrm>
            <a:off x="5352023" y="3284226"/>
            <a:ext cx="466794" cy="369332"/>
          </a:xfrm>
          <a:prstGeom prst="rect">
            <a:avLst/>
          </a:prstGeom>
          <a:noFill/>
        </p:spPr>
        <p:txBody>
          <a:bodyPr wrap="none" rtlCol="0">
            <a:spAutoFit/>
          </a:bodyPr>
          <a:lstStyle/>
          <a:p>
            <a:r>
              <a:rPr lang="en-US" sz="1800" dirty="0" smtClean="0"/>
              <a:t>No</a:t>
            </a:r>
            <a:endParaRPr lang="en-US" sz="1800" dirty="0"/>
          </a:p>
        </p:txBody>
      </p:sp>
    </p:spTree>
    <p:extLst>
      <p:ext uri="{BB962C8B-B14F-4D97-AF65-F5344CB8AC3E}">
        <p14:creationId xmlns:p14="http://schemas.microsoft.com/office/powerpoint/2010/main" val="235737465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TG Motion #10</a:t>
            </a:r>
            <a:endParaRPr lang="en-US" dirty="0"/>
          </a:p>
        </p:txBody>
      </p:sp>
      <p:sp>
        <p:nvSpPr>
          <p:cNvPr id="3" name="Inhaltsplatzhalter 2"/>
          <p:cNvSpPr>
            <a:spLocks noGrp="1"/>
          </p:cNvSpPr>
          <p:nvPr>
            <p:ph idx="1"/>
          </p:nvPr>
        </p:nvSpPr>
        <p:spPr/>
        <p:txBody>
          <a:bodyPr/>
          <a:lstStyle/>
          <a:p>
            <a:r>
              <a:rPr lang="en-US" sz="2000" dirty="0"/>
              <a:t>Move </a:t>
            </a:r>
            <a:r>
              <a:rPr lang="en-US" sz="2000" dirty="0" smtClean="0"/>
              <a:t>to approve the proposal for creating the draft document</a:t>
            </a:r>
            <a:endParaRPr lang="en-US" sz="2000" dirty="0"/>
          </a:p>
          <a:p>
            <a:endParaRPr lang="en-US" sz="2000" dirty="0"/>
          </a:p>
          <a:p>
            <a:endParaRPr lang="en-US" sz="2000" dirty="0"/>
          </a:p>
          <a:p>
            <a:endParaRPr lang="en-US" sz="2000" dirty="0"/>
          </a:p>
          <a:p>
            <a:r>
              <a:rPr lang="en-US" sz="2000" dirty="0"/>
              <a:t>Moved by:</a:t>
            </a:r>
          </a:p>
          <a:p>
            <a:r>
              <a:rPr lang="en-US" sz="2000" dirty="0"/>
              <a:t>Seconded by:</a:t>
            </a:r>
          </a:p>
          <a:p>
            <a:endParaRPr lang="en-US" sz="2000" dirty="0"/>
          </a:p>
          <a:p>
            <a:r>
              <a:rPr lang="en-US" sz="2000" dirty="0"/>
              <a:t>Y/N/A:</a:t>
            </a:r>
          </a:p>
          <a:p>
            <a:endParaRPr lang="en-US" sz="2000" dirty="0"/>
          </a:p>
        </p:txBody>
      </p:sp>
      <p:sp>
        <p:nvSpPr>
          <p:cNvPr id="4" name="Datumsplatzhalter 3"/>
          <p:cNvSpPr>
            <a:spLocks noGrp="1"/>
          </p:cNvSpPr>
          <p:nvPr>
            <p:ph type="dt" sz="half" idx="10"/>
          </p:nvPr>
        </p:nvSpPr>
        <p:spPr/>
        <p:txBody>
          <a:bodyPr/>
          <a:lstStyle/>
          <a:p>
            <a:pPr>
              <a:defRPr/>
            </a:pPr>
            <a:r>
              <a:rPr lang="en-US" altLang="en-US" dirty="0"/>
              <a:t>September 2018</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21</a:t>
            </a:fld>
            <a:endParaRPr lang="en-US" altLang="en-US"/>
          </a:p>
        </p:txBody>
      </p:sp>
    </p:spTree>
    <p:extLst>
      <p:ext uri="{BB962C8B-B14F-4D97-AF65-F5344CB8AC3E}">
        <p14:creationId xmlns:p14="http://schemas.microsoft.com/office/powerpoint/2010/main" val="194716124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July Responses </a:t>
            </a:r>
            <a:r>
              <a:rPr lang="en-US" dirty="0" smtClean="0"/>
              <a:t>to </a:t>
            </a:r>
            <a:r>
              <a:rPr lang="en-US" dirty="0" err="1" smtClean="0"/>
              <a:t>CfP</a:t>
            </a:r>
            <a:r>
              <a:rPr lang="en-US" dirty="0" smtClean="0"/>
              <a:t> </a:t>
            </a:r>
            <a:endParaRPr lang="en-US" dirty="0"/>
          </a:p>
        </p:txBody>
      </p:sp>
      <p:sp>
        <p:nvSpPr>
          <p:cNvPr id="3" name="Inhaltsplatzhalter 2"/>
          <p:cNvSpPr>
            <a:spLocks noGrp="1"/>
          </p:cNvSpPr>
          <p:nvPr>
            <p:ph idx="1"/>
          </p:nvPr>
        </p:nvSpPr>
        <p:spPr/>
        <p:txBody>
          <a:bodyPr/>
          <a:lstStyle/>
          <a:p>
            <a:pPr>
              <a:buFont typeface="+mj-lt"/>
              <a:buAutoNum type="arabicPeriod"/>
            </a:pPr>
            <a:r>
              <a:rPr lang="en-US" sz="1800" dirty="0"/>
              <a:t>Proposal of LDPC (Low Density Parity Code) for LPWA, </a:t>
            </a:r>
            <a:r>
              <a:rPr lang="en-US" sz="1800" dirty="0" smtClean="0"/>
              <a:t>Seiji </a:t>
            </a:r>
            <a:r>
              <a:rPr lang="en-US" sz="1800" dirty="0"/>
              <a:t>Kobayashi (Sony Semiconductor Solutions Corporation</a:t>
            </a:r>
            <a:r>
              <a:rPr lang="en-US" sz="1800" dirty="0" smtClean="0"/>
              <a:t>), 15-18/289r0</a:t>
            </a:r>
          </a:p>
          <a:p>
            <a:pPr>
              <a:buFont typeface="+mj-lt"/>
              <a:buAutoNum type="arabicPeriod"/>
            </a:pPr>
            <a:r>
              <a:rPr lang="en-US" sz="1800" dirty="0" smtClean="0"/>
              <a:t>Pre-proposal Single-hop </a:t>
            </a:r>
            <a:r>
              <a:rPr lang="en-US" sz="1800" dirty="0"/>
              <a:t>LPWA repeater for harsh environment applications, Tae-</a:t>
            </a:r>
            <a:r>
              <a:rPr lang="en-US" sz="1800" dirty="0" err="1"/>
              <a:t>Joon</a:t>
            </a:r>
            <a:r>
              <a:rPr lang="en-US" sz="1800" dirty="0"/>
              <a:t> Park(ETRI</a:t>
            </a:r>
            <a:r>
              <a:rPr lang="en-US" sz="1800" dirty="0" smtClean="0"/>
              <a:t>), 15-18/295r0</a:t>
            </a:r>
          </a:p>
          <a:p>
            <a:pPr>
              <a:buFont typeface="+mj-lt"/>
              <a:buAutoNum type="arabicPeriod"/>
            </a:pPr>
            <a:r>
              <a:rPr lang="en-US" sz="1800" dirty="0" smtClean="0"/>
              <a:t>Pre-proposal Priority </a:t>
            </a:r>
            <a:r>
              <a:rPr lang="en-US" sz="1800" dirty="0"/>
              <a:t>based CSMA/CA for </a:t>
            </a:r>
            <a:r>
              <a:rPr lang="en-US" sz="1800" dirty="0" smtClean="0"/>
              <a:t>LPWA, </a:t>
            </a:r>
            <a:r>
              <a:rPr lang="de-DE" sz="1800" dirty="0" err="1"/>
              <a:t>Tae-Joon</a:t>
            </a:r>
            <a:r>
              <a:rPr lang="de-DE" sz="1800" dirty="0"/>
              <a:t> Park(ETRI</a:t>
            </a:r>
            <a:r>
              <a:rPr lang="de-DE" sz="1800" dirty="0" smtClean="0"/>
              <a:t>), 15-18/296r0</a:t>
            </a:r>
          </a:p>
          <a:p>
            <a:pPr>
              <a:buFont typeface="+mj-lt"/>
              <a:buAutoNum type="arabicPeriod"/>
            </a:pPr>
            <a:r>
              <a:rPr lang="de-DE" sz="1800" dirty="0" err="1"/>
              <a:t>Scalable</a:t>
            </a:r>
            <a:r>
              <a:rPr lang="de-DE" sz="1800" dirty="0"/>
              <a:t> multiple </a:t>
            </a:r>
            <a:r>
              <a:rPr lang="de-DE" sz="1800" dirty="0" err="1"/>
              <a:t>access</a:t>
            </a:r>
            <a:r>
              <a:rPr lang="de-DE" sz="1800" dirty="0"/>
              <a:t> </a:t>
            </a:r>
            <a:r>
              <a:rPr lang="de-DE" sz="1800" dirty="0" err="1"/>
              <a:t>frame</a:t>
            </a:r>
            <a:r>
              <a:rPr lang="de-DE" sz="1800" dirty="0"/>
              <a:t> </a:t>
            </a:r>
            <a:r>
              <a:rPr lang="de-DE" sz="1800" dirty="0" err="1"/>
              <a:t>structure</a:t>
            </a:r>
            <a:r>
              <a:rPr lang="de-DE" sz="1800" dirty="0"/>
              <a:t> </a:t>
            </a:r>
            <a:r>
              <a:rPr lang="de-DE" sz="1800" dirty="0" err="1"/>
              <a:t>for</a:t>
            </a:r>
            <a:r>
              <a:rPr lang="de-DE" sz="1800" dirty="0"/>
              <a:t> </a:t>
            </a:r>
            <a:r>
              <a:rPr lang="de-DE" sz="1800" dirty="0" err="1"/>
              <a:t>energy-efficient</a:t>
            </a:r>
            <a:r>
              <a:rPr lang="de-DE" sz="1800" dirty="0"/>
              <a:t> </a:t>
            </a:r>
            <a:r>
              <a:rPr lang="de-DE" sz="1800" dirty="0" err="1"/>
              <a:t>low</a:t>
            </a:r>
            <a:r>
              <a:rPr lang="de-DE" sz="1800" dirty="0"/>
              <a:t> </a:t>
            </a:r>
            <a:r>
              <a:rPr lang="de-DE" sz="1800" dirty="0" err="1"/>
              <a:t>data</a:t>
            </a:r>
            <a:r>
              <a:rPr lang="de-DE" sz="1800" dirty="0"/>
              <a:t> rate </a:t>
            </a:r>
            <a:r>
              <a:rPr lang="de-DE" sz="1800" dirty="0" err="1"/>
              <a:t>radio</a:t>
            </a:r>
            <a:r>
              <a:rPr lang="de-DE" sz="1800" dirty="0"/>
              <a:t> </a:t>
            </a:r>
            <a:r>
              <a:rPr lang="de-DE" sz="1800" dirty="0" err="1" smtClean="0"/>
              <a:t>communication</a:t>
            </a:r>
            <a:r>
              <a:rPr lang="de-DE" sz="1800" dirty="0"/>
              <a:t>, </a:t>
            </a:r>
            <a:r>
              <a:rPr lang="de-DE" sz="1800" dirty="0" err="1"/>
              <a:t>Eunhye</a:t>
            </a:r>
            <a:r>
              <a:rPr lang="de-DE" sz="1800" dirty="0"/>
              <a:t> Park (KAIST), </a:t>
            </a:r>
            <a:r>
              <a:rPr lang="de-DE" sz="1800" dirty="0" err="1"/>
              <a:t>Youngnam</a:t>
            </a:r>
            <a:r>
              <a:rPr lang="de-DE" sz="1800" dirty="0"/>
              <a:t> Han (KAIST</a:t>
            </a:r>
            <a:r>
              <a:rPr lang="de-DE" sz="1800" dirty="0" smtClean="0"/>
              <a:t>), 15-18/297r0</a:t>
            </a:r>
          </a:p>
          <a:p>
            <a:pPr>
              <a:buFont typeface="+mj-lt"/>
              <a:buAutoNum type="arabicPeriod"/>
            </a:pPr>
            <a:r>
              <a:rPr lang="de-DE" sz="1800" dirty="0"/>
              <a:t>MAC </a:t>
            </a:r>
            <a:r>
              <a:rPr lang="de-DE" sz="1800" dirty="0" err="1"/>
              <a:t>Proposal</a:t>
            </a:r>
            <a:r>
              <a:rPr lang="de-DE" sz="1800" dirty="0"/>
              <a:t> </a:t>
            </a:r>
            <a:r>
              <a:rPr lang="de-DE" sz="1800" dirty="0" err="1"/>
              <a:t>for</a:t>
            </a:r>
            <a:r>
              <a:rPr lang="de-DE" sz="1800" dirty="0"/>
              <a:t> 802.15.4w Standard, Jin-</a:t>
            </a:r>
            <a:r>
              <a:rPr lang="de-DE" sz="1800" dirty="0" err="1"/>
              <a:t>Taek</a:t>
            </a:r>
            <a:r>
              <a:rPr lang="de-DE" sz="1800" dirty="0"/>
              <a:t> Lim (KAIST), </a:t>
            </a:r>
            <a:r>
              <a:rPr lang="de-DE" sz="1800" dirty="0" err="1"/>
              <a:t>Kunmin</a:t>
            </a:r>
            <a:r>
              <a:rPr lang="de-DE" sz="1800" dirty="0"/>
              <a:t> </a:t>
            </a:r>
            <a:r>
              <a:rPr lang="de-DE" sz="1800" dirty="0" err="1"/>
              <a:t>Yeo</a:t>
            </a:r>
            <a:r>
              <a:rPr lang="de-DE" sz="1800" dirty="0"/>
              <a:t> (ETRI), </a:t>
            </a:r>
            <a:r>
              <a:rPr lang="de-DE" sz="1800" dirty="0" err="1"/>
              <a:t>Youngnam</a:t>
            </a:r>
            <a:r>
              <a:rPr lang="de-DE" sz="1800" dirty="0"/>
              <a:t> Han (KAIST</a:t>
            </a:r>
            <a:r>
              <a:rPr lang="de-DE" sz="1800" dirty="0" smtClean="0"/>
              <a:t>), 15-18/298r0</a:t>
            </a:r>
          </a:p>
          <a:p>
            <a:pPr>
              <a:buFont typeface="+mj-lt"/>
              <a:buAutoNum type="arabicPeriod"/>
            </a:pPr>
            <a:r>
              <a:rPr lang="en-US" sz="1800" dirty="0" smtClean="0"/>
              <a:t>802.15.4w </a:t>
            </a:r>
            <a:r>
              <a:rPr lang="en-US" sz="1800" dirty="0"/>
              <a:t>proposal preview Fraunhofer IIS, Johannes Wechsler (Fraunhofer Institute for Integrated Circuits IIS</a:t>
            </a:r>
            <a:r>
              <a:rPr lang="en-US" sz="1800" dirty="0" smtClean="0"/>
              <a:t>), 15-18/310r1</a:t>
            </a:r>
            <a:endParaRPr lang="de-DE" sz="1800" dirty="0" smtClean="0"/>
          </a:p>
          <a:p>
            <a:endParaRPr lang="en-US" sz="1800" dirty="0" smtClean="0"/>
          </a:p>
          <a:p>
            <a:endParaRPr lang="en-US" sz="1800" dirty="0"/>
          </a:p>
        </p:txBody>
      </p:sp>
      <p:sp>
        <p:nvSpPr>
          <p:cNvPr id="4" name="Datumsplatzhalter 3"/>
          <p:cNvSpPr>
            <a:spLocks noGrp="1"/>
          </p:cNvSpPr>
          <p:nvPr>
            <p:ph type="dt" sz="half" idx="10"/>
          </p:nvPr>
        </p:nvSpPr>
        <p:spPr/>
        <p:txBody>
          <a:bodyPr/>
          <a:lstStyle/>
          <a:p>
            <a:pPr>
              <a:defRPr/>
            </a:pPr>
            <a:r>
              <a:rPr lang="en-US" altLang="en-US" sz="1400" dirty="0" smtClean="0"/>
              <a:t>September 2018</a:t>
            </a:r>
            <a:endParaRPr lang="en-US" altLang="en-US" sz="1400"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22</a:t>
            </a:fld>
            <a:endParaRPr lang="en-US" altLang="en-US"/>
          </a:p>
        </p:txBody>
      </p:sp>
    </p:spTree>
    <p:extLst>
      <p:ext uri="{BB962C8B-B14F-4D97-AF65-F5344CB8AC3E}">
        <p14:creationId xmlns:p14="http://schemas.microsoft.com/office/powerpoint/2010/main" val="63966433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Contributions</a:t>
            </a:r>
            <a:endParaRPr lang="en-US" dirty="0"/>
          </a:p>
        </p:txBody>
      </p:sp>
      <p:sp>
        <p:nvSpPr>
          <p:cNvPr id="3" name="Inhaltsplatzhalter 2"/>
          <p:cNvSpPr>
            <a:spLocks noGrp="1"/>
          </p:cNvSpPr>
          <p:nvPr>
            <p:ph idx="1"/>
          </p:nvPr>
        </p:nvSpPr>
        <p:spPr/>
        <p:txBody>
          <a:bodyPr/>
          <a:lstStyle/>
          <a:p>
            <a:endParaRPr lang="en-US"/>
          </a:p>
        </p:txBody>
      </p:sp>
      <p:sp>
        <p:nvSpPr>
          <p:cNvPr id="4" name="Datumsplatzhalter 3"/>
          <p:cNvSpPr>
            <a:spLocks noGrp="1"/>
          </p:cNvSpPr>
          <p:nvPr>
            <p:ph type="dt" sz="half" idx="10"/>
          </p:nvPr>
        </p:nvSpPr>
        <p:spPr/>
        <p:txBody>
          <a:bodyPr/>
          <a:lstStyle/>
          <a:p>
            <a:pPr>
              <a:defRPr/>
            </a:pPr>
            <a:r>
              <a:rPr lang="en-US" altLang="en-US" sz="1400" smtClean="0"/>
              <a:t>September 2018</a:t>
            </a:r>
            <a:endParaRPr lang="en-US" altLang="en-US" sz="1400"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23</a:t>
            </a:fld>
            <a:endParaRPr lang="en-US" altLang="en-US"/>
          </a:p>
        </p:txBody>
      </p:sp>
    </p:spTree>
    <p:extLst>
      <p:ext uri="{BB962C8B-B14F-4D97-AF65-F5344CB8AC3E}">
        <p14:creationId xmlns:p14="http://schemas.microsoft.com/office/powerpoint/2010/main" val="164704208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27"/>
          <p:cNvSpPr>
            <a:spLocks noGrp="1" noChangeArrowheads="1"/>
          </p:cNvSpPr>
          <p:nvPr>
            <p:ph type="body" idx="1"/>
          </p:nvPr>
        </p:nvSpPr>
        <p:spPr>
          <a:xfrm>
            <a:off x="152400" y="533400"/>
            <a:ext cx="8763000" cy="5943600"/>
          </a:xfrm>
        </p:spPr>
        <p:txBody>
          <a:bodyPr lIns="90487" tIns="44450" rIns="90487" bIns="44450"/>
          <a:lstStyle/>
          <a:p>
            <a:pPr>
              <a:lnSpc>
                <a:spcPct val="80000"/>
              </a:lnSpc>
              <a:spcAft>
                <a:spcPct val="30000"/>
              </a:spcAft>
              <a:buFont typeface="Monotype Sorts"/>
              <a:buNone/>
            </a:pPr>
            <a:r>
              <a:rPr lang="en-US" altLang="en-US" sz="1800" b="1" smtClean="0"/>
              <a:t>	The IEEE-SA strongly recommends that at each WG meeting the chair or a designee:</a:t>
            </a:r>
            <a:endParaRPr lang="en-US" altLang="en-US" sz="1800" smtClean="0"/>
          </a:p>
          <a:p>
            <a:pPr lvl="1">
              <a:lnSpc>
                <a:spcPct val="80000"/>
              </a:lnSpc>
              <a:buFont typeface="Arial" pitchFamily="34" charset="0"/>
              <a:buChar char="•"/>
            </a:pPr>
            <a:r>
              <a:rPr lang="en-US" altLang="en-US" sz="1400" b="1" smtClean="0"/>
              <a:t>Show slides #1 through #4 of this presentation</a:t>
            </a:r>
          </a:p>
          <a:p>
            <a:pPr lvl="1">
              <a:lnSpc>
                <a:spcPct val="80000"/>
              </a:lnSpc>
              <a:buFont typeface="Arial" pitchFamily="34" charset="0"/>
              <a:buChar char="•"/>
            </a:pPr>
            <a:r>
              <a:rPr lang="en-US" altLang="en-US" sz="1400" b="1" smtClean="0"/>
              <a:t>Advise the WG attendees that:</a:t>
            </a:r>
            <a:r>
              <a:rPr lang="en-US" altLang="en-US" sz="1400" smtClean="0"/>
              <a:t> </a:t>
            </a:r>
          </a:p>
          <a:p>
            <a:pPr lvl="2">
              <a:lnSpc>
                <a:spcPct val="80000"/>
              </a:lnSpc>
              <a:buFont typeface="Arial" pitchFamily="34" charset="0"/>
              <a:buChar char="•"/>
            </a:pPr>
            <a:r>
              <a:rPr lang="en-US" altLang="en-US" sz="1400" smtClean="0"/>
              <a:t>The IEEE’s patent policy is described in Clause 6 of the </a:t>
            </a:r>
            <a:r>
              <a:rPr lang="en-US" altLang="en-US" sz="1400" i="1" smtClean="0"/>
              <a:t>IEEE-SA Standards Board Bylaws</a:t>
            </a:r>
            <a:r>
              <a:rPr lang="en-US" altLang="en-US" sz="1400" smtClean="0"/>
              <a:t>;</a:t>
            </a:r>
          </a:p>
          <a:p>
            <a:pPr lvl="2">
              <a:lnSpc>
                <a:spcPct val="80000"/>
              </a:lnSpc>
              <a:buFont typeface="Arial" pitchFamily="34" charset="0"/>
              <a:buChar char="•"/>
            </a:pPr>
            <a:r>
              <a:rPr lang="en-US" altLang="en-US" sz="1400" smtClean="0"/>
              <a:t>Early identification of patent claims which may be essential for the use of standards under development is strongly encouraged; </a:t>
            </a:r>
          </a:p>
          <a:p>
            <a:pPr lvl="2">
              <a:lnSpc>
                <a:spcPct val="80000"/>
              </a:lnSpc>
              <a:buFont typeface="Arial" pitchFamily="34" charset="0"/>
              <a:buChar char="•"/>
            </a:pPr>
            <a:r>
              <a:rPr lang="en-US" altLang="en-US" sz="140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en-US" sz="1400" smtClean="0"/>
            </a:br>
            <a:endParaRPr lang="en-US" altLang="en-US" sz="1400" smtClean="0"/>
          </a:p>
          <a:p>
            <a:pPr lvl="1">
              <a:lnSpc>
                <a:spcPct val="20000"/>
              </a:lnSpc>
              <a:buFont typeface="Arial" pitchFamily="34" charset="0"/>
              <a:buChar char="•"/>
            </a:pPr>
            <a:r>
              <a:rPr lang="en-US" altLang="en-US" sz="1400" b="1" smtClean="0"/>
              <a:t>Instruct the WG Secretary to record in the minutes of the relevant WG meeting:</a:t>
            </a:r>
            <a:r>
              <a:rPr lang="en-US" altLang="en-US" sz="900" smtClean="0"/>
              <a:t> </a:t>
            </a:r>
          </a:p>
          <a:p>
            <a:pPr lvl="2">
              <a:lnSpc>
                <a:spcPct val="80000"/>
              </a:lnSpc>
              <a:buFont typeface="Arial" pitchFamily="34" charset="0"/>
              <a:buChar char="•"/>
            </a:pPr>
            <a:r>
              <a:rPr lang="en-US" altLang="en-US" sz="1400" smtClean="0"/>
              <a:t>That the foregoing information was provided and that slides 1 through 4 (and this slide 0, if applicable) were shown; </a:t>
            </a:r>
          </a:p>
          <a:p>
            <a:pPr lvl="2">
              <a:lnSpc>
                <a:spcPct val="80000"/>
              </a:lnSpc>
              <a:buFont typeface="Arial" pitchFamily="34" charset="0"/>
              <a:buChar char="•"/>
            </a:pPr>
            <a:r>
              <a:rPr lang="en-US" altLang="en-US" sz="140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Font typeface="Arial" pitchFamily="34" charset="0"/>
              <a:buChar char="•"/>
            </a:pPr>
            <a:r>
              <a:rPr lang="en-US" altLang="en-US" sz="1400" smtClean="0"/>
              <a:t>Any responses that were given, specifically the patent claim(s)/patent application claim(s) and/or the holder of the patent claim(s)/patent application claim(s) that were identified (if any) and by whom.</a:t>
            </a:r>
          </a:p>
          <a:p>
            <a:pPr lvl="2">
              <a:lnSpc>
                <a:spcPct val="80000"/>
              </a:lnSpc>
              <a:buFont typeface="Arial" pitchFamily="34" charset="0"/>
              <a:buChar char="•"/>
            </a:pPr>
            <a:endParaRPr lang="en-US" altLang="en-US" sz="800" smtClean="0"/>
          </a:p>
          <a:p>
            <a:pPr lvl="1">
              <a:lnSpc>
                <a:spcPct val="80000"/>
              </a:lnSpc>
              <a:spcBef>
                <a:spcPct val="5000"/>
              </a:spcBef>
              <a:buFont typeface="Arial" pitchFamily="34" charset="0"/>
              <a:buChar char="•"/>
            </a:pPr>
            <a:r>
              <a:rPr lang="en-US" altLang="en-US" sz="1400" smtClean="0"/>
              <a:t>The WG Chair shall ensure that a request is made to any identified holders of potential essential patent claim(s) to complete and submit a Letter of Assurance.</a:t>
            </a:r>
          </a:p>
          <a:p>
            <a:pPr lvl="1">
              <a:lnSpc>
                <a:spcPct val="80000"/>
              </a:lnSpc>
              <a:spcBef>
                <a:spcPct val="5000"/>
              </a:spcBef>
              <a:buFont typeface="Arial" pitchFamily="34" charset="0"/>
              <a:buChar char="•"/>
            </a:pPr>
            <a:r>
              <a:rPr lang="en-US" altLang="en-US" sz="1400" smtClean="0"/>
              <a:t>It is recommended that the WG chair review the guidance in </a:t>
            </a:r>
            <a:r>
              <a:rPr lang="en-US" altLang="en-US" sz="1400" i="1" smtClean="0"/>
              <a:t>IEEE-SA Standards Board Operations Manual</a:t>
            </a:r>
            <a:r>
              <a:rPr lang="en-US" altLang="en-US" sz="1400" smtClean="0"/>
              <a:t> 6.3.5 and in FAQs 14 and 15 on inclusion of potential Essential Patent Claims by incorporation or by reference.</a:t>
            </a:r>
            <a:r>
              <a:rPr lang="en-US" altLang="en-US" sz="1400" smtClean="0">
                <a:solidFill>
                  <a:srgbClr val="FF3300"/>
                </a:solidFill>
              </a:rPr>
              <a:t> </a:t>
            </a:r>
          </a:p>
          <a:p>
            <a:pPr lvl="1">
              <a:lnSpc>
                <a:spcPct val="80000"/>
              </a:lnSpc>
              <a:spcBef>
                <a:spcPct val="5000"/>
              </a:spcBef>
              <a:buFont typeface="Monotype Sorts"/>
              <a:buNone/>
            </a:pPr>
            <a:endParaRPr lang="en-US" altLang="en-US" sz="1200" smtClean="0"/>
          </a:p>
          <a:p>
            <a:pPr lvl="1">
              <a:lnSpc>
                <a:spcPct val="80000"/>
              </a:lnSpc>
              <a:spcBef>
                <a:spcPct val="5000"/>
              </a:spcBef>
              <a:buFont typeface="Monotype Sorts"/>
              <a:buNone/>
            </a:pPr>
            <a:r>
              <a:rPr lang="en-US" altLang="en-US" sz="1200" smtClean="0"/>
              <a:t>	Note: </a:t>
            </a:r>
            <a:r>
              <a:rPr lang="en-US" altLang="en-US" sz="1200" b="1" smtClean="0"/>
              <a:t>WG</a:t>
            </a:r>
            <a:r>
              <a:rPr lang="en-US" altLang="en-US" sz="1200" smtClean="0"/>
              <a:t> includes Working Groups, Task Groups, and other standards-developing committees with a PAR approved by the IEEE-SA Standards Board.</a:t>
            </a:r>
          </a:p>
        </p:txBody>
      </p:sp>
      <p:sp>
        <p:nvSpPr>
          <p:cNvPr id="7171" name="Rectangle 1026"/>
          <p:cNvSpPr>
            <a:spLocks noGrp="1" noChangeArrowheads="1"/>
          </p:cNvSpPr>
          <p:nvPr>
            <p:ph type="title"/>
          </p:nvPr>
        </p:nvSpPr>
        <p:spPr>
          <a:xfrm>
            <a:off x="685800" y="0"/>
            <a:ext cx="7772400" cy="609600"/>
          </a:xfrm>
        </p:spPr>
        <p:txBody>
          <a:bodyPr lIns="90487" tIns="44450" rIns="90487" bIns="44450"/>
          <a:lstStyle/>
          <a:p>
            <a:r>
              <a:rPr lang="en-US" altLang="en-US" sz="2800" u="sng" smtClean="0"/>
              <a:t>Instructions for the WG Chair</a:t>
            </a:r>
          </a:p>
        </p:txBody>
      </p:sp>
      <p:sp>
        <p:nvSpPr>
          <p:cNvPr id="7172" name="Rectangle 1028"/>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pPr algn="ctr">
              <a:spcBef>
                <a:spcPct val="0"/>
              </a:spcBef>
              <a:buClrTx/>
              <a:buSzTx/>
              <a:buFontTx/>
              <a:buNone/>
            </a:pPr>
            <a:endParaRPr lang="en-GB" altLang="en-US" b="1" u="sng">
              <a:cs typeface="Arial" pitchFamily="34" charset="0"/>
            </a:endParaRPr>
          </a:p>
        </p:txBody>
      </p:sp>
      <p:sp>
        <p:nvSpPr>
          <p:cNvPr id="7173" name="Rectangle 1029"/>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endParaRPr lang="en-GB" altLang="en-US" sz="1800">
              <a:cs typeface="Arial" pitchFamily="34" charset="0"/>
            </a:endParaRPr>
          </a:p>
        </p:txBody>
      </p:sp>
    </p:spTree>
    <p:extLst>
      <p:ext uri="{BB962C8B-B14F-4D97-AF65-F5344CB8AC3E}">
        <p14:creationId xmlns:p14="http://schemas.microsoft.com/office/powerpoint/2010/main" val="931566660"/>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304800" y="152400"/>
            <a:ext cx="8839200" cy="838200"/>
          </a:xfrm>
        </p:spPr>
        <p:txBody>
          <a:bodyPr/>
          <a:lstStyle/>
          <a:p>
            <a:r>
              <a:rPr lang="en-US" altLang="en-US" sz="3200" u="sng" smtClean="0"/>
              <a:t>Participants, Patents, and Duty to Inform</a:t>
            </a:r>
            <a:endParaRPr lang="en-US" altLang="en-US" sz="3200" smtClean="0"/>
          </a:p>
        </p:txBody>
      </p:sp>
      <p:sp>
        <p:nvSpPr>
          <p:cNvPr id="8195" name="Rectangle 1027"/>
          <p:cNvSpPr>
            <a:spLocks noGrp="1" noChangeArrowheads="1"/>
          </p:cNvSpPr>
          <p:nvPr>
            <p:ph type="body" idx="1"/>
          </p:nvPr>
        </p:nvSpPr>
        <p:spPr>
          <a:xfrm>
            <a:off x="0" y="914400"/>
            <a:ext cx="9144000" cy="4876800"/>
          </a:xfrm>
        </p:spPr>
        <p:txBody>
          <a:bodyPr/>
          <a:lstStyle/>
          <a:p>
            <a:pPr algn="ctr">
              <a:buFont typeface="Monotype Sorts"/>
              <a:buNone/>
            </a:pPr>
            <a:r>
              <a:rPr lang="en-US" altLang="en-US" sz="1600" b="1" smtClean="0"/>
              <a:t>All participants in this meeting have certain obligations under the IEEE-SA Patent Policy. </a:t>
            </a:r>
          </a:p>
          <a:p>
            <a:pPr lvl="1">
              <a:buFont typeface="Arial" pitchFamily="34" charset="0"/>
              <a:buChar char="•"/>
            </a:pPr>
            <a:r>
              <a:rPr lang="en-US" altLang="en-US" sz="1600" b="1" smtClean="0">
                <a:solidFill>
                  <a:srgbClr val="003399"/>
                </a:solidFill>
              </a:rPr>
              <a:t>Participants [Note: </a:t>
            </a:r>
            <a:r>
              <a:rPr lang="en-GB" altLang="en-US" sz="1600" b="1" smtClean="0">
                <a:solidFill>
                  <a:srgbClr val="003399"/>
                </a:solidFill>
              </a:rPr>
              <a:t>Quoted text excerpted from IEEE-SA Standards Board Bylaws subclause 6.2</a:t>
            </a:r>
            <a:r>
              <a:rPr lang="en-US" altLang="en-US" sz="1600" b="1" smtClean="0">
                <a:solidFill>
                  <a:srgbClr val="003399"/>
                </a:solidFill>
              </a:rPr>
              <a:t>]:</a:t>
            </a:r>
          </a:p>
          <a:p>
            <a:pPr lvl="2">
              <a:buFont typeface="Arial" pitchFamily="34" charset="0"/>
              <a:buChar char="•"/>
            </a:pPr>
            <a:r>
              <a:rPr lang="en-US" altLang="en-US" sz="1600" b="1" smtClean="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smtClean="0"/>
          </a:p>
          <a:p>
            <a:pPr lvl="2">
              <a:buFont typeface="Arial" pitchFamily="34" charset="0"/>
              <a:buChar char="•"/>
            </a:pPr>
            <a:r>
              <a:rPr lang="en-US" altLang="en-US" sz="1600" b="1" smtClean="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itchFamily="34" charset="0"/>
              <a:buChar char="•"/>
            </a:pPr>
            <a:r>
              <a:rPr lang="en-US" altLang="en-US" sz="1600" b="1" smtClean="0">
                <a:solidFill>
                  <a:srgbClr val="003399"/>
                </a:solidFill>
              </a:rPr>
              <a:t>The above does not apply if the patent claim is already the subject of an Accepted Letter of Assurance that applies to the proposed standard(s) under consideration by this group</a:t>
            </a:r>
          </a:p>
          <a:p>
            <a:pPr lvl="1">
              <a:buFont typeface="Arial" pitchFamily="34" charset="0"/>
              <a:buChar char="•"/>
            </a:pPr>
            <a:r>
              <a:rPr lang="en-US" altLang="en-US" sz="1600" b="1" smtClean="0">
                <a:solidFill>
                  <a:srgbClr val="003399"/>
                </a:solidFill>
              </a:rPr>
              <a:t>Early identification of holders of potential Essential Patent Claims is strongly encouraged</a:t>
            </a:r>
          </a:p>
          <a:p>
            <a:pPr lvl="1">
              <a:buFont typeface="Arial" pitchFamily="34" charset="0"/>
              <a:buChar char="•"/>
            </a:pPr>
            <a:r>
              <a:rPr lang="en-US" altLang="en-US" sz="1600" b="1" smtClean="0">
                <a:solidFill>
                  <a:srgbClr val="003399"/>
                </a:solidFill>
              </a:rPr>
              <a:t>No duty to perform a patent search</a:t>
            </a:r>
            <a:endParaRPr lang="en-US" altLang="en-US" sz="1600" smtClean="0"/>
          </a:p>
        </p:txBody>
      </p:sp>
    </p:spTree>
    <p:extLst>
      <p:ext uri="{BB962C8B-B14F-4D97-AF65-F5344CB8AC3E}">
        <p14:creationId xmlns:p14="http://schemas.microsoft.com/office/powerpoint/2010/main" val="165398435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152400"/>
            <a:ext cx="7772400" cy="1143000"/>
          </a:xfrm>
        </p:spPr>
        <p:txBody>
          <a:bodyPr/>
          <a:lstStyle/>
          <a:p>
            <a:r>
              <a:rPr lang="en-GB" altLang="en-US" u="sng" smtClean="0"/>
              <a:t>Patent Related Links</a:t>
            </a:r>
            <a:endParaRPr lang="en-US" altLang="en-US" u="sng" smtClean="0"/>
          </a:p>
        </p:txBody>
      </p:sp>
      <p:sp>
        <p:nvSpPr>
          <p:cNvPr id="9219" name="Rectangle 3"/>
          <p:cNvSpPr>
            <a:spLocks noGrp="1" noChangeArrowheads="1"/>
          </p:cNvSpPr>
          <p:nvPr>
            <p:ph type="body" idx="1"/>
          </p:nvPr>
        </p:nvSpPr>
        <p:spPr>
          <a:xfrm>
            <a:off x="0" y="1295400"/>
            <a:ext cx="8991600" cy="3886200"/>
          </a:xfrm>
        </p:spPr>
        <p:txBody>
          <a:bodyPr/>
          <a:lstStyle/>
          <a:p>
            <a:pPr lvl="1">
              <a:lnSpc>
                <a:spcPct val="90000"/>
              </a:lnSpc>
              <a:buFont typeface="Monotype Sorts"/>
              <a:buNone/>
            </a:pPr>
            <a:r>
              <a:rPr lang="en-US" altLang="en-US" sz="2400" smtClean="0">
                <a:cs typeface="Times New Roman" pitchFamily="18" charset="0"/>
              </a:rPr>
              <a:t>	All participants should be familiar with their obligations under the IEEE-SA Policies &amp; Procedures for standards development.</a:t>
            </a:r>
          </a:p>
          <a:p>
            <a:pPr lvl="1">
              <a:lnSpc>
                <a:spcPct val="90000"/>
              </a:lnSpc>
              <a:buFont typeface="Monotype Sorts"/>
              <a:buNone/>
            </a:pPr>
            <a:r>
              <a:rPr lang="en-US" altLang="en-US" sz="2400" smtClean="0">
                <a:cs typeface="Times New Roman" pitchFamily="18" charset="0"/>
              </a:rPr>
              <a:t>	Patent Policy is stated in these sources:</a:t>
            </a:r>
          </a:p>
          <a:p>
            <a:pPr lvl="1">
              <a:lnSpc>
                <a:spcPct val="90000"/>
              </a:lnSpc>
              <a:buFont typeface="Monotype Sorts"/>
              <a:buNone/>
            </a:pPr>
            <a:r>
              <a:rPr lang="en-GB" altLang="en-US" sz="2400" smtClean="0"/>
              <a:t>		IEEE-SA Standards Boards Bylaws</a:t>
            </a:r>
          </a:p>
          <a:p>
            <a:pPr lvl="1">
              <a:lnSpc>
                <a:spcPct val="90000"/>
              </a:lnSpc>
              <a:buFont typeface="Monotype Sorts"/>
              <a:buNone/>
            </a:pPr>
            <a:r>
              <a:rPr lang="en-US" altLang="en-US" sz="2100" smtClean="0"/>
              <a:t>		</a:t>
            </a:r>
            <a:r>
              <a:rPr lang="en-US" altLang="en-US" sz="2100" i="1" smtClean="0"/>
              <a:t>http://standards.ieee.org/develop/policies/bylaws/sect6-7.html#6</a:t>
            </a:r>
          </a:p>
          <a:p>
            <a:pPr lvl="1">
              <a:lnSpc>
                <a:spcPct val="90000"/>
              </a:lnSpc>
              <a:buFont typeface="Monotype Sorts"/>
              <a:buNone/>
            </a:pPr>
            <a:r>
              <a:rPr lang="en-GB" altLang="en-US" sz="2400" smtClean="0"/>
              <a:t>		IEEE-SA Standards Board Operations Manual</a:t>
            </a:r>
          </a:p>
          <a:p>
            <a:pPr lvl="1">
              <a:lnSpc>
                <a:spcPct val="90000"/>
              </a:lnSpc>
              <a:buFont typeface="Monotype Sorts"/>
              <a:buNone/>
            </a:pPr>
            <a:r>
              <a:rPr lang="en-US" altLang="en-US" sz="2400" smtClean="0"/>
              <a:t>		</a:t>
            </a:r>
            <a:r>
              <a:rPr lang="en-US" altLang="en-US" sz="2100" i="1" smtClean="0"/>
              <a:t>http://standards.ieee.org/develop/policies/opman/sect6.html#6.3</a:t>
            </a:r>
            <a:endParaRPr lang="en-US" altLang="en-US" sz="2400" smtClean="0"/>
          </a:p>
          <a:p>
            <a:pPr lvl="1">
              <a:lnSpc>
                <a:spcPct val="90000"/>
              </a:lnSpc>
              <a:buFont typeface="Monotype Sorts"/>
              <a:buNone/>
            </a:pPr>
            <a:r>
              <a:rPr lang="en-US" altLang="en-US" sz="2400" smtClean="0">
                <a:cs typeface="Times New Roman" pitchFamily="18" charset="0"/>
              </a:rPr>
              <a:t>	Material about the patent policy is available at</a:t>
            </a:r>
            <a:r>
              <a:rPr lang="en-US" altLang="en-US" sz="2400" smtClean="0"/>
              <a:t> </a:t>
            </a:r>
          </a:p>
          <a:p>
            <a:pPr lvl="1">
              <a:lnSpc>
                <a:spcPct val="90000"/>
              </a:lnSpc>
              <a:buFont typeface="Monotype Sorts"/>
              <a:buNone/>
            </a:pPr>
            <a:r>
              <a:rPr lang="en-US" altLang="en-US" sz="2400" smtClean="0"/>
              <a:t>		</a:t>
            </a:r>
            <a:r>
              <a:rPr lang="en-US" altLang="en-US" sz="2100" i="1" smtClean="0"/>
              <a:t>http://standards.ieee.org/about/sasb/patcom/materials.html</a:t>
            </a:r>
          </a:p>
        </p:txBody>
      </p:sp>
      <p:sp>
        <p:nvSpPr>
          <p:cNvPr id="9221" name="Rectangle 7"/>
          <p:cNvSpPr>
            <a:spLocks noChangeArrowheads="1"/>
          </p:cNvSpPr>
          <p:nvPr/>
        </p:nvSpPr>
        <p:spPr bwMode="auto">
          <a:xfrm>
            <a:off x="1295400" y="5181600"/>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pPr>
              <a:spcBef>
                <a:spcPct val="0"/>
              </a:spcBef>
              <a:buClrTx/>
              <a:buSzTx/>
              <a:buFontTx/>
              <a:buNone/>
            </a:pPr>
            <a:r>
              <a:rPr lang="en-US" altLang="en-US" sz="1200" b="1">
                <a:cs typeface="Arial" pitchFamily="34" charset="0"/>
              </a:rPr>
              <a:t>If you have questions, contact the IEEE-SA Standards Board Patent Committee Administrator at patcom@ieee.org or visit http://standards.ieee.org/about/sasb/patcom/index.html</a:t>
            </a:r>
          </a:p>
          <a:p>
            <a:pPr algn="ctr">
              <a:lnSpc>
                <a:spcPct val="80000"/>
              </a:lnSpc>
              <a:buFont typeface="Monotype Sorts"/>
              <a:buNone/>
            </a:pPr>
            <a:endParaRPr lang="en-US" altLang="en-US" sz="1200" b="1">
              <a:cs typeface="Arial" pitchFamily="34" charset="0"/>
            </a:endParaRPr>
          </a:p>
          <a:p>
            <a:pPr algn="ctr">
              <a:lnSpc>
                <a:spcPct val="80000"/>
              </a:lnSpc>
              <a:buFont typeface="Monotype Sorts"/>
              <a:buNone/>
            </a:pPr>
            <a:r>
              <a:rPr lang="en-US" altLang="en-US" sz="1200" b="1">
                <a:cs typeface="Arial" pitchFamily="34" charset="0"/>
              </a:rPr>
              <a:t>This slide set is available at https://development.standards.ieee.org/myproject/Public/mytools/mob/slideset.ppt</a:t>
            </a:r>
          </a:p>
        </p:txBody>
      </p:sp>
    </p:spTree>
    <p:extLst>
      <p:ext uri="{BB962C8B-B14F-4D97-AF65-F5344CB8AC3E}">
        <p14:creationId xmlns:p14="http://schemas.microsoft.com/office/powerpoint/2010/main" val="31386185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381000"/>
            <a:ext cx="8686800" cy="1143000"/>
          </a:xfrm>
        </p:spPr>
        <p:txBody>
          <a:bodyPr/>
          <a:lstStyle/>
          <a:p>
            <a:r>
              <a:rPr lang="en-US" altLang="en-US" smtClean="0"/>
              <a:t>Call for Potentially Essential Patents</a:t>
            </a:r>
          </a:p>
        </p:txBody>
      </p:sp>
      <p:sp>
        <p:nvSpPr>
          <p:cNvPr id="10243" name="Rectangle 1027"/>
          <p:cNvSpPr>
            <a:spLocks noGrp="1" noChangeArrowheads="1"/>
          </p:cNvSpPr>
          <p:nvPr>
            <p:ph type="body" idx="1"/>
          </p:nvPr>
        </p:nvSpPr>
        <p:spPr/>
        <p:txBody>
          <a:bodyPr/>
          <a:lstStyle/>
          <a:p>
            <a:pPr>
              <a:buFont typeface="Arial" pitchFamily="34" charset="0"/>
              <a:buChar char="•"/>
            </a:pPr>
            <a:r>
              <a:rPr lang="en-US" alt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itchFamily="34" charset="0"/>
              <a:buChar char="•"/>
            </a:pPr>
            <a:r>
              <a:rPr lang="en-US" altLang="en-US" sz="2000" smtClean="0"/>
              <a:t>Either speak up now or</a:t>
            </a:r>
          </a:p>
          <a:p>
            <a:pPr lvl="1">
              <a:buFont typeface="Arial" pitchFamily="34" charset="0"/>
              <a:buChar char="•"/>
            </a:pPr>
            <a:r>
              <a:rPr lang="en-US" altLang="en-US" sz="2000" smtClean="0"/>
              <a:t>Provide the chair of this group with the identity of the holder(s) of any and all such claims as soon as possible or</a:t>
            </a:r>
          </a:p>
          <a:p>
            <a:pPr lvl="1">
              <a:buFont typeface="Arial" pitchFamily="34" charset="0"/>
              <a:buChar char="•"/>
            </a:pPr>
            <a:r>
              <a:rPr lang="en-US" altLang="en-US" sz="2000" smtClean="0"/>
              <a:t>Cause an LOA to be submitted</a:t>
            </a:r>
          </a:p>
        </p:txBody>
      </p:sp>
    </p:spTree>
    <p:extLst>
      <p:ext uri="{BB962C8B-B14F-4D97-AF65-F5344CB8AC3E}">
        <p14:creationId xmlns:p14="http://schemas.microsoft.com/office/powerpoint/2010/main" val="114560860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81000" y="304800"/>
            <a:ext cx="8458200" cy="609600"/>
          </a:xfrm>
        </p:spPr>
        <p:txBody>
          <a:bodyPr/>
          <a:lstStyle/>
          <a:p>
            <a:r>
              <a:rPr lang="en-US" altLang="en-US" sz="3200" u="sng" smtClean="0"/>
              <a:t>Other Guidelines for IEEE WG Meetings</a:t>
            </a:r>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pPr algn="ctr">
              <a:spcBef>
                <a:spcPct val="0"/>
              </a:spcBef>
              <a:buClrTx/>
              <a:buSzTx/>
              <a:buFontTx/>
              <a:buNone/>
            </a:pPr>
            <a:endParaRPr lang="en-GB" altLang="en-US" sz="2400" b="1" u="sng">
              <a:latin typeface="Helvetica" pitchFamily="34" charset="0"/>
              <a:cs typeface="Arial" pitchFamily="34" charset="0"/>
            </a:endParaRPr>
          </a:p>
        </p:txBody>
      </p:sp>
      <p:sp>
        <p:nvSpPr>
          <p:cNvPr id="11268" name="Rectangle 4"/>
          <p:cNvSpPr>
            <a:spLocks noChangeArrowheads="1"/>
          </p:cNvSpPr>
          <p:nvPr/>
        </p:nvSpPr>
        <p:spPr bwMode="auto">
          <a:xfrm>
            <a:off x="533400" y="10668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630238"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pPr>
              <a:lnSpc>
                <a:spcPct val="80000"/>
              </a:lnSpc>
            </a:pPr>
            <a:endParaRPr lang="en-US" altLang="en-US" sz="700" u="sng">
              <a:solidFill>
                <a:srgbClr val="FF0000"/>
              </a:solidFill>
              <a:cs typeface="Arial" pitchFamily="34" charset="0"/>
            </a:endParaRPr>
          </a:p>
          <a:p>
            <a:pPr>
              <a:lnSpc>
                <a:spcPct val="80000"/>
              </a:lnSpc>
              <a:spcAft>
                <a:spcPct val="40000"/>
              </a:spcAft>
              <a:buFont typeface="Arial" pitchFamily="34" charset="0"/>
              <a:buChar char="•"/>
            </a:pPr>
            <a:r>
              <a:rPr lang="en-US" altLang="en-US" sz="1800" b="1">
                <a:cs typeface="Arial" pitchFamily="34" charset="0"/>
              </a:rPr>
              <a:t>All IEEE-SA standards meetings shall be conducted in compliance with all applicable laws, including antitrust and competition laws. </a:t>
            </a:r>
          </a:p>
          <a:p>
            <a:pPr lvl="1">
              <a:lnSpc>
                <a:spcPct val="80000"/>
              </a:lnSpc>
              <a:spcAft>
                <a:spcPct val="40000"/>
              </a:spcAft>
              <a:buFont typeface="Arial" pitchFamily="34" charset="0"/>
              <a:buChar char="•"/>
            </a:pPr>
            <a:r>
              <a:rPr lang="en-US" altLang="en-US" sz="1600" b="1">
                <a:cs typeface="Arial" pitchFamily="34" charset="0"/>
              </a:rPr>
              <a:t>Don’t discuss the interpretation, validity, or essentiality of patents/patent claims. </a:t>
            </a:r>
          </a:p>
          <a:p>
            <a:pPr lvl="1">
              <a:lnSpc>
                <a:spcPct val="80000"/>
              </a:lnSpc>
              <a:spcAft>
                <a:spcPct val="40000"/>
              </a:spcAft>
              <a:buFont typeface="Arial" pitchFamily="34" charset="0"/>
              <a:buChar char="•"/>
            </a:pPr>
            <a:r>
              <a:rPr lang="en-US" altLang="en-US" sz="1600" b="1">
                <a:cs typeface="Arial" pitchFamily="34" charset="0"/>
              </a:rPr>
              <a:t>Don’t discuss specific license rates, terms, or conditions.</a:t>
            </a:r>
          </a:p>
          <a:p>
            <a:pPr lvl="2">
              <a:lnSpc>
                <a:spcPct val="80000"/>
              </a:lnSpc>
              <a:spcAft>
                <a:spcPct val="40000"/>
              </a:spcAft>
              <a:buFont typeface="Arial" pitchFamily="34" charset="0"/>
              <a:buChar char="•"/>
            </a:pPr>
            <a:r>
              <a:rPr lang="en-US" altLang="en-US" sz="1400">
                <a:cs typeface="Arial" pitchFamily="34" charset="0"/>
              </a:rPr>
              <a:t>Relative costs, including licensing costs of essential patent claims, of different technical approaches may be discussed in standards development meetings. </a:t>
            </a:r>
          </a:p>
          <a:p>
            <a:pPr lvl="3">
              <a:lnSpc>
                <a:spcPct val="80000"/>
              </a:lnSpc>
              <a:spcAft>
                <a:spcPct val="40000"/>
              </a:spcAft>
              <a:buFont typeface="Arial" pitchFamily="34" charset="0"/>
              <a:buChar char="•"/>
            </a:pPr>
            <a:r>
              <a:rPr lang="en-GB" altLang="en-US" sz="1400">
                <a:cs typeface="Arial" pitchFamily="34" charset="0"/>
              </a:rPr>
              <a:t>Technical considerations remain primary focus</a:t>
            </a:r>
            <a:endParaRPr lang="en-US" altLang="en-US" sz="1400">
              <a:cs typeface="Arial" pitchFamily="34" charset="0"/>
            </a:endParaRPr>
          </a:p>
          <a:p>
            <a:pPr lvl="1">
              <a:lnSpc>
                <a:spcPct val="80000"/>
              </a:lnSpc>
              <a:spcAft>
                <a:spcPct val="40000"/>
              </a:spcAft>
              <a:buFont typeface="Arial" pitchFamily="34" charset="0"/>
              <a:buChar char="•"/>
            </a:pPr>
            <a:r>
              <a:rPr lang="en-US" altLang="en-US" sz="1600" b="1">
                <a:cs typeface="Arial" pitchFamily="34" charset="0"/>
              </a:rPr>
              <a:t>Don’t discuss or engage in the fixing of product prices, allocation of customers, or division of sales markets.</a:t>
            </a:r>
          </a:p>
          <a:p>
            <a:pPr lvl="1">
              <a:lnSpc>
                <a:spcPct val="80000"/>
              </a:lnSpc>
              <a:spcAft>
                <a:spcPct val="40000"/>
              </a:spcAft>
              <a:buFont typeface="Arial" pitchFamily="34" charset="0"/>
              <a:buChar char="•"/>
            </a:pPr>
            <a:r>
              <a:rPr lang="en-US" altLang="en-US" sz="1600" b="1">
                <a:cs typeface="Arial" pitchFamily="34" charset="0"/>
              </a:rPr>
              <a:t>Don’t discuss the status or substance of ongoing or threatened litigation.</a:t>
            </a:r>
          </a:p>
          <a:p>
            <a:pPr lvl="1">
              <a:lnSpc>
                <a:spcPct val="80000"/>
              </a:lnSpc>
              <a:spcAft>
                <a:spcPct val="40000"/>
              </a:spcAft>
              <a:buFont typeface="Arial" pitchFamily="34" charset="0"/>
              <a:buChar char="•"/>
            </a:pPr>
            <a:r>
              <a:rPr lang="en-US" altLang="en-US" sz="1600" b="1">
                <a:cs typeface="Arial" pitchFamily="34" charset="0"/>
              </a:rPr>
              <a:t>Don’t be silent if inappropriate topics are discussed … do formally object.</a:t>
            </a:r>
          </a:p>
          <a:p>
            <a:pPr algn="ctr">
              <a:lnSpc>
                <a:spcPct val="80000"/>
              </a:lnSpc>
              <a:buFont typeface="Monotype Sorts"/>
              <a:buNone/>
            </a:pPr>
            <a:r>
              <a:rPr lang="en-US" altLang="en-US" sz="1000" b="1">
                <a:cs typeface="Arial" pitchFamily="34" charset="0"/>
              </a:rPr>
              <a:t>---------------------------------------------------------------   </a:t>
            </a:r>
            <a:endParaRPr lang="en-US" altLang="en-US" sz="1200" b="1">
              <a:cs typeface="Arial" pitchFamily="34" charset="0"/>
            </a:endParaRPr>
          </a:p>
          <a:p>
            <a:pPr algn="ctr">
              <a:lnSpc>
                <a:spcPct val="80000"/>
              </a:lnSpc>
              <a:buFont typeface="Monotype Sorts"/>
              <a:buNone/>
            </a:pPr>
            <a:r>
              <a:rPr lang="en-US" altLang="en-US" sz="1200" b="1">
                <a:cs typeface="Arial" pitchFamily="34" charset="0"/>
              </a:rPr>
              <a:t>See </a:t>
            </a:r>
            <a:r>
              <a:rPr lang="en-US" altLang="en-US" sz="1200" b="1" i="1">
                <a:cs typeface="Arial" pitchFamily="34" charset="0"/>
              </a:rPr>
              <a:t>IEEE-SA Standards Board Operations Manual</a:t>
            </a:r>
            <a:r>
              <a:rPr lang="en-US" altLang="en-US" sz="1200" b="1">
                <a:cs typeface="Arial" pitchFamily="34" charset="0"/>
              </a:rPr>
              <a:t>, clause 5.3.10 and </a:t>
            </a:r>
            <a:r>
              <a:rPr lang="en-GB" altLang="en-US" sz="1200" b="1">
                <a:cs typeface="Arial" pitchFamily="34" charset="0"/>
              </a:rPr>
              <a:t>“Promoting Competition and Innovation: What You Need to Know about the IEEE Standards Association's Antitrust and Competition Policy”</a:t>
            </a:r>
            <a:r>
              <a:rPr lang="en-US" altLang="en-US" sz="1200" b="1">
                <a:cs typeface="Arial" pitchFamily="34" charset="0"/>
              </a:rPr>
              <a:t> for more details.</a:t>
            </a:r>
          </a:p>
        </p:txBody>
      </p:sp>
    </p:spTree>
    <p:extLst>
      <p:ext uri="{BB962C8B-B14F-4D97-AF65-F5344CB8AC3E}">
        <p14:creationId xmlns:p14="http://schemas.microsoft.com/office/powerpoint/2010/main" val="274922833"/>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Main Agenda Items for the Week</a:t>
            </a:r>
            <a:endParaRPr lang="en-US" dirty="0"/>
          </a:p>
        </p:txBody>
      </p:sp>
      <p:sp>
        <p:nvSpPr>
          <p:cNvPr id="3" name="Inhaltsplatzhalter 2"/>
          <p:cNvSpPr>
            <a:spLocks noGrp="1"/>
          </p:cNvSpPr>
          <p:nvPr>
            <p:ph idx="1"/>
          </p:nvPr>
        </p:nvSpPr>
        <p:spPr/>
        <p:txBody>
          <a:bodyPr/>
          <a:lstStyle/>
          <a:p>
            <a:r>
              <a:rPr lang="en-US" sz="2400" dirty="0"/>
              <a:t>Approval of </a:t>
            </a:r>
            <a:r>
              <a:rPr lang="en-US" sz="2400" dirty="0" smtClean="0"/>
              <a:t>San Antonio &amp; Telco Minutes</a:t>
            </a:r>
            <a:endParaRPr lang="en-US" sz="2400" dirty="0" smtClean="0"/>
          </a:p>
          <a:p>
            <a:r>
              <a:rPr lang="en-US" sz="2400" dirty="0" smtClean="0"/>
              <a:t>Schedule</a:t>
            </a:r>
          </a:p>
          <a:p>
            <a:r>
              <a:rPr lang="en-US" sz="2400" dirty="0" smtClean="0"/>
              <a:t>SCHC </a:t>
            </a:r>
          </a:p>
          <a:p>
            <a:r>
              <a:rPr lang="en-US" sz="2400" dirty="0" smtClean="0"/>
              <a:t>Contributions</a:t>
            </a:r>
          </a:p>
          <a:p>
            <a:r>
              <a:rPr lang="en-US" sz="2400" dirty="0" smtClean="0"/>
              <a:t>Election of Technical Editor</a:t>
            </a:r>
            <a:endParaRPr lang="en-US" sz="2400" dirty="0" smtClean="0"/>
          </a:p>
          <a:p>
            <a:r>
              <a:rPr lang="en-US" sz="2400" dirty="0" smtClean="0"/>
              <a:t>Initial Drafting</a:t>
            </a:r>
          </a:p>
          <a:p>
            <a:r>
              <a:rPr lang="en-US" sz="2400" dirty="0" smtClean="0"/>
              <a:t>Future Schedule</a:t>
            </a:r>
            <a:endParaRPr lang="en-US" sz="2400" dirty="0"/>
          </a:p>
          <a:p>
            <a:r>
              <a:rPr lang="en-US" sz="2400" dirty="0" smtClean="0"/>
              <a:t>AOB</a:t>
            </a:r>
          </a:p>
        </p:txBody>
      </p:sp>
      <p:sp>
        <p:nvSpPr>
          <p:cNvPr id="4" name="Datumsplatzhalter 3"/>
          <p:cNvSpPr>
            <a:spLocks noGrp="1"/>
          </p:cNvSpPr>
          <p:nvPr>
            <p:ph type="dt" sz="half" idx="10"/>
          </p:nvPr>
        </p:nvSpPr>
        <p:spPr>
          <a:xfrm>
            <a:off x="685800" y="378281"/>
            <a:ext cx="1600200" cy="215444"/>
          </a:xfrm>
        </p:spPr>
        <p:txBody>
          <a:bodyPr/>
          <a:lstStyle/>
          <a:p>
            <a:pPr>
              <a:defRPr/>
            </a:pPr>
            <a:r>
              <a:rPr lang="en-US" altLang="en-US" dirty="0"/>
              <a:t>September 2018</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8</a:t>
            </a:fld>
            <a:endParaRPr lang="en-US" altLang="en-US"/>
          </a:p>
        </p:txBody>
      </p:sp>
    </p:spTree>
    <p:extLst>
      <p:ext uri="{BB962C8B-B14F-4D97-AF65-F5344CB8AC3E}">
        <p14:creationId xmlns:p14="http://schemas.microsoft.com/office/powerpoint/2010/main" val="174633360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T</a:t>
            </a:r>
            <a:r>
              <a:rPr lang="en-US" dirty="0" smtClean="0"/>
              <a:t>G 15.4w Schedule for the Week</a:t>
            </a:r>
            <a:endParaRPr lang="en-US" dirty="0"/>
          </a:p>
        </p:txBody>
      </p:sp>
      <p:graphicFrame>
        <p:nvGraphicFramePr>
          <p:cNvPr id="7" name="Inhaltsplatzhalter 6"/>
          <p:cNvGraphicFramePr>
            <a:graphicFrameLocks noGrp="1"/>
          </p:cNvGraphicFramePr>
          <p:nvPr>
            <p:ph idx="1"/>
            <p:extLst>
              <p:ext uri="{D42A27DB-BD31-4B8C-83A1-F6EECF244321}">
                <p14:modId xmlns:p14="http://schemas.microsoft.com/office/powerpoint/2010/main" val="1359693047"/>
              </p:ext>
            </p:extLst>
          </p:nvPr>
        </p:nvGraphicFramePr>
        <p:xfrm>
          <a:off x="685800" y="1981200"/>
          <a:ext cx="7772400" cy="2931160"/>
        </p:xfrm>
        <a:graphic>
          <a:graphicData uri="http://schemas.openxmlformats.org/drawingml/2006/table">
            <a:tbl>
              <a:tblPr firstRow="1" firstCol="1" bandRow="1">
                <a:tableStyleId>{00A15C55-8517-42AA-B614-E9B94910E393}</a:tableStyleId>
              </a:tblPr>
              <a:tblGrid>
                <a:gridCol w="1554480"/>
                <a:gridCol w="1554480"/>
                <a:gridCol w="1554480"/>
                <a:gridCol w="1554480"/>
                <a:gridCol w="1554480"/>
              </a:tblGrid>
              <a:tr h="370840">
                <a:tc>
                  <a:txBody>
                    <a:bodyPr/>
                    <a:lstStyle/>
                    <a:p>
                      <a:endParaRPr lang="en-US" dirty="0"/>
                    </a:p>
                  </a:txBody>
                  <a:tcPr/>
                </a:tc>
                <a:tc>
                  <a:txBody>
                    <a:bodyPr/>
                    <a:lstStyle/>
                    <a:p>
                      <a:r>
                        <a:rPr lang="en-US" dirty="0" smtClean="0"/>
                        <a:t>Monday</a:t>
                      </a:r>
                      <a:endParaRPr lang="en-US" dirty="0"/>
                    </a:p>
                  </a:txBody>
                  <a:tcPr/>
                </a:tc>
                <a:tc>
                  <a:txBody>
                    <a:bodyPr/>
                    <a:lstStyle/>
                    <a:p>
                      <a:r>
                        <a:rPr lang="en-US" dirty="0" smtClean="0"/>
                        <a:t>Tuesday</a:t>
                      </a:r>
                      <a:endParaRPr lang="en-US" dirty="0"/>
                    </a:p>
                  </a:txBody>
                  <a:tcPr/>
                </a:tc>
                <a:tc>
                  <a:txBody>
                    <a:bodyPr/>
                    <a:lstStyle/>
                    <a:p>
                      <a:r>
                        <a:rPr lang="en-US" dirty="0" smtClean="0"/>
                        <a:t>Wednesday</a:t>
                      </a:r>
                      <a:endParaRPr lang="en-US" dirty="0"/>
                    </a:p>
                  </a:txBody>
                  <a:tcPr/>
                </a:tc>
                <a:tc>
                  <a:txBody>
                    <a:bodyPr/>
                    <a:lstStyle/>
                    <a:p>
                      <a:r>
                        <a:rPr lang="en-US" dirty="0" smtClean="0"/>
                        <a:t>Thursday</a:t>
                      </a:r>
                      <a:endParaRPr lang="en-US" dirty="0"/>
                    </a:p>
                  </a:txBody>
                  <a:tcPr/>
                </a:tc>
              </a:tr>
              <a:tr h="370840">
                <a:tc>
                  <a:txBody>
                    <a:bodyPr/>
                    <a:lstStyle/>
                    <a:p>
                      <a:r>
                        <a:rPr lang="en-US" dirty="0" smtClean="0"/>
                        <a:t>AM 1</a:t>
                      </a:r>
                      <a:endParaRPr lang="en-US" dirty="0"/>
                    </a:p>
                  </a:txBody>
                  <a:tcPr/>
                </a:tc>
                <a:tc>
                  <a:txBody>
                    <a:bodyPr/>
                    <a:lstStyle/>
                    <a:p>
                      <a:endParaRPr lang="en-US" dirty="0" smtClean="0"/>
                    </a:p>
                    <a:p>
                      <a:endParaRPr lang="en-US" dirty="0"/>
                    </a:p>
                  </a:txBody>
                  <a:tcPr/>
                </a:tc>
                <a:tc>
                  <a:txBody>
                    <a:bodyPr/>
                    <a:lstStyle/>
                    <a:p>
                      <a:endParaRPr lang="en-US" dirty="0" smtClean="0"/>
                    </a:p>
                    <a:p>
                      <a:endParaRPr lang="en-US" dirty="0"/>
                    </a:p>
                  </a:txBody>
                  <a:tcPr/>
                </a:tc>
                <a:tc>
                  <a:txBody>
                    <a:bodyPr/>
                    <a:lstStyle/>
                    <a:p>
                      <a:endParaRPr lang="en-US"/>
                    </a:p>
                  </a:txBody>
                  <a:tcPr/>
                </a:tc>
                <a:tc>
                  <a:txBody>
                    <a:bodyPr/>
                    <a:lstStyle/>
                    <a:p>
                      <a:endParaRPr lang="en-US"/>
                    </a:p>
                  </a:txBody>
                  <a:tcPr/>
                </a:tc>
              </a:tr>
              <a:tr h="370840">
                <a:tc>
                  <a:txBody>
                    <a:bodyPr/>
                    <a:lstStyle/>
                    <a:p>
                      <a:r>
                        <a:rPr lang="en-US" dirty="0" smtClean="0"/>
                        <a:t>AM</a:t>
                      </a:r>
                      <a:r>
                        <a:rPr lang="en-US" baseline="0" dirty="0" smtClean="0"/>
                        <a:t> 2</a:t>
                      </a:r>
                      <a:endParaRPr lang="en-US" dirty="0"/>
                    </a:p>
                  </a:txBody>
                  <a:tcPr/>
                </a:tc>
                <a:tc>
                  <a:txBody>
                    <a:bodyPr/>
                    <a:lstStyle/>
                    <a:p>
                      <a:endParaRPr lang="en-US" dirty="0" smtClean="0"/>
                    </a:p>
                    <a:p>
                      <a:endParaRPr lang="en-US" dirty="0"/>
                    </a:p>
                  </a:txBody>
                  <a:tcPr/>
                </a:tc>
                <a:tc>
                  <a:txBody>
                    <a:bodyPr/>
                    <a:lstStyle/>
                    <a:p>
                      <a:endParaRPr lang="en-US"/>
                    </a:p>
                  </a:txBody>
                  <a:tcPr/>
                </a:tc>
                <a:tc>
                  <a:txBody>
                    <a:bodyPr/>
                    <a:lstStyle/>
                    <a:p>
                      <a:endParaRPr lang="en-US"/>
                    </a:p>
                  </a:txBody>
                  <a:tcPr/>
                </a:tc>
                <a:tc>
                  <a:txBody>
                    <a:bodyPr/>
                    <a:lstStyle/>
                    <a:p>
                      <a:endParaRPr lang="en-US"/>
                    </a:p>
                  </a:txBody>
                  <a:tcPr/>
                </a:tc>
              </a:tr>
              <a:tr h="370840">
                <a:tc>
                  <a:txBody>
                    <a:bodyPr/>
                    <a:lstStyle/>
                    <a:p>
                      <a:r>
                        <a:rPr lang="en-US" dirty="0" smtClean="0"/>
                        <a:t>PM 1</a:t>
                      </a:r>
                      <a:endParaRPr lang="en-US" dirty="0"/>
                    </a:p>
                  </a:txBody>
                  <a:tcPr/>
                </a:tc>
                <a:tc>
                  <a:txBody>
                    <a:bodyPr/>
                    <a:lstStyle/>
                    <a:p>
                      <a:pPr algn="ctr"/>
                      <a:r>
                        <a:rPr lang="en-US" sz="1800" u="none" strike="noStrike" kern="1200" baseline="0" dirty="0" smtClean="0">
                          <a:solidFill>
                            <a:schemeClr val="dk1"/>
                          </a:solidFill>
                          <a:latin typeface="+mn-lt"/>
                          <a:ea typeface="+mn-ea"/>
                          <a:cs typeface="+mn-cs"/>
                        </a:rPr>
                        <a:t>TG4w LPWA</a:t>
                      </a:r>
                      <a:endParaRPr lang="en-US" sz="1800" u="none" strike="noStrike" kern="1200" baseline="0" dirty="0">
                        <a:solidFill>
                          <a:schemeClr val="dk1"/>
                        </a:solidFill>
                        <a:latin typeface="+mn-lt"/>
                        <a:ea typeface="+mn-ea"/>
                        <a:cs typeface="+mn-cs"/>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TG4w LPWA</a:t>
                      </a:r>
                    </a:p>
                    <a:p>
                      <a:pPr algn="ctr"/>
                      <a:endParaRPr lang="en-US" sz="1800" kern="1200" dirty="0">
                        <a:solidFill>
                          <a:schemeClr val="dk1"/>
                        </a:solidFill>
                        <a:latin typeface="+mn-lt"/>
                        <a:ea typeface="+mn-ea"/>
                        <a:cs typeface="+mn-cs"/>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TG4w LPWA</a:t>
                      </a:r>
                    </a:p>
                    <a:p>
                      <a:pPr algn="ctr"/>
                      <a:endParaRPr lang="en-US" sz="1800" kern="1200" dirty="0">
                        <a:solidFill>
                          <a:schemeClr val="dk1"/>
                        </a:solidFill>
                        <a:latin typeface="+mn-lt"/>
                        <a:ea typeface="+mn-ea"/>
                        <a:cs typeface="+mn-cs"/>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TG4w LPWA</a:t>
                      </a:r>
                    </a:p>
                    <a:p>
                      <a:pPr algn="ctr"/>
                      <a:endParaRPr lang="en-US" sz="1800" kern="1200" dirty="0">
                        <a:solidFill>
                          <a:schemeClr val="dk1"/>
                        </a:solidFill>
                        <a:latin typeface="+mn-lt"/>
                        <a:ea typeface="+mn-ea"/>
                        <a:cs typeface="+mn-cs"/>
                      </a:endParaRPr>
                    </a:p>
                  </a:txBody>
                  <a:tcPr/>
                </a:tc>
              </a:tr>
              <a:tr h="370840">
                <a:tc>
                  <a:txBody>
                    <a:bodyPr/>
                    <a:lstStyle/>
                    <a:p>
                      <a:r>
                        <a:rPr lang="en-US" dirty="0" smtClean="0"/>
                        <a:t>PM 2</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u="none" strike="noStrike" kern="1200" baseline="0" dirty="0" smtClean="0">
                          <a:solidFill>
                            <a:schemeClr val="dk1"/>
                          </a:solidFill>
                          <a:latin typeface="+mn-lt"/>
                          <a:ea typeface="+mn-ea"/>
                          <a:cs typeface="+mn-cs"/>
                        </a:rPr>
                        <a:t>TG4w LPWA</a:t>
                      </a:r>
                    </a:p>
                    <a:p>
                      <a:endParaRPr lang="en-US" dirty="0"/>
                    </a:p>
                  </a:txBody>
                  <a:tcPr/>
                </a:tc>
                <a:tc>
                  <a:txBody>
                    <a:bodyPr/>
                    <a:lstStyle/>
                    <a:p>
                      <a:endParaRPr lang="en-US"/>
                    </a:p>
                  </a:txBody>
                  <a:tcPr/>
                </a:tc>
                <a:tc>
                  <a:txBody>
                    <a:bodyPr/>
                    <a:lstStyle/>
                    <a:p>
                      <a:endParaRPr lang="en-US"/>
                    </a:p>
                  </a:txBody>
                  <a:tcPr/>
                </a:tc>
                <a:tc>
                  <a:txBody>
                    <a:bodyPr/>
                    <a:lstStyle/>
                    <a:p>
                      <a:endParaRPr lang="en-US" dirty="0"/>
                    </a:p>
                  </a:txBody>
                  <a:tcPr/>
                </a:tc>
              </a:tr>
            </a:tbl>
          </a:graphicData>
        </a:graphic>
      </p:graphicFrame>
      <p:sp>
        <p:nvSpPr>
          <p:cNvPr id="4" name="Datumsplatzhalter 3"/>
          <p:cNvSpPr>
            <a:spLocks noGrp="1"/>
          </p:cNvSpPr>
          <p:nvPr>
            <p:ph type="dt" sz="half" idx="10"/>
          </p:nvPr>
        </p:nvSpPr>
        <p:spPr>
          <a:xfrm>
            <a:off x="685800" y="378281"/>
            <a:ext cx="1600200" cy="215444"/>
          </a:xfrm>
        </p:spPr>
        <p:txBody>
          <a:bodyPr/>
          <a:lstStyle/>
          <a:p>
            <a:pPr>
              <a:defRPr/>
            </a:pPr>
            <a:r>
              <a:rPr lang="en-US" altLang="en-US" dirty="0"/>
              <a:t>September </a:t>
            </a:r>
            <a:r>
              <a:rPr lang="en-US" altLang="en-US" dirty="0" smtClean="0"/>
              <a:t>2018</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9</a:t>
            </a:fld>
            <a:endParaRPr lang="en-US" altLang="en-US"/>
          </a:p>
        </p:txBody>
      </p:sp>
      <p:sp>
        <p:nvSpPr>
          <p:cNvPr id="8" name="Inhaltsplatzhalter 2"/>
          <p:cNvSpPr txBox="1">
            <a:spLocks/>
          </p:cNvSpPr>
          <p:nvPr/>
        </p:nvSpPr>
        <p:spPr bwMode="auto">
          <a:xfrm>
            <a:off x="685800" y="5229200"/>
            <a:ext cx="7772400" cy="8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endParaRPr lang="en-US" sz="2400" kern="0" dirty="0" smtClean="0"/>
          </a:p>
        </p:txBody>
      </p:sp>
    </p:spTree>
    <p:extLst>
      <p:ext uri="{BB962C8B-B14F-4D97-AF65-F5344CB8AC3E}">
        <p14:creationId xmlns:p14="http://schemas.microsoft.com/office/powerpoint/2010/main" val="1035023954"/>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P802_15_Rbt">
  <a:themeElements>
    <a:clrScheme name="Larissa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Times New Roman"/>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Larissa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arissa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Larissa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arissa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arissa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arissa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Larissa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tx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tx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Larissa">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IEEE-P802_15_Rbt</Template>
  <TotalTime>0</TotalTime>
  <Words>1240</Words>
  <Application>Microsoft Office PowerPoint</Application>
  <PresentationFormat>Bildschirmpräsentation (4:3)</PresentationFormat>
  <Paragraphs>282</Paragraphs>
  <Slides>23</Slides>
  <Notes>2</Notes>
  <HiddenSlides>0</HiddenSlides>
  <MMClips>0</MMClips>
  <ScaleCrop>false</ScaleCrop>
  <HeadingPairs>
    <vt:vector size="4" baseType="variant">
      <vt:variant>
        <vt:lpstr>Design</vt:lpstr>
      </vt:variant>
      <vt:variant>
        <vt:i4>2</vt:i4>
      </vt:variant>
      <vt:variant>
        <vt:lpstr>Folientitel</vt:lpstr>
      </vt:variant>
      <vt:variant>
        <vt:i4>23</vt:i4>
      </vt:variant>
    </vt:vector>
  </HeadingPairs>
  <TitlesOfParts>
    <vt:vector size="25" baseType="lpstr">
      <vt:lpstr>IEEE-P802_15_Rbt</vt:lpstr>
      <vt:lpstr>Default Design</vt:lpstr>
      <vt:lpstr>PowerPoint-Präsentation</vt:lpstr>
      <vt:lpstr>TG 802.15.4w LPWA Agenda September 2018 Interim</vt:lpstr>
      <vt:lpstr>Instructions for the WG Chair</vt:lpstr>
      <vt:lpstr>Participants, Patents, and Duty to Inform</vt:lpstr>
      <vt:lpstr>Patent Related Links</vt:lpstr>
      <vt:lpstr>Call for Potentially Essential Patents</vt:lpstr>
      <vt:lpstr>Other Guidelines for IEEE WG Meetings</vt:lpstr>
      <vt:lpstr>Main Agenda Items for the Week</vt:lpstr>
      <vt:lpstr>TG 15.4w Schedule for the Week</vt:lpstr>
      <vt:lpstr>Draft Agenda</vt:lpstr>
      <vt:lpstr>TG Motion #6</vt:lpstr>
      <vt:lpstr>Approval of San Diego Minutes</vt:lpstr>
      <vt:lpstr>TG Motion #7</vt:lpstr>
      <vt:lpstr>Approval of August Telco Minutes</vt:lpstr>
      <vt:lpstr>TG Motion #8</vt:lpstr>
      <vt:lpstr>TG4w Draft Schedule</vt:lpstr>
      <vt:lpstr>Review of PAR Scope</vt:lpstr>
      <vt:lpstr>Static Context Header Compression (SCHC)</vt:lpstr>
      <vt:lpstr>TG Motion #9</vt:lpstr>
      <vt:lpstr>Proposal for Creating Draft Document</vt:lpstr>
      <vt:lpstr>TG Motion #10</vt:lpstr>
      <vt:lpstr>July Responses to CfP </vt:lpstr>
      <vt:lpstr>Contributions</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subject>IEEE 802.15 &lt;subject&gt;</dc:subject>
  <dc:creator>Joerg Robert</dc:creator>
  <dc:description>&lt;doc#&gt;</dc:description>
  <cp:lastModifiedBy>Joerg Robert</cp:lastModifiedBy>
  <cp:revision>309</cp:revision>
  <cp:lastPrinted>1998-02-10T13:28:06Z</cp:lastPrinted>
  <dcterms:created xsi:type="dcterms:W3CDTF">2018-03-02T09:48:16Z</dcterms:created>
  <dcterms:modified xsi:type="dcterms:W3CDTF">2018-09-10T05:26:27Z</dcterms:modified>
</cp:coreProperties>
</file>