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Lst>
  <p:notesMasterIdLst>
    <p:notesMasterId r:id="rId25"/>
  </p:notesMasterIdLst>
  <p:handoutMasterIdLst>
    <p:handoutMasterId r:id="rId26"/>
  </p:handoutMasterIdLst>
  <p:sldIdLst>
    <p:sldId id="259" r:id="rId3"/>
    <p:sldId id="262" r:id="rId4"/>
    <p:sldId id="269" r:id="rId5"/>
    <p:sldId id="270" r:id="rId6"/>
    <p:sldId id="271" r:id="rId7"/>
    <p:sldId id="272" r:id="rId8"/>
    <p:sldId id="273" r:id="rId9"/>
    <p:sldId id="274" r:id="rId10"/>
    <p:sldId id="268" r:id="rId11"/>
    <p:sldId id="261" r:id="rId12"/>
    <p:sldId id="275" r:id="rId13"/>
    <p:sldId id="276" r:id="rId14"/>
    <p:sldId id="296" r:id="rId15"/>
    <p:sldId id="297" r:id="rId16"/>
    <p:sldId id="300" r:id="rId17"/>
    <p:sldId id="298" r:id="rId18"/>
    <p:sldId id="299" r:id="rId19"/>
    <p:sldId id="301" r:id="rId20"/>
    <p:sldId id="302" r:id="rId21"/>
    <p:sldId id="303" r:id="rId22"/>
    <p:sldId id="304" r:id="rId23"/>
    <p:sldId id="305"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90" d="100"/>
          <a:sy n="90" d="100"/>
        </p:scale>
        <p:origin x="-732"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63940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23033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97824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613709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758859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62322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704313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9329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415885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657301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538450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14708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smtClean="0"/>
              <a:t>July 2018</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smtClean="0"/>
              <a:t>July 2018</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a:t>
            </a:r>
            <a:r>
              <a:rPr lang="en-US" altLang="en-US" sz="1400" b="1" kern="1200" dirty="0" smtClean="0">
                <a:solidFill>
                  <a:schemeClr val="tx1"/>
                </a:solidFill>
                <a:latin typeface="Times New Roman" pitchFamily="18" charset="0"/>
                <a:ea typeface="+mn-ea"/>
                <a:cs typeface="+mn-cs"/>
              </a:rPr>
              <a:t>.</a:t>
            </a:r>
            <a:r>
              <a:rPr lang="de-DE" sz="1400" b="1" kern="1200" dirty="0" smtClean="0">
                <a:solidFill>
                  <a:schemeClr val="tx1"/>
                </a:solidFill>
                <a:latin typeface="Times New Roman" pitchFamily="18" charset="0"/>
                <a:ea typeface="+mn-ea"/>
                <a:cs typeface="+mn-cs"/>
              </a:rPr>
              <a:t> 15-18-0319-00-004w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de-DE" sz="240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15 March 2015</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35766010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8/15-18-0243-00-004w-tg-802-15-minutes-for-may-2018-interim-meeting-of-tg4w.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18/15-18-0289-00-004w-proposal-of-ldpc-low-density-parity-check-for-lpwa.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18/15-18-0295-00-004w-pre-proposal-single-hop-lpwa-repeater-for-harsh-environment-applications.ppt"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5/dcn/18/15-18-0296-00-004w-pre-proposal-priority-based-csma-ca-for-lpwa.pp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5/dcn/18/15-18-0297-00-004w-scalable-multiple-access-frame-structure-for-energy-efficient-low-data-rate-radio-communication.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5/dcn/18/15-18-0298-00-004w-mac-proposal-for-802-15-4w-standard.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5/dcn/18/15-18-0310-01-004w-802-15-4w-proposal-preview-fraunhofer-iis.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July </a:t>
            </a:r>
            <a:r>
              <a:rPr lang="en-US" altLang="en-US" sz="1400" dirty="0"/>
              <a:t>2018</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[Agenda for TG 802.15.4w July 2018 Plenary Meeting]</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[9 </a:t>
            </a:r>
            <a:r>
              <a:rPr lang="en-US" altLang="en-US" sz="1600" dirty="0" smtClean="0">
                <a:solidFill>
                  <a:schemeClr val="tx2"/>
                </a:solidFill>
              </a:rPr>
              <a:t>July,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[Guidance during TG802.15.4w session]</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en-US" dirty="0" smtClean="0"/>
              <a:t>Draft Agenda</a:t>
            </a:r>
            <a:endParaRPr lang="en-US" dirty="0"/>
          </a:p>
        </p:txBody>
      </p:sp>
      <p:sp>
        <p:nvSpPr>
          <p:cNvPr id="11" name="Inhaltsplatzhalter 10"/>
          <p:cNvSpPr>
            <a:spLocks noGrp="1"/>
          </p:cNvSpPr>
          <p:nvPr>
            <p:ph sz="half" idx="1"/>
          </p:nvPr>
        </p:nvSpPr>
        <p:spPr/>
        <p:txBody>
          <a:bodyPr/>
          <a:lstStyle/>
          <a:p>
            <a:pPr marL="0" indent="0">
              <a:buNone/>
            </a:pPr>
            <a:r>
              <a:rPr lang="en-US" sz="1200" b="1" dirty="0" smtClean="0"/>
              <a:t>Monday PM1</a:t>
            </a:r>
          </a:p>
          <a:p>
            <a:r>
              <a:rPr lang="en-US" sz="1200" dirty="0"/>
              <a:t>Open</a:t>
            </a:r>
          </a:p>
          <a:p>
            <a:r>
              <a:rPr lang="en-US" sz="1200" dirty="0"/>
              <a:t>IEEE-SA Stds. Board Bylaws on Patents in Std's. &amp; Guidelines</a:t>
            </a:r>
          </a:p>
          <a:p>
            <a:r>
              <a:rPr lang="en-US" sz="1200" dirty="0"/>
              <a:t>Approval of the Agenda</a:t>
            </a:r>
          </a:p>
          <a:p>
            <a:r>
              <a:rPr lang="en-US" sz="1200" dirty="0"/>
              <a:t>Approval of </a:t>
            </a:r>
            <a:r>
              <a:rPr lang="en-US" sz="1200" dirty="0" smtClean="0"/>
              <a:t>Warsaw Minutes</a:t>
            </a:r>
            <a:endParaRPr lang="en-US" sz="1200" dirty="0"/>
          </a:p>
          <a:p>
            <a:r>
              <a:rPr lang="en-US" sz="1200" dirty="0" smtClean="0"/>
              <a:t>Draft Schedule</a:t>
            </a:r>
            <a:endParaRPr lang="en-US" sz="1200" dirty="0"/>
          </a:p>
          <a:p>
            <a:r>
              <a:rPr lang="en-US" sz="1200" dirty="0" smtClean="0"/>
              <a:t>Responses  </a:t>
            </a:r>
            <a:r>
              <a:rPr lang="en-US" sz="1200" dirty="0" err="1" smtClean="0"/>
              <a:t>CfP</a:t>
            </a:r>
            <a:endParaRPr lang="en-US" sz="1200" dirty="0"/>
          </a:p>
          <a:p>
            <a:r>
              <a:rPr lang="en-US" sz="1200" dirty="0"/>
              <a:t>Recess</a:t>
            </a:r>
          </a:p>
          <a:p>
            <a:pPr marL="0" indent="0">
              <a:buNone/>
            </a:pPr>
            <a:endParaRPr lang="en-US" sz="1200" b="1" strike="sngStrike" dirty="0" smtClean="0"/>
          </a:p>
          <a:p>
            <a:endParaRPr lang="en-US" sz="1200" dirty="0" smtClean="0"/>
          </a:p>
          <a:p>
            <a:pPr marL="0" indent="0">
              <a:buNone/>
            </a:pPr>
            <a:r>
              <a:rPr lang="en-US" sz="1200" b="1" dirty="0"/>
              <a:t>Tuesday PM1</a:t>
            </a:r>
          </a:p>
          <a:p>
            <a:r>
              <a:rPr lang="en-US" sz="1200" dirty="0" smtClean="0"/>
              <a:t>Open</a:t>
            </a:r>
            <a:endParaRPr lang="en-US" sz="1200" dirty="0"/>
          </a:p>
          <a:p>
            <a:r>
              <a:rPr lang="en-US" sz="1200" dirty="0"/>
              <a:t>Responses </a:t>
            </a:r>
            <a:r>
              <a:rPr lang="en-US" sz="1200" dirty="0" smtClean="0"/>
              <a:t>to </a:t>
            </a:r>
            <a:r>
              <a:rPr lang="en-US" sz="1200" dirty="0" err="1"/>
              <a:t>CfP</a:t>
            </a:r>
            <a:endParaRPr lang="en-US" sz="1200" dirty="0"/>
          </a:p>
          <a:p>
            <a:r>
              <a:rPr lang="en-US" sz="1200" dirty="0"/>
              <a:t>Recess</a:t>
            </a:r>
          </a:p>
          <a:p>
            <a:endParaRPr lang="en-US" sz="1200" dirty="0"/>
          </a:p>
        </p:txBody>
      </p:sp>
      <p:sp>
        <p:nvSpPr>
          <p:cNvPr id="12" name="Inhaltsplatzhalter 11"/>
          <p:cNvSpPr>
            <a:spLocks noGrp="1"/>
          </p:cNvSpPr>
          <p:nvPr>
            <p:ph sz="half" idx="2"/>
          </p:nvPr>
        </p:nvSpPr>
        <p:spPr/>
        <p:txBody>
          <a:bodyPr/>
          <a:lstStyle/>
          <a:p>
            <a:pPr marL="0" indent="0">
              <a:buNone/>
            </a:pPr>
            <a:r>
              <a:rPr lang="en-US" sz="1200" b="1" dirty="0" smtClean="0"/>
              <a:t>Wednesday </a:t>
            </a:r>
            <a:r>
              <a:rPr lang="en-US" sz="1200" b="1" dirty="0"/>
              <a:t>PM1</a:t>
            </a:r>
          </a:p>
          <a:p>
            <a:r>
              <a:rPr lang="en-US" sz="1200" dirty="0"/>
              <a:t>Open</a:t>
            </a:r>
          </a:p>
          <a:p>
            <a:r>
              <a:rPr lang="en-US" sz="1200" dirty="0"/>
              <a:t>Responses to </a:t>
            </a:r>
            <a:r>
              <a:rPr lang="en-US" sz="1200" dirty="0" err="1"/>
              <a:t>CfP</a:t>
            </a:r>
            <a:endParaRPr lang="en-US" sz="1200" dirty="0"/>
          </a:p>
          <a:p>
            <a:r>
              <a:rPr lang="en-US" sz="1200" dirty="0"/>
              <a:t>Recess</a:t>
            </a:r>
          </a:p>
          <a:p>
            <a:pPr marL="0" indent="0">
              <a:buNone/>
            </a:pPr>
            <a:endParaRPr lang="en-US" sz="1200" dirty="0"/>
          </a:p>
          <a:p>
            <a:pPr marL="0" indent="0">
              <a:buNone/>
            </a:pPr>
            <a:r>
              <a:rPr lang="en-US" sz="1200" b="1" dirty="0" smtClean="0"/>
              <a:t>Thursday PM1</a:t>
            </a:r>
            <a:endParaRPr lang="en-US" sz="1200" b="1" dirty="0"/>
          </a:p>
          <a:p>
            <a:r>
              <a:rPr lang="en-US" sz="1200" dirty="0"/>
              <a:t>Open</a:t>
            </a:r>
          </a:p>
          <a:p>
            <a:r>
              <a:rPr lang="en-US" sz="1200" dirty="0"/>
              <a:t>Responses </a:t>
            </a:r>
            <a:r>
              <a:rPr lang="en-US" sz="1200" dirty="0" smtClean="0"/>
              <a:t>to </a:t>
            </a:r>
            <a:r>
              <a:rPr lang="en-US" sz="1200" dirty="0" err="1"/>
              <a:t>CfP</a:t>
            </a:r>
            <a:endParaRPr lang="en-US" sz="1200" dirty="0"/>
          </a:p>
          <a:p>
            <a:r>
              <a:rPr lang="en-US" sz="1200" dirty="0"/>
              <a:t>ETSI LTN</a:t>
            </a:r>
          </a:p>
          <a:p>
            <a:r>
              <a:rPr lang="en-US" sz="1200" dirty="0"/>
              <a:t>SCHC</a:t>
            </a:r>
          </a:p>
          <a:p>
            <a:r>
              <a:rPr lang="en-US" sz="1200" dirty="0"/>
              <a:t>Future Schedule</a:t>
            </a:r>
          </a:p>
          <a:p>
            <a:r>
              <a:rPr lang="en-US" sz="1200" dirty="0"/>
              <a:t>AOB</a:t>
            </a:r>
          </a:p>
          <a:p>
            <a:r>
              <a:rPr lang="en-US" sz="1200" dirty="0"/>
              <a:t>Adjourn</a:t>
            </a:r>
          </a:p>
          <a:p>
            <a:endParaRPr lang="en-US" sz="1200" dirty="0" smtClean="0"/>
          </a:p>
        </p:txBody>
      </p:sp>
      <p:sp>
        <p:nvSpPr>
          <p:cNvPr id="2" name="Datumsplatzhalter 1"/>
          <p:cNvSpPr>
            <a:spLocks noGrp="1"/>
          </p:cNvSpPr>
          <p:nvPr>
            <p:ph type="dt" sz="half" idx="10"/>
          </p:nvPr>
        </p:nvSpPr>
        <p:spPr/>
        <p:txBody>
          <a:bodyPr/>
          <a:lstStyle/>
          <a:p>
            <a:pPr>
              <a:defRPr/>
            </a:pPr>
            <a:r>
              <a:rPr lang="en-US" altLang="en-US" dirty="0"/>
              <a:t>July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915A54A6-D87D-44CA-9552-43124D8DF28B}" type="slidenum">
              <a:rPr lang="en-US" altLang="en-US" smtClean="0"/>
              <a:pPr>
                <a:defRPr/>
              </a:pPr>
              <a:t>10</a:t>
            </a:fld>
            <a:endParaRPr lang="en-US" altLang="en-US"/>
          </a:p>
        </p:txBody>
      </p:sp>
    </p:spTree>
    <p:extLst>
      <p:ext uri="{BB962C8B-B14F-4D97-AF65-F5344CB8AC3E}">
        <p14:creationId xmlns:p14="http://schemas.microsoft.com/office/powerpoint/2010/main" val="3594612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a:t>Draft </a:t>
            </a:r>
            <a:r>
              <a:rPr lang="en-US" dirty="0" smtClean="0"/>
              <a:t>Agenda (cont’d)</a:t>
            </a:r>
            <a:endParaRPr lang="en-US" dirty="0"/>
          </a:p>
        </p:txBody>
      </p:sp>
      <p:sp>
        <p:nvSpPr>
          <p:cNvPr id="9" name="Inhaltsplatzhalter 8"/>
          <p:cNvSpPr>
            <a:spLocks noGrp="1"/>
          </p:cNvSpPr>
          <p:nvPr>
            <p:ph idx="1"/>
          </p:nvPr>
        </p:nvSpPr>
        <p:spPr/>
        <p:txBody>
          <a:bodyPr/>
          <a:lstStyle/>
          <a:p>
            <a:r>
              <a:rPr lang="en-US" sz="2800" dirty="0" smtClean="0"/>
              <a:t>Motion #4: Motion to approve the draft agenda</a:t>
            </a:r>
          </a:p>
          <a:p>
            <a:endParaRPr lang="en-US" sz="2800" dirty="0" smtClean="0"/>
          </a:p>
          <a:p>
            <a:pPr lvl="1"/>
            <a:r>
              <a:rPr lang="en-US" sz="2400" dirty="0" smtClean="0"/>
              <a:t>Moved by:</a:t>
            </a:r>
          </a:p>
          <a:p>
            <a:pPr lvl="1"/>
            <a:r>
              <a:rPr lang="en-US" sz="2400" dirty="0" smtClean="0"/>
              <a:t>Seconded by:</a:t>
            </a:r>
          </a:p>
          <a:p>
            <a:endParaRPr lang="en-US" sz="2800" dirty="0" smtClean="0"/>
          </a:p>
          <a:p>
            <a:endParaRPr lang="en-US" sz="2800" dirty="0"/>
          </a:p>
        </p:txBody>
      </p:sp>
      <p:sp>
        <p:nvSpPr>
          <p:cNvPr id="5" name="Datumsplatzhalter 4"/>
          <p:cNvSpPr>
            <a:spLocks noGrp="1"/>
          </p:cNvSpPr>
          <p:nvPr>
            <p:ph type="dt" sz="half" idx="10"/>
          </p:nvPr>
        </p:nvSpPr>
        <p:spPr/>
        <p:txBody>
          <a:bodyPr/>
          <a:lstStyle/>
          <a:p>
            <a:pPr>
              <a:defRPr/>
            </a:pPr>
            <a:r>
              <a:rPr lang="en-US" altLang="en-US" dirty="0"/>
              <a:t>July 2018</a:t>
            </a:r>
            <a:endParaRPr lang="en-US" altLang="en-US"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D61D644A-C660-4A83-8604-94F8CF5806A8}" type="slidenum">
              <a:rPr lang="en-US" altLang="en-US" smtClean="0"/>
              <a:pPr>
                <a:defRPr/>
              </a:pPr>
              <a:t>11</a:t>
            </a:fld>
            <a:endParaRPr lang="en-US" altLang="en-US"/>
          </a:p>
        </p:txBody>
      </p:sp>
    </p:spTree>
    <p:extLst>
      <p:ext uri="{BB962C8B-B14F-4D97-AF65-F5344CB8AC3E}">
        <p14:creationId xmlns:p14="http://schemas.microsoft.com/office/powerpoint/2010/main" val="3311490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Warsaw Minutes</a:t>
            </a:r>
            <a:endParaRPr lang="en-US" dirty="0"/>
          </a:p>
        </p:txBody>
      </p:sp>
      <p:sp>
        <p:nvSpPr>
          <p:cNvPr id="3" name="Inhaltsplatzhalter 2"/>
          <p:cNvSpPr>
            <a:spLocks noGrp="1"/>
          </p:cNvSpPr>
          <p:nvPr>
            <p:ph idx="1"/>
          </p:nvPr>
        </p:nvSpPr>
        <p:spPr/>
        <p:txBody>
          <a:bodyPr/>
          <a:lstStyle/>
          <a:p>
            <a:r>
              <a:rPr lang="en-US" sz="2000" dirty="0" smtClean="0"/>
              <a:t>Meeting minutes are available on mentor 15-18/243r0</a:t>
            </a:r>
            <a:br>
              <a:rPr lang="en-US" sz="2000" dirty="0" smtClean="0"/>
            </a:br>
            <a:r>
              <a:rPr lang="en-US" sz="2000" dirty="0">
                <a:hlinkClick r:id="rId2"/>
              </a:rPr>
              <a:t>https://</a:t>
            </a:r>
            <a:r>
              <a:rPr lang="en-US" sz="2000" dirty="0" smtClean="0">
                <a:hlinkClick r:id="rId2"/>
              </a:rPr>
              <a:t>mentor.ieee.org/802.15/dcn/18/15-18-0243-00-004w-tg-802-15-minutes-for-may-2018-interim-meeting-of-tg4w.doc</a:t>
            </a:r>
            <a:endParaRPr lang="en-US" sz="2000" dirty="0" smtClean="0"/>
          </a:p>
          <a:p>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dirty="0"/>
              <a:t>July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12</a:t>
            </a:fld>
            <a:endParaRPr lang="en-US" altLang="en-US"/>
          </a:p>
        </p:txBody>
      </p:sp>
    </p:spTree>
    <p:extLst>
      <p:ext uri="{BB962C8B-B14F-4D97-AF65-F5344CB8AC3E}">
        <p14:creationId xmlns:p14="http://schemas.microsoft.com/office/powerpoint/2010/main" val="517882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Approval of </a:t>
            </a:r>
            <a:r>
              <a:rPr lang="en-US" dirty="0" smtClean="0"/>
              <a:t>Warsaw Minutes (cont’d)</a:t>
            </a:r>
            <a:endParaRPr lang="en-US" dirty="0"/>
          </a:p>
        </p:txBody>
      </p:sp>
      <p:sp>
        <p:nvSpPr>
          <p:cNvPr id="3" name="Inhaltsplatzhalter 2"/>
          <p:cNvSpPr>
            <a:spLocks noGrp="1"/>
          </p:cNvSpPr>
          <p:nvPr>
            <p:ph idx="1"/>
          </p:nvPr>
        </p:nvSpPr>
        <p:spPr/>
        <p:txBody>
          <a:bodyPr/>
          <a:lstStyle/>
          <a:p>
            <a:r>
              <a:rPr lang="en-US" sz="2800" dirty="0" smtClean="0"/>
              <a:t>Motion #5: Motion to </a:t>
            </a:r>
            <a:r>
              <a:rPr lang="en-US" sz="2800" dirty="0"/>
              <a:t>approve </a:t>
            </a:r>
            <a:r>
              <a:rPr lang="en-US" sz="2800" dirty="0" smtClean="0"/>
              <a:t>the Warsaw minutes</a:t>
            </a:r>
            <a:endParaRPr lang="en-US" sz="2800" dirty="0"/>
          </a:p>
          <a:p>
            <a:pPr lvl="1"/>
            <a:r>
              <a:rPr lang="en-US" sz="2400" dirty="0"/>
              <a:t>Moved by:</a:t>
            </a:r>
          </a:p>
          <a:p>
            <a:pPr lvl="1"/>
            <a:r>
              <a:rPr lang="en-US" sz="2400" dirty="0"/>
              <a:t>Seconded by:</a:t>
            </a:r>
          </a:p>
          <a:p>
            <a:endParaRPr lang="en-US" dirty="0"/>
          </a:p>
        </p:txBody>
      </p:sp>
      <p:sp>
        <p:nvSpPr>
          <p:cNvPr id="4" name="Datumsplatzhalter 3"/>
          <p:cNvSpPr>
            <a:spLocks noGrp="1"/>
          </p:cNvSpPr>
          <p:nvPr>
            <p:ph type="dt" sz="half" idx="10"/>
          </p:nvPr>
        </p:nvSpPr>
        <p:spPr/>
        <p:txBody>
          <a:bodyPr/>
          <a:lstStyle/>
          <a:p>
            <a:pPr>
              <a:defRPr/>
            </a:pPr>
            <a:r>
              <a:rPr lang="en-US" altLang="en-US" dirty="0"/>
              <a:t>July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13</a:t>
            </a:fld>
            <a:endParaRPr lang="en-US" altLang="en-US"/>
          </a:p>
        </p:txBody>
      </p:sp>
    </p:spTree>
    <p:extLst>
      <p:ext uri="{BB962C8B-B14F-4D97-AF65-F5344CB8AC3E}">
        <p14:creationId xmlns:p14="http://schemas.microsoft.com/office/powerpoint/2010/main" val="2740998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Schedule</a:t>
            </a:r>
            <a:endParaRPr lang="en-US" dirty="0"/>
          </a:p>
        </p:txBody>
      </p:sp>
      <p:sp>
        <p:nvSpPr>
          <p:cNvPr id="4" name="Datumsplatzhalter 3"/>
          <p:cNvSpPr>
            <a:spLocks noGrp="1"/>
          </p:cNvSpPr>
          <p:nvPr>
            <p:ph type="dt" sz="half" idx="10"/>
          </p:nvPr>
        </p:nvSpPr>
        <p:spPr/>
        <p:txBody>
          <a:bodyPr/>
          <a:lstStyle/>
          <a:p>
            <a:pPr>
              <a:defRPr/>
            </a:pPr>
            <a:r>
              <a:rPr lang="en-US" altLang="en-US" dirty="0"/>
              <a:t>July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14</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231254755"/>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2018</a:t>
                      </a:r>
                    </a:p>
                  </a:txBody>
                  <a:tcPr/>
                </a:tc>
              </a:tr>
              <a:tr h="398549">
                <a:tc>
                  <a:txBody>
                    <a:bodyPr/>
                    <a:lstStyle/>
                    <a:p>
                      <a:r>
                        <a:rPr lang="en-US" dirty="0" smtClean="0"/>
                        <a:t>LB</a:t>
                      </a:r>
                      <a:endParaRPr lang="en-US" dirty="0"/>
                    </a:p>
                  </a:txBody>
                  <a:tcPr/>
                </a:tc>
                <a:tc>
                  <a:txBody>
                    <a:bodyPr/>
                    <a:lstStyle/>
                    <a:p>
                      <a:r>
                        <a:rPr lang="en-US" dirty="0" smtClean="0"/>
                        <a:t>Jan,</a:t>
                      </a:r>
                      <a:r>
                        <a:rPr lang="en-US" baseline="0" dirty="0" smtClean="0"/>
                        <a:t> 2019</a:t>
                      </a:r>
                      <a:endParaRPr lang="en-US" dirty="0"/>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75132" y="3068960"/>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08137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of PAR Scope</a:t>
            </a:r>
            <a:endParaRPr lang="en-US" dirty="0"/>
          </a:p>
        </p:txBody>
      </p:sp>
      <p:sp>
        <p:nvSpPr>
          <p:cNvPr id="3" name="Inhaltsplatzhalter 2"/>
          <p:cNvSpPr>
            <a:spLocks noGrp="1"/>
          </p:cNvSpPr>
          <p:nvPr>
            <p:ph idx="1"/>
          </p:nvPr>
        </p:nvSpPr>
        <p:spPr/>
        <p:txBody>
          <a:bodyPr/>
          <a:lstStyle/>
          <a:p>
            <a:pPr marL="0" indent="0">
              <a:buNone/>
            </a:pPr>
            <a:r>
              <a:rPr lang="en-US" sz="1800" u="sng" dirty="0" smtClean="0"/>
              <a:t>PAR scope as defined in 15-18/50r6:</a:t>
            </a:r>
          </a:p>
          <a:p>
            <a:pPr marL="0" indent="0">
              <a:buNone/>
            </a:pPr>
            <a:r>
              <a:rPr lang="en-US" sz="1800" dirty="0" smtClean="0"/>
              <a:t>This </a:t>
            </a:r>
            <a:r>
              <a:rPr lang="en-US" sz="1800" dirty="0"/>
              <a:t>amendment defines a Low Power Wide Area Network (LPWAN) extension to the IEEE </a:t>
            </a:r>
            <a:r>
              <a:rPr lang="en-US" sz="1800" dirty="0" err="1"/>
              <a:t>Std</a:t>
            </a:r>
            <a:r>
              <a:rPr lang="en-US" sz="1800" dirty="0"/>
              <a:t> 802.15.4 </a:t>
            </a:r>
            <a:r>
              <a:rPr lang="en-US" sz="1800" dirty="0" smtClean="0"/>
              <a:t>Low Energy</a:t>
            </a:r>
            <a:r>
              <a:rPr lang="en-US" sz="1800" dirty="0"/>
              <a:t>, Critical Infrastructure Monitoring (LECIM) PHY layer to cover network cell radii of typically </a:t>
            </a:r>
            <a:r>
              <a:rPr lang="en-US" sz="1800" dirty="0" smtClean="0"/>
              <a:t/>
            </a:r>
            <a:br>
              <a:rPr lang="en-US" sz="1800" dirty="0" smtClean="0"/>
            </a:br>
            <a:r>
              <a:rPr lang="en-US" sz="1800" dirty="0" smtClean="0"/>
              <a:t>10-15 </a:t>
            </a:r>
            <a:r>
              <a:rPr lang="en-US" sz="1800" dirty="0"/>
              <a:t>km in rural areas. It uses </a:t>
            </a:r>
            <a:r>
              <a:rPr lang="en-US" sz="1800" dirty="0" smtClean="0"/>
              <a:t>the LECIM </a:t>
            </a:r>
            <a:r>
              <a:rPr lang="en-US" sz="1800" dirty="0"/>
              <a:t>PHY Frequency Shift Keying (FSK) modulation schemes with extensions to lower bit-rates (e.g. payload bit-rate typically &lt;30 kb/s</a:t>
            </a:r>
            <a:r>
              <a:rPr lang="en-US" sz="1800" dirty="0" smtClean="0"/>
              <a:t>).</a:t>
            </a:r>
            <a:br>
              <a:rPr lang="en-US" sz="1800" dirty="0" smtClean="0"/>
            </a:br>
            <a:r>
              <a:rPr lang="en-US" sz="1800" dirty="0" smtClean="0"/>
              <a:t>Additionally</a:t>
            </a:r>
            <a:r>
              <a:rPr lang="en-US" sz="1800" dirty="0"/>
              <a:t>, it extends the frequency bands to additional sub-GHz unlicensed and licensed frequency bands to cover the market demand. </a:t>
            </a:r>
            <a:r>
              <a:rPr lang="en-US" sz="1800" dirty="0" smtClean="0"/>
              <a:t/>
            </a:r>
            <a:br>
              <a:rPr lang="en-US" sz="1800" dirty="0" smtClean="0"/>
            </a:br>
            <a:r>
              <a:rPr lang="en-US" sz="1800" dirty="0" smtClean="0"/>
              <a:t>For improved </a:t>
            </a:r>
            <a:r>
              <a:rPr lang="en-US" sz="1800" dirty="0"/>
              <a:t>data integrity in channels with high levels of interference, it defines mechanisms for the fragmented transmission of Forward </a:t>
            </a:r>
            <a:r>
              <a:rPr lang="en-US" sz="1800" dirty="0" smtClean="0"/>
              <a:t>Error Correction </a:t>
            </a:r>
            <a:r>
              <a:rPr lang="en-US" sz="1800" dirty="0"/>
              <a:t>(FEC) code-words, as well as time and frequency patterns for the transmission of the fragments. </a:t>
            </a:r>
            <a:r>
              <a:rPr lang="en-US" sz="1800" dirty="0" smtClean="0"/>
              <a:t/>
            </a:r>
            <a:br>
              <a:rPr lang="en-US" sz="1800" dirty="0" smtClean="0"/>
            </a:br>
            <a:r>
              <a:rPr lang="en-US" sz="1800" dirty="0" smtClean="0"/>
              <a:t>Modifications </a:t>
            </a:r>
            <a:r>
              <a:rPr lang="en-US" sz="1800" dirty="0"/>
              <a:t>to the </a:t>
            </a:r>
            <a:r>
              <a:rPr lang="en-US" sz="1800" dirty="0" smtClean="0"/>
              <a:t>Medium Access </a:t>
            </a:r>
            <a:r>
              <a:rPr lang="en-US" sz="1800" dirty="0"/>
              <a:t>Control (MAC) layer, needed to support this PHY extension, are defined.</a:t>
            </a:r>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15</a:t>
            </a:fld>
            <a:endParaRPr lang="en-US" altLang="en-US"/>
          </a:p>
        </p:txBody>
      </p:sp>
    </p:spTree>
    <p:extLst>
      <p:ext uri="{BB962C8B-B14F-4D97-AF65-F5344CB8AC3E}">
        <p14:creationId xmlns:p14="http://schemas.microsoft.com/office/powerpoint/2010/main" val="26327479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Responses to </a:t>
            </a:r>
            <a:r>
              <a:rPr lang="en-US" dirty="0" err="1" smtClean="0"/>
              <a:t>CfP</a:t>
            </a:r>
            <a:endParaRPr lang="en-US" dirty="0"/>
          </a:p>
        </p:txBody>
      </p:sp>
      <p:sp>
        <p:nvSpPr>
          <p:cNvPr id="3" name="Inhaltsplatzhalter 2"/>
          <p:cNvSpPr>
            <a:spLocks noGrp="1"/>
          </p:cNvSpPr>
          <p:nvPr>
            <p:ph idx="1"/>
          </p:nvPr>
        </p:nvSpPr>
        <p:spPr/>
        <p:txBody>
          <a:bodyPr/>
          <a:lstStyle/>
          <a:p>
            <a:pPr>
              <a:buFont typeface="+mj-lt"/>
              <a:buAutoNum type="arabicPeriod"/>
            </a:pPr>
            <a:r>
              <a:rPr lang="en-US" sz="1800" dirty="0"/>
              <a:t>Proposal of LDPC (Low Density Parity Code) for LPWA, </a:t>
            </a:r>
            <a:r>
              <a:rPr lang="en-US" sz="1800" dirty="0" smtClean="0"/>
              <a:t>Seiji </a:t>
            </a:r>
            <a:r>
              <a:rPr lang="en-US" sz="1800" dirty="0"/>
              <a:t>Kobayashi (Sony Semiconductor Solutions Corporation</a:t>
            </a:r>
            <a:r>
              <a:rPr lang="en-US" sz="1800" dirty="0" smtClean="0"/>
              <a:t>), 15-18/289r0</a:t>
            </a:r>
          </a:p>
          <a:p>
            <a:pPr>
              <a:buFont typeface="+mj-lt"/>
              <a:buAutoNum type="arabicPeriod"/>
            </a:pPr>
            <a:r>
              <a:rPr lang="en-US" sz="1800" dirty="0" smtClean="0"/>
              <a:t>Pre-proposal Single-hop </a:t>
            </a:r>
            <a:r>
              <a:rPr lang="en-US" sz="1800" dirty="0"/>
              <a:t>LPWA repeater for harsh environment applications, Tae-</a:t>
            </a:r>
            <a:r>
              <a:rPr lang="en-US" sz="1800" dirty="0" err="1"/>
              <a:t>Joon</a:t>
            </a:r>
            <a:r>
              <a:rPr lang="en-US" sz="1800" dirty="0"/>
              <a:t> Park(ETRI</a:t>
            </a:r>
            <a:r>
              <a:rPr lang="en-US" sz="1800" dirty="0" smtClean="0"/>
              <a:t>), 15-18/295r0</a:t>
            </a:r>
          </a:p>
          <a:p>
            <a:pPr>
              <a:buFont typeface="+mj-lt"/>
              <a:buAutoNum type="arabicPeriod"/>
            </a:pPr>
            <a:r>
              <a:rPr lang="en-US" sz="1800" dirty="0" smtClean="0"/>
              <a:t>Pre-proposal Priority </a:t>
            </a:r>
            <a:r>
              <a:rPr lang="en-US" sz="1800" dirty="0"/>
              <a:t>based CSMA/CA for </a:t>
            </a:r>
            <a:r>
              <a:rPr lang="en-US" sz="1800" dirty="0" smtClean="0"/>
              <a:t>LPWA, </a:t>
            </a:r>
            <a:r>
              <a:rPr lang="de-DE" sz="1800" dirty="0" err="1"/>
              <a:t>Tae-Joon</a:t>
            </a:r>
            <a:r>
              <a:rPr lang="de-DE" sz="1800" dirty="0"/>
              <a:t> Park(ETRI</a:t>
            </a:r>
            <a:r>
              <a:rPr lang="de-DE" sz="1800" dirty="0" smtClean="0"/>
              <a:t>), 15-18/296r0</a:t>
            </a:r>
          </a:p>
          <a:p>
            <a:pPr>
              <a:buFont typeface="+mj-lt"/>
              <a:buAutoNum type="arabicPeriod"/>
            </a:pPr>
            <a:r>
              <a:rPr lang="de-DE" sz="1800" dirty="0" err="1"/>
              <a:t>Scalable</a:t>
            </a:r>
            <a:r>
              <a:rPr lang="de-DE" sz="1800" dirty="0"/>
              <a:t> multiple </a:t>
            </a:r>
            <a:r>
              <a:rPr lang="de-DE" sz="1800" dirty="0" err="1"/>
              <a:t>access</a:t>
            </a:r>
            <a:r>
              <a:rPr lang="de-DE" sz="1800" dirty="0"/>
              <a:t> </a:t>
            </a:r>
            <a:r>
              <a:rPr lang="de-DE" sz="1800" dirty="0" err="1"/>
              <a:t>frame</a:t>
            </a:r>
            <a:r>
              <a:rPr lang="de-DE" sz="1800" dirty="0"/>
              <a:t> </a:t>
            </a:r>
            <a:r>
              <a:rPr lang="de-DE" sz="1800" dirty="0" err="1"/>
              <a:t>structure</a:t>
            </a:r>
            <a:r>
              <a:rPr lang="de-DE" sz="1800" dirty="0"/>
              <a:t> </a:t>
            </a:r>
            <a:r>
              <a:rPr lang="de-DE" sz="1800" dirty="0" err="1"/>
              <a:t>for</a:t>
            </a:r>
            <a:r>
              <a:rPr lang="de-DE" sz="1800" dirty="0"/>
              <a:t> </a:t>
            </a:r>
            <a:r>
              <a:rPr lang="de-DE" sz="1800" dirty="0" err="1"/>
              <a:t>energy-efficient</a:t>
            </a:r>
            <a:r>
              <a:rPr lang="de-DE" sz="1800" dirty="0"/>
              <a:t> </a:t>
            </a:r>
            <a:r>
              <a:rPr lang="de-DE" sz="1800" dirty="0" err="1"/>
              <a:t>low</a:t>
            </a:r>
            <a:r>
              <a:rPr lang="de-DE" sz="1800" dirty="0"/>
              <a:t> </a:t>
            </a:r>
            <a:r>
              <a:rPr lang="de-DE" sz="1800" dirty="0" err="1"/>
              <a:t>data</a:t>
            </a:r>
            <a:r>
              <a:rPr lang="de-DE" sz="1800" dirty="0"/>
              <a:t> rate </a:t>
            </a:r>
            <a:r>
              <a:rPr lang="de-DE" sz="1800" dirty="0" err="1"/>
              <a:t>radio</a:t>
            </a:r>
            <a:r>
              <a:rPr lang="de-DE" sz="1800" dirty="0"/>
              <a:t> </a:t>
            </a:r>
            <a:r>
              <a:rPr lang="de-DE" sz="1800" dirty="0" err="1" smtClean="0"/>
              <a:t>communication</a:t>
            </a:r>
            <a:r>
              <a:rPr lang="de-DE" sz="1800" dirty="0"/>
              <a:t>, </a:t>
            </a:r>
            <a:r>
              <a:rPr lang="de-DE" sz="1800" dirty="0" err="1"/>
              <a:t>Eunhye</a:t>
            </a:r>
            <a:r>
              <a:rPr lang="de-DE" sz="1800" dirty="0"/>
              <a:t> Park (KAIST), </a:t>
            </a:r>
            <a:r>
              <a:rPr lang="de-DE" sz="1800" dirty="0" err="1"/>
              <a:t>Youngnam</a:t>
            </a:r>
            <a:r>
              <a:rPr lang="de-DE" sz="1800" dirty="0"/>
              <a:t> Han (KAIST</a:t>
            </a:r>
            <a:r>
              <a:rPr lang="de-DE" sz="1800" dirty="0" smtClean="0"/>
              <a:t>), 15-18/297r0</a:t>
            </a:r>
          </a:p>
          <a:p>
            <a:pPr>
              <a:buFont typeface="+mj-lt"/>
              <a:buAutoNum type="arabicPeriod"/>
            </a:pPr>
            <a:r>
              <a:rPr lang="de-DE" sz="1800" dirty="0"/>
              <a:t>MAC </a:t>
            </a:r>
            <a:r>
              <a:rPr lang="de-DE" sz="1800" dirty="0" err="1"/>
              <a:t>Proposal</a:t>
            </a:r>
            <a:r>
              <a:rPr lang="de-DE" sz="1800" dirty="0"/>
              <a:t> </a:t>
            </a:r>
            <a:r>
              <a:rPr lang="de-DE" sz="1800" dirty="0" err="1"/>
              <a:t>for</a:t>
            </a:r>
            <a:r>
              <a:rPr lang="de-DE" sz="1800" dirty="0"/>
              <a:t> 802.15.4w Standard, Jin-</a:t>
            </a:r>
            <a:r>
              <a:rPr lang="de-DE" sz="1800" dirty="0" err="1"/>
              <a:t>Taek</a:t>
            </a:r>
            <a:r>
              <a:rPr lang="de-DE" sz="1800" dirty="0"/>
              <a:t> Lim (KAIST), </a:t>
            </a:r>
            <a:r>
              <a:rPr lang="de-DE" sz="1800" dirty="0" err="1"/>
              <a:t>Kunmin</a:t>
            </a:r>
            <a:r>
              <a:rPr lang="de-DE" sz="1800" dirty="0"/>
              <a:t> </a:t>
            </a:r>
            <a:r>
              <a:rPr lang="de-DE" sz="1800" dirty="0" err="1"/>
              <a:t>Yeo</a:t>
            </a:r>
            <a:r>
              <a:rPr lang="de-DE" sz="1800" dirty="0"/>
              <a:t> (ETRI), </a:t>
            </a:r>
            <a:r>
              <a:rPr lang="de-DE" sz="1800" dirty="0" err="1"/>
              <a:t>Youngnam</a:t>
            </a:r>
            <a:r>
              <a:rPr lang="de-DE" sz="1800" dirty="0"/>
              <a:t> Han (KAIST</a:t>
            </a:r>
            <a:r>
              <a:rPr lang="de-DE" sz="1800" dirty="0" smtClean="0"/>
              <a:t>), 15-18/298r0</a:t>
            </a:r>
          </a:p>
          <a:p>
            <a:pPr>
              <a:buFont typeface="+mj-lt"/>
              <a:buAutoNum type="arabicPeriod"/>
            </a:pPr>
            <a:r>
              <a:rPr lang="en-US" sz="1800" dirty="0" smtClean="0"/>
              <a:t>802.15.4w </a:t>
            </a:r>
            <a:r>
              <a:rPr lang="en-US" sz="1800" dirty="0"/>
              <a:t>proposal preview Fraunhofer IIS, Johannes Wechsler (Fraunhofer Institute for Integrated Circuits IIS</a:t>
            </a:r>
            <a:r>
              <a:rPr lang="en-US" sz="1800" dirty="0" smtClean="0"/>
              <a:t>), 15-18/310r1</a:t>
            </a:r>
            <a:endParaRPr lang="de-DE" sz="1800" dirty="0" smtClean="0"/>
          </a:p>
          <a:p>
            <a:endParaRPr lang="en-US" sz="1800" dirty="0" smtClean="0"/>
          </a:p>
          <a:p>
            <a:endParaRPr lang="en-US" sz="18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16</a:t>
            </a:fld>
            <a:endParaRPr lang="en-US" altLang="en-US"/>
          </a:p>
        </p:txBody>
      </p:sp>
    </p:spTree>
    <p:extLst>
      <p:ext uri="{BB962C8B-B14F-4D97-AF65-F5344CB8AC3E}">
        <p14:creationId xmlns:p14="http://schemas.microsoft.com/office/powerpoint/2010/main" val="6396643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Response to </a:t>
            </a:r>
            <a:r>
              <a:rPr lang="en-US" dirty="0" err="1" smtClean="0"/>
              <a:t>CfP</a:t>
            </a:r>
            <a:r>
              <a:rPr lang="en-US" dirty="0" smtClean="0"/>
              <a:t> #1</a:t>
            </a:r>
            <a:endParaRPr lang="en-US" dirty="0"/>
          </a:p>
        </p:txBody>
      </p:sp>
      <p:sp>
        <p:nvSpPr>
          <p:cNvPr id="3" name="Inhaltsplatzhalter 2"/>
          <p:cNvSpPr>
            <a:spLocks noGrp="1"/>
          </p:cNvSpPr>
          <p:nvPr>
            <p:ph idx="1"/>
          </p:nvPr>
        </p:nvSpPr>
        <p:spPr/>
        <p:txBody>
          <a:bodyPr/>
          <a:lstStyle/>
          <a:p>
            <a:r>
              <a:rPr lang="en-US" sz="2400" dirty="0"/>
              <a:t>Proposal of LDPC (Low Density Parity Code) for LPWA, Seiji Kobayashi (Sony Semiconductor Solutions Corporation), 15-18/289r0</a:t>
            </a:r>
          </a:p>
          <a:p>
            <a:r>
              <a:rPr lang="en-US" sz="2400" dirty="0">
                <a:hlinkClick r:id="rId2"/>
              </a:rPr>
              <a:t>https://</a:t>
            </a:r>
            <a:r>
              <a:rPr lang="en-US" sz="2400" dirty="0" smtClean="0">
                <a:hlinkClick r:id="rId2"/>
              </a:rPr>
              <a:t>mentor.ieee.org/802.15/dcn/18/15-18-0289-00-004w-proposal-of-ldpc-low-density-parity-check-for-lpwa.pptx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17</a:t>
            </a:fld>
            <a:endParaRPr lang="en-US" altLang="en-US"/>
          </a:p>
        </p:txBody>
      </p:sp>
    </p:spTree>
    <p:extLst>
      <p:ext uri="{BB962C8B-B14F-4D97-AF65-F5344CB8AC3E}">
        <p14:creationId xmlns:p14="http://schemas.microsoft.com/office/powerpoint/2010/main" val="26010770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Response to </a:t>
            </a:r>
            <a:r>
              <a:rPr lang="en-US" dirty="0" err="1" smtClean="0"/>
              <a:t>CfP</a:t>
            </a:r>
            <a:r>
              <a:rPr lang="en-US" dirty="0" smtClean="0"/>
              <a:t> #2</a:t>
            </a:r>
            <a:endParaRPr lang="en-US" dirty="0"/>
          </a:p>
        </p:txBody>
      </p:sp>
      <p:sp>
        <p:nvSpPr>
          <p:cNvPr id="3" name="Inhaltsplatzhalter 2"/>
          <p:cNvSpPr>
            <a:spLocks noGrp="1"/>
          </p:cNvSpPr>
          <p:nvPr>
            <p:ph idx="1"/>
          </p:nvPr>
        </p:nvSpPr>
        <p:spPr/>
        <p:txBody>
          <a:bodyPr/>
          <a:lstStyle/>
          <a:p>
            <a:r>
              <a:rPr lang="en-US" sz="2400" dirty="0"/>
              <a:t>Pre-proposal Single-hop LPWA repeater for harsh environment applications, Tae-</a:t>
            </a:r>
            <a:r>
              <a:rPr lang="en-US" sz="2400" dirty="0" err="1"/>
              <a:t>Joon</a:t>
            </a:r>
            <a:r>
              <a:rPr lang="en-US" sz="2400" dirty="0"/>
              <a:t> Park(ETRI), 15-18/295r0</a:t>
            </a:r>
          </a:p>
          <a:p>
            <a:r>
              <a:rPr lang="en-US" sz="2400" dirty="0">
                <a:hlinkClick r:id="rId2"/>
              </a:rPr>
              <a:t>https://</a:t>
            </a:r>
            <a:r>
              <a:rPr lang="en-US" sz="2400" dirty="0" smtClean="0">
                <a:hlinkClick r:id="rId2"/>
              </a:rPr>
              <a:t>mentor.ieee.org/802.15/dcn/18/15-18-0295-00-004w-pre-proposal-single-hop-lpwa-repeater-for-harsh-environment-applications.ppt</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18</a:t>
            </a:fld>
            <a:endParaRPr lang="en-US" altLang="en-US"/>
          </a:p>
        </p:txBody>
      </p:sp>
    </p:spTree>
    <p:extLst>
      <p:ext uri="{BB962C8B-B14F-4D97-AF65-F5344CB8AC3E}">
        <p14:creationId xmlns:p14="http://schemas.microsoft.com/office/powerpoint/2010/main" val="20449534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Response to </a:t>
            </a:r>
            <a:r>
              <a:rPr lang="en-US" dirty="0" err="1" smtClean="0"/>
              <a:t>CfP</a:t>
            </a:r>
            <a:r>
              <a:rPr lang="en-US" dirty="0" smtClean="0"/>
              <a:t> #3</a:t>
            </a:r>
            <a:endParaRPr lang="en-US" dirty="0"/>
          </a:p>
        </p:txBody>
      </p:sp>
      <p:sp>
        <p:nvSpPr>
          <p:cNvPr id="3" name="Inhaltsplatzhalter 2"/>
          <p:cNvSpPr>
            <a:spLocks noGrp="1"/>
          </p:cNvSpPr>
          <p:nvPr>
            <p:ph idx="1"/>
          </p:nvPr>
        </p:nvSpPr>
        <p:spPr/>
        <p:txBody>
          <a:bodyPr/>
          <a:lstStyle/>
          <a:p>
            <a:r>
              <a:rPr lang="en-US" sz="2400" dirty="0"/>
              <a:t>Pre-proposal Priority based CSMA/CA for LPWA, Tae-</a:t>
            </a:r>
            <a:r>
              <a:rPr lang="en-US" sz="2400" dirty="0" err="1"/>
              <a:t>Joon</a:t>
            </a:r>
            <a:r>
              <a:rPr lang="en-US" sz="2400" dirty="0"/>
              <a:t> Park(ETRI), 15-18/296r0</a:t>
            </a:r>
          </a:p>
          <a:p>
            <a:r>
              <a:rPr lang="en-US" sz="2400" dirty="0">
                <a:hlinkClick r:id="rId2"/>
              </a:rPr>
              <a:t>https://</a:t>
            </a:r>
            <a:r>
              <a:rPr lang="en-US" sz="2400" dirty="0" smtClean="0">
                <a:hlinkClick r:id="rId2"/>
              </a:rPr>
              <a:t>mentor.ieee.org/802.15/dcn/18/15-18-0296-00-004w-pre-proposal-priority-based-csma-ca-for-lpwa.ppt</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19</a:t>
            </a:fld>
            <a:endParaRPr lang="en-US" altLang="en-US"/>
          </a:p>
        </p:txBody>
      </p:sp>
    </p:spTree>
    <p:extLst>
      <p:ext uri="{BB962C8B-B14F-4D97-AF65-F5344CB8AC3E}">
        <p14:creationId xmlns:p14="http://schemas.microsoft.com/office/powerpoint/2010/main" val="17723445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Agenda July </a:t>
            </a:r>
            <a:r>
              <a:rPr lang="en-US" dirty="0" smtClean="0"/>
              <a:t>2018 </a:t>
            </a:r>
            <a:r>
              <a:rPr lang="en-US" dirty="0" smtClean="0"/>
              <a:t>Plenary</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a:t>July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Response to </a:t>
            </a:r>
            <a:r>
              <a:rPr lang="en-US" dirty="0" err="1" smtClean="0"/>
              <a:t>CfP</a:t>
            </a:r>
            <a:r>
              <a:rPr lang="en-US" dirty="0" smtClean="0"/>
              <a:t> #4</a:t>
            </a:r>
            <a:endParaRPr lang="en-US" dirty="0"/>
          </a:p>
        </p:txBody>
      </p:sp>
      <p:sp>
        <p:nvSpPr>
          <p:cNvPr id="3" name="Inhaltsplatzhalter 2"/>
          <p:cNvSpPr>
            <a:spLocks noGrp="1"/>
          </p:cNvSpPr>
          <p:nvPr>
            <p:ph idx="1"/>
          </p:nvPr>
        </p:nvSpPr>
        <p:spPr/>
        <p:txBody>
          <a:bodyPr/>
          <a:lstStyle/>
          <a:p>
            <a:r>
              <a:rPr lang="de-DE" sz="2400" dirty="0" err="1"/>
              <a:t>Scalable</a:t>
            </a:r>
            <a:r>
              <a:rPr lang="de-DE" sz="2400" dirty="0"/>
              <a:t> multiple </a:t>
            </a:r>
            <a:r>
              <a:rPr lang="de-DE" sz="2400" dirty="0" err="1"/>
              <a:t>access</a:t>
            </a:r>
            <a:r>
              <a:rPr lang="de-DE" sz="2400" dirty="0"/>
              <a:t> </a:t>
            </a:r>
            <a:r>
              <a:rPr lang="de-DE" sz="2400" dirty="0" err="1"/>
              <a:t>frame</a:t>
            </a:r>
            <a:r>
              <a:rPr lang="de-DE" sz="2400" dirty="0"/>
              <a:t> </a:t>
            </a:r>
            <a:r>
              <a:rPr lang="de-DE" sz="2400" dirty="0" err="1"/>
              <a:t>structure</a:t>
            </a:r>
            <a:r>
              <a:rPr lang="de-DE" sz="2400" dirty="0"/>
              <a:t> </a:t>
            </a:r>
            <a:r>
              <a:rPr lang="de-DE" sz="2400" dirty="0" err="1"/>
              <a:t>for</a:t>
            </a:r>
            <a:r>
              <a:rPr lang="de-DE" sz="2400" dirty="0"/>
              <a:t> </a:t>
            </a:r>
            <a:r>
              <a:rPr lang="de-DE" sz="2400" dirty="0" err="1"/>
              <a:t>energy-efficient</a:t>
            </a:r>
            <a:r>
              <a:rPr lang="de-DE" sz="2400" dirty="0"/>
              <a:t> </a:t>
            </a:r>
            <a:r>
              <a:rPr lang="de-DE" sz="2400" dirty="0" err="1"/>
              <a:t>low</a:t>
            </a:r>
            <a:r>
              <a:rPr lang="de-DE" sz="2400" dirty="0"/>
              <a:t> </a:t>
            </a:r>
            <a:r>
              <a:rPr lang="de-DE" sz="2400" dirty="0" err="1"/>
              <a:t>data</a:t>
            </a:r>
            <a:r>
              <a:rPr lang="de-DE" sz="2400" dirty="0"/>
              <a:t> rate </a:t>
            </a:r>
            <a:r>
              <a:rPr lang="de-DE" sz="2400" dirty="0" err="1"/>
              <a:t>radio</a:t>
            </a:r>
            <a:r>
              <a:rPr lang="de-DE" sz="2400" dirty="0"/>
              <a:t> </a:t>
            </a:r>
            <a:r>
              <a:rPr lang="de-DE" sz="2400" dirty="0" err="1"/>
              <a:t>communication</a:t>
            </a:r>
            <a:r>
              <a:rPr lang="de-DE" sz="2400" dirty="0"/>
              <a:t>, </a:t>
            </a:r>
            <a:r>
              <a:rPr lang="de-DE" sz="2400" dirty="0" err="1"/>
              <a:t>Eunhye</a:t>
            </a:r>
            <a:r>
              <a:rPr lang="de-DE" sz="2400" dirty="0"/>
              <a:t> Park (KAIST), </a:t>
            </a:r>
            <a:r>
              <a:rPr lang="de-DE" sz="2400" dirty="0" err="1"/>
              <a:t>Youngnam</a:t>
            </a:r>
            <a:r>
              <a:rPr lang="de-DE" sz="2400" dirty="0"/>
              <a:t> Han (KAIST), 15-18/297r0</a:t>
            </a:r>
          </a:p>
          <a:p>
            <a:r>
              <a:rPr lang="en-US" sz="2400" dirty="0">
                <a:hlinkClick r:id="rId2"/>
              </a:rPr>
              <a:t>https://</a:t>
            </a:r>
            <a:r>
              <a:rPr lang="en-US" sz="2400" dirty="0" smtClean="0">
                <a:hlinkClick r:id="rId2"/>
              </a:rPr>
              <a:t>mentor.ieee.org/802.15/dcn/18/15-18-0297-00-004w-scalable-multiple-access-frame-structure-for-energy-efficient-low-data-rate-radio-communication.pptx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20</a:t>
            </a:fld>
            <a:endParaRPr lang="en-US" altLang="en-US"/>
          </a:p>
        </p:txBody>
      </p:sp>
    </p:spTree>
    <p:extLst>
      <p:ext uri="{BB962C8B-B14F-4D97-AF65-F5344CB8AC3E}">
        <p14:creationId xmlns:p14="http://schemas.microsoft.com/office/powerpoint/2010/main" val="40998367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Response to </a:t>
            </a:r>
            <a:r>
              <a:rPr lang="en-US" dirty="0" err="1" smtClean="0"/>
              <a:t>CfP</a:t>
            </a:r>
            <a:r>
              <a:rPr lang="en-US" dirty="0" smtClean="0"/>
              <a:t> # 5</a:t>
            </a:r>
            <a:endParaRPr lang="en-US" dirty="0"/>
          </a:p>
        </p:txBody>
      </p:sp>
      <p:sp>
        <p:nvSpPr>
          <p:cNvPr id="3" name="Inhaltsplatzhalter 2"/>
          <p:cNvSpPr>
            <a:spLocks noGrp="1"/>
          </p:cNvSpPr>
          <p:nvPr>
            <p:ph idx="1"/>
          </p:nvPr>
        </p:nvSpPr>
        <p:spPr/>
        <p:txBody>
          <a:bodyPr/>
          <a:lstStyle/>
          <a:p>
            <a:r>
              <a:rPr lang="en-US" sz="2400" dirty="0"/>
              <a:t>MAC Proposal for 802.15.4w Standard, </a:t>
            </a:r>
            <a:r>
              <a:rPr lang="en-US" sz="2400" dirty="0" err="1"/>
              <a:t>Jin-Taek</a:t>
            </a:r>
            <a:r>
              <a:rPr lang="en-US" sz="2400" dirty="0"/>
              <a:t> Lim (KAIST), </a:t>
            </a:r>
            <a:r>
              <a:rPr lang="en-US" sz="2400" dirty="0" err="1"/>
              <a:t>Kunmin</a:t>
            </a:r>
            <a:r>
              <a:rPr lang="en-US" sz="2400" dirty="0"/>
              <a:t> Yeo (ETRI), </a:t>
            </a:r>
            <a:r>
              <a:rPr lang="en-US" sz="2400" dirty="0" err="1"/>
              <a:t>Youngnam</a:t>
            </a:r>
            <a:r>
              <a:rPr lang="en-US" sz="2400" dirty="0"/>
              <a:t> Han (KAIST), 15-18/298r0</a:t>
            </a:r>
          </a:p>
          <a:p>
            <a:r>
              <a:rPr lang="en-US" sz="2400" dirty="0">
                <a:hlinkClick r:id="rId2"/>
              </a:rPr>
              <a:t>https://</a:t>
            </a:r>
            <a:r>
              <a:rPr lang="en-US" sz="2400" dirty="0" smtClean="0">
                <a:hlinkClick r:id="rId2"/>
              </a:rPr>
              <a:t>mentor.ieee.org/802.15/dcn/18/15-18-0298-00-004w-mac-proposal-for-802-15-4w-standard.pptx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21</a:t>
            </a:fld>
            <a:endParaRPr lang="en-US" altLang="en-US"/>
          </a:p>
        </p:txBody>
      </p:sp>
    </p:spTree>
    <p:extLst>
      <p:ext uri="{BB962C8B-B14F-4D97-AF65-F5344CB8AC3E}">
        <p14:creationId xmlns:p14="http://schemas.microsoft.com/office/powerpoint/2010/main" val="14406037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Response to </a:t>
            </a:r>
            <a:r>
              <a:rPr lang="en-US" dirty="0" err="1" smtClean="0"/>
              <a:t>CfP</a:t>
            </a:r>
            <a:r>
              <a:rPr lang="en-US" dirty="0" smtClean="0"/>
              <a:t> #6</a:t>
            </a:r>
            <a:endParaRPr lang="en-US" dirty="0"/>
          </a:p>
        </p:txBody>
      </p:sp>
      <p:sp>
        <p:nvSpPr>
          <p:cNvPr id="3" name="Inhaltsplatzhalter 2"/>
          <p:cNvSpPr>
            <a:spLocks noGrp="1"/>
          </p:cNvSpPr>
          <p:nvPr>
            <p:ph idx="1"/>
          </p:nvPr>
        </p:nvSpPr>
        <p:spPr/>
        <p:txBody>
          <a:bodyPr/>
          <a:lstStyle/>
          <a:p>
            <a:r>
              <a:rPr lang="en-US" sz="2400" dirty="0"/>
              <a:t>802.15.4w proposal preview Fraunhofer IIS, Johannes Wechsler (Fraunhofer Institute for Integrated Circuits IIS), 15-18/310r1</a:t>
            </a:r>
            <a:endParaRPr lang="de-DE" sz="2400" dirty="0"/>
          </a:p>
          <a:p>
            <a:r>
              <a:rPr lang="en-US" sz="2400" dirty="0">
                <a:hlinkClick r:id="rId2"/>
              </a:rPr>
              <a:t>https://</a:t>
            </a:r>
            <a:r>
              <a:rPr lang="en-US" sz="2400" dirty="0" smtClean="0">
                <a:hlinkClick r:id="rId2"/>
              </a:rPr>
              <a:t>mentor.ieee.org/802.15/dcn/18/15-18-0310-01-004w-802-15-4w-proposal-preview-fraunhofer-iis.pptx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22</a:t>
            </a:fld>
            <a:endParaRPr lang="en-US" altLang="en-US"/>
          </a:p>
        </p:txBody>
      </p:sp>
    </p:spTree>
    <p:extLst>
      <p:ext uri="{BB962C8B-B14F-4D97-AF65-F5344CB8AC3E}">
        <p14:creationId xmlns:p14="http://schemas.microsoft.com/office/powerpoint/2010/main" val="10185836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The IEEE-SA strongly recommends that at each WG meeting the chair or a designee:</a:t>
            </a:r>
            <a:endParaRPr lang="en-US" altLang="en-US" sz="1800" smtClean="0"/>
          </a:p>
          <a:p>
            <a:pPr lvl="1">
              <a:lnSpc>
                <a:spcPct val="80000"/>
              </a:lnSpc>
              <a:buFont typeface="Arial" pitchFamily="34" charset="0"/>
              <a:buChar char="•"/>
            </a:pPr>
            <a:r>
              <a:rPr lang="en-US" altLang="en-US" sz="1400" b="1" smtClean="0"/>
              <a:t>Show slides #1 through #4 of this presentation</a:t>
            </a:r>
          </a:p>
          <a:p>
            <a:pPr lvl="1">
              <a:lnSpc>
                <a:spcPct val="80000"/>
              </a:lnSpc>
              <a:buFont typeface="Arial" pitchFamily="34" charset="0"/>
              <a:buChar char="•"/>
            </a:pPr>
            <a:r>
              <a:rPr lang="en-US" altLang="en-US" sz="1400" b="1" smtClean="0"/>
              <a:t>Advise the WG attendees that:</a:t>
            </a:r>
            <a:r>
              <a:rPr lang="en-US" altLang="en-US" sz="1400" smtClean="0"/>
              <a:t> </a:t>
            </a:r>
          </a:p>
          <a:p>
            <a:pPr lvl="2">
              <a:lnSpc>
                <a:spcPct val="80000"/>
              </a:lnSpc>
              <a:buFont typeface="Arial" pitchFamily="34" charset="0"/>
              <a:buChar char="•"/>
            </a:pPr>
            <a:r>
              <a:rPr lang="en-US" altLang="en-US" sz="1400" smtClean="0"/>
              <a:t>The IEEE’s patent policy is described in Clause 6 of the </a:t>
            </a:r>
            <a:r>
              <a:rPr lang="en-US" altLang="en-US" sz="1400" i="1" smtClean="0"/>
              <a:t>IEEE-SA Standards Board Bylaws</a:t>
            </a:r>
            <a:r>
              <a:rPr lang="en-US" altLang="en-US" sz="1400" smtClean="0"/>
              <a:t>;</a:t>
            </a:r>
          </a:p>
          <a:p>
            <a:pPr lvl="2">
              <a:lnSpc>
                <a:spcPct val="80000"/>
              </a:lnSpc>
              <a:buFont typeface="Arial" pitchFamily="34" charset="0"/>
              <a:buChar char="•"/>
            </a:pPr>
            <a:r>
              <a:rPr lang="en-US" altLang="en-US" sz="140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buFont typeface="Arial" pitchFamily="34" charset="0"/>
              <a:buChar char="•"/>
            </a:pPr>
            <a:r>
              <a:rPr lang="en-US" altLang="en-US" sz="1400" b="1" smtClean="0"/>
              <a:t>Instruct the WG Secretary to record in the minutes of the relevant WG meeting:</a:t>
            </a:r>
            <a:r>
              <a:rPr lang="en-US" altLang="en-US" sz="900" smtClean="0"/>
              <a:t> </a:t>
            </a:r>
          </a:p>
          <a:p>
            <a:pPr lvl="2">
              <a:lnSpc>
                <a:spcPct val="80000"/>
              </a:lnSpc>
              <a:buFont typeface="Arial" pitchFamily="34" charset="0"/>
              <a:buChar char="•"/>
            </a:pPr>
            <a:r>
              <a:rPr lang="en-US" altLang="en-US" sz="140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smtClean="0"/>
          </a:p>
          <a:p>
            <a:pPr lvl="1">
              <a:lnSpc>
                <a:spcPct val="80000"/>
              </a:lnSpc>
              <a:spcBef>
                <a:spcPct val="5000"/>
              </a:spcBef>
              <a:buFont typeface="Arial"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2800" u="sng"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93156666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smtClean="0"/>
              <a:t>All participants in this meeting have certain obligations under the IEEE-SA Patent Policy. </a:t>
            </a:r>
          </a:p>
          <a:p>
            <a:pPr lvl="1">
              <a:buFont typeface="Arial" pitchFamily="34" charset="0"/>
              <a:buChar char="•"/>
            </a:pPr>
            <a:r>
              <a:rPr lang="en-US" altLang="en-US" sz="1600" b="1" smtClean="0">
                <a:solidFill>
                  <a:srgbClr val="003399"/>
                </a:solidFill>
              </a:rPr>
              <a:t>Participants [Note: </a:t>
            </a:r>
            <a:r>
              <a:rPr lang="en-GB" altLang="en-US" sz="1600" b="1" smtClean="0">
                <a:solidFill>
                  <a:srgbClr val="003399"/>
                </a:solidFill>
              </a:rPr>
              <a:t>Quoted text excerpted from IEEE-SA Standards Board Bylaws subclause 6.2</a:t>
            </a:r>
            <a:r>
              <a:rPr lang="en-US" altLang="en-US" sz="1600" b="1" smtClean="0">
                <a:solidFill>
                  <a:srgbClr val="003399"/>
                </a:solidFill>
              </a:rPr>
              <a:t>]:</a:t>
            </a:r>
          </a:p>
          <a:p>
            <a:pPr lvl="2">
              <a:buFont typeface="Arial" pitchFamily="34" charset="0"/>
              <a:buChar char="•"/>
            </a:pPr>
            <a:r>
              <a:rPr lang="en-US" alt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smtClean="0"/>
          </a:p>
          <a:p>
            <a:pPr lvl="2">
              <a:buFont typeface="Arial" pitchFamily="34" charset="0"/>
              <a:buChar char="•"/>
            </a:pPr>
            <a:r>
              <a:rPr lang="en-US" altLang="en-US" sz="1600" b="1"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smtClean="0">
                <a:solidFill>
                  <a:srgbClr val="003399"/>
                </a:solidFill>
              </a:rPr>
              <a:t>Early identification of holders of potential Essential Patent Claims is strongly encouraged</a:t>
            </a:r>
          </a:p>
          <a:p>
            <a:pPr lvl="1">
              <a:buFont typeface="Arial" pitchFamily="34" charset="0"/>
              <a:buChar char="•"/>
            </a:pPr>
            <a:r>
              <a:rPr lang="en-US" altLang="en-US" sz="1600" b="1" smtClean="0">
                <a:solidFill>
                  <a:srgbClr val="003399"/>
                </a:solidFill>
              </a:rPr>
              <a:t>No duty to perform a patent search</a:t>
            </a:r>
            <a:endParaRPr lang="en-US" altLang="en-US" sz="1600" smtClean="0"/>
          </a:p>
        </p:txBody>
      </p:sp>
    </p:spTree>
    <p:extLst>
      <p:ext uri="{BB962C8B-B14F-4D97-AF65-F5344CB8AC3E}">
        <p14:creationId xmlns:p14="http://schemas.microsoft.com/office/powerpoint/2010/main" val="1653984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3138618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1145608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a:solidFill>
                <a:srgbClr val="FF0000"/>
              </a:solidFill>
              <a:cs typeface="Arial" pitchFamily="34" charset="0"/>
            </a:endParaRPr>
          </a:p>
          <a:p>
            <a:pPr>
              <a:lnSpc>
                <a:spcPct val="80000"/>
              </a:lnSpc>
              <a:spcAft>
                <a:spcPct val="40000"/>
              </a:spcAft>
              <a:buFont typeface="Arial" pitchFamily="34" charset="0"/>
              <a:buChar char="•"/>
            </a:pPr>
            <a:r>
              <a:rPr lang="en-US" altLang="en-US" sz="1800" b="1">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a:cs typeface="Arial" pitchFamily="34" charset="0"/>
              </a:rPr>
              <a:t>Technical considerations remain primary focus</a:t>
            </a:r>
            <a:endParaRPr lang="en-US" altLang="en-US" sz="1400">
              <a:cs typeface="Arial" pitchFamily="34" charset="0"/>
            </a:endParaRPr>
          </a:p>
          <a:p>
            <a:pPr lvl="1">
              <a:lnSpc>
                <a:spcPct val="80000"/>
              </a:lnSpc>
              <a:spcAft>
                <a:spcPct val="40000"/>
              </a:spcAft>
              <a:buFont typeface="Arial" pitchFamily="34" charset="0"/>
              <a:buChar char="•"/>
            </a:pPr>
            <a:r>
              <a:rPr lang="en-US" altLang="en-US" sz="1600" b="1">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a:cs typeface="Arial" pitchFamily="34" charset="0"/>
              </a:rPr>
              <a:t>Don’t be silent if inappropriate topics are discussed … do formally object.</a:t>
            </a:r>
          </a:p>
          <a:p>
            <a:pPr algn="ctr">
              <a:lnSpc>
                <a:spcPct val="80000"/>
              </a:lnSpc>
              <a:buFont typeface="Monotype Sorts"/>
              <a:buNone/>
            </a:pPr>
            <a:r>
              <a:rPr lang="en-US" altLang="en-US" sz="1000" b="1">
                <a:cs typeface="Arial" pitchFamily="34" charset="0"/>
              </a:rPr>
              <a:t>---------------------------------------------------------------   </a:t>
            </a:r>
            <a:endParaRPr lang="en-US" altLang="en-US" sz="1200" b="1">
              <a:cs typeface="Arial" pitchFamily="34" charset="0"/>
            </a:endParaRPr>
          </a:p>
          <a:p>
            <a:pPr algn="ctr">
              <a:lnSpc>
                <a:spcPct val="80000"/>
              </a:lnSpc>
              <a:buFont typeface="Monotype Sorts"/>
              <a:buNone/>
            </a:pPr>
            <a:r>
              <a:rPr lang="en-US" altLang="en-US" sz="1200" b="1">
                <a:cs typeface="Arial" pitchFamily="34" charset="0"/>
              </a:rPr>
              <a:t>See </a:t>
            </a:r>
            <a:r>
              <a:rPr lang="en-US" altLang="en-US" sz="1200" b="1" i="1">
                <a:cs typeface="Arial" pitchFamily="34" charset="0"/>
              </a:rPr>
              <a:t>IEEE-SA Standards Board Operations Manual</a:t>
            </a:r>
            <a:r>
              <a:rPr lang="en-US" altLang="en-US" sz="1200" b="1">
                <a:cs typeface="Arial" pitchFamily="34" charset="0"/>
              </a:rPr>
              <a:t>, clause 5.3.10 and </a:t>
            </a:r>
            <a:r>
              <a:rPr lang="en-GB" altLang="en-US" sz="1200" b="1">
                <a:cs typeface="Arial" pitchFamily="34" charset="0"/>
              </a:rPr>
              <a:t>“Promoting Competition and Innovation: What You Need to Know about the IEEE Standards Association's Antitrust and Competition Policy”</a:t>
            </a:r>
            <a:r>
              <a:rPr lang="en-US" altLang="en-US" sz="1200" b="1">
                <a:cs typeface="Arial" pitchFamily="34" charset="0"/>
              </a:rPr>
              <a:t> for more details.</a:t>
            </a:r>
          </a:p>
        </p:txBody>
      </p:sp>
    </p:spTree>
    <p:extLst>
      <p:ext uri="{BB962C8B-B14F-4D97-AF65-F5344CB8AC3E}">
        <p14:creationId xmlns:p14="http://schemas.microsoft.com/office/powerpoint/2010/main" val="27492283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of </a:t>
            </a:r>
            <a:r>
              <a:rPr lang="en-US" sz="2400" dirty="0" smtClean="0"/>
              <a:t>Warsaw Minutes</a:t>
            </a:r>
          </a:p>
          <a:p>
            <a:r>
              <a:rPr lang="en-US" sz="2400" dirty="0" smtClean="0"/>
              <a:t>Responses to </a:t>
            </a:r>
            <a:r>
              <a:rPr lang="en-US" sz="2400" dirty="0" err="1" smtClean="0"/>
              <a:t>CfP</a:t>
            </a:r>
            <a:endParaRPr lang="en-US" sz="2400" dirty="0" smtClean="0"/>
          </a:p>
          <a:p>
            <a:r>
              <a:rPr lang="en-US" sz="2400" dirty="0" smtClean="0"/>
              <a:t>Liaison to ETSI LTN</a:t>
            </a:r>
          </a:p>
          <a:p>
            <a:r>
              <a:rPr lang="en-US" sz="2400" dirty="0" smtClean="0"/>
              <a:t>Static Context Header Compression</a:t>
            </a:r>
          </a:p>
          <a:p>
            <a:r>
              <a:rPr lang="en-US" sz="2400" dirty="0"/>
              <a:t>802.15.4w Future Schedule</a:t>
            </a:r>
          </a:p>
          <a:p>
            <a:r>
              <a:rPr lang="en-US" sz="2400" dirty="0" smtClean="0"/>
              <a:t>AOB</a:t>
            </a:r>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July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a:t>
            </a:r>
            <a:r>
              <a:rPr lang="en-US" dirty="0" smtClean="0"/>
              <a:t>G </a:t>
            </a:r>
            <a:r>
              <a:rPr lang="en-US" dirty="0" smtClean="0"/>
              <a:t>15.4w </a:t>
            </a:r>
            <a:r>
              <a:rPr lang="en-US" dirty="0" smtClean="0"/>
              <a:t>Schedule </a:t>
            </a:r>
            <a:r>
              <a:rPr lang="en-US" dirty="0" smtClean="0"/>
              <a:t>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211325941"/>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SG LPWA</a:t>
                      </a:r>
                      <a:endParaRPr lang="en-US" sz="1800" u="none" strike="noStrike"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SG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SG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SG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July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endParaRPr lang="en-US" sz="2400" kern="0" dirty="0" smtClean="0"/>
          </a:p>
        </p:txBody>
      </p:sp>
    </p:spTree>
    <p:extLst>
      <p:ext uri="{BB962C8B-B14F-4D97-AF65-F5344CB8AC3E}">
        <p14:creationId xmlns:p14="http://schemas.microsoft.com/office/powerpoint/2010/main" val="1035023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1214</Words>
  <Application>Microsoft Office PowerPoint</Application>
  <PresentationFormat>Bildschirmpräsentation (4:3)</PresentationFormat>
  <Paragraphs>231</Paragraphs>
  <Slides>22</Slides>
  <Notes>2</Notes>
  <HiddenSlides>0</HiddenSlides>
  <MMClips>0</MMClips>
  <ScaleCrop>false</ScaleCrop>
  <HeadingPairs>
    <vt:vector size="4" baseType="variant">
      <vt:variant>
        <vt:lpstr>Design</vt:lpstr>
      </vt:variant>
      <vt:variant>
        <vt:i4>2</vt:i4>
      </vt:variant>
      <vt:variant>
        <vt:lpstr>Folientitel</vt:lpstr>
      </vt:variant>
      <vt:variant>
        <vt:i4>22</vt:i4>
      </vt:variant>
    </vt:vector>
  </HeadingPairs>
  <TitlesOfParts>
    <vt:vector size="24" baseType="lpstr">
      <vt:lpstr>IEEE-P802_15_Rbt</vt:lpstr>
      <vt:lpstr>Default Design</vt:lpstr>
      <vt:lpstr>PowerPoint-Präsentation</vt:lpstr>
      <vt:lpstr>TG 802.15.4w LPWA Agenda July 2018 Plenary</vt:lpstr>
      <vt:lpstr>Instructions for the WG Chair</vt:lpstr>
      <vt:lpstr>Participants, Patents, and Duty to Inform</vt:lpstr>
      <vt:lpstr>Patent Related Links</vt:lpstr>
      <vt:lpstr>Call for Potentially Essential Patents</vt:lpstr>
      <vt:lpstr>Other Guidelines for IEEE WG Meetings</vt:lpstr>
      <vt:lpstr>Main Agenda Items for the Week</vt:lpstr>
      <vt:lpstr>TG 15.4w Schedule for the Week</vt:lpstr>
      <vt:lpstr>Draft Agenda</vt:lpstr>
      <vt:lpstr>Draft Agenda (cont’d)</vt:lpstr>
      <vt:lpstr>Approval of Warsaw Minutes</vt:lpstr>
      <vt:lpstr>Approval of Warsaw Minutes (cont’d)</vt:lpstr>
      <vt:lpstr>TG4w Draft Schedule</vt:lpstr>
      <vt:lpstr>Review of PAR Scope</vt:lpstr>
      <vt:lpstr>Responses to CfP</vt:lpstr>
      <vt:lpstr>Response to CfP #1</vt:lpstr>
      <vt:lpstr>Response to CfP #2</vt:lpstr>
      <vt:lpstr>Response to CfP #3</vt:lpstr>
      <vt:lpstr>Response to CfP #4</vt:lpstr>
      <vt:lpstr>Response to CfP # 5</vt:lpstr>
      <vt:lpstr>Response to CfP #6</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181</cp:revision>
  <cp:lastPrinted>1998-02-10T13:28:06Z</cp:lastPrinted>
  <dcterms:created xsi:type="dcterms:W3CDTF">2018-03-02T09:48:16Z</dcterms:created>
  <dcterms:modified xsi:type="dcterms:W3CDTF">2018-07-08T23:38:45Z</dcterms:modified>
</cp:coreProperties>
</file>