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779" r:id="rId11"/>
    <p:sldId id="718" r:id="rId12"/>
    <p:sldId id="791" r:id="rId13"/>
    <p:sldId id="778" r:id="rId14"/>
    <p:sldId id="790" r:id="rId15"/>
    <p:sldId id="774" r:id="rId16"/>
    <p:sldId id="764" r:id="rId17"/>
    <p:sldId id="792" r:id="rId18"/>
    <p:sldId id="786" r:id="rId19"/>
    <p:sldId id="789" r:id="rId20"/>
    <p:sldId id="761" r:id="rId21"/>
    <p:sldId id="766" r:id="rId22"/>
    <p:sldId id="762" r:id="rId23"/>
    <p:sldId id="7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4" autoAdjust="0"/>
    <p:restoredTop sz="95409" autoAdjust="0"/>
  </p:normalViewPr>
  <p:slideViewPr>
    <p:cSldViewPr>
      <p:cViewPr varScale="1">
        <p:scale>
          <a:sx n="62" d="100"/>
          <a:sy n="62" d="100"/>
        </p:scale>
        <p:origin x="99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856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13</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15</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16</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19</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21</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-0313-01-0013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2018-07-8</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44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with 48 samples defined in doc. 15-18-0003/r8.</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059401536"/>
              </p:ext>
            </p:extLst>
          </p:nvPr>
        </p:nvGraphicFramePr>
        <p:xfrm>
          <a:off x="6858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baseline="0" dirty="0" smtClean="0"/>
                        <a:t> </a:t>
                      </a:r>
                      <a:r>
                        <a:rPr lang="de-DE" altLang="en-US" sz="1800" dirty="0" err="1" smtClean="0"/>
                        <a:t>text</a:t>
                      </a:r>
                      <a:r>
                        <a:rPr lang="de-DE" altLang="en-US" sz="1800" dirty="0" smtClean="0"/>
                        <a:t> </a:t>
                      </a:r>
                      <a:r>
                        <a:rPr lang="de-DE" altLang="en-US" sz="1800" dirty="0" err="1" smtClean="0"/>
                        <a:t>proposal</a:t>
                      </a:r>
                      <a:r>
                        <a:rPr lang="de-DE" altLang="en-US" sz="1800" dirty="0" smtClean="0"/>
                        <a:t> </a:t>
                      </a:r>
                      <a:r>
                        <a:rPr lang="de-DE" altLang="en-US" sz="1800" dirty="0" err="1" smtClean="0"/>
                        <a:t>for</a:t>
                      </a:r>
                      <a:r>
                        <a:rPr lang="de-DE" altLang="en-US" sz="1800" dirty="0" smtClean="0"/>
                        <a:t> LB PHY 0168/r3 (</a:t>
                      </a:r>
                      <a:r>
                        <a:rPr lang="de-DE" altLang="en-US" sz="1800" dirty="0" err="1" smtClean="0"/>
                        <a:t>t.b.d</a:t>
                      </a:r>
                      <a:r>
                        <a:rPr lang="de-DE" altLang="en-US" sz="1800" dirty="0" smtClean="0"/>
                        <a:t>.)</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98288505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text</a:t>
                      </a:r>
                      <a:r>
                        <a:rPr lang="de-DE" altLang="en-US" sz="1800" dirty="0" smtClean="0"/>
                        <a:t> </a:t>
                      </a:r>
                      <a:r>
                        <a:rPr lang="en-US" sz="1800" dirty="0" smtClean="0"/>
                        <a:t>proposal for HB PHY in 0273/r0</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529634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way</a:t>
                      </a:r>
                      <a:r>
                        <a:rPr lang="de-DE" altLang="en-US" sz="1800" dirty="0" smtClean="0"/>
                        <a:t> </a:t>
                      </a:r>
                      <a:r>
                        <a:rPr lang="de-DE" altLang="en-US" sz="1800" dirty="0" err="1" smtClean="0"/>
                        <a:t>forward</a:t>
                      </a:r>
                      <a:r>
                        <a:rPr lang="de-DE" altLang="en-US" sz="1800" dirty="0" smtClean="0"/>
                        <a:t> on validation </a:t>
                      </a:r>
                      <a:r>
                        <a:rPr lang="de-DE" altLang="en-US" sz="1800" dirty="0" err="1" smtClean="0"/>
                        <a:t>of</a:t>
                      </a:r>
                      <a:r>
                        <a:rPr lang="de-DE" altLang="en-US" sz="1800" dirty="0" smtClean="0"/>
                        <a:t> LB PHY </a:t>
                      </a:r>
                      <a:r>
                        <a:rPr lang="de-DE" altLang="en-US" sz="1800" dirty="0" err="1" smtClean="0"/>
                        <a:t>and</a:t>
                      </a:r>
                      <a:r>
                        <a:rPr lang="de-DE" altLang="en-US" sz="1800" dirty="0" smtClean="0"/>
                        <a:t> HB PHY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8523649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LB PHY and HB PHY require additional performance evaluation in AWGN concerning Synch, Header and Payload, following the scheme used in 0190/r0 before being added to D3.</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105957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13</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a:t>
            </a:r>
            <a:r>
              <a:rPr lang="en-US" altLang="en-US" sz="3600" dirty="0"/>
              <a:t>July </a:t>
            </a:r>
            <a:r>
              <a:rPr lang="en-US" altLang="en-US" sz="3600" dirty="0" smtClean="0"/>
              <a:t>10, </a:t>
            </a:r>
            <a:r>
              <a:rPr lang="en-US" altLang="en-US" sz="3600" dirty="0"/>
              <a:t>2018</a:t>
            </a:r>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42575913"/>
              </p:ext>
            </p:extLst>
          </p:nvPr>
        </p:nvGraphicFramePr>
        <p:xfrm>
          <a:off x="685800" y="2362200"/>
          <a:ext cx="8229600" cy="292575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42900"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Text on MAC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pureLiFi</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t.b.d</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0003"/>
                  </a:ext>
                </a:extLst>
              </a:tr>
              <a:tr h="365702">
                <a:tc>
                  <a:txBody>
                    <a:bodyPr/>
                    <a:lstStyle/>
                    <a:p>
                      <a:pPr marL="358775"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Discuss</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way</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forward</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on 802.15.13 MAC</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982885059"/>
                  </a:ext>
                </a:extLst>
              </a:tr>
              <a:tr h="365702">
                <a:tc>
                  <a:txBody>
                    <a:bodyPr/>
                    <a:lstStyle/>
                    <a:p>
                      <a:pPr marL="358775"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Clarify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if</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there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is</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any</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impact</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on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timeline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in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doc</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17-0288/r4</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566722198"/>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of slots =</a:t>
                      </a:r>
                      <a:r>
                        <a:rPr lang="en-GB" altLang="en-US" sz="1800" baseline="0" dirty="0" smtClean="0"/>
                        <a:t>  </a:t>
                      </a:r>
                      <a:r>
                        <a:rPr lang="en-GB" altLang="en-US" sz="1800" dirty="0" smtClean="0"/>
                        <a:t>during September meeting</a:t>
                      </a:r>
                    </a:p>
                  </a:txBody>
                  <a:tcPr marT="45672" marB="45672"/>
                </a:tc>
                <a:tc>
                  <a:txBody>
                    <a:bodyPr/>
                    <a:lstStyle/>
                    <a:p>
                      <a:r>
                        <a:rPr lang="de-DE" sz="1800" dirty="0" smtClean="0"/>
                        <a:t>5</a:t>
                      </a:r>
                      <a:endParaRPr lang="en-US" sz="1800" dirty="0"/>
                    </a:p>
                  </a:txBody>
                  <a:tcPr marT="45672" marB="45672"/>
                </a:tc>
                <a:extLst>
                  <a:ext uri="{0D108BD9-81ED-4DB2-BD59-A6C34878D82A}">
                    <a16:rowId xmlns:a16="http://schemas.microsoft.com/office/drawing/2014/main" val="38558837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15</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 July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73711809"/>
              </p:ext>
            </p:extLst>
          </p:nvPr>
        </p:nvGraphicFramePr>
        <p:xfrm>
          <a:off x="838200" y="2362200"/>
          <a:ext cx="8077200" cy="2194638"/>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a:t>
                      </a:r>
                    </a:p>
                  </a:txBody>
                  <a:tcPr marT="45678" marB="45678"/>
                </a:tc>
                <a:tc>
                  <a:txBody>
                    <a:bodyPr/>
                    <a:lstStyle/>
                    <a:p>
                      <a:r>
                        <a:rPr lang="de-DE" sz="1800" dirty="0" smtClean="0"/>
                        <a:t>100</a:t>
                      </a:r>
                      <a:endParaRPr lang="en-US" sz="1800" dirty="0"/>
                    </a:p>
                  </a:txBody>
                  <a:tcPr marT="45678" marB="45678"/>
                </a:tc>
                <a:extLst>
                  <a:ext uri="{0D108BD9-81ED-4DB2-BD59-A6C34878D82A}">
                    <a16:rowId xmlns:a16="http://schemas.microsoft.com/office/drawing/2014/main" val="3720741099"/>
                  </a:ext>
                </a:extLst>
              </a:tr>
              <a:tr h="36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about creation of D3</a:t>
                      </a:r>
                      <a:r>
                        <a:rPr lang="en-GB" altLang="en-US" sz="1800" baseline="0" dirty="0" smtClean="0"/>
                        <a:t> </a:t>
                      </a:r>
                      <a:r>
                        <a:rPr lang="en-GB" altLang="en-US" sz="1800" dirty="0" smtClean="0"/>
                        <a:t>and comment collection against it</a:t>
                      </a:r>
                    </a:p>
                  </a:txBody>
                  <a:tcPr marT="45678" marB="45678"/>
                </a:tc>
                <a:tc>
                  <a:txBody>
                    <a:bodyPr/>
                    <a:lstStyle/>
                    <a:p>
                      <a:r>
                        <a:rPr lang="en-US" sz="1800" dirty="0" smtClean="0"/>
                        <a:t>10</a:t>
                      </a:r>
                      <a:endParaRPr lang="en-US" sz="1800" dirty="0"/>
                    </a:p>
                  </a:txBody>
                  <a:tcPr marT="45678" marB="45678"/>
                </a:tc>
                <a:extLst>
                  <a:ext uri="{0D108BD9-81ED-4DB2-BD59-A6C34878D82A}">
                    <a16:rowId xmlns:a16="http://schemas.microsoft.com/office/drawing/2014/main" val="2639683355"/>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16</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 PM2, July 11,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40900383"/>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Create</a:t>
                      </a:r>
                      <a:r>
                        <a:rPr lang="en-US" sz="1800" b="0" i="0" u="none" strike="noStrike" baseline="0" dirty="0" smtClean="0">
                          <a:solidFill>
                            <a:srgbClr val="000000"/>
                          </a:solidFill>
                          <a:effectLst/>
                          <a:latin typeface="+mn-lt"/>
                        </a:rPr>
                        <a:t> TBD list and who is responsible to deliver what and until when</a:t>
                      </a:r>
                      <a:endParaRPr lang="en-GB" altLang="en-US" sz="1800" dirty="0" smtClean="0"/>
                    </a:p>
                  </a:txBody>
                  <a:tcPr marT="45678" marB="45678"/>
                </a:tc>
                <a:tc>
                  <a:txBody>
                    <a:bodyPr/>
                    <a:lstStyle/>
                    <a:p>
                      <a:r>
                        <a:rPr lang="de-DE" sz="1800" dirty="0" smtClean="0"/>
                        <a:t>60</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p>
                  </a:txBody>
                  <a:tcPr marT="45678" marB="45678"/>
                </a:tc>
                <a:tc>
                  <a:txBody>
                    <a:bodyPr/>
                    <a:lstStyle/>
                    <a:p>
                      <a:r>
                        <a:rPr lang="en-US" sz="1800" dirty="0" smtClean="0"/>
                        <a:t>50</a:t>
                      </a:r>
                      <a:endParaRPr lang="en-US" sz="1800" dirty="0"/>
                    </a:p>
                  </a:txBody>
                  <a:tcPr marT="45678" marB="45678"/>
                </a:tc>
                <a:extLst>
                  <a:ext uri="{0D108BD9-81ED-4DB2-BD59-A6C34878D82A}">
                    <a16:rowId xmlns:a16="http://schemas.microsoft.com/office/drawing/2014/main" val="2018699592"/>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All comments as resolved in doc. 0088/</a:t>
            </a:r>
            <a:r>
              <a:rPr lang="en-GB" altLang="en-US" dirty="0" err="1" smtClean="0">
                <a:sym typeface="Wingdings" panose="05000000000000000000" pitchFamily="2" charset="2"/>
              </a:rPr>
              <a:t>rx</a:t>
            </a:r>
            <a:r>
              <a:rPr lang="en-GB" altLang="en-US" dirty="0" smtClean="0">
                <a:sym typeface="Wingdings" panose="05000000000000000000" pitchFamily="2" charset="2"/>
              </a:rPr>
              <a:t> will be worked in D3. TBDs delivered until July 25 will also be included. D3 will be made available until August 15. Comments against D3 are due before Sept. 2 and will be resolved in the September meeting in Kona.</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Tuesday </a:t>
            </a:r>
            <a:r>
              <a:rPr lang="en-US" altLang="en-US" sz="3600" dirty="0" smtClean="0"/>
              <a:t>PM1,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88584963"/>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procedures</a:t>
                      </a:r>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179398253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and Call for TG13 MAC proposals</a:t>
                      </a:r>
                      <a:endParaRPr lang="en-GB" altLang="en-US" sz="1800" dirty="0" smtClean="0"/>
                    </a:p>
                  </a:txBody>
                  <a:tcPr marT="45678" marB="45678"/>
                </a:tc>
                <a:tc>
                  <a:txBody>
                    <a:bodyPr/>
                    <a:lstStyle/>
                    <a:p>
                      <a:r>
                        <a:rPr lang="de-DE" sz="1800" dirty="0" smtClean="0"/>
                        <a:t>80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19</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proposals for MAC, in the agreed-upon writing style</a:t>
            </a:r>
          </a:p>
          <a:p>
            <a:pPr marL="342900" indent="-342900" algn="just">
              <a:defRPr/>
            </a:pPr>
            <a:r>
              <a:rPr lang="en-GB" altLang="en-US" sz="2000" b="0" dirty="0" smtClean="0"/>
              <a:t>Doc. XXXX/</a:t>
            </a:r>
            <a:r>
              <a:rPr lang="en-GB" altLang="en-US" sz="2000" b="0" dirty="0" err="1" smtClean="0"/>
              <a:t>rY</a:t>
            </a:r>
            <a:endParaRPr lang="en-GB" altLang="en-US" sz="2000" b="0" dirty="0" smtClean="0"/>
          </a:p>
          <a:p>
            <a:pPr algn="just">
              <a:buFontTx/>
              <a:buNone/>
              <a:defRPr/>
            </a:pPr>
            <a:r>
              <a:rPr lang="en-GB" altLang="en-US" sz="2000" dirty="0" smtClean="0"/>
              <a:t>Proposals shall be submitted until </a:t>
            </a:r>
            <a:r>
              <a:rPr lang="en-GB" altLang="en-US" sz="2000" u="sng" dirty="0" smtClean="0"/>
              <a:t>September 1</a:t>
            </a:r>
            <a:r>
              <a:rPr lang="en-GB" altLang="en-US" sz="2000" dirty="0" smtClean="0"/>
              <a:t> and will be discussed at the next two meetings in San Diego and Kona.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July </a:t>
            </a:r>
            <a:r>
              <a:rPr lang="en-US" altLang="en-US" dirty="0"/>
              <a:t>2018 session in </a:t>
            </a:r>
            <a:r>
              <a:rPr lang="en-US" altLang="en-US" dirty="0" smtClean="0"/>
              <a:t>San Diego, CA.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July 12,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556598569"/>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p>
                  </a:txBody>
                  <a:tcPr marT="45673" marB="45673"/>
                </a:tc>
                <a:tc>
                  <a:txBody>
                    <a:bodyPr/>
                    <a:lstStyle/>
                    <a:p>
                      <a:r>
                        <a:rPr lang="en-US" sz="1800" dirty="0" smtClean="0"/>
                        <a:t>110</a:t>
                      </a:r>
                      <a:endParaRPr lang="en-US" sz="1800" dirty="0"/>
                    </a:p>
                  </a:txBody>
                  <a:tcPr marT="45673" marB="45673"/>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21</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July 12,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455942513"/>
              </p:ext>
            </p:extLst>
          </p:nvPr>
        </p:nvGraphicFramePr>
        <p:xfrm>
          <a:off x="838200" y="2362200"/>
          <a:ext cx="8077200" cy="1957293"/>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p>
                  </a:txBody>
                  <a:tcPr marT="45673" marB="45673"/>
                </a:tc>
                <a:tc>
                  <a:txBody>
                    <a:bodyPr/>
                    <a:lstStyle/>
                    <a:p>
                      <a:r>
                        <a:rPr lang="en-US" sz="1800" dirty="0" smtClean="0"/>
                        <a:t>110</a:t>
                      </a:r>
                      <a:endParaRPr lang="en-US" sz="1800" dirty="0"/>
                    </a:p>
                  </a:txBody>
                  <a:tcPr marT="45673" marB="45673"/>
                </a:tc>
                <a:extLst>
                  <a:ext uri="{0D108BD9-81ED-4DB2-BD59-A6C34878D82A}">
                    <a16:rowId xmlns:a16="http://schemas.microsoft.com/office/drawing/2014/main" val="2311578504"/>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July 12,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86831719"/>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of new material from TBDs</a:t>
                      </a:r>
                    </a:p>
                  </a:txBody>
                  <a:tcPr marT="45677" marB="45677"/>
                </a:tc>
                <a:tc>
                  <a:txBody>
                    <a:bodyPr/>
                    <a:lstStyle/>
                    <a:p>
                      <a:r>
                        <a:rPr lang="en-US" sz="1800" dirty="0" smtClean="0"/>
                        <a:t>60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September meeting in Kona</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timeline</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marL="342900" indent="-342900" algn="just">
              <a:buFont typeface="Arial" panose="020B0604020202020204" pitchFamily="34" charset="0"/>
              <a:buChar char="•"/>
              <a:defRPr/>
            </a:pPr>
            <a:r>
              <a:rPr lang="en-GB" altLang="en-US" dirty="0" smtClean="0"/>
              <a:t>Finalize LB PHY and HB PHY evaluation and text</a:t>
            </a:r>
          </a:p>
          <a:p>
            <a:pPr marL="342900" indent="-342900" algn="just">
              <a:buFont typeface="Arial" panose="020B0604020202020204" pitchFamily="34" charset="0"/>
              <a:buChar char="•"/>
              <a:defRPr/>
            </a:pPr>
            <a:r>
              <a:rPr lang="en-GB" altLang="en-US" dirty="0" smtClean="0"/>
              <a:t>Discuss incoming MAC proposals and TBDs</a:t>
            </a:r>
          </a:p>
          <a:p>
            <a:pPr marL="342900" indent="-342900" algn="just">
              <a:buFont typeface="Arial" panose="020B0604020202020204" pitchFamily="34" charset="0"/>
              <a:buChar char="•"/>
              <a:defRPr/>
            </a:pPr>
            <a:r>
              <a:rPr lang="en-GB" altLang="en-US" dirty="0" smtClean="0"/>
              <a:t>Resolve comments against D3</a:t>
            </a:r>
          </a:p>
          <a:p>
            <a:pPr marL="342900" indent="-342900" algn="just">
              <a:buFont typeface="Arial" panose="020B0604020202020204" pitchFamily="34" charset="0"/>
              <a:buChar char="•"/>
              <a:defRPr/>
            </a:pPr>
            <a:r>
              <a:rPr lang="en-GB" altLang="en-US" dirty="0" smtClean="0"/>
              <a:t>Prepare D4 for WG Letter Ballot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smtClean="0"/>
              <a:t>Attendance recording procedures</a:t>
            </a:r>
          </a:p>
          <a:p>
            <a:pPr lvl="1"/>
            <a:r>
              <a:rPr lang="en-US" altLang="en-US" smtClean="0">
                <a:hlinkClick r:id="rId3"/>
              </a:rPr>
              <a:t>https://imat.ieee.org/my-site/home</a:t>
            </a:r>
            <a:r>
              <a:rPr lang="en-US" altLang="en-US" smtClean="0"/>
              <a:t>   </a:t>
            </a:r>
            <a:endParaRPr lang="en-US" altLang="en-US" sz="1800" smtClean="0"/>
          </a:p>
          <a:p>
            <a:pPr lvl="1"/>
            <a:r>
              <a:rPr lang="de-DE" altLang="en-US" smtClean="0"/>
              <a:t>Login using your IEEE account also used for registration</a:t>
            </a:r>
            <a:endParaRPr lang="en-US" altLang="en-US" smtClean="0"/>
          </a:p>
          <a:p>
            <a:pPr lvl="1"/>
            <a:r>
              <a:rPr lang="en-US" altLang="en-US" smtClean="0"/>
              <a:t>Must log attendance during each 2-hour session</a:t>
            </a:r>
          </a:p>
          <a:p>
            <a:pPr lvl="1"/>
            <a:r>
              <a:rPr lang="de-DE" altLang="en-US" smtClean="0"/>
              <a:t>Attendance counts to achieving/maintaining your voting rights </a:t>
            </a:r>
            <a:endParaRPr lang="en-US" altLang="en-US" smtClean="0"/>
          </a:p>
          <a:p>
            <a:pPr>
              <a:spcBef>
                <a:spcPts val="1800"/>
              </a:spcBef>
            </a:pPr>
            <a:r>
              <a:rPr lang="en-US" altLang="en-US" smtClean="0"/>
              <a:t>Documentation</a:t>
            </a:r>
          </a:p>
          <a:p>
            <a:pPr lvl="1"/>
            <a:r>
              <a:rPr lang="en-US" altLang="en-US" smtClean="0">
                <a:hlinkClick r:id="rId4"/>
              </a:rPr>
              <a:t>http://mentor.ieee.org</a:t>
            </a:r>
            <a:endParaRPr lang="en-US" altLang="en-US" smtClean="0"/>
          </a:p>
          <a:p>
            <a:pPr lvl="1"/>
            <a:r>
              <a:rPr lang="en-US" altLang="en-US" smtClean="0"/>
              <a:t>Use “TG13”</a:t>
            </a:r>
            <a:r>
              <a:rPr lang="en-US" altLang="ja-JP" smtClean="0"/>
              <a:t> for submission</a:t>
            </a:r>
          </a:p>
          <a:p>
            <a:pPr lvl="1"/>
            <a:r>
              <a:rPr lang="en-US" altLang="en-US" smtClean="0"/>
              <a:t>If you plan to make a submission be sure it does not contain company logos or advertising</a:t>
            </a:r>
          </a:p>
          <a:p>
            <a:r>
              <a:rPr lang="de-DE" altLang="en-US" smtClean="0"/>
              <a:t>Approve last meeting minutes (15-18-0067-r2) </a:t>
            </a:r>
            <a:endParaRPr lang="en-US" altLang="en-US" smtClean="0"/>
          </a:p>
          <a:p>
            <a:pPr lvl="1"/>
            <a:endParaRPr lang="en-US" altLang="en-US" smtClean="0"/>
          </a:p>
          <a:p>
            <a:pPr lvl="1"/>
            <a:endParaRPr lang="en-US" altLang="en-US"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566725222"/>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3676647086"/>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 #1</a:t>
                      </a:r>
                      <a:endParaRPr lang="en-US" sz="1600" b="1" i="0"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#2</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#6</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#4</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#7</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a:t>
                      </a:r>
                      <a:r>
                        <a:rPr lang="de-DE" sz="1600" b="1" dirty="0" smtClean="0"/>
                        <a:t>#8</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t>Review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outcome</a:t>
            </a:r>
            <a:r>
              <a:rPr lang="de-DE" altLang="en-US" sz="1800" dirty="0" smtClean="0"/>
              <a:t> </a:t>
            </a:r>
            <a:r>
              <a:rPr lang="de-DE" altLang="en-US" sz="1800" dirty="0" err="1" smtClean="0"/>
              <a:t>of</a:t>
            </a:r>
            <a:r>
              <a:rPr lang="de-DE" altLang="en-US" sz="1800" dirty="0" smtClean="0"/>
              <a:t> </a:t>
            </a:r>
            <a:r>
              <a:rPr lang="de-DE" altLang="en-US" sz="1800" dirty="0" err="1" smtClean="0"/>
              <a:t>several</a:t>
            </a:r>
            <a:r>
              <a:rPr lang="de-DE" altLang="en-US" sz="1800" dirty="0" smtClean="0"/>
              <a:t> </a:t>
            </a:r>
            <a:r>
              <a:rPr lang="de-DE" altLang="en-US" sz="1800" dirty="0" err="1" smtClean="0"/>
              <a:t>phone</a:t>
            </a:r>
            <a:r>
              <a:rPr lang="de-DE" altLang="en-US" sz="1800" dirty="0" smtClean="0"/>
              <a:t> </a:t>
            </a:r>
            <a:r>
              <a:rPr lang="de-DE" altLang="en-US" sz="1800" dirty="0" err="1" smtClean="0"/>
              <a:t>calls</a:t>
            </a:r>
            <a:r>
              <a:rPr lang="de-DE" altLang="en-US" sz="1800" dirty="0" smtClean="0"/>
              <a:t> </a:t>
            </a:r>
          </a:p>
          <a:p>
            <a:pPr marL="342900" indent="-342900" algn="just">
              <a:spcBef>
                <a:spcPts val="0"/>
              </a:spcBef>
              <a:spcAft>
                <a:spcPts val="300"/>
              </a:spcAft>
              <a:defRPr/>
            </a:pPr>
            <a:r>
              <a:rPr lang="de-DE" altLang="en-US" sz="1800" dirty="0" err="1" smtClean="0"/>
              <a:t>Finalize</a:t>
            </a:r>
            <a:r>
              <a:rPr lang="de-DE" altLang="en-US" sz="1800" dirty="0" smtClean="0"/>
              <a:t> PM PHY </a:t>
            </a:r>
            <a:r>
              <a:rPr lang="de-DE" altLang="en-US" sz="1800" dirty="0" err="1" smtClean="0"/>
              <a:t>text</a:t>
            </a:r>
            <a:r>
              <a:rPr lang="de-DE" altLang="en-US" sz="1800" dirty="0" smtClean="0"/>
              <a:t> in </a:t>
            </a:r>
            <a:r>
              <a:rPr lang="de-DE" altLang="en-US" sz="1800" dirty="0" err="1" smtClean="0"/>
              <a:t>doc</a:t>
            </a:r>
            <a:r>
              <a:rPr lang="de-DE" altLang="en-US" sz="1800" dirty="0" smtClean="0"/>
              <a:t>. </a:t>
            </a:r>
            <a:r>
              <a:rPr lang="de-DE" altLang="en-US" sz="1800" dirty="0" smtClean="0"/>
              <a:t>0003/r7</a:t>
            </a:r>
            <a:endParaRPr lang="de-DE" altLang="en-US" sz="1800" dirty="0" smtClean="0"/>
          </a:p>
          <a:p>
            <a:pPr marL="1085850" lvl="1" indent="-342900" algn="just">
              <a:spcBef>
                <a:spcPts val="0"/>
              </a:spcBef>
              <a:spcAft>
                <a:spcPts val="300"/>
              </a:spcAft>
              <a:defRPr/>
            </a:pPr>
            <a:r>
              <a:rPr lang="en-US" sz="1800" dirty="0" smtClean="0"/>
              <a:t>results on 48-bit PM </a:t>
            </a:r>
            <a:r>
              <a:rPr lang="en-US" sz="1800" dirty="0"/>
              <a:t>PHY </a:t>
            </a:r>
            <a:r>
              <a:rPr lang="en-US" sz="1800" dirty="0" smtClean="0"/>
              <a:t>synch preamble </a:t>
            </a:r>
            <a:r>
              <a:rPr lang="de-DE" altLang="en-US" sz="1800" dirty="0" err="1" smtClean="0"/>
              <a:t>doc</a:t>
            </a:r>
            <a:r>
              <a:rPr lang="de-DE" altLang="en-US" sz="1800" dirty="0" smtClean="0"/>
              <a:t>. 0288/r0 (HHI, ETRI)</a:t>
            </a:r>
          </a:p>
          <a:p>
            <a:pPr marL="1085850" lvl="1" indent="-342900" algn="just">
              <a:spcBef>
                <a:spcPts val="0"/>
              </a:spcBef>
              <a:spcAft>
                <a:spcPts val="300"/>
              </a:spcAft>
              <a:defRPr/>
            </a:pPr>
            <a:r>
              <a:rPr lang="de-DE" altLang="en-US" sz="1800" dirty="0"/>
              <a:t>r</a:t>
            </a:r>
            <a:r>
              <a:rPr lang="de-DE" altLang="en-US" sz="1800" dirty="0" smtClean="0"/>
              <a:t>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a:t>
            </a:r>
            <a:r>
              <a:rPr lang="de-DE" altLang="en-US" sz="1800" dirty="0"/>
              <a:t>(HHI, ETRI, </a:t>
            </a:r>
            <a:r>
              <a:rPr lang="de-DE" altLang="en-US" sz="1800" dirty="0" err="1"/>
              <a:t>vlncom</a:t>
            </a:r>
            <a:r>
              <a:rPr lang="de-DE" altLang="en-US" sz="1800" dirty="0" smtClean="0"/>
              <a:t>)</a:t>
            </a:r>
          </a:p>
          <a:p>
            <a:pPr marL="1085850" lvl="1" indent="-342900" algn="just">
              <a:spcBef>
                <a:spcPts val="0"/>
              </a:spcBef>
              <a:spcAft>
                <a:spcPts val="300"/>
              </a:spcAft>
              <a:defRPr/>
            </a:pPr>
            <a:r>
              <a:rPr lang="de-DE" altLang="en-US" sz="1800" dirty="0"/>
              <a:t>validation </a:t>
            </a:r>
            <a:r>
              <a:rPr lang="de-DE" altLang="en-US" sz="1800" dirty="0" err="1"/>
              <a:t>of</a:t>
            </a:r>
            <a:r>
              <a:rPr lang="de-DE" altLang="en-US" sz="1800" dirty="0"/>
              <a:t> PM PHY </a:t>
            </a:r>
            <a:r>
              <a:rPr lang="de-DE" altLang="en-US" sz="1800" dirty="0" err="1"/>
              <a:t>up</a:t>
            </a:r>
            <a:r>
              <a:rPr lang="de-DE" altLang="en-US" sz="1800" dirty="0"/>
              <a:t> </a:t>
            </a:r>
            <a:r>
              <a:rPr lang="de-DE" altLang="en-US" sz="1800" dirty="0" err="1"/>
              <a:t>to</a:t>
            </a:r>
            <a:r>
              <a:rPr lang="de-DE" altLang="en-US" sz="1800" dirty="0"/>
              <a:t> 200 MHz </a:t>
            </a:r>
            <a:r>
              <a:rPr lang="de-DE" altLang="en-US" sz="1800" dirty="0" err="1" smtClean="0"/>
              <a:t>bandwidth</a:t>
            </a:r>
            <a:r>
              <a:rPr lang="de-DE" altLang="en-US" sz="1800" dirty="0" smtClean="0"/>
              <a:t> </a:t>
            </a:r>
            <a:r>
              <a:rPr lang="de-DE" altLang="en-US" sz="1800" dirty="0" err="1" smtClean="0"/>
              <a:t>doc</a:t>
            </a:r>
            <a:r>
              <a:rPr lang="de-DE" altLang="en-US" sz="1800" dirty="0" smtClean="0"/>
              <a:t>. 0172/r4 </a:t>
            </a:r>
            <a:r>
              <a:rPr lang="de-DE" altLang="en-US" sz="1800" dirty="0"/>
              <a:t>(HHI)</a:t>
            </a:r>
          </a:p>
          <a:p>
            <a:pPr marL="342900" indent="-342900" algn="just">
              <a:spcBef>
                <a:spcPts val="0"/>
              </a:spcBef>
              <a:spcAft>
                <a:spcPts val="300"/>
              </a:spcAf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LB PHY</a:t>
            </a:r>
          </a:p>
          <a:p>
            <a:pPr marL="1085850" lvl="1" indent="-342900" algn="just">
              <a:spcBef>
                <a:spcPts val="0"/>
              </a:spcBef>
              <a:spcAft>
                <a:spcPts val="300"/>
              </a:spcAft>
              <a:defRPr/>
            </a:pPr>
            <a:r>
              <a:rPr lang="de-DE" altLang="en-US" sz="1800" dirty="0"/>
              <a:t>p</a:t>
            </a:r>
            <a:r>
              <a:rPr lang="de-DE" altLang="en-US" sz="1800" dirty="0" smtClean="0"/>
              <a:t>resent </a:t>
            </a:r>
            <a:r>
              <a:rPr lang="de-DE" altLang="en-US" sz="1800" dirty="0" err="1" smtClean="0"/>
              <a:t>text</a:t>
            </a:r>
            <a:r>
              <a:rPr lang="de-DE" altLang="en-US" sz="1800" dirty="0" smtClean="0"/>
              <a:t> </a:t>
            </a:r>
            <a:r>
              <a:rPr lang="de-DE" altLang="en-US" sz="1800" dirty="0" err="1" smtClean="0"/>
              <a:t>version</a:t>
            </a:r>
            <a:r>
              <a:rPr lang="de-DE" altLang="en-US" sz="1800" dirty="0" smtClean="0"/>
              <a:t> </a:t>
            </a:r>
            <a:r>
              <a:rPr lang="de-DE" altLang="en-US" sz="1800" dirty="0" err="1" smtClean="0"/>
              <a:t>of</a:t>
            </a:r>
            <a:r>
              <a:rPr lang="de-DE" altLang="en-US" sz="1800" dirty="0" smtClean="0"/>
              <a:t> 0168/r3 (</a:t>
            </a:r>
            <a:r>
              <a:rPr lang="de-DE" altLang="en-US" sz="1800" dirty="0" err="1" smtClean="0"/>
              <a:t>t.b.d</a:t>
            </a:r>
            <a:r>
              <a:rPr lang="de-DE" altLang="en-US" sz="1800" dirty="0" smtClean="0"/>
              <a:t>.)</a:t>
            </a:r>
          </a:p>
          <a:p>
            <a:pPr marL="342900" indent="-342900" algn="just">
              <a:spcBef>
                <a:spcPts val="0"/>
              </a:spcBef>
              <a:spcAft>
                <a:spcPts val="300"/>
              </a:spcAft>
              <a:defRPr/>
            </a:pPr>
            <a:r>
              <a:rPr lang="de-DE" altLang="en-US" sz="1800" dirty="0"/>
              <a:t>Present </a:t>
            </a:r>
            <a:r>
              <a:rPr lang="de-DE" altLang="en-US" sz="1800" dirty="0" err="1"/>
              <a:t>and</a:t>
            </a:r>
            <a:r>
              <a:rPr lang="de-DE" altLang="en-US" sz="1800" dirty="0"/>
              <a:t> </a:t>
            </a:r>
            <a:r>
              <a:rPr lang="de-DE" altLang="en-US" sz="1800" dirty="0" err="1"/>
              <a:t>discuss</a:t>
            </a:r>
            <a:r>
              <a:rPr lang="de-DE" altLang="en-US" sz="1800" dirty="0"/>
              <a:t> </a:t>
            </a:r>
            <a:r>
              <a:rPr lang="de-DE" altLang="en-US" sz="1800" dirty="0" smtClean="0"/>
              <a:t>HB </a:t>
            </a:r>
            <a:r>
              <a:rPr lang="de-DE" altLang="en-US" sz="1800" dirty="0"/>
              <a:t>PHY</a:t>
            </a:r>
          </a:p>
          <a:p>
            <a:pPr marL="1085850" lvl="1" indent="-342900" algn="just">
              <a:spcBef>
                <a:spcPts val="0"/>
              </a:spcBef>
              <a:spcAft>
                <a:spcPts val="300"/>
              </a:spcAft>
              <a:defRPr/>
            </a:pPr>
            <a:r>
              <a:rPr lang="de-DE" altLang="en-US" sz="1800" dirty="0" smtClean="0"/>
              <a:t>present </a:t>
            </a:r>
            <a:r>
              <a:rPr lang="de-DE" altLang="en-US" sz="1800" dirty="0" err="1"/>
              <a:t>text</a:t>
            </a:r>
            <a:r>
              <a:rPr lang="de-DE" altLang="en-US" sz="1800" dirty="0"/>
              <a:t> </a:t>
            </a:r>
            <a:r>
              <a:rPr lang="en-US" sz="1800" dirty="0" smtClean="0"/>
              <a:t>proposal </a:t>
            </a:r>
            <a:r>
              <a:rPr lang="en-US" sz="1800" dirty="0"/>
              <a:t>for High Bandwidth </a:t>
            </a:r>
            <a:r>
              <a:rPr lang="en-US" sz="1800" dirty="0" smtClean="0"/>
              <a:t>PHY in 0273/r0</a:t>
            </a:r>
            <a:endParaRPr lang="de-DE" altLang="en-US" sz="1800" dirty="0"/>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a:t>
            </a:r>
            <a:endParaRPr lang="de-DE" altLang="en-US" sz="1800" dirty="0"/>
          </a:p>
          <a:p>
            <a:pPr marL="1085850" lvl="1" indent="-342900" algn="just">
              <a:spcBef>
                <a:spcPts val="0"/>
              </a:spcBef>
              <a:spcAft>
                <a:spcPts val="300"/>
              </a:spcAft>
              <a:defRPr/>
            </a:pPr>
            <a:r>
              <a:rPr lang="de-DE" altLang="en-US" sz="1800" dirty="0" smtClean="0"/>
              <a:t>Text on MAC (</a:t>
            </a:r>
            <a:r>
              <a:rPr lang="de-DE" altLang="en-US" sz="1800" dirty="0" err="1"/>
              <a:t>pureLiFi</a:t>
            </a:r>
            <a:r>
              <a:rPr lang="de-DE" altLang="en-US" sz="1800" dirty="0" smtClean="0"/>
              <a:t>)</a:t>
            </a:r>
          </a:p>
          <a:p>
            <a:pPr marL="1085850" lvl="1" indent="-342900" algn="just">
              <a:spcBef>
                <a:spcPts val="0"/>
              </a:spcBef>
              <a:spcAft>
                <a:spcPts val="300"/>
              </a:spcAft>
              <a:defRPr/>
            </a:pPr>
            <a:r>
              <a:rPr lang="de-DE" altLang="en-US" sz="1800" dirty="0" err="1" smtClean="0"/>
              <a:t>Discuss</a:t>
            </a:r>
            <a:r>
              <a:rPr lang="de-DE" altLang="en-US" sz="1800" dirty="0" smtClean="0"/>
              <a:t> </a:t>
            </a:r>
            <a:r>
              <a:rPr lang="de-DE" altLang="en-US" sz="1800" dirty="0" err="1" smtClean="0"/>
              <a:t>the</a:t>
            </a:r>
            <a:r>
              <a:rPr lang="de-DE" altLang="en-US" sz="1800" dirty="0" smtClean="0"/>
              <a:t> </a:t>
            </a:r>
            <a:r>
              <a:rPr lang="de-DE" altLang="en-US" sz="1800" dirty="0" err="1" smtClean="0"/>
              <a:t>way</a:t>
            </a:r>
            <a:r>
              <a:rPr lang="de-DE" altLang="en-US" sz="1800" dirty="0" smtClean="0"/>
              <a:t> </a:t>
            </a:r>
            <a:r>
              <a:rPr lang="de-DE" altLang="en-US" sz="1800" dirty="0" err="1" smtClean="0"/>
              <a:t>forward</a:t>
            </a:r>
            <a:r>
              <a:rPr lang="de-DE" altLang="en-US" sz="1800" dirty="0" smtClean="0"/>
              <a:t> on MAC</a:t>
            </a:r>
            <a:endParaRPr lang="de-DE" altLang="en-US" sz="1800" dirty="0"/>
          </a:p>
          <a:p>
            <a:pPr marL="342900" indent="-342900" algn="just">
              <a:spcBef>
                <a:spcPts val="0"/>
              </a:spcBef>
              <a:spcAft>
                <a:spcPts val="300"/>
              </a:spcAft>
              <a:defRPr/>
            </a:pPr>
            <a:r>
              <a:rPr lang="de-DE" altLang="en-US" sz="1800" dirty="0" smtClean="0"/>
              <a:t>Resolve all </a:t>
            </a:r>
            <a:r>
              <a:rPr lang="de-DE" altLang="en-US" sz="1800" dirty="0" err="1" smtClean="0"/>
              <a:t>comments</a:t>
            </a:r>
            <a:r>
              <a:rPr lang="de-DE" altLang="en-US" sz="1800" dirty="0" smtClean="0"/>
              <a:t> </a:t>
            </a:r>
            <a:r>
              <a:rPr lang="de-DE" altLang="en-US" sz="1800" dirty="0" err="1"/>
              <a:t>against</a:t>
            </a:r>
            <a:r>
              <a:rPr lang="de-DE" altLang="en-US" sz="1800" dirty="0"/>
              <a:t> D2</a:t>
            </a:r>
          </a:p>
          <a:p>
            <a:pPr marL="1085850" lvl="1" indent="-342900" algn="just">
              <a:spcBef>
                <a:spcPts val="0"/>
              </a:spcBef>
              <a:spcAft>
                <a:spcPts val="300"/>
              </a:spcAft>
              <a:defRPr/>
            </a:pPr>
            <a:r>
              <a:rPr lang="de-DE" altLang="en-US" sz="1800" dirty="0" err="1" smtClean="0"/>
              <a:t>Combined</a:t>
            </a:r>
            <a:r>
              <a:rPr lang="de-DE" altLang="en-US" sz="1800" dirty="0" smtClean="0"/>
              <a:t> </a:t>
            </a:r>
            <a:r>
              <a:rPr lang="de-DE" altLang="en-US" sz="1800" dirty="0" err="1" smtClean="0"/>
              <a:t>comments</a:t>
            </a:r>
            <a:r>
              <a:rPr lang="de-DE" altLang="en-US" sz="1800" dirty="0" smtClean="0"/>
              <a:t> in </a:t>
            </a:r>
            <a:r>
              <a:rPr lang="de-DE" altLang="en-US" sz="1800" dirty="0" err="1" smtClean="0"/>
              <a:t>doc</a:t>
            </a:r>
            <a:r>
              <a:rPr lang="de-DE" altLang="en-US" sz="1800" dirty="0" smtClean="0"/>
              <a:t>. 0088/r3 (</a:t>
            </a:r>
            <a:r>
              <a:rPr lang="de-DE" altLang="en-US" sz="1800" dirty="0" err="1" smtClean="0"/>
              <a:t>Huawei</a:t>
            </a:r>
            <a:r>
              <a:rPr lang="de-DE" altLang="en-US" sz="1800" dirty="0" smtClean="0"/>
              <a:t>)</a:t>
            </a:r>
          </a:p>
          <a:p>
            <a:pPr marL="1085850" lvl="1" indent="-342900" algn="just">
              <a:spcBef>
                <a:spcPts val="0"/>
              </a:spcBef>
              <a:spcAft>
                <a:spcPts val="300"/>
              </a:spcAft>
              <a:defRPr/>
            </a:pPr>
            <a:r>
              <a:rPr lang="de-DE" altLang="en-US" sz="1800" dirty="0" err="1" smtClean="0"/>
              <a:t>Prepare</a:t>
            </a:r>
            <a:r>
              <a:rPr lang="de-DE" altLang="en-US" sz="1800" dirty="0" smtClean="0"/>
              <a:t> </a:t>
            </a:r>
            <a:r>
              <a:rPr lang="de-DE" altLang="en-US" sz="1800" dirty="0" err="1" smtClean="0"/>
              <a:t>comment</a:t>
            </a:r>
            <a:r>
              <a:rPr lang="de-DE" altLang="en-US" sz="1800" dirty="0" smtClean="0"/>
              <a:t> </a:t>
            </a:r>
            <a:r>
              <a:rPr lang="de-DE" altLang="en-US" sz="1800" dirty="0" err="1" smtClean="0"/>
              <a:t>collection</a:t>
            </a:r>
            <a:r>
              <a:rPr lang="de-DE" altLang="en-US" sz="1800" dirty="0" smtClean="0"/>
              <a:t> </a:t>
            </a:r>
            <a:r>
              <a:rPr lang="de-DE" altLang="en-US" sz="1800" dirty="0" err="1" smtClean="0"/>
              <a:t>and</a:t>
            </a:r>
            <a:r>
              <a:rPr lang="de-DE" altLang="en-US" sz="1800" dirty="0" smtClean="0"/>
              <a:t> </a:t>
            </a:r>
            <a:r>
              <a:rPr lang="de-DE" altLang="en-US" sz="1800" dirty="0" err="1" smtClean="0"/>
              <a:t>next</a:t>
            </a:r>
            <a:r>
              <a:rPr lang="de-DE" altLang="en-US" sz="1800" dirty="0" smtClean="0"/>
              <a:t> </a:t>
            </a:r>
            <a:r>
              <a:rPr lang="de-DE" altLang="en-US" sz="1800" dirty="0" err="1" smtClean="0"/>
              <a:t>steps</a:t>
            </a:r>
            <a:r>
              <a:rPr lang="de-DE" altLang="en-US" sz="1800" dirty="0" smtClean="0"/>
              <a:t>/</a:t>
            </a:r>
            <a:r>
              <a:rPr lang="de-DE" altLang="en-US" sz="1800" dirty="0" err="1" smtClean="0"/>
              <a:t>telcos</a:t>
            </a:r>
            <a:r>
              <a:rPr lang="de-DE" altLang="en-US" sz="1800" dirty="0" smtClean="0"/>
              <a:t> </a:t>
            </a:r>
            <a:r>
              <a:rPr lang="de-DE" altLang="en-US" sz="1800" dirty="0" err="1" smtClean="0"/>
              <a:t>needed</a:t>
            </a:r>
            <a:r>
              <a:rPr lang="de-DE" altLang="en-US" sz="1800" dirty="0" smtClean="0"/>
              <a:t> </a:t>
            </a:r>
            <a:r>
              <a:rPr lang="de-DE" altLang="en-US" sz="1800" dirty="0" err="1" smtClean="0"/>
              <a:t>for</a:t>
            </a:r>
            <a:r>
              <a:rPr lang="de-DE" altLang="en-US" sz="1800" dirty="0" smtClean="0"/>
              <a:t> D4  </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smtClean="0"/>
              <a:t>Tuesday AM1, July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902362474"/>
              </p:ext>
            </p:extLst>
          </p:nvPr>
        </p:nvGraphicFramePr>
        <p:xfrm>
          <a:off x="838200" y="2286000"/>
          <a:ext cx="8077200" cy="406683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0216/r0</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0276/r0, 0277/r0,</a:t>
                      </a:r>
                      <a:r>
                        <a:rPr lang="en-GB" altLang="en-US" sz="1800" baseline="0" dirty="0" smtClean="0"/>
                        <a:t> 0278/r0, 0312/r0</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0313/r0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lvl="1" indent="-358775" algn="just">
                        <a:spcBef>
                          <a:spcPts val="0"/>
                        </a:spcBef>
                        <a:spcAft>
                          <a:spcPts val="300"/>
                        </a:spcAft>
                        <a:defRPr/>
                      </a:pPr>
                      <a:r>
                        <a:rPr lang="en-US" sz="1800" dirty="0" smtClean="0"/>
                        <a:t>Results on 48-bit PM PHY synch preamble </a:t>
                      </a:r>
                      <a:r>
                        <a:rPr lang="de-DE" altLang="en-US" sz="1800" dirty="0" err="1" smtClean="0"/>
                        <a:t>doc</a:t>
                      </a:r>
                      <a:r>
                        <a:rPr lang="de-DE" altLang="en-US" sz="1800" dirty="0" smtClean="0"/>
                        <a:t>. 0288/r0 (HHI, ETRI)</a:t>
                      </a:r>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492732941"/>
                  </a:ext>
                </a:extLst>
              </a:tr>
              <a:tr h="201071">
                <a:tc>
                  <a:txBody>
                    <a:bodyPr/>
                    <a:lstStyle/>
                    <a:p>
                      <a:pPr marL="358775" lvl="1" indent="-358775" algn="just">
                        <a:spcBef>
                          <a:spcPts val="0"/>
                        </a:spcBef>
                        <a:spcAft>
                          <a:spcPts val="300"/>
                        </a:spcAft>
                        <a:defRPr/>
                      </a:pPr>
                      <a:r>
                        <a:rPr lang="de-DE" altLang="en-US" sz="1800" dirty="0" smtClean="0"/>
                        <a:t>Resolve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(HHI, ETRI, </a:t>
                      </a:r>
                      <a:r>
                        <a:rPr lang="de-DE" altLang="en-US" sz="1800" dirty="0" err="1" smtClean="0"/>
                        <a:t>vlncom</a:t>
                      </a:r>
                      <a:r>
                        <a:rPr lang="de-DE" altLang="en-US" sz="1800" dirty="0" smtClean="0"/>
                        <a:t>)</a:t>
                      </a:r>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2770897883"/>
                  </a:ext>
                </a:extLst>
              </a:tr>
              <a:tr h="201071">
                <a:tc>
                  <a:txBody>
                    <a:bodyPr/>
                    <a:lstStyle/>
                    <a:p>
                      <a:pPr marL="358775" lvl="1" indent="-358775" algn="just">
                        <a:spcBef>
                          <a:spcPts val="0"/>
                        </a:spcBef>
                        <a:spcAft>
                          <a:spcPts val="300"/>
                        </a:spcAft>
                        <a:defRPr/>
                      </a:pPr>
                      <a:r>
                        <a:rPr lang="de-DE" altLang="en-US" sz="1800" dirty="0" smtClean="0"/>
                        <a:t>Validation </a:t>
                      </a:r>
                      <a:r>
                        <a:rPr lang="de-DE" altLang="en-US" sz="1800" dirty="0" err="1" smtClean="0"/>
                        <a:t>of</a:t>
                      </a:r>
                      <a:r>
                        <a:rPr lang="de-DE" altLang="en-US" sz="1800" dirty="0" smtClean="0"/>
                        <a:t> PM PHY </a:t>
                      </a:r>
                      <a:r>
                        <a:rPr lang="de-DE" altLang="en-US" sz="1800" dirty="0" err="1" smtClean="0"/>
                        <a:t>up</a:t>
                      </a:r>
                      <a:r>
                        <a:rPr lang="de-DE" altLang="en-US" sz="1800" dirty="0" smtClean="0"/>
                        <a:t> </a:t>
                      </a:r>
                      <a:r>
                        <a:rPr lang="de-DE" altLang="en-US" sz="1800" dirty="0" err="1" smtClean="0"/>
                        <a:t>to</a:t>
                      </a:r>
                      <a:r>
                        <a:rPr lang="de-DE" altLang="en-US" sz="1800" dirty="0" smtClean="0"/>
                        <a:t> 200 MHz </a:t>
                      </a:r>
                      <a:r>
                        <a:rPr lang="de-DE" altLang="en-US" sz="1800" dirty="0" err="1" smtClean="0"/>
                        <a:t>doc</a:t>
                      </a:r>
                      <a:r>
                        <a:rPr lang="de-DE" altLang="en-US" sz="1800" dirty="0" smtClean="0"/>
                        <a:t>. 0172/r4 (HHI)</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4331475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1943</Words>
  <Application>Microsoft Office PowerPoint</Application>
  <PresentationFormat>Bildschirmpräsentation (4:3)</PresentationFormat>
  <Paragraphs>441</Paragraphs>
  <Slides>23</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4381</cp:revision>
  <cp:lastPrinted>2014-11-04T15:04:57Z</cp:lastPrinted>
  <dcterms:created xsi:type="dcterms:W3CDTF">2007-04-17T18:10:23Z</dcterms:created>
  <dcterms:modified xsi:type="dcterms:W3CDTF">2018-07-09T00:26:57Z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