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79" r:id="rId4"/>
    <p:sldId id="291" r:id="rId5"/>
    <p:sldId id="280" r:id="rId6"/>
    <p:sldId id="281" r:id="rId7"/>
    <p:sldId id="282" r:id="rId8"/>
    <p:sldId id="283" r:id="rId9"/>
    <p:sldId id="284" r:id="rId10"/>
    <p:sldId id="285" r:id="rId11"/>
    <p:sldId id="286" r:id="rId12"/>
    <p:sldId id="287" r:id="rId13"/>
    <p:sldId id="288" r:id="rId14"/>
    <p:sldId id="289" r:id="rId15"/>
    <p:sldId id="29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45" autoAdjust="0"/>
  </p:normalViewPr>
  <p:slideViewPr>
    <p:cSldViewPr>
      <p:cViewPr varScale="1">
        <p:scale>
          <a:sx n="60" d="100"/>
          <a:sy n="60" d="100"/>
        </p:scale>
        <p:origin x="1388"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2018/11/14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11/14/2018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494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6AABE7-1636-4B13-9832-AA12F048C6E4}" type="slidenum">
              <a:rPr kumimoji="1" lang="ja-JP" altLang="en-US" smtClean="0"/>
              <a:t>8</a:t>
            </a:fld>
            <a:endParaRPr kumimoji="1" lang="ja-JP" altLang="en-US"/>
          </a:p>
        </p:txBody>
      </p:sp>
    </p:spTree>
    <p:extLst>
      <p:ext uri="{BB962C8B-B14F-4D97-AF65-F5344CB8AC3E}">
        <p14:creationId xmlns:p14="http://schemas.microsoft.com/office/powerpoint/2010/main" val="356043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802.15-18-0306-01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802.15-18-0306-01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2823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06331" y="6475413"/>
            <a:ext cx="607539" cy="215444"/>
          </a:xfrm>
          <a:ln/>
        </p:spPr>
        <p:txBody>
          <a:bodyPr/>
          <a:lstStyle>
            <a:lvl1pPr>
              <a:defRPr sz="1400"/>
            </a:lvl1pPr>
          </a:lstStyle>
          <a:p>
            <a:pPr>
              <a:defRPr/>
            </a:pPr>
            <a:r>
              <a:rPr lang="en-US" sz="1200" dirty="0">
                <a:solidFill>
                  <a:srgbClr val="000000"/>
                </a:solidFill>
              </a:rPr>
              <a:t>Slide</a:t>
            </a:r>
            <a:r>
              <a:rPr lang="en-US" dirty="0">
                <a:solidFill>
                  <a:srgbClr val="000000"/>
                </a:solidFill>
              </a:rPr>
              <a:t> </a:t>
            </a:r>
            <a:fld id="{C65D8D74-25E4-4A14-9B13-1C1CBE0663D9}" type="slidenum">
              <a:rPr lang="en-US" smtClean="0">
                <a:solidFill>
                  <a:srgbClr val="000000"/>
                </a:solidFill>
              </a:rPr>
              <a:pPr>
                <a:defRPr/>
              </a:pPr>
              <a:t>‹#›</a:t>
            </a:fld>
            <a:endParaRPr lang="en-US" dirty="0">
              <a:solidFill>
                <a:srgbClr val="000000"/>
              </a:solidFill>
            </a:endParaRPr>
          </a:p>
        </p:txBody>
      </p:sp>
      <p:sp>
        <p:nvSpPr>
          <p:cNvPr id="6" name="Rectangle 4">
            <a:extLst>
              <a:ext uri="{FF2B5EF4-FFF2-40B4-BE49-F238E27FC236}">
                <a16:creationId xmlns:a16="http://schemas.microsoft.com/office/drawing/2014/main" id="{AD178025-6672-49E4-910D-00FB5DBF8593}"/>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Rectangle 5">
            <a:extLst>
              <a:ext uri="{FF2B5EF4-FFF2-40B4-BE49-F238E27FC236}">
                <a16:creationId xmlns:a16="http://schemas.microsoft.com/office/drawing/2014/main" id="{0A443F0B-017B-4E26-9EE1-B0AE282C939E}"/>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Tree>
    <p:extLst>
      <p:ext uri="{BB962C8B-B14F-4D97-AF65-F5344CB8AC3E}">
        <p14:creationId xmlns:p14="http://schemas.microsoft.com/office/powerpoint/2010/main" val="24328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0306-02-0dep</a:t>
            </a:r>
            <a:endParaRPr kumimoji="0" lang="en-US" sz="1400" b="1" dirty="0">
              <a:solidFill>
                <a:srgbClr val="000000"/>
              </a:solidFill>
              <a:latin typeface="Times New Roman" pitchFamily="18" charset="0"/>
            </a:endParaRP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2"/>
          </p:nvPr>
        </p:nvSpPr>
        <p:spPr>
          <a:xfrm>
            <a:off x="683568" y="260648"/>
            <a:ext cx="2230016" cy="215444"/>
          </a:xfrm>
          <a:ln/>
        </p:spPr>
        <p:txBody>
          <a:bodyPr/>
          <a:lstStyle/>
          <a:p>
            <a:r>
              <a:rPr lang="en-US" altLang="ja-JP">
                <a:solidFill>
                  <a:srgbClr val="000000"/>
                </a:solidFill>
              </a:rPr>
              <a:t>November 2018</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580901"/>
            <a:ext cx="8915400" cy="5401479"/>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lnSpc>
                <a:spcPts val="1600"/>
              </a:lnSpc>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[Overview of Japanese IEICE TC on Reliable Communication and Control (RCC)]</a:t>
            </a: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[13 November, 2018]	</a:t>
            </a:r>
          </a:p>
          <a:p>
            <a:pPr eaLnBrk="0" fontAlgn="base" hangingPunct="0">
              <a:lnSpc>
                <a:spcPts val="1600"/>
              </a:lnSpc>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Shinsuke</a:t>
            </a:r>
            <a:r>
              <a:rPr kumimoji="0" lang="en-US" altLang="ko-KR" sz="1600" dirty="0">
                <a:solidFill>
                  <a:srgbClr val="000000"/>
                </a:solidFill>
                <a:latin typeface="Times New Roman" pitchFamily="18" charset="0"/>
              </a:rPr>
              <a:t> Hara1, Ryuji Kohno2,3,4]</a:t>
            </a:r>
            <a:r>
              <a:rPr kumimoji="0" lang="en-US" altLang="ko-KR" sz="1600" dirty="0">
                <a:solidFill>
                  <a:srgbClr val="000000"/>
                </a:solidFill>
                <a:latin typeface="Times New Roman" pitchFamily="18" charset="0"/>
                <a:ea typeface="굴림" pitchFamily="50" charset="-127"/>
              </a:rPr>
              <a:t> [1;Osaka City University, 2;Yokohama National University, 3;Centre for Wireless Communications(CWC), University of Oulu, 4;University of Oulu Research Institute Japan CWC-Nippon]                                  </a:t>
            </a: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a:t>
            </a:r>
            <a:r>
              <a:rPr kumimoji="0" lang="en-US" altLang="zh-CN" sz="1600" dirty="0">
                <a:solidFill>
                  <a:srgbClr val="000000"/>
                </a:solidFill>
                <a:latin typeface="Times New Roman" pitchFamily="18" charset="0"/>
              </a:rPr>
              <a:t>3-3-138 Sugimoto, Sumiyoshi-</a:t>
            </a:r>
            <a:r>
              <a:rPr kumimoji="0" lang="en-US" altLang="zh-CN" sz="1600" dirty="0" err="1">
                <a:solidFill>
                  <a:srgbClr val="000000"/>
                </a:solidFill>
                <a:latin typeface="Times New Roman" pitchFamily="18" charset="0"/>
              </a:rPr>
              <a:t>ku</a:t>
            </a:r>
            <a:r>
              <a:rPr kumimoji="0" lang="en-US" altLang="zh-CN" sz="1600" dirty="0">
                <a:solidFill>
                  <a:srgbClr val="000000"/>
                </a:solidFill>
                <a:latin typeface="Times New Roman" pitchFamily="18" charset="0"/>
              </a:rPr>
              <a:t>, Osaka, Japan 558-8585]</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Voice:[1; +81- 6-6605-2795, 2: +81-45-339-4115, 3:+358-8-553-2849], FAX: [+81-45-338-1157],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Email:[1: hara@info.eng.Osaka-cu.ac.jp, 2:kohno@ynu.ac.jp, 3: ryuji.kohno@oulu.fi]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[IEICE study group on Reliable Robust Radio Communication and Control has been promoting research and development on dependable wireless systems for wide variety of  life critical applications such as medicine, disaster, dependable sensing and controlling cars, buildings, smart grids, and smart city by extending BAN from human body to bodies of cars, buildings, and so on. These slides may offer opportunity to discuss on available technologies to perform dependability in radio sensing and controlling systems.]                                                                                                            </a:t>
            </a:r>
          </a:p>
          <a:p>
            <a:pPr algn="just" eaLnBrk="0" fontAlgn="base" hangingPunct="0">
              <a:lnSpc>
                <a:spcPts val="1600"/>
              </a:lnSpc>
              <a:spcBef>
                <a:spcPts val="600"/>
              </a:spcBef>
              <a:spcAft>
                <a:spcPts val="600"/>
              </a:spcAft>
            </a:pPr>
            <a:r>
              <a:rPr kumimoji="0" lang="en-US" sz="1600" dirty="0">
                <a:solidFill>
                  <a:srgbClr val="000000"/>
                </a:solidFill>
                <a:latin typeface="Times New Roman" pitchFamily="18" charset="0"/>
              </a:rPr>
              <a:t>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8" name="フッター プレースホルダー 4"/>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6572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787248" y="4076602"/>
            <a:ext cx="4039567" cy="752743"/>
            <a:chOff x="610935" y="1473408"/>
            <a:chExt cx="5386090" cy="1003656"/>
          </a:xfrm>
        </p:grpSpPr>
        <p:sp>
          <p:nvSpPr>
            <p:cNvPr id="4" name="正方形/長方形 3"/>
            <p:cNvSpPr/>
            <p:nvPr/>
          </p:nvSpPr>
          <p:spPr>
            <a:xfrm>
              <a:off x="610935" y="1473408"/>
              <a:ext cx="538609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4th Workshop (2017/1/27)</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7 oral presentations</a:t>
              </a:r>
              <a:endParaRPr lang="ja-JP" altLang="en-US" dirty="0">
                <a:latin typeface="Arial" panose="020B0604020202020204" pitchFamily="34" charset="0"/>
                <a:cs typeface="Arial" panose="020B0604020202020204" pitchFamily="34" charset="0"/>
              </a:endParaRPr>
            </a:p>
          </p:txBody>
        </p:sp>
      </p:grpSp>
      <p:grpSp>
        <p:nvGrpSpPr>
          <p:cNvPr id="6" name="グループ化 5"/>
          <p:cNvGrpSpPr/>
          <p:nvPr/>
        </p:nvGrpSpPr>
        <p:grpSpPr>
          <a:xfrm>
            <a:off x="787248" y="4980513"/>
            <a:ext cx="5698035" cy="752743"/>
            <a:chOff x="610935" y="1473408"/>
            <a:chExt cx="7597380" cy="1003656"/>
          </a:xfrm>
        </p:grpSpPr>
        <p:sp>
          <p:nvSpPr>
            <p:cNvPr id="7" name="正方形/長方形 6"/>
            <p:cNvSpPr/>
            <p:nvPr/>
          </p:nvSpPr>
          <p:spPr>
            <a:xfrm>
              <a:off x="610935" y="1473408"/>
              <a:ext cx="759738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General Conference (2017/3/22-25)</a:t>
              </a:r>
            </a:p>
          </p:txBody>
        </p:sp>
        <p:sp>
          <p:nvSpPr>
            <p:cNvPr id="8" name="正方形/長方形 7"/>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oral presentations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787248" y="3172691"/>
            <a:ext cx="5711109" cy="752743"/>
            <a:chOff x="610935" y="1473408"/>
            <a:chExt cx="7614812" cy="1003656"/>
          </a:xfrm>
        </p:grpSpPr>
        <p:sp>
          <p:nvSpPr>
            <p:cNvPr id="10" name="正方形/長方形 9"/>
            <p:cNvSpPr/>
            <p:nvPr/>
          </p:nvSpPr>
          <p:spPr>
            <a:xfrm>
              <a:off x="610935" y="1473408"/>
              <a:ext cx="540318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3rd Workshop (2016/12/1)</a:t>
              </a:r>
            </a:p>
          </p:txBody>
        </p:sp>
        <p:sp>
          <p:nvSpPr>
            <p:cNvPr id="11" name="正方形/長方形 1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poster presentations and 2 oral presentations</a:t>
              </a:r>
              <a:endParaRPr lang="ja-JP" altLang="en-US" dirty="0">
                <a:latin typeface="Arial" panose="020B0604020202020204" pitchFamily="34" charset="0"/>
                <a:cs typeface="Arial" panose="020B0604020202020204" pitchFamily="34" charset="0"/>
              </a:endParaRPr>
            </a:p>
          </p:txBody>
        </p:sp>
      </p:grpSp>
      <p:grpSp>
        <p:nvGrpSpPr>
          <p:cNvPr id="12" name="グループ化 11"/>
          <p:cNvGrpSpPr/>
          <p:nvPr/>
        </p:nvGrpSpPr>
        <p:grpSpPr>
          <a:xfrm>
            <a:off x="787248" y="2268780"/>
            <a:ext cx="7673184" cy="752743"/>
            <a:chOff x="610935" y="1473408"/>
            <a:chExt cx="10230911" cy="1003656"/>
          </a:xfrm>
        </p:grpSpPr>
        <p:sp>
          <p:nvSpPr>
            <p:cNvPr id="13" name="正方形/長方形 12"/>
            <p:cNvSpPr/>
            <p:nvPr/>
          </p:nvSpPr>
          <p:spPr>
            <a:xfrm>
              <a:off x="610935" y="1473408"/>
              <a:ext cx="4804649"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Tutorials (2016/11/21)</a:t>
              </a:r>
            </a:p>
          </p:txBody>
        </p:sp>
        <p:sp>
          <p:nvSpPr>
            <p:cNvPr id="14" name="正方形/長方形 13"/>
            <p:cNvSpPr/>
            <p:nvPr/>
          </p:nvSpPr>
          <p:spPr>
            <a:xfrm>
              <a:off x="1550415" y="1984622"/>
              <a:ext cx="9291431"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Quantized Control and Sparse Modelling for System Dependability</a:t>
              </a:r>
              <a:endParaRPr lang="ja-JP" altLang="en-US" dirty="0">
                <a:latin typeface="Arial" panose="020B0604020202020204" pitchFamily="34" charset="0"/>
                <a:cs typeface="Arial" panose="020B0604020202020204" pitchFamily="34" charset="0"/>
              </a:endParaRPr>
            </a:p>
          </p:txBody>
        </p:sp>
      </p:grpSp>
      <p:sp>
        <p:nvSpPr>
          <p:cNvPr id="15" name="日付プレースホルダー 1">
            <a:extLst>
              <a:ext uri="{FF2B5EF4-FFF2-40B4-BE49-F238E27FC236}">
                <a16:creationId xmlns:a16="http://schemas.microsoft.com/office/drawing/2014/main" id="{86788030-B648-4145-9ACF-7FC7F9985816}"/>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6" name="タイトル 1">
            <a:extLst>
              <a:ext uri="{FF2B5EF4-FFF2-40B4-BE49-F238E27FC236}">
                <a16:creationId xmlns:a16="http://schemas.microsoft.com/office/drawing/2014/main" id="{4DF4B0F7-ED88-435A-9A3A-5840C6FA02C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(2/5)</a:t>
            </a:r>
            <a:br>
              <a:rPr kumimoji="1" lang="en-US" altLang="ja-JP" kern="0" dirty="0"/>
            </a:br>
            <a:r>
              <a:rPr kumimoji="1" lang="en-US" altLang="ja-JP" kern="0" dirty="0"/>
              <a:t>(Reliable Communication and Control)</a:t>
            </a:r>
            <a:endParaRPr kumimoji="1" lang="ja-JP" altLang="en-US" kern="0" dirty="0"/>
          </a:p>
        </p:txBody>
      </p:sp>
      <p:sp>
        <p:nvSpPr>
          <p:cNvPr id="17" name="スライド番号プレースホルダー 3">
            <a:extLst>
              <a:ext uri="{FF2B5EF4-FFF2-40B4-BE49-F238E27FC236}">
                <a16:creationId xmlns:a16="http://schemas.microsoft.com/office/drawing/2014/main" id="{42A4FAD9-9248-4FFC-9DB3-F3054B41BA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10</a:t>
            </a:fld>
            <a:endParaRPr lang="en-US">
              <a:solidFill>
                <a:srgbClr val="000000"/>
              </a:solidFill>
            </a:endParaRPr>
          </a:p>
        </p:txBody>
      </p:sp>
      <p:sp>
        <p:nvSpPr>
          <p:cNvPr id="19" name="フッター プレースホルダー 4">
            <a:extLst>
              <a:ext uri="{FF2B5EF4-FFF2-40B4-BE49-F238E27FC236}">
                <a16:creationId xmlns:a16="http://schemas.microsoft.com/office/drawing/2014/main" id="{D259C685-5D1A-4020-A112-EC73F5D069AC}"/>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292689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165146" y="2153288"/>
            <a:ext cx="4343048" cy="752743"/>
            <a:chOff x="610935" y="1473408"/>
            <a:chExt cx="5790731" cy="1003656"/>
          </a:xfrm>
        </p:grpSpPr>
        <p:sp>
          <p:nvSpPr>
            <p:cNvPr id="4" name="正方形/長方形 3"/>
            <p:cNvSpPr/>
            <p:nvPr/>
          </p:nvSpPr>
          <p:spPr>
            <a:xfrm>
              <a:off x="610935" y="1473408"/>
              <a:ext cx="579073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1st Workshop (2017/5/11-12)</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9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1165147" y="4789059"/>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Society Conference (2017/9/12-15)</a:t>
              </a:r>
            </a:p>
          </p:txBody>
        </p:sp>
        <p:sp>
          <p:nvSpPr>
            <p:cNvPr id="15" name="正方形/長方形 14"/>
            <p:cNvSpPr/>
            <p:nvPr/>
          </p:nvSpPr>
          <p:spPr>
            <a:xfrm>
              <a:off x="1417300" y="4839226"/>
              <a:ext cx="443540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 organized session on</a:t>
              </a:r>
            </a:p>
            <a:p>
              <a:r>
                <a:rPr lang="en-US" altLang="ja-JP" dirty="0">
                  <a:latin typeface="Arial" panose="020B0604020202020204" pitchFamily="34" charset="0"/>
                  <a:ea typeface="HGP創英角ｺﾞｼｯｸUB"/>
                  <a:cs typeface="Arial" panose="020B0604020202020204" pitchFamily="34" charset="0"/>
                </a:rPr>
                <a:t>“Signal Processing on Graphs”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1165147" y="3910469"/>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2nd Workshop (2017/7/19-21)</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2 poster presentations and 8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1165146" y="3031878"/>
            <a:ext cx="5479962" cy="752743"/>
            <a:chOff x="610935" y="1473408"/>
            <a:chExt cx="7306615" cy="1003656"/>
          </a:xfrm>
        </p:grpSpPr>
        <p:sp>
          <p:nvSpPr>
            <p:cNvPr id="23" name="正方形/長方形 22"/>
            <p:cNvSpPr/>
            <p:nvPr/>
          </p:nvSpPr>
          <p:spPr>
            <a:xfrm>
              <a:off x="610935" y="1473408"/>
              <a:ext cx="730661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SPAWC2017 RCC Session (2017/7/3-6)</a:t>
              </a:r>
            </a:p>
          </p:txBody>
        </p:sp>
        <p:sp>
          <p:nvSpPr>
            <p:cNvPr id="24" name="正方形/長方形 23"/>
            <p:cNvSpPr/>
            <p:nvPr/>
          </p:nvSpPr>
          <p:spPr>
            <a:xfrm>
              <a:off x="1550415" y="1984622"/>
              <a:ext cx="3289789"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28253182-2443-49B3-890A-80ADB4BAF24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7" name="タイトル 1">
            <a:extLst>
              <a:ext uri="{FF2B5EF4-FFF2-40B4-BE49-F238E27FC236}">
                <a16:creationId xmlns:a16="http://schemas.microsoft.com/office/drawing/2014/main" id="{74A4A332-8725-4598-8B05-1F5BB652F92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(3/5)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488CC0E1-0465-4186-B75F-2024DAD5F15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a:solidFill>
                <a:srgbClr val="000000"/>
              </a:solidFill>
            </a:endParaRPr>
          </a:p>
        </p:txBody>
      </p:sp>
      <p:sp>
        <p:nvSpPr>
          <p:cNvPr id="27" name="フッター プレースホルダー 4">
            <a:extLst>
              <a:ext uri="{FF2B5EF4-FFF2-40B4-BE49-F238E27FC236}">
                <a16:creationId xmlns:a16="http://schemas.microsoft.com/office/drawing/2014/main" id="{4E641FA5-2FF9-45E2-B7ED-52292366F8EE}"/>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60703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160028" y="3141147"/>
            <a:ext cx="6508316" cy="1306742"/>
            <a:chOff x="466245" y="2926507"/>
            <a:chExt cx="8677755" cy="1742322"/>
          </a:xfrm>
        </p:grpSpPr>
        <p:sp>
          <p:nvSpPr>
            <p:cNvPr id="4" name="正方形/長方形 3"/>
            <p:cNvSpPr/>
            <p:nvPr/>
          </p:nvSpPr>
          <p:spPr>
            <a:xfrm>
              <a:off x="466245" y="2926507"/>
              <a:ext cx="538609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4th Workshop (2018/1/25)</a:t>
              </a:r>
            </a:p>
          </p:txBody>
        </p:sp>
        <p:sp>
          <p:nvSpPr>
            <p:cNvPr id="5" name="正方形/長方形 4"/>
            <p:cNvSpPr/>
            <p:nvPr/>
          </p:nvSpPr>
          <p:spPr>
            <a:xfrm>
              <a:off x="1405725" y="3437722"/>
              <a:ext cx="7738275" cy="1231107"/>
            </a:xfrm>
            <a:prstGeom prst="rect">
              <a:avLst/>
            </a:prstGeom>
          </p:spPr>
          <p:txBody>
            <a:bodyPr wrap="squar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evening session on</a:t>
              </a:r>
            </a:p>
            <a:p>
              <a:r>
                <a:rPr lang="en-US" altLang="ja-JP" dirty="0">
                  <a:latin typeface="Arial" panose="020B0604020202020204" pitchFamily="34" charset="0"/>
                  <a:ea typeface="HGP創英角ｺﾞｼｯｸUB"/>
                  <a:cs typeface="Arial" panose="020B0604020202020204" pitchFamily="34" charset="0"/>
                </a:rPr>
                <a:t>“fundamental on Machine Learning and its Applications for Wireless Communications </a:t>
              </a:r>
              <a:endParaRPr lang="ja-JP" altLang="en-US" dirty="0">
                <a:latin typeface="Arial" panose="020B0604020202020204" pitchFamily="34" charset="0"/>
                <a:cs typeface="Arial" panose="020B0604020202020204" pitchFamily="34" charset="0"/>
              </a:endParaRPr>
            </a:p>
          </p:txBody>
        </p:sp>
      </p:grpSp>
      <p:grpSp>
        <p:nvGrpSpPr>
          <p:cNvPr id="16" name="グループ化 15"/>
          <p:cNvGrpSpPr/>
          <p:nvPr/>
        </p:nvGrpSpPr>
        <p:grpSpPr>
          <a:xfrm>
            <a:off x="1160028" y="4631506"/>
            <a:ext cx="5800877" cy="1029742"/>
            <a:chOff x="466245" y="5346578"/>
            <a:chExt cx="7734503" cy="1372989"/>
          </a:xfrm>
        </p:grpSpPr>
        <p:sp>
          <p:nvSpPr>
            <p:cNvPr id="7" name="正方形/長方形 6"/>
            <p:cNvSpPr/>
            <p:nvPr/>
          </p:nvSpPr>
          <p:spPr>
            <a:xfrm>
              <a:off x="466245" y="5346578"/>
              <a:ext cx="759738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General Conference (2018/3/20-23)</a:t>
              </a:r>
            </a:p>
          </p:txBody>
        </p:sp>
        <p:sp>
          <p:nvSpPr>
            <p:cNvPr id="8" name="正方形/長方形 7"/>
            <p:cNvSpPr/>
            <p:nvPr/>
          </p:nvSpPr>
          <p:spPr>
            <a:xfrm>
              <a:off x="1405725" y="5857793"/>
              <a:ext cx="679502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oral presentations and 1 organized session on</a:t>
              </a:r>
            </a:p>
            <a:p>
              <a:r>
                <a:rPr lang="en-US" altLang="ja-JP" dirty="0">
                  <a:latin typeface="Arial" panose="020B0604020202020204" pitchFamily="34" charset="0"/>
                  <a:ea typeface="HGP創英角ｺﾞｼｯｸUB"/>
                  <a:cs typeface="Arial" panose="020B0604020202020204" pitchFamily="34" charset="0"/>
                </a:rPr>
                <a:t>“Practicing and Challenges of Smart Factories”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1160028" y="2233375"/>
            <a:ext cx="5711109" cy="752743"/>
            <a:chOff x="610935" y="1473408"/>
            <a:chExt cx="7614813" cy="1003656"/>
          </a:xfrm>
        </p:grpSpPr>
        <p:sp>
          <p:nvSpPr>
            <p:cNvPr id="10" name="正方形/長方形 9"/>
            <p:cNvSpPr/>
            <p:nvPr/>
          </p:nvSpPr>
          <p:spPr>
            <a:xfrm>
              <a:off x="610935" y="1473408"/>
              <a:ext cx="6018742"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3rd Workshop (2017/12/14-15)</a:t>
              </a:r>
            </a:p>
          </p:txBody>
        </p:sp>
        <p:sp>
          <p:nvSpPr>
            <p:cNvPr id="11" name="正方形/長方形 10"/>
            <p:cNvSpPr/>
            <p:nvPr/>
          </p:nvSpPr>
          <p:spPr>
            <a:xfrm>
              <a:off x="1550415" y="1984622"/>
              <a:ext cx="6675333"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poster presentations and 6 oral presentations</a:t>
              </a:r>
              <a:endParaRPr lang="ja-JP" altLang="en-US" dirty="0">
                <a:latin typeface="Arial" panose="020B0604020202020204" pitchFamily="34" charset="0"/>
                <a:cs typeface="Arial" panose="020B0604020202020204" pitchFamily="34" charset="0"/>
              </a:endParaRPr>
            </a:p>
          </p:txBody>
        </p:sp>
      </p:grpSp>
      <p:sp>
        <p:nvSpPr>
          <p:cNvPr id="12" name="日付プレースホルダー 1">
            <a:extLst>
              <a:ext uri="{FF2B5EF4-FFF2-40B4-BE49-F238E27FC236}">
                <a16:creationId xmlns:a16="http://schemas.microsoft.com/office/drawing/2014/main" id="{A52A1791-3D7A-4EE4-884F-FDD82DFFDC76}"/>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3" name="タイトル 1">
            <a:extLst>
              <a:ext uri="{FF2B5EF4-FFF2-40B4-BE49-F238E27FC236}">
                <a16:creationId xmlns:a16="http://schemas.microsoft.com/office/drawing/2014/main" id="{BF0DF491-F5CC-4569-892E-158842D84C06}"/>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(4/5)</a:t>
            </a:r>
            <a:br>
              <a:rPr kumimoji="1" lang="en-US" altLang="ja-JP" kern="0" dirty="0"/>
            </a:br>
            <a:r>
              <a:rPr kumimoji="1" lang="en-US" altLang="ja-JP" kern="0" dirty="0"/>
              <a:t>(Reliable Communication and Control)</a:t>
            </a:r>
            <a:endParaRPr kumimoji="1" lang="ja-JP" altLang="en-US" kern="0" dirty="0"/>
          </a:p>
        </p:txBody>
      </p:sp>
      <p:sp>
        <p:nvSpPr>
          <p:cNvPr id="14" name="スライド番号プレースホルダー 3">
            <a:extLst>
              <a:ext uri="{FF2B5EF4-FFF2-40B4-BE49-F238E27FC236}">
                <a16:creationId xmlns:a16="http://schemas.microsoft.com/office/drawing/2014/main" id="{97F29671-66A7-42F1-B716-CC77ACFA7F86}"/>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a:solidFill>
                <a:srgbClr val="000000"/>
              </a:solidFill>
            </a:endParaRPr>
          </a:p>
        </p:txBody>
      </p:sp>
      <p:sp>
        <p:nvSpPr>
          <p:cNvPr id="18" name="フッター プレースホルダー 4">
            <a:extLst>
              <a:ext uri="{FF2B5EF4-FFF2-40B4-BE49-F238E27FC236}">
                <a16:creationId xmlns:a16="http://schemas.microsoft.com/office/drawing/2014/main" id="{A7FA9B08-6B6E-4AA9-A8C5-9E65A7A851C0}"/>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24389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87624" y="2564904"/>
            <a:ext cx="5711109" cy="752743"/>
            <a:chOff x="610935" y="1473408"/>
            <a:chExt cx="7614812" cy="1003656"/>
          </a:xfrm>
        </p:grpSpPr>
        <p:sp>
          <p:nvSpPr>
            <p:cNvPr id="4" name="正方形/長方形 3"/>
            <p:cNvSpPr/>
            <p:nvPr/>
          </p:nvSpPr>
          <p:spPr>
            <a:xfrm>
              <a:off x="610935" y="1473408"/>
              <a:ext cx="581355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2018 FY 1st Workshop (2018/5/24-25)</a:t>
              </a:r>
            </a:p>
          </p:txBody>
        </p:sp>
        <p:sp>
          <p:nvSpPr>
            <p:cNvPr id="5" name="正方形/長方形 4"/>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 and 3 oral presentations</a:t>
              </a:r>
              <a:endParaRPr lang="ja-JP" altLang="en-US" dirty="0">
                <a:latin typeface="Arial" panose="020B0604020202020204" pitchFamily="34" charset="0"/>
                <a:cs typeface="Arial" panose="020B0604020202020204" pitchFamily="34" charset="0"/>
              </a:endParaRPr>
            </a:p>
          </p:txBody>
        </p:sp>
      </p:grpSp>
      <p:sp>
        <p:nvSpPr>
          <p:cNvPr id="6" name="日付プレースホルダー 1">
            <a:extLst>
              <a:ext uri="{FF2B5EF4-FFF2-40B4-BE49-F238E27FC236}">
                <a16:creationId xmlns:a16="http://schemas.microsoft.com/office/drawing/2014/main" id="{DB57A8C8-3E13-43EF-A414-D50B0E01B225}"/>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7" name="タイトル 1">
            <a:extLst>
              <a:ext uri="{FF2B5EF4-FFF2-40B4-BE49-F238E27FC236}">
                <a16:creationId xmlns:a16="http://schemas.microsoft.com/office/drawing/2014/main" id="{70E9FB6B-74BB-49C2-9CAE-80368E164913}"/>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(5/5)</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DA6A87C4-FD42-47EC-BDA9-997ED2529D62}"/>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18E07607-2B52-40EE-99DA-F10902783352}"/>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2478678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95416" y="3571947"/>
            <a:ext cx="7953047" cy="2308324"/>
          </a:xfrm>
          <a:prstGeom prst="rect">
            <a:avLst/>
          </a:prstGeom>
        </p:spPr>
        <p:txBody>
          <a:bodyPr wrap="square">
            <a:spAutoFit/>
          </a:bodyPr>
          <a:lstStyle/>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Yujing</a:t>
            </a:r>
            <a:r>
              <a:rPr lang="en-US" altLang="ja-JP" dirty="0">
                <a:latin typeface="Arial" panose="020B0604020202020204" pitchFamily="34" charset="0"/>
                <a:cs typeface="Arial" panose="020B0604020202020204" pitchFamily="34" charset="0"/>
              </a:rPr>
              <a:t> WU </a:t>
            </a:r>
            <a:r>
              <a:rPr lang="en-US" altLang="ja-JP" dirty="0" err="1">
                <a:latin typeface="Arial" panose="020B0604020202020204" pitchFamily="34" charset="0"/>
                <a:cs typeface="Arial" panose="020B0604020202020204" pitchFamily="34" charset="0"/>
              </a:rPr>
              <a:t>Jin-Gyun</a:t>
            </a:r>
            <a:r>
              <a:rPr lang="en-US" altLang="ja-JP" dirty="0">
                <a:latin typeface="Arial" panose="020B0604020202020204" pitchFamily="34" charset="0"/>
                <a:cs typeface="Arial" panose="020B0604020202020204" pitchFamily="34" charset="0"/>
              </a:rPr>
              <a:t> CHUNG, “An Improved Controller Area Network Data-Reduction Algorithm for In-Vehicle Networks,” pp. 346-352.</a:t>
            </a:r>
          </a:p>
          <a:p>
            <a:pPr marL="214313" indent="-214313">
              <a:buFont typeface="Arial" panose="020B0604020202020204" pitchFamily="34" charset="0"/>
              <a:buChar char="•"/>
            </a:pPr>
            <a:r>
              <a:rPr lang="en-US" altLang="ja-JP" dirty="0">
                <a:latin typeface="Arial" panose="020B0604020202020204" pitchFamily="34" charset="0"/>
                <a:cs typeface="Arial" panose="020B0604020202020204" pitchFamily="34" charset="0"/>
              </a:rPr>
              <a:t>Takashi OGURA, </a:t>
            </a:r>
            <a:r>
              <a:rPr lang="en-US" altLang="ja-JP" dirty="0" err="1">
                <a:latin typeface="Arial" panose="020B0604020202020204" pitchFamily="34" charset="0"/>
                <a:cs typeface="Arial" panose="020B0604020202020204" pitchFamily="34" charset="0"/>
              </a:rPr>
              <a:t>Kentaro</a:t>
            </a:r>
            <a:r>
              <a:rPr lang="en-US" altLang="ja-JP" dirty="0">
                <a:latin typeface="Arial" panose="020B0604020202020204" pitchFamily="34" charset="0"/>
                <a:cs typeface="Arial" panose="020B0604020202020204" pitchFamily="34" charset="0"/>
              </a:rPr>
              <a:t> KOBAYASHI, </a:t>
            </a:r>
            <a:r>
              <a:rPr lang="en-US" altLang="ja-JP" dirty="0" err="1">
                <a:latin typeface="Arial" panose="020B0604020202020204" pitchFamily="34" charset="0"/>
                <a:cs typeface="Arial" panose="020B0604020202020204" pitchFamily="34" charset="0"/>
              </a:rPr>
              <a:t>Hiraku</a:t>
            </a:r>
            <a:r>
              <a:rPr lang="en-US" altLang="ja-JP" dirty="0">
                <a:latin typeface="Arial" panose="020B0604020202020204" pitchFamily="34" charset="0"/>
                <a:cs typeface="Arial" panose="020B0604020202020204" pitchFamily="34" charset="0"/>
              </a:rPr>
              <a:t> OKADA, Masaaki KATAYAMA, “H-Infinity Control Design Considering Packet Loss as a Disturbance for Networked Control Systems,” pp. 353-360.</a:t>
            </a:r>
          </a:p>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Minhyuk</a:t>
            </a:r>
            <a:r>
              <a:rPr lang="en-US" altLang="ja-JP" dirty="0">
                <a:latin typeface="Arial" panose="020B0604020202020204" pitchFamily="34" charset="0"/>
                <a:cs typeface="Arial" panose="020B0604020202020204" pitchFamily="34" charset="0"/>
              </a:rPr>
              <a:t> KIM, </a:t>
            </a:r>
            <a:r>
              <a:rPr lang="en-US" altLang="ja-JP" dirty="0" err="1">
                <a:latin typeface="Arial" panose="020B0604020202020204" pitchFamily="34" charset="0"/>
                <a:cs typeface="Arial" panose="020B0604020202020204" pitchFamily="34" charset="0"/>
              </a:rPr>
              <a:t>Sekchin</a:t>
            </a:r>
            <a:r>
              <a:rPr lang="en-US" altLang="ja-JP" dirty="0">
                <a:latin typeface="Arial" panose="020B0604020202020204" pitchFamily="34" charset="0"/>
                <a:cs typeface="Arial" panose="020B0604020202020204" pitchFamily="34" charset="0"/>
              </a:rPr>
              <a:t> CHANG, “A Novel Receiver for Reliable </a:t>
            </a:r>
            <a:r>
              <a:rPr lang="en-US" altLang="ja-JP" dirty="0" err="1">
                <a:latin typeface="Arial" panose="020B0604020202020204" pitchFamily="34" charset="0"/>
                <a:cs typeface="Arial" panose="020B0604020202020204" pitchFamily="34" charset="0"/>
              </a:rPr>
              <a:t>IoT</a:t>
            </a:r>
            <a:r>
              <a:rPr lang="en-US" altLang="ja-JP" dirty="0">
                <a:latin typeface="Arial" panose="020B0604020202020204" pitchFamily="34" charset="0"/>
                <a:cs typeface="Arial" panose="020B0604020202020204" pitchFamily="34" charset="0"/>
              </a:rPr>
              <a:t> Communications Based on ZigBee under Frequency-Selective Indoor Environments,” pp. 361-365.</a:t>
            </a:r>
          </a:p>
        </p:txBody>
      </p:sp>
      <p:sp>
        <p:nvSpPr>
          <p:cNvPr id="3" name="テキスト ボックス 2"/>
          <p:cNvSpPr txBox="1"/>
          <p:nvPr/>
        </p:nvSpPr>
        <p:spPr>
          <a:xfrm>
            <a:off x="395536" y="4854972"/>
            <a:ext cx="9031147" cy="507831"/>
          </a:xfrm>
          <a:prstGeom prst="rect">
            <a:avLst/>
          </a:prstGeom>
          <a:noFill/>
        </p:spPr>
        <p:txBody>
          <a:bodyPr wrap="square" rtlCol="0">
            <a:spAutoFit/>
          </a:bodyPr>
          <a:lstStyle/>
          <a:p>
            <a:endParaRPr lang="en-US" altLang="ja-JP" sz="27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E26B4A16-F0C3-4DBB-AF73-327A89A349A0}"/>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5" name="タイトル 1">
            <a:extLst>
              <a:ext uri="{FF2B5EF4-FFF2-40B4-BE49-F238E27FC236}">
                <a16:creationId xmlns:a16="http://schemas.microsoft.com/office/drawing/2014/main" id="{6DF165BD-4A64-4452-9CF5-1404E5196685}"/>
              </a:ext>
            </a:extLst>
          </p:cNvPr>
          <p:cNvSpPr txBox="1">
            <a:spLocks/>
          </p:cNvSpPr>
          <p:nvPr/>
        </p:nvSpPr>
        <p:spPr>
          <a:xfrm>
            <a:off x="323528" y="836711"/>
            <a:ext cx="8685364" cy="2447205"/>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sz="3200" kern="0" dirty="0"/>
              <a:t>5</a:t>
            </a:r>
            <a:r>
              <a:rPr lang="en-US" altLang="ja-JP" sz="3200" kern="0" dirty="0"/>
              <a:t>. IEICE Transactions on Fundamentals of Electronics, Communications and Computer Sciences  “Special Section on Reliable Communication and Control”</a:t>
            </a:r>
          </a:p>
          <a:p>
            <a:pPr>
              <a:lnSpc>
                <a:spcPts val="3700"/>
              </a:lnSpc>
            </a:pPr>
            <a:r>
              <a:rPr lang="en-US" altLang="ja-JP" sz="3200" kern="0" dirty="0"/>
              <a:t>February Issue, 2018</a:t>
            </a:r>
          </a:p>
          <a:p>
            <a:pPr>
              <a:lnSpc>
                <a:spcPts val="3700"/>
              </a:lnSpc>
            </a:pPr>
            <a:endParaRPr kumimoji="1" lang="ja-JP" altLang="en-US" sz="3200" kern="0" dirty="0"/>
          </a:p>
        </p:txBody>
      </p:sp>
      <p:sp>
        <p:nvSpPr>
          <p:cNvPr id="6" name="スライド番号プレースホルダー 3">
            <a:extLst>
              <a:ext uri="{FF2B5EF4-FFF2-40B4-BE49-F238E27FC236}">
                <a16:creationId xmlns:a16="http://schemas.microsoft.com/office/drawing/2014/main" id="{FA7B4AC9-4EB8-4297-8EC2-6F019BAF7BE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858C8333-B8F1-4005-AF6E-FA1BF179D096}"/>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2416227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3068960"/>
            <a:ext cx="6291318" cy="646331"/>
          </a:xfrm>
          <a:prstGeom prst="rect">
            <a:avLst/>
          </a:prstGeom>
        </p:spPr>
        <p:txBody>
          <a:bodyPr wrap="square">
            <a:spAutoFit/>
          </a:bodyPr>
          <a:lstStyle/>
          <a:p>
            <a:pPr algn="ctr"/>
            <a:r>
              <a:rPr lang="en-US" altLang="ja-JP" sz="3600" dirty="0">
                <a:latin typeface="Arial" panose="020B0604020202020204" pitchFamily="34" charset="0"/>
                <a:cs typeface="Arial" panose="020B0604020202020204" pitchFamily="34" charset="0"/>
              </a:rPr>
              <a:t>http://www.ieice.org/~rcc/</a:t>
            </a:r>
            <a:endParaRPr lang="ja-JP" altLang="en-US" sz="36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D53F159F-820D-4100-92D9-E8350543AA3A}"/>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6" name="タイトル 1">
            <a:extLst>
              <a:ext uri="{FF2B5EF4-FFF2-40B4-BE49-F238E27FC236}">
                <a16:creationId xmlns:a16="http://schemas.microsoft.com/office/drawing/2014/main" id="{60EADC32-E13F-4B92-B6D9-1EAFBF95B73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6</a:t>
            </a:r>
            <a:r>
              <a:rPr kumimoji="1" lang="en-US" altLang="ja-JP" kern="0" dirty="0"/>
              <a:t>. Web Site of IEICE TC RCC </a:t>
            </a:r>
            <a:br>
              <a:rPr kumimoji="1" lang="en-US" altLang="ja-JP" kern="0" dirty="0"/>
            </a:br>
            <a:r>
              <a:rPr kumimoji="1" lang="en-US" altLang="ja-JP" kern="0" dirty="0"/>
              <a:t>(Reliable Communication and Control)</a:t>
            </a:r>
            <a:endParaRPr kumimoji="1" lang="ja-JP" altLang="en-US" kern="0" dirty="0"/>
          </a:p>
        </p:txBody>
      </p:sp>
      <p:sp>
        <p:nvSpPr>
          <p:cNvPr id="7" name="スライド番号プレースホルダー 3">
            <a:extLst>
              <a:ext uri="{FF2B5EF4-FFF2-40B4-BE49-F238E27FC236}">
                <a16:creationId xmlns:a16="http://schemas.microsoft.com/office/drawing/2014/main" id="{22EE7F73-9295-4AE2-A3BB-36169754A73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15</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EE01F244-59A6-4523-A2D2-6D0BCAE69CC7}"/>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290005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11736" y="1556792"/>
            <a:ext cx="8763000" cy="1384995"/>
          </a:xfrm>
          <a:prstGeom prst="rect">
            <a:avLst/>
          </a:prstGeom>
        </p:spPr>
        <p:txBody>
          <a:bodyPr wrap="square">
            <a:spAutoFit/>
          </a:bodyPr>
          <a:lstStyle/>
          <a:p>
            <a:pPr algn="ctr" fontAlgn="base">
              <a:spcBef>
                <a:spcPct val="0"/>
              </a:spcBef>
              <a:spcAft>
                <a:spcPct val="0"/>
              </a:spcAft>
            </a:pPr>
            <a:r>
              <a:rPr kumimoji="0" lang="en-US" altLang="ja-JP" sz="2800" b="1" dirty="0">
                <a:solidFill>
                  <a:srgbClr val="000000"/>
                </a:solidFill>
              </a:rPr>
              <a:t>Overview of Japanese IEICE Technical</a:t>
            </a:r>
          </a:p>
          <a:p>
            <a:pPr algn="ctr" fontAlgn="base">
              <a:spcBef>
                <a:spcPct val="0"/>
              </a:spcBef>
              <a:spcAft>
                <a:spcPct val="0"/>
              </a:spcAft>
            </a:pPr>
            <a:r>
              <a:rPr kumimoji="0" lang="en-US" altLang="ja-JP" sz="2800" b="1" dirty="0">
                <a:solidFill>
                  <a:srgbClr val="000000"/>
                </a:solidFill>
              </a:rPr>
              <a:t>Committee (TC) on Reliable Communication and </a:t>
            </a:r>
          </a:p>
          <a:p>
            <a:pPr algn="ctr" fontAlgn="base">
              <a:spcBef>
                <a:spcPct val="0"/>
              </a:spcBef>
              <a:spcAft>
                <a:spcPct val="0"/>
              </a:spcAft>
            </a:pPr>
            <a:r>
              <a:rPr kumimoji="0" lang="en-US" altLang="ja-JP" sz="2800" b="1" dirty="0">
                <a:solidFill>
                  <a:srgbClr val="000000"/>
                </a:solidFill>
              </a:rPr>
              <a:t>Control (RCC)</a:t>
            </a:r>
          </a:p>
        </p:txBody>
      </p:sp>
      <p:sp>
        <p:nvSpPr>
          <p:cNvPr id="6" name="正方形/長方形 5"/>
          <p:cNvSpPr/>
          <p:nvPr/>
        </p:nvSpPr>
        <p:spPr>
          <a:xfrm>
            <a:off x="251520" y="2780928"/>
            <a:ext cx="8712968" cy="3724096"/>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November 2018, Bangkok       </a:t>
            </a:r>
          </a:p>
          <a:p>
            <a:pPr algn="ctr" fontAlgn="base">
              <a:spcBef>
                <a:spcPct val="0"/>
              </a:spcBef>
              <a:spcAft>
                <a:spcPct val="0"/>
              </a:spcAft>
            </a:pPr>
            <a:r>
              <a:rPr kumimoji="0" lang="en-US" altLang="ja-JP" sz="2800" dirty="0" err="1">
                <a:solidFill>
                  <a:srgbClr val="000000"/>
                </a:solidFill>
                <a:latin typeface="Times New Roman" pitchFamily="18" charset="0"/>
              </a:rPr>
              <a:t>Shinsuke</a:t>
            </a:r>
            <a:r>
              <a:rPr kumimoji="0" lang="en-US" altLang="ja-JP" sz="2800" dirty="0">
                <a:solidFill>
                  <a:srgbClr val="000000"/>
                </a:solidFill>
                <a:latin typeface="Times New Roman" pitchFamily="18" charset="0"/>
              </a:rPr>
              <a:t> Hara</a:t>
            </a:r>
            <a:r>
              <a:rPr kumimoji="0" lang="en-US" altLang="ja-JP" sz="2800" baseline="30000" dirty="0">
                <a:solidFill>
                  <a:srgbClr val="000000"/>
                </a:solidFill>
                <a:latin typeface="Times New Roman" pitchFamily="18" charset="0"/>
              </a:rPr>
              <a:t>*1</a:t>
            </a:r>
            <a:r>
              <a:rPr kumimoji="0" lang="en-US" altLang="ja-JP" sz="2800" dirty="0">
                <a:solidFill>
                  <a:srgbClr val="000000"/>
                </a:solidFill>
                <a:latin typeface="Times New Roman" pitchFamily="18" charset="0"/>
              </a:rPr>
              <a:t>,</a:t>
            </a:r>
          </a:p>
          <a:p>
            <a:pPr algn="ctr" fontAlgn="base">
              <a:spcBef>
                <a:spcPct val="0"/>
              </a:spcBef>
              <a:spcAft>
                <a:spcPct val="0"/>
              </a:spcAft>
            </a:pPr>
            <a:r>
              <a:rPr kumimoji="0" lang="en-US" altLang="ja-JP" sz="2800" dirty="0">
                <a:solidFill>
                  <a:srgbClr val="000000"/>
                </a:solidFill>
                <a:latin typeface="Times New Roman" pitchFamily="18" charset="0"/>
              </a:rPr>
              <a:t>Ryuji Kohno</a:t>
            </a:r>
            <a:r>
              <a:rPr kumimoji="0" lang="en-US" altLang="ja-JP" sz="2800" baseline="30000" dirty="0">
                <a:solidFill>
                  <a:srgbClr val="000000"/>
                </a:solidFill>
                <a:latin typeface="Times New Roman" pitchFamily="18" charset="0"/>
              </a:rPr>
              <a:t>*2,3,4</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Osaka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CWC, University of Oulu, Finland</a:t>
            </a:r>
          </a:p>
          <a:p>
            <a:pPr fontAlgn="base">
              <a:spcBef>
                <a:spcPct val="0"/>
              </a:spcBef>
              <a:spcAft>
                <a:spcPct val="0"/>
              </a:spcAft>
            </a:pPr>
            <a:r>
              <a:rPr kumimoji="0" lang="en-US" altLang="ja-JP" sz="2400" dirty="0">
                <a:solidFill>
                  <a:srgbClr val="000000"/>
                </a:solidFill>
                <a:latin typeface="Times New Roman" pitchFamily="18" charset="0"/>
              </a:rPr>
              <a:t>*4 University of Oulu Research Institute Japan CWC-Nippon</a:t>
            </a:r>
            <a:endParaRPr kumimoji="0" lang="ja-JP" altLang="en-US" sz="2400" dirty="0">
              <a:solidFill>
                <a:srgbClr val="000000"/>
              </a:solidFill>
              <a:latin typeface="Times New Roman" pitchFamily="18" charset="0"/>
            </a:endParaRPr>
          </a:p>
        </p:txBody>
      </p:sp>
      <p:sp>
        <p:nvSpPr>
          <p:cNvPr id="7" name="フッター プレースホルダー 4">
            <a:extLst>
              <a:ext uri="{FF2B5EF4-FFF2-40B4-BE49-F238E27FC236}">
                <a16:creationId xmlns:a16="http://schemas.microsoft.com/office/drawing/2014/main" id="{CC5EAC74-6CF3-442B-BC89-06051B723474}"/>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418605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79912" y="1196752"/>
            <a:ext cx="1690628" cy="507831"/>
          </a:xfrm>
          <a:prstGeom prst="rect">
            <a:avLst/>
          </a:prstGeom>
          <a:noFill/>
        </p:spPr>
        <p:txBody>
          <a:bodyPr wrap="square" rtlCol="0">
            <a:spAutoFit/>
          </a:bodyPr>
          <a:lstStyle/>
          <a:p>
            <a:r>
              <a:rPr lang="en-US" altLang="ja-JP" sz="2700" dirty="0">
                <a:latin typeface="Arial" panose="020B0604020202020204" pitchFamily="34" charset="0"/>
                <a:cs typeface="Arial" panose="020B0604020202020204" pitchFamily="34" charset="0"/>
              </a:rPr>
              <a:t>Agenda </a:t>
            </a:r>
            <a:endParaRPr lang="ja-JP" altLang="en-US" sz="2700" dirty="0">
              <a:latin typeface="Arial" panose="020B0604020202020204" pitchFamily="34" charset="0"/>
              <a:cs typeface="Arial" panose="020B0604020202020204" pitchFamily="34" charset="0"/>
            </a:endParaRPr>
          </a:p>
        </p:txBody>
      </p:sp>
      <p:sp>
        <p:nvSpPr>
          <p:cNvPr id="5" name="テキスト ボックス 4"/>
          <p:cNvSpPr txBox="1"/>
          <p:nvPr/>
        </p:nvSpPr>
        <p:spPr>
          <a:xfrm>
            <a:off x="1403648" y="2348880"/>
            <a:ext cx="6316161" cy="2169825"/>
          </a:xfrm>
          <a:prstGeom prst="rect">
            <a:avLst/>
          </a:prstGeom>
          <a:noFill/>
        </p:spPr>
        <p:txBody>
          <a:bodyPr wrap="square" rtlCol="0">
            <a:spAutoFit/>
          </a:bodyPr>
          <a:lstStyle/>
          <a:p>
            <a:pPr marL="514350" indent="-514350">
              <a:buFont typeface="+mj-lt"/>
              <a:buAutoNum type="arabicPeriod"/>
            </a:pPr>
            <a:r>
              <a:rPr lang="en-US" altLang="ja-JP" sz="2700" dirty="0">
                <a:latin typeface="Arial" panose="020B0604020202020204" pitchFamily="34" charset="0"/>
                <a:cs typeface="Arial" panose="020B0604020202020204" pitchFamily="34" charset="0"/>
              </a:rPr>
              <a:t>History of IEICE TC RRRC and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Scope of IECIE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Covered Areas of IEICE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Recent Activities of IEICE TC RCC</a:t>
            </a:r>
          </a:p>
          <a:p>
            <a:pPr marL="514350" indent="-514350">
              <a:buFont typeface="+mj-lt"/>
              <a:buAutoNum type="arabicPeriod"/>
            </a:pPr>
            <a:endParaRPr lang="en-US" altLang="ja-JP" sz="27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1786FEF5-610E-4DFB-A79F-F4570E469EB9}"/>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7" name="スライド番号プレースホルダー 3">
            <a:extLst>
              <a:ext uri="{FF2B5EF4-FFF2-40B4-BE49-F238E27FC236}">
                <a16:creationId xmlns:a16="http://schemas.microsoft.com/office/drawing/2014/main" id="{A75F54B7-907F-4360-BEDE-74187B861B6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78CE90C5-421C-4A54-996A-DCFBAFAE27C4}"/>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35819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06" y="1052736"/>
            <a:ext cx="7342187" cy="648072"/>
          </a:xfrm>
        </p:spPr>
        <p:txBody>
          <a:bodyPr/>
          <a:lstStyle/>
          <a:p>
            <a:pPr>
              <a:lnSpc>
                <a:spcPts val="3700"/>
              </a:lnSpc>
            </a:pPr>
            <a:r>
              <a:rPr kumimoji="1" lang="en-US" altLang="ja-JP" dirty="0"/>
              <a:t>1.1 History of IEICE TC RRRC</a:t>
            </a:r>
            <a:br>
              <a:rPr kumimoji="1" lang="en-US" altLang="ja-JP" dirty="0"/>
            </a:br>
            <a:r>
              <a:rPr kumimoji="1" lang="en-US" altLang="ja-JP" dirty="0"/>
              <a:t>(Reliable Radio Remote Control)</a:t>
            </a:r>
            <a:br>
              <a:rPr kumimoji="1" lang="en-US" altLang="ja-JP" dirty="0"/>
            </a:br>
            <a:endParaRPr kumimoji="1" lang="ja-JP" altLang="en-US" dirty="0"/>
          </a:p>
        </p:txBody>
      </p:sp>
      <p:sp>
        <p:nvSpPr>
          <p:cNvPr id="3" name="コンテンツ プレースホルダ 2"/>
          <p:cNvSpPr>
            <a:spLocks noGrp="1"/>
          </p:cNvSpPr>
          <p:nvPr>
            <p:ph idx="1"/>
          </p:nvPr>
        </p:nvSpPr>
        <p:spPr>
          <a:xfrm>
            <a:off x="231024" y="1484784"/>
            <a:ext cx="8912976" cy="4968552"/>
          </a:xfrm>
        </p:spPr>
        <p:txBody>
          <a:bodyPr/>
          <a:lstStyle/>
          <a:p>
            <a:pPr>
              <a:buFont typeface="Wingdings" pitchFamily="2" charset="2"/>
              <a:buChar char="l"/>
            </a:pPr>
            <a:r>
              <a:rPr kumimoji="1" lang="en-US" altLang="ja-JP" sz="2400" dirty="0">
                <a:solidFill>
                  <a:schemeClr val="accent6"/>
                </a:solidFill>
                <a:latin typeface="+mn-ea"/>
              </a:rPr>
              <a:t>History</a:t>
            </a:r>
          </a:p>
          <a:p>
            <a:pPr lvl="1">
              <a:buFont typeface="Wingdings" pitchFamily="2" charset="2"/>
              <a:buChar char="l"/>
            </a:pPr>
            <a:r>
              <a:rPr lang="en-US" altLang="ja-JP" sz="2000" dirty="0">
                <a:latin typeface="+mn-ea"/>
              </a:rPr>
              <a:t>May 2010: RRRC was established. </a:t>
            </a:r>
          </a:p>
          <a:p>
            <a:pPr lvl="1">
              <a:buFont typeface="Wingdings" pitchFamily="2" charset="2"/>
              <a:buChar char="l"/>
            </a:pPr>
            <a:r>
              <a:rPr lang="en-US" altLang="ja-JP" sz="2000" dirty="0">
                <a:latin typeface="+mn-ea"/>
              </a:rPr>
              <a:t>July 2010: The first workshop was held. </a:t>
            </a:r>
          </a:p>
          <a:p>
            <a:pPr lvl="1">
              <a:buFont typeface="Wingdings" pitchFamily="2" charset="2"/>
              <a:buChar char="l"/>
            </a:pPr>
            <a:r>
              <a:rPr lang="en-US" altLang="ja-JP" sz="2000" dirty="0">
                <a:latin typeface="+mn-ea"/>
              </a:rPr>
              <a:t>April 2012: The active period was extended to March 2014. </a:t>
            </a:r>
          </a:p>
          <a:p>
            <a:pPr lvl="1">
              <a:buFont typeface="Wingdings" pitchFamily="2" charset="2"/>
              <a:buChar char="l"/>
            </a:pPr>
            <a:r>
              <a:rPr lang="en-US" altLang="ja-JP" sz="2000" dirty="0">
                <a:latin typeface="+mn-ea"/>
              </a:rPr>
              <a:t>April 2014: RRRC has been renewed as RCC (Reliable Communication and Control). </a:t>
            </a:r>
          </a:p>
          <a:p>
            <a:pPr>
              <a:buFont typeface="Wingdings" pitchFamily="2" charset="2"/>
              <a:buChar char="l"/>
            </a:pPr>
            <a:r>
              <a:rPr kumimoji="1" lang="en-US" altLang="ja-JP" sz="2400" dirty="0">
                <a:solidFill>
                  <a:schemeClr val="accent6"/>
                </a:solidFill>
                <a:latin typeface="+mn-ea"/>
              </a:rPr>
              <a:t>Chairs</a:t>
            </a:r>
          </a:p>
          <a:p>
            <a:pPr lvl="1">
              <a:buFont typeface="Wingdings" pitchFamily="2" charset="2"/>
              <a:buChar char="l"/>
            </a:pPr>
            <a:r>
              <a:rPr lang="en-US" altLang="ja-JP" sz="2000" dirty="0">
                <a:latin typeface="+mn-ea"/>
              </a:rPr>
              <a:t>2010/5-2012/3  Ryuji Kohno (Yokohama National University) </a:t>
            </a:r>
          </a:p>
          <a:p>
            <a:pPr lvl="1">
              <a:buFont typeface="Wingdings" pitchFamily="2" charset="2"/>
              <a:buChar char="l"/>
            </a:pPr>
            <a:r>
              <a:rPr lang="en-US" altLang="ja-JP" sz="2000" dirty="0">
                <a:latin typeface="+mn-ea"/>
              </a:rPr>
              <a:t>2012/4-2014/4  Masaaki Katayama (Nagoya University)</a:t>
            </a:r>
          </a:p>
          <a:p>
            <a:pPr>
              <a:buFont typeface="Wingdings" pitchFamily="2" charset="2"/>
              <a:buChar char="l"/>
            </a:pPr>
            <a:r>
              <a:rPr lang="en-US" altLang="ja-JP" sz="2400" dirty="0">
                <a:solidFill>
                  <a:schemeClr val="accent6"/>
                </a:solidFill>
                <a:latin typeface="+mn-ea"/>
              </a:rPr>
              <a:t>Special Sections in IEICE Trans. on Fundamentals</a:t>
            </a:r>
            <a:endParaRPr kumimoji="1" lang="en-US" altLang="ja-JP" sz="2400" dirty="0">
              <a:solidFill>
                <a:schemeClr val="accent6"/>
              </a:solidFill>
              <a:latin typeface="+mn-ea"/>
            </a:endParaRPr>
          </a:p>
          <a:p>
            <a:pPr lvl="1">
              <a:buFont typeface="Wingdings" pitchFamily="2" charset="2"/>
              <a:buChar char="l"/>
            </a:pPr>
            <a:r>
              <a:rPr lang="en-US" altLang="ja-JP" sz="2000" dirty="0">
                <a:latin typeface="+mn-ea"/>
              </a:rPr>
              <a:t>April 2012: Reliable Robust Radio Control Technology (6 papers)</a:t>
            </a:r>
            <a:endParaRPr kumimoji="1" lang="en-US" altLang="ja-JP" sz="2000" dirty="0">
              <a:latin typeface="+mn-ea"/>
            </a:endParaRPr>
          </a:p>
          <a:p>
            <a:pPr lvl="1">
              <a:buFont typeface="Wingdings" pitchFamily="2" charset="2"/>
              <a:buChar char="l"/>
            </a:pPr>
            <a:r>
              <a:rPr lang="en-US" altLang="ja-JP" sz="2000" dirty="0">
                <a:latin typeface="+mn-ea"/>
              </a:rPr>
              <a:t>May 2013: Networked Control Systems: Theories &amp; Applications (10 papers)</a:t>
            </a:r>
          </a:p>
          <a:p>
            <a:pPr lvl="1" indent="-742950">
              <a:buNone/>
            </a:pPr>
            <a:r>
              <a:rPr kumimoji="1" lang="en-US" altLang="ja-JP" sz="2000" dirty="0">
                <a:latin typeface="+mn-ea"/>
              </a:rPr>
              <a:t>                                                                           (Ref. IEEE 802.15-14-0165-01-0dep)</a:t>
            </a:r>
          </a:p>
        </p:txBody>
      </p:sp>
      <p:sp>
        <p:nvSpPr>
          <p:cNvPr id="5" name="Rectangle 4"/>
          <p:cNvSpPr>
            <a:spLocks noGrp="1" noChangeArrowheads="1"/>
          </p:cNvSpPr>
          <p:nvPr>
            <p:ph type="dt" sz="half" idx="2"/>
          </p:nvPr>
        </p:nvSpPr>
        <p:spPr>
          <a:xfrm>
            <a:off x="757808" y="261228"/>
            <a:ext cx="2230016" cy="215444"/>
          </a:xfrm>
          <a:ln/>
        </p:spPr>
        <p:txBody>
          <a:bodyPr/>
          <a:lstStyle/>
          <a:p>
            <a:r>
              <a:rPr lang="en-US" altLang="ja-JP">
                <a:solidFill>
                  <a:srgbClr val="000000"/>
                </a:solidFill>
              </a:rPr>
              <a:t>November 2018</a:t>
            </a:r>
            <a:endParaRPr lang="en-US" dirty="0">
              <a:solidFill>
                <a:srgbClr val="000000"/>
              </a:solidFill>
            </a:endParaRPr>
          </a:p>
        </p:txBody>
      </p:sp>
      <p:sp>
        <p:nvSpPr>
          <p:cNvPr id="7" name="スライド番号プレースホルダー 3">
            <a:extLst>
              <a:ext uri="{FF2B5EF4-FFF2-40B4-BE49-F238E27FC236}">
                <a16:creationId xmlns:a16="http://schemas.microsoft.com/office/drawing/2014/main" id="{1CBD9D58-AD77-4EE9-8005-1C588233E1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F11C9E14-B44B-4B51-BFCC-FC18CCD43310}"/>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91064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52340" y="2445876"/>
            <a:ext cx="7031831" cy="1384995"/>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IEICE Ad Hoc Technical Committee on </a:t>
            </a:r>
            <a:r>
              <a:rPr kumimoji="0" lang="en-US" altLang="ja-JP" sz="2100" dirty="0">
                <a:solidFill>
                  <a:srgbClr val="000000"/>
                </a:solidFill>
                <a:latin typeface="Arial" panose="020B0604020202020204" pitchFamily="34" charset="0"/>
                <a:cs typeface="Arial" panose="020B0604020202020204" pitchFamily="34" charset="0"/>
              </a:rPr>
              <a:t>Reliable Radio Remote Control (RRRC) was promoted to Technical Committee renaming it as “Reliable Communication and Control (RCC)” </a:t>
            </a:r>
          </a:p>
        </p:txBody>
      </p:sp>
      <p:sp>
        <p:nvSpPr>
          <p:cNvPr id="4" name="テキスト ボックス 3"/>
          <p:cNvSpPr txBox="1"/>
          <p:nvPr/>
        </p:nvSpPr>
        <p:spPr>
          <a:xfrm>
            <a:off x="694477" y="2437193"/>
            <a:ext cx="1468672" cy="415498"/>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April 2014:</a:t>
            </a:r>
            <a:endParaRPr lang="ja-JP" altLang="en-US" sz="2100" dirty="0">
              <a:latin typeface="Arial" panose="020B0604020202020204" pitchFamily="34" charset="0"/>
              <a:cs typeface="Arial" panose="020B0604020202020204" pitchFamily="34" charset="0"/>
            </a:endParaRPr>
          </a:p>
        </p:txBody>
      </p:sp>
      <p:sp>
        <p:nvSpPr>
          <p:cNvPr id="5" name="テキスト ボックス 4"/>
          <p:cNvSpPr txBox="1"/>
          <p:nvPr/>
        </p:nvSpPr>
        <p:spPr>
          <a:xfrm>
            <a:off x="217026" y="1916334"/>
            <a:ext cx="1726755"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Foundation</a:t>
            </a:r>
            <a:endParaRPr lang="ja-JP" altLang="en-US" sz="2400" dirty="0">
              <a:latin typeface="Arial" panose="020B0604020202020204" pitchFamily="34" charset="0"/>
              <a:cs typeface="Arial" panose="020B0604020202020204" pitchFamily="34" charset="0"/>
            </a:endParaRPr>
          </a:p>
        </p:txBody>
      </p:sp>
      <p:grpSp>
        <p:nvGrpSpPr>
          <p:cNvPr id="6" name="グループ化 5"/>
          <p:cNvGrpSpPr/>
          <p:nvPr/>
        </p:nvGrpSpPr>
        <p:grpSpPr>
          <a:xfrm>
            <a:off x="664088" y="4357147"/>
            <a:ext cx="7472910" cy="424180"/>
            <a:chOff x="927897" y="4666525"/>
            <a:chExt cx="9963880" cy="565572"/>
          </a:xfrm>
        </p:grpSpPr>
        <p:sp>
          <p:nvSpPr>
            <p:cNvPr id="7" name="テキスト ボックス 6"/>
            <p:cNvSpPr txBox="1"/>
            <p:nvPr/>
          </p:nvSpPr>
          <p:spPr>
            <a:xfrm>
              <a:off x="3682390" y="4678101"/>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Masaaki Katayama (Nagoya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927897" y="4666525"/>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6/2014-5/2016:</a:t>
              </a:r>
              <a:endParaRPr lang="ja-JP" altLang="en-US" sz="2100" dirty="0">
                <a:latin typeface="Arial" panose="020B0604020202020204" pitchFamily="34" charset="0"/>
                <a:cs typeface="Arial" panose="020B0604020202020204" pitchFamily="34" charset="0"/>
              </a:endParaRPr>
            </a:p>
          </p:txBody>
        </p:sp>
      </p:grpSp>
      <p:sp>
        <p:nvSpPr>
          <p:cNvPr id="9" name="テキスト ボックス 8"/>
          <p:cNvSpPr txBox="1"/>
          <p:nvPr/>
        </p:nvSpPr>
        <p:spPr>
          <a:xfrm>
            <a:off x="218471" y="3836285"/>
            <a:ext cx="1075936"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Chairs</a:t>
            </a:r>
            <a:endParaRPr lang="ja-JP" altLang="en-US" sz="2400" dirty="0">
              <a:latin typeface="Arial" panose="020B0604020202020204" pitchFamily="34" charset="0"/>
              <a:cs typeface="Arial" panose="020B0604020202020204" pitchFamily="34" charset="0"/>
            </a:endParaRPr>
          </a:p>
        </p:txBody>
      </p:sp>
      <p:grpSp>
        <p:nvGrpSpPr>
          <p:cNvPr id="10" name="グループ化 9"/>
          <p:cNvGrpSpPr/>
          <p:nvPr/>
        </p:nvGrpSpPr>
        <p:grpSpPr>
          <a:xfrm>
            <a:off x="664088" y="4836047"/>
            <a:ext cx="7472910" cy="424180"/>
            <a:chOff x="929824" y="5235609"/>
            <a:chExt cx="9963880" cy="565572"/>
          </a:xfrm>
        </p:grpSpPr>
        <p:sp>
          <p:nvSpPr>
            <p:cNvPr id="11" name="テキスト ボックス 10"/>
            <p:cNvSpPr txBox="1"/>
            <p:nvPr/>
          </p:nvSpPr>
          <p:spPr>
            <a:xfrm>
              <a:off x="3684317" y="5247185"/>
              <a:ext cx="7209387" cy="553996"/>
            </a:xfrm>
            <a:prstGeom prst="rect">
              <a:avLst/>
            </a:prstGeom>
            <a:noFill/>
          </p:spPr>
          <p:txBody>
            <a:bodyPr wrap="square" rtlCol="0">
              <a:spAutoFit/>
            </a:bodyPr>
            <a:lstStyle/>
            <a:p>
              <a:r>
                <a:rPr lang="en-US" altLang="ja-JP" sz="2100" dirty="0" err="1">
                  <a:latin typeface="Arial" panose="020B0604020202020204" pitchFamily="34" charset="0"/>
                  <a:cs typeface="Arial" panose="020B0604020202020204" pitchFamily="34" charset="0"/>
                </a:rPr>
                <a:t>Shinsuke</a:t>
              </a:r>
              <a:r>
                <a:rPr lang="en-US" altLang="ja-JP" sz="2100" dirty="0">
                  <a:latin typeface="Arial" panose="020B0604020202020204" pitchFamily="34" charset="0"/>
                  <a:cs typeface="Arial" panose="020B0604020202020204" pitchFamily="34" charset="0"/>
                </a:rPr>
                <a:t> Hara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2" name="テキスト ボックス 11"/>
            <p:cNvSpPr txBox="1"/>
            <p:nvPr/>
          </p:nvSpPr>
          <p:spPr>
            <a:xfrm>
              <a:off x="929824" y="5235609"/>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6/2016-5/2018:</a:t>
              </a:r>
              <a:endParaRPr lang="ja-JP" altLang="en-US" sz="2100" dirty="0">
                <a:latin typeface="Arial" panose="020B0604020202020204" pitchFamily="34" charset="0"/>
                <a:cs typeface="Arial" panose="020B0604020202020204" pitchFamily="34" charset="0"/>
              </a:endParaRPr>
            </a:p>
          </p:txBody>
        </p:sp>
      </p:grpSp>
      <p:grpSp>
        <p:nvGrpSpPr>
          <p:cNvPr id="13" name="グループ化 12"/>
          <p:cNvGrpSpPr/>
          <p:nvPr/>
        </p:nvGrpSpPr>
        <p:grpSpPr>
          <a:xfrm>
            <a:off x="664088" y="5314947"/>
            <a:ext cx="7472910" cy="424180"/>
            <a:chOff x="929824" y="5235609"/>
            <a:chExt cx="9963880" cy="565572"/>
          </a:xfrm>
        </p:grpSpPr>
        <p:sp>
          <p:nvSpPr>
            <p:cNvPr id="14" name="テキスト ボックス 13"/>
            <p:cNvSpPr txBox="1"/>
            <p:nvPr/>
          </p:nvSpPr>
          <p:spPr>
            <a:xfrm>
              <a:off x="3684317" y="5247185"/>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Kazunori Hayashi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5" name="テキスト ボックス 14"/>
            <p:cNvSpPr txBox="1"/>
            <p:nvPr/>
          </p:nvSpPr>
          <p:spPr>
            <a:xfrm>
              <a:off x="929824" y="5235609"/>
              <a:ext cx="2665687"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6/2018-           :</a:t>
              </a:r>
              <a:endParaRPr lang="ja-JP" altLang="en-US" sz="2100"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796A087F-C894-4214-BD76-15903B0E3D47}"/>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8" name="タイトル 1">
            <a:extLst>
              <a:ext uri="{FF2B5EF4-FFF2-40B4-BE49-F238E27FC236}">
                <a16:creationId xmlns:a16="http://schemas.microsoft.com/office/drawing/2014/main" id="{CBBE68BA-C150-4F1B-A417-664940BBE6B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(1/2)</a:t>
            </a:r>
            <a:br>
              <a:rPr kumimoji="1" lang="en-US" altLang="ja-JP" kern="0" dirty="0"/>
            </a:br>
            <a:r>
              <a:rPr kumimoji="1" lang="en-US" altLang="ja-JP" kern="0" dirty="0"/>
              <a:t>(Reliable Communication and Control)</a:t>
            </a:r>
            <a:endParaRPr kumimoji="1" lang="ja-JP" altLang="en-US" kern="0" dirty="0"/>
          </a:p>
        </p:txBody>
      </p:sp>
      <p:sp>
        <p:nvSpPr>
          <p:cNvPr id="19" name="スライド番号プレースホルダー 3">
            <a:extLst>
              <a:ext uri="{FF2B5EF4-FFF2-40B4-BE49-F238E27FC236}">
                <a16:creationId xmlns:a16="http://schemas.microsoft.com/office/drawing/2014/main" id="{304868BA-37DA-44E1-88BE-6696B24A0C8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a:solidFill>
                <a:srgbClr val="000000"/>
              </a:solidFill>
            </a:endParaRPr>
          </a:p>
        </p:txBody>
      </p:sp>
      <p:sp>
        <p:nvSpPr>
          <p:cNvPr id="21" name="フッター プレースホルダー 4">
            <a:extLst>
              <a:ext uri="{FF2B5EF4-FFF2-40B4-BE49-F238E27FC236}">
                <a16:creationId xmlns:a16="http://schemas.microsoft.com/office/drawing/2014/main" id="{866921EF-97E6-428F-BF4B-88FA689BA24F}"/>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686794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3147259"/>
            <a:ext cx="7031831" cy="738664"/>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58 members from academia, national institution, industries and so on</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5" name="テキスト ボックス 4"/>
          <p:cNvSpPr txBox="1"/>
          <p:nvPr/>
        </p:nvSpPr>
        <p:spPr>
          <a:xfrm>
            <a:off x="899592" y="2492896"/>
            <a:ext cx="1963999"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TC members</a:t>
            </a:r>
            <a:endParaRPr lang="ja-JP" altLang="en-US" sz="24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0EE1999C-9F25-4E2E-95C3-FFD3AC81EDFB}"/>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7" name="タイトル 1">
            <a:extLst>
              <a:ext uri="{FF2B5EF4-FFF2-40B4-BE49-F238E27FC236}">
                <a16:creationId xmlns:a16="http://schemas.microsoft.com/office/drawing/2014/main" id="{DF91C5D2-ABC6-4F40-AE85-11582F436E0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(2/2)</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218F05F8-339D-4B1B-95F9-BF3C8A8EA69D}"/>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54F00B19-253D-4939-ADE4-0685A6D31086}"/>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48838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08902" y="2122978"/>
            <a:ext cx="8483578" cy="3970318"/>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Promotes interdisciplinary researches between communication and control</a:t>
            </a:r>
            <a:r>
              <a:rPr kumimoji="0" lang="en-US" altLang="ja-JP" sz="2100" dirty="0">
                <a:solidFill>
                  <a:srgbClr val="000000"/>
                </a:solidFill>
                <a:latin typeface="Arial" panose="020B0604020202020204" pitchFamily="34" charset="0"/>
                <a:cs typeface="Arial" panose="020B0604020202020204" pitchFamily="34" charset="0"/>
              </a:rPr>
              <a:t> to enhance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in systems and among systems, such as devices, machines and plants</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Gives different view-points on system construction, dealing with devices and machines as application-layer entities in communication model</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Carries out academic researches on the fusion of communication theory, information theory and control theory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Pursues researches related to the elements of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such as reliability, availability, maintainability, security and safety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Applies the developed theories and techniques into real industrial applications</a:t>
            </a:r>
            <a:endParaRPr lang="ja-JP" altLang="en-US" sz="2100" dirty="0"/>
          </a:p>
        </p:txBody>
      </p:sp>
      <p:sp>
        <p:nvSpPr>
          <p:cNvPr id="4" name="日付プレースホルダー 1">
            <a:extLst>
              <a:ext uri="{FF2B5EF4-FFF2-40B4-BE49-F238E27FC236}">
                <a16:creationId xmlns:a16="http://schemas.microsoft.com/office/drawing/2014/main" id="{61B83985-8C14-41F9-A7B1-1CC9F940093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5" name="タイトル 1">
            <a:extLst>
              <a:ext uri="{FF2B5EF4-FFF2-40B4-BE49-F238E27FC236}">
                <a16:creationId xmlns:a16="http://schemas.microsoft.com/office/drawing/2014/main" id="{31A4BEC3-24C9-4C9D-B8FA-767C61C84680}"/>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2. Scope</a:t>
            </a:r>
            <a:r>
              <a:rPr kumimoji="1" lang="en-US" altLang="ja-JP" kern="0" dirty="0"/>
              <a:t> of IEICE TC RCC</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5ECE24DF-2E50-4B88-8EF4-217345A132F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CA119A82-398E-4629-BFD4-C9855A596F59}"/>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69773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899592" y="2230120"/>
            <a:ext cx="7772740" cy="3647152"/>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Any topics related to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which is composed of “reliability,” “availability,” “maintainability,” “security” and “safety”</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Remote and wireless control</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Machine to machine (M2M) communications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Internet of Things (</a:t>
            </a:r>
            <a:r>
              <a:rPr lang="en-US" altLang="ja-JP" sz="2100" dirty="0" err="1">
                <a:latin typeface="Arial" panose="020B0604020202020204" pitchFamily="34" charset="0"/>
                <a:cs typeface="Arial" panose="020B0604020202020204" pitchFamily="34" charset="0"/>
              </a:rPr>
              <a:t>IoTs</a:t>
            </a:r>
            <a:r>
              <a:rPr lang="en-US" altLang="ja-JP" sz="21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Theory and practice for enhance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in factories and plants, energy networks, medicine/wellness and so on</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Swarm robotics, multi-agent systems</a:t>
            </a:r>
          </a:p>
          <a:p>
            <a:pPr marL="342900" indent="-342900">
              <a:buFont typeface="Arial" panose="020B0604020202020204" pitchFamily="34" charset="0"/>
              <a:buChar char="•"/>
            </a:pPr>
            <a:endParaRPr lang="en-US" altLang="ja-JP" sz="21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ja-JP" altLang="en-US" sz="2100" dirty="0"/>
          </a:p>
        </p:txBody>
      </p:sp>
      <p:sp>
        <p:nvSpPr>
          <p:cNvPr id="4" name="日付プレースホルダー 1">
            <a:extLst>
              <a:ext uri="{FF2B5EF4-FFF2-40B4-BE49-F238E27FC236}">
                <a16:creationId xmlns:a16="http://schemas.microsoft.com/office/drawing/2014/main" id="{5479B05C-1428-48DC-BDB9-69015356E18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5" name="タイトル 1">
            <a:extLst>
              <a:ext uri="{FF2B5EF4-FFF2-40B4-BE49-F238E27FC236}">
                <a16:creationId xmlns:a16="http://schemas.microsoft.com/office/drawing/2014/main" id="{51EF70A0-C109-4D24-9F06-E386374CCA42}"/>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3. Covered Areas of IEICE TC RCC </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0A785C36-CCDF-48A6-B5A3-486A7779B3EE}"/>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FFF4000B-8CBB-4BFB-983D-421CA2A5B2D7}"/>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378723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05867" y="2211759"/>
            <a:ext cx="4026743" cy="752743"/>
            <a:chOff x="610935" y="1473408"/>
            <a:chExt cx="5368991" cy="1003656"/>
          </a:xfrm>
        </p:grpSpPr>
        <p:sp>
          <p:nvSpPr>
            <p:cNvPr id="4" name="正方形/長方形 3"/>
            <p:cNvSpPr/>
            <p:nvPr/>
          </p:nvSpPr>
          <p:spPr>
            <a:xfrm>
              <a:off x="610935" y="1473408"/>
              <a:ext cx="536899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1st Workshop (2016/5/13)</a:t>
              </a:r>
            </a:p>
          </p:txBody>
        </p:sp>
        <p:sp>
          <p:nvSpPr>
            <p:cNvPr id="5" name="正方形/長方形 4"/>
            <p:cNvSpPr/>
            <p:nvPr/>
          </p:nvSpPr>
          <p:spPr>
            <a:xfrm>
              <a:off x="1550415" y="1984622"/>
              <a:ext cx="309597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11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905867" y="4847530"/>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Society Conference (2016/9/20-23)</a:t>
              </a:r>
            </a:p>
          </p:txBody>
        </p:sp>
        <p:sp>
          <p:nvSpPr>
            <p:cNvPr id="15" name="正方形/長方形 14"/>
            <p:cNvSpPr/>
            <p:nvPr/>
          </p:nvSpPr>
          <p:spPr>
            <a:xfrm>
              <a:off x="1417300" y="4839226"/>
              <a:ext cx="5871694"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symposium on</a:t>
              </a:r>
            </a:p>
            <a:p>
              <a:r>
                <a:rPr lang="en-US" altLang="ja-JP" dirty="0">
                  <a:latin typeface="Arial" panose="020B0604020202020204" pitchFamily="34" charset="0"/>
                  <a:ea typeface="HGP創英角ｺﾞｼｯｸUB"/>
                  <a:cs typeface="Arial" panose="020B0604020202020204" pitchFamily="34" charset="0"/>
                </a:rPr>
                <a:t>“Communication and Control of Robots”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905867" y="3968940"/>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2nd Workshop (2016/7/20-22)</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3 poster presentations and 6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905866" y="3090349"/>
            <a:ext cx="7698582" cy="752743"/>
            <a:chOff x="610935" y="1473408"/>
            <a:chExt cx="10264775" cy="1003656"/>
          </a:xfrm>
        </p:grpSpPr>
        <p:sp>
          <p:nvSpPr>
            <p:cNvPr id="23" name="正方形/長方形 22"/>
            <p:cNvSpPr/>
            <p:nvPr/>
          </p:nvSpPr>
          <p:spPr>
            <a:xfrm>
              <a:off x="610935" y="1473408"/>
              <a:ext cx="1026477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SmartCom2016 RCC Session in Oulu, Finland (2016/5/15-16)</a:t>
              </a:r>
            </a:p>
          </p:txBody>
        </p:sp>
        <p:sp>
          <p:nvSpPr>
            <p:cNvPr id="24" name="正方形/長方形 23"/>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oral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A44B0C22-CBBB-4514-AA6E-A92F2AD2E56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7" name="タイトル 1">
            <a:extLst>
              <a:ext uri="{FF2B5EF4-FFF2-40B4-BE49-F238E27FC236}">
                <a16:creationId xmlns:a16="http://schemas.microsoft.com/office/drawing/2014/main" id="{45366870-CD32-4555-887B-156A82CB81A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(1/5)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FDD8A028-D296-480C-A535-3FD48C61FFE0}"/>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9</a:t>
            </a:fld>
            <a:endParaRPr lang="en-US">
              <a:solidFill>
                <a:srgbClr val="000000"/>
              </a:solidFill>
            </a:endParaRPr>
          </a:p>
        </p:txBody>
      </p:sp>
      <p:sp>
        <p:nvSpPr>
          <p:cNvPr id="27" name="フッター プレースホルダー 4">
            <a:extLst>
              <a:ext uri="{FF2B5EF4-FFF2-40B4-BE49-F238E27FC236}">
                <a16:creationId xmlns:a16="http://schemas.microsoft.com/office/drawing/2014/main" id="{E1B6DFDC-C342-439F-921D-7404A4DBE601}"/>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659663613"/>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1242</Words>
  <Application>Microsoft Office PowerPoint</Application>
  <PresentationFormat>画面に合わせる (4:3)</PresentationFormat>
  <Paragraphs>169</Paragraphs>
  <Slides>15</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굴림</vt:lpstr>
      <vt:lpstr>HGP創英角ｺﾞｼｯｸUB</vt:lpstr>
      <vt:lpstr>ＭＳ Ｐゴシック</vt:lpstr>
      <vt:lpstr>Arial</vt:lpstr>
      <vt:lpstr>Calibri</vt:lpstr>
      <vt:lpstr>Times New Roman</vt:lpstr>
      <vt:lpstr>Wingdings</vt:lpstr>
      <vt:lpstr>VLC_Composition_090917</vt:lpstr>
      <vt:lpstr>PowerPoint プレゼンテーション</vt:lpstr>
      <vt:lpstr>PowerPoint プレゼンテーション</vt:lpstr>
      <vt:lpstr>PowerPoint プレゼンテーション</vt:lpstr>
      <vt:lpstr>1.1 History of IEICE TC RRRC (Reliable Radio Remote Control)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25</cp:revision>
  <dcterms:created xsi:type="dcterms:W3CDTF">2014-03-17T05:59:37Z</dcterms:created>
  <dcterms:modified xsi:type="dcterms:W3CDTF">2018-11-14T08:48:58Z</dcterms:modified>
</cp:coreProperties>
</file>