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handoutMasterIdLst>
    <p:handoutMasterId r:id="rId15"/>
  </p:handoutMasterIdLst>
  <p:sldIdLst>
    <p:sldId id="256" r:id="rId2"/>
    <p:sldId id="257" r:id="rId3"/>
    <p:sldId id="258" r:id="rId4"/>
    <p:sldId id="279" r:id="rId5"/>
    <p:sldId id="264" r:id="rId6"/>
    <p:sldId id="260" r:id="rId7"/>
    <p:sldId id="263" r:id="rId8"/>
    <p:sldId id="261" r:id="rId9"/>
    <p:sldId id="276" r:id="rId10"/>
    <p:sldId id="281" r:id="rId11"/>
    <p:sldId id="282" r:id="rId12"/>
    <p:sldId id="267" r:id="rId13"/>
  </p:sldIdLst>
  <p:sldSz cx="9144000" cy="6858000" type="screen4x3"/>
  <p:notesSz cx="9926638" cy="6797675"/>
  <p:defaultTextStyle>
    <a:defPPr>
      <a:defRPr lang="en-US"/>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anose="02020603050405020304" pitchFamily="18" charset="0"/>
        <a:ea typeface="+mn-ea"/>
        <a:cs typeface="+mn-cs"/>
      </a:defRPr>
    </a:lvl5pPr>
    <a:lvl6pPr marL="2286000" algn="l" defTabSz="914400" rtl="0" eaLnBrk="1" latinLnBrk="1" hangingPunct="1">
      <a:defRPr sz="1600" kern="1200">
        <a:solidFill>
          <a:schemeClr val="tx1"/>
        </a:solidFill>
        <a:latin typeface="Times New Roman" panose="02020603050405020304" pitchFamily="18" charset="0"/>
        <a:ea typeface="+mn-ea"/>
        <a:cs typeface="+mn-cs"/>
      </a:defRPr>
    </a:lvl6pPr>
    <a:lvl7pPr marL="2743200" algn="l" defTabSz="914400" rtl="0" eaLnBrk="1" latinLnBrk="1" hangingPunct="1">
      <a:defRPr sz="1600" kern="1200">
        <a:solidFill>
          <a:schemeClr val="tx1"/>
        </a:solidFill>
        <a:latin typeface="Times New Roman" panose="02020603050405020304" pitchFamily="18" charset="0"/>
        <a:ea typeface="+mn-ea"/>
        <a:cs typeface="+mn-cs"/>
      </a:defRPr>
    </a:lvl7pPr>
    <a:lvl8pPr marL="3200400" algn="l" defTabSz="914400" rtl="0" eaLnBrk="1" latinLnBrk="1" hangingPunct="1">
      <a:defRPr sz="1600" kern="1200">
        <a:solidFill>
          <a:schemeClr val="tx1"/>
        </a:solidFill>
        <a:latin typeface="Times New Roman" panose="02020603050405020304" pitchFamily="18" charset="0"/>
        <a:ea typeface="+mn-ea"/>
        <a:cs typeface="+mn-cs"/>
      </a:defRPr>
    </a:lvl8pPr>
    <a:lvl9pPr marL="3657600" algn="l" defTabSz="914400" rtl="0" eaLnBrk="1" latinLnBrk="1" hangingPunct="1">
      <a:defRPr sz="1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33CC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0559" autoAdjust="0"/>
  </p:normalViewPr>
  <p:slideViewPr>
    <p:cSldViewPr snapToGrid="0" snapToObjects="1">
      <p:cViewPr varScale="1">
        <p:scale>
          <a:sx n="71" d="100"/>
          <a:sy n="71" d="100"/>
        </p:scale>
        <p:origin x="84"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
    </p:cViewPr>
  </p:sorterViewPr>
  <p:notesViewPr>
    <p:cSldViewPr snapToGrid="0" snapToObjects="1">
      <p:cViewPr varScale="1">
        <p:scale>
          <a:sx n="83" d="100"/>
          <a:sy n="83" d="100"/>
        </p:scale>
        <p:origin x="114" y="672"/>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굴림" panose="020B0600000101010101" pitchFamily="50" charset="-127"/>
              </a:defRPr>
            </a:lvl1pPr>
          </a:lstStyle>
          <a:p>
            <a:pPr>
              <a:defRPr/>
            </a:pPr>
            <a:endParaRPr lang="en-US" altLang="ko-KR"/>
          </a:p>
        </p:txBody>
      </p:sp>
      <p:sp>
        <p:nvSpPr>
          <p:cNvPr id="1027" name="Rectangle 3"/>
          <p:cNvSpPr>
            <a:spLocks noGrp="1" noChangeArrowheads="1"/>
          </p:cNvSpPr>
          <p:nvPr>
            <p:ph type="dt" sz="quarter"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굴림" panose="020B0600000101010101" pitchFamily="50" charset="-127"/>
              </a:defRPr>
            </a:lvl1pPr>
          </a:lstStyle>
          <a:p>
            <a:pPr>
              <a:defRPr/>
            </a:pPr>
            <a:endParaRPr lang="en-US" altLang="ko-KR"/>
          </a:p>
        </p:txBody>
      </p:sp>
      <p:sp>
        <p:nvSpPr>
          <p:cNvPr id="1028" name="Rectangle 4"/>
          <p:cNvSpPr>
            <a:spLocks noGrp="1" noChangeArrowheads="1"/>
          </p:cNvSpPr>
          <p:nvPr>
            <p:ph type="ftr" sz="quarter" idx="2"/>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굴림" panose="020B0600000101010101" pitchFamily="50" charset="-127"/>
              </a:defRPr>
            </a:lvl1pPr>
          </a:lstStyle>
          <a:p>
            <a:pPr>
              <a:defRPr/>
            </a:pPr>
            <a:endParaRPr lang="en-US" altLang="ko-KR"/>
          </a:p>
        </p:txBody>
      </p:sp>
      <p:sp>
        <p:nvSpPr>
          <p:cNvPr id="1029" name="Rectangle 5"/>
          <p:cNvSpPr>
            <a:spLocks noGrp="1" noChangeArrowheads="1"/>
          </p:cNvSpPr>
          <p:nvPr>
            <p:ph type="sldNum" sz="quarter" idx="3"/>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굴림" panose="020B0600000101010101" pitchFamily="50" charset="-127"/>
              </a:defRPr>
            </a:lvl1pPr>
          </a:lstStyle>
          <a:p>
            <a:pPr>
              <a:defRPr/>
            </a:pPr>
            <a:fld id="{3FF0F5F9-65D2-47F3-90D4-51D725DF8978}" type="slidenum">
              <a:rPr lang="en-US" altLang="ko-KR"/>
              <a:pPr>
                <a:defRPr/>
              </a:pPr>
              <a:t>‹#›</a:t>
            </a:fld>
            <a:endParaRPr lang="en-US" altLang="ko-KR"/>
          </a:p>
        </p:txBody>
      </p:sp>
    </p:spTree>
    <p:extLst>
      <p:ext uri="{BB962C8B-B14F-4D97-AF65-F5344CB8AC3E}">
        <p14:creationId xmlns:p14="http://schemas.microsoft.com/office/powerpoint/2010/main" val="1316863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ea typeface="굴림" panose="020B0600000101010101" pitchFamily="50" charset="-127"/>
              </a:defRPr>
            </a:lvl1pPr>
          </a:lstStyle>
          <a:p>
            <a:pPr>
              <a:defRPr/>
            </a:pPr>
            <a:endParaRPr lang="en-US" altLang="ko-KR"/>
          </a:p>
        </p:txBody>
      </p:sp>
      <p:sp>
        <p:nvSpPr>
          <p:cNvPr id="5123" name="Rectangle 3"/>
          <p:cNvSpPr>
            <a:spLocks noGrp="1" noChangeArrowheads="1"/>
          </p:cNvSpPr>
          <p:nvPr>
            <p:ph type="dt"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ea typeface="굴림" panose="020B0600000101010101" pitchFamily="50" charset="-127"/>
              </a:defRPr>
            </a:lvl1pPr>
          </a:lstStyle>
          <a:p>
            <a:pPr>
              <a:defRPr/>
            </a:pPr>
            <a:endParaRPr lang="en-US" altLang="ko-KR"/>
          </a:p>
        </p:txBody>
      </p:sp>
      <p:sp>
        <p:nvSpPr>
          <p:cNvPr id="13316"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1323975" y="3228975"/>
            <a:ext cx="7278688"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5126" name="Rectangle 6"/>
          <p:cNvSpPr>
            <a:spLocks noGrp="1" noChangeArrowheads="1"/>
          </p:cNvSpPr>
          <p:nvPr>
            <p:ph type="ftr" sz="quarter" idx="4"/>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ea typeface="굴림" panose="020B0600000101010101" pitchFamily="50" charset="-127"/>
              </a:defRPr>
            </a:lvl1pPr>
          </a:lstStyle>
          <a:p>
            <a:pPr>
              <a:defRPr/>
            </a:pPr>
            <a:endParaRPr lang="en-US" altLang="ko-KR"/>
          </a:p>
        </p:txBody>
      </p:sp>
      <p:sp>
        <p:nvSpPr>
          <p:cNvPr id="5127" name="Rectangle 7"/>
          <p:cNvSpPr>
            <a:spLocks noGrp="1" noChangeArrowheads="1"/>
          </p:cNvSpPr>
          <p:nvPr>
            <p:ph type="sldNum" sz="quarter" idx="5"/>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ea typeface="굴림" panose="020B0600000101010101" pitchFamily="50" charset="-127"/>
              </a:defRPr>
            </a:lvl1pPr>
          </a:lstStyle>
          <a:p>
            <a:pPr>
              <a:defRPr/>
            </a:pPr>
            <a:fld id="{90656A93-8CBA-4A8D-9278-9C14AEB1D712}" type="slidenum">
              <a:rPr lang="en-US" altLang="ko-KR"/>
              <a:pPr>
                <a:defRPr/>
              </a:pPr>
              <a:t>‹#›</a:t>
            </a:fld>
            <a:endParaRPr lang="en-US" altLang="ko-KR"/>
          </a:p>
        </p:txBody>
      </p:sp>
    </p:spTree>
    <p:extLst>
      <p:ext uri="{BB962C8B-B14F-4D97-AF65-F5344CB8AC3E}">
        <p14:creationId xmlns:p14="http://schemas.microsoft.com/office/powerpoint/2010/main" val="3450346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Hello everyone.</a:t>
            </a:r>
          </a:p>
          <a:p>
            <a:r>
              <a:rPr lang="en-US" altLang="ko-KR" dirty="0" smtClean="0"/>
              <a:t>I am Jin-</a:t>
            </a:r>
            <a:r>
              <a:rPr lang="en-US" altLang="ko-KR" dirty="0" err="1" smtClean="0"/>
              <a:t>Taek</a:t>
            </a:r>
            <a:r>
              <a:rPr lang="en-US" altLang="ko-KR" dirty="0" smtClean="0"/>
              <a:t> Lim, a doctoral student from KAIST in Korea.</a:t>
            </a:r>
          </a:p>
          <a:p>
            <a:r>
              <a:rPr lang="en-US" altLang="ko-KR" dirty="0" smtClean="0"/>
              <a:t>It is an honor to present to you today.</a:t>
            </a:r>
          </a:p>
          <a:p>
            <a:r>
              <a:rPr lang="en-US" altLang="ko-KR" dirty="0" smtClean="0"/>
              <a:t>I will tell you today is a proposal for MAC for 802.15.4w.</a:t>
            </a:r>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2</a:t>
            </a:fld>
            <a:endParaRPr lang="en-US" altLang="ko-KR"/>
          </a:p>
        </p:txBody>
      </p:sp>
    </p:spTree>
    <p:extLst>
      <p:ext uri="{BB962C8B-B14F-4D97-AF65-F5344CB8AC3E}">
        <p14:creationId xmlns:p14="http://schemas.microsoft.com/office/powerpoint/2010/main" val="2692331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average coverage of GW was set at 20 km and there were 1000 RFDs per GW.</a:t>
            </a:r>
          </a:p>
          <a:p>
            <a:r>
              <a:rPr lang="en-US" altLang="ko-KR" dirty="0" smtClean="0"/>
              <a:t>At this time, the simulation was performed by changing FFD per GW.</a:t>
            </a:r>
          </a:p>
          <a:p>
            <a:r>
              <a:rPr lang="en-US" altLang="ko-KR" dirty="0" smtClean="0"/>
              <a:t>In the graphs, T_D denotes the latency boundary of the packet, and T_C denotes the beacon interval. We set it to 60 seconds.</a:t>
            </a:r>
          </a:p>
          <a:p>
            <a:r>
              <a:rPr lang="en-US" altLang="ko-KR" dirty="0" smtClean="0"/>
              <a:t>In each T_D value setting, the division of CF period and CB period was performed optimally.</a:t>
            </a:r>
          </a:p>
          <a:p>
            <a:r>
              <a:rPr lang="en-US" altLang="ko-KR" dirty="0" smtClean="0"/>
              <a:t>Here, when there is no relay per GW, the network structure is equal to the conventional network without relays.</a:t>
            </a:r>
          </a:p>
          <a:p>
            <a:r>
              <a:rPr lang="en-US" altLang="ko-KR" dirty="0" smtClean="0"/>
              <a:t>We have shown that if the T_D is not equal to T_C in the connectivity graph, the connectivity can be improved by increasing the relay.</a:t>
            </a:r>
          </a:p>
          <a:p>
            <a:r>
              <a:rPr lang="en-US" altLang="ko-KR" dirty="0" smtClean="0"/>
              <a:t>However, if there are not enough relays, there are some places where connectivity is deteriorated.</a:t>
            </a:r>
          </a:p>
          <a:p>
            <a:r>
              <a:rPr lang="en-US" altLang="ko-KR" dirty="0" smtClean="0"/>
              <a:t>This is because the RFD sends power adjusted to the nearest receiver, so that if the number of FFDs is small, the number of RFDs per EFD is too large to use the CF transmission protocol stably within T_D.</a:t>
            </a:r>
          </a:p>
          <a:p>
            <a:r>
              <a:rPr lang="en-US" altLang="ko-KR" dirty="0" smtClean="0"/>
              <a:t>It can be seen that the energy consumed in transmission decreases exponentially with increasing FFD.</a:t>
            </a:r>
          </a:p>
          <a:p>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11</a:t>
            </a:fld>
            <a:endParaRPr lang="en-US" altLang="ko-KR"/>
          </a:p>
        </p:txBody>
      </p:sp>
    </p:spTree>
    <p:extLst>
      <p:ext uri="{BB962C8B-B14F-4D97-AF65-F5344CB8AC3E}">
        <p14:creationId xmlns:p14="http://schemas.microsoft.com/office/powerpoint/2010/main" val="505598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On this page we summarize our suggestions.</a:t>
            </a:r>
          </a:p>
          <a:p>
            <a:r>
              <a:rPr lang="en-US" altLang="ko-KR" dirty="0" smtClean="0"/>
              <a:t>As you know, IEEE standards must be consistent with industry and market trends.</a:t>
            </a:r>
          </a:p>
          <a:p>
            <a:r>
              <a:rPr lang="en-US" altLang="ko-KR" dirty="0" smtClean="0"/>
              <a:t>It is very important to meet the requirements of massive connectivity and low energy consumption under limited resources.</a:t>
            </a:r>
          </a:p>
          <a:p>
            <a:r>
              <a:rPr lang="en-US" altLang="ko-KR" dirty="0" smtClean="0"/>
              <a:t>Using energy-saving transmission protocols simply can not be a good solution because there are also energy-rich devices.</a:t>
            </a:r>
          </a:p>
          <a:p>
            <a:r>
              <a:rPr lang="en-US" altLang="ko-KR" dirty="0" smtClean="0"/>
              <a:t>Therefore, we propose a harmonious coexistence of CB and CF protocols that can increase the lifetime of non-energy-intensive devices and increase connectivity at the same time using FFDs.</a:t>
            </a:r>
          </a:p>
          <a:p>
            <a:r>
              <a:rPr lang="en-US" altLang="ko-KR" dirty="0" smtClean="0"/>
              <a:t>A solution is needed and we believe that our proposed method will be a good solution.</a:t>
            </a:r>
          </a:p>
          <a:p>
            <a:r>
              <a:rPr lang="en-US" altLang="ko-KR" dirty="0" smtClean="0"/>
              <a:t>Thank you for your attention.</a:t>
            </a:r>
          </a:p>
          <a:p>
            <a:r>
              <a:rPr lang="en-US" altLang="ko-KR" dirty="0" smtClean="0"/>
              <a:t>And, if you have any questions, I would like to ask you to make it a bit slow.</a:t>
            </a:r>
          </a:p>
          <a:p>
            <a:endParaRPr lang="en-US" altLang="ko-KR" dirty="0" smtClean="0"/>
          </a:p>
          <a:p>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12</a:t>
            </a:fld>
            <a:endParaRPr lang="en-US" altLang="ko-KR"/>
          </a:p>
        </p:txBody>
      </p:sp>
    </p:spTree>
    <p:extLst>
      <p:ext uri="{BB962C8B-B14F-4D97-AF65-F5344CB8AC3E}">
        <p14:creationId xmlns:p14="http://schemas.microsoft.com/office/powerpoint/2010/main" val="3821478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As you all know, 15.4 focuses on the </a:t>
            </a:r>
            <a:r>
              <a:rPr lang="en-US" altLang="ko-KR" dirty="0" err="1" smtClean="0"/>
              <a:t>lpwa</a:t>
            </a:r>
            <a:r>
              <a:rPr lang="en-US" altLang="ko-KR" dirty="0" smtClean="0"/>
              <a:t> environment.</a:t>
            </a:r>
          </a:p>
          <a:p>
            <a:r>
              <a:rPr lang="en-US" altLang="ko-KR" dirty="0" smtClean="0"/>
              <a:t>Therefore, the requirement differs from the existing WPAN.</a:t>
            </a:r>
          </a:p>
          <a:p>
            <a:r>
              <a:rPr lang="en-US" altLang="ko-KR" dirty="0" smtClean="0"/>
              <a:t>First, it focuses on increasing the lifetime of devices and lowering chip complexity with the goal of low power and low cost.</a:t>
            </a:r>
          </a:p>
          <a:p>
            <a:r>
              <a:rPr lang="en-US" altLang="ko-KR" dirty="0" smtClean="0"/>
              <a:t>Also, applications using </a:t>
            </a:r>
            <a:r>
              <a:rPr lang="en-US" altLang="ko-KR" dirty="0" err="1" smtClean="0"/>
              <a:t>lwpa</a:t>
            </a:r>
            <a:r>
              <a:rPr lang="en-US" altLang="ko-KR" dirty="0" smtClean="0"/>
              <a:t> do not require high data rates and are tolerant of message delays.</a:t>
            </a:r>
          </a:p>
          <a:p>
            <a:r>
              <a:rPr lang="en-US" altLang="ko-KR" dirty="0" smtClean="0"/>
              <a:t>It is also expected that most of the devices will be in fixed form in a very large space.</a:t>
            </a:r>
          </a:p>
          <a:p>
            <a:r>
              <a:rPr lang="en-US" altLang="ko-KR" dirty="0" smtClean="0"/>
              <a:t>Therefore, the design of the network must change under these completely different requirements.</a:t>
            </a:r>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3</a:t>
            </a:fld>
            <a:endParaRPr lang="en-US" altLang="ko-KR"/>
          </a:p>
        </p:txBody>
      </p:sp>
    </p:spTree>
    <p:extLst>
      <p:ext uri="{BB962C8B-B14F-4D97-AF65-F5344CB8AC3E}">
        <p14:creationId xmlns:p14="http://schemas.microsoft.com/office/powerpoint/2010/main" val="2446978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Before we make this proposal, we have noticed that all devices of </a:t>
            </a:r>
            <a:r>
              <a:rPr lang="en-US" altLang="ko-KR" dirty="0" err="1" smtClean="0"/>
              <a:t>lpwa</a:t>
            </a:r>
            <a:r>
              <a:rPr lang="en-US" altLang="ko-KR" dirty="0" smtClean="0"/>
              <a:t> are not the same condition.</a:t>
            </a:r>
          </a:p>
          <a:p>
            <a:r>
              <a:rPr lang="en-US" altLang="ko-KR" dirty="0" smtClean="0"/>
              <a:t>While most devices are energy-limited devices with battery-based energy, smart cars or devices that use outlets can be energy-free.</a:t>
            </a:r>
          </a:p>
          <a:p>
            <a:r>
              <a:rPr lang="en-US" altLang="ko-KR" dirty="0" smtClean="0"/>
              <a:t>We will call the former RFD and the latter FFD.</a:t>
            </a:r>
          </a:p>
          <a:p>
            <a:r>
              <a:rPr lang="en-US" altLang="ko-KR" dirty="0" smtClean="0"/>
              <a:t>We thought that it will not be efficient in terms of overall energy to match the transmission protocol of all devices to low power protocol despite the availability of energy-conscious devices.</a:t>
            </a:r>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4</a:t>
            </a:fld>
            <a:endParaRPr lang="en-US" altLang="ko-KR"/>
          </a:p>
        </p:txBody>
      </p:sp>
    </p:spTree>
    <p:extLst>
      <p:ext uri="{BB962C8B-B14F-4D97-AF65-F5344CB8AC3E}">
        <p14:creationId xmlns:p14="http://schemas.microsoft.com/office/powerpoint/2010/main" val="325001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As you know, there are two major types of transport protocols.</a:t>
            </a:r>
          </a:p>
          <a:p>
            <a:r>
              <a:rPr lang="en-US" altLang="ko-KR" dirty="0" smtClean="0"/>
              <a:t>One is a contention-free transport protocol, which is typically done through scheduling.</a:t>
            </a:r>
          </a:p>
          <a:p>
            <a:r>
              <a:rPr lang="en-US" altLang="ko-KR" dirty="0" smtClean="0"/>
              <a:t>Therefore, additional signal exchange for additional scheduling and signal exchange for maintaining the connection are typically more energy consuming.</a:t>
            </a:r>
          </a:p>
          <a:p>
            <a:r>
              <a:rPr lang="en-US" altLang="ko-KR" dirty="0" smtClean="0"/>
              <a:t>This scheduling scheme is advantageous because it does not cause collision between packets in terms of stability, but it is not suitable to one packet transmission every once in a while.</a:t>
            </a:r>
          </a:p>
          <a:p>
            <a:r>
              <a:rPr lang="en-US" altLang="ko-KR" dirty="0" smtClean="0"/>
              <a:t>On the other hand, the case of contention-base is different.</a:t>
            </a:r>
          </a:p>
          <a:p>
            <a:r>
              <a:rPr lang="en-US" altLang="ko-KR" dirty="0" smtClean="0"/>
              <a:t>For example, pure ALOHA simply selects  the transmission channel and time at random in a given contention window, so there is no need to sense channels or to exchange transmission-related signaling.</a:t>
            </a:r>
          </a:p>
          <a:p>
            <a:r>
              <a:rPr lang="en-US" altLang="ko-KR" dirty="0" smtClean="0"/>
              <a:t>Therefore, energy consumption is obviously small.</a:t>
            </a:r>
          </a:p>
          <a:p>
            <a:r>
              <a:rPr lang="en-US" altLang="ko-KR" dirty="0" smtClean="0"/>
              <a:t>However, in such a case, as the number of devices increases, collision between packets can not be avoided and transmission safety becomes poor.</a:t>
            </a:r>
          </a:p>
          <a:p>
            <a:r>
              <a:rPr lang="en-US" altLang="ko-KR" dirty="0" smtClean="0"/>
              <a:t>Taking the characteristics of these two protocols together, we find that contention-free is suitable for FFDs that operate as a relay, and contention-based for general RFDs.</a:t>
            </a:r>
          </a:p>
          <a:p>
            <a:r>
              <a:rPr lang="en-US" altLang="ko-KR" dirty="0" smtClean="0"/>
              <a:t>Both have different bases where delays occur when the devices are too crowded.</a:t>
            </a:r>
          </a:p>
          <a:p>
            <a:r>
              <a:rPr lang="en-US" altLang="ko-KR" dirty="0" smtClean="0"/>
              <a:t>In case of contention-free, it is caused by waiting time. In case of contention-based, it is caused by retransmission due to collision.</a:t>
            </a:r>
          </a:p>
          <a:p>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5</a:t>
            </a:fld>
            <a:endParaRPr lang="en-US" altLang="ko-KR"/>
          </a:p>
        </p:txBody>
      </p:sp>
    </p:spTree>
    <p:extLst>
      <p:ext uri="{BB962C8B-B14F-4D97-AF65-F5344CB8AC3E}">
        <p14:creationId xmlns:p14="http://schemas.microsoft.com/office/powerpoint/2010/main" val="1929646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On this page, we can compare the protocol that uses FFD as a relay and not the protocol.</a:t>
            </a:r>
          </a:p>
          <a:p>
            <a:r>
              <a:rPr lang="en-US" altLang="ko-KR" dirty="0" smtClean="0"/>
              <a:t>The red circle represents RD, the yellow circle represents FFD, and the green circle represents GW.</a:t>
            </a:r>
          </a:p>
          <a:p>
            <a:r>
              <a:rPr lang="en-US" altLang="ko-KR" dirty="0" smtClean="0"/>
              <a:t>Black solid lines indicate transmission using a contention-based protocol, and blue solid lines indicate transmission using a contention-free protocol.</a:t>
            </a:r>
          </a:p>
          <a:p>
            <a:r>
              <a:rPr lang="en-US" altLang="ko-KR" dirty="0" smtClean="0"/>
              <a:t>As mentioned earlier, energy-free FFD simply uses the CB protocol is not an efficient use.</a:t>
            </a:r>
          </a:p>
          <a:p>
            <a:r>
              <a:rPr lang="en-US" altLang="ko-KR" dirty="0" smtClean="0"/>
              <a:t>Rather, it is better to combine packets of RFDs closer to FFD than GW and communicate packets with GW through scheduling in two respects.</a:t>
            </a:r>
          </a:p>
          <a:p>
            <a:r>
              <a:rPr lang="en-US" altLang="ko-KR" dirty="0" smtClean="0"/>
              <a:t>First, there is a low transmission power consumption of the RFD, and second, there is a more stable transmission gain through the CF communication.</a:t>
            </a:r>
          </a:p>
          <a:p>
            <a:r>
              <a:rPr lang="en-US" altLang="ko-KR" dirty="0" smtClean="0"/>
              <a:t>However, the second advantage, stable transmission can be a disadvantage that the delay due to the waiting time can be increased when the number of the devices is large.</a:t>
            </a:r>
          </a:p>
          <a:p>
            <a:r>
              <a:rPr lang="en-US" altLang="ko-KR" dirty="0" smtClean="0"/>
              <a:t>This waiting time also depends on the amount of resources distributed to the CF.</a:t>
            </a:r>
          </a:p>
          <a:p>
            <a:r>
              <a:rPr lang="en-US" altLang="ko-KR" dirty="0" smtClean="0"/>
              <a:t>Therefore, the performance of the proposed system depends on the division of resources between CB and CF, and its optimal point is determined by the delay boundary of the app and the number of RFD, FFD, and so on.</a:t>
            </a:r>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6</a:t>
            </a:fld>
            <a:endParaRPr lang="en-US" altLang="ko-KR"/>
          </a:p>
        </p:txBody>
      </p:sp>
    </p:spTree>
    <p:extLst>
      <p:ext uri="{BB962C8B-B14F-4D97-AF65-F5344CB8AC3E}">
        <p14:creationId xmlns:p14="http://schemas.microsoft.com/office/powerpoint/2010/main" val="54962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detailed procedure of each device is as follows.</a:t>
            </a:r>
          </a:p>
          <a:p>
            <a:r>
              <a:rPr lang="en-US" altLang="ko-KR" dirty="0" smtClean="0"/>
              <a:t>First, the GW periodically sends a beacon signal at all times.</a:t>
            </a:r>
          </a:p>
          <a:p>
            <a:r>
              <a:rPr lang="en-US" altLang="ko-KR" dirty="0" smtClean="0"/>
              <a:t>The FFD receives the beacon from the GW based on the rich energy and transmits its beacon according to the period.</a:t>
            </a:r>
          </a:p>
          <a:p>
            <a:r>
              <a:rPr lang="en-US" altLang="ko-KR" dirty="0" smtClean="0"/>
              <a:t>RFD will wake up from sleep and detect beacons around if there are packets to send.</a:t>
            </a:r>
          </a:p>
          <a:p>
            <a:r>
              <a:rPr lang="en-US" altLang="ko-KR" dirty="0" smtClean="0"/>
              <a:t>Then, the RFD transmits the packet using the pure aloha method by adjusting the power of the packet to be transmitted based on the strongest beacon signal of the surroundings.</a:t>
            </a:r>
          </a:p>
          <a:p>
            <a:r>
              <a:rPr lang="en-US" altLang="ko-KR" dirty="0" smtClean="0"/>
              <a:t>The advantages that arise in this case are energy saving, as well as the fact that the RFD itself can be very simple because it does not need to know if its packets are relayed in the RFD.</a:t>
            </a:r>
          </a:p>
          <a:p>
            <a:r>
              <a:rPr lang="en-US" altLang="ko-KR" dirty="0" smtClean="0"/>
              <a:t>Of course, the RFD packet should have its own ID information in overhead so that it knows who the contents of this packet belong to.</a:t>
            </a:r>
          </a:p>
          <a:p>
            <a:r>
              <a:rPr lang="en-US" altLang="ko-KR" dirty="0" smtClean="0"/>
              <a:t>FFD does not attempt to transmit on the contention-based window, but collects packets of RFD that attempt to transmit on the perimeter like GW.</a:t>
            </a:r>
          </a:p>
          <a:p>
            <a:r>
              <a:rPr lang="en-US" altLang="ko-KR" dirty="0" smtClean="0"/>
              <a:t>Then, these packets are decoded and stacked with the overhead information of the packets in the order of arrival in the queues.</a:t>
            </a:r>
          </a:p>
          <a:p>
            <a:r>
              <a:rPr lang="en-US" altLang="ko-KR" dirty="0" smtClean="0"/>
              <a:t>In the contention-free window period, re-modulates the information of the queues in the slots allocated from the GW and transmits them.</a:t>
            </a:r>
          </a:p>
          <a:p>
            <a:endParaRPr lang="en-US" altLang="ko-KR" dirty="0" smtClean="0"/>
          </a:p>
          <a:p>
            <a:endParaRPr lang="en-US" altLang="ko-KR" dirty="0" smtClean="0"/>
          </a:p>
          <a:p>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7</a:t>
            </a:fld>
            <a:endParaRPr lang="en-US" altLang="ko-KR"/>
          </a:p>
        </p:txBody>
      </p:sp>
    </p:spTree>
    <p:extLst>
      <p:ext uri="{BB962C8B-B14F-4D97-AF65-F5344CB8AC3E}">
        <p14:creationId xmlns:p14="http://schemas.microsoft.com/office/powerpoint/2010/main" val="142053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This procedure is illustrated in the following figure.</a:t>
            </a:r>
          </a:p>
          <a:p>
            <a:r>
              <a:rPr lang="en-US" altLang="ko-KR" dirty="0" smtClean="0"/>
              <a:t>The GW spurts the beacon periodically and receives packets for each protocol during the specified CF period and CB period.</a:t>
            </a:r>
          </a:p>
          <a:p>
            <a:r>
              <a:rPr lang="en-US" altLang="ko-KR" dirty="0" smtClean="0"/>
              <a:t>EFD sends packets during the CF period and receives packets from the ECD during the CB period.</a:t>
            </a:r>
          </a:p>
          <a:p>
            <a:r>
              <a:rPr lang="en-US" altLang="ko-KR" dirty="0" smtClean="0"/>
              <a:t>Each ECD transmits packets in the CB period with a pure aloha for the strongest beacon signal in the periphery.</a:t>
            </a:r>
          </a:p>
          <a:p>
            <a:r>
              <a:rPr lang="en-US" altLang="ko-KR" dirty="0" smtClean="0"/>
              <a:t>The GW beacon packet must contain the distribution information of CF and CB, and such distribution information must affect overall performance.</a:t>
            </a:r>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8</a:t>
            </a:fld>
            <a:endParaRPr lang="en-US" altLang="ko-KR"/>
          </a:p>
        </p:txBody>
      </p:sp>
    </p:spTree>
    <p:extLst>
      <p:ext uri="{BB962C8B-B14F-4D97-AF65-F5344CB8AC3E}">
        <p14:creationId xmlns:p14="http://schemas.microsoft.com/office/powerpoint/2010/main" val="103135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The division of CF and CB is adjusted by statistically analyzing the incoming packets in the GW.</a:t>
            </a:r>
          </a:p>
          <a:p>
            <a:r>
              <a:rPr lang="en-US" altLang="ko-KR" dirty="0" smtClean="0"/>
              <a:t>At this time, in order to analyze the performance due to the introduction of FFD and CF, it is necessary to consider that packets become</a:t>
            </a:r>
            <a:r>
              <a:rPr lang="en-US" altLang="ko-KR" baseline="0" dirty="0" smtClean="0"/>
              <a:t> useless</a:t>
            </a:r>
            <a:r>
              <a:rPr lang="en-US" altLang="ko-KR" dirty="0" smtClean="0"/>
              <a:t> due to latency in addition to packet loss due to collision.</a:t>
            </a:r>
          </a:p>
          <a:p>
            <a:r>
              <a:rPr lang="en-US" altLang="ko-KR" dirty="0" smtClean="0"/>
              <a:t>For this purpose, the MAC packet needs to know the delay limit information of this packet, the time of the first transmission attempt, and the number of retransmissions in the CB protocol.</a:t>
            </a:r>
          </a:p>
          <a:p>
            <a:r>
              <a:rPr lang="en-US" altLang="ko-KR" dirty="0" smtClean="0"/>
              <a:t>GW can statistically determine the overall performance of the current system and adjust the division of CB and CF for better performance.</a:t>
            </a:r>
          </a:p>
          <a:p>
            <a:r>
              <a:rPr lang="en-US" altLang="ko-KR" dirty="0" smtClean="0"/>
              <a:t>Detailed algorithms for this are left as implementation problems.</a:t>
            </a:r>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9</a:t>
            </a:fld>
            <a:endParaRPr lang="en-US" altLang="ko-KR"/>
          </a:p>
        </p:txBody>
      </p:sp>
    </p:spTree>
    <p:extLst>
      <p:ext uri="{BB962C8B-B14F-4D97-AF65-F5344CB8AC3E}">
        <p14:creationId xmlns:p14="http://schemas.microsoft.com/office/powerpoint/2010/main" val="78615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We performed a simple simulation to simulate the performance of the proposed system.</a:t>
            </a:r>
          </a:p>
          <a:p>
            <a:r>
              <a:rPr lang="en-US" altLang="ko-KR" dirty="0" smtClean="0"/>
              <a:t>We have seen performance with two metrics, one is connectivity and the other is energy / bit.</a:t>
            </a:r>
          </a:p>
          <a:p>
            <a:r>
              <a:rPr lang="en-US" altLang="ko-KR" dirty="0" smtClean="0"/>
              <a:t>Connectivity is defined as the probability that the packet of arbitrarily selected RFD in topology arrives at the GW successfully and arrives at the same time within the latency limit.</a:t>
            </a:r>
          </a:p>
          <a:p>
            <a:r>
              <a:rPr lang="en-US" altLang="ko-KR" dirty="0" smtClean="0"/>
              <a:t>Energy / bit is the total average energy consumed by this packets for transmission.</a:t>
            </a:r>
          </a:p>
          <a:p>
            <a:endParaRPr lang="ko-KR" altLang="en-US" dirty="0"/>
          </a:p>
        </p:txBody>
      </p:sp>
      <p:sp>
        <p:nvSpPr>
          <p:cNvPr id="4" name="슬라이드 번호 개체 틀 3"/>
          <p:cNvSpPr>
            <a:spLocks noGrp="1"/>
          </p:cNvSpPr>
          <p:nvPr>
            <p:ph type="sldNum" sz="quarter" idx="10"/>
          </p:nvPr>
        </p:nvSpPr>
        <p:spPr/>
        <p:txBody>
          <a:bodyPr/>
          <a:lstStyle/>
          <a:p>
            <a:pPr>
              <a:defRPr/>
            </a:pPr>
            <a:fld id="{90656A93-8CBA-4A8D-9278-9C14AEB1D712}" type="slidenum">
              <a:rPr lang="en-US" altLang="ko-KR" smtClean="0"/>
              <a:pPr>
                <a:defRPr/>
              </a:pPr>
              <a:t>10</a:t>
            </a:fld>
            <a:endParaRPr lang="en-US" altLang="ko-KR"/>
          </a:p>
        </p:txBody>
      </p:sp>
    </p:spTree>
    <p:extLst>
      <p:ext uri="{BB962C8B-B14F-4D97-AF65-F5344CB8AC3E}">
        <p14:creationId xmlns:p14="http://schemas.microsoft.com/office/powerpoint/2010/main" val="2609767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dirty="0" smtClean="0"/>
              <a:t>마스터 제목 스타일 편집</a:t>
            </a:r>
            <a:endParaRPr lang="ko-KR" altLang="en-US" dirty="0"/>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클릭하여 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July 2018</a:t>
            </a:r>
          </a:p>
        </p:txBody>
      </p:sp>
      <p:sp>
        <p:nvSpPr>
          <p:cNvPr id="5" name="바닥글 개체 틀 4"/>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1FDC3B05-D21D-461A-BDF2-25365B830C61}" type="slidenum">
              <a:rPr lang="en-US" altLang="ko-KR"/>
              <a:pPr>
                <a:defRPr/>
              </a:pPr>
              <a:t>‹#›</a:t>
            </a:fld>
            <a:endParaRPr lang="en-US" altLang="ko-KR"/>
          </a:p>
        </p:txBody>
      </p:sp>
    </p:spTree>
    <p:extLst>
      <p:ext uri="{BB962C8B-B14F-4D97-AF65-F5344CB8AC3E}">
        <p14:creationId xmlns:p14="http://schemas.microsoft.com/office/powerpoint/2010/main" val="5333846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July 2018</a:t>
            </a:r>
          </a:p>
        </p:txBody>
      </p:sp>
      <p:sp>
        <p:nvSpPr>
          <p:cNvPr id="5" name="슬라이드 번호 개체 틀 5"/>
          <p:cNvSpPr>
            <a:spLocks noGrp="1"/>
          </p:cNvSpPr>
          <p:nvPr>
            <p:ph type="sldNum" sz="quarter" idx="11"/>
          </p:nvPr>
        </p:nvSpPr>
        <p:spPr/>
        <p:txBody>
          <a:bodyPr/>
          <a:lstStyle>
            <a:lvl1pPr>
              <a:defRPr/>
            </a:lvl1pPr>
          </a:lstStyle>
          <a:p>
            <a:pPr>
              <a:defRPr/>
            </a:pPr>
            <a:r>
              <a:rPr lang="en-US" altLang="ko-KR"/>
              <a:t>Slide </a:t>
            </a:r>
            <a:fld id="{964BA75E-F22F-492A-BD87-8555FC3028EE}" type="slidenum">
              <a:rPr lang="en-US" altLang="ko-KR"/>
              <a:pPr>
                <a:defRPr/>
              </a:pPr>
              <a:t>‹#›</a:t>
            </a:fld>
            <a:endParaRPr lang="en-US" altLang="ko-KR"/>
          </a:p>
        </p:txBody>
      </p:sp>
      <p:sp>
        <p:nvSpPr>
          <p:cNvPr id="6" name="바닥글 개체 틀 2"/>
          <p:cNvSpPr>
            <a:spLocks noGrp="1"/>
          </p:cNvSpPr>
          <p:nvPr>
            <p:ph type="ftr" sz="quarter" idx="12"/>
          </p:nvPr>
        </p:nvSpPr>
        <p:spPr>
          <a:xfrm>
            <a:off x="5214938" y="6475413"/>
            <a:ext cx="3395662" cy="182562"/>
          </a:xfrm>
        </p:spPr>
        <p:txBody>
          <a:bodyPr/>
          <a:lstStyle>
            <a:lvl1pPr algn="ctr">
              <a:defRPr dirty="0" smtClean="0"/>
            </a:lvl1pPr>
          </a:lstStyle>
          <a:p>
            <a:pPr>
              <a:defRPr/>
            </a:pPr>
            <a:r>
              <a:rPr lang="en-US" altLang="ko-KR"/>
              <a:t>Jin-</a:t>
            </a:r>
            <a:r>
              <a:rPr lang="en-US" altLang="ko-KR" err="1"/>
              <a:t>Taek</a:t>
            </a:r>
            <a:r>
              <a:rPr lang="en-US" altLang="ko-KR"/>
              <a:t> Lim, </a:t>
            </a:r>
            <a:r>
              <a:rPr lang="en-US" altLang="ko-KR" err="1"/>
              <a:t>Kunmin</a:t>
            </a:r>
            <a:r>
              <a:rPr lang="en-US" altLang="ko-KR"/>
              <a:t> </a:t>
            </a:r>
            <a:r>
              <a:rPr lang="en-US" altLang="ko-KR" err="1"/>
              <a:t>YeoYoungnam</a:t>
            </a:r>
            <a:r>
              <a:rPr lang="en-US" altLang="ko-KR"/>
              <a:t> Han, KAIST</a:t>
            </a:r>
          </a:p>
        </p:txBody>
      </p:sp>
    </p:spTree>
    <p:extLst>
      <p:ext uri="{BB962C8B-B14F-4D97-AF65-F5344CB8AC3E}">
        <p14:creationId xmlns:p14="http://schemas.microsoft.com/office/powerpoint/2010/main" val="3974319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July 2018</a:t>
            </a:r>
          </a:p>
        </p:txBody>
      </p:sp>
      <p:sp>
        <p:nvSpPr>
          <p:cNvPr id="5" name="슬라이드 번호 개체 틀 5"/>
          <p:cNvSpPr>
            <a:spLocks noGrp="1"/>
          </p:cNvSpPr>
          <p:nvPr>
            <p:ph type="sldNum" sz="quarter" idx="11"/>
          </p:nvPr>
        </p:nvSpPr>
        <p:spPr/>
        <p:txBody>
          <a:bodyPr/>
          <a:lstStyle>
            <a:lvl1pPr>
              <a:defRPr/>
            </a:lvl1pPr>
          </a:lstStyle>
          <a:p>
            <a:pPr>
              <a:defRPr/>
            </a:pPr>
            <a:r>
              <a:rPr lang="en-US" altLang="ko-KR"/>
              <a:t>Slide </a:t>
            </a:r>
            <a:fld id="{DDA09C93-677D-4338-BF58-FF39B586ECC5}" type="slidenum">
              <a:rPr lang="en-US" altLang="ko-KR"/>
              <a:pPr>
                <a:defRPr/>
              </a:pPr>
              <a:t>‹#›</a:t>
            </a:fld>
            <a:endParaRPr lang="en-US" altLang="ko-KR"/>
          </a:p>
        </p:txBody>
      </p:sp>
      <p:sp>
        <p:nvSpPr>
          <p:cNvPr id="6" name="바닥글 개체 틀 2"/>
          <p:cNvSpPr>
            <a:spLocks noGrp="1"/>
          </p:cNvSpPr>
          <p:nvPr>
            <p:ph type="ftr" sz="quarter" idx="12"/>
          </p:nvPr>
        </p:nvSpPr>
        <p:spPr>
          <a:xfrm>
            <a:off x="5214938" y="6475413"/>
            <a:ext cx="3395662" cy="182562"/>
          </a:xfrm>
        </p:spPr>
        <p:txBody>
          <a:bodyPr/>
          <a:lstStyle>
            <a:lvl1pPr algn="ctr">
              <a:defRPr dirty="0" smtClean="0"/>
            </a:lvl1pPr>
          </a:lstStyle>
          <a:p>
            <a:pPr>
              <a:defRPr/>
            </a:pPr>
            <a:r>
              <a:rPr lang="en-US" altLang="ko-KR"/>
              <a:t>Jin-</a:t>
            </a:r>
            <a:r>
              <a:rPr lang="en-US" altLang="ko-KR" err="1"/>
              <a:t>Taek</a:t>
            </a:r>
            <a:r>
              <a:rPr lang="en-US" altLang="ko-KR"/>
              <a:t> Lim, </a:t>
            </a:r>
            <a:r>
              <a:rPr lang="en-US" altLang="ko-KR" err="1"/>
              <a:t>Kunmin</a:t>
            </a:r>
            <a:r>
              <a:rPr lang="en-US" altLang="ko-KR"/>
              <a:t> </a:t>
            </a:r>
            <a:r>
              <a:rPr lang="en-US" altLang="ko-KR" err="1"/>
              <a:t>YeoYoungnam</a:t>
            </a:r>
            <a:r>
              <a:rPr lang="en-US" altLang="ko-KR"/>
              <a:t> Han, KAIST</a:t>
            </a:r>
          </a:p>
        </p:txBody>
      </p:sp>
    </p:spTree>
    <p:extLst>
      <p:ext uri="{BB962C8B-B14F-4D97-AF65-F5344CB8AC3E}">
        <p14:creationId xmlns:p14="http://schemas.microsoft.com/office/powerpoint/2010/main" val="14660214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July 2018</a:t>
            </a:r>
          </a:p>
        </p:txBody>
      </p:sp>
      <p:sp>
        <p:nvSpPr>
          <p:cNvPr id="5" name="바닥글 개체 틀 4"/>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809FBFE3-5B59-4DD4-8742-AF829739B2AA}" type="slidenum">
              <a:rPr lang="en-US" altLang="ko-KR"/>
              <a:pPr>
                <a:defRPr/>
              </a:pPr>
              <a:t>‹#›</a:t>
            </a:fld>
            <a:endParaRPr lang="en-US" altLang="ko-KR"/>
          </a:p>
        </p:txBody>
      </p:sp>
    </p:spTree>
    <p:extLst>
      <p:ext uri="{BB962C8B-B14F-4D97-AF65-F5344CB8AC3E}">
        <p14:creationId xmlns:p14="http://schemas.microsoft.com/office/powerpoint/2010/main" val="84861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ko-KR" altLang="en-US" smtClean="0"/>
              <a:t>마스터 텍스트 스타일 편집</a:t>
            </a:r>
          </a:p>
        </p:txBody>
      </p:sp>
      <p:sp>
        <p:nvSpPr>
          <p:cNvPr id="4" name="날짜 개체 틀 3"/>
          <p:cNvSpPr>
            <a:spLocks noGrp="1"/>
          </p:cNvSpPr>
          <p:nvPr>
            <p:ph type="dt" sz="half" idx="10"/>
          </p:nvPr>
        </p:nvSpPr>
        <p:spPr/>
        <p:txBody>
          <a:bodyPr/>
          <a:lstStyle>
            <a:lvl1pPr>
              <a:defRPr/>
            </a:lvl1pPr>
          </a:lstStyle>
          <a:p>
            <a:pPr>
              <a:defRPr/>
            </a:pPr>
            <a:r>
              <a:rPr lang="en-US" altLang="ko-KR"/>
              <a:t>July 2018</a:t>
            </a:r>
          </a:p>
        </p:txBody>
      </p:sp>
      <p:sp>
        <p:nvSpPr>
          <p:cNvPr id="5" name="바닥글 개체 틀 4"/>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174AABA1-1BBD-44F4-AFCC-113C13B76AE5}" type="slidenum">
              <a:rPr lang="en-US" altLang="ko-KR"/>
              <a:pPr>
                <a:defRPr/>
              </a:pPr>
              <a:t>‹#›</a:t>
            </a:fld>
            <a:endParaRPr lang="en-US" altLang="ko-KR"/>
          </a:p>
        </p:txBody>
      </p:sp>
    </p:spTree>
    <p:extLst>
      <p:ext uri="{BB962C8B-B14F-4D97-AF65-F5344CB8AC3E}">
        <p14:creationId xmlns:p14="http://schemas.microsoft.com/office/powerpoint/2010/main" val="61869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pPr>
              <a:defRPr/>
            </a:pPr>
            <a:r>
              <a:rPr lang="en-US" altLang="ko-KR"/>
              <a:t>July 2018</a:t>
            </a:r>
          </a:p>
        </p:txBody>
      </p:sp>
      <p:sp>
        <p:nvSpPr>
          <p:cNvPr id="6" name="바닥글 개체 틀 5"/>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7" name="슬라이드 번호 개체 틀 6"/>
          <p:cNvSpPr>
            <a:spLocks noGrp="1"/>
          </p:cNvSpPr>
          <p:nvPr>
            <p:ph type="sldNum" sz="quarter" idx="12"/>
          </p:nvPr>
        </p:nvSpPr>
        <p:spPr/>
        <p:txBody>
          <a:bodyPr/>
          <a:lstStyle>
            <a:lvl1pPr>
              <a:defRPr/>
            </a:lvl1pPr>
          </a:lstStyle>
          <a:p>
            <a:pPr>
              <a:defRPr/>
            </a:pPr>
            <a:r>
              <a:rPr lang="en-US" altLang="ko-KR"/>
              <a:t>Slide </a:t>
            </a:r>
            <a:fld id="{E6A087C0-5CC5-4429-B8C0-088C6431A31B}" type="slidenum">
              <a:rPr lang="en-US" altLang="ko-KR"/>
              <a:pPr>
                <a:defRPr/>
              </a:pPr>
              <a:t>‹#›</a:t>
            </a:fld>
            <a:endParaRPr lang="en-US" altLang="ko-KR"/>
          </a:p>
        </p:txBody>
      </p:sp>
    </p:spTree>
    <p:extLst>
      <p:ext uri="{BB962C8B-B14F-4D97-AF65-F5344CB8AC3E}">
        <p14:creationId xmlns:p14="http://schemas.microsoft.com/office/powerpoint/2010/main" val="238244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pPr>
              <a:defRPr/>
            </a:pPr>
            <a:r>
              <a:rPr lang="en-US" altLang="ko-KR"/>
              <a:t>July 2018</a:t>
            </a:r>
          </a:p>
        </p:txBody>
      </p:sp>
      <p:sp>
        <p:nvSpPr>
          <p:cNvPr id="8" name="바닥글 개체 틀 7"/>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9" name="슬라이드 번호 개체 틀 8"/>
          <p:cNvSpPr>
            <a:spLocks noGrp="1"/>
          </p:cNvSpPr>
          <p:nvPr>
            <p:ph type="sldNum" sz="quarter" idx="12"/>
          </p:nvPr>
        </p:nvSpPr>
        <p:spPr/>
        <p:txBody>
          <a:bodyPr/>
          <a:lstStyle>
            <a:lvl1pPr>
              <a:defRPr/>
            </a:lvl1pPr>
          </a:lstStyle>
          <a:p>
            <a:pPr>
              <a:defRPr/>
            </a:pPr>
            <a:r>
              <a:rPr lang="en-US" altLang="ko-KR"/>
              <a:t>Slide </a:t>
            </a:r>
            <a:fld id="{3B0B200C-6BE2-456D-8DEA-469C3179EBDC}" type="slidenum">
              <a:rPr lang="en-US" altLang="ko-KR"/>
              <a:pPr>
                <a:defRPr/>
              </a:pPr>
              <a:t>‹#›</a:t>
            </a:fld>
            <a:endParaRPr lang="en-US" altLang="ko-KR"/>
          </a:p>
        </p:txBody>
      </p:sp>
    </p:spTree>
    <p:extLst>
      <p:ext uri="{BB962C8B-B14F-4D97-AF65-F5344CB8AC3E}">
        <p14:creationId xmlns:p14="http://schemas.microsoft.com/office/powerpoint/2010/main" val="174865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pPr>
              <a:defRPr/>
            </a:pPr>
            <a:r>
              <a:rPr lang="en-US" altLang="ko-KR"/>
              <a:t>July 2018</a:t>
            </a:r>
          </a:p>
        </p:txBody>
      </p:sp>
      <p:sp>
        <p:nvSpPr>
          <p:cNvPr id="4" name="바닥글 개체 틀 3"/>
          <p:cNvSpPr>
            <a:spLocks noGrp="1"/>
          </p:cNvSpPr>
          <p:nvPr>
            <p:ph type="ftr" sz="quarter" idx="11"/>
          </p:nvPr>
        </p:nvSpPr>
        <p:spPr>
          <a:xfrm>
            <a:off x="5486400" y="6475413"/>
            <a:ext cx="3124200" cy="184150"/>
          </a:xfrm>
        </p:spPr>
        <p:txBody>
          <a:bodyPr/>
          <a:lstStyle>
            <a:lvl1pPr algn="ctr">
              <a:defRPr/>
            </a:lvl1pPr>
          </a:lstStyle>
          <a:p>
            <a:pPr>
              <a:defRPr/>
            </a:pPr>
            <a:r>
              <a:rPr lang="en-US" altLang="ko-KR"/>
              <a:t>Jin-Taek Lim, Youngnam Han, KAIST</a:t>
            </a:r>
          </a:p>
        </p:txBody>
      </p:sp>
      <p:sp>
        <p:nvSpPr>
          <p:cNvPr id="5" name="슬라이드 번호 개체 틀 4"/>
          <p:cNvSpPr>
            <a:spLocks noGrp="1"/>
          </p:cNvSpPr>
          <p:nvPr>
            <p:ph type="sldNum" sz="quarter" idx="12"/>
          </p:nvPr>
        </p:nvSpPr>
        <p:spPr/>
        <p:txBody>
          <a:bodyPr/>
          <a:lstStyle>
            <a:lvl1pPr>
              <a:defRPr/>
            </a:lvl1pPr>
          </a:lstStyle>
          <a:p>
            <a:pPr>
              <a:defRPr/>
            </a:pPr>
            <a:r>
              <a:rPr lang="en-US" altLang="ko-KR"/>
              <a:t>Slide </a:t>
            </a:r>
            <a:fld id="{013332AE-FD31-4BB1-9A50-6CF7777A46D1}" type="slidenum">
              <a:rPr lang="en-US" altLang="ko-KR"/>
              <a:pPr>
                <a:defRPr/>
              </a:pPr>
              <a:t>‹#›</a:t>
            </a:fld>
            <a:endParaRPr lang="en-US" altLang="ko-KR"/>
          </a:p>
        </p:txBody>
      </p:sp>
    </p:spTree>
    <p:extLst>
      <p:ext uri="{BB962C8B-B14F-4D97-AF65-F5344CB8AC3E}">
        <p14:creationId xmlns:p14="http://schemas.microsoft.com/office/powerpoint/2010/main" val="3805467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r>
              <a:rPr lang="en-US" altLang="ko-KR"/>
              <a:t>July 2018</a:t>
            </a:r>
          </a:p>
        </p:txBody>
      </p:sp>
      <p:sp>
        <p:nvSpPr>
          <p:cNvPr id="3" name="바닥글 개체 틀 2"/>
          <p:cNvSpPr>
            <a:spLocks noGrp="1"/>
          </p:cNvSpPr>
          <p:nvPr>
            <p:ph type="ftr" sz="quarter" idx="11"/>
          </p:nvPr>
        </p:nvSpPr>
        <p:spPr>
          <a:xfrm>
            <a:off x="5214938" y="6475413"/>
            <a:ext cx="3395662" cy="182562"/>
          </a:xfrm>
        </p:spPr>
        <p:txBody>
          <a:bodyPr/>
          <a:lstStyle>
            <a:lvl1pPr algn="ctr">
              <a:defRPr dirty="0" smtClean="0"/>
            </a:lvl1pPr>
          </a:lstStyle>
          <a:p>
            <a:pPr>
              <a:defRPr/>
            </a:pPr>
            <a:r>
              <a:rPr lang="en-US" altLang="ko-KR"/>
              <a:t>Jin-</a:t>
            </a:r>
            <a:r>
              <a:rPr lang="en-US" altLang="ko-KR" err="1"/>
              <a:t>Taek</a:t>
            </a:r>
            <a:r>
              <a:rPr lang="en-US" altLang="ko-KR"/>
              <a:t> Lim, </a:t>
            </a:r>
            <a:r>
              <a:rPr lang="en-US" altLang="ko-KR" err="1"/>
              <a:t>Kunmin</a:t>
            </a:r>
            <a:r>
              <a:rPr lang="en-US" altLang="ko-KR"/>
              <a:t> </a:t>
            </a:r>
            <a:r>
              <a:rPr lang="en-US" altLang="ko-KR" err="1"/>
              <a:t>YeoYoungnam</a:t>
            </a:r>
            <a:r>
              <a:rPr lang="en-US" altLang="ko-KR"/>
              <a:t> Han, KAIST</a:t>
            </a: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009D32B4-B209-4250-A344-E141BDBE9580}" type="slidenum">
              <a:rPr lang="en-US" altLang="ko-KR"/>
              <a:pPr>
                <a:defRPr/>
              </a:pPr>
              <a:t>‹#›</a:t>
            </a:fld>
            <a:endParaRPr lang="en-US" altLang="ko-KR"/>
          </a:p>
        </p:txBody>
      </p:sp>
    </p:spTree>
    <p:extLst>
      <p:ext uri="{BB962C8B-B14F-4D97-AF65-F5344CB8AC3E}">
        <p14:creationId xmlns:p14="http://schemas.microsoft.com/office/powerpoint/2010/main" val="10216812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lvl1pPr>
              <a:defRPr/>
            </a:lvl1pPr>
          </a:lstStyle>
          <a:p>
            <a:pPr>
              <a:defRPr/>
            </a:pPr>
            <a:r>
              <a:rPr lang="en-US" altLang="ko-KR"/>
              <a:t>July 2018</a:t>
            </a:r>
          </a:p>
        </p:txBody>
      </p:sp>
      <p:sp>
        <p:nvSpPr>
          <p:cNvPr id="6" name="슬라이드 번호 개체 틀 6"/>
          <p:cNvSpPr>
            <a:spLocks noGrp="1"/>
          </p:cNvSpPr>
          <p:nvPr>
            <p:ph type="sldNum" sz="quarter" idx="11"/>
          </p:nvPr>
        </p:nvSpPr>
        <p:spPr/>
        <p:txBody>
          <a:bodyPr/>
          <a:lstStyle>
            <a:lvl1pPr>
              <a:defRPr/>
            </a:lvl1pPr>
          </a:lstStyle>
          <a:p>
            <a:pPr>
              <a:defRPr/>
            </a:pPr>
            <a:r>
              <a:rPr lang="en-US" altLang="ko-KR"/>
              <a:t>Slide </a:t>
            </a:r>
            <a:fld id="{0DF0284B-5321-485D-85D8-AA80788902DE}" type="slidenum">
              <a:rPr lang="en-US" altLang="ko-KR"/>
              <a:pPr>
                <a:defRPr/>
              </a:pPr>
              <a:t>‹#›</a:t>
            </a:fld>
            <a:endParaRPr lang="en-US" altLang="ko-KR"/>
          </a:p>
        </p:txBody>
      </p:sp>
      <p:sp>
        <p:nvSpPr>
          <p:cNvPr id="7" name="바닥글 개체 틀 2"/>
          <p:cNvSpPr>
            <a:spLocks noGrp="1"/>
          </p:cNvSpPr>
          <p:nvPr>
            <p:ph type="ftr" sz="quarter" idx="12"/>
          </p:nvPr>
        </p:nvSpPr>
        <p:spPr>
          <a:xfrm>
            <a:off x="5214938" y="6475413"/>
            <a:ext cx="3395662" cy="182562"/>
          </a:xfrm>
        </p:spPr>
        <p:txBody>
          <a:bodyPr/>
          <a:lstStyle>
            <a:lvl1pPr algn="ctr">
              <a:defRPr dirty="0" smtClean="0"/>
            </a:lvl1pPr>
          </a:lstStyle>
          <a:p>
            <a:pPr>
              <a:defRPr/>
            </a:pPr>
            <a:r>
              <a:rPr lang="en-US" altLang="ko-KR"/>
              <a:t>Jin-</a:t>
            </a:r>
            <a:r>
              <a:rPr lang="en-US" altLang="ko-KR" err="1"/>
              <a:t>Taek</a:t>
            </a:r>
            <a:r>
              <a:rPr lang="en-US" altLang="ko-KR"/>
              <a:t> Lim, </a:t>
            </a:r>
            <a:r>
              <a:rPr lang="en-US" altLang="ko-KR" err="1"/>
              <a:t>Kunmin</a:t>
            </a:r>
            <a:r>
              <a:rPr lang="en-US" altLang="ko-KR"/>
              <a:t> </a:t>
            </a:r>
            <a:r>
              <a:rPr lang="en-US" altLang="ko-KR" err="1"/>
              <a:t>YeoYoungnam</a:t>
            </a:r>
            <a:r>
              <a:rPr lang="en-US" altLang="ko-KR"/>
              <a:t> Han, KAIST</a:t>
            </a:r>
          </a:p>
        </p:txBody>
      </p:sp>
    </p:spTree>
    <p:extLst>
      <p:ext uri="{BB962C8B-B14F-4D97-AF65-F5344CB8AC3E}">
        <p14:creationId xmlns:p14="http://schemas.microsoft.com/office/powerpoint/2010/main" val="41394380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lvl1pPr>
              <a:defRPr/>
            </a:lvl1pPr>
          </a:lstStyle>
          <a:p>
            <a:pPr>
              <a:defRPr/>
            </a:pPr>
            <a:r>
              <a:rPr lang="en-US" altLang="ko-KR"/>
              <a:t>July 2018</a:t>
            </a:r>
          </a:p>
        </p:txBody>
      </p:sp>
      <p:sp>
        <p:nvSpPr>
          <p:cNvPr id="6" name="슬라이드 번호 개체 틀 6"/>
          <p:cNvSpPr>
            <a:spLocks noGrp="1"/>
          </p:cNvSpPr>
          <p:nvPr>
            <p:ph type="sldNum" sz="quarter" idx="11"/>
          </p:nvPr>
        </p:nvSpPr>
        <p:spPr/>
        <p:txBody>
          <a:bodyPr/>
          <a:lstStyle>
            <a:lvl1pPr>
              <a:defRPr/>
            </a:lvl1pPr>
          </a:lstStyle>
          <a:p>
            <a:pPr>
              <a:defRPr/>
            </a:pPr>
            <a:r>
              <a:rPr lang="en-US" altLang="ko-KR"/>
              <a:t>Slide </a:t>
            </a:r>
            <a:fld id="{D3DE1DA9-C422-4F33-97C9-D592B17A2539}" type="slidenum">
              <a:rPr lang="en-US" altLang="ko-KR"/>
              <a:pPr>
                <a:defRPr/>
              </a:pPr>
              <a:t>‹#›</a:t>
            </a:fld>
            <a:endParaRPr lang="en-US" altLang="ko-KR"/>
          </a:p>
        </p:txBody>
      </p:sp>
      <p:sp>
        <p:nvSpPr>
          <p:cNvPr id="7" name="바닥글 개체 틀 2"/>
          <p:cNvSpPr>
            <a:spLocks noGrp="1"/>
          </p:cNvSpPr>
          <p:nvPr>
            <p:ph type="ftr" sz="quarter" idx="12"/>
          </p:nvPr>
        </p:nvSpPr>
        <p:spPr>
          <a:xfrm>
            <a:off x="5214938" y="6475413"/>
            <a:ext cx="3395662" cy="182562"/>
          </a:xfrm>
        </p:spPr>
        <p:txBody>
          <a:bodyPr/>
          <a:lstStyle>
            <a:lvl1pPr algn="ctr">
              <a:defRPr dirty="0" smtClean="0"/>
            </a:lvl1pPr>
          </a:lstStyle>
          <a:p>
            <a:pPr>
              <a:defRPr/>
            </a:pPr>
            <a:r>
              <a:rPr lang="en-US" altLang="ko-KR"/>
              <a:t>Jin-</a:t>
            </a:r>
            <a:r>
              <a:rPr lang="en-US" altLang="ko-KR" err="1"/>
              <a:t>Taek</a:t>
            </a:r>
            <a:r>
              <a:rPr lang="en-US" altLang="ko-KR"/>
              <a:t> Lim, </a:t>
            </a:r>
            <a:r>
              <a:rPr lang="en-US" altLang="ko-KR" err="1"/>
              <a:t>Kunmin</a:t>
            </a:r>
            <a:r>
              <a:rPr lang="en-US" altLang="ko-KR"/>
              <a:t> </a:t>
            </a:r>
            <a:r>
              <a:rPr lang="en-US" altLang="ko-KR" err="1"/>
              <a:t>YeoYoungnam</a:t>
            </a:r>
            <a:r>
              <a:rPr lang="en-US" altLang="ko-KR"/>
              <a:t> Han, KAIST</a:t>
            </a:r>
          </a:p>
        </p:txBody>
      </p:sp>
    </p:spTree>
    <p:extLst>
      <p:ext uri="{BB962C8B-B14F-4D97-AF65-F5344CB8AC3E}">
        <p14:creationId xmlns:p14="http://schemas.microsoft.com/office/powerpoint/2010/main" val="291052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3076"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400" b="1">
                <a:ea typeface="굴림" panose="020B0600000101010101" pitchFamily="50" charset="-127"/>
              </a:defRPr>
            </a:lvl1pPr>
          </a:lstStyle>
          <a:p>
            <a:pPr>
              <a:defRPr/>
            </a:pPr>
            <a:r>
              <a:rPr lang="en-US" altLang="ko-KR"/>
              <a:t>July 2018</a:t>
            </a:r>
          </a:p>
        </p:txBody>
      </p:sp>
      <p:sp>
        <p:nvSpPr>
          <p:cNvPr id="3078"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sz="1200">
                <a:ea typeface="굴림" panose="020B0600000101010101" pitchFamily="50" charset="-127"/>
              </a:defRPr>
            </a:lvl1pPr>
          </a:lstStyle>
          <a:p>
            <a:pPr>
              <a:defRPr/>
            </a:pPr>
            <a:r>
              <a:rPr lang="en-US" altLang="ko-KR"/>
              <a:t>Slide </a:t>
            </a:r>
            <a:fld id="{D4285113-0417-40CF-8446-C17A10D75AFB}" type="slidenum">
              <a:rPr lang="en-US" altLang="ko-KR"/>
              <a:pPr>
                <a:defRPr/>
              </a:pPr>
              <a:t>‹#›</a:t>
            </a:fld>
            <a:endParaRPr lang="en-US" altLang="ko-KR"/>
          </a:p>
        </p:txBody>
      </p:sp>
      <p:sp>
        <p:nvSpPr>
          <p:cNvPr id="1030" name="Rectangle 7"/>
          <p:cNvSpPr>
            <a:spLocks noChangeArrowheads="1"/>
          </p:cNvSpPr>
          <p:nvPr/>
        </p:nvSpPr>
        <p:spPr bwMode="auto">
          <a:xfrm>
            <a:off x="3657600" y="393700"/>
            <a:ext cx="4800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a:defRPr sz="1600">
                <a:solidFill>
                  <a:schemeClr val="tx1"/>
                </a:solidFill>
                <a:latin typeface="Times New Roman" panose="02020603050405020304" pitchFamily="18" charset="0"/>
              </a:defRPr>
            </a:lvl5pPr>
            <a:lvl6pPr eaLnBrk="0" fontAlgn="base" hangingPunct="0">
              <a:spcBef>
                <a:spcPct val="0"/>
              </a:spcBef>
              <a:spcAft>
                <a:spcPct val="0"/>
              </a:spcAft>
              <a:defRPr sz="1600">
                <a:solidFill>
                  <a:schemeClr val="tx1"/>
                </a:solidFill>
                <a:latin typeface="Times New Roman" panose="02020603050405020304" pitchFamily="18" charset="0"/>
              </a:defRPr>
            </a:lvl6pPr>
            <a:lvl7pPr eaLnBrk="0" fontAlgn="base" hangingPunct="0">
              <a:spcBef>
                <a:spcPct val="0"/>
              </a:spcBef>
              <a:spcAft>
                <a:spcPct val="0"/>
              </a:spcAft>
              <a:defRPr sz="1600">
                <a:solidFill>
                  <a:schemeClr val="tx1"/>
                </a:solidFill>
                <a:latin typeface="Times New Roman" panose="02020603050405020304" pitchFamily="18" charset="0"/>
              </a:defRPr>
            </a:lvl7pPr>
            <a:lvl8pPr eaLnBrk="0" fontAlgn="base" hangingPunct="0">
              <a:spcBef>
                <a:spcPct val="0"/>
              </a:spcBef>
              <a:spcAft>
                <a:spcPct val="0"/>
              </a:spcAft>
              <a:defRPr sz="1600">
                <a:solidFill>
                  <a:schemeClr val="tx1"/>
                </a:solidFill>
                <a:latin typeface="Times New Roman" panose="02020603050405020304" pitchFamily="18" charset="0"/>
              </a:defRPr>
            </a:lvl8pPr>
            <a:lvl9pPr eaLnBrk="0" fontAlgn="base" hangingPunct="0">
              <a:spcBef>
                <a:spcPct val="0"/>
              </a:spcBef>
              <a:spcAft>
                <a:spcPct val="0"/>
              </a:spcAft>
              <a:defRPr sz="1600">
                <a:solidFill>
                  <a:schemeClr val="tx1"/>
                </a:solidFill>
                <a:latin typeface="Times New Roman" panose="02020603050405020304" pitchFamily="18" charset="0"/>
              </a:defRPr>
            </a:lvl9pPr>
          </a:lstStyle>
          <a:p>
            <a:pPr lvl="4" algn="r">
              <a:defRPr/>
            </a:pPr>
            <a:r>
              <a:rPr lang="en-US" altLang="ko-KR" sz="1400" b="1" dirty="0" smtClean="0">
                <a:ea typeface="굴림" panose="020B0600000101010101" pitchFamily="50" charset="-127"/>
              </a:rPr>
              <a:t>doc.: </a:t>
            </a:r>
            <a:r>
              <a:rPr lang="en-US" altLang="ko-KR" sz="1400" b="1" smtClean="0">
                <a:ea typeface="굴림" panose="020B0600000101010101" pitchFamily="50" charset="-127"/>
              </a:rPr>
              <a:t>IEEE </a:t>
            </a:r>
            <a:r>
              <a:rPr lang="en-US" altLang="ko-KR" sz="1400" b="1" smtClean="0">
                <a:ea typeface="굴림" panose="020B0600000101010101" pitchFamily="50" charset="-127"/>
              </a:rPr>
              <a:t>802.15-18-0298-004w</a:t>
            </a:r>
            <a:endParaRPr lang="en-US" altLang="ko-KR" sz="1400" b="1" dirty="0" smtClean="0">
              <a:ea typeface="굴림" panose="020B0600000101010101" pitchFamily="50" charset="-127"/>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2"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600">
                <a:solidFill>
                  <a:schemeClr val="tx1"/>
                </a:solidFill>
                <a:latin typeface="Times New Roman" panose="02020603050405020304" pitchFamily="18" charset="0"/>
              </a:defRPr>
            </a:lvl1pPr>
            <a:lvl2pPr marL="742950" indent="-285750">
              <a:defRPr sz="1600">
                <a:solidFill>
                  <a:schemeClr val="tx1"/>
                </a:solidFill>
                <a:latin typeface="Times New Roman" panose="02020603050405020304" pitchFamily="18" charset="0"/>
              </a:defRPr>
            </a:lvl2pPr>
            <a:lvl3pPr marL="1143000" indent="-228600">
              <a:defRPr sz="1600">
                <a:solidFill>
                  <a:schemeClr val="tx1"/>
                </a:solidFill>
                <a:latin typeface="Times New Roman" panose="02020603050405020304" pitchFamily="18" charset="0"/>
              </a:defRPr>
            </a:lvl3pPr>
            <a:lvl4pPr marL="1600200" indent="-228600">
              <a:defRPr sz="1600">
                <a:solidFill>
                  <a:schemeClr val="tx1"/>
                </a:solidFill>
                <a:latin typeface="Times New Roman" panose="02020603050405020304" pitchFamily="18" charset="0"/>
              </a:defRPr>
            </a:lvl4pPr>
            <a:lvl5pPr marL="2057400" indent="-228600">
              <a:defRPr sz="16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defRPr>
            </a:lvl9pPr>
          </a:lstStyle>
          <a:p>
            <a:pPr>
              <a:defRPr/>
            </a:pPr>
            <a:r>
              <a:rPr lang="en-US" altLang="ko-KR" sz="1200" smtClean="0">
                <a:ea typeface="굴림" panose="020B0600000101010101" pitchFamily="50" charset="-127"/>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 name="바닥글 개체 틀 1"/>
          <p:cNvSpPr>
            <a:spLocks noGrp="1"/>
          </p:cNvSpPr>
          <p:nvPr>
            <p:ph type="ftr" sz="quarter" idx="3"/>
          </p:nvPr>
        </p:nvSpPr>
        <p:spPr>
          <a:xfrm>
            <a:off x="5448300" y="6464300"/>
            <a:ext cx="3086100" cy="193675"/>
          </a:xfrm>
          <a:prstGeom prst="rect">
            <a:avLst/>
          </a:prstGeom>
        </p:spPr>
        <p:txBody>
          <a:bodyPr vert="horz" lIns="91440" tIns="45720" rIns="91440" bIns="45720" rtlCol="0" anchor="ctr"/>
          <a:lstStyle>
            <a:lvl1pPr algn="r" eaLnBrk="1" hangingPunct="1">
              <a:defRPr sz="1200">
                <a:solidFill>
                  <a:schemeClr val="tx1"/>
                </a:solidFill>
              </a:defRPr>
            </a:lvl1pPr>
          </a:lstStyle>
          <a:p>
            <a:pPr>
              <a:defRPr/>
            </a:pPr>
            <a:r>
              <a:rPr lang="en-US" altLang="ko-KR"/>
              <a:t>Jin-Taek Lim, Youngnam Han, KAIST</a:t>
            </a: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par>
    </p:tnLst>
  </p:timing>
  <p:hf hdr="0"/>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anose="020B0604020202020204" pitchFamily="34" charset="0"/>
        </a:defRPr>
      </a:lvl2pPr>
      <a:lvl3pPr algn="ctr" rtl="0" eaLnBrk="0" fontAlgn="base" hangingPunct="0">
        <a:spcBef>
          <a:spcPct val="0"/>
        </a:spcBef>
        <a:spcAft>
          <a:spcPct val="0"/>
        </a:spcAft>
        <a:defRPr sz="4000">
          <a:solidFill>
            <a:schemeClr val="tx2"/>
          </a:solidFill>
          <a:latin typeface="Arial" panose="020B0604020202020204" pitchFamily="34" charset="0"/>
        </a:defRPr>
      </a:lvl3pPr>
      <a:lvl4pPr algn="ctr" rtl="0" eaLnBrk="0" fontAlgn="base" hangingPunct="0">
        <a:spcBef>
          <a:spcPct val="0"/>
        </a:spcBef>
        <a:spcAft>
          <a:spcPct val="0"/>
        </a:spcAft>
        <a:defRPr sz="4000">
          <a:solidFill>
            <a:schemeClr val="tx2"/>
          </a:solidFill>
          <a:latin typeface="Arial" panose="020B0604020202020204" pitchFamily="34" charset="0"/>
        </a:defRPr>
      </a:lvl4pPr>
      <a:lvl5pPr algn="ctr" rtl="0" eaLnBrk="0" fontAlgn="base" hangingPunct="0">
        <a:spcBef>
          <a:spcPct val="0"/>
        </a:spcBef>
        <a:spcAft>
          <a:spcPct val="0"/>
        </a:spcAft>
        <a:defRPr sz="4000">
          <a:solidFill>
            <a:schemeClr val="tx2"/>
          </a:solidFill>
          <a:latin typeface="Arial" panose="020B0604020202020204" pitchFamily="34" charset="0"/>
        </a:defRPr>
      </a:lvl5pPr>
      <a:lvl6pPr marL="457200" algn="ctr" rtl="0" eaLnBrk="0" fontAlgn="base" hangingPunct="0">
        <a:spcBef>
          <a:spcPct val="0"/>
        </a:spcBef>
        <a:spcAft>
          <a:spcPct val="0"/>
        </a:spcAft>
        <a:defRPr sz="4000">
          <a:solidFill>
            <a:schemeClr val="tx2"/>
          </a:solidFill>
          <a:latin typeface="Arial" panose="020B0604020202020204" pitchFamily="34" charset="0"/>
        </a:defRPr>
      </a:lvl6pPr>
      <a:lvl7pPr marL="914400" algn="ctr" rtl="0" eaLnBrk="0" fontAlgn="base" hangingPunct="0">
        <a:spcBef>
          <a:spcPct val="0"/>
        </a:spcBef>
        <a:spcAft>
          <a:spcPct val="0"/>
        </a:spcAft>
        <a:defRPr sz="4000">
          <a:solidFill>
            <a:schemeClr val="tx2"/>
          </a:solidFill>
          <a:latin typeface="Arial" panose="020B0604020202020204" pitchFamily="34" charset="0"/>
        </a:defRPr>
      </a:lvl7pPr>
      <a:lvl8pPr marL="1371600" algn="ctr" rtl="0" eaLnBrk="0" fontAlgn="base" hangingPunct="0">
        <a:spcBef>
          <a:spcPct val="0"/>
        </a:spcBef>
        <a:spcAft>
          <a:spcPct val="0"/>
        </a:spcAft>
        <a:defRPr sz="4000">
          <a:solidFill>
            <a:schemeClr val="tx2"/>
          </a:solidFill>
          <a:latin typeface="Arial" panose="020B0604020202020204" pitchFamily="34" charset="0"/>
        </a:defRPr>
      </a:lvl8pPr>
      <a:lvl9pPr marL="1828800" algn="ctr" rtl="0" eaLnBrk="0" fontAlgn="base" hangingPunct="0">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날짜 개체 틀 1"/>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15363" name="슬라이드 번호 개체 틀 3"/>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18460D30-8B7A-4228-8DAE-6A9B3358540A}" type="slidenum">
              <a:rPr lang="en-US" altLang="ko-KR" sz="1200" smtClean="0">
                <a:latin typeface="Times New Roman" panose="02020603050405020304" pitchFamily="18" charset="0"/>
              </a:rPr>
              <a:pPr>
                <a:spcBef>
                  <a:spcPct val="0"/>
                </a:spcBef>
                <a:buFontTx/>
                <a:buNone/>
              </a:pPr>
              <a:t>1</a:t>
            </a:fld>
            <a:endParaRPr lang="en-US" altLang="ko-KR" sz="1200" smtClean="0">
              <a:latin typeface="Times New Roman" panose="02020603050405020304" pitchFamily="18" charset="0"/>
            </a:endParaRPr>
          </a:p>
        </p:txBody>
      </p:sp>
      <p:sp>
        <p:nvSpPr>
          <p:cNvPr id="2051" name="Rectangle 3"/>
          <p:cNvSpPr>
            <a:spLocks noChangeArrowheads="1"/>
          </p:cNvSpPr>
          <p:nvPr/>
        </p:nvSpPr>
        <p:spPr bwMode="auto">
          <a:xfrm>
            <a:off x="190500" y="700088"/>
            <a:ext cx="8763000"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ko-KR" sz="1800" b="1" u="sng" dirty="0">
                <a:solidFill>
                  <a:schemeClr val="tx2"/>
                </a:solidFill>
                <a:effectLst>
                  <a:outerShdw blurRad="38100" dist="38100" dir="2700000" algn="tl">
                    <a:srgbClr val="C0C0C0"/>
                  </a:outerShdw>
                </a:effectLst>
                <a:ea typeface="굴림" panose="020B0600000101010101" pitchFamily="50" charset="-127"/>
              </a:rPr>
              <a:t>Project: IEEE P802.15 Working Group for Wireless Personal Area Networks (WPANs)</a:t>
            </a:r>
            <a:endParaRPr lang="en-US" altLang="ko-KR" dirty="0">
              <a:solidFill>
                <a:schemeClr val="tx2"/>
              </a:solidFill>
              <a:ea typeface="굴림" panose="020B0600000101010101" pitchFamily="50" charset="-127"/>
            </a:endParaRPr>
          </a:p>
          <a:p>
            <a:pPr>
              <a:spcBef>
                <a:spcPct val="50000"/>
              </a:spcBef>
              <a:defRPr/>
            </a:pPr>
            <a:r>
              <a:rPr lang="en-US" altLang="ko-KR" sz="1500" b="1" dirty="0">
                <a:solidFill>
                  <a:schemeClr val="tx2"/>
                </a:solidFill>
                <a:ea typeface="굴림" panose="020B0600000101010101" pitchFamily="50" charset="-127"/>
              </a:rPr>
              <a:t>Submission Title:</a:t>
            </a:r>
            <a:r>
              <a:rPr lang="en-US" altLang="ko-KR" sz="1500" dirty="0">
                <a:solidFill>
                  <a:schemeClr val="tx2"/>
                </a:solidFill>
                <a:ea typeface="굴림" panose="020B0600000101010101" pitchFamily="50" charset="-127"/>
              </a:rPr>
              <a:t> [MAC Proposal for 802.15.4w Standard]	</a:t>
            </a:r>
          </a:p>
          <a:p>
            <a:pPr>
              <a:spcBef>
                <a:spcPct val="50000"/>
              </a:spcBef>
              <a:defRPr/>
            </a:pPr>
            <a:r>
              <a:rPr lang="en-US" altLang="ko-KR" sz="1500" b="1" dirty="0">
                <a:solidFill>
                  <a:schemeClr val="tx2"/>
                </a:solidFill>
                <a:ea typeface="굴림" panose="020B0600000101010101" pitchFamily="50" charset="-127"/>
              </a:rPr>
              <a:t>Date Submitted: </a:t>
            </a:r>
            <a:r>
              <a:rPr lang="en-US" altLang="ko-KR" sz="1500" dirty="0">
                <a:solidFill>
                  <a:schemeClr val="tx2"/>
                </a:solidFill>
                <a:ea typeface="굴림" panose="020B0600000101010101" pitchFamily="50" charset="-127"/>
              </a:rPr>
              <a:t> [6 July, 2018]</a:t>
            </a:r>
          </a:p>
          <a:p>
            <a:pPr>
              <a:spcBef>
                <a:spcPct val="50000"/>
              </a:spcBef>
              <a:defRPr/>
            </a:pPr>
            <a:r>
              <a:rPr lang="en-US" altLang="ko-KR" sz="1500" b="1" dirty="0">
                <a:solidFill>
                  <a:schemeClr val="tx2"/>
                </a:solidFill>
                <a:ea typeface="굴림" panose="020B0600000101010101" pitchFamily="50" charset="-127"/>
              </a:rPr>
              <a:t>Source:</a:t>
            </a:r>
            <a:r>
              <a:rPr lang="en-US" altLang="ko-KR" sz="1500" dirty="0">
                <a:solidFill>
                  <a:schemeClr val="tx2"/>
                </a:solidFill>
                <a:ea typeface="굴림" panose="020B0600000101010101" pitchFamily="50" charset="-127"/>
              </a:rPr>
              <a:t>  [Jin-</a:t>
            </a:r>
            <a:r>
              <a:rPr lang="en-US" altLang="ko-KR" sz="1500" dirty="0" err="1">
                <a:solidFill>
                  <a:schemeClr val="tx2"/>
                </a:solidFill>
                <a:ea typeface="굴림" panose="020B0600000101010101" pitchFamily="50" charset="-127"/>
              </a:rPr>
              <a:t>Taek</a:t>
            </a:r>
            <a:r>
              <a:rPr lang="en-US" altLang="ko-KR" sz="1500" dirty="0">
                <a:solidFill>
                  <a:schemeClr val="tx2"/>
                </a:solidFill>
                <a:ea typeface="굴림" panose="020B0600000101010101" pitchFamily="50" charset="-127"/>
              </a:rPr>
              <a:t> Lim, </a:t>
            </a:r>
            <a:r>
              <a:rPr lang="en-US" altLang="ko-KR" sz="1500" dirty="0" err="1">
                <a:solidFill>
                  <a:schemeClr val="tx2"/>
                </a:solidFill>
                <a:ea typeface="굴림" panose="020B0600000101010101" pitchFamily="50" charset="-127"/>
              </a:rPr>
              <a:t>Kunmin</a:t>
            </a:r>
            <a:r>
              <a:rPr lang="en-US" altLang="ko-KR" sz="1500" dirty="0">
                <a:solidFill>
                  <a:schemeClr val="tx2"/>
                </a:solidFill>
                <a:ea typeface="굴림" panose="020B0600000101010101" pitchFamily="50" charset="-127"/>
              </a:rPr>
              <a:t> Yeo, Youngnam Han]    Company: [Korea Advanced Institute of Science and Technology]</a:t>
            </a:r>
          </a:p>
          <a:p>
            <a:pPr>
              <a:spcBef>
                <a:spcPct val="50000"/>
              </a:spcBef>
              <a:defRPr/>
            </a:pPr>
            <a:r>
              <a:rPr lang="en-US" altLang="ko-KR" sz="1500" dirty="0">
                <a:solidFill>
                  <a:schemeClr val="tx2"/>
                </a:solidFill>
                <a:ea typeface="굴림" panose="020B0600000101010101" pitchFamily="50" charset="-127"/>
              </a:rPr>
              <a:t>Address: [717, N1 Bldg., 291, </a:t>
            </a:r>
            <a:r>
              <a:rPr lang="en-US" altLang="ko-KR" sz="1500" dirty="0" err="1">
                <a:solidFill>
                  <a:schemeClr val="tx2"/>
                </a:solidFill>
                <a:ea typeface="굴림" panose="020B0600000101010101" pitchFamily="50" charset="-127"/>
              </a:rPr>
              <a:t>Daehak-ro</a:t>
            </a:r>
            <a:r>
              <a:rPr lang="en-US" altLang="ko-KR" sz="1500" dirty="0">
                <a:solidFill>
                  <a:schemeClr val="tx2"/>
                </a:solidFill>
                <a:ea typeface="굴림" panose="020B0600000101010101" pitchFamily="50" charset="-127"/>
              </a:rPr>
              <a:t>, </a:t>
            </a:r>
            <a:r>
              <a:rPr lang="en-US" altLang="ko-KR" sz="1500" dirty="0" err="1">
                <a:solidFill>
                  <a:schemeClr val="tx2"/>
                </a:solidFill>
                <a:ea typeface="굴림" panose="020B0600000101010101" pitchFamily="50" charset="-127"/>
              </a:rPr>
              <a:t>Yuseong-gu</a:t>
            </a:r>
            <a:r>
              <a:rPr lang="en-US" altLang="ko-KR" sz="1500" dirty="0">
                <a:solidFill>
                  <a:schemeClr val="tx2"/>
                </a:solidFill>
                <a:ea typeface="굴림" panose="020B0600000101010101" pitchFamily="50" charset="-127"/>
              </a:rPr>
              <a:t>, Daejeon, Republic of Korea]</a:t>
            </a:r>
          </a:p>
          <a:p>
            <a:pPr>
              <a:spcBef>
                <a:spcPct val="50000"/>
              </a:spcBef>
              <a:defRPr/>
            </a:pPr>
            <a:r>
              <a:rPr lang="en-US" altLang="ko-KR" sz="1500" dirty="0">
                <a:solidFill>
                  <a:schemeClr val="tx2"/>
                </a:solidFill>
                <a:ea typeface="굴림" panose="020B0600000101010101" pitchFamily="50" charset="-127"/>
              </a:rPr>
              <a:t>Voice:[+82-10-4736-8940], E-Mail:[jtyim@kaist.ac.kr]</a:t>
            </a:r>
          </a:p>
          <a:p>
            <a:pPr>
              <a:spcBef>
                <a:spcPct val="50000"/>
              </a:spcBef>
              <a:defRPr/>
            </a:pPr>
            <a:r>
              <a:rPr lang="en-US" altLang="ko-KR" sz="1500" b="1" dirty="0">
                <a:solidFill>
                  <a:schemeClr val="tx2"/>
                </a:solidFill>
                <a:ea typeface="굴림" panose="020B0600000101010101" pitchFamily="50" charset="-127"/>
              </a:rPr>
              <a:t>Re:</a:t>
            </a:r>
            <a:r>
              <a:rPr lang="en-US" altLang="ko-KR" sz="1500" dirty="0">
                <a:solidFill>
                  <a:schemeClr val="tx2"/>
                </a:solidFill>
                <a:ea typeface="굴림" panose="020B0600000101010101" pitchFamily="50" charset="-127"/>
              </a:rPr>
              <a:t> []</a:t>
            </a:r>
          </a:p>
          <a:p>
            <a:pPr>
              <a:spcBef>
                <a:spcPct val="50000"/>
              </a:spcBef>
              <a:spcAft>
                <a:spcPts val="600"/>
              </a:spcAft>
              <a:defRPr/>
            </a:pPr>
            <a:r>
              <a:rPr lang="en-US" altLang="ko-KR" sz="1500" b="1" dirty="0">
                <a:ea typeface="굴림" panose="020B0600000101010101" pitchFamily="50" charset="-127"/>
              </a:rPr>
              <a:t>Abstract:</a:t>
            </a:r>
            <a:r>
              <a:rPr lang="en-US" altLang="ko-KR" sz="1500" dirty="0">
                <a:ea typeface="굴림" panose="020B0600000101010101" pitchFamily="50" charset="-127"/>
              </a:rPr>
              <a:t>	[This presentation represents KAIST’s proposal for the P802.15.4w MAC standard, emphasizing the need for a low energy consumption.]</a:t>
            </a:r>
          </a:p>
          <a:p>
            <a:pPr>
              <a:spcBef>
                <a:spcPct val="50000"/>
              </a:spcBef>
              <a:spcAft>
                <a:spcPts val="600"/>
              </a:spcAft>
              <a:defRPr/>
            </a:pPr>
            <a:r>
              <a:rPr lang="en-US" altLang="ko-KR" sz="1500" b="1" dirty="0">
                <a:ea typeface="굴림" panose="020B0600000101010101" pitchFamily="50" charset="-127"/>
              </a:rPr>
              <a:t>Purpose:</a:t>
            </a:r>
            <a:r>
              <a:rPr lang="en-US" altLang="ko-KR" sz="1500" dirty="0">
                <a:ea typeface="굴림" panose="020B0600000101010101" pitchFamily="50" charset="-127"/>
              </a:rPr>
              <a:t>	[Response to IEEE P802.15.4w Low Power Wide Area Call for Proposals] </a:t>
            </a:r>
          </a:p>
          <a:p>
            <a:pPr eaLnBrk="1" hangingPunct="1">
              <a:defRPr/>
            </a:pPr>
            <a:r>
              <a:rPr lang="en-US" altLang="ko-KR" sz="1500" b="1" dirty="0">
                <a:solidFill>
                  <a:schemeClr val="tx2"/>
                </a:solidFill>
                <a:ea typeface="굴림" panose="020B0600000101010101" pitchFamily="50" charset="-127"/>
              </a:rPr>
              <a:t>Notice:</a:t>
            </a:r>
            <a:r>
              <a:rPr lang="en-US" altLang="ko-KR" dirty="0">
                <a:solidFill>
                  <a:schemeClr val="tx2"/>
                </a:solidFill>
                <a:ea typeface="굴림" panose="020B0600000101010101" pitchFamily="50" charset="-127"/>
              </a:rPr>
              <a:t>	</a:t>
            </a:r>
            <a:r>
              <a:rPr lang="en-US" altLang="ko-KR" sz="1400" dirty="0">
                <a:solidFill>
                  <a:schemeClr val="tx2"/>
                </a:solidFill>
                <a:ea typeface="굴림" panose="020B0600000101010101" pitchFamily="50"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defRPr/>
            </a:pPr>
            <a:r>
              <a:rPr lang="en-US" altLang="ko-KR" sz="1500" b="1" dirty="0">
                <a:solidFill>
                  <a:schemeClr val="tx2"/>
                </a:solidFill>
                <a:ea typeface="굴림" panose="020B0600000101010101" pitchFamily="50" charset="-127"/>
              </a:rPr>
              <a:t>Release:</a:t>
            </a:r>
            <a:r>
              <a:rPr lang="en-US" altLang="ko-KR" dirty="0">
                <a:solidFill>
                  <a:schemeClr val="tx2"/>
                </a:solidFill>
                <a:ea typeface="굴림" panose="020B0600000101010101" pitchFamily="50" charset="-127"/>
              </a:rPr>
              <a:t>	</a:t>
            </a:r>
            <a:r>
              <a:rPr lang="en-US" altLang="ko-KR" sz="1400" dirty="0">
                <a:solidFill>
                  <a:schemeClr val="tx2"/>
                </a:solidFill>
                <a:ea typeface="굴림" panose="020B0600000101010101" pitchFamily="50" charset="-127"/>
              </a:rPr>
              <a:t>The contributor acknowledges and accepts that this contribution becomes the property of IEEE and may be made publicly available by P802.15.</a:t>
            </a:r>
          </a:p>
        </p:txBody>
      </p:sp>
      <p:sp>
        <p:nvSpPr>
          <p:cNvPr id="15365"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제목 1"/>
          <p:cNvSpPr>
            <a:spLocks noGrp="1"/>
          </p:cNvSpPr>
          <p:nvPr>
            <p:ph type="title"/>
          </p:nvPr>
        </p:nvSpPr>
        <p:spPr/>
        <p:txBody>
          <a:bodyPr/>
          <a:lstStyle/>
          <a:p>
            <a:r>
              <a:rPr lang="en-US" altLang="ko-KR" dirty="0" smtClean="0">
                <a:ea typeface="굴림" panose="020B0600000101010101" pitchFamily="50" charset="-127"/>
              </a:rPr>
              <a:t>Expected performance</a:t>
            </a:r>
            <a:endParaRPr lang="ko-KR" altLang="en-US" dirty="0" smtClean="0">
              <a:ea typeface="굴림" panose="020B0600000101010101" pitchFamily="50" charset="-127"/>
            </a:endParaRPr>
          </a:p>
        </p:txBody>
      </p:sp>
      <p:sp>
        <p:nvSpPr>
          <p:cNvPr id="24579"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4580"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4E27A556-919A-460B-A508-0B16AC74500F}" type="slidenum">
              <a:rPr lang="en-US" altLang="ko-KR" sz="1200" smtClean="0">
                <a:latin typeface="Times New Roman" panose="02020603050405020304" pitchFamily="18" charset="0"/>
              </a:rPr>
              <a:pPr>
                <a:spcBef>
                  <a:spcPct val="0"/>
                </a:spcBef>
                <a:buFontTx/>
                <a:buNone/>
              </a:pPr>
              <a:t>10</a:t>
            </a:fld>
            <a:endParaRPr lang="en-US" altLang="ko-KR" sz="1200" smtClean="0">
              <a:latin typeface="Times New Roman" panose="02020603050405020304" pitchFamily="18" charset="0"/>
            </a:endParaRPr>
          </a:p>
        </p:txBody>
      </p:sp>
      <p:sp>
        <p:nvSpPr>
          <p:cNvPr id="24583"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
        <p:nvSpPr>
          <p:cNvPr id="8" name="Rectangle 3"/>
          <p:cNvSpPr txBox="1">
            <a:spLocks noChangeArrowheads="1"/>
          </p:cNvSpPr>
          <p:nvPr/>
        </p:nvSpPr>
        <p:spPr bwMode="auto">
          <a:xfrm>
            <a:off x="685800" y="4540896"/>
            <a:ext cx="7772400" cy="1914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dirty="0" smtClean="0">
                <a:ea typeface="굴림" panose="020B0600000101010101" pitchFamily="50" charset="-127"/>
              </a:rPr>
              <a:t>Connectivity = Probability for randomly chosen RFD to satisfy ‘successfully arrived at GW’ condition AND ‘arrived at GW within its APP’s boundary’ condition</a:t>
            </a:r>
          </a:p>
          <a:p>
            <a:r>
              <a:rPr lang="en-US" altLang="ko-KR" dirty="0" smtClean="0">
                <a:ea typeface="굴림" panose="020B0600000101010101" pitchFamily="50" charset="-127"/>
              </a:rPr>
              <a:t>Energy/bit = Transmission energy consumption per bit for randomly chosen RFD</a:t>
            </a:r>
          </a:p>
        </p:txBody>
      </p:sp>
      <p:sp>
        <p:nvSpPr>
          <p:cNvPr id="15" name="직사각형 14"/>
          <p:cNvSpPr/>
          <p:nvPr/>
        </p:nvSpPr>
        <p:spPr>
          <a:xfrm>
            <a:off x="1777352" y="4115488"/>
            <a:ext cx="6621172" cy="276999"/>
          </a:xfrm>
          <a:prstGeom prst="rect">
            <a:avLst/>
          </a:prstGeom>
        </p:spPr>
        <p:txBody>
          <a:bodyPr wrap="none">
            <a:spAutoFit/>
          </a:bodyPr>
          <a:lstStyle/>
          <a:p>
            <a:r>
              <a:rPr lang="en-US" altLang="ko-KR" sz="1200" dirty="0" smtClean="0">
                <a:ea typeface="굴림" panose="020B0600000101010101" pitchFamily="50" charset="-127"/>
              </a:rPr>
              <a:t>* These graphs </a:t>
            </a:r>
            <a:r>
              <a:rPr lang="en-US" altLang="ko-KR" sz="1200" dirty="0">
                <a:ea typeface="굴림" panose="020B0600000101010101" pitchFamily="50" charset="-127"/>
              </a:rPr>
              <a:t>have been extracted from the </a:t>
            </a:r>
            <a:r>
              <a:rPr lang="en-US" altLang="ko-KR" sz="1200" dirty="0" smtClean="0">
                <a:ea typeface="굴림" panose="020B0600000101010101" pitchFamily="50" charset="-127"/>
              </a:rPr>
              <a:t>paper for </a:t>
            </a:r>
            <a:r>
              <a:rPr lang="en-US" altLang="ko-KR" sz="1200" dirty="0" err="1" smtClean="0">
                <a:ea typeface="굴림" panose="020B0600000101010101" pitchFamily="50" charset="-127"/>
              </a:rPr>
              <a:t>LoRa</a:t>
            </a:r>
            <a:r>
              <a:rPr lang="en-US" altLang="ko-KR" sz="1200" dirty="0" smtClean="0">
                <a:ea typeface="굴림" panose="020B0600000101010101" pitchFamily="50" charset="-127"/>
              </a:rPr>
              <a:t> system to be </a:t>
            </a:r>
            <a:r>
              <a:rPr lang="en-US" altLang="ko-KR" sz="1200" dirty="0">
                <a:ea typeface="굴림" panose="020B0600000101010101" pitchFamily="50" charset="-127"/>
              </a:rPr>
              <a:t>submitted soon. </a:t>
            </a:r>
            <a:r>
              <a:rPr lang="en-US" altLang="ko-KR" sz="1200" dirty="0" smtClean="0">
                <a:ea typeface="굴림" panose="020B0600000101010101" pitchFamily="50" charset="-127"/>
              </a:rPr>
              <a:t>(Relay=FFD)</a:t>
            </a:r>
            <a:endParaRPr lang="en-US" altLang="ko-KR" sz="1200" dirty="0">
              <a:ea typeface="굴림" panose="020B0600000101010101" pitchFamily="50" charset="-127"/>
            </a:endParaRPr>
          </a:p>
        </p:txBody>
      </p:sp>
      <p:pic>
        <p:nvPicPr>
          <p:cNvPr id="2" name="그림 1"/>
          <p:cNvPicPr>
            <a:picLocks noChangeAspect="1"/>
          </p:cNvPicPr>
          <p:nvPr/>
        </p:nvPicPr>
        <p:blipFill>
          <a:blip r:embed="rId3"/>
          <a:stretch>
            <a:fillRect/>
          </a:stretch>
        </p:blipFill>
        <p:spPr>
          <a:xfrm>
            <a:off x="1046280" y="1511964"/>
            <a:ext cx="3298708" cy="2687693"/>
          </a:xfrm>
          <a:prstGeom prst="rect">
            <a:avLst/>
          </a:prstGeom>
        </p:spPr>
      </p:pic>
      <p:pic>
        <p:nvPicPr>
          <p:cNvPr id="5" name="그림 4"/>
          <p:cNvPicPr>
            <a:picLocks noChangeAspect="1"/>
          </p:cNvPicPr>
          <p:nvPr/>
        </p:nvPicPr>
        <p:blipFill>
          <a:blip r:embed="rId4"/>
          <a:stretch>
            <a:fillRect/>
          </a:stretch>
        </p:blipFill>
        <p:spPr>
          <a:xfrm>
            <a:off x="4705468" y="1511965"/>
            <a:ext cx="3241964" cy="2650782"/>
          </a:xfrm>
          <a:prstGeom prst="rect">
            <a:avLst/>
          </a:prstGeom>
        </p:spPr>
      </p:pic>
    </p:spTree>
    <p:extLst>
      <p:ext uri="{BB962C8B-B14F-4D97-AF65-F5344CB8AC3E}">
        <p14:creationId xmlns:p14="http://schemas.microsoft.com/office/powerpoint/2010/main" val="1758357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제목 1"/>
          <p:cNvSpPr>
            <a:spLocks noGrp="1"/>
          </p:cNvSpPr>
          <p:nvPr>
            <p:ph type="title"/>
          </p:nvPr>
        </p:nvSpPr>
        <p:spPr/>
        <p:txBody>
          <a:bodyPr/>
          <a:lstStyle/>
          <a:p>
            <a:r>
              <a:rPr lang="en-US" altLang="ko-KR" dirty="0" smtClean="0">
                <a:ea typeface="굴림" panose="020B0600000101010101" pitchFamily="50" charset="-127"/>
              </a:rPr>
              <a:t>Expected performance</a:t>
            </a:r>
            <a:endParaRPr lang="ko-KR" altLang="en-US" dirty="0" smtClean="0">
              <a:ea typeface="굴림" panose="020B0600000101010101" pitchFamily="50" charset="-127"/>
            </a:endParaRPr>
          </a:p>
        </p:txBody>
      </p:sp>
      <p:sp>
        <p:nvSpPr>
          <p:cNvPr id="24579"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4580"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4E27A556-919A-460B-A508-0B16AC74500F}" type="slidenum">
              <a:rPr lang="en-US" altLang="ko-KR" sz="1200" smtClean="0">
                <a:latin typeface="Times New Roman" panose="02020603050405020304" pitchFamily="18" charset="0"/>
              </a:rPr>
              <a:pPr>
                <a:spcBef>
                  <a:spcPct val="0"/>
                </a:spcBef>
                <a:buFontTx/>
                <a:buNone/>
              </a:pPr>
              <a:t>11</a:t>
            </a:fld>
            <a:endParaRPr lang="en-US" altLang="ko-KR" sz="1200" smtClean="0">
              <a:latin typeface="Times New Roman" panose="02020603050405020304" pitchFamily="18" charset="0"/>
            </a:endParaRPr>
          </a:p>
        </p:txBody>
      </p:sp>
      <p:sp>
        <p:nvSpPr>
          <p:cNvPr id="24583"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mc:AlternateContent xmlns:mc="http://schemas.openxmlformats.org/markup-compatibility/2006" xmlns:a14="http://schemas.microsoft.com/office/drawing/2010/main">
        <mc:Choice Requires="a14">
          <p:sp>
            <p:nvSpPr>
              <p:cNvPr id="8" name="Rectangle 3"/>
              <p:cNvSpPr txBox="1">
                <a:spLocks noChangeArrowheads="1"/>
              </p:cNvSpPr>
              <p:nvPr/>
            </p:nvSpPr>
            <p:spPr bwMode="auto">
              <a:xfrm>
                <a:off x="685800" y="4321919"/>
                <a:ext cx="7772400" cy="191469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085850" indent="-228600" algn="l" rtl="0" eaLnBrk="0" fontAlgn="base" hangingPunct="0">
                  <a:spcBef>
                    <a:spcPct val="20000"/>
                  </a:spcBef>
                  <a:spcAft>
                    <a:spcPct val="0"/>
                  </a:spcAft>
                  <a:buChar char="•"/>
                  <a:defRPr kern="1200">
                    <a:solidFill>
                      <a:schemeClr val="tx1"/>
                    </a:solidFill>
                    <a:latin typeface="+mn-lt"/>
                    <a:ea typeface="+mn-ea"/>
                    <a:cs typeface="+mn-cs"/>
                  </a:defRPr>
                </a:lvl3pPr>
                <a:lvl4pPr marL="142875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1771650" indent="-228600" algn="l" rtl="0" eaLnBrk="0" fontAlgn="base" hangingPunct="0">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sSub>
                      <m:sSubPr>
                        <m:ctrlPr>
                          <a:rPr lang="en-US" altLang="ko-KR" sz="1400" i="1" smtClean="0">
                            <a:latin typeface="Cambria Math" panose="02040503050406030204" pitchFamily="18" charset="0"/>
                            <a:ea typeface="굴림" panose="020B0600000101010101" pitchFamily="50" charset="-127"/>
                          </a:rPr>
                        </m:ctrlPr>
                      </m:sSubPr>
                      <m:e>
                        <m:r>
                          <a:rPr lang="en-US" altLang="ko-KR" sz="1400" b="0" i="1" smtClean="0">
                            <a:latin typeface="Cambria Math" panose="02040503050406030204" pitchFamily="18" charset="0"/>
                            <a:ea typeface="굴림" panose="020B0600000101010101" pitchFamily="50" charset="-127"/>
                          </a:rPr>
                          <m:t>𝑇</m:t>
                        </m:r>
                      </m:e>
                      <m:sub>
                        <m:r>
                          <a:rPr lang="en-US" altLang="ko-KR" sz="1400" b="0" i="1" smtClean="0">
                            <a:latin typeface="Cambria Math" panose="02040503050406030204" pitchFamily="18" charset="0"/>
                            <a:ea typeface="굴림" panose="020B0600000101010101" pitchFamily="50" charset="-127"/>
                          </a:rPr>
                          <m:t>𝐷</m:t>
                        </m:r>
                      </m:sub>
                    </m:sSub>
                  </m:oMath>
                </a14:m>
                <a:r>
                  <a:rPr lang="en-US" altLang="ko-KR" sz="1400" dirty="0" smtClean="0">
                    <a:ea typeface="굴림" panose="020B0600000101010101" pitchFamily="50" charset="-127"/>
                  </a:rPr>
                  <a:t> : APP’s delay boundary</a:t>
                </a:r>
              </a:p>
              <a:p>
                <a14:m>
                  <m:oMath xmlns:m="http://schemas.openxmlformats.org/officeDocument/2006/math">
                    <m:sSub>
                      <m:sSubPr>
                        <m:ctrlPr>
                          <a:rPr lang="en-US" altLang="ko-KR" sz="1400" i="1" smtClean="0">
                            <a:latin typeface="Cambria Math" panose="02040503050406030204" pitchFamily="18" charset="0"/>
                            <a:ea typeface="굴림" panose="020B0600000101010101" pitchFamily="50" charset="-127"/>
                          </a:rPr>
                        </m:ctrlPr>
                      </m:sSubPr>
                      <m:e>
                        <m:r>
                          <a:rPr lang="en-US" altLang="ko-KR" sz="1400" b="0" i="1" smtClean="0">
                            <a:latin typeface="Cambria Math" panose="02040503050406030204" pitchFamily="18" charset="0"/>
                            <a:ea typeface="굴림" panose="020B0600000101010101" pitchFamily="50" charset="-127"/>
                          </a:rPr>
                          <m:t>𝑇</m:t>
                        </m:r>
                      </m:e>
                      <m:sub>
                        <m:r>
                          <a:rPr lang="en-US" altLang="ko-KR" sz="1400" b="0" i="1" smtClean="0">
                            <a:latin typeface="Cambria Math" panose="02040503050406030204" pitchFamily="18" charset="0"/>
                            <a:ea typeface="굴림" panose="020B0600000101010101" pitchFamily="50" charset="-127"/>
                          </a:rPr>
                          <m:t>𝐶</m:t>
                        </m:r>
                      </m:sub>
                    </m:sSub>
                  </m:oMath>
                </a14:m>
                <a:r>
                  <a:rPr lang="en-US" altLang="ko-KR" sz="1400" dirty="0" smtClean="0">
                    <a:ea typeface="굴림" panose="020B0600000101010101" pitchFamily="50" charset="-127"/>
                  </a:rPr>
                  <a:t> : Beacon period (60 sec)</a:t>
                </a:r>
              </a:p>
              <a:p>
                <a:r>
                  <a:rPr lang="en-US" altLang="ko-KR" sz="1400" dirty="0" smtClean="0">
                    <a:ea typeface="굴림" panose="020B0600000101010101" pitchFamily="50" charset="-127"/>
                  </a:rPr>
                  <a:t>Simulation environment</a:t>
                </a:r>
              </a:p>
              <a:p>
                <a:pPr lvl="1"/>
                <a:r>
                  <a:rPr lang="en-US" altLang="ko-KR" sz="1200" dirty="0" smtClean="0">
                    <a:ea typeface="굴림" panose="020B0600000101010101" pitchFamily="50" charset="-127"/>
                  </a:rPr>
                  <a:t>Coverage of GW : 20 km</a:t>
                </a:r>
              </a:p>
              <a:p>
                <a:pPr lvl="1"/>
                <a:r>
                  <a:rPr lang="en-US" altLang="ko-KR" sz="1200" dirty="0" smtClean="0">
                    <a:ea typeface="굴림" panose="020B0600000101010101" pitchFamily="50" charset="-127"/>
                  </a:rPr>
                  <a:t>Path loss exponent : 2.7</a:t>
                </a:r>
              </a:p>
              <a:p>
                <a:pPr lvl="1"/>
                <a:r>
                  <a:rPr lang="en-US" altLang="ko-KR" sz="1200" dirty="0" smtClean="0">
                    <a:ea typeface="굴림" panose="020B0600000101010101" pitchFamily="50" charset="-127"/>
                  </a:rPr>
                  <a:t>Carrier frequency : 867 MHz</a:t>
                </a:r>
              </a:p>
              <a:p>
                <a:pPr lvl="1"/>
                <a:r>
                  <a:rPr lang="en-US" altLang="ko-KR" sz="1200" dirty="0" smtClean="0">
                    <a:ea typeface="굴림" panose="020B0600000101010101" pitchFamily="50" charset="-127"/>
                  </a:rPr>
                  <a:t>1000 RFDs per GW</a:t>
                </a:r>
              </a:p>
              <a:p>
                <a:pPr lvl="1"/>
                <a:r>
                  <a:rPr lang="en-US" altLang="ko-KR" sz="1200" dirty="0" smtClean="0">
                    <a:ea typeface="굴림" panose="020B0600000101010101" pitchFamily="50" charset="-127"/>
                  </a:rPr>
                  <a:t>Modulation</a:t>
                </a:r>
              </a:p>
              <a:p>
                <a:pPr lvl="2"/>
                <a:r>
                  <a:rPr lang="en-US" altLang="ko-KR" sz="1050" dirty="0" smtClean="0">
                    <a:ea typeface="굴림" panose="020B0600000101010101" pitchFamily="50" charset="-127"/>
                  </a:rPr>
                  <a:t>Chirp Spread Spectrum (CSS)</a:t>
                </a:r>
              </a:p>
              <a:p>
                <a:pPr lvl="1"/>
                <a:endParaRPr lang="en-US" altLang="ko-KR" sz="1200" dirty="0" smtClean="0">
                  <a:ea typeface="굴림" panose="020B0600000101010101" pitchFamily="50" charset="-127"/>
                </a:endParaRPr>
              </a:p>
              <a:p>
                <a:endParaRPr lang="en-US" altLang="ko-KR" sz="1400" dirty="0" smtClean="0">
                  <a:ea typeface="굴림" panose="020B0600000101010101" pitchFamily="50" charset="-127"/>
                </a:endParaRPr>
              </a:p>
              <a:p>
                <a:endParaRPr lang="en-US" altLang="ko-KR" sz="1400" dirty="0" smtClean="0">
                  <a:ea typeface="굴림" panose="020B0600000101010101" pitchFamily="50" charset="-127"/>
                </a:endParaRPr>
              </a:p>
            </p:txBody>
          </p:sp>
        </mc:Choice>
        <mc:Fallback xmlns="">
          <p:sp>
            <p:nvSpPr>
              <p:cNvPr id="8" name="Rectangle 3"/>
              <p:cNvSpPr txBox="1">
                <a:spLocks noRot="1" noChangeAspect="1" noMove="1" noResize="1" noEditPoints="1" noAdjustHandles="1" noChangeArrowheads="1" noChangeShapeType="1" noTextEdit="1"/>
              </p:cNvSpPr>
              <p:nvPr/>
            </p:nvSpPr>
            <p:spPr bwMode="auto">
              <a:xfrm>
                <a:off x="685800" y="4321919"/>
                <a:ext cx="7772400" cy="1914698"/>
              </a:xfrm>
              <a:prstGeom prst="rect">
                <a:avLst/>
              </a:prstGeom>
              <a:blipFill>
                <a:blip r:embed="rId3"/>
                <a:stretch>
                  <a:fillRect l="-235" t="-637" b="-1210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ko-KR" altLang="en-US">
                    <a:noFill/>
                  </a:rPr>
                  <a:t> </a:t>
                </a:r>
              </a:p>
            </p:txBody>
          </p:sp>
        </mc:Fallback>
      </mc:AlternateContent>
      <p:sp>
        <p:nvSpPr>
          <p:cNvPr id="10" name="직사각형 9"/>
          <p:cNvSpPr/>
          <p:nvPr/>
        </p:nvSpPr>
        <p:spPr>
          <a:xfrm>
            <a:off x="1777352" y="4115488"/>
            <a:ext cx="6621172" cy="276999"/>
          </a:xfrm>
          <a:prstGeom prst="rect">
            <a:avLst/>
          </a:prstGeom>
        </p:spPr>
        <p:txBody>
          <a:bodyPr wrap="none">
            <a:spAutoFit/>
          </a:bodyPr>
          <a:lstStyle/>
          <a:p>
            <a:r>
              <a:rPr lang="en-US" altLang="ko-KR" sz="1200" dirty="0" smtClean="0">
                <a:ea typeface="굴림" panose="020B0600000101010101" pitchFamily="50" charset="-127"/>
              </a:rPr>
              <a:t>* These graphs </a:t>
            </a:r>
            <a:r>
              <a:rPr lang="en-US" altLang="ko-KR" sz="1200" dirty="0">
                <a:ea typeface="굴림" panose="020B0600000101010101" pitchFamily="50" charset="-127"/>
              </a:rPr>
              <a:t>have been extracted from the </a:t>
            </a:r>
            <a:r>
              <a:rPr lang="en-US" altLang="ko-KR" sz="1200" dirty="0" smtClean="0">
                <a:ea typeface="굴림" panose="020B0600000101010101" pitchFamily="50" charset="-127"/>
              </a:rPr>
              <a:t>paper for </a:t>
            </a:r>
            <a:r>
              <a:rPr lang="en-US" altLang="ko-KR" sz="1200" dirty="0" err="1" smtClean="0">
                <a:ea typeface="굴림" panose="020B0600000101010101" pitchFamily="50" charset="-127"/>
              </a:rPr>
              <a:t>LoRa</a:t>
            </a:r>
            <a:r>
              <a:rPr lang="en-US" altLang="ko-KR" sz="1200" dirty="0" smtClean="0">
                <a:ea typeface="굴림" panose="020B0600000101010101" pitchFamily="50" charset="-127"/>
              </a:rPr>
              <a:t> system to be </a:t>
            </a:r>
            <a:r>
              <a:rPr lang="en-US" altLang="ko-KR" sz="1200" dirty="0">
                <a:ea typeface="굴림" panose="020B0600000101010101" pitchFamily="50" charset="-127"/>
              </a:rPr>
              <a:t>submitted soon. </a:t>
            </a:r>
            <a:r>
              <a:rPr lang="en-US" altLang="ko-KR" sz="1200" dirty="0" smtClean="0">
                <a:ea typeface="굴림" panose="020B0600000101010101" pitchFamily="50" charset="-127"/>
              </a:rPr>
              <a:t>(Relay=FFD)</a:t>
            </a:r>
            <a:endParaRPr lang="en-US" altLang="ko-KR" sz="1200" dirty="0">
              <a:ea typeface="굴림" panose="020B0600000101010101" pitchFamily="50" charset="-127"/>
            </a:endParaRPr>
          </a:p>
        </p:txBody>
      </p:sp>
      <p:pic>
        <p:nvPicPr>
          <p:cNvPr id="11" name="그림 10"/>
          <p:cNvPicPr>
            <a:picLocks noChangeAspect="1"/>
          </p:cNvPicPr>
          <p:nvPr/>
        </p:nvPicPr>
        <p:blipFill>
          <a:blip r:embed="rId4"/>
          <a:stretch>
            <a:fillRect/>
          </a:stretch>
        </p:blipFill>
        <p:spPr>
          <a:xfrm>
            <a:off x="1046280" y="1511964"/>
            <a:ext cx="3298708" cy="2687693"/>
          </a:xfrm>
          <a:prstGeom prst="rect">
            <a:avLst/>
          </a:prstGeom>
        </p:spPr>
      </p:pic>
      <p:pic>
        <p:nvPicPr>
          <p:cNvPr id="12" name="그림 11"/>
          <p:cNvPicPr>
            <a:picLocks noChangeAspect="1"/>
          </p:cNvPicPr>
          <p:nvPr/>
        </p:nvPicPr>
        <p:blipFill>
          <a:blip r:embed="rId5"/>
          <a:stretch>
            <a:fillRect/>
          </a:stretch>
        </p:blipFill>
        <p:spPr>
          <a:xfrm>
            <a:off x="4705468" y="1511965"/>
            <a:ext cx="3241964" cy="2650782"/>
          </a:xfrm>
          <a:prstGeom prst="rect">
            <a:avLst/>
          </a:prstGeom>
        </p:spPr>
      </p:pic>
    </p:spTree>
    <p:extLst>
      <p:ext uri="{BB962C8B-B14F-4D97-AF65-F5344CB8AC3E}">
        <p14:creationId xmlns:p14="http://schemas.microsoft.com/office/powerpoint/2010/main" val="2506464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5603"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0FF4DB61-63CF-4C19-AB98-E489E286EBAF}" type="slidenum">
              <a:rPr lang="en-US" altLang="ko-KR" sz="1200" smtClean="0">
                <a:latin typeface="Times New Roman" panose="02020603050405020304" pitchFamily="18" charset="0"/>
              </a:rPr>
              <a:pPr>
                <a:spcBef>
                  <a:spcPct val="0"/>
                </a:spcBef>
                <a:buFontTx/>
                <a:buNone/>
              </a:pPr>
              <a:t>12</a:t>
            </a:fld>
            <a:endParaRPr lang="en-US" altLang="ko-KR" sz="1200" smtClean="0">
              <a:latin typeface="Times New Roman" panose="02020603050405020304" pitchFamily="18" charset="0"/>
            </a:endParaRPr>
          </a:p>
        </p:txBody>
      </p:sp>
      <p:sp>
        <p:nvSpPr>
          <p:cNvPr id="25604" name="Rectangle 2"/>
          <p:cNvSpPr>
            <a:spLocks noGrp="1" noChangeArrowheads="1"/>
          </p:cNvSpPr>
          <p:nvPr>
            <p:ph type="title"/>
          </p:nvPr>
        </p:nvSpPr>
        <p:spPr>
          <a:xfrm>
            <a:off x="685800" y="561975"/>
            <a:ext cx="7772400" cy="1066800"/>
          </a:xfrm>
        </p:spPr>
        <p:txBody>
          <a:bodyPr/>
          <a:lstStyle/>
          <a:p>
            <a:r>
              <a:rPr lang="en-US" altLang="ko-KR" smtClean="0">
                <a:ea typeface="굴림" panose="020B0600000101010101" pitchFamily="50" charset="-127"/>
              </a:rPr>
              <a:t>Vision</a:t>
            </a:r>
          </a:p>
        </p:txBody>
      </p:sp>
      <p:sp>
        <p:nvSpPr>
          <p:cNvPr id="25605" name="Rectangle 3"/>
          <p:cNvSpPr>
            <a:spLocks noGrp="1" noChangeArrowheads="1"/>
          </p:cNvSpPr>
          <p:nvPr>
            <p:ph type="body" idx="1"/>
          </p:nvPr>
        </p:nvSpPr>
        <p:spPr>
          <a:xfrm>
            <a:off x="282575" y="1666875"/>
            <a:ext cx="8175625" cy="4521200"/>
          </a:xfrm>
        </p:spPr>
        <p:txBody>
          <a:bodyPr/>
          <a:lstStyle/>
          <a:p>
            <a:r>
              <a:rPr lang="en-US" altLang="ko-KR" sz="1800" dirty="0" smtClean="0">
                <a:ea typeface="굴림" panose="020B0600000101010101" pitchFamily="50" charset="-127"/>
              </a:rPr>
              <a:t>Under limited resources, achieving massive connectivity and reducing energy consumption are very important issues for the market. </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These requirements </a:t>
            </a:r>
            <a:r>
              <a:rPr lang="en-US" altLang="ko-KR" sz="1800" b="1" dirty="0" smtClean="0">
                <a:ea typeface="굴림" panose="020B0600000101010101" pitchFamily="50" charset="-127"/>
              </a:rPr>
              <a:t>cannot be met</a:t>
            </a:r>
            <a:r>
              <a:rPr lang="en-US" altLang="ko-KR" sz="1800" dirty="0" smtClean="0">
                <a:ea typeface="굴림" panose="020B0600000101010101" pitchFamily="50" charset="-127"/>
              </a:rPr>
              <a:t> by only using the energy-saving protocol, because there exit devices that are full of energy.</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So, we propose a MAC scheme that supports:</a:t>
            </a:r>
          </a:p>
          <a:p>
            <a:pPr lvl="1"/>
            <a:r>
              <a:rPr lang="en-US" altLang="ko-KR" sz="1800" dirty="0" smtClean="0">
                <a:ea typeface="굴림" panose="020B0600000101010101" pitchFamily="50" charset="-127"/>
              </a:rPr>
              <a:t>Increase of the lifetime of energy-constrained devices by utilizing devices that are full of energy</a:t>
            </a:r>
          </a:p>
          <a:p>
            <a:pPr lvl="1"/>
            <a:r>
              <a:rPr lang="en-US" altLang="ko-KR" sz="1800" dirty="0" smtClean="0">
                <a:ea typeface="굴림" panose="020B0600000101010101" pitchFamily="50" charset="-127"/>
              </a:rPr>
              <a:t>Increase of connectivity by a harmonious control of contention-based and contention-free protocols</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We find that the contention-free FFD-assisted approach can save the energy of RFDs and increase connectivity.</a:t>
            </a:r>
          </a:p>
        </p:txBody>
      </p:sp>
      <p:sp>
        <p:nvSpPr>
          <p:cNvPr id="25606"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16387"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56221F8D-99FC-4CFA-BA5B-195654AEB77F}" type="slidenum">
              <a:rPr lang="en-US" altLang="ko-KR" sz="1200" smtClean="0">
                <a:latin typeface="Times New Roman" panose="02020603050405020304" pitchFamily="18" charset="0"/>
              </a:rPr>
              <a:pPr>
                <a:spcBef>
                  <a:spcPct val="0"/>
                </a:spcBef>
                <a:buFontTx/>
                <a:buNone/>
              </a:pPr>
              <a:t>2</a:t>
            </a:fld>
            <a:endParaRPr lang="en-US" altLang="ko-KR" sz="1200" smtClean="0">
              <a:latin typeface="Times New Roman" panose="02020603050405020304" pitchFamily="18" charset="0"/>
            </a:endParaRPr>
          </a:p>
        </p:txBody>
      </p:sp>
      <p:sp>
        <p:nvSpPr>
          <p:cNvPr id="16388" name="Rectangle 2"/>
          <p:cNvSpPr>
            <a:spLocks noGrp="1" noChangeArrowheads="1"/>
          </p:cNvSpPr>
          <p:nvPr>
            <p:ph type="ctrTitle"/>
          </p:nvPr>
        </p:nvSpPr>
        <p:spPr>
          <a:xfrm>
            <a:off x="685800" y="1828800"/>
            <a:ext cx="7772400" cy="1143000"/>
          </a:xfrm>
        </p:spPr>
        <p:txBody>
          <a:bodyPr anchor="ctr"/>
          <a:lstStyle/>
          <a:p>
            <a:r>
              <a:rPr lang="en-US" altLang="ko-KR" sz="4000" smtClean="0">
                <a:ea typeface="굴림" panose="020B0600000101010101" pitchFamily="50" charset="-127"/>
              </a:rPr>
              <a:t>MAC Proposal for</a:t>
            </a:r>
            <a:br>
              <a:rPr lang="en-US" altLang="ko-KR" sz="4000" smtClean="0">
                <a:ea typeface="굴림" panose="020B0600000101010101" pitchFamily="50" charset="-127"/>
              </a:rPr>
            </a:br>
            <a:r>
              <a:rPr lang="en-US" altLang="ko-KR" sz="4000" smtClean="0">
                <a:ea typeface="굴림" panose="020B0600000101010101" pitchFamily="50" charset="-127"/>
              </a:rPr>
              <a:t>802.15.4w Standard</a:t>
            </a:r>
          </a:p>
        </p:txBody>
      </p:sp>
      <p:sp>
        <p:nvSpPr>
          <p:cNvPr id="16389" name="Rectangle 3"/>
          <p:cNvSpPr>
            <a:spLocks noGrp="1" noChangeArrowheads="1"/>
          </p:cNvSpPr>
          <p:nvPr>
            <p:ph type="subTitle" idx="1"/>
          </p:nvPr>
        </p:nvSpPr>
        <p:spPr>
          <a:xfrm>
            <a:off x="1371600" y="3886200"/>
            <a:ext cx="6400800" cy="2362200"/>
          </a:xfrm>
        </p:spPr>
        <p:txBody>
          <a:bodyPr/>
          <a:lstStyle/>
          <a:p>
            <a:r>
              <a:rPr lang="en-US" altLang="ko-KR" sz="1600" dirty="0" smtClean="0">
                <a:ea typeface="굴림" panose="020B0600000101010101" pitchFamily="50" charset="-127"/>
              </a:rPr>
              <a:t>Jin-</a:t>
            </a:r>
            <a:r>
              <a:rPr lang="en-US" altLang="ko-KR" sz="1600" dirty="0" err="1" smtClean="0">
                <a:ea typeface="굴림" panose="020B0600000101010101" pitchFamily="50" charset="-127"/>
              </a:rPr>
              <a:t>Taek</a:t>
            </a:r>
            <a:r>
              <a:rPr lang="en-US" altLang="ko-KR" sz="1600" dirty="0" smtClean="0">
                <a:ea typeface="굴림" panose="020B0600000101010101" pitchFamily="50" charset="-127"/>
              </a:rPr>
              <a:t> Lim°, </a:t>
            </a:r>
            <a:r>
              <a:rPr lang="en-US" altLang="ko-KR" sz="1600" dirty="0" err="1" smtClean="0">
                <a:ea typeface="굴림" panose="020B0600000101010101" pitchFamily="50" charset="-127"/>
              </a:rPr>
              <a:t>Ph.D</a:t>
            </a:r>
            <a:r>
              <a:rPr lang="en-US" altLang="ko-KR" sz="1600" dirty="0" smtClean="0">
                <a:ea typeface="굴림" panose="020B0600000101010101" pitchFamily="50" charset="-127"/>
              </a:rPr>
              <a:t> candidate</a:t>
            </a:r>
            <a:br>
              <a:rPr lang="en-US" altLang="ko-KR" sz="1600" dirty="0" smtClean="0">
                <a:ea typeface="굴림" panose="020B0600000101010101" pitchFamily="50" charset="-127"/>
              </a:rPr>
            </a:br>
            <a:r>
              <a:rPr lang="en-US" altLang="ko-KR" sz="1600" dirty="0" err="1" smtClean="0">
                <a:ea typeface="굴림" panose="020B0600000101010101" pitchFamily="50" charset="-127"/>
              </a:rPr>
              <a:t>Kunmin</a:t>
            </a:r>
            <a:r>
              <a:rPr lang="en-US" altLang="ko-KR" sz="1600" dirty="0" smtClean="0">
                <a:ea typeface="굴림" panose="020B0600000101010101" pitchFamily="50" charset="-127"/>
              </a:rPr>
              <a:t> Yeo*, Principal Researcher</a:t>
            </a:r>
            <a:br>
              <a:rPr lang="en-US" altLang="ko-KR" sz="1600" dirty="0" smtClean="0">
                <a:ea typeface="굴림" panose="020B0600000101010101" pitchFamily="50" charset="-127"/>
              </a:rPr>
            </a:br>
            <a:r>
              <a:rPr lang="en-US" altLang="ko-KR" sz="1600" dirty="0" smtClean="0">
                <a:ea typeface="굴림" panose="020B0600000101010101" pitchFamily="50" charset="-127"/>
              </a:rPr>
              <a:t>Youngnam Han°, Professor</a:t>
            </a:r>
          </a:p>
          <a:p>
            <a:r>
              <a:rPr lang="en-US" altLang="ko-KR" sz="1600" dirty="0" smtClean="0">
                <a:ea typeface="굴림" panose="020B0600000101010101" pitchFamily="50" charset="-127"/>
              </a:rPr>
              <a:t>°Korea Advanced Institute of Science and Technology (KAIST)</a:t>
            </a:r>
          </a:p>
          <a:p>
            <a:r>
              <a:rPr lang="en-US" altLang="ko-KR" sz="1600" dirty="0" smtClean="0">
                <a:ea typeface="굴림" panose="020B0600000101010101" pitchFamily="50" charset="-127"/>
              </a:rPr>
              <a:t>*Electronics and Telecommunications Research Institute (ETRI)</a:t>
            </a:r>
          </a:p>
          <a:p>
            <a:endParaRPr lang="en-US" altLang="ko-KR" sz="1600" dirty="0" smtClean="0">
              <a:ea typeface="굴림" panose="020B0600000101010101" pitchFamily="50" charset="-127"/>
            </a:endParaRPr>
          </a:p>
          <a:p>
            <a:r>
              <a:rPr lang="en-US" altLang="ko-KR" sz="1600" dirty="0" smtClean="0">
                <a:ea typeface="굴림" panose="020B0600000101010101" pitchFamily="50" charset="-127"/>
              </a:rPr>
              <a:t>Phone:  +82-10-4736-8940</a:t>
            </a:r>
          </a:p>
          <a:p>
            <a:r>
              <a:rPr lang="en-US" altLang="ko-KR" sz="1600" dirty="0" smtClean="0">
                <a:ea typeface="굴림" panose="020B0600000101010101" pitchFamily="50" charset="-127"/>
              </a:rPr>
              <a:t>jtyim@kaist.ac.kr</a:t>
            </a:r>
          </a:p>
        </p:txBody>
      </p:sp>
      <p:sp>
        <p:nvSpPr>
          <p:cNvPr id="16390"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17411"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B9FEACB4-DBAC-4EA4-A111-EA0E429BD4DC}" type="slidenum">
              <a:rPr lang="en-US" altLang="ko-KR" sz="1200" smtClean="0">
                <a:latin typeface="Times New Roman" panose="02020603050405020304" pitchFamily="18" charset="0"/>
              </a:rPr>
              <a:pPr>
                <a:spcBef>
                  <a:spcPct val="0"/>
                </a:spcBef>
                <a:buFontTx/>
                <a:buNone/>
              </a:pPr>
              <a:t>3</a:t>
            </a:fld>
            <a:endParaRPr lang="en-US" altLang="ko-KR" sz="1200" smtClean="0">
              <a:latin typeface="Times New Roman" panose="02020603050405020304" pitchFamily="18" charset="0"/>
            </a:endParaRPr>
          </a:p>
        </p:txBody>
      </p:sp>
      <p:sp>
        <p:nvSpPr>
          <p:cNvPr id="17412" name="Rectangle 2"/>
          <p:cNvSpPr>
            <a:spLocks noGrp="1" noChangeArrowheads="1"/>
          </p:cNvSpPr>
          <p:nvPr>
            <p:ph type="title"/>
          </p:nvPr>
        </p:nvSpPr>
        <p:spPr/>
        <p:txBody>
          <a:bodyPr/>
          <a:lstStyle/>
          <a:p>
            <a:r>
              <a:rPr lang="en-US" altLang="ko-KR" smtClean="0">
                <a:ea typeface="굴림" panose="020B0600000101010101" pitchFamily="50" charset="-127"/>
              </a:rPr>
              <a:t>15.4w is Different!</a:t>
            </a:r>
          </a:p>
        </p:txBody>
      </p:sp>
      <p:sp>
        <p:nvSpPr>
          <p:cNvPr id="17413" name="Rectangle 3"/>
          <p:cNvSpPr>
            <a:spLocks noGrp="1" noChangeArrowheads="1"/>
          </p:cNvSpPr>
          <p:nvPr>
            <p:ph type="body" idx="1"/>
          </p:nvPr>
        </p:nvSpPr>
        <p:spPr>
          <a:xfrm>
            <a:off x="685800" y="1752600"/>
            <a:ext cx="7772400" cy="4375150"/>
          </a:xfrm>
        </p:spPr>
        <p:txBody>
          <a:bodyPr/>
          <a:lstStyle/>
          <a:p>
            <a:r>
              <a:rPr lang="en-US" altLang="ko-KR" dirty="0" smtClean="0">
                <a:ea typeface="굴림" panose="020B0600000101010101" pitchFamily="50" charset="-127"/>
              </a:rPr>
              <a:t>LPWA is a major market application</a:t>
            </a:r>
            <a:r>
              <a:rPr lang="ko-KR" altLang="en-US" dirty="0" smtClean="0">
                <a:ea typeface="굴림" panose="020B0600000101010101" pitchFamily="50" charset="-127"/>
              </a:rPr>
              <a:t> </a:t>
            </a:r>
            <a:r>
              <a:rPr lang="en-US" altLang="ko-KR" dirty="0" smtClean="0">
                <a:ea typeface="굴림" panose="020B0600000101010101" pitchFamily="50" charset="-127"/>
              </a:rPr>
              <a:t>that needs to be addressed.</a:t>
            </a:r>
          </a:p>
          <a:p>
            <a:r>
              <a:rPr lang="en-US" altLang="ko-KR" dirty="0" smtClean="0">
                <a:ea typeface="굴림" panose="020B0600000101010101" pitchFamily="50" charset="-127"/>
              </a:rPr>
              <a:t>Requirements differ from those of other WPANs</a:t>
            </a:r>
          </a:p>
          <a:p>
            <a:pPr lvl="1"/>
            <a:r>
              <a:rPr lang="en-US" altLang="ko-KR" dirty="0" smtClean="0">
                <a:ea typeface="굴림" panose="020B0600000101010101" pitchFamily="50" charset="-127"/>
              </a:rPr>
              <a:t>Uplink-based traffic</a:t>
            </a:r>
          </a:p>
          <a:p>
            <a:pPr lvl="1"/>
            <a:r>
              <a:rPr lang="en-US" altLang="ko-KR" dirty="0" smtClean="0">
                <a:ea typeface="굴림" panose="020B0600000101010101" pitchFamily="50" charset="-127"/>
              </a:rPr>
              <a:t>More emphasis on </a:t>
            </a:r>
            <a:r>
              <a:rPr lang="en-US" altLang="ko-KR" b="1" dirty="0" smtClean="0">
                <a:ea typeface="굴림" panose="020B0600000101010101" pitchFamily="50" charset="-127"/>
              </a:rPr>
              <a:t>longer battery life</a:t>
            </a:r>
            <a:r>
              <a:rPr lang="en-US" altLang="ko-KR" dirty="0" smtClean="0">
                <a:ea typeface="굴림" panose="020B0600000101010101" pitchFamily="50" charset="-127"/>
              </a:rPr>
              <a:t> and </a:t>
            </a:r>
            <a:r>
              <a:rPr lang="en-US" altLang="ko-KR" b="1" dirty="0" smtClean="0">
                <a:ea typeface="굴림" panose="020B0600000101010101" pitchFamily="50" charset="-127"/>
              </a:rPr>
              <a:t>lower cost</a:t>
            </a:r>
            <a:r>
              <a:rPr lang="en-US" altLang="ko-KR" dirty="0" smtClean="0">
                <a:ea typeface="굴림" panose="020B0600000101010101" pitchFamily="50" charset="-127"/>
              </a:rPr>
              <a:t>.</a:t>
            </a:r>
          </a:p>
          <a:p>
            <a:pPr lvl="1"/>
            <a:r>
              <a:rPr lang="en-US" altLang="ko-KR" dirty="0" smtClean="0">
                <a:ea typeface="굴림" panose="020B0600000101010101" pitchFamily="50" charset="-127"/>
              </a:rPr>
              <a:t>Less emphasis on message latency, channel capacity, and </a:t>
            </a:r>
            <a:r>
              <a:rPr lang="en-US" altLang="ko-KR" dirty="0" err="1" smtClean="0">
                <a:ea typeface="굴림" panose="020B0600000101010101" pitchFamily="50" charset="-127"/>
              </a:rPr>
              <a:t>QoS</a:t>
            </a:r>
            <a:r>
              <a:rPr lang="en-US" altLang="ko-KR" dirty="0" smtClean="0">
                <a:ea typeface="굴림" panose="020B0600000101010101" pitchFamily="50" charset="-127"/>
              </a:rPr>
              <a:t>.</a:t>
            </a:r>
          </a:p>
          <a:p>
            <a:pPr lvl="1"/>
            <a:r>
              <a:rPr lang="en-US" altLang="ko-KR" dirty="0" smtClean="0">
                <a:ea typeface="굴림" panose="020B0600000101010101" pitchFamily="50" charset="-127"/>
              </a:rPr>
              <a:t>Support for </a:t>
            </a:r>
            <a:r>
              <a:rPr lang="en-US" altLang="ko-KR" b="1" dirty="0" smtClean="0">
                <a:ea typeface="굴림" panose="020B0600000101010101" pitchFamily="50" charset="-127"/>
              </a:rPr>
              <a:t>larger space and device numbers</a:t>
            </a:r>
            <a:r>
              <a:rPr lang="en-US" altLang="ko-KR" dirty="0" smtClean="0">
                <a:ea typeface="굴림" panose="020B0600000101010101" pitchFamily="50" charset="-127"/>
              </a:rPr>
              <a:t>.</a:t>
            </a:r>
          </a:p>
          <a:p>
            <a:pPr lvl="1"/>
            <a:r>
              <a:rPr lang="en-US" altLang="ko-KR" dirty="0" smtClean="0">
                <a:ea typeface="굴림" panose="020B0600000101010101" pitchFamily="50" charset="-127"/>
              </a:rPr>
              <a:t>Fixed location.</a:t>
            </a:r>
          </a:p>
          <a:p>
            <a:pPr>
              <a:spcBef>
                <a:spcPct val="75000"/>
              </a:spcBef>
              <a:buFontTx/>
              <a:buNone/>
            </a:pPr>
            <a:r>
              <a:rPr lang="en-US" altLang="ko-KR" i="1" dirty="0" smtClean="0">
                <a:ea typeface="굴림" panose="020B0600000101010101" pitchFamily="50" charset="-127"/>
              </a:rPr>
              <a:t>Because the requirements are different, the network design should be changed</a:t>
            </a:r>
          </a:p>
        </p:txBody>
      </p:sp>
      <p:sp>
        <p:nvSpPr>
          <p:cNvPr id="17414"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dirty="0" smtClean="0">
                <a:ea typeface="굴림" panose="020B0600000101010101" pitchFamily="50" charset="-127"/>
              </a:rPr>
              <a:t>Not all devices will be energy-critical!</a:t>
            </a:r>
            <a:endParaRPr lang="ko-KR" altLang="en-US" dirty="0" smtClean="0">
              <a:ea typeface="굴림" panose="020B0600000101010101" pitchFamily="50" charset="-127"/>
            </a:endParaRPr>
          </a:p>
        </p:txBody>
      </p:sp>
      <p:sp>
        <p:nvSpPr>
          <p:cNvPr id="18435" name="내용 개체 틀 2"/>
          <p:cNvSpPr>
            <a:spLocks noGrp="1"/>
          </p:cNvSpPr>
          <p:nvPr>
            <p:ph idx="1"/>
          </p:nvPr>
        </p:nvSpPr>
        <p:spPr/>
        <p:txBody>
          <a:bodyPr/>
          <a:lstStyle/>
          <a:p>
            <a:r>
              <a:rPr lang="en-US" altLang="ko-KR" dirty="0" smtClean="0">
                <a:ea typeface="굴림" panose="020B0600000101010101" pitchFamily="50" charset="-127"/>
              </a:rPr>
              <a:t>Full-function device (FFD, coordinator)</a:t>
            </a:r>
          </a:p>
          <a:p>
            <a:pPr lvl="1"/>
            <a:r>
              <a:rPr lang="en-US" altLang="ko-KR" dirty="0" smtClean="0">
                <a:ea typeface="굴림" panose="020B0600000101010101" pitchFamily="50" charset="-127"/>
              </a:rPr>
              <a:t>Candidates for FFD : Smart vehicle, Outlet device</a:t>
            </a:r>
          </a:p>
          <a:p>
            <a:pPr lvl="1"/>
            <a:r>
              <a:rPr lang="en-US" altLang="ko-KR" dirty="0" smtClean="0">
                <a:ea typeface="굴림" panose="020B0600000101010101" pitchFamily="50" charset="-127"/>
              </a:rPr>
              <a:t>Rich </a:t>
            </a:r>
            <a:r>
              <a:rPr lang="en-US" altLang="ko-KR" dirty="0">
                <a:ea typeface="굴림" panose="020B0600000101010101" pitchFamily="50" charset="-127"/>
              </a:rPr>
              <a:t>in </a:t>
            </a:r>
            <a:r>
              <a:rPr lang="en-US" altLang="ko-KR" dirty="0" smtClean="0">
                <a:ea typeface="굴림" panose="020B0600000101010101" pitchFamily="50" charset="-127"/>
              </a:rPr>
              <a:t>energy capacity</a:t>
            </a:r>
          </a:p>
          <a:p>
            <a:pPr lvl="1"/>
            <a:endParaRPr lang="en-US" altLang="ko-KR" dirty="0" smtClean="0">
              <a:ea typeface="굴림" panose="020B0600000101010101" pitchFamily="50" charset="-127"/>
            </a:endParaRPr>
          </a:p>
          <a:p>
            <a:r>
              <a:rPr lang="en-US" altLang="ko-KR" dirty="0" smtClean="0">
                <a:ea typeface="굴림" panose="020B0600000101010101" pitchFamily="50" charset="-127"/>
              </a:rPr>
              <a:t>Reduced-function device (RFD, simple device)</a:t>
            </a:r>
          </a:p>
          <a:p>
            <a:pPr lvl="1"/>
            <a:r>
              <a:rPr lang="en-US" altLang="ko-KR" dirty="0">
                <a:ea typeface="굴림" panose="020B0600000101010101" pitchFamily="50" charset="-127"/>
              </a:rPr>
              <a:t>Candidates for </a:t>
            </a:r>
            <a:r>
              <a:rPr lang="en-US" altLang="ko-KR" dirty="0" smtClean="0">
                <a:ea typeface="굴림" panose="020B0600000101010101" pitchFamily="50" charset="-127"/>
              </a:rPr>
              <a:t>RFD </a:t>
            </a:r>
            <a:r>
              <a:rPr lang="en-US" altLang="ko-KR" dirty="0">
                <a:ea typeface="굴림" panose="020B0600000101010101" pitchFamily="50" charset="-127"/>
              </a:rPr>
              <a:t>: Battery-based </a:t>
            </a:r>
            <a:r>
              <a:rPr lang="en-US" altLang="ko-KR" dirty="0" smtClean="0">
                <a:ea typeface="굴림" panose="020B0600000101010101" pitchFamily="50" charset="-127"/>
              </a:rPr>
              <a:t>sensors</a:t>
            </a:r>
          </a:p>
          <a:p>
            <a:pPr lvl="1"/>
            <a:r>
              <a:rPr lang="en-US" altLang="ko-KR" dirty="0" smtClean="0">
                <a:ea typeface="굴림" panose="020B0600000101010101" pitchFamily="50" charset="-127"/>
              </a:rPr>
              <a:t>Poor </a:t>
            </a:r>
            <a:r>
              <a:rPr lang="en-US" altLang="ko-KR" dirty="0">
                <a:ea typeface="굴림" panose="020B0600000101010101" pitchFamily="50" charset="-127"/>
              </a:rPr>
              <a:t>in energy capacity</a:t>
            </a:r>
          </a:p>
          <a:p>
            <a:pPr lvl="1"/>
            <a:endParaRPr lang="en-US" altLang="ko-KR" dirty="0" smtClean="0">
              <a:ea typeface="굴림" panose="020B0600000101010101" pitchFamily="50" charset="-127"/>
            </a:endParaRPr>
          </a:p>
          <a:p>
            <a:pPr>
              <a:spcBef>
                <a:spcPct val="75000"/>
              </a:spcBef>
              <a:buNone/>
            </a:pPr>
            <a:r>
              <a:rPr lang="en-US" altLang="ko-KR" i="1" dirty="0">
                <a:ea typeface="굴림" panose="020B0600000101010101" pitchFamily="50" charset="-127"/>
              </a:rPr>
              <a:t>The transfer protocol of a device without energy restrictions does not have to be suitable energy-saving only!</a:t>
            </a:r>
            <a:endParaRPr lang="ko-KR" altLang="en-US" i="1" dirty="0">
              <a:ea typeface="굴림" panose="020B0600000101010101" pitchFamily="50" charset="-127"/>
            </a:endParaRPr>
          </a:p>
        </p:txBody>
      </p:sp>
      <p:sp>
        <p:nvSpPr>
          <p:cNvPr id="18436"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18437"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DD97DF18-CBF4-4528-9F37-689D8AC9AA31}" type="slidenum">
              <a:rPr lang="en-US" altLang="ko-KR" sz="1200" smtClean="0">
                <a:latin typeface="Times New Roman" panose="02020603050405020304" pitchFamily="18" charset="0"/>
              </a:rPr>
              <a:pPr>
                <a:spcBef>
                  <a:spcPct val="0"/>
                </a:spcBef>
                <a:buFontTx/>
                <a:buNone/>
              </a:pPr>
              <a:t>4</a:t>
            </a:fld>
            <a:endParaRPr lang="en-US" altLang="ko-KR" sz="1200" smtClean="0">
              <a:latin typeface="Times New Roman" panose="02020603050405020304" pitchFamily="18" charset="0"/>
            </a:endParaRPr>
          </a:p>
        </p:txBody>
      </p:sp>
      <p:sp>
        <p:nvSpPr>
          <p:cNvPr id="18438"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19459"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92465D98-3472-4CC3-8FCB-33E6719C0586}" type="slidenum">
              <a:rPr lang="en-US" altLang="ko-KR" sz="1200" smtClean="0">
                <a:latin typeface="Times New Roman" panose="02020603050405020304" pitchFamily="18" charset="0"/>
              </a:rPr>
              <a:pPr>
                <a:spcBef>
                  <a:spcPct val="0"/>
                </a:spcBef>
                <a:buFontTx/>
                <a:buNone/>
              </a:pPr>
              <a:t>5</a:t>
            </a:fld>
            <a:endParaRPr lang="en-US" altLang="ko-KR" sz="1200" smtClean="0">
              <a:latin typeface="Times New Roman" panose="02020603050405020304" pitchFamily="18" charset="0"/>
            </a:endParaRPr>
          </a:p>
        </p:txBody>
      </p:sp>
      <p:sp>
        <p:nvSpPr>
          <p:cNvPr id="19460" name="Rectangle 2"/>
          <p:cNvSpPr>
            <a:spLocks noGrp="1" noChangeArrowheads="1"/>
          </p:cNvSpPr>
          <p:nvPr>
            <p:ph type="title"/>
          </p:nvPr>
        </p:nvSpPr>
        <p:spPr/>
        <p:txBody>
          <a:bodyPr/>
          <a:lstStyle/>
          <a:p>
            <a:r>
              <a:rPr lang="en-US" altLang="ko-KR" smtClean="0">
                <a:ea typeface="굴림" panose="020B0600000101010101" pitchFamily="50" charset="-127"/>
              </a:rPr>
              <a:t>Contention-free/based protocols</a:t>
            </a:r>
          </a:p>
        </p:txBody>
      </p:sp>
      <p:sp>
        <p:nvSpPr>
          <p:cNvPr id="19461" name="Rectangle 3"/>
          <p:cNvSpPr>
            <a:spLocks noGrp="1" noChangeArrowheads="1"/>
          </p:cNvSpPr>
          <p:nvPr>
            <p:ph type="body" idx="1"/>
          </p:nvPr>
        </p:nvSpPr>
        <p:spPr>
          <a:xfrm>
            <a:off x="685800" y="1936750"/>
            <a:ext cx="8078788" cy="4114800"/>
          </a:xfrm>
        </p:spPr>
        <p:txBody>
          <a:bodyPr/>
          <a:lstStyle/>
          <a:p>
            <a:pPr>
              <a:lnSpc>
                <a:spcPct val="90000"/>
              </a:lnSpc>
            </a:pPr>
            <a:r>
              <a:rPr lang="en-US" altLang="ko-KR" sz="2000" dirty="0" smtClean="0">
                <a:ea typeface="굴림" panose="020B0600000101010101" pitchFamily="50" charset="-127"/>
              </a:rPr>
              <a:t>Contention-free</a:t>
            </a:r>
          </a:p>
          <a:p>
            <a:pPr lvl="1">
              <a:lnSpc>
                <a:spcPct val="90000"/>
              </a:lnSpc>
            </a:pPr>
            <a:r>
              <a:rPr lang="en-US" altLang="ko-KR" sz="1600" dirty="0" smtClean="0">
                <a:ea typeface="굴림" panose="020B0600000101010101" pitchFamily="50" charset="-127"/>
              </a:rPr>
              <a:t>(cons) Energy consumption</a:t>
            </a:r>
            <a:r>
              <a:rPr lang="ko-KR" altLang="en-US" sz="1600" dirty="0" smtClean="0">
                <a:ea typeface="굴림" panose="020B0600000101010101" pitchFamily="50" charset="-127"/>
              </a:rPr>
              <a:t> ↑</a:t>
            </a:r>
            <a:endParaRPr lang="en-US" altLang="ko-KR" sz="1600" dirty="0" smtClean="0">
              <a:ea typeface="굴림" panose="020B0600000101010101" pitchFamily="50" charset="-127"/>
            </a:endParaRPr>
          </a:p>
          <a:p>
            <a:pPr lvl="2">
              <a:lnSpc>
                <a:spcPct val="90000"/>
              </a:lnSpc>
            </a:pPr>
            <a:r>
              <a:rPr lang="en-US" altLang="ko-KR" sz="1400" dirty="0" smtClean="0">
                <a:ea typeface="굴림" panose="020B0600000101010101" pitchFamily="50" charset="-127"/>
              </a:rPr>
              <a:t>Exchange of signaling, maintaining the connection</a:t>
            </a:r>
          </a:p>
          <a:p>
            <a:pPr lvl="2">
              <a:lnSpc>
                <a:spcPct val="90000"/>
              </a:lnSpc>
            </a:pPr>
            <a:r>
              <a:rPr lang="en-US" altLang="ko-KR" sz="1400" dirty="0" smtClean="0">
                <a:ea typeface="굴림" panose="020B0600000101010101" pitchFamily="50" charset="-127"/>
              </a:rPr>
              <a:t>More suitable when there is more data to send</a:t>
            </a:r>
          </a:p>
          <a:p>
            <a:pPr lvl="2">
              <a:lnSpc>
                <a:spcPct val="90000"/>
              </a:lnSpc>
            </a:pPr>
            <a:r>
              <a:rPr lang="en-US" altLang="ko-KR" sz="1400" dirty="0" smtClean="0">
                <a:ea typeface="굴림" panose="020B0600000101010101" pitchFamily="50" charset="-127"/>
              </a:rPr>
              <a:t>Suitable for FFD</a:t>
            </a:r>
          </a:p>
          <a:p>
            <a:pPr lvl="1">
              <a:lnSpc>
                <a:spcPct val="90000"/>
              </a:lnSpc>
            </a:pPr>
            <a:r>
              <a:rPr lang="en-US" altLang="ko-KR" sz="1600" dirty="0" smtClean="0">
                <a:ea typeface="굴림" panose="020B0600000101010101" pitchFamily="50" charset="-127"/>
              </a:rPr>
              <a:t>(pros) Transmission reliability </a:t>
            </a:r>
            <a:r>
              <a:rPr lang="ko-KR" altLang="en-US" sz="1600" dirty="0" smtClean="0">
                <a:ea typeface="굴림" panose="020B0600000101010101" pitchFamily="50" charset="-127"/>
              </a:rPr>
              <a:t>↑</a:t>
            </a:r>
            <a:endParaRPr lang="en-US" altLang="ko-KR" sz="1600" dirty="0" smtClean="0">
              <a:ea typeface="굴림" panose="020B0600000101010101" pitchFamily="50" charset="-127"/>
            </a:endParaRPr>
          </a:p>
          <a:p>
            <a:pPr lvl="2">
              <a:lnSpc>
                <a:spcPct val="90000"/>
              </a:lnSpc>
            </a:pPr>
            <a:r>
              <a:rPr lang="en-US" altLang="ko-KR" sz="1400" dirty="0" smtClean="0">
                <a:ea typeface="굴림" panose="020B0600000101010101" pitchFamily="50" charset="-127"/>
              </a:rPr>
              <a:t>collision-free</a:t>
            </a:r>
          </a:p>
          <a:p>
            <a:pPr lvl="1">
              <a:lnSpc>
                <a:spcPct val="90000"/>
              </a:lnSpc>
            </a:pPr>
            <a:r>
              <a:rPr lang="en-US" altLang="ko-KR" sz="1600" b="1" dirty="0" smtClean="0">
                <a:ea typeface="굴림" panose="020B0600000101010101" pitchFamily="50" charset="-127"/>
              </a:rPr>
              <a:t>Latency from waiting time if crowded </a:t>
            </a:r>
          </a:p>
          <a:p>
            <a:pPr lvl="1">
              <a:lnSpc>
                <a:spcPct val="90000"/>
              </a:lnSpc>
            </a:pPr>
            <a:endParaRPr lang="en-US" altLang="ko-KR" sz="1600" dirty="0" smtClean="0">
              <a:ea typeface="굴림" panose="020B0600000101010101" pitchFamily="50" charset="-127"/>
            </a:endParaRPr>
          </a:p>
          <a:p>
            <a:pPr>
              <a:lnSpc>
                <a:spcPct val="90000"/>
              </a:lnSpc>
            </a:pPr>
            <a:r>
              <a:rPr lang="en-US" altLang="ko-KR" sz="2000" dirty="0" smtClean="0">
                <a:ea typeface="굴림" panose="020B0600000101010101" pitchFamily="50" charset="-127"/>
              </a:rPr>
              <a:t>Contention-based</a:t>
            </a:r>
          </a:p>
          <a:p>
            <a:pPr lvl="1">
              <a:lnSpc>
                <a:spcPct val="90000"/>
              </a:lnSpc>
            </a:pPr>
            <a:r>
              <a:rPr lang="en-US" altLang="ko-KR" sz="1600" dirty="0" smtClean="0">
                <a:ea typeface="굴림" panose="020B0600000101010101" pitchFamily="50" charset="-127"/>
              </a:rPr>
              <a:t>(pros) Energy consumption</a:t>
            </a:r>
            <a:r>
              <a:rPr lang="ko-KR" altLang="en-US" sz="1600" dirty="0" smtClean="0">
                <a:ea typeface="굴림" panose="020B0600000101010101" pitchFamily="50" charset="-127"/>
              </a:rPr>
              <a:t> ↓</a:t>
            </a:r>
            <a:endParaRPr lang="en-US" altLang="ko-KR" sz="1600" dirty="0" smtClean="0">
              <a:ea typeface="굴림" panose="020B0600000101010101" pitchFamily="50" charset="-127"/>
            </a:endParaRPr>
          </a:p>
          <a:p>
            <a:pPr lvl="2">
              <a:lnSpc>
                <a:spcPct val="90000"/>
              </a:lnSpc>
            </a:pPr>
            <a:r>
              <a:rPr lang="en-US" altLang="ko-KR" sz="1400" dirty="0" smtClean="0">
                <a:ea typeface="굴림" panose="020B0600000101010101" pitchFamily="50" charset="-127"/>
              </a:rPr>
              <a:t>More suitable when less data to send</a:t>
            </a:r>
          </a:p>
          <a:p>
            <a:pPr lvl="2">
              <a:lnSpc>
                <a:spcPct val="90000"/>
              </a:lnSpc>
            </a:pPr>
            <a:r>
              <a:rPr lang="en-US" altLang="ko-KR" sz="1400" dirty="0" smtClean="0">
                <a:ea typeface="굴림" panose="020B0600000101010101" pitchFamily="50" charset="-127"/>
              </a:rPr>
              <a:t>Suitable for RFD</a:t>
            </a:r>
          </a:p>
          <a:p>
            <a:pPr lvl="1">
              <a:lnSpc>
                <a:spcPct val="90000"/>
              </a:lnSpc>
            </a:pPr>
            <a:r>
              <a:rPr lang="en-US" altLang="ko-KR" sz="1600" dirty="0" smtClean="0">
                <a:ea typeface="굴림" panose="020B0600000101010101" pitchFamily="50" charset="-127"/>
              </a:rPr>
              <a:t>(cons) Transmission reliability </a:t>
            </a:r>
            <a:r>
              <a:rPr lang="ko-KR" altLang="en-US" sz="1600" dirty="0" smtClean="0">
                <a:ea typeface="굴림" panose="020B0600000101010101" pitchFamily="50" charset="-127"/>
              </a:rPr>
              <a:t>↓</a:t>
            </a:r>
            <a:endParaRPr lang="en-US" altLang="ko-KR" sz="1400" dirty="0" smtClean="0">
              <a:ea typeface="굴림" panose="020B0600000101010101" pitchFamily="50" charset="-127"/>
            </a:endParaRPr>
          </a:p>
          <a:p>
            <a:pPr lvl="1">
              <a:lnSpc>
                <a:spcPct val="90000"/>
              </a:lnSpc>
            </a:pPr>
            <a:r>
              <a:rPr lang="en-US" altLang="ko-KR" sz="1600" b="1" dirty="0" smtClean="0">
                <a:ea typeface="굴림" panose="020B0600000101010101" pitchFamily="50" charset="-127"/>
              </a:rPr>
              <a:t>Latency from retransmission(collisions) if crowded</a:t>
            </a:r>
          </a:p>
          <a:p>
            <a:pPr>
              <a:lnSpc>
                <a:spcPct val="90000"/>
              </a:lnSpc>
            </a:pPr>
            <a:endParaRPr lang="en-US" altLang="ko-KR" sz="2000" dirty="0" smtClean="0">
              <a:ea typeface="굴림" panose="020B0600000101010101" pitchFamily="50" charset="-127"/>
            </a:endParaRPr>
          </a:p>
          <a:p>
            <a:pPr lvl="1">
              <a:lnSpc>
                <a:spcPct val="90000"/>
              </a:lnSpc>
            </a:pPr>
            <a:endParaRPr lang="en-US" altLang="ko-KR" sz="1600" dirty="0" smtClean="0">
              <a:ea typeface="굴림" panose="020B0600000101010101" pitchFamily="50" charset="-127"/>
            </a:endParaRPr>
          </a:p>
          <a:p>
            <a:pPr lvl="1">
              <a:lnSpc>
                <a:spcPct val="90000"/>
              </a:lnSpc>
            </a:pPr>
            <a:endParaRPr lang="en-US" altLang="ko-KR" sz="1600" dirty="0" smtClean="0">
              <a:ea typeface="굴림" panose="020B0600000101010101" pitchFamily="50" charset="-127"/>
            </a:endParaRPr>
          </a:p>
          <a:p>
            <a:pPr lvl="1">
              <a:lnSpc>
                <a:spcPct val="90000"/>
              </a:lnSpc>
            </a:pPr>
            <a:endParaRPr lang="en-US" altLang="ko-KR" sz="1600" dirty="0" smtClean="0">
              <a:ea typeface="굴림" panose="020B0600000101010101" pitchFamily="50" charset="-127"/>
            </a:endParaRPr>
          </a:p>
        </p:txBody>
      </p:sp>
      <p:sp>
        <p:nvSpPr>
          <p:cNvPr id="19462"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42"/>
          <p:cNvSpPr>
            <a:spLocks noChangeShapeType="1"/>
          </p:cNvSpPr>
          <p:nvPr/>
        </p:nvSpPr>
        <p:spPr bwMode="auto">
          <a:xfrm flipV="1">
            <a:off x="3144838" y="4403725"/>
            <a:ext cx="1158875" cy="450850"/>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483" name="Line 42"/>
          <p:cNvSpPr>
            <a:spLocks noChangeShapeType="1"/>
          </p:cNvSpPr>
          <p:nvPr/>
        </p:nvSpPr>
        <p:spPr bwMode="auto">
          <a:xfrm flipH="1">
            <a:off x="4344988" y="4191000"/>
            <a:ext cx="954087" cy="193675"/>
          </a:xfrm>
          <a:prstGeom prst="line">
            <a:avLst/>
          </a:prstGeom>
          <a:noFill/>
          <a:ln w="19050">
            <a:solidFill>
              <a:schemeClr val="accent2"/>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484"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0485"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4960AA6D-5FF2-4161-BAC9-2CA9DFF9239F}" type="slidenum">
              <a:rPr lang="en-US" altLang="ko-KR" sz="1200" smtClean="0">
                <a:latin typeface="Times New Roman" panose="02020603050405020304" pitchFamily="18" charset="0"/>
              </a:rPr>
              <a:pPr>
                <a:spcBef>
                  <a:spcPct val="0"/>
                </a:spcBef>
                <a:buFontTx/>
                <a:buNone/>
              </a:pPr>
              <a:t>6</a:t>
            </a:fld>
            <a:endParaRPr lang="en-US" altLang="ko-KR" sz="1200" smtClean="0">
              <a:latin typeface="Times New Roman" panose="02020603050405020304" pitchFamily="18" charset="0"/>
            </a:endParaRPr>
          </a:p>
        </p:txBody>
      </p:sp>
      <p:sp>
        <p:nvSpPr>
          <p:cNvPr id="20486" name="Rectangle 2"/>
          <p:cNvSpPr>
            <a:spLocks noGrp="1" noChangeArrowheads="1"/>
          </p:cNvSpPr>
          <p:nvPr>
            <p:ph type="title"/>
          </p:nvPr>
        </p:nvSpPr>
        <p:spPr>
          <a:xfrm>
            <a:off x="685800" y="762000"/>
            <a:ext cx="7772400" cy="609600"/>
          </a:xfrm>
        </p:spPr>
        <p:txBody>
          <a:bodyPr/>
          <a:lstStyle/>
          <a:p>
            <a:r>
              <a:rPr lang="en-US" altLang="ko-KR" smtClean="0">
                <a:ea typeface="굴림" panose="020B0600000101010101" pitchFamily="50" charset="-127"/>
              </a:rPr>
              <a:t>15.4w network topology proposal</a:t>
            </a:r>
          </a:p>
        </p:txBody>
      </p:sp>
      <p:sp>
        <p:nvSpPr>
          <p:cNvPr id="20487" name="Oval 9"/>
          <p:cNvSpPr>
            <a:spLocks noChangeArrowheads="1"/>
          </p:cNvSpPr>
          <p:nvPr/>
        </p:nvSpPr>
        <p:spPr bwMode="auto">
          <a:xfrm>
            <a:off x="3130550" y="5789613"/>
            <a:ext cx="84138" cy="84137"/>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88" name="Oval 10"/>
          <p:cNvSpPr>
            <a:spLocks noChangeArrowheads="1"/>
          </p:cNvSpPr>
          <p:nvPr/>
        </p:nvSpPr>
        <p:spPr bwMode="auto">
          <a:xfrm>
            <a:off x="1966913" y="5048250"/>
            <a:ext cx="84137" cy="84138"/>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89" name="Oval 11"/>
          <p:cNvSpPr>
            <a:spLocks noChangeArrowheads="1"/>
          </p:cNvSpPr>
          <p:nvPr/>
        </p:nvSpPr>
        <p:spPr bwMode="auto">
          <a:xfrm>
            <a:off x="3119438" y="4797425"/>
            <a:ext cx="84137" cy="85725"/>
          </a:xfrm>
          <a:prstGeom prst="ellipse">
            <a:avLst/>
          </a:prstGeom>
          <a:solidFill>
            <a:srgbClr val="FFFF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0" name="Rectangle 17"/>
          <p:cNvSpPr>
            <a:spLocks noChangeArrowheads="1"/>
          </p:cNvSpPr>
          <p:nvPr/>
        </p:nvSpPr>
        <p:spPr bwMode="auto">
          <a:xfrm>
            <a:off x="2728913" y="4732338"/>
            <a:ext cx="3079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dirty="0" smtClean="0">
                <a:solidFill>
                  <a:srgbClr val="000000"/>
                </a:solidFill>
                <a:ea typeface="굴림" panose="020B0600000101010101" pitchFamily="50" charset="-127"/>
              </a:rPr>
              <a:t>FFD</a:t>
            </a:r>
            <a:endParaRPr lang="en-US" altLang="ko-KR" sz="1200" dirty="0">
              <a:latin typeface="Times New Roman" panose="02020603050405020304" pitchFamily="18" charset="0"/>
              <a:ea typeface="굴림" panose="020B0600000101010101" pitchFamily="50" charset="-127"/>
            </a:endParaRPr>
          </a:p>
        </p:txBody>
      </p:sp>
      <p:sp>
        <p:nvSpPr>
          <p:cNvPr id="20491" name="Oval 28"/>
          <p:cNvSpPr>
            <a:spLocks noChangeArrowheads="1"/>
          </p:cNvSpPr>
          <p:nvPr/>
        </p:nvSpPr>
        <p:spPr bwMode="auto">
          <a:xfrm>
            <a:off x="2547938" y="5133975"/>
            <a:ext cx="74612"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2" name="Oval 29"/>
          <p:cNvSpPr>
            <a:spLocks noChangeArrowheads="1"/>
          </p:cNvSpPr>
          <p:nvPr/>
        </p:nvSpPr>
        <p:spPr bwMode="auto">
          <a:xfrm>
            <a:off x="3205163" y="5218113"/>
            <a:ext cx="74612"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3" name="Oval 30"/>
          <p:cNvSpPr>
            <a:spLocks noChangeArrowheads="1"/>
          </p:cNvSpPr>
          <p:nvPr/>
        </p:nvSpPr>
        <p:spPr bwMode="auto">
          <a:xfrm>
            <a:off x="3867150" y="5051425"/>
            <a:ext cx="73025"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4" name="Oval 31"/>
          <p:cNvSpPr>
            <a:spLocks noChangeArrowheads="1"/>
          </p:cNvSpPr>
          <p:nvPr/>
        </p:nvSpPr>
        <p:spPr bwMode="auto">
          <a:xfrm>
            <a:off x="3867150" y="4721225"/>
            <a:ext cx="73025"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5" name="Oval 32"/>
          <p:cNvSpPr>
            <a:spLocks noChangeArrowheads="1"/>
          </p:cNvSpPr>
          <p:nvPr/>
        </p:nvSpPr>
        <p:spPr bwMode="auto">
          <a:xfrm>
            <a:off x="3617913" y="4224338"/>
            <a:ext cx="74612"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6" name="Oval 33"/>
          <p:cNvSpPr>
            <a:spLocks noChangeArrowheads="1"/>
          </p:cNvSpPr>
          <p:nvPr/>
        </p:nvSpPr>
        <p:spPr bwMode="auto">
          <a:xfrm>
            <a:off x="3784600" y="5629275"/>
            <a:ext cx="71438"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7" name="Oval 34"/>
          <p:cNvSpPr>
            <a:spLocks noChangeArrowheads="1"/>
          </p:cNvSpPr>
          <p:nvPr/>
        </p:nvSpPr>
        <p:spPr bwMode="auto">
          <a:xfrm>
            <a:off x="3122613" y="4143375"/>
            <a:ext cx="74612"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8" name="Oval 35"/>
          <p:cNvSpPr>
            <a:spLocks noChangeArrowheads="1"/>
          </p:cNvSpPr>
          <p:nvPr/>
        </p:nvSpPr>
        <p:spPr bwMode="auto">
          <a:xfrm>
            <a:off x="3287713" y="3811588"/>
            <a:ext cx="74612"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499" name="Oval 36"/>
          <p:cNvSpPr>
            <a:spLocks noChangeArrowheads="1"/>
          </p:cNvSpPr>
          <p:nvPr/>
        </p:nvSpPr>
        <p:spPr bwMode="auto">
          <a:xfrm>
            <a:off x="2547938" y="4143375"/>
            <a:ext cx="74612"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00" name="Oval 37"/>
          <p:cNvSpPr>
            <a:spLocks noChangeArrowheads="1"/>
          </p:cNvSpPr>
          <p:nvPr/>
        </p:nvSpPr>
        <p:spPr bwMode="auto">
          <a:xfrm>
            <a:off x="2298700" y="4473575"/>
            <a:ext cx="74613" cy="71438"/>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01" name="Line 38"/>
          <p:cNvSpPr>
            <a:spLocks noChangeShapeType="1"/>
          </p:cNvSpPr>
          <p:nvPr/>
        </p:nvSpPr>
        <p:spPr bwMode="auto">
          <a:xfrm flipH="1">
            <a:off x="2609850" y="4867275"/>
            <a:ext cx="520700" cy="27463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2" name="Line 39"/>
          <p:cNvSpPr>
            <a:spLocks noChangeShapeType="1"/>
          </p:cNvSpPr>
          <p:nvPr/>
        </p:nvSpPr>
        <p:spPr bwMode="auto">
          <a:xfrm flipH="1">
            <a:off x="2049463" y="4845050"/>
            <a:ext cx="1090612" cy="2413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3" name="Line 40"/>
          <p:cNvSpPr>
            <a:spLocks noChangeShapeType="1"/>
          </p:cNvSpPr>
          <p:nvPr/>
        </p:nvSpPr>
        <p:spPr bwMode="auto">
          <a:xfrm>
            <a:off x="3160713" y="4879975"/>
            <a:ext cx="80962" cy="33178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4" name="Line 41"/>
          <p:cNvSpPr>
            <a:spLocks noChangeShapeType="1"/>
          </p:cNvSpPr>
          <p:nvPr/>
        </p:nvSpPr>
        <p:spPr bwMode="auto">
          <a:xfrm>
            <a:off x="3157538" y="4862513"/>
            <a:ext cx="14287" cy="9271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5" name="Line 42"/>
          <p:cNvSpPr>
            <a:spLocks noChangeShapeType="1"/>
          </p:cNvSpPr>
          <p:nvPr/>
        </p:nvSpPr>
        <p:spPr bwMode="auto">
          <a:xfrm>
            <a:off x="3171825" y="4860925"/>
            <a:ext cx="615950" cy="77628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6" name="Line 43"/>
          <p:cNvSpPr>
            <a:spLocks noChangeShapeType="1"/>
          </p:cNvSpPr>
          <p:nvPr/>
        </p:nvSpPr>
        <p:spPr bwMode="auto">
          <a:xfrm flipV="1">
            <a:off x="3160713" y="4217988"/>
            <a:ext cx="1587" cy="5794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7" name="Line 44"/>
          <p:cNvSpPr>
            <a:spLocks noChangeShapeType="1"/>
          </p:cNvSpPr>
          <p:nvPr/>
        </p:nvSpPr>
        <p:spPr bwMode="auto">
          <a:xfrm flipH="1" flipV="1">
            <a:off x="2609850" y="4205288"/>
            <a:ext cx="520700" cy="6064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8" name="Line 45"/>
          <p:cNvSpPr>
            <a:spLocks noChangeShapeType="1"/>
          </p:cNvSpPr>
          <p:nvPr/>
        </p:nvSpPr>
        <p:spPr bwMode="auto">
          <a:xfrm flipH="1" flipV="1">
            <a:off x="2363788" y="4481513"/>
            <a:ext cx="776287" cy="35401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09" name="Line 46"/>
          <p:cNvSpPr>
            <a:spLocks noChangeShapeType="1"/>
          </p:cNvSpPr>
          <p:nvPr/>
        </p:nvSpPr>
        <p:spPr bwMode="auto">
          <a:xfrm flipV="1">
            <a:off x="3140075" y="3876675"/>
            <a:ext cx="155575" cy="9556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0" name="Line 47"/>
          <p:cNvSpPr>
            <a:spLocks noChangeShapeType="1"/>
          </p:cNvSpPr>
          <p:nvPr/>
        </p:nvSpPr>
        <p:spPr bwMode="auto">
          <a:xfrm flipH="1" flipV="1">
            <a:off x="3611563" y="4257675"/>
            <a:ext cx="711200" cy="1301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1" name="Line 49"/>
          <p:cNvSpPr>
            <a:spLocks noChangeShapeType="1"/>
          </p:cNvSpPr>
          <p:nvPr/>
        </p:nvSpPr>
        <p:spPr bwMode="auto">
          <a:xfrm flipV="1">
            <a:off x="3929063" y="4421188"/>
            <a:ext cx="368300" cy="3063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2" name="Line 50"/>
          <p:cNvSpPr>
            <a:spLocks noChangeShapeType="1"/>
          </p:cNvSpPr>
          <p:nvPr/>
        </p:nvSpPr>
        <p:spPr bwMode="auto">
          <a:xfrm flipH="1">
            <a:off x="3903663" y="4405313"/>
            <a:ext cx="419100" cy="6429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3" name="Oval 51"/>
          <p:cNvSpPr>
            <a:spLocks noChangeArrowheads="1"/>
          </p:cNvSpPr>
          <p:nvPr/>
        </p:nvSpPr>
        <p:spPr bwMode="auto">
          <a:xfrm>
            <a:off x="4276725" y="5218113"/>
            <a:ext cx="73025"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14" name="Oval 52"/>
          <p:cNvSpPr>
            <a:spLocks noChangeArrowheads="1"/>
          </p:cNvSpPr>
          <p:nvPr/>
        </p:nvSpPr>
        <p:spPr bwMode="auto">
          <a:xfrm>
            <a:off x="2052638" y="4143375"/>
            <a:ext cx="76200"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15" name="Oval 53"/>
          <p:cNvSpPr>
            <a:spLocks noChangeArrowheads="1"/>
          </p:cNvSpPr>
          <p:nvPr/>
        </p:nvSpPr>
        <p:spPr bwMode="auto">
          <a:xfrm>
            <a:off x="3867150" y="3811588"/>
            <a:ext cx="73025"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16" name="Line 54"/>
          <p:cNvSpPr>
            <a:spLocks noChangeShapeType="1"/>
          </p:cNvSpPr>
          <p:nvPr/>
        </p:nvSpPr>
        <p:spPr bwMode="auto">
          <a:xfrm flipH="1" flipV="1">
            <a:off x="2130425" y="4178300"/>
            <a:ext cx="1000125" cy="63341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7" name="Line 55"/>
          <p:cNvSpPr>
            <a:spLocks noChangeShapeType="1"/>
          </p:cNvSpPr>
          <p:nvPr/>
        </p:nvSpPr>
        <p:spPr bwMode="auto">
          <a:xfrm flipH="1" flipV="1">
            <a:off x="3871913" y="3876675"/>
            <a:ext cx="450850" cy="5238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8" name="Line 56"/>
          <p:cNvSpPr>
            <a:spLocks noChangeShapeType="1"/>
          </p:cNvSpPr>
          <p:nvPr/>
        </p:nvSpPr>
        <p:spPr bwMode="auto">
          <a:xfrm flipH="1">
            <a:off x="4284663" y="4421188"/>
            <a:ext cx="25400" cy="8016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19" name="Rectangle 62"/>
          <p:cNvSpPr>
            <a:spLocks noChangeArrowheads="1"/>
          </p:cNvSpPr>
          <p:nvPr/>
        </p:nvSpPr>
        <p:spPr bwMode="auto">
          <a:xfrm>
            <a:off x="2541588" y="5221288"/>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a:t>
            </a:r>
            <a:endParaRPr lang="en-US" altLang="ko-KR" sz="1200">
              <a:latin typeface="Times New Roman" panose="02020603050405020304" pitchFamily="18" charset="0"/>
              <a:ea typeface="굴림" panose="020B0600000101010101" pitchFamily="50" charset="-127"/>
            </a:endParaRPr>
          </a:p>
        </p:txBody>
      </p:sp>
      <p:sp>
        <p:nvSpPr>
          <p:cNvPr id="20520" name="Rectangle 68"/>
          <p:cNvSpPr>
            <a:spLocks noChangeArrowheads="1"/>
          </p:cNvSpPr>
          <p:nvPr/>
        </p:nvSpPr>
        <p:spPr bwMode="auto">
          <a:xfrm>
            <a:off x="3214688" y="4854575"/>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0</a:t>
            </a:r>
            <a:endParaRPr lang="en-US" altLang="ko-KR" sz="1200">
              <a:latin typeface="Times New Roman" panose="02020603050405020304" pitchFamily="18" charset="0"/>
              <a:ea typeface="굴림" panose="020B0600000101010101" pitchFamily="50" charset="-127"/>
            </a:endParaRPr>
          </a:p>
        </p:txBody>
      </p:sp>
      <p:sp>
        <p:nvSpPr>
          <p:cNvPr id="20521" name="Rectangle 74"/>
          <p:cNvSpPr>
            <a:spLocks noChangeArrowheads="1"/>
          </p:cNvSpPr>
          <p:nvPr/>
        </p:nvSpPr>
        <p:spPr bwMode="auto">
          <a:xfrm>
            <a:off x="2049463" y="5138738"/>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a:t>
            </a:r>
            <a:endParaRPr lang="en-US" altLang="ko-KR" sz="1200">
              <a:latin typeface="Times New Roman" panose="02020603050405020304" pitchFamily="18" charset="0"/>
              <a:ea typeface="굴림" panose="020B0600000101010101" pitchFamily="50" charset="-127"/>
            </a:endParaRPr>
          </a:p>
        </p:txBody>
      </p:sp>
      <p:sp>
        <p:nvSpPr>
          <p:cNvPr id="20522" name="Rectangle 80"/>
          <p:cNvSpPr>
            <a:spLocks noChangeArrowheads="1"/>
          </p:cNvSpPr>
          <p:nvPr/>
        </p:nvSpPr>
        <p:spPr bwMode="auto">
          <a:xfrm>
            <a:off x="3119438" y="5221288"/>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3</a:t>
            </a:r>
            <a:endParaRPr lang="en-US" altLang="ko-KR" sz="1200">
              <a:latin typeface="Times New Roman" panose="02020603050405020304" pitchFamily="18" charset="0"/>
              <a:ea typeface="굴림" panose="020B0600000101010101" pitchFamily="50" charset="-127"/>
            </a:endParaRPr>
          </a:p>
        </p:txBody>
      </p:sp>
      <p:sp>
        <p:nvSpPr>
          <p:cNvPr id="20523" name="Rectangle 86"/>
          <p:cNvSpPr>
            <a:spLocks noChangeArrowheads="1"/>
          </p:cNvSpPr>
          <p:nvPr/>
        </p:nvSpPr>
        <p:spPr bwMode="auto">
          <a:xfrm>
            <a:off x="3201988" y="422910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4</a:t>
            </a:r>
            <a:endParaRPr lang="en-US" altLang="ko-KR" sz="1200">
              <a:latin typeface="Times New Roman" panose="02020603050405020304" pitchFamily="18" charset="0"/>
              <a:ea typeface="굴림" panose="020B0600000101010101" pitchFamily="50" charset="-127"/>
            </a:endParaRPr>
          </a:p>
        </p:txBody>
      </p:sp>
      <p:sp>
        <p:nvSpPr>
          <p:cNvPr id="20524" name="Rectangle 92"/>
          <p:cNvSpPr>
            <a:spLocks noChangeArrowheads="1"/>
          </p:cNvSpPr>
          <p:nvPr/>
        </p:nvSpPr>
        <p:spPr bwMode="auto">
          <a:xfrm>
            <a:off x="3778250" y="4560888"/>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6</a:t>
            </a:r>
            <a:endParaRPr lang="en-US" altLang="ko-KR" sz="1200">
              <a:latin typeface="Times New Roman" panose="02020603050405020304" pitchFamily="18" charset="0"/>
              <a:ea typeface="굴림" panose="020B0600000101010101" pitchFamily="50" charset="-127"/>
            </a:endParaRPr>
          </a:p>
        </p:txBody>
      </p:sp>
      <p:sp>
        <p:nvSpPr>
          <p:cNvPr id="20525" name="Rectangle 98"/>
          <p:cNvSpPr>
            <a:spLocks noChangeArrowheads="1"/>
          </p:cNvSpPr>
          <p:nvPr/>
        </p:nvSpPr>
        <p:spPr bwMode="auto">
          <a:xfrm>
            <a:off x="3778250" y="4972050"/>
            <a:ext cx="4445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7</a:t>
            </a:r>
            <a:endParaRPr lang="en-US" altLang="ko-KR" sz="1200">
              <a:latin typeface="Times New Roman" panose="02020603050405020304" pitchFamily="18" charset="0"/>
              <a:ea typeface="굴림" panose="020B0600000101010101" pitchFamily="50" charset="-127"/>
            </a:endParaRPr>
          </a:p>
        </p:txBody>
      </p:sp>
      <p:sp>
        <p:nvSpPr>
          <p:cNvPr id="20526" name="Rectangle 104"/>
          <p:cNvSpPr>
            <a:spLocks noChangeArrowheads="1"/>
          </p:cNvSpPr>
          <p:nvPr/>
        </p:nvSpPr>
        <p:spPr bwMode="auto">
          <a:xfrm>
            <a:off x="2379663" y="447675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8</a:t>
            </a:r>
            <a:endParaRPr lang="en-US" altLang="ko-KR" sz="1200">
              <a:latin typeface="Times New Roman" panose="02020603050405020304" pitchFamily="18" charset="0"/>
              <a:ea typeface="굴림" panose="020B0600000101010101" pitchFamily="50" charset="-127"/>
            </a:endParaRPr>
          </a:p>
        </p:txBody>
      </p:sp>
      <p:sp>
        <p:nvSpPr>
          <p:cNvPr id="20527" name="Rectangle 110"/>
          <p:cNvSpPr>
            <a:spLocks noChangeArrowheads="1"/>
          </p:cNvSpPr>
          <p:nvPr/>
        </p:nvSpPr>
        <p:spPr bwMode="auto">
          <a:xfrm>
            <a:off x="2074863" y="3981450"/>
            <a:ext cx="8731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12</a:t>
            </a:r>
            <a:endParaRPr lang="en-US" altLang="ko-KR" sz="1200">
              <a:latin typeface="Times New Roman" panose="02020603050405020304" pitchFamily="18" charset="0"/>
              <a:ea typeface="굴림" panose="020B0600000101010101" pitchFamily="50" charset="-127"/>
            </a:endParaRPr>
          </a:p>
        </p:txBody>
      </p:sp>
      <p:sp>
        <p:nvSpPr>
          <p:cNvPr id="20528" name="Rectangle 116"/>
          <p:cNvSpPr>
            <a:spLocks noChangeArrowheads="1"/>
          </p:cNvSpPr>
          <p:nvPr/>
        </p:nvSpPr>
        <p:spPr bwMode="auto">
          <a:xfrm>
            <a:off x="3003550" y="5799138"/>
            <a:ext cx="873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10</a:t>
            </a:r>
            <a:endParaRPr lang="en-US" altLang="ko-KR" sz="1200">
              <a:latin typeface="Times New Roman" panose="02020603050405020304" pitchFamily="18" charset="0"/>
              <a:ea typeface="굴림" panose="020B0600000101010101" pitchFamily="50" charset="-127"/>
            </a:endParaRPr>
          </a:p>
        </p:txBody>
      </p:sp>
      <p:sp>
        <p:nvSpPr>
          <p:cNvPr id="20529" name="Rectangle 122"/>
          <p:cNvSpPr>
            <a:spLocks noChangeArrowheads="1"/>
          </p:cNvSpPr>
          <p:nvPr/>
        </p:nvSpPr>
        <p:spPr bwMode="auto">
          <a:xfrm>
            <a:off x="2624138" y="4065588"/>
            <a:ext cx="8731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11</a:t>
            </a:r>
            <a:endParaRPr lang="en-US" altLang="ko-KR" sz="1200">
              <a:latin typeface="Times New Roman" panose="02020603050405020304" pitchFamily="18" charset="0"/>
              <a:ea typeface="굴림" panose="020B0600000101010101" pitchFamily="50" charset="-127"/>
            </a:endParaRPr>
          </a:p>
        </p:txBody>
      </p:sp>
      <p:sp>
        <p:nvSpPr>
          <p:cNvPr id="20530" name="Rectangle 128"/>
          <p:cNvSpPr>
            <a:spLocks noChangeArrowheads="1"/>
          </p:cNvSpPr>
          <p:nvPr/>
        </p:nvSpPr>
        <p:spPr bwMode="auto">
          <a:xfrm>
            <a:off x="4189413" y="5221288"/>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9</a:t>
            </a:r>
            <a:endParaRPr lang="en-US" altLang="ko-KR" sz="1200">
              <a:latin typeface="Times New Roman" panose="02020603050405020304" pitchFamily="18" charset="0"/>
              <a:ea typeface="굴림" panose="020B0600000101010101" pitchFamily="50" charset="-127"/>
            </a:endParaRPr>
          </a:p>
        </p:txBody>
      </p:sp>
      <p:sp>
        <p:nvSpPr>
          <p:cNvPr id="20531" name="Rectangle 134"/>
          <p:cNvSpPr>
            <a:spLocks noChangeArrowheads="1"/>
          </p:cNvSpPr>
          <p:nvPr/>
        </p:nvSpPr>
        <p:spPr bwMode="auto">
          <a:xfrm>
            <a:off x="4237038" y="4476750"/>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13</a:t>
            </a:r>
            <a:endParaRPr lang="en-US" altLang="ko-KR" sz="1200">
              <a:latin typeface="Times New Roman" panose="02020603050405020304" pitchFamily="18" charset="0"/>
              <a:ea typeface="굴림" panose="020B0600000101010101" pitchFamily="50" charset="-127"/>
            </a:endParaRPr>
          </a:p>
        </p:txBody>
      </p:sp>
      <p:sp>
        <p:nvSpPr>
          <p:cNvPr id="20532" name="Rectangle 140"/>
          <p:cNvSpPr>
            <a:spLocks noChangeArrowheads="1"/>
          </p:cNvSpPr>
          <p:nvPr/>
        </p:nvSpPr>
        <p:spPr bwMode="auto">
          <a:xfrm>
            <a:off x="3943350" y="3898900"/>
            <a:ext cx="873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14</a:t>
            </a:r>
            <a:endParaRPr lang="en-US" altLang="ko-KR" sz="1200">
              <a:latin typeface="Times New Roman" panose="02020603050405020304" pitchFamily="18" charset="0"/>
              <a:ea typeface="굴림" panose="020B0600000101010101" pitchFamily="50" charset="-127"/>
            </a:endParaRPr>
          </a:p>
        </p:txBody>
      </p:sp>
      <p:sp>
        <p:nvSpPr>
          <p:cNvPr id="20533" name="Rectangle 146"/>
          <p:cNvSpPr>
            <a:spLocks noChangeArrowheads="1"/>
          </p:cNvSpPr>
          <p:nvPr/>
        </p:nvSpPr>
        <p:spPr bwMode="auto">
          <a:xfrm>
            <a:off x="3367088" y="3816350"/>
            <a:ext cx="8731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20</a:t>
            </a:r>
            <a:endParaRPr lang="en-US" altLang="ko-KR" sz="1200">
              <a:latin typeface="Times New Roman" panose="02020603050405020304" pitchFamily="18" charset="0"/>
              <a:ea typeface="굴림" panose="020B0600000101010101" pitchFamily="50" charset="-127"/>
            </a:endParaRPr>
          </a:p>
        </p:txBody>
      </p:sp>
      <p:grpSp>
        <p:nvGrpSpPr>
          <p:cNvPr id="20534" name="Group 151"/>
          <p:cNvGrpSpPr>
            <a:grpSpLocks/>
          </p:cNvGrpSpPr>
          <p:nvPr/>
        </p:nvGrpSpPr>
        <p:grpSpPr bwMode="auto">
          <a:xfrm>
            <a:off x="3778250" y="5459413"/>
            <a:ext cx="139700" cy="149225"/>
            <a:chOff x="1833" y="2887"/>
            <a:chExt cx="57" cy="61"/>
          </a:xfrm>
        </p:grpSpPr>
        <p:sp>
          <p:nvSpPr>
            <p:cNvPr id="20659" name="Rectangle 147"/>
            <p:cNvSpPr>
              <a:spLocks noChangeArrowheads="1"/>
            </p:cNvSpPr>
            <p:nvPr/>
          </p:nvSpPr>
          <p:spPr bwMode="auto">
            <a:xfrm>
              <a:off x="1833" y="2887"/>
              <a:ext cx="56"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60" name="Rectangle 148"/>
            <p:cNvSpPr>
              <a:spLocks noChangeArrowheads="1"/>
            </p:cNvSpPr>
            <p:nvPr/>
          </p:nvSpPr>
          <p:spPr bwMode="auto">
            <a:xfrm>
              <a:off x="1833" y="2887"/>
              <a:ext cx="56" cy="61"/>
            </a:xfrm>
            <a:prstGeom prst="rect">
              <a:avLst/>
            </a:prstGeom>
            <a:solidFill>
              <a:srgbClr val="FFFFFF"/>
            </a:solidFill>
            <a:ln w="0">
              <a:solidFill>
                <a:srgbClr val="FFFFFF"/>
              </a:solidFill>
              <a:miter lim="800000"/>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61" name="Rectangle 149"/>
            <p:cNvSpPr>
              <a:spLocks noChangeArrowheads="1"/>
            </p:cNvSpPr>
            <p:nvPr/>
          </p:nvSpPr>
          <p:spPr bwMode="auto">
            <a:xfrm>
              <a:off x="1833" y="2887"/>
              <a:ext cx="57" cy="61"/>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62" name="Rectangle 150"/>
            <p:cNvSpPr>
              <a:spLocks noChangeArrowheads="1"/>
            </p:cNvSpPr>
            <p:nvPr/>
          </p:nvSpPr>
          <p:spPr bwMode="auto">
            <a:xfrm>
              <a:off x="1833" y="2887"/>
              <a:ext cx="56"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grpSp>
      <p:sp>
        <p:nvSpPr>
          <p:cNvPr id="20535" name="Rectangle 152"/>
          <p:cNvSpPr>
            <a:spLocks noChangeArrowheads="1"/>
          </p:cNvSpPr>
          <p:nvPr/>
        </p:nvSpPr>
        <p:spPr bwMode="auto">
          <a:xfrm>
            <a:off x="3778250" y="5467350"/>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22</a:t>
            </a:r>
            <a:endParaRPr lang="en-US" altLang="ko-KR" sz="1200">
              <a:latin typeface="Times New Roman" panose="02020603050405020304" pitchFamily="18" charset="0"/>
              <a:ea typeface="굴림" panose="020B0600000101010101" pitchFamily="50" charset="-127"/>
            </a:endParaRPr>
          </a:p>
        </p:txBody>
      </p:sp>
      <p:sp>
        <p:nvSpPr>
          <p:cNvPr id="20536" name="Rectangle 158"/>
          <p:cNvSpPr>
            <a:spLocks noChangeArrowheads="1"/>
          </p:cNvSpPr>
          <p:nvPr/>
        </p:nvSpPr>
        <p:spPr bwMode="auto">
          <a:xfrm>
            <a:off x="3694113" y="422910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5</a:t>
            </a:r>
            <a:endParaRPr lang="en-US" altLang="ko-KR" sz="1200">
              <a:latin typeface="Times New Roman" panose="02020603050405020304" pitchFamily="18" charset="0"/>
              <a:ea typeface="굴림" panose="020B0600000101010101" pitchFamily="50" charset="-127"/>
            </a:endParaRPr>
          </a:p>
        </p:txBody>
      </p:sp>
      <p:sp>
        <p:nvSpPr>
          <p:cNvPr id="20537" name="Line 178"/>
          <p:cNvSpPr>
            <a:spLocks noChangeShapeType="1"/>
          </p:cNvSpPr>
          <p:nvPr/>
        </p:nvSpPr>
        <p:spPr bwMode="auto">
          <a:xfrm>
            <a:off x="4352925" y="4421188"/>
            <a:ext cx="414338" cy="13811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38" name="Line 180"/>
          <p:cNvSpPr>
            <a:spLocks noChangeShapeType="1"/>
          </p:cNvSpPr>
          <p:nvPr/>
        </p:nvSpPr>
        <p:spPr bwMode="auto">
          <a:xfrm flipH="1" flipV="1">
            <a:off x="5165725" y="3795713"/>
            <a:ext cx="98425" cy="3508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39" name="Line 181"/>
          <p:cNvSpPr>
            <a:spLocks noChangeShapeType="1"/>
          </p:cNvSpPr>
          <p:nvPr/>
        </p:nvSpPr>
        <p:spPr bwMode="auto">
          <a:xfrm flipV="1">
            <a:off x="5322888" y="3822700"/>
            <a:ext cx="425450" cy="3238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0" name="Line 182"/>
          <p:cNvSpPr>
            <a:spLocks noChangeShapeType="1"/>
          </p:cNvSpPr>
          <p:nvPr/>
        </p:nvSpPr>
        <p:spPr bwMode="auto">
          <a:xfrm>
            <a:off x="5322888" y="4205288"/>
            <a:ext cx="446087" cy="3571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1" name="Line 183"/>
          <p:cNvSpPr>
            <a:spLocks noChangeShapeType="1"/>
          </p:cNvSpPr>
          <p:nvPr/>
        </p:nvSpPr>
        <p:spPr bwMode="auto">
          <a:xfrm>
            <a:off x="5308600" y="4191000"/>
            <a:ext cx="34925" cy="7302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2" name="Line 184"/>
          <p:cNvSpPr>
            <a:spLocks noChangeShapeType="1"/>
          </p:cNvSpPr>
          <p:nvPr/>
        </p:nvSpPr>
        <p:spPr bwMode="auto">
          <a:xfrm>
            <a:off x="4344988" y="4405313"/>
            <a:ext cx="596900" cy="81756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3" name="Line 185"/>
          <p:cNvSpPr>
            <a:spLocks noChangeShapeType="1"/>
          </p:cNvSpPr>
          <p:nvPr/>
        </p:nvSpPr>
        <p:spPr bwMode="auto">
          <a:xfrm flipV="1">
            <a:off x="5334000" y="4094163"/>
            <a:ext cx="915988" cy="82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4" name="Line 190"/>
          <p:cNvSpPr>
            <a:spLocks noChangeShapeType="1"/>
          </p:cNvSpPr>
          <p:nvPr/>
        </p:nvSpPr>
        <p:spPr bwMode="auto">
          <a:xfrm>
            <a:off x="5308600" y="4208463"/>
            <a:ext cx="1117600" cy="101441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45" name="Oval 226"/>
          <p:cNvSpPr>
            <a:spLocks noChangeArrowheads="1"/>
          </p:cNvSpPr>
          <p:nvPr/>
        </p:nvSpPr>
        <p:spPr bwMode="auto">
          <a:xfrm>
            <a:off x="4291013" y="4357688"/>
            <a:ext cx="69850" cy="74612"/>
          </a:xfrm>
          <a:prstGeom prst="ellipse">
            <a:avLst/>
          </a:prstGeom>
          <a:solidFill>
            <a:srgbClr val="00CC66"/>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46" name="Oval 227"/>
          <p:cNvSpPr>
            <a:spLocks noChangeArrowheads="1"/>
          </p:cNvSpPr>
          <p:nvPr/>
        </p:nvSpPr>
        <p:spPr bwMode="auto">
          <a:xfrm>
            <a:off x="4772025" y="4522788"/>
            <a:ext cx="74613"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47" name="Oval 228"/>
          <p:cNvSpPr>
            <a:spLocks noChangeArrowheads="1"/>
          </p:cNvSpPr>
          <p:nvPr/>
        </p:nvSpPr>
        <p:spPr bwMode="auto">
          <a:xfrm>
            <a:off x="5257800" y="4138613"/>
            <a:ext cx="90488" cy="85725"/>
          </a:xfrm>
          <a:prstGeom prst="ellipse">
            <a:avLst/>
          </a:prstGeom>
          <a:solidFill>
            <a:srgbClr val="FFFF00"/>
          </a:solidFill>
          <a:ln w="6350">
            <a:solidFill>
              <a:schemeClr val="tx1"/>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48" name="Oval 229"/>
          <p:cNvSpPr>
            <a:spLocks noChangeArrowheads="1"/>
          </p:cNvSpPr>
          <p:nvPr/>
        </p:nvSpPr>
        <p:spPr bwMode="auto">
          <a:xfrm>
            <a:off x="5740400" y="3757613"/>
            <a:ext cx="74613"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49" name="Oval 230"/>
          <p:cNvSpPr>
            <a:spLocks noChangeArrowheads="1"/>
          </p:cNvSpPr>
          <p:nvPr/>
        </p:nvSpPr>
        <p:spPr bwMode="auto">
          <a:xfrm>
            <a:off x="5761038" y="4557713"/>
            <a:ext cx="74612"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50" name="Oval 231"/>
          <p:cNvSpPr>
            <a:spLocks noChangeArrowheads="1"/>
          </p:cNvSpPr>
          <p:nvPr/>
        </p:nvSpPr>
        <p:spPr bwMode="auto">
          <a:xfrm>
            <a:off x="4937125" y="5218113"/>
            <a:ext cx="74613"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51" name="Oval 232"/>
          <p:cNvSpPr>
            <a:spLocks noChangeArrowheads="1"/>
          </p:cNvSpPr>
          <p:nvPr/>
        </p:nvSpPr>
        <p:spPr bwMode="auto">
          <a:xfrm>
            <a:off x="5348288" y="4884738"/>
            <a:ext cx="76200"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52" name="Oval 234"/>
          <p:cNvSpPr>
            <a:spLocks noChangeArrowheads="1"/>
          </p:cNvSpPr>
          <p:nvPr/>
        </p:nvSpPr>
        <p:spPr bwMode="auto">
          <a:xfrm>
            <a:off x="5099050" y="3729038"/>
            <a:ext cx="76200"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grpSp>
        <p:nvGrpSpPr>
          <p:cNvPr id="20553" name="Group 329"/>
          <p:cNvGrpSpPr>
            <a:grpSpLocks/>
          </p:cNvGrpSpPr>
          <p:nvPr/>
        </p:nvGrpSpPr>
        <p:grpSpPr bwMode="auto">
          <a:xfrm>
            <a:off x="4683125" y="4568825"/>
            <a:ext cx="71438" cy="149225"/>
            <a:chOff x="2208" y="2518"/>
            <a:chExt cx="30" cy="62"/>
          </a:xfrm>
        </p:grpSpPr>
        <p:sp>
          <p:nvSpPr>
            <p:cNvPr id="20655" name="Rectangle 325"/>
            <p:cNvSpPr>
              <a:spLocks noChangeArrowheads="1"/>
            </p:cNvSpPr>
            <p:nvPr/>
          </p:nvSpPr>
          <p:spPr bwMode="auto">
            <a:xfrm>
              <a:off x="2208" y="2518"/>
              <a:ext cx="29"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6" name="Rectangle 326"/>
            <p:cNvSpPr>
              <a:spLocks noChangeArrowheads="1"/>
            </p:cNvSpPr>
            <p:nvPr/>
          </p:nvSpPr>
          <p:spPr bwMode="auto">
            <a:xfrm>
              <a:off x="2208" y="2518"/>
              <a:ext cx="29" cy="61"/>
            </a:xfrm>
            <a:prstGeom prst="rect">
              <a:avLst/>
            </a:prstGeom>
            <a:solidFill>
              <a:srgbClr val="FFFFFF"/>
            </a:solidFill>
            <a:ln w="0">
              <a:solidFill>
                <a:srgbClr val="FFFFFF"/>
              </a:solidFill>
              <a:miter lim="800000"/>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7" name="Rectangle 327"/>
            <p:cNvSpPr>
              <a:spLocks noChangeArrowheads="1"/>
            </p:cNvSpPr>
            <p:nvPr/>
          </p:nvSpPr>
          <p:spPr bwMode="auto">
            <a:xfrm>
              <a:off x="2208" y="2518"/>
              <a:ext cx="30" cy="6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8" name="Rectangle 328"/>
            <p:cNvSpPr>
              <a:spLocks noChangeArrowheads="1"/>
            </p:cNvSpPr>
            <p:nvPr/>
          </p:nvSpPr>
          <p:spPr bwMode="auto">
            <a:xfrm>
              <a:off x="2208" y="2518"/>
              <a:ext cx="29"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grpSp>
      <p:sp>
        <p:nvSpPr>
          <p:cNvPr id="20554" name="Rectangle 330"/>
          <p:cNvSpPr>
            <a:spLocks noChangeArrowheads="1"/>
          </p:cNvSpPr>
          <p:nvPr/>
        </p:nvSpPr>
        <p:spPr bwMode="auto">
          <a:xfrm>
            <a:off x="4683125" y="457835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a:t>
            </a:r>
            <a:endParaRPr lang="en-US" altLang="ko-KR" sz="1200">
              <a:latin typeface="Times New Roman" panose="02020603050405020304" pitchFamily="18" charset="0"/>
              <a:ea typeface="굴림" panose="020B0600000101010101" pitchFamily="50" charset="-127"/>
            </a:endParaRPr>
          </a:p>
        </p:txBody>
      </p:sp>
      <p:sp>
        <p:nvSpPr>
          <p:cNvPr id="20555" name="Rectangle 336"/>
          <p:cNvSpPr>
            <a:spLocks noChangeArrowheads="1"/>
          </p:cNvSpPr>
          <p:nvPr/>
        </p:nvSpPr>
        <p:spPr bwMode="auto">
          <a:xfrm>
            <a:off x="5180013" y="422910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a:t>
            </a:r>
            <a:endParaRPr lang="en-US" altLang="ko-KR" sz="1200">
              <a:latin typeface="Times New Roman" panose="02020603050405020304" pitchFamily="18" charset="0"/>
              <a:ea typeface="굴림" panose="020B0600000101010101" pitchFamily="50" charset="-127"/>
            </a:endParaRPr>
          </a:p>
        </p:txBody>
      </p:sp>
      <p:grpSp>
        <p:nvGrpSpPr>
          <p:cNvPr id="20556" name="Group 341"/>
          <p:cNvGrpSpPr>
            <a:grpSpLocks/>
          </p:cNvGrpSpPr>
          <p:nvPr/>
        </p:nvGrpSpPr>
        <p:grpSpPr bwMode="auto">
          <a:xfrm>
            <a:off x="5013325" y="5129213"/>
            <a:ext cx="69850" cy="150812"/>
            <a:chOff x="2345" y="2750"/>
            <a:chExt cx="29" cy="62"/>
          </a:xfrm>
        </p:grpSpPr>
        <p:sp>
          <p:nvSpPr>
            <p:cNvPr id="20651" name="Rectangle 337"/>
            <p:cNvSpPr>
              <a:spLocks noChangeArrowheads="1"/>
            </p:cNvSpPr>
            <p:nvPr/>
          </p:nvSpPr>
          <p:spPr bwMode="auto">
            <a:xfrm>
              <a:off x="2345" y="2750"/>
              <a:ext cx="29"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2" name="Rectangle 338"/>
            <p:cNvSpPr>
              <a:spLocks noChangeArrowheads="1"/>
            </p:cNvSpPr>
            <p:nvPr/>
          </p:nvSpPr>
          <p:spPr bwMode="auto">
            <a:xfrm>
              <a:off x="2345" y="2750"/>
              <a:ext cx="29" cy="61"/>
            </a:xfrm>
            <a:prstGeom prst="rect">
              <a:avLst/>
            </a:prstGeom>
            <a:solidFill>
              <a:srgbClr val="FFFFFF"/>
            </a:solidFill>
            <a:ln w="0">
              <a:solidFill>
                <a:srgbClr val="FFFFFF"/>
              </a:solidFill>
              <a:miter lim="800000"/>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3" name="Rectangle 339"/>
            <p:cNvSpPr>
              <a:spLocks noChangeArrowheads="1"/>
            </p:cNvSpPr>
            <p:nvPr/>
          </p:nvSpPr>
          <p:spPr bwMode="auto">
            <a:xfrm>
              <a:off x="2345" y="2750"/>
              <a:ext cx="29" cy="62"/>
            </a:xfrm>
            <a:prstGeom prst="rect">
              <a:avLst/>
            </a:prstGeom>
            <a:blipFill dpi="0" rotWithShape="0">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54" name="Rectangle 340"/>
            <p:cNvSpPr>
              <a:spLocks noChangeArrowheads="1"/>
            </p:cNvSpPr>
            <p:nvPr/>
          </p:nvSpPr>
          <p:spPr bwMode="auto">
            <a:xfrm>
              <a:off x="2345" y="2750"/>
              <a:ext cx="29" cy="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grpSp>
      <p:sp>
        <p:nvSpPr>
          <p:cNvPr id="20557" name="Rectangle 342"/>
          <p:cNvSpPr>
            <a:spLocks noChangeArrowheads="1"/>
          </p:cNvSpPr>
          <p:nvPr/>
        </p:nvSpPr>
        <p:spPr bwMode="auto">
          <a:xfrm>
            <a:off x="5013325" y="5138738"/>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3</a:t>
            </a:r>
            <a:endParaRPr lang="en-US" altLang="ko-KR" sz="1200">
              <a:latin typeface="Times New Roman" panose="02020603050405020304" pitchFamily="18" charset="0"/>
              <a:ea typeface="굴림" panose="020B0600000101010101" pitchFamily="50" charset="-127"/>
            </a:endParaRPr>
          </a:p>
        </p:txBody>
      </p:sp>
      <p:sp>
        <p:nvSpPr>
          <p:cNvPr id="20558" name="Rectangle 348"/>
          <p:cNvSpPr>
            <a:spLocks noChangeArrowheads="1"/>
          </p:cNvSpPr>
          <p:nvPr/>
        </p:nvSpPr>
        <p:spPr bwMode="auto">
          <a:xfrm>
            <a:off x="5343525" y="4725988"/>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4</a:t>
            </a:r>
            <a:endParaRPr lang="en-US" altLang="ko-KR" sz="1200">
              <a:latin typeface="Times New Roman" panose="02020603050405020304" pitchFamily="18" charset="0"/>
              <a:ea typeface="굴림" panose="020B0600000101010101" pitchFamily="50" charset="-127"/>
            </a:endParaRPr>
          </a:p>
        </p:txBody>
      </p:sp>
      <p:sp>
        <p:nvSpPr>
          <p:cNvPr id="20559" name="Rectangle 354"/>
          <p:cNvSpPr>
            <a:spLocks noChangeArrowheads="1"/>
          </p:cNvSpPr>
          <p:nvPr/>
        </p:nvSpPr>
        <p:spPr bwMode="auto">
          <a:xfrm>
            <a:off x="5095875" y="389890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5</a:t>
            </a:r>
            <a:endParaRPr lang="en-US" altLang="ko-KR" sz="1200">
              <a:latin typeface="Times New Roman" panose="02020603050405020304" pitchFamily="18" charset="0"/>
              <a:ea typeface="굴림" panose="020B0600000101010101" pitchFamily="50" charset="-127"/>
            </a:endParaRPr>
          </a:p>
        </p:txBody>
      </p:sp>
      <p:sp>
        <p:nvSpPr>
          <p:cNvPr id="20560" name="Rectangle 360"/>
          <p:cNvSpPr>
            <a:spLocks noChangeArrowheads="1"/>
          </p:cNvSpPr>
          <p:nvPr/>
        </p:nvSpPr>
        <p:spPr bwMode="auto">
          <a:xfrm>
            <a:off x="5838825" y="3625850"/>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6</a:t>
            </a:r>
            <a:endParaRPr lang="en-US" altLang="ko-KR" sz="1200">
              <a:latin typeface="Times New Roman" panose="02020603050405020304" pitchFamily="18" charset="0"/>
              <a:ea typeface="굴림" panose="020B0600000101010101" pitchFamily="50" charset="-127"/>
            </a:endParaRPr>
          </a:p>
        </p:txBody>
      </p:sp>
      <p:sp>
        <p:nvSpPr>
          <p:cNvPr id="20561" name="Rectangle 366"/>
          <p:cNvSpPr>
            <a:spLocks noChangeArrowheads="1"/>
          </p:cNvSpPr>
          <p:nvPr/>
        </p:nvSpPr>
        <p:spPr bwMode="auto">
          <a:xfrm>
            <a:off x="6249988" y="4146550"/>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7</a:t>
            </a:r>
            <a:endParaRPr lang="en-US" altLang="ko-KR" sz="1200">
              <a:latin typeface="Times New Roman" panose="02020603050405020304" pitchFamily="18" charset="0"/>
              <a:ea typeface="굴림" panose="020B0600000101010101" pitchFamily="50" charset="-127"/>
            </a:endParaRPr>
          </a:p>
        </p:txBody>
      </p:sp>
      <p:sp>
        <p:nvSpPr>
          <p:cNvPr id="20562" name="Rectangle 409"/>
          <p:cNvSpPr>
            <a:spLocks noChangeArrowheads="1"/>
          </p:cNvSpPr>
          <p:nvPr/>
        </p:nvSpPr>
        <p:spPr bwMode="auto">
          <a:xfrm>
            <a:off x="5838825" y="4438650"/>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9</a:t>
            </a:r>
            <a:endParaRPr lang="en-US" altLang="ko-KR" sz="1200">
              <a:latin typeface="Times New Roman" panose="02020603050405020304" pitchFamily="18" charset="0"/>
              <a:ea typeface="굴림" panose="020B0600000101010101" pitchFamily="50" charset="-127"/>
            </a:endParaRPr>
          </a:p>
        </p:txBody>
      </p:sp>
      <p:sp>
        <p:nvSpPr>
          <p:cNvPr id="20563" name="Oval 229"/>
          <p:cNvSpPr>
            <a:spLocks noChangeArrowheads="1"/>
          </p:cNvSpPr>
          <p:nvPr/>
        </p:nvSpPr>
        <p:spPr bwMode="auto">
          <a:xfrm>
            <a:off x="6173788" y="4062413"/>
            <a:ext cx="74612"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4" name="Oval 229"/>
          <p:cNvSpPr>
            <a:spLocks noChangeArrowheads="1"/>
          </p:cNvSpPr>
          <p:nvPr/>
        </p:nvSpPr>
        <p:spPr bwMode="auto">
          <a:xfrm>
            <a:off x="6388100" y="5210175"/>
            <a:ext cx="74613"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5" name="Oval 9"/>
          <p:cNvSpPr>
            <a:spLocks noChangeArrowheads="1"/>
          </p:cNvSpPr>
          <p:nvPr/>
        </p:nvSpPr>
        <p:spPr bwMode="auto">
          <a:xfrm>
            <a:off x="3036888" y="3513138"/>
            <a:ext cx="84137" cy="84137"/>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6" name="Oval 10"/>
          <p:cNvSpPr>
            <a:spLocks noChangeArrowheads="1"/>
          </p:cNvSpPr>
          <p:nvPr/>
        </p:nvSpPr>
        <p:spPr bwMode="auto">
          <a:xfrm>
            <a:off x="1873250" y="2771775"/>
            <a:ext cx="84138" cy="84138"/>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7" name="Oval 28"/>
          <p:cNvSpPr>
            <a:spLocks noChangeArrowheads="1"/>
          </p:cNvSpPr>
          <p:nvPr/>
        </p:nvSpPr>
        <p:spPr bwMode="auto">
          <a:xfrm>
            <a:off x="2454275" y="2857500"/>
            <a:ext cx="74613"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8" name="Oval 29"/>
          <p:cNvSpPr>
            <a:spLocks noChangeArrowheads="1"/>
          </p:cNvSpPr>
          <p:nvPr/>
        </p:nvSpPr>
        <p:spPr bwMode="auto">
          <a:xfrm>
            <a:off x="3111500" y="2941638"/>
            <a:ext cx="74613"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69" name="Oval 30"/>
          <p:cNvSpPr>
            <a:spLocks noChangeArrowheads="1"/>
          </p:cNvSpPr>
          <p:nvPr/>
        </p:nvSpPr>
        <p:spPr bwMode="auto">
          <a:xfrm>
            <a:off x="3773488" y="2774950"/>
            <a:ext cx="73025"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0" name="Oval 31"/>
          <p:cNvSpPr>
            <a:spLocks noChangeArrowheads="1"/>
          </p:cNvSpPr>
          <p:nvPr/>
        </p:nvSpPr>
        <p:spPr bwMode="auto">
          <a:xfrm>
            <a:off x="3773488" y="2444750"/>
            <a:ext cx="73025"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1" name="Oval 32"/>
          <p:cNvSpPr>
            <a:spLocks noChangeArrowheads="1"/>
          </p:cNvSpPr>
          <p:nvPr/>
        </p:nvSpPr>
        <p:spPr bwMode="auto">
          <a:xfrm>
            <a:off x="3524250" y="1947863"/>
            <a:ext cx="74613"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2" name="Oval 33"/>
          <p:cNvSpPr>
            <a:spLocks noChangeArrowheads="1"/>
          </p:cNvSpPr>
          <p:nvPr/>
        </p:nvSpPr>
        <p:spPr bwMode="auto">
          <a:xfrm>
            <a:off x="3690938" y="3352800"/>
            <a:ext cx="71437" cy="76200"/>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3" name="Oval 34"/>
          <p:cNvSpPr>
            <a:spLocks noChangeArrowheads="1"/>
          </p:cNvSpPr>
          <p:nvPr/>
        </p:nvSpPr>
        <p:spPr bwMode="auto">
          <a:xfrm>
            <a:off x="3028950" y="1866900"/>
            <a:ext cx="74613"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4" name="Oval 35"/>
          <p:cNvSpPr>
            <a:spLocks noChangeArrowheads="1"/>
          </p:cNvSpPr>
          <p:nvPr/>
        </p:nvSpPr>
        <p:spPr bwMode="auto">
          <a:xfrm>
            <a:off x="3194050" y="1535113"/>
            <a:ext cx="74613"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5" name="Oval 36"/>
          <p:cNvSpPr>
            <a:spLocks noChangeArrowheads="1"/>
          </p:cNvSpPr>
          <p:nvPr/>
        </p:nvSpPr>
        <p:spPr bwMode="auto">
          <a:xfrm>
            <a:off x="2454275" y="1866900"/>
            <a:ext cx="74613"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6" name="Oval 37"/>
          <p:cNvSpPr>
            <a:spLocks noChangeArrowheads="1"/>
          </p:cNvSpPr>
          <p:nvPr/>
        </p:nvSpPr>
        <p:spPr bwMode="auto">
          <a:xfrm>
            <a:off x="2205038" y="2197100"/>
            <a:ext cx="74612" cy="71438"/>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77" name="Line 38"/>
          <p:cNvSpPr>
            <a:spLocks noChangeShapeType="1"/>
          </p:cNvSpPr>
          <p:nvPr/>
        </p:nvSpPr>
        <p:spPr bwMode="auto">
          <a:xfrm flipH="1">
            <a:off x="2516188" y="2128838"/>
            <a:ext cx="1720850" cy="7366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78" name="Line 39"/>
          <p:cNvSpPr>
            <a:spLocks noChangeShapeType="1"/>
          </p:cNvSpPr>
          <p:nvPr/>
        </p:nvSpPr>
        <p:spPr bwMode="auto">
          <a:xfrm flipH="1">
            <a:off x="1954213" y="2128838"/>
            <a:ext cx="2266950" cy="6810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79" name="Line 40"/>
          <p:cNvSpPr>
            <a:spLocks noChangeShapeType="1"/>
          </p:cNvSpPr>
          <p:nvPr/>
        </p:nvSpPr>
        <p:spPr bwMode="auto">
          <a:xfrm flipH="1">
            <a:off x="3148013" y="2124075"/>
            <a:ext cx="1081087" cy="81121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0" name="Line 41"/>
          <p:cNvSpPr>
            <a:spLocks noChangeShapeType="1"/>
          </p:cNvSpPr>
          <p:nvPr/>
        </p:nvSpPr>
        <p:spPr bwMode="auto">
          <a:xfrm flipH="1">
            <a:off x="3078163" y="2112963"/>
            <a:ext cx="1163637" cy="14001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1" name="Line 42"/>
          <p:cNvSpPr>
            <a:spLocks noChangeShapeType="1"/>
          </p:cNvSpPr>
          <p:nvPr/>
        </p:nvSpPr>
        <p:spPr bwMode="auto">
          <a:xfrm flipV="1">
            <a:off x="3078163" y="2124075"/>
            <a:ext cx="1144587" cy="4603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2" name="Line 43"/>
          <p:cNvSpPr>
            <a:spLocks noChangeShapeType="1"/>
          </p:cNvSpPr>
          <p:nvPr/>
        </p:nvSpPr>
        <p:spPr bwMode="auto">
          <a:xfrm flipH="1" flipV="1">
            <a:off x="3068638" y="1941513"/>
            <a:ext cx="1160462" cy="1778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3" name="Line 44"/>
          <p:cNvSpPr>
            <a:spLocks noChangeShapeType="1"/>
          </p:cNvSpPr>
          <p:nvPr/>
        </p:nvSpPr>
        <p:spPr bwMode="auto">
          <a:xfrm flipH="1" flipV="1">
            <a:off x="2516188" y="1928813"/>
            <a:ext cx="1697037" cy="19050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4" name="Line 45"/>
          <p:cNvSpPr>
            <a:spLocks noChangeShapeType="1"/>
          </p:cNvSpPr>
          <p:nvPr/>
        </p:nvSpPr>
        <p:spPr bwMode="auto">
          <a:xfrm flipH="1">
            <a:off x="2268538" y="2132013"/>
            <a:ext cx="1946275" cy="7302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5" name="Line 46"/>
          <p:cNvSpPr>
            <a:spLocks noChangeShapeType="1"/>
          </p:cNvSpPr>
          <p:nvPr/>
        </p:nvSpPr>
        <p:spPr bwMode="auto">
          <a:xfrm flipH="1" flipV="1">
            <a:off x="3201988" y="1600200"/>
            <a:ext cx="1012825" cy="5238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6" name="Line 47"/>
          <p:cNvSpPr>
            <a:spLocks noChangeShapeType="1"/>
          </p:cNvSpPr>
          <p:nvPr/>
        </p:nvSpPr>
        <p:spPr bwMode="auto">
          <a:xfrm flipH="1" flipV="1">
            <a:off x="3517900" y="1981200"/>
            <a:ext cx="711200" cy="1301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7" name="Line 49"/>
          <p:cNvSpPr>
            <a:spLocks noChangeShapeType="1"/>
          </p:cNvSpPr>
          <p:nvPr/>
        </p:nvSpPr>
        <p:spPr bwMode="auto">
          <a:xfrm flipV="1">
            <a:off x="3835400" y="2144713"/>
            <a:ext cx="368300" cy="3063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8" name="Line 50"/>
          <p:cNvSpPr>
            <a:spLocks noChangeShapeType="1"/>
          </p:cNvSpPr>
          <p:nvPr/>
        </p:nvSpPr>
        <p:spPr bwMode="auto">
          <a:xfrm flipH="1">
            <a:off x="3810000" y="2128838"/>
            <a:ext cx="419100" cy="6429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89" name="Oval 51"/>
          <p:cNvSpPr>
            <a:spLocks noChangeArrowheads="1"/>
          </p:cNvSpPr>
          <p:nvPr/>
        </p:nvSpPr>
        <p:spPr bwMode="auto">
          <a:xfrm>
            <a:off x="4183063" y="2941638"/>
            <a:ext cx="73025"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90" name="Oval 52"/>
          <p:cNvSpPr>
            <a:spLocks noChangeArrowheads="1"/>
          </p:cNvSpPr>
          <p:nvPr/>
        </p:nvSpPr>
        <p:spPr bwMode="auto">
          <a:xfrm>
            <a:off x="1958975" y="1866900"/>
            <a:ext cx="76200"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91" name="Oval 53"/>
          <p:cNvSpPr>
            <a:spLocks noChangeArrowheads="1"/>
          </p:cNvSpPr>
          <p:nvPr/>
        </p:nvSpPr>
        <p:spPr bwMode="auto">
          <a:xfrm>
            <a:off x="3773488" y="1535113"/>
            <a:ext cx="73025"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592" name="Line 54"/>
          <p:cNvSpPr>
            <a:spLocks noChangeShapeType="1"/>
          </p:cNvSpPr>
          <p:nvPr/>
        </p:nvSpPr>
        <p:spPr bwMode="auto">
          <a:xfrm flipH="1" flipV="1">
            <a:off x="2035175" y="1901825"/>
            <a:ext cx="2192338" cy="21748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93" name="Line 55"/>
          <p:cNvSpPr>
            <a:spLocks noChangeShapeType="1"/>
          </p:cNvSpPr>
          <p:nvPr/>
        </p:nvSpPr>
        <p:spPr bwMode="auto">
          <a:xfrm flipH="1" flipV="1">
            <a:off x="3778250" y="1600200"/>
            <a:ext cx="450850" cy="523875"/>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94" name="Line 56"/>
          <p:cNvSpPr>
            <a:spLocks noChangeShapeType="1"/>
          </p:cNvSpPr>
          <p:nvPr/>
        </p:nvSpPr>
        <p:spPr bwMode="auto">
          <a:xfrm flipH="1">
            <a:off x="4191000" y="2144713"/>
            <a:ext cx="25400" cy="8016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595" name="Rectangle 62"/>
          <p:cNvSpPr>
            <a:spLocks noChangeArrowheads="1"/>
          </p:cNvSpPr>
          <p:nvPr/>
        </p:nvSpPr>
        <p:spPr bwMode="auto">
          <a:xfrm>
            <a:off x="2447925" y="2944813"/>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a:t>
            </a:r>
            <a:endParaRPr lang="en-US" altLang="ko-KR" sz="1200">
              <a:latin typeface="Times New Roman" panose="02020603050405020304" pitchFamily="18" charset="0"/>
              <a:ea typeface="굴림" panose="020B0600000101010101" pitchFamily="50" charset="-127"/>
            </a:endParaRPr>
          </a:p>
        </p:txBody>
      </p:sp>
      <p:sp>
        <p:nvSpPr>
          <p:cNvPr id="20596" name="Rectangle 68"/>
          <p:cNvSpPr>
            <a:spLocks noChangeArrowheads="1"/>
          </p:cNvSpPr>
          <p:nvPr/>
        </p:nvSpPr>
        <p:spPr bwMode="auto">
          <a:xfrm>
            <a:off x="3121025" y="2578100"/>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0</a:t>
            </a:r>
            <a:endParaRPr lang="en-US" altLang="ko-KR" sz="1200">
              <a:latin typeface="Times New Roman" panose="02020603050405020304" pitchFamily="18" charset="0"/>
              <a:ea typeface="굴림" panose="020B0600000101010101" pitchFamily="50" charset="-127"/>
            </a:endParaRPr>
          </a:p>
        </p:txBody>
      </p:sp>
      <p:sp>
        <p:nvSpPr>
          <p:cNvPr id="20597" name="Rectangle 74"/>
          <p:cNvSpPr>
            <a:spLocks noChangeArrowheads="1"/>
          </p:cNvSpPr>
          <p:nvPr/>
        </p:nvSpPr>
        <p:spPr bwMode="auto">
          <a:xfrm>
            <a:off x="1955800" y="2862263"/>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a:t>
            </a:r>
            <a:endParaRPr lang="en-US" altLang="ko-KR" sz="1200">
              <a:latin typeface="Times New Roman" panose="02020603050405020304" pitchFamily="18" charset="0"/>
              <a:ea typeface="굴림" panose="020B0600000101010101" pitchFamily="50" charset="-127"/>
            </a:endParaRPr>
          </a:p>
        </p:txBody>
      </p:sp>
      <p:sp>
        <p:nvSpPr>
          <p:cNvPr id="20598" name="Rectangle 80"/>
          <p:cNvSpPr>
            <a:spLocks noChangeArrowheads="1"/>
          </p:cNvSpPr>
          <p:nvPr/>
        </p:nvSpPr>
        <p:spPr bwMode="auto">
          <a:xfrm>
            <a:off x="3025775" y="2944813"/>
            <a:ext cx="4286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3</a:t>
            </a:r>
            <a:endParaRPr lang="en-US" altLang="ko-KR" sz="1200">
              <a:latin typeface="Times New Roman" panose="02020603050405020304" pitchFamily="18" charset="0"/>
              <a:ea typeface="굴림" panose="020B0600000101010101" pitchFamily="50" charset="-127"/>
            </a:endParaRPr>
          </a:p>
        </p:txBody>
      </p:sp>
      <p:sp>
        <p:nvSpPr>
          <p:cNvPr id="20599" name="Rectangle 86"/>
          <p:cNvSpPr>
            <a:spLocks noChangeArrowheads="1"/>
          </p:cNvSpPr>
          <p:nvPr/>
        </p:nvSpPr>
        <p:spPr bwMode="auto">
          <a:xfrm>
            <a:off x="3108325" y="195262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4</a:t>
            </a:r>
            <a:endParaRPr lang="en-US" altLang="ko-KR" sz="1200">
              <a:latin typeface="Times New Roman" panose="02020603050405020304" pitchFamily="18" charset="0"/>
              <a:ea typeface="굴림" panose="020B0600000101010101" pitchFamily="50" charset="-127"/>
            </a:endParaRPr>
          </a:p>
        </p:txBody>
      </p:sp>
      <p:sp>
        <p:nvSpPr>
          <p:cNvPr id="20600" name="Rectangle 92"/>
          <p:cNvSpPr>
            <a:spLocks noChangeArrowheads="1"/>
          </p:cNvSpPr>
          <p:nvPr/>
        </p:nvSpPr>
        <p:spPr bwMode="auto">
          <a:xfrm>
            <a:off x="3684588" y="2284413"/>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6</a:t>
            </a:r>
            <a:endParaRPr lang="en-US" altLang="ko-KR" sz="1200">
              <a:latin typeface="Times New Roman" panose="02020603050405020304" pitchFamily="18" charset="0"/>
              <a:ea typeface="굴림" panose="020B0600000101010101" pitchFamily="50" charset="-127"/>
            </a:endParaRPr>
          </a:p>
        </p:txBody>
      </p:sp>
      <p:sp>
        <p:nvSpPr>
          <p:cNvPr id="20601" name="Rectangle 98"/>
          <p:cNvSpPr>
            <a:spLocks noChangeArrowheads="1"/>
          </p:cNvSpPr>
          <p:nvPr/>
        </p:nvSpPr>
        <p:spPr bwMode="auto">
          <a:xfrm>
            <a:off x="3684588" y="2695575"/>
            <a:ext cx="44450" cy="9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7</a:t>
            </a:r>
            <a:endParaRPr lang="en-US" altLang="ko-KR" sz="1200">
              <a:latin typeface="Times New Roman" panose="02020603050405020304" pitchFamily="18" charset="0"/>
              <a:ea typeface="굴림" panose="020B0600000101010101" pitchFamily="50" charset="-127"/>
            </a:endParaRPr>
          </a:p>
        </p:txBody>
      </p:sp>
      <p:sp>
        <p:nvSpPr>
          <p:cNvPr id="20602" name="Rectangle 104"/>
          <p:cNvSpPr>
            <a:spLocks noChangeArrowheads="1"/>
          </p:cNvSpPr>
          <p:nvPr/>
        </p:nvSpPr>
        <p:spPr bwMode="auto">
          <a:xfrm>
            <a:off x="2286000" y="220027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8</a:t>
            </a:r>
            <a:endParaRPr lang="en-US" altLang="ko-KR" sz="1200">
              <a:latin typeface="Times New Roman" panose="02020603050405020304" pitchFamily="18" charset="0"/>
              <a:ea typeface="굴림" panose="020B0600000101010101" pitchFamily="50" charset="-127"/>
            </a:endParaRPr>
          </a:p>
        </p:txBody>
      </p:sp>
      <p:sp>
        <p:nvSpPr>
          <p:cNvPr id="20603" name="Rectangle 110"/>
          <p:cNvSpPr>
            <a:spLocks noChangeArrowheads="1"/>
          </p:cNvSpPr>
          <p:nvPr/>
        </p:nvSpPr>
        <p:spPr bwMode="auto">
          <a:xfrm>
            <a:off x="1981200" y="1704975"/>
            <a:ext cx="873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12</a:t>
            </a:r>
            <a:endParaRPr lang="en-US" altLang="ko-KR" sz="1200">
              <a:latin typeface="Times New Roman" panose="02020603050405020304" pitchFamily="18" charset="0"/>
              <a:ea typeface="굴림" panose="020B0600000101010101" pitchFamily="50" charset="-127"/>
            </a:endParaRPr>
          </a:p>
        </p:txBody>
      </p:sp>
      <p:sp>
        <p:nvSpPr>
          <p:cNvPr id="20604" name="Rectangle 116"/>
          <p:cNvSpPr>
            <a:spLocks noChangeArrowheads="1"/>
          </p:cNvSpPr>
          <p:nvPr/>
        </p:nvSpPr>
        <p:spPr bwMode="auto">
          <a:xfrm>
            <a:off x="2909888" y="3522663"/>
            <a:ext cx="8731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10</a:t>
            </a:r>
            <a:endParaRPr lang="en-US" altLang="ko-KR" sz="1200">
              <a:latin typeface="Times New Roman" panose="02020603050405020304" pitchFamily="18" charset="0"/>
              <a:ea typeface="굴림" panose="020B0600000101010101" pitchFamily="50" charset="-127"/>
            </a:endParaRPr>
          </a:p>
        </p:txBody>
      </p:sp>
      <p:sp>
        <p:nvSpPr>
          <p:cNvPr id="20605" name="Rectangle 122"/>
          <p:cNvSpPr>
            <a:spLocks noChangeArrowheads="1"/>
          </p:cNvSpPr>
          <p:nvPr/>
        </p:nvSpPr>
        <p:spPr bwMode="auto">
          <a:xfrm>
            <a:off x="2530475" y="1789113"/>
            <a:ext cx="873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11</a:t>
            </a:r>
            <a:endParaRPr lang="en-US" altLang="ko-KR" sz="1200">
              <a:latin typeface="Times New Roman" panose="02020603050405020304" pitchFamily="18" charset="0"/>
              <a:ea typeface="굴림" panose="020B0600000101010101" pitchFamily="50" charset="-127"/>
            </a:endParaRPr>
          </a:p>
        </p:txBody>
      </p:sp>
      <p:sp>
        <p:nvSpPr>
          <p:cNvPr id="20606" name="Rectangle 128"/>
          <p:cNvSpPr>
            <a:spLocks noChangeArrowheads="1"/>
          </p:cNvSpPr>
          <p:nvPr/>
        </p:nvSpPr>
        <p:spPr bwMode="auto">
          <a:xfrm>
            <a:off x="4095750" y="2944813"/>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9</a:t>
            </a:r>
            <a:endParaRPr lang="en-US" altLang="ko-KR" sz="1200">
              <a:latin typeface="Times New Roman" panose="02020603050405020304" pitchFamily="18" charset="0"/>
              <a:ea typeface="굴림" panose="020B0600000101010101" pitchFamily="50" charset="-127"/>
            </a:endParaRPr>
          </a:p>
        </p:txBody>
      </p:sp>
      <p:sp>
        <p:nvSpPr>
          <p:cNvPr id="20607" name="Rectangle 134"/>
          <p:cNvSpPr>
            <a:spLocks noChangeArrowheads="1"/>
          </p:cNvSpPr>
          <p:nvPr/>
        </p:nvSpPr>
        <p:spPr bwMode="auto">
          <a:xfrm>
            <a:off x="4143375" y="2200275"/>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13</a:t>
            </a:r>
            <a:endParaRPr lang="en-US" altLang="ko-KR" sz="1200">
              <a:latin typeface="Times New Roman" panose="02020603050405020304" pitchFamily="18" charset="0"/>
              <a:ea typeface="굴림" panose="020B0600000101010101" pitchFamily="50" charset="-127"/>
            </a:endParaRPr>
          </a:p>
        </p:txBody>
      </p:sp>
      <p:sp>
        <p:nvSpPr>
          <p:cNvPr id="20608" name="Rectangle 140"/>
          <p:cNvSpPr>
            <a:spLocks noChangeArrowheads="1"/>
          </p:cNvSpPr>
          <p:nvPr/>
        </p:nvSpPr>
        <p:spPr bwMode="auto">
          <a:xfrm>
            <a:off x="3849688" y="1622425"/>
            <a:ext cx="8731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14</a:t>
            </a:r>
            <a:endParaRPr lang="en-US" altLang="ko-KR" sz="1200">
              <a:latin typeface="Times New Roman" panose="02020603050405020304" pitchFamily="18" charset="0"/>
              <a:ea typeface="굴림" panose="020B0600000101010101" pitchFamily="50" charset="-127"/>
            </a:endParaRPr>
          </a:p>
        </p:txBody>
      </p:sp>
      <p:sp>
        <p:nvSpPr>
          <p:cNvPr id="20609" name="Rectangle 146"/>
          <p:cNvSpPr>
            <a:spLocks noChangeArrowheads="1"/>
          </p:cNvSpPr>
          <p:nvPr/>
        </p:nvSpPr>
        <p:spPr bwMode="auto">
          <a:xfrm>
            <a:off x="3273425" y="1539875"/>
            <a:ext cx="873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20</a:t>
            </a:r>
            <a:endParaRPr lang="en-US" altLang="ko-KR" sz="1200">
              <a:latin typeface="Times New Roman" panose="02020603050405020304" pitchFamily="18" charset="0"/>
              <a:ea typeface="굴림" panose="020B0600000101010101" pitchFamily="50" charset="-127"/>
            </a:endParaRPr>
          </a:p>
        </p:txBody>
      </p:sp>
      <p:sp>
        <p:nvSpPr>
          <p:cNvPr id="20610" name="Rectangle 152"/>
          <p:cNvSpPr>
            <a:spLocks noChangeArrowheads="1"/>
          </p:cNvSpPr>
          <p:nvPr/>
        </p:nvSpPr>
        <p:spPr bwMode="auto">
          <a:xfrm>
            <a:off x="3684588" y="3190875"/>
            <a:ext cx="85725"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22</a:t>
            </a:r>
            <a:endParaRPr lang="en-US" altLang="ko-KR" sz="1200">
              <a:latin typeface="Times New Roman" panose="02020603050405020304" pitchFamily="18" charset="0"/>
              <a:ea typeface="굴림" panose="020B0600000101010101" pitchFamily="50" charset="-127"/>
            </a:endParaRPr>
          </a:p>
        </p:txBody>
      </p:sp>
      <p:sp>
        <p:nvSpPr>
          <p:cNvPr id="20611" name="Rectangle 158"/>
          <p:cNvSpPr>
            <a:spLocks noChangeArrowheads="1"/>
          </p:cNvSpPr>
          <p:nvPr/>
        </p:nvSpPr>
        <p:spPr bwMode="auto">
          <a:xfrm>
            <a:off x="3600450" y="195262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5</a:t>
            </a:r>
            <a:endParaRPr lang="en-US" altLang="ko-KR" sz="1200">
              <a:latin typeface="Times New Roman" panose="02020603050405020304" pitchFamily="18" charset="0"/>
              <a:ea typeface="굴림" panose="020B0600000101010101" pitchFamily="50" charset="-127"/>
            </a:endParaRPr>
          </a:p>
        </p:txBody>
      </p:sp>
      <p:sp>
        <p:nvSpPr>
          <p:cNvPr id="20612" name="Line 178"/>
          <p:cNvSpPr>
            <a:spLocks noChangeShapeType="1"/>
          </p:cNvSpPr>
          <p:nvPr/>
        </p:nvSpPr>
        <p:spPr bwMode="auto">
          <a:xfrm>
            <a:off x="4259263" y="2144713"/>
            <a:ext cx="414337" cy="13811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3" name="Line 180"/>
          <p:cNvSpPr>
            <a:spLocks noChangeShapeType="1"/>
          </p:cNvSpPr>
          <p:nvPr/>
        </p:nvSpPr>
        <p:spPr bwMode="auto">
          <a:xfrm flipV="1">
            <a:off x="4229100" y="1519238"/>
            <a:ext cx="842963" cy="5905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4" name="Line 181"/>
          <p:cNvSpPr>
            <a:spLocks noChangeShapeType="1"/>
          </p:cNvSpPr>
          <p:nvPr/>
        </p:nvSpPr>
        <p:spPr bwMode="auto">
          <a:xfrm flipV="1">
            <a:off x="4233863" y="1546225"/>
            <a:ext cx="1420812" cy="573088"/>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5" name="Line 182"/>
          <p:cNvSpPr>
            <a:spLocks noChangeShapeType="1"/>
          </p:cNvSpPr>
          <p:nvPr/>
        </p:nvSpPr>
        <p:spPr bwMode="auto">
          <a:xfrm>
            <a:off x="4229100" y="2132013"/>
            <a:ext cx="1446213" cy="15398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6" name="Line 183"/>
          <p:cNvSpPr>
            <a:spLocks noChangeShapeType="1"/>
          </p:cNvSpPr>
          <p:nvPr/>
        </p:nvSpPr>
        <p:spPr bwMode="auto">
          <a:xfrm>
            <a:off x="4241800" y="2128838"/>
            <a:ext cx="1008063" cy="5159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7" name="Line 184"/>
          <p:cNvSpPr>
            <a:spLocks noChangeShapeType="1"/>
          </p:cNvSpPr>
          <p:nvPr/>
        </p:nvSpPr>
        <p:spPr bwMode="auto">
          <a:xfrm>
            <a:off x="4251325" y="2128838"/>
            <a:ext cx="596900" cy="81756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8" name="Line 185"/>
          <p:cNvSpPr>
            <a:spLocks noChangeShapeType="1"/>
          </p:cNvSpPr>
          <p:nvPr/>
        </p:nvSpPr>
        <p:spPr bwMode="auto">
          <a:xfrm flipV="1">
            <a:off x="4229100" y="1817688"/>
            <a:ext cx="1927225" cy="311150"/>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19" name="Line 190"/>
          <p:cNvSpPr>
            <a:spLocks noChangeShapeType="1"/>
          </p:cNvSpPr>
          <p:nvPr/>
        </p:nvSpPr>
        <p:spPr bwMode="auto">
          <a:xfrm>
            <a:off x="4233863" y="2138363"/>
            <a:ext cx="2098675" cy="8080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20" name="Rectangle 213"/>
          <p:cNvSpPr>
            <a:spLocks noChangeArrowheads="1"/>
          </p:cNvSpPr>
          <p:nvPr/>
        </p:nvSpPr>
        <p:spPr bwMode="auto">
          <a:xfrm>
            <a:off x="3979863" y="1870075"/>
            <a:ext cx="266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a:solidFill>
                  <a:srgbClr val="000000"/>
                </a:solidFill>
                <a:ea typeface="굴림" panose="020B0600000101010101" pitchFamily="50" charset="-127"/>
              </a:rPr>
              <a:t>GW</a:t>
            </a:r>
            <a:endParaRPr lang="en-US" altLang="ko-KR" sz="2000">
              <a:latin typeface="Times New Roman" panose="02020603050405020304" pitchFamily="18" charset="0"/>
              <a:ea typeface="굴림" panose="020B0600000101010101" pitchFamily="50" charset="-127"/>
            </a:endParaRPr>
          </a:p>
        </p:txBody>
      </p:sp>
      <p:sp>
        <p:nvSpPr>
          <p:cNvPr id="20621" name="Oval 226"/>
          <p:cNvSpPr>
            <a:spLocks noChangeArrowheads="1"/>
          </p:cNvSpPr>
          <p:nvPr/>
        </p:nvSpPr>
        <p:spPr bwMode="auto">
          <a:xfrm>
            <a:off x="4197350" y="2081213"/>
            <a:ext cx="69850" cy="74612"/>
          </a:xfrm>
          <a:prstGeom prst="ellipse">
            <a:avLst/>
          </a:prstGeom>
          <a:solidFill>
            <a:srgbClr val="00CC66"/>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2" name="Oval 227"/>
          <p:cNvSpPr>
            <a:spLocks noChangeArrowheads="1"/>
          </p:cNvSpPr>
          <p:nvPr/>
        </p:nvSpPr>
        <p:spPr bwMode="auto">
          <a:xfrm>
            <a:off x="4678363" y="2246313"/>
            <a:ext cx="74612"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3" name="Oval 229"/>
          <p:cNvSpPr>
            <a:spLocks noChangeArrowheads="1"/>
          </p:cNvSpPr>
          <p:nvPr/>
        </p:nvSpPr>
        <p:spPr bwMode="auto">
          <a:xfrm>
            <a:off x="5646738" y="1481138"/>
            <a:ext cx="74612"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4" name="Oval 230"/>
          <p:cNvSpPr>
            <a:spLocks noChangeArrowheads="1"/>
          </p:cNvSpPr>
          <p:nvPr/>
        </p:nvSpPr>
        <p:spPr bwMode="auto">
          <a:xfrm>
            <a:off x="5667375" y="2281238"/>
            <a:ext cx="74613"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5" name="Oval 231"/>
          <p:cNvSpPr>
            <a:spLocks noChangeArrowheads="1"/>
          </p:cNvSpPr>
          <p:nvPr/>
        </p:nvSpPr>
        <p:spPr bwMode="auto">
          <a:xfrm>
            <a:off x="4843463" y="2941638"/>
            <a:ext cx="74612" cy="73025"/>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6" name="Oval 232"/>
          <p:cNvSpPr>
            <a:spLocks noChangeArrowheads="1"/>
          </p:cNvSpPr>
          <p:nvPr/>
        </p:nvSpPr>
        <p:spPr bwMode="auto">
          <a:xfrm>
            <a:off x="5254625" y="2608263"/>
            <a:ext cx="76200"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7" name="Oval 234"/>
          <p:cNvSpPr>
            <a:spLocks noChangeArrowheads="1"/>
          </p:cNvSpPr>
          <p:nvPr/>
        </p:nvSpPr>
        <p:spPr bwMode="auto">
          <a:xfrm>
            <a:off x="5005388" y="1452563"/>
            <a:ext cx="76200"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28" name="Rectangle 330"/>
          <p:cNvSpPr>
            <a:spLocks noChangeArrowheads="1"/>
          </p:cNvSpPr>
          <p:nvPr/>
        </p:nvSpPr>
        <p:spPr bwMode="auto">
          <a:xfrm>
            <a:off x="4589463" y="230187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1</a:t>
            </a:r>
            <a:endParaRPr lang="en-US" altLang="ko-KR" sz="1200">
              <a:latin typeface="Times New Roman" panose="02020603050405020304" pitchFamily="18" charset="0"/>
              <a:ea typeface="굴림" panose="020B0600000101010101" pitchFamily="50" charset="-127"/>
            </a:endParaRPr>
          </a:p>
        </p:txBody>
      </p:sp>
      <p:sp>
        <p:nvSpPr>
          <p:cNvPr id="20629" name="Rectangle 336"/>
          <p:cNvSpPr>
            <a:spLocks noChangeArrowheads="1"/>
          </p:cNvSpPr>
          <p:nvPr/>
        </p:nvSpPr>
        <p:spPr bwMode="auto">
          <a:xfrm>
            <a:off x="5086350" y="195262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2</a:t>
            </a:r>
            <a:endParaRPr lang="en-US" altLang="ko-KR" sz="1200">
              <a:latin typeface="Times New Roman" panose="02020603050405020304" pitchFamily="18" charset="0"/>
              <a:ea typeface="굴림" panose="020B0600000101010101" pitchFamily="50" charset="-127"/>
            </a:endParaRPr>
          </a:p>
        </p:txBody>
      </p:sp>
      <p:sp>
        <p:nvSpPr>
          <p:cNvPr id="20630" name="Rectangle 342"/>
          <p:cNvSpPr>
            <a:spLocks noChangeArrowheads="1"/>
          </p:cNvSpPr>
          <p:nvPr/>
        </p:nvSpPr>
        <p:spPr bwMode="auto">
          <a:xfrm>
            <a:off x="4919663" y="2862263"/>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3</a:t>
            </a:r>
            <a:endParaRPr lang="en-US" altLang="ko-KR" sz="1200">
              <a:latin typeface="Times New Roman" panose="02020603050405020304" pitchFamily="18" charset="0"/>
              <a:ea typeface="굴림" panose="020B0600000101010101" pitchFamily="50" charset="-127"/>
            </a:endParaRPr>
          </a:p>
        </p:txBody>
      </p:sp>
      <p:sp>
        <p:nvSpPr>
          <p:cNvPr id="20631" name="Rectangle 348"/>
          <p:cNvSpPr>
            <a:spLocks noChangeArrowheads="1"/>
          </p:cNvSpPr>
          <p:nvPr/>
        </p:nvSpPr>
        <p:spPr bwMode="auto">
          <a:xfrm>
            <a:off x="5249863" y="2449513"/>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4</a:t>
            </a:r>
            <a:endParaRPr lang="en-US" altLang="ko-KR" sz="1200">
              <a:latin typeface="Times New Roman" panose="02020603050405020304" pitchFamily="18" charset="0"/>
              <a:ea typeface="굴림" panose="020B0600000101010101" pitchFamily="50" charset="-127"/>
            </a:endParaRPr>
          </a:p>
        </p:txBody>
      </p:sp>
      <p:sp>
        <p:nvSpPr>
          <p:cNvPr id="20632" name="Rectangle 354"/>
          <p:cNvSpPr>
            <a:spLocks noChangeArrowheads="1"/>
          </p:cNvSpPr>
          <p:nvPr/>
        </p:nvSpPr>
        <p:spPr bwMode="auto">
          <a:xfrm>
            <a:off x="5002213" y="162242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5</a:t>
            </a:r>
            <a:endParaRPr lang="en-US" altLang="ko-KR" sz="1200">
              <a:latin typeface="Times New Roman" panose="02020603050405020304" pitchFamily="18" charset="0"/>
              <a:ea typeface="굴림" panose="020B0600000101010101" pitchFamily="50" charset="-127"/>
            </a:endParaRPr>
          </a:p>
        </p:txBody>
      </p:sp>
      <p:sp>
        <p:nvSpPr>
          <p:cNvPr id="20633" name="Rectangle 360"/>
          <p:cNvSpPr>
            <a:spLocks noChangeArrowheads="1"/>
          </p:cNvSpPr>
          <p:nvPr/>
        </p:nvSpPr>
        <p:spPr bwMode="auto">
          <a:xfrm>
            <a:off x="5745163" y="1349375"/>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6</a:t>
            </a:r>
            <a:endParaRPr lang="en-US" altLang="ko-KR" sz="1200">
              <a:latin typeface="Times New Roman" panose="02020603050405020304" pitchFamily="18" charset="0"/>
              <a:ea typeface="굴림" panose="020B0600000101010101" pitchFamily="50" charset="-127"/>
            </a:endParaRPr>
          </a:p>
        </p:txBody>
      </p:sp>
      <p:sp>
        <p:nvSpPr>
          <p:cNvPr id="20634" name="Rectangle 366"/>
          <p:cNvSpPr>
            <a:spLocks noChangeArrowheads="1"/>
          </p:cNvSpPr>
          <p:nvPr/>
        </p:nvSpPr>
        <p:spPr bwMode="auto">
          <a:xfrm>
            <a:off x="6156325" y="1870075"/>
            <a:ext cx="444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7</a:t>
            </a:r>
            <a:endParaRPr lang="en-US" altLang="ko-KR" sz="1200">
              <a:latin typeface="Times New Roman" panose="02020603050405020304" pitchFamily="18" charset="0"/>
              <a:ea typeface="굴림" panose="020B0600000101010101" pitchFamily="50" charset="-127"/>
            </a:endParaRPr>
          </a:p>
        </p:txBody>
      </p:sp>
      <p:sp>
        <p:nvSpPr>
          <p:cNvPr id="20635" name="Rectangle 373"/>
          <p:cNvSpPr>
            <a:spLocks noChangeArrowheads="1"/>
          </p:cNvSpPr>
          <p:nvPr/>
        </p:nvSpPr>
        <p:spPr bwMode="auto">
          <a:xfrm>
            <a:off x="2447925" y="1282700"/>
            <a:ext cx="99218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36" name="Rectangle 409"/>
          <p:cNvSpPr>
            <a:spLocks noChangeArrowheads="1"/>
          </p:cNvSpPr>
          <p:nvPr/>
        </p:nvSpPr>
        <p:spPr bwMode="auto">
          <a:xfrm>
            <a:off x="5745163" y="2162175"/>
            <a:ext cx="42862"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600">
                <a:solidFill>
                  <a:srgbClr val="000000"/>
                </a:solidFill>
                <a:ea typeface="굴림" panose="020B0600000101010101" pitchFamily="50" charset="-127"/>
              </a:rPr>
              <a:t>9</a:t>
            </a:r>
            <a:endParaRPr lang="en-US" altLang="ko-KR" sz="1200">
              <a:latin typeface="Times New Roman" panose="02020603050405020304" pitchFamily="18" charset="0"/>
              <a:ea typeface="굴림" panose="020B0600000101010101" pitchFamily="50" charset="-127"/>
            </a:endParaRPr>
          </a:p>
        </p:txBody>
      </p:sp>
      <p:sp>
        <p:nvSpPr>
          <p:cNvPr id="20637" name="Oval 229"/>
          <p:cNvSpPr>
            <a:spLocks noChangeArrowheads="1"/>
          </p:cNvSpPr>
          <p:nvPr/>
        </p:nvSpPr>
        <p:spPr bwMode="auto">
          <a:xfrm>
            <a:off x="6078538" y="1785938"/>
            <a:ext cx="74612" cy="74612"/>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38" name="Oval 229"/>
          <p:cNvSpPr>
            <a:spLocks noChangeArrowheads="1"/>
          </p:cNvSpPr>
          <p:nvPr/>
        </p:nvSpPr>
        <p:spPr bwMode="auto">
          <a:xfrm>
            <a:off x="6294438" y="2933700"/>
            <a:ext cx="74612" cy="74613"/>
          </a:xfrm>
          <a:prstGeom prst="ellipse">
            <a:avLst/>
          </a:prstGeom>
          <a:solidFill>
            <a:srgbClr val="FF0000"/>
          </a:solidFill>
          <a:ln w="6350">
            <a:solidFill>
              <a:srgbClr val="000000"/>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39" name="Line 181"/>
          <p:cNvSpPr>
            <a:spLocks noChangeShapeType="1"/>
          </p:cNvSpPr>
          <p:nvPr/>
        </p:nvSpPr>
        <p:spPr bwMode="auto">
          <a:xfrm flipV="1">
            <a:off x="4229100" y="1912938"/>
            <a:ext cx="979488" cy="185737"/>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40" name="Line 56"/>
          <p:cNvSpPr>
            <a:spLocks noChangeShapeType="1"/>
          </p:cNvSpPr>
          <p:nvPr/>
        </p:nvSpPr>
        <p:spPr bwMode="auto">
          <a:xfrm flipH="1">
            <a:off x="3746500" y="2112963"/>
            <a:ext cx="487363" cy="1255712"/>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641" name="Oval 228"/>
          <p:cNvSpPr>
            <a:spLocks noChangeArrowheads="1"/>
          </p:cNvSpPr>
          <p:nvPr/>
        </p:nvSpPr>
        <p:spPr bwMode="auto">
          <a:xfrm>
            <a:off x="5180013" y="1851025"/>
            <a:ext cx="90487" cy="85725"/>
          </a:xfrm>
          <a:prstGeom prst="ellipse">
            <a:avLst/>
          </a:prstGeom>
          <a:solidFill>
            <a:srgbClr val="FFFF00"/>
          </a:solidFill>
          <a:ln w="6350">
            <a:solidFill>
              <a:schemeClr val="tx1"/>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42" name="Oval 228"/>
          <p:cNvSpPr>
            <a:spLocks noChangeArrowheads="1"/>
          </p:cNvSpPr>
          <p:nvPr/>
        </p:nvSpPr>
        <p:spPr bwMode="auto">
          <a:xfrm>
            <a:off x="2995613" y="2540000"/>
            <a:ext cx="90487" cy="85725"/>
          </a:xfrm>
          <a:prstGeom prst="ellipse">
            <a:avLst/>
          </a:prstGeom>
          <a:solidFill>
            <a:srgbClr val="FFFF00"/>
          </a:solidFill>
          <a:ln w="6350">
            <a:solidFill>
              <a:schemeClr val="tx1"/>
            </a:solidFill>
            <a:round/>
            <a:headEnd/>
            <a:tailEnd/>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0643" name="Rectangle 17"/>
          <p:cNvSpPr>
            <a:spLocks noChangeArrowheads="1"/>
          </p:cNvSpPr>
          <p:nvPr/>
        </p:nvSpPr>
        <p:spPr bwMode="auto">
          <a:xfrm>
            <a:off x="2774950" y="2333625"/>
            <a:ext cx="3079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dirty="0" smtClean="0">
                <a:solidFill>
                  <a:srgbClr val="000000"/>
                </a:solidFill>
                <a:ea typeface="굴림" panose="020B0600000101010101" pitchFamily="50" charset="-127"/>
              </a:rPr>
              <a:t>FFD</a:t>
            </a:r>
            <a:endParaRPr lang="en-US" altLang="ko-KR" sz="1200" dirty="0">
              <a:latin typeface="Times New Roman" panose="02020603050405020304" pitchFamily="18" charset="0"/>
              <a:ea typeface="굴림" panose="020B0600000101010101" pitchFamily="50" charset="-127"/>
            </a:endParaRPr>
          </a:p>
        </p:txBody>
      </p:sp>
      <p:sp>
        <p:nvSpPr>
          <p:cNvPr id="20644" name="Rectangle 3"/>
          <p:cNvSpPr txBox="1">
            <a:spLocks noChangeArrowheads="1"/>
          </p:cNvSpPr>
          <p:nvPr/>
        </p:nvSpPr>
        <p:spPr bwMode="auto">
          <a:xfrm>
            <a:off x="6653213" y="1658938"/>
            <a:ext cx="1738312" cy="98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085850" indent="-228600">
              <a:spcBef>
                <a:spcPct val="20000"/>
              </a:spcBef>
              <a:buChar char="•"/>
              <a:defRPr>
                <a:solidFill>
                  <a:schemeClr val="tx1"/>
                </a:solidFill>
                <a:latin typeface="Arial" panose="020B0604020202020204" pitchFamily="34" charset="0"/>
              </a:defRPr>
            </a:lvl3pPr>
            <a:lvl4pPr marL="1428750" indent="-228600">
              <a:spcBef>
                <a:spcPct val="20000"/>
              </a:spcBef>
              <a:buChar char="–"/>
              <a:defRPr sz="1600">
                <a:solidFill>
                  <a:schemeClr val="tx1"/>
                </a:solidFill>
                <a:latin typeface="Arial" panose="020B0604020202020204" pitchFamily="34" charset="0"/>
              </a:defRPr>
            </a:lvl4pPr>
            <a:lvl5pPr marL="1771650" indent="-228600">
              <a:spcBef>
                <a:spcPct val="20000"/>
              </a:spcBef>
              <a:buChar char="•"/>
              <a:defRPr sz="14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r>
              <a:rPr lang="en-US" altLang="ko-KR" sz="1400" dirty="0">
                <a:ea typeface="굴림" panose="020B0600000101010101" pitchFamily="50" charset="-127"/>
              </a:rPr>
              <a:t>Waste of energy in </a:t>
            </a:r>
            <a:r>
              <a:rPr lang="en-US" altLang="ko-KR" sz="1400" dirty="0" smtClean="0">
                <a:ea typeface="굴림" panose="020B0600000101010101" pitchFamily="50" charset="-127"/>
              </a:rPr>
              <a:t>FFD</a:t>
            </a:r>
            <a:endParaRPr lang="en-US" altLang="ko-KR" sz="1400" dirty="0">
              <a:ea typeface="굴림" panose="020B0600000101010101" pitchFamily="50" charset="-127"/>
            </a:endParaRPr>
          </a:p>
        </p:txBody>
      </p:sp>
      <p:sp>
        <p:nvSpPr>
          <p:cNvPr id="20645" name="Rectangle 3"/>
          <p:cNvSpPr txBox="1">
            <a:spLocks noChangeArrowheads="1"/>
          </p:cNvSpPr>
          <p:nvPr/>
        </p:nvSpPr>
        <p:spPr bwMode="auto">
          <a:xfrm>
            <a:off x="6667500" y="3738563"/>
            <a:ext cx="1738313" cy="218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085850" indent="-228600">
              <a:spcBef>
                <a:spcPct val="20000"/>
              </a:spcBef>
              <a:buChar char="•"/>
              <a:defRPr>
                <a:solidFill>
                  <a:schemeClr val="tx1"/>
                </a:solidFill>
                <a:latin typeface="Arial" panose="020B0604020202020204" pitchFamily="34" charset="0"/>
              </a:defRPr>
            </a:lvl3pPr>
            <a:lvl4pPr marL="1428750" indent="-228600">
              <a:spcBef>
                <a:spcPct val="20000"/>
              </a:spcBef>
              <a:buChar char="–"/>
              <a:defRPr sz="1600">
                <a:solidFill>
                  <a:schemeClr val="tx1"/>
                </a:solidFill>
                <a:latin typeface="Arial" panose="020B0604020202020204" pitchFamily="34" charset="0"/>
              </a:defRPr>
            </a:lvl4pPr>
            <a:lvl5pPr marL="1771650" indent="-228600">
              <a:spcBef>
                <a:spcPct val="20000"/>
              </a:spcBef>
              <a:buChar char="•"/>
              <a:defRPr sz="1400">
                <a:solidFill>
                  <a:schemeClr val="tx1"/>
                </a:solidFill>
                <a:latin typeface="Arial" panose="020B0604020202020204" pitchFamily="34" charset="0"/>
              </a:defRPr>
            </a:lvl5pPr>
            <a:lvl6pPr marL="222885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68605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14325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60045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r>
              <a:rPr lang="en-US" altLang="ko-KR" sz="1200" dirty="0">
                <a:ea typeface="굴림" panose="020B0600000101010101" pitchFamily="50" charset="-127"/>
              </a:rPr>
              <a:t>Overflow energy of </a:t>
            </a:r>
            <a:r>
              <a:rPr lang="en-US" altLang="ko-KR" sz="1200" dirty="0" smtClean="0">
                <a:ea typeface="굴림" panose="020B0600000101010101" pitchFamily="50" charset="-127"/>
              </a:rPr>
              <a:t>FFD </a:t>
            </a:r>
            <a:r>
              <a:rPr lang="en-US" altLang="ko-KR" sz="1200" dirty="0">
                <a:ea typeface="굴림" panose="020B0600000101010101" pitchFamily="50" charset="-127"/>
              </a:rPr>
              <a:t>contributes to more reliable connections</a:t>
            </a:r>
          </a:p>
          <a:p>
            <a:endParaRPr lang="en-US" altLang="ko-KR" sz="1200" dirty="0">
              <a:ea typeface="굴림" panose="020B0600000101010101" pitchFamily="50" charset="-127"/>
            </a:endParaRPr>
          </a:p>
          <a:p>
            <a:r>
              <a:rPr lang="en-US" altLang="ko-KR" sz="1200" dirty="0">
                <a:ea typeface="굴림" panose="020B0600000101010101" pitchFamily="50" charset="-127"/>
              </a:rPr>
              <a:t>Saving the energy of </a:t>
            </a:r>
            <a:r>
              <a:rPr lang="en-US" altLang="ko-KR" sz="1200" dirty="0" smtClean="0">
                <a:ea typeface="굴림" panose="020B0600000101010101" pitchFamily="50" charset="-127"/>
              </a:rPr>
              <a:t>RFDs</a:t>
            </a:r>
            <a:endParaRPr lang="en-US" altLang="ko-KR" sz="1200" dirty="0">
              <a:ea typeface="굴림" panose="020B0600000101010101" pitchFamily="50" charset="-127"/>
            </a:endParaRPr>
          </a:p>
          <a:p>
            <a:endParaRPr lang="en-US" altLang="ko-KR" sz="1200" dirty="0">
              <a:ea typeface="굴림" panose="020B0600000101010101" pitchFamily="50" charset="-127"/>
            </a:endParaRPr>
          </a:p>
          <a:p>
            <a:r>
              <a:rPr lang="en-US" altLang="ko-KR" sz="1200" dirty="0">
                <a:ea typeface="굴림" panose="020B0600000101010101" pitchFamily="50" charset="-127"/>
              </a:rPr>
              <a:t>Increase of latency</a:t>
            </a:r>
          </a:p>
        </p:txBody>
      </p:sp>
      <p:sp>
        <p:nvSpPr>
          <p:cNvPr id="3" name="직사각형 2"/>
          <p:cNvSpPr/>
          <p:nvPr/>
        </p:nvSpPr>
        <p:spPr>
          <a:xfrm>
            <a:off x="433388" y="5922963"/>
            <a:ext cx="8108950" cy="523875"/>
          </a:xfrm>
          <a:prstGeom prst="rect">
            <a:avLst/>
          </a:prstGeom>
        </p:spPr>
        <p:txBody>
          <a:bodyPr>
            <a:spAutoFit/>
          </a:bodyPr>
          <a:lstStyle/>
          <a:p>
            <a:pPr>
              <a:spcBef>
                <a:spcPct val="20000"/>
              </a:spcBef>
              <a:defRPr/>
            </a:pPr>
            <a:r>
              <a:rPr lang="ko-KR" altLang="en-US" sz="1400" dirty="0" err="1">
                <a:latin typeface="+mn-lt"/>
                <a:ea typeface="굴림" panose="020B0600000101010101" pitchFamily="50" charset="-127"/>
              </a:rPr>
              <a:t>Since</a:t>
            </a:r>
            <a:r>
              <a:rPr lang="ko-KR" altLang="en-US" sz="1400" dirty="0">
                <a:latin typeface="+mn-lt"/>
                <a:ea typeface="굴림" panose="020B0600000101010101" pitchFamily="50" charset="-127"/>
              </a:rPr>
              <a:t> CB and CF </a:t>
            </a:r>
            <a:r>
              <a:rPr lang="ko-KR" altLang="en-US" sz="1400" dirty="0" err="1">
                <a:latin typeface="+mn-lt"/>
                <a:ea typeface="굴림" panose="020B0600000101010101" pitchFamily="50" charset="-127"/>
              </a:rPr>
              <a:t>share</a:t>
            </a:r>
            <a:r>
              <a:rPr lang="ko-KR" altLang="en-US" sz="1400" dirty="0">
                <a:latin typeface="+mn-lt"/>
                <a:ea typeface="굴림" panose="020B0600000101010101" pitchFamily="50" charset="-127"/>
              </a:rPr>
              <a:t> </a:t>
            </a:r>
            <a:r>
              <a:rPr lang="en-US" altLang="ko-KR" sz="1400" dirty="0">
                <a:latin typeface="+mn-lt"/>
                <a:ea typeface="굴림" panose="020B0600000101010101" pitchFamily="50" charset="-127"/>
              </a:rPr>
              <a:t>common</a:t>
            </a:r>
            <a:r>
              <a:rPr lang="ko-KR" altLang="en-US" sz="1400" dirty="0">
                <a:latin typeface="+mn-lt"/>
                <a:ea typeface="굴림" panose="020B0600000101010101" pitchFamily="50" charset="-127"/>
              </a:rPr>
              <a:t> </a:t>
            </a:r>
            <a:r>
              <a:rPr lang="ko-KR" altLang="en-US" sz="1400" dirty="0" smtClean="0">
                <a:latin typeface="+mn-lt"/>
                <a:ea typeface="굴림" panose="020B0600000101010101" pitchFamily="50" charset="-127"/>
              </a:rPr>
              <a:t>resource, </a:t>
            </a:r>
            <a:r>
              <a:rPr lang="en-US" altLang="ko-KR" sz="1400" dirty="0">
                <a:latin typeface="+mn-lt"/>
                <a:ea typeface="굴림" panose="020B0600000101010101" pitchFamily="50" charset="-127"/>
              </a:rPr>
              <a:t>GW</a:t>
            </a:r>
            <a:r>
              <a:rPr lang="ko-KR" altLang="en-US" sz="1400" dirty="0">
                <a:latin typeface="+mn-lt"/>
                <a:ea typeface="굴림" panose="020B0600000101010101" pitchFamily="50" charset="-127"/>
              </a:rPr>
              <a:t> </a:t>
            </a:r>
            <a:r>
              <a:rPr lang="ko-KR" altLang="en-US" sz="1400" dirty="0" err="1">
                <a:latin typeface="+mn-lt"/>
                <a:ea typeface="굴림" panose="020B0600000101010101" pitchFamily="50" charset="-127"/>
              </a:rPr>
              <a:t>need</a:t>
            </a:r>
            <a:r>
              <a:rPr lang="ko-KR" altLang="en-US" sz="1400" dirty="0">
                <a:latin typeface="+mn-lt"/>
                <a:ea typeface="굴림" panose="020B0600000101010101" pitchFamily="50" charset="-127"/>
              </a:rPr>
              <a:t> </a:t>
            </a:r>
            <a:r>
              <a:rPr lang="ko-KR" altLang="en-US" sz="1400" dirty="0" err="1">
                <a:latin typeface="+mn-lt"/>
                <a:ea typeface="굴림" panose="020B0600000101010101" pitchFamily="50" charset="-127"/>
              </a:rPr>
              <a:t>to</a:t>
            </a:r>
            <a:r>
              <a:rPr lang="ko-KR" altLang="en-US" sz="1400" dirty="0">
                <a:latin typeface="+mn-lt"/>
                <a:ea typeface="굴림" panose="020B0600000101010101" pitchFamily="50" charset="-127"/>
              </a:rPr>
              <a:t> </a:t>
            </a:r>
            <a:r>
              <a:rPr lang="ko-KR" altLang="en-US" sz="1400" dirty="0" err="1">
                <a:latin typeface="+mn-lt"/>
                <a:ea typeface="굴림" panose="020B0600000101010101" pitchFamily="50" charset="-127"/>
              </a:rPr>
              <a:t>control</a:t>
            </a:r>
            <a:r>
              <a:rPr lang="ko-KR" altLang="en-US" sz="1400" dirty="0">
                <a:latin typeface="+mn-lt"/>
                <a:ea typeface="굴림" panose="020B0600000101010101" pitchFamily="50" charset="-127"/>
              </a:rPr>
              <a:t> </a:t>
            </a:r>
            <a:r>
              <a:rPr lang="en-US" altLang="ko-KR" sz="1400" dirty="0">
                <a:latin typeface="+mn-lt"/>
                <a:ea typeface="굴림" panose="020B0600000101010101" pitchFamily="50" charset="-127"/>
              </a:rPr>
              <a:t>it</a:t>
            </a:r>
            <a:r>
              <a:rPr lang="ko-KR" altLang="en-US" sz="1400" dirty="0">
                <a:latin typeface="+mn-lt"/>
                <a:ea typeface="굴림" panose="020B0600000101010101" pitchFamily="50" charset="-127"/>
              </a:rPr>
              <a:t> </a:t>
            </a:r>
            <a:r>
              <a:rPr lang="en-US" altLang="ko-KR" sz="1400" dirty="0" smtClean="0">
                <a:latin typeface="+mn-lt"/>
                <a:ea typeface="굴림" panose="020B0600000101010101" pitchFamily="50" charset="-127"/>
              </a:rPr>
              <a:t>by considering</a:t>
            </a:r>
            <a:r>
              <a:rPr lang="ko-KR" altLang="en-US" sz="1400" dirty="0" smtClean="0">
                <a:latin typeface="+mn-lt"/>
                <a:ea typeface="굴림" panose="020B0600000101010101" pitchFamily="50" charset="-127"/>
              </a:rPr>
              <a:t> </a:t>
            </a:r>
            <a:r>
              <a:rPr lang="ko-KR" altLang="en-US" sz="1400" dirty="0">
                <a:latin typeface="+mn-lt"/>
                <a:ea typeface="굴림" panose="020B0600000101010101" pitchFamily="50" charset="-127"/>
              </a:rPr>
              <a:t>the probability that a packet is delivered and the probability of meeting a delay bound.</a:t>
            </a:r>
          </a:p>
        </p:txBody>
      </p:sp>
      <p:sp>
        <p:nvSpPr>
          <p:cNvPr id="20647" name="Rectangle 17"/>
          <p:cNvSpPr>
            <a:spLocks noChangeArrowheads="1"/>
          </p:cNvSpPr>
          <p:nvPr/>
        </p:nvSpPr>
        <p:spPr bwMode="auto">
          <a:xfrm>
            <a:off x="1497013" y="2752725"/>
            <a:ext cx="3157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dirty="0" smtClean="0">
                <a:solidFill>
                  <a:srgbClr val="000000"/>
                </a:solidFill>
                <a:ea typeface="굴림" panose="020B0600000101010101" pitchFamily="50" charset="-127"/>
              </a:rPr>
              <a:t>RFD</a:t>
            </a:r>
            <a:endParaRPr lang="en-US" altLang="ko-KR" sz="1200" dirty="0">
              <a:latin typeface="Times New Roman" panose="02020603050405020304" pitchFamily="18" charset="0"/>
              <a:ea typeface="굴림" panose="020B0600000101010101" pitchFamily="50" charset="-127"/>
            </a:endParaRPr>
          </a:p>
        </p:txBody>
      </p:sp>
      <p:sp>
        <p:nvSpPr>
          <p:cNvPr id="20648" name="Rectangle 17"/>
          <p:cNvSpPr>
            <a:spLocks noChangeArrowheads="1"/>
          </p:cNvSpPr>
          <p:nvPr/>
        </p:nvSpPr>
        <p:spPr bwMode="auto">
          <a:xfrm>
            <a:off x="1600200" y="5054600"/>
            <a:ext cx="3157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dirty="0" smtClean="0">
                <a:solidFill>
                  <a:srgbClr val="000000"/>
                </a:solidFill>
                <a:ea typeface="굴림" panose="020B0600000101010101" pitchFamily="50" charset="-127"/>
              </a:rPr>
              <a:t>RFD</a:t>
            </a:r>
            <a:endParaRPr lang="en-US" altLang="ko-KR" sz="1200" dirty="0">
              <a:latin typeface="Times New Roman" panose="02020603050405020304" pitchFamily="18" charset="0"/>
              <a:ea typeface="굴림" panose="020B0600000101010101" pitchFamily="50" charset="-127"/>
            </a:endParaRPr>
          </a:p>
        </p:txBody>
      </p:sp>
      <p:sp>
        <p:nvSpPr>
          <p:cNvPr id="20649" name="Rectangle 213"/>
          <p:cNvSpPr>
            <a:spLocks noChangeArrowheads="1"/>
          </p:cNvSpPr>
          <p:nvPr/>
        </p:nvSpPr>
        <p:spPr bwMode="auto">
          <a:xfrm>
            <a:off x="4081463" y="4133850"/>
            <a:ext cx="2667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b="1">
                <a:solidFill>
                  <a:srgbClr val="000000"/>
                </a:solidFill>
                <a:ea typeface="굴림" panose="020B0600000101010101" pitchFamily="50" charset="-127"/>
              </a:rPr>
              <a:t>GW</a:t>
            </a:r>
            <a:endParaRPr lang="en-US" altLang="ko-KR" sz="2000">
              <a:latin typeface="Times New Roman" panose="02020603050405020304" pitchFamily="18" charset="0"/>
              <a:ea typeface="굴림" panose="020B0600000101010101" pitchFamily="50" charset="-127"/>
            </a:endParaRPr>
          </a:p>
        </p:txBody>
      </p:sp>
      <p:sp>
        <p:nvSpPr>
          <p:cNvPr id="20650"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1507"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5E47CA2A-DB98-4024-8E8D-345B517F30CF}" type="slidenum">
              <a:rPr lang="en-US" altLang="ko-KR" sz="1200" smtClean="0">
                <a:latin typeface="Times New Roman" panose="02020603050405020304" pitchFamily="18" charset="0"/>
              </a:rPr>
              <a:pPr>
                <a:spcBef>
                  <a:spcPct val="0"/>
                </a:spcBef>
                <a:buFontTx/>
                <a:buNone/>
              </a:pPr>
              <a:t>7</a:t>
            </a:fld>
            <a:endParaRPr lang="en-US" altLang="ko-KR" sz="1200" smtClean="0">
              <a:latin typeface="Times New Roman" panose="02020603050405020304" pitchFamily="18" charset="0"/>
            </a:endParaRPr>
          </a:p>
        </p:txBody>
      </p:sp>
      <p:sp>
        <p:nvSpPr>
          <p:cNvPr id="21508" name="Rectangle 2"/>
          <p:cNvSpPr>
            <a:spLocks noGrp="1" noChangeArrowheads="1"/>
          </p:cNvSpPr>
          <p:nvPr>
            <p:ph type="title"/>
          </p:nvPr>
        </p:nvSpPr>
        <p:spPr>
          <a:xfrm>
            <a:off x="685800" y="581025"/>
            <a:ext cx="7772400" cy="808038"/>
          </a:xfrm>
        </p:spPr>
        <p:txBody>
          <a:bodyPr/>
          <a:lstStyle/>
          <a:p>
            <a:r>
              <a:rPr lang="en-US" altLang="ko-KR" sz="2800" dirty="0" smtClean="0">
                <a:ea typeface="굴림" panose="020B0600000101010101" pitchFamily="50" charset="-127"/>
              </a:rPr>
              <a:t>Procedures of proposed FFD-assisted network</a:t>
            </a:r>
          </a:p>
        </p:txBody>
      </p:sp>
      <p:sp>
        <p:nvSpPr>
          <p:cNvPr id="21509" name="Rectangle 3"/>
          <p:cNvSpPr>
            <a:spLocks noGrp="1" noChangeArrowheads="1"/>
          </p:cNvSpPr>
          <p:nvPr>
            <p:ph type="body" idx="1"/>
          </p:nvPr>
        </p:nvSpPr>
        <p:spPr>
          <a:xfrm>
            <a:off x="274638" y="1259495"/>
            <a:ext cx="8116887" cy="5215918"/>
          </a:xfrm>
        </p:spPr>
        <p:txBody>
          <a:bodyPr/>
          <a:lstStyle/>
          <a:p>
            <a:r>
              <a:rPr lang="en-US" altLang="ko-KR" sz="1800" dirty="0" smtClean="0">
                <a:ea typeface="굴림" panose="020B0600000101010101" pitchFamily="50" charset="-127"/>
              </a:rPr>
              <a:t>A “Collecting Device” (Gateway, GW) sends beacon.</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FFD sends its beacon at the same period as GW’s beacon.</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RFD receives beacons and controls power based on the signal strength of the nearest beacon.</a:t>
            </a:r>
          </a:p>
          <a:p>
            <a:pPr lvl="1"/>
            <a:r>
              <a:rPr lang="en-US" altLang="ko-KR" sz="1400" dirty="0" smtClean="0">
                <a:ea typeface="굴림" panose="020B0600000101010101" pitchFamily="50" charset="-127"/>
              </a:rPr>
              <a:t>If there is FFD or GW nearby, energy consumption is reduced! (Energy saving!)</a:t>
            </a:r>
          </a:p>
          <a:p>
            <a:pPr lvl="1"/>
            <a:r>
              <a:rPr lang="en-US" altLang="ko-KR" sz="1400" b="1" dirty="0" smtClean="0">
                <a:solidFill>
                  <a:srgbClr val="FF0000"/>
                </a:solidFill>
                <a:ea typeface="굴림" panose="020B0600000101010101" pitchFamily="50" charset="-127"/>
              </a:rPr>
              <a:t>The RFD does not need to know whether its packets are relayed or not (Simple!)</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RFD sends its packet which includes the overhead (RFD’s ID)</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FFD receives packets in surrounding RFDs, decodes and its information in the queue</a:t>
            </a:r>
          </a:p>
          <a:p>
            <a:endParaRPr lang="en-US" altLang="ko-KR" sz="1800" dirty="0" smtClean="0">
              <a:ea typeface="굴림" panose="020B0600000101010101" pitchFamily="50" charset="-127"/>
            </a:endParaRPr>
          </a:p>
          <a:p>
            <a:r>
              <a:rPr lang="en-US" altLang="ko-KR" sz="1800" dirty="0" smtClean="0">
                <a:ea typeface="굴림" panose="020B0600000101010101" pitchFamily="50" charset="-127"/>
              </a:rPr>
              <a:t>FFD re-modulates the information in the queue according to channel quality between FFD and GW and sends it through scheduling with GW</a:t>
            </a:r>
          </a:p>
          <a:p>
            <a:pPr lvl="1"/>
            <a:r>
              <a:rPr lang="en-US" altLang="ko-KR" sz="1400" dirty="0" smtClean="0">
                <a:ea typeface="굴림" panose="020B0600000101010101" pitchFamily="50" charset="-127"/>
              </a:rPr>
              <a:t>Packet should include the new overhead for scheduling</a:t>
            </a:r>
          </a:p>
        </p:txBody>
      </p:sp>
      <p:sp>
        <p:nvSpPr>
          <p:cNvPr id="21510"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직사각형 1"/>
          <p:cNvSpPr>
            <a:spLocks noChangeArrowheads="1"/>
          </p:cNvSpPr>
          <p:nvPr/>
        </p:nvSpPr>
        <p:spPr bwMode="auto">
          <a:xfrm>
            <a:off x="1690688"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1" name="직사각형 1"/>
          <p:cNvSpPr>
            <a:spLocks noChangeArrowheads="1"/>
          </p:cNvSpPr>
          <p:nvPr/>
        </p:nvSpPr>
        <p:spPr bwMode="auto">
          <a:xfrm>
            <a:off x="1960563"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2" name="직사각형 1"/>
          <p:cNvSpPr>
            <a:spLocks noChangeArrowheads="1"/>
          </p:cNvSpPr>
          <p:nvPr/>
        </p:nvSpPr>
        <p:spPr bwMode="auto">
          <a:xfrm>
            <a:off x="2224088"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3" name="직사각형 1"/>
          <p:cNvSpPr>
            <a:spLocks noChangeArrowheads="1"/>
          </p:cNvSpPr>
          <p:nvPr/>
        </p:nvSpPr>
        <p:spPr bwMode="auto">
          <a:xfrm>
            <a:off x="2489200"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4" name="직사각형 1"/>
          <p:cNvSpPr>
            <a:spLocks noChangeArrowheads="1"/>
          </p:cNvSpPr>
          <p:nvPr/>
        </p:nvSpPr>
        <p:spPr bwMode="auto">
          <a:xfrm>
            <a:off x="2759075"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5" name="직사각형 1"/>
          <p:cNvSpPr>
            <a:spLocks noChangeArrowheads="1"/>
          </p:cNvSpPr>
          <p:nvPr/>
        </p:nvSpPr>
        <p:spPr bwMode="auto">
          <a:xfrm>
            <a:off x="3022600"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6" name="직사각형 1"/>
          <p:cNvSpPr>
            <a:spLocks noChangeArrowheads="1"/>
          </p:cNvSpPr>
          <p:nvPr/>
        </p:nvSpPr>
        <p:spPr bwMode="auto">
          <a:xfrm>
            <a:off x="3287713" y="3074988"/>
            <a:ext cx="268287"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7" name="직사각형 1"/>
          <p:cNvSpPr>
            <a:spLocks noChangeArrowheads="1"/>
          </p:cNvSpPr>
          <p:nvPr/>
        </p:nvSpPr>
        <p:spPr bwMode="auto">
          <a:xfrm>
            <a:off x="3557588" y="3074988"/>
            <a:ext cx="268287"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8" name="직사각형 1"/>
          <p:cNvSpPr>
            <a:spLocks noChangeArrowheads="1"/>
          </p:cNvSpPr>
          <p:nvPr/>
        </p:nvSpPr>
        <p:spPr bwMode="auto">
          <a:xfrm>
            <a:off x="3821113" y="3074988"/>
            <a:ext cx="268287"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39" name="직사각형 1"/>
          <p:cNvSpPr>
            <a:spLocks noChangeArrowheads="1"/>
          </p:cNvSpPr>
          <p:nvPr/>
        </p:nvSpPr>
        <p:spPr bwMode="auto">
          <a:xfrm>
            <a:off x="4087813"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40" name="직사각형 1"/>
          <p:cNvSpPr>
            <a:spLocks noChangeArrowheads="1"/>
          </p:cNvSpPr>
          <p:nvPr/>
        </p:nvSpPr>
        <p:spPr bwMode="auto">
          <a:xfrm>
            <a:off x="4357688" y="3074988"/>
            <a:ext cx="266700" cy="484187"/>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41"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2542"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618ABF5A-270F-41F3-8E2C-19240585DFAB}" type="slidenum">
              <a:rPr lang="en-US" altLang="ko-KR" sz="1200" smtClean="0">
                <a:latin typeface="Times New Roman" panose="02020603050405020304" pitchFamily="18" charset="0"/>
              </a:rPr>
              <a:pPr>
                <a:spcBef>
                  <a:spcPct val="0"/>
                </a:spcBef>
                <a:buFontTx/>
                <a:buNone/>
              </a:pPr>
              <a:t>8</a:t>
            </a:fld>
            <a:endParaRPr lang="en-US" altLang="ko-KR" sz="1200" smtClean="0">
              <a:latin typeface="Times New Roman" panose="02020603050405020304" pitchFamily="18" charset="0"/>
            </a:endParaRPr>
          </a:p>
        </p:txBody>
      </p:sp>
      <p:sp>
        <p:nvSpPr>
          <p:cNvPr id="22543" name="Rectangle 2"/>
          <p:cNvSpPr>
            <a:spLocks noGrp="1" noChangeArrowheads="1"/>
          </p:cNvSpPr>
          <p:nvPr>
            <p:ph type="title"/>
          </p:nvPr>
        </p:nvSpPr>
        <p:spPr>
          <a:xfrm>
            <a:off x="647700" y="676361"/>
            <a:ext cx="7772400" cy="695325"/>
          </a:xfrm>
        </p:spPr>
        <p:txBody>
          <a:bodyPr/>
          <a:lstStyle/>
          <a:p>
            <a:r>
              <a:rPr lang="en-US" altLang="ko-KR" dirty="0" smtClean="0">
                <a:ea typeface="굴림" panose="020B0600000101010101" pitchFamily="50" charset="-127"/>
              </a:rPr>
              <a:t>Network Frame Proposal</a:t>
            </a:r>
          </a:p>
        </p:txBody>
      </p:sp>
      <p:sp>
        <p:nvSpPr>
          <p:cNvPr id="22544" name="Rectangle 3"/>
          <p:cNvSpPr>
            <a:spLocks noGrp="1" noChangeArrowheads="1"/>
          </p:cNvSpPr>
          <p:nvPr>
            <p:ph type="body" idx="1"/>
          </p:nvPr>
        </p:nvSpPr>
        <p:spPr>
          <a:xfrm>
            <a:off x="533400" y="1473200"/>
            <a:ext cx="8153400" cy="4770438"/>
          </a:xfrm>
        </p:spPr>
        <p:txBody>
          <a:bodyPr/>
          <a:lstStyle/>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endParaRPr lang="en-US" altLang="ko-KR" sz="2000" dirty="0" smtClean="0">
              <a:ea typeface="굴림" panose="020B0600000101010101" pitchFamily="50" charset="-127"/>
            </a:endParaRPr>
          </a:p>
          <a:p>
            <a:pPr>
              <a:lnSpc>
                <a:spcPct val="110000"/>
              </a:lnSpc>
            </a:pPr>
            <a:r>
              <a:rPr lang="en-US" altLang="ko-KR" sz="1800" dirty="0" smtClean="0">
                <a:ea typeface="굴림" panose="020B0600000101010101" pitchFamily="50" charset="-127"/>
              </a:rPr>
              <a:t>Beacon packet</a:t>
            </a:r>
          </a:p>
          <a:p>
            <a:pPr lvl="1">
              <a:lnSpc>
                <a:spcPct val="110000"/>
              </a:lnSpc>
            </a:pPr>
            <a:r>
              <a:rPr lang="en-US" altLang="ko-KR" sz="1100" dirty="0" smtClean="0">
                <a:ea typeface="굴림" panose="020B0600000101010101" pitchFamily="50" charset="-127"/>
              </a:rPr>
              <a:t>Information for CF and CB period</a:t>
            </a:r>
          </a:p>
          <a:p>
            <a:pPr>
              <a:lnSpc>
                <a:spcPct val="110000"/>
              </a:lnSpc>
            </a:pPr>
            <a:r>
              <a:rPr lang="en-US" altLang="ko-KR" sz="1800" dirty="0" smtClean="0">
                <a:ea typeface="굴림" panose="020B0600000101010101" pitchFamily="50" charset="-127"/>
              </a:rPr>
              <a:t>Division of CF and CB period should be </a:t>
            </a:r>
            <a:r>
              <a:rPr lang="en-US" altLang="ko-KR" sz="1800" b="1" dirty="0" smtClean="0">
                <a:ea typeface="굴림" panose="020B0600000101010101" pitchFamily="50" charset="-127"/>
              </a:rPr>
              <a:t>variable</a:t>
            </a:r>
            <a:r>
              <a:rPr lang="en-US" altLang="ko-KR" sz="1800" dirty="0" smtClean="0">
                <a:ea typeface="굴림" panose="020B0600000101010101" pitchFamily="50" charset="-127"/>
              </a:rPr>
              <a:t> depending on</a:t>
            </a:r>
          </a:p>
          <a:p>
            <a:pPr lvl="1">
              <a:lnSpc>
                <a:spcPct val="110000"/>
              </a:lnSpc>
            </a:pPr>
            <a:r>
              <a:rPr lang="en-US" altLang="ko-KR" sz="1100" dirty="0" smtClean="0">
                <a:ea typeface="굴림" panose="020B0600000101010101" pitchFamily="50" charset="-127"/>
              </a:rPr>
              <a:t>How many FFDs are in topology</a:t>
            </a:r>
          </a:p>
          <a:p>
            <a:pPr lvl="1">
              <a:lnSpc>
                <a:spcPct val="110000"/>
              </a:lnSpc>
            </a:pPr>
            <a:r>
              <a:rPr lang="en-US" altLang="ko-KR" sz="1100" dirty="0" smtClean="0">
                <a:ea typeface="굴림" panose="020B0600000101010101" pitchFamily="50" charset="-127"/>
              </a:rPr>
              <a:t>How many RFDs are in topology and their delay bounds</a:t>
            </a:r>
          </a:p>
          <a:p>
            <a:pPr lvl="1">
              <a:lnSpc>
                <a:spcPct val="110000"/>
              </a:lnSpc>
            </a:pPr>
            <a:endParaRPr lang="en-US" altLang="ko-KR" sz="1100" dirty="0" smtClean="0">
              <a:ea typeface="굴림" panose="020B0600000101010101" pitchFamily="50" charset="-127"/>
            </a:endParaRPr>
          </a:p>
          <a:p>
            <a:pPr lvl="1">
              <a:lnSpc>
                <a:spcPct val="110000"/>
              </a:lnSpc>
            </a:pPr>
            <a:endParaRPr lang="en-US" altLang="ko-KR" sz="1400" dirty="0" smtClean="0">
              <a:ea typeface="굴림" panose="020B0600000101010101" pitchFamily="50" charset="-127"/>
            </a:endParaRPr>
          </a:p>
        </p:txBody>
      </p:sp>
      <p:grpSp>
        <p:nvGrpSpPr>
          <p:cNvPr id="22545" name="그룹 1"/>
          <p:cNvGrpSpPr>
            <a:grpSpLocks/>
          </p:cNvGrpSpPr>
          <p:nvPr/>
        </p:nvGrpSpPr>
        <p:grpSpPr bwMode="auto">
          <a:xfrm>
            <a:off x="858838" y="1212850"/>
            <a:ext cx="7345362" cy="3654425"/>
            <a:chOff x="381000" y="1940421"/>
            <a:chExt cx="8229600" cy="5755390"/>
          </a:xfrm>
        </p:grpSpPr>
        <p:sp>
          <p:nvSpPr>
            <p:cNvPr id="22616" name="직사각형 67"/>
            <p:cNvSpPr>
              <a:spLocks noChangeArrowheads="1"/>
            </p:cNvSpPr>
            <p:nvPr/>
          </p:nvSpPr>
          <p:spPr bwMode="auto">
            <a:xfrm>
              <a:off x="4600829" y="3233738"/>
              <a:ext cx="3217609" cy="762000"/>
            </a:xfrm>
            <a:prstGeom prst="rect">
              <a:avLst/>
            </a:prstGeom>
            <a:blipFill dpi="0" rotWithShape="0">
              <a:blip r:embed="rId3"/>
              <a:srcRect/>
              <a:tile tx="0" ty="0" sx="100000" sy="100000" flip="none" algn="tl"/>
            </a:blip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617" name="직사각형 1"/>
            <p:cNvSpPr>
              <a:spLocks noChangeArrowheads="1"/>
            </p:cNvSpPr>
            <p:nvPr/>
          </p:nvSpPr>
          <p:spPr bwMode="auto">
            <a:xfrm>
              <a:off x="990600" y="3233738"/>
              <a:ext cx="3610228" cy="762000"/>
            </a:xfrm>
            <a:prstGeom prst="rect">
              <a:avLst/>
            </a:prstGeom>
            <a:blipFill dpi="0" rotWithShape="0">
              <a:blip r:embed="rId4"/>
              <a:srcRect/>
              <a:tile tx="0" ty="0" sx="100000" sy="100000" flip="none" algn="tl"/>
            </a:blip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618" name="Line 7"/>
            <p:cNvSpPr>
              <a:spLocks noChangeShapeType="1"/>
            </p:cNvSpPr>
            <p:nvPr/>
          </p:nvSpPr>
          <p:spPr bwMode="auto">
            <a:xfrm flipV="1">
              <a:off x="685800" y="3233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19" name="Line 8"/>
            <p:cNvSpPr>
              <a:spLocks noChangeShapeType="1"/>
            </p:cNvSpPr>
            <p:nvPr/>
          </p:nvSpPr>
          <p:spPr bwMode="auto">
            <a:xfrm>
              <a:off x="685800" y="3233738"/>
              <a:ext cx="3048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22620" name="Group 9"/>
            <p:cNvGrpSpPr>
              <a:grpSpLocks/>
            </p:cNvGrpSpPr>
            <p:nvPr/>
          </p:nvGrpSpPr>
          <p:grpSpPr bwMode="auto">
            <a:xfrm>
              <a:off x="990600" y="3233738"/>
              <a:ext cx="0" cy="762000"/>
              <a:chOff x="1248" y="2448"/>
              <a:chExt cx="0" cy="480"/>
            </a:xfrm>
          </p:grpSpPr>
          <p:sp>
            <p:nvSpPr>
              <p:cNvPr id="22661" name="Line 10"/>
              <p:cNvSpPr>
                <a:spLocks noChangeShapeType="1"/>
              </p:cNvSpPr>
              <p:nvPr/>
            </p:nvSpPr>
            <p:spPr bwMode="auto">
              <a:xfrm flipV="1">
                <a:off x="1248" y="244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62" name="Line 11"/>
              <p:cNvSpPr>
                <a:spLocks noChangeShapeType="1"/>
              </p:cNvSpPr>
              <p:nvPr/>
            </p:nvSpPr>
            <p:spPr bwMode="auto">
              <a:xfrm flipV="1">
                <a:off x="1248" y="268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621" name="Line 12"/>
            <p:cNvSpPr>
              <a:spLocks noChangeShapeType="1"/>
            </p:cNvSpPr>
            <p:nvPr/>
          </p:nvSpPr>
          <p:spPr bwMode="auto">
            <a:xfrm>
              <a:off x="990600" y="3995738"/>
              <a:ext cx="198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2" name="Line 13"/>
            <p:cNvSpPr>
              <a:spLocks noChangeShapeType="1"/>
            </p:cNvSpPr>
            <p:nvPr/>
          </p:nvSpPr>
          <p:spPr bwMode="auto">
            <a:xfrm>
              <a:off x="3200400" y="3995738"/>
              <a:ext cx="914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3" name="Line 21"/>
            <p:cNvSpPr>
              <a:spLocks noChangeShapeType="1"/>
            </p:cNvSpPr>
            <p:nvPr/>
          </p:nvSpPr>
          <p:spPr bwMode="auto">
            <a:xfrm>
              <a:off x="4724400" y="3995738"/>
              <a:ext cx="1600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4" name="Line 22"/>
            <p:cNvSpPr>
              <a:spLocks noChangeShapeType="1"/>
            </p:cNvSpPr>
            <p:nvPr/>
          </p:nvSpPr>
          <p:spPr bwMode="auto">
            <a:xfrm flipH="1" flipV="1">
              <a:off x="990600" y="2395537"/>
              <a:ext cx="14523" cy="3349501"/>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6" name="Line 25"/>
            <p:cNvSpPr>
              <a:spLocks noChangeShapeType="1"/>
            </p:cNvSpPr>
            <p:nvPr/>
          </p:nvSpPr>
          <p:spPr bwMode="auto">
            <a:xfrm flipH="1" flipV="1">
              <a:off x="4600829" y="2395535"/>
              <a:ext cx="5369" cy="5296037"/>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7" name="Freeform 26"/>
            <p:cNvSpPr>
              <a:spLocks/>
            </p:cNvSpPr>
            <p:nvPr/>
          </p:nvSpPr>
          <p:spPr bwMode="auto">
            <a:xfrm>
              <a:off x="2895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28" name="Freeform 27"/>
            <p:cNvSpPr>
              <a:spLocks/>
            </p:cNvSpPr>
            <p:nvPr/>
          </p:nvSpPr>
          <p:spPr bwMode="auto">
            <a:xfrm>
              <a:off x="3048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0" name="Freeform 30"/>
            <p:cNvSpPr>
              <a:spLocks/>
            </p:cNvSpPr>
            <p:nvPr/>
          </p:nvSpPr>
          <p:spPr bwMode="auto">
            <a:xfrm>
              <a:off x="2895600" y="23955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1" name="Freeform 31"/>
            <p:cNvSpPr>
              <a:spLocks/>
            </p:cNvSpPr>
            <p:nvPr/>
          </p:nvSpPr>
          <p:spPr bwMode="auto">
            <a:xfrm>
              <a:off x="3048000" y="23955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2" name="Line 32"/>
            <p:cNvSpPr>
              <a:spLocks noChangeShapeType="1"/>
            </p:cNvSpPr>
            <p:nvPr/>
          </p:nvSpPr>
          <p:spPr bwMode="auto">
            <a:xfrm flipH="1">
              <a:off x="990600" y="2547938"/>
              <a:ext cx="1905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3" name="Line 33"/>
            <p:cNvSpPr>
              <a:spLocks noChangeShapeType="1"/>
            </p:cNvSpPr>
            <p:nvPr/>
          </p:nvSpPr>
          <p:spPr bwMode="auto">
            <a:xfrm>
              <a:off x="3213101" y="2547938"/>
              <a:ext cx="1386749"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5" name="Text Box 36"/>
            <p:cNvSpPr txBox="1">
              <a:spLocks noChangeArrowheads="1"/>
            </p:cNvSpPr>
            <p:nvPr/>
          </p:nvSpPr>
          <p:spPr bwMode="auto">
            <a:xfrm>
              <a:off x="2420226" y="1940421"/>
              <a:ext cx="960438" cy="30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b="1">
                  <a:latin typeface="Times New Roman" panose="02020603050405020304" pitchFamily="18" charset="0"/>
                  <a:ea typeface="굴림" panose="020B0600000101010101" pitchFamily="50" charset="-127"/>
                </a:rPr>
                <a:t>CF period</a:t>
              </a:r>
            </a:p>
          </p:txBody>
        </p:sp>
        <p:sp>
          <p:nvSpPr>
            <p:cNvPr id="3" name="Text Box 38"/>
            <p:cNvSpPr txBox="1">
              <a:spLocks noChangeArrowheads="1"/>
            </p:cNvSpPr>
            <p:nvPr/>
          </p:nvSpPr>
          <p:spPr bwMode="auto">
            <a:xfrm>
              <a:off x="660240" y="3290512"/>
              <a:ext cx="387736" cy="802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defRPr/>
              </a:pPr>
              <a:r>
                <a:rPr lang="en-US" altLang="ko-KR" sz="1050" b="1" dirty="0" smtClean="0">
                  <a:solidFill>
                    <a:srgbClr val="FF0000"/>
                  </a:solidFill>
                  <a:latin typeface="Times New Roman" panose="02020603050405020304" pitchFamily="18" charset="0"/>
                  <a:ea typeface="굴림" panose="020B0600000101010101" pitchFamily="50" charset="-127"/>
                </a:rPr>
                <a:t>Beacon</a:t>
              </a:r>
              <a:endParaRPr lang="en-US" altLang="ko-KR" sz="1400" b="1" dirty="0" smtClean="0">
                <a:solidFill>
                  <a:srgbClr val="FF0000"/>
                </a:solidFill>
                <a:latin typeface="Times New Roman" panose="02020603050405020304" pitchFamily="18" charset="0"/>
                <a:ea typeface="굴림" panose="020B0600000101010101" pitchFamily="50" charset="-127"/>
              </a:endParaRPr>
            </a:p>
          </p:txBody>
        </p:sp>
        <p:sp>
          <p:nvSpPr>
            <p:cNvPr id="22637" name="Line 39"/>
            <p:cNvSpPr>
              <a:spLocks noChangeShapeType="1"/>
            </p:cNvSpPr>
            <p:nvPr/>
          </p:nvSpPr>
          <p:spPr bwMode="auto">
            <a:xfrm flipV="1">
              <a:off x="685800" y="3614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8" name="Line 40"/>
            <p:cNvSpPr>
              <a:spLocks noChangeShapeType="1"/>
            </p:cNvSpPr>
            <p:nvPr/>
          </p:nvSpPr>
          <p:spPr bwMode="auto">
            <a:xfrm>
              <a:off x="3810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39" name="Line 41"/>
            <p:cNvSpPr>
              <a:spLocks noChangeShapeType="1"/>
            </p:cNvSpPr>
            <p:nvPr/>
          </p:nvSpPr>
          <p:spPr bwMode="auto">
            <a:xfrm>
              <a:off x="685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0" name="Line 43"/>
            <p:cNvSpPr>
              <a:spLocks noChangeShapeType="1"/>
            </p:cNvSpPr>
            <p:nvPr/>
          </p:nvSpPr>
          <p:spPr bwMode="auto">
            <a:xfrm>
              <a:off x="4114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1" name="Line 44"/>
            <p:cNvSpPr>
              <a:spLocks noChangeShapeType="1"/>
            </p:cNvSpPr>
            <p:nvPr/>
          </p:nvSpPr>
          <p:spPr bwMode="auto">
            <a:xfrm>
              <a:off x="44196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2" name="Line 51"/>
            <p:cNvSpPr>
              <a:spLocks noChangeShapeType="1"/>
            </p:cNvSpPr>
            <p:nvPr/>
          </p:nvSpPr>
          <p:spPr bwMode="auto">
            <a:xfrm>
              <a:off x="6629400" y="3995738"/>
              <a:ext cx="9017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3" name="Line 52"/>
            <p:cNvSpPr>
              <a:spLocks noChangeShapeType="1"/>
            </p:cNvSpPr>
            <p:nvPr/>
          </p:nvSpPr>
          <p:spPr bwMode="auto">
            <a:xfrm flipV="1">
              <a:off x="7835900" y="3233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4" name="Line 53"/>
            <p:cNvSpPr>
              <a:spLocks noChangeShapeType="1"/>
            </p:cNvSpPr>
            <p:nvPr/>
          </p:nvSpPr>
          <p:spPr bwMode="auto">
            <a:xfrm>
              <a:off x="7835900" y="3233738"/>
              <a:ext cx="3048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22645" name="Group 54"/>
            <p:cNvGrpSpPr>
              <a:grpSpLocks/>
            </p:cNvGrpSpPr>
            <p:nvPr/>
          </p:nvGrpSpPr>
          <p:grpSpPr bwMode="auto">
            <a:xfrm>
              <a:off x="8140700" y="3233738"/>
              <a:ext cx="0" cy="762000"/>
              <a:chOff x="1248" y="2448"/>
              <a:chExt cx="0" cy="480"/>
            </a:xfrm>
          </p:grpSpPr>
          <p:sp>
            <p:nvSpPr>
              <p:cNvPr id="22659" name="Line 55"/>
              <p:cNvSpPr>
                <a:spLocks noChangeShapeType="1"/>
              </p:cNvSpPr>
              <p:nvPr/>
            </p:nvSpPr>
            <p:spPr bwMode="auto">
              <a:xfrm flipV="1">
                <a:off x="1248" y="244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60" name="Line 56"/>
              <p:cNvSpPr>
                <a:spLocks noChangeShapeType="1"/>
              </p:cNvSpPr>
              <p:nvPr/>
            </p:nvSpPr>
            <p:spPr bwMode="auto">
              <a:xfrm flipV="1">
                <a:off x="1248" y="268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646" name="Line 57"/>
            <p:cNvSpPr>
              <a:spLocks noChangeShapeType="1"/>
            </p:cNvSpPr>
            <p:nvPr/>
          </p:nvSpPr>
          <p:spPr bwMode="auto">
            <a:xfrm>
              <a:off x="8140700" y="3995738"/>
              <a:ext cx="469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7" name="Line 59"/>
            <p:cNvSpPr>
              <a:spLocks noChangeShapeType="1"/>
            </p:cNvSpPr>
            <p:nvPr/>
          </p:nvSpPr>
          <p:spPr bwMode="auto">
            <a:xfrm>
              <a:off x="7835900" y="2395537"/>
              <a:ext cx="27102" cy="530027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8" name="Freeform 61"/>
            <p:cNvSpPr>
              <a:spLocks/>
            </p:cNvSpPr>
            <p:nvPr/>
          </p:nvSpPr>
          <p:spPr bwMode="auto">
            <a:xfrm>
              <a:off x="6324600" y="23955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49" name="Freeform 62"/>
            <p:cNvSpPr>
              <a:spLocks/>
            </p:cNvSpPr>
            <p:nvPr/>
          </p:nvSpPr>
          <p:spPr bwMode="auto">
            <a:xfrm>
              <a:off x="6477000" y="23955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0" name="Line 63"/>
            <p:cNvSpPr>
              <a:spLocks noChangeShapeType="1"/>
            </p:cNvSpPr>
            <p:nvPr/>
          </p:nvSpPr>
          <p:spPr bwMode="auto">
            <a:xfrm flipH="1">
              <a:off x="4599849" y="2547938"/>
              <a:ext cx="172475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1" name="Text Box 65"/>
            <p:cNvSpPr txBox="1">
              <a:spLocks noChangeArrowheads="1"/>
            </p:cNvSpPr>
            <p:nvPr/>
          </p:nvSpPr>
          <p:spPr bwMode="auto">
            <a:xfrm>
              <a:off x="5868277" y="1940421"/>
              <a:ext cx="977900" cy="30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b="1" dirty="0">
                  <a:latin typeface="Times New Roman" panose="02020603050405020304" pitchFamily="18" charset="0"/>
                  <a:ea typeface="굴림" panose="020B0600000101010101" pitchFamily="50" charset="-127"/>
                </a:rPr>
                <a:t>CB period</a:t>
              </a:r>
            </a:p>
          </p:txBody>
        </p:sp>
        <p:sp>
          <p:nvSpPr>
            <p:cNvPr id="22652" name="Line 67"/>
            <p:cNvSpPr>
              <a:spLocks noChangeShapeType="1"/>
            </p:cNvSpPr>
            <p:nvPr/>
          </p:nvSpPr>
          <p:spPr bwMode="auto">
            <a:xfrm flipV="1">
              <a:off x="7835900" y="3614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3" name="Line 68"/>
            <p:cNvSpPr>
              <a:spLocks noChangeShapeType="1"/>
            </p:cNvSpPr>
            <p:nvPr/>
          </p:nvSpPr>
          <p:spPr bwMode="auto">
            <a:xfrm>
              <a:off x="75311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4" name="Line 69"/>
            <p:cNvSpPr>
              <a:spLocks noChangeShapeType="1"/>
            </p:cNvSpPr>
            <p:nvPr/>
          </p:nvSpPr>
          <p:spPr bwMode="auto">
            <a:xfrm>
              <a:off x="78359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5" name="Line 70"/>
            <p:cNvSpPr>
              <a:spLocks noChangeShapeType="1"/>
            </p:cNvSpPr>
            <p:nvPr/>
          </p:nvSpPr>
          <p:spPr bwMode="auto">
            <a:xfrm>
              <a:off x="6629400" y="2547938"/>
              <a:ext cx="12065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6" name="Freeform 71"/>
            <p:cNvSpPr>
              <a:spLocks/>
            </p:cNvSpPr>
            <p:nvPr/>
          </p:nvSpPr>
          <p:spPr bwMode="auto">
            <a:xfrm>
              <a:off x="6324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57" name="Freeform 72"/>
            <p:cNvSpPr>
              <a:spLocks/>
            </p:cNvSpPr>
            <p:nvPr/>
          </p:nvSpPr>
          <p:spPr bwMode="auto">
            <a:xfrm>
              <a:off x="6477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4" name="Text Box 38"/>
            <p:cNvSpPr txBox="1">
              <a:spLocks noChangeArrowheads="1"/>
            </p:cNvSpPr>
            <p:nvPr/>
          </p:nvSpPr>
          <p:spPr bwMode="auto">
            <a:xfrm>
              <a:off x="7829793" y="3290512"/>
              <a:ext cx="389514" cy="802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defRPr/>
              </a:pPr>
              <a:r>
                <a:rPr lang="en-US" altLang="ko-KR" sz="1050" b="1" dirty="0" smtClean="0">
                  <a:solidFill>
                    <a:srgbClr val="FF0000"/>
                  </a:solidFill>
                  <a:latin typeface="Times New Roman" panose="02020603050405020304" pitchFamily="18" charset="0"/>
                  <a:ea typeface="굴림" panose="020B0600000101010101" pitchFamily="50" charset="-127"/>
                </a:rPr>
                <a:t>Beacon</a:t>
              </a:r>
              <a:endParaRPr lang="en-US" altLang="ko-KR" sz="1400" b="1" dirty="0" smtClean="0">
                <a:solidFill>
                  <a:srgbClr val="FF0000"/>
                </a:solidFill>
                <a:latin typeface="Times New Roman" panose="02020603050405020304" pitchFamily="18" charset="0"/>
                <a:ea typeface="굴림" panose="020B0600000101010101" pitchFamily="50" charset="-127"/>
              </a:endParaRPr>
            </a:p>
          </p:txBody>
        </p:sp>
      </p:grpSp>
      <p:grpSp>
        <p:nvGrpSpPr>
          <p:cNvPr id="22546" name="그룹 54"/>
          <p:cNvGrpSpPr>
            <a:grpSpLocks/>
          </p:cNvGrpSpPr>
          <p:nvPr/>
        </p:nvGrpSpPr>
        <p:grpSpPr bwMode="auto">
          <a:xfrm>
            <a:off x="877888" y="3074988"/>
            <a:ext cx="7345362" cy="630237"/>
            <a:chOff x="381000" y="3233738"/>
            <a:chExt cx="8229600" cy="990600"/>
          </a:xfrm>
        </p:grpSpPr>
        <p:sp>
          <p:nvSpPr>
            <p:cNvPr id="22586" name="직사각형 1"/>
            <p:cNvSpPr>
              <a:spLocks noChangeArrowheads="1"/>
            </p:cNvSpPr>
            <p:nvPr/>
          </p:nvSpPr>
          <p:spPr bwMode="auto">
            <a:xfrm>
              <a:off x="990600" y="3233738"/>
              <a:ext cx="299431" cy="762000"/>
            </a:xfrm>
            <a:prstGeom prst="rect">
              <a:avLst/>
            </a:prstGeom>
            <a:solidFill>
              <a:srgbClr val="FF7C80"/>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87" name="Line 7"/>
            <p:cNvSpPr>
              <a:spLocks noChangeShapeType="1"/>
            </p:cNvSpPr>
            <p:nvPr/>
          </p:nvSpPr>
          <p:spPr bwMode="auto">
            <a:xfrm flipV="1">
              <a:off x="685800" y="3233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8" name="Line 8"/>
            <p:cNvSpPr>
              <a:spLocks noChangeShapeType="1"/>
            </p:cNvSpPr>
            <p:nvPr/>
          </p:nvSpPr>
          <p:spPr bwMode="auto">
            <a:xfrm>
              <a:off x="685800" y="3233738"/>
              <a:ext cx="3048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22589" name="Group 9"/>
            <p:cNvGrpSpPr>
              <a:grpSpLocks/>
            </p:cNvGrpSpPr>
            <p:nvPr/>
          </p:nvGrpSpPr>
          <p:grpSpPr bwMode="auto">
            <a:xfrm>
              <a:off x="990600" y="3233738"/>
              <a:ext cx="0" cy="762000"/>
              <a:chOff x="1248" y="2448"/>
              <a:chExt cx="0" cy="480"/>
            </a:xfrm>
          </p:grpSpPr>
          <p:sp>
            <p:nvSpPr>
              <p:cNvPr id="22614" name="Line 10"/>
              <p:cNvSpPr>
                <a:spLocks noChangeShapeType="1"/>
              </p:cNvSpPr>
              <p:nvPr/>
            </p:nvSpPr>
            <p:spPr bwMode="auto">
              <a:xfrm flipV="1">
                <a:off x="1248" y="244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15" name="Line 11"/>
              <p:cNvSpPr>
                <a:spLocks noChangeShapeType="1"/>
              </p:cNvSpPr>
              <p:nvPr/>
            </p:nvSpPr>
            <p:spPr bwMode="auto">
              <a:xfrm flipV="1">
                <a:off x="1248" y="268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590" name="Line 12"/>
            <p:cNvSpPr>
              <a:spLocks noChangeShapeType="1"/>
            </p:cNvSpPr>
            <p:nvPr/>
          </p:nvSpPr>
          <p:spPr bwMode="auto">
            <a:xfrm>
              <a:off x="990600" y="3995738"/>
              <a:ext cx="198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1" name="Line 13"/>
            <p:cNvSpPr>
              <a:spLocks noChangeShapeType="1"/>
            </p:cNvSpPr>
            <p:nvPr/>
          </p:nvSpPr>
          <p:spPr bwMode="auto">
            <a:xfrm>
              <a:off x="3200400" y="3995738"/>
              <a:ext cx="914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2" name="Line 21"/>
            <p:cNvSpPr>
              <a:spLocks noChangeShapeType="1"/>
            </p:cNvSpPr>
            <p:nvPr/>
          </p:nvSpPr>
          <p:spPr bwMode="auto">
            <a:xfrm>
              <a:off x="4724400" y="3995738"/>
              <a:ext cx="1600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77" name="Text Box 38"/>
            <p:cNvSpPr txBox="1">
              <a:spLocks noChangeArrowheads="1"/>
            </p:cNvSpPr>
            <p:nvPr/>
          </p:nvSpPr>
          <p:spPr bwMode="auto">
            <a:xfrm>
              <a:off x="660240" y="3288633"/>
              <a:ext cx="387736" cy="80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defRPr/>
              </a:pPr>
              <a:r>
                <a:rPr lang="en-US" altLang="ko-KR" sz="1050" b="1" dirty="0" smtClean="0">
                  <a:solidFill>
                    <a:srgbClr val="FF0000"/>
                  </a:solidFill>
                  <a:latin typeface="Times New Roman" panose="02020603050405020304" pitchFamily="18" charset="0"/>
                  <a:ea typeface="굴림" panose="020B0600000101010101" pitchFamily="50" charset="-127"/>
                </a:rPr>
                <a:t>Beacon</a:t>
              </a:r>
              <a:endParaRPr lang="en-US" altLang="ko-KR" sz="1400" b="1" dirty="0" smtClean="0">
                <a:solidFill>
                  <a:srgbClr val="FF0000"/>
                </a:solidFill>
                <a:latin typeface="Times New Roman" panose="02020603050405020304" pitchFamily="18" charset="0"/>
                <a:ea typeface="굴림" panose="020B0600000101010101" pitchFamily="50" charset="-127"/>
              </a:endParaRPr>
            </a:p>
          </p:txBody>
        </p:sp>
        <p:sp>
          <p:nvSpPr>
            <p:cNvPr id="22594" name="Line 39"/>
            <p:cNvSpPr>
              <a:spLocks noChangeShapeType="1"/>
            </p:cNvSpPr>
            <p:nvPr/>
          </p:nvSpPr>
          <p:spPr bwMode="auto">
            <a:xfrm flipV="1">
              <a:off x="685800" y="3614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5" name="Line 40"/>
            <p:cNvSpPr>
              <a:spLocks noChangeShapeType="1"/>
            </p:cNvSpPr>
            <p:nvPr/>
          </p:nvSpPr>
          <p:spPr bwMode="auto">
            <a:xfrm>
              <a:off x="3810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6" name="Line 41"/>
            <p:cNvSpPr>
              <a:spLocks noChangeShapeType="1"/>
            </p:cNvSpPr>
            <p:nvPr/>
          </p:nvSpPr>
          <p:spPr bwMode="auto">
            <a:xfrm>
              <a:off x="685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7" name="Line 43"/>
            <p:cNvSpPr>
              <a:spLocks noChangeShapeType="1"/>
            </p:cNvSpPr>
            <p:nvPr/>
          </p:nvSpPr>
          <p:spPr bwMode="auto">
            <a:xfrm>
              <a:off x="4114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8" name="Line 44"/>
            <p:cNvSpPr>
              <a:spLocks noChangeShapeType="1"/>
            </p:cNvSpPr>
            <p:nvPr/>
          </p:nvSpPr>
          <p:spPr bwMode="auto">
            <a:xfrm>
              <a:off x="44196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99" name="Line 51"/>
            <p:cNvSpPr>
              <a:spLocks noChangeShapeType="1"/>
            </p:cNvSpPr>
            <p:nvPr/>
          </p:nvSpPr>
          <p:spPr bwMode="auto">
            <a:xfrm>
              <a:off x="6629400" y="3995738"/>
              <a:ext cx="9017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0" name="Line 52"/>
            <p:cNvSpPr>
              <a:spLocks noChangeShapeType="1"/>
            </p:cNvSpPr>
            <p:nvPr/>
          </p:nvSpPr>
          <p:spPr bwMode="auto">
            <a:xfrm flipV="1">
              <a:off x="7835900" y="3233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1" name="Line 53"/>
            <p:cNvSpPr>
              <a:spLocks noChangeShapeType="1"/>
            </p:cNvSpPr>
            <p:nvPr/>
          </p:nvSpPr>
          <p:spPr bwMode="auto">
            <a:xfrm>
              <a:off x="7835900" y="3233738"/>
              <a:ext cx="304800" cy="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nvGrpSpPr>
            <p:cNvPr id="22602" name="Group 54"/>
            <p:cNvGrpSpPr>
              <a:grpSpLocks/>
            </p:cNvGrpSpPr>
            <p:nvPr/>
          </p:nvGrpSpPr>
          <p:grpSpPr bwMode="auto">
            <a:xfrm>
              <a:off x="8140700" y="3233738"/>
              <a:ext cx="0" cy="762000"/>
              <a:chOff x="1248" y="2448"/>
              <a:chExt cx="0" cy="480"/>
            </a:xfrm>
          </p:grpSpPr>
          <p:sp>
            <p:nvSpPr>
              <p:cNvPr id="22612" name="Line 55"/>
              <p:cNvSpPr>
                <a:spLocks noChangeShapeType="1"/>
              </p:cNvSpPr>
              <p:nvPr/>
            </p:nvSpPr>
            <p:spPr bwMode="auto">
              <a:xfrm flipV="1">
                <a:off x="1248" y="244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13" name="Line 56"/>
              <p:cNvSpPr>
                <a:spLocks noChangeShapeType="1"/>
              </p:cNvSpPr>
              <p:nvPr/>
            </p:nvSpPr>
            <p:spPr bwMode="auto">
              <a:xfrm flipV="1">
                <a:off x="1248" y="2688"/>
                <a:ext cx="0" cy="24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603" name="Line 57"/>
            <p:cNvSpPr>
              <a:spLocks noChangeShapeType="1"/>
            </p:cNvSpPr>
            <p:nvPr/>
          </p:nvSpPr>
          <p:spPr bwMode="auto">
            <a:xfrm>
              <a:off x="8140700" y="3995738"/>
              <a:ext cx="469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4" name="Line 67"/>
            <p:cNvSpPr>
              <a:spLocks noChangeShapeType="1"/>
            </p:cNvSpPr>
            <p:nvPr/>
          </p:nvSpPr>
          <p:spPr bwMode="auto">
            <a:xfrm flipV="1">
              <a:off x="7835900" y="3614738"/>
              <a:ext cx="0" cy="381000"/>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5" name="Line 68"/>
            <p:cNvSpPr>
              <a:spLocks noChangeShapeType="1"/>
            </p:cNvSpPr>
            <p:nvPr/>
          </p:nvSpPr>
          <p:spPr bwMode="auto">
            <a:xfrm>
              <a:off x="75311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6" name="Line 69"/>
            <p:cNvSpPr>
              <a:spLocks noChangeShapeType="1"/>
            </p:cNvSpPr>
            <p:nvPr/>
          </p:nvSpPr>
          <p:spPr bwMode="auto">
            <a:xfrm>
              <a:off x="78359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7" name="Freeform 71"/>
            <p:cNvSpPr>
              <a:spLocks/>
            </p:cNvSpPr>
            <p:nvPr/>
          </p:nvSpPr>
          <p:spPr bwMode="auto">
            <a:xfrm>
              <a:off x="6324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08" name="Freeform 72"/>
            <p:cNvSpPr>
              <a:spLocks/>
            </p:cNvSpPr>
            <p:nvPr/>
          </p:nvSpPr>
          <p:spPr bwMode="auto">
            <a:xfrm>
              <a:off x="6477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99" name="Text Box 38"/>
            <p:cNvSpPr txBox="1">
              <a:spLocks noChangeArrowheads="1"/>
            </p:cNvSpPr>
            <p:nvPr/>
          </p:nvSpPr>
          <p:spPr bwMode="auto">
            <a:xfrm>
              <a:off x="7829793" y="3288633"/>
              <a:ext cx="389514" cy="80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defRPr/>
              </a:pPr>
              <a:r>
                <a:rPr lang="en-US" altLang="ko-KR" sz="1050" b="1" dirty="0" smtClean="0">
                  <a:solidFill>
                    <a:srgbClr val="FF0000"/>
                  </a:solidFill>
                  <a:latin typeface="Times New Roman" panose="02020603050405020304" pitchFamily="18" charset="0"/>
                  <a:ea typeface="굴림" panose="020B0600000101010101" pitchFamily="50" charset="-127"/>
                </a:rPr>
                <a:t>Beacon</a:t>
              </a:r>
              <a:endParaRPr lang="en-US" altLang="ko-KR" sz="1400" b="1" dirty="0" smtClean="0">
                <a:solidFill>
                  <a:srgbClr val="FF0000"/>
                </a:solidFill>
                <a:latin typeface="Times New Roman" panose="02020603050405020304" pitchFamily="18" charset="0"/>
                <a:ea typeface="굴림" panose="020B0600000101010101" pitchFamily="50" charset="-127"/>
              </a:endParaRPr>
            </a:p>
          </p:txBody>
        </p:sp>
        <p:sp>
          <p:nvSpPr>
            <p:cNvPr id="22610" name="Freeform 26"/>
            <p:cNvSpPr>
              <a:spLocks/>
            </p:cNvSpPr>
            <p:nvPr/>
          </p:nvSpPr>
          <p:spPr bwMode="auto">
            <a:xfrm>
              <a:off x="2895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611" name="Freeform 27"/>
            <p:cNvSpPr>
              <a:spLocks/>
            </p:cNvSpPr>
            <p:nvPr/>
          </p:nvSpPr>
          <p:spPr bwMode="auto">
            <a:xfrm>
              <a:off x="3048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grpSp>
        <p:nvGrpSpPr>
          <p:cNvPr id="22547" name="그룹 121"/>
          <p:cNvGrpSpPr>
            <a:grpSpLocks/>
          </p:cNvGrpSpPr>
          <p:nvPr/>
        </p:nvGrpSpPr>
        <p:grpSpPr bwMode="auto">
          <a:xfrm>
            <a:off x="877888" y="4149725"/>
            <a:ext cx="7345362" cy="241300"/>
            <a:chOff x="381000" y="3843338"/>
            <a:chExt cx="8229600" cy="381000"/>
          </a:xfrm>
        </p:grpSpPr>
        <p:sp>
          <p:nvSpPr>
            <p:cNvPr id="22571" name="Line 12"/>
            <p:cNvSpPr>
              <a:spLocks noChangeShapeType="1"/>
            </p:cNvSpPr>
            <p:nvPr/>
          </p:nvSpPr>
          <p:spPr bwMode="auto">
            <a:xfrm>
              <a:off x="990600" y="3995738"/>
              <a:ext cx="198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2" name="Line 13"/>
            <p:cNvSpPr>
              <a:spLocks noChangeShapeType="1"/>
            </p:cNvSpPr>
            <p:nvPr/>
          </p:nvSpPr>
          <p:spPr bwMode="auto">
            <a:xfrm>
              <a:off x="3200400" y="3995738"/>
              <a:ext cx="914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3" name="Line 21"/>
            <p:cNvSpPr>
              <a:spLocks noChangeShapeType="1"/>
            </p:cNvSpPr>
            <p:nvPr/>
          </p:nvSpPr>
          <p:spPr bwMode="auto">
            <a:xfrm>
              <a:off x="4724400" y="3995738"/>
              <a:ext cx="1600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4" name="Freeform 26"/>
            <p:cNvSpPr>
              <a:spLocks/>
            </p:cNvSpPr>
            <p:nvPr/>
          </p:nvSpPr>
          <p:spPr bwMode="auto">
            <a:xfrm>
              <a:off x="2895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5" name="Freeform 27"/>
            <p:cNvSpPr>
              <a:spLocks/>
            </p:cNvSpPr>
            <p:nvPr/>
          </p:nvSpPr>
          <p:spPr bwMode="auto">
            <a:xfrm>
              <a:off x="3048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6" name="Line 40"/>
            <p:cNvSpPr>
              <a:spLocks noChangeShapeType="1"/>
            </p:cNvSpPr>
            <p:nvPr/>
          </p:nvSpPr>
          <p:spPr bwMode="auto">
            <a:xfrm>
              <a:off x="3810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7" name="Line 41"/>
            <p:cNvSpPr>
              <a:spLocks noChangeShapeType="1"/>
            </p:cNvSpPr>
            <p:nvPr/>
          </p:nvSpPr>
          <p:spPr bwMode="auto">
            <a:xfrm>
              <a:off x="685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8" name="Line 43"/>
            <p:cNvSpPr>
              <a:spLocks noChangeShapeType="1"/>
            </p:cNvSpPr>
            <p:nvPr/>
          </p:nvSpPr>
          <p:spPr bwMode="auto">
            <a:xfrm>
              <a:off x="4114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9" name="Line 44"/>
            <p:cNvSpPr>
              <a:spLocks noChangeShapeType="1"/>
            </p:cNvSpPr>
            <p:nvPr/>
          </p:nvSpPr>
          <p:spPr bwMode="auto">
            <a:xfrm>
              <a:off x="44196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0" name="Line 51"/>
            <p:cNvSpPr>
              <a:spLocks noChangeShapeType="1"/>
            </p:cNvSpPr>
            <p:nvPr/>
          </p:nvSpPr>
          <p:spPr bwMode="auto">
            <a:xfrm>
              <a:off x="6629400" y="3995738"/>
              <a:ext cx="9017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1" name="Line 57"/>
            <p:cNvSpPr>
              <a:spLocks noChangeShapeType="1"/>
            </p:cNvSpPr>
            <p:nvPr/>
          </p:nvSpPr>
          <p:spPr bwMode="auto">
            <a:xfrm>
              <a:off x="8140700" y="3995738"/>
              <a:ext cx="469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2" name="Line 68"/>
            <p:cNvSpPr>
              <a:spLocks noChangeShapeType="1"/>
            </p:cNvSpPr>
            <p:nvPr/>
          </p:nvSpPr>
          <p:spPr bwMode="auto">
            <a:xfrm>
              <a:off x="75311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3" name="Line 69"/>
            <p:cNvSpPr>
              <a:spLocks noChangeShapeType="1"/>
            </p:cNvSpPr>
            <p:nvPr/>
          </p:nvSpPr>
          <p:spPr bwMode="auto">
            <a:xfrm>
              <a:off x="78359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4" name="Freeform 71"/>
            <p:cNvSpPr>
              <a:spLocks/>
            </p:cNvSpPr>
            <p:nvPr/>
          </p:nvSpPr>
          <p:spPr bwMode="auto">
            <a:xfrm>
              <a:off x="6324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85" name="Freeform 72"/>
            <p:cNvSpPr>
              <a:spLocks/>
            </p:cNvSpPr>
            <p:nvPr/>
          </p:nvSpPr>
          <p:spPr bwMode="auto">
            <a:xfrm>
              <a:off x="6477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548" name="직사각형 1"/>
          <p:cNvSpPr>
            <a:spLocks noChangeArrowheads="1"/>
          </p:cNvSpPr>
          <p:nvPr/>
        </p:nvSpPr>
        <p:spPr bwMode="auto">
          <a:xfrm>
            <a:off x="5154613" y="3762375"/>
            <a:ext cx="266700" cy="484188"/>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grpSp>
        <p:nvGrpSpPr>
          <p:cNvPr id="22549" name="그룹 163"/>
          <p:cNvGrpSpPr>
            <a:grpSpLocks/>
          </p:cNvGrpSpPr>
          <p:nvPr/>
        </p:nvGrpSpPr>
        <p:grpSpPr bwMode="auto">
          <a:xfrm>
            <a:off x="881063" y="4767263"/>
            <a:ext cx="7345362" cy="241300"/>
            <a:chOff x="381000" y="3843338"/>
            <a:chExt cx="8229600" cy="381000"/>
          </a:xfrm>
        </p:grpSpPr>
        <p:sp>
          <p:nvSpPr>
            <p:cNvPr id="22556" name="Line 12"/>
            <p:cNvSpPr>
              <a:spLocks noChangeShapeType="1"/>
            </p:cNvSpPr>
            <p:nvPr/>
          </p:nvSpPr>
          <p:spPr bwMode="auto">
            <a:xfrm>
              <a:off x="990600" y="3995738"/>
              <a:ext cx="1981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57" name="Line 13"/>
            <p:cNvSpPr>
              <a:spLocks noChangeShapeType="1"/>
            </p:cNvSpPr>
            <p:nvPr/>
          </p:nvSpPr>
          <p:spPr bwMode="auto">
            <a:xfrm>
              <a:off x="3200400" y="3995738"/>
              <a:ext cx="914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58" name="Line 21"/>
            <p:cNvSpPr>
              <a:spLocks noChangeShapeType="1"/>
            </p:cNvSpPr>
            <p:nvPr/>
          </p:nvSpPr>
          <p:spPr bwMode="auto">
            <a:xfrm>
              <a:off x="4724400" y="3995738"/>
              <a:ext cx="16002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59" name="Freeform 26"/>
            <p:cNvSpPr>
              <a:spLocks/>
            </p:cNvSpPr>
            <p:nvPr/>
          </p:nvSpPr>
          <p:spPr bwMode="auto">
            <a:xfrm>
              <a:off x="2895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0" name="Freeform 27"/>
            <p:cNvSpPr>
              <a:spLocks/>
            </p:cNvSpPr>
            <p:nvPr/>
          </p:nvSpPr>
          <p:spPr bwMode="auto">
            <a:xfrm>
              <a:off x="3048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1" name="Line 40"/>
            <p:cNvSpPr>
              <a:spLocks noChangeShapeType="1"/>
            </p:cNvSpPr>
            <p:nvPr/>
          </p:nvSpPr>
          <p:spPr bwMode="auto">
            <a:xfrm>
              <a:off x="3810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2" name="Line 41"/>
            <p:cNvSpPr>
              <a:spLocks noChangeShapeType="1"/>
            </p:cNvSpPr>
            <p:nvPr/>
          </p:nvSpPr>
          <p:spPr bwMode="auto">
            <a:xfrm>
              <a:off x="685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3" name="Line 43"/>
            <p:cNvSpPr>
              <a:spLocks noChangeShapeType="1"/>
            </p:cNvSpPr>
            <p:nvPr/>
          </p:nvSpPr>
          <p:spPr bwMode="auto">
            <a:xfrm>
              <a:off x="41148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4" name="Line 44"/>
            <p:cNvSpPr>
              <a:spLocks noChangeShapeType="1"/>
            </p:cNvSpPr>
            <p:nvPr/>
          </p:nvSpPr>
          <p:spPr bwMode="auto">
            <a:xfrm>
              <a:off x="44196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5" name="Line 51"/>
            <p:cNvSpPr>
              <a:spLocks noChangeShapeType="1"/>
            </p:cNvSpPr>
            <p:nvPr/>
          </p:nvSpPr>
          <p:spPr bwMode="auto">
            <a:xfrm>
              <a:off x="6629400" y="3995738"/>
              <a:ext cx="9017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6" name="Line 57"/>
            <p:cNvSpPr>
              <a:spLocks noChangeShapeType="1"/>
            </p:cNvSpPr>
            <p:nvPr/>
          </p:nvSpPr>
          <p:spPr bwMode="auto">
            <a:xfrm>
              <a:off x="8140700" y="3995738"/>
              <a:ext cx="4699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7" name="Line 68"/>
            <p:cNvSpPr>
              <a:spLocks noChangeShapeType="1"/>
            </p:cNvSpPr>
            <p:nvPr/>
          </p:nvSpPr>
          <p:spPr bwMode="auto">
            <a:xfrm>
              <a:off x="75311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8" name="Line 69"/>
            <p:cNvSpPr>
              <a:spLocks noChangeShapeType="1"/>
            </p:cNvSpPr>
            <p:nvPr/>
          </p:nvSpPr>
          <p:spPr bwMode="auto">
            <a:xfrm>
              <a:off x="7835900" y="3995738"/>
              <a:ext cx="304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69" name="Freeform 71"/>
            <p:cNvSpPr>
              <a:spLocks/>
            </p:cNvSpPr>
            <p:nvPr/>
          </p:nvSpPr>
          <p:spPr bwMode="auto">
            <a:xfrm>
              <a:off x="63246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2570" name="Freeform 72"/>
            <p:cNvSpPr>
              <a:spLocks/>
            </p:cNvSpPr>
            <p:nvPr/>
          </p:nvSpPr>
          <p:spPr bwMode="auto">
            <a:xfrm>
              <a:off x="6477000" y="3843338"/>
              <a:ext cx="165100" cy="381000"/>
            </a:xfrm>
            <a:custGeom>
              <a:avLst/>
              <a:gdLst>
                <a:gd name="T0" fmla="*/ 2147483646 w 152"/>
                <a:gd name="T1" fmla="*/ 0 h 336"/>
                <a:gd name="T2" fmla="*/ 2147483646 w 152"/>
                <a:gd name="T3" fmla="*/ 2147483646 h 336"/>
                <a:gd name="T4" fmla="*/ 2147483646 w 152"/>
                <a:gd name="T5" fmla="*/ 2147483646 h 336"/>
                <a:gd name="T6" fmla="*/ 0 w 152"/>
                <a:gd name="T7" fmla="*/ 2147483646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2" h="336">
                  <a:moveTo>
                    <a:pt x="96" y="0"/>
                  </a:moveTo>
                  <a:cubicBezTo>
                    <a:pt x="68" y="60"/>
                    <a:pt x="40" y="120"/>
                    <a:pt x="48" y="144"/>
                  </a:cubicBezTo>
                  <a:cubicBezTo>
                    <a:pt x="56" y="168"/>
                    <a:pt x="152" y="112"/>
                    <a:pt x="144" y="144"/>
                  </a:cubicBezTo>
                  <a:cubicBezTo>
                    <a:pt x="136" y="176"/>
                    <a:pt x="68" y="256"/>
                    <a:pt x="0" y="336"/>
                  </a:cubicBezTo>
                </a:path>
              </a:pathLst>
            </a:custGeom>
            <a:noFill/>
            <a:ln w="190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grpSp>
      <p:sp>
        <p:nvSpPr>
          <p:cNvPr id="22550" name="직사각형 1"/>
          <p:cNvSpPr>
            <a:spLocks noChangeArrowheads="1"/>
          </p:cNvSpPr>
          <p:nvPr/>
        </p:nvSpPr>
        <p:spPr bwMode="auto">
          <a:xfrm>
            <a:off x="5792788" y="4372814"/>
            <a:ext cx="268287" cy="484187"/>
          </a:xfrm>
          <a:prstGeom prst="rect">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eaLnBrk="1" hangingPunct="1">
              <a:spcBef>
                <a:spcPct val="0"/>
              </a:spcBef>
              <a:buFontTx/>
              <a:buNone/>
            </a:pPr>
            <a:endParaRPr lang="ko-KR" altLang="en-US" sz="1600">
              <a:latin typeface="Times New Roman" panose="02020603050405020304" pitchFamily="18" charset="0"/>
              <a:ea typeface="굴림" panose="020B0600000101010101" pitchFamily="50" charset="-127"/>
            </a:endParaRPr>
          </a:p>
        </p:txBody>
      </p:sp>
      <p:sp>
        <p:nvSpPr>
          <p:cNvPr id="22551" name="직사각형 2"/>
          <p:cNvSpPr>
            <a:spLocks noChangeArrowheads="1"/>
          </p:cNvSpPr>
          <p:nvPr/>
        </p:nvSpPr>
        <p:spPr bwMode="auto">
          <a:xfrm>
            <a:off x="130175" y="3132138"/>
            <a:ext cx="6461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800" b="1" dirty="0" smtClean="0">
                <a:latin typeface="Times New Roman" panose="02020603050405020304" pitchFamily="18" charset="0"/>
                <a:ea typeface="굴림" panose="020B0600000101010101" pitchFamily="50" charset="-127"/>
              </a:rPr>
              <a:t>FFD</a:t>
            </a:r>
            <a:endParaRPr lang="ko-KR" altLang="en-US" sz="1800" b="1" dirty="0">
              <a:latin typeface="Times New Roman" panose="02020603050405020304" pitchFamily="18" charset="0"/>
              <a:ea typeface="굴림" panose="020B0600000101010101" pitchFamily="50" charset="-127"/>
            </a:endParaRPr>
          </a:p>
        </p:txBody>
      </p:sp>
      <p:sp>
        <p:nvSpPr>
          <p:cNvPr id="22552" name="직사각형 180"/>
          <p:cNvSpPr>
            <a:spLocks noChangeArrowheads="1"/>
          </p:cNvSpPr>
          <p:nvPr/>
        </p:nvSpPr>
        <p:spPr bwMode="auto">
          <a:xfrm>
            <a:off x="160338" y="2071688"/>
            <a:ext cx="595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800" b="1">
                <a:latin typeface="Times New Roman" panose="02020603050405020304" pitchFamily="18" charset="0"/>
                <a:ea typeface="굴림" panose="020B0600000101010101" pitchFamily="50" charset="-127"/>
              </a:rPr>
              <a:t>GW</a:t>
            </a:r>
            <a:endParaRPr lang="ko-KR" altLang="en-US" sz="1800" b="1">
              <a:latin typeface="Times New Roman" panose="02020603050405020304" pitchFamily="18" charset="0"/>
              <a:ea typeface="굴림" panose="020B0600000101010101" pitchFamily="50" charset="-127"/>
            </a:endParaRPr>
          </a:p>
        </p:txBody>
      </p:sp>
      <p:sp>
        <p:nvSpPr>
          <p:cNvPr id="22553" name="직사각형 181"/>
          <p:cNvSpPr>
            <a:spLocks noChangeArrowheads="1"/>
          </p:cNvSpPr>
          <p:nvPr/>
        </p:nvSpPr>
        <p:spPr bwMode="auto">
          <a:xfrm>
            <a:off x="41060" y="3827463"/>
            <a:ext cx="8322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a:spcBef>
                <a:spcPct val="0"/>
              </a:spcBef>
              <a:buFontTx/>
              <a:buNone/>
            </a:pPr>
            <a:r>
              <a:rPr lang="en-US" altLang="ko-KR" sz="1800" b="1" dirty="0" smtClean="0">
                <a:latin typeface="Times New Roman" panose="02020603050405020304" pitchFamily="18" charset="0"/>
                <a:ea typeface="굴림" panose="020B0600000101010101" pitchFamily="50" charset="-127"/>
              </a:rPr>
              <a:t>RFD </a:t>
            </a:r>
            <a:r>
              <a:rPr lang="en-US" altLang="ko-KR" sz="1800" b="1" dirty="0">
                <a:latin typeface="Times New Roman" panose="02020603050405020304" pitchFamily="18" charset="0"/>
                <a:ea typeface="굴림" panose="020B0600000101010101" pitchFamily="50" charset="-127"/>
              </a:rPr>
              <a:t>1</a:t>
            </a:r>
            <a:endParaRPr lang="ko-KR" altLang="en-US" sz="1800" b="1" dirty="0">
              <a:latin typeface="Times New Roman" panose="02020603050405020304" pitchFamily="18" charset="0"/>
              <a:ea typeface="굴림" panose="020B0600000101010101" pitchFamily="50" charset="-127"/>
            </a:endParaRPr>
          </a:p>
        </p:txBody>
      </p:sp>
      <p:sp>
        <p:nvSpPr>
          <p:cNvPr id="22554" name="직사각형 183"/>
          <p:cNvSpPr>
            <a:spLocks noChangeArrowheads="1"/>
          </p:cNvSpPr>
          <p:nvPr/>
        </p:nvSpPr>
        <p:spPr bwMode="auto">
          <a:xfrm>
            <a:off x="20423" y="4518025"/>
            <a:ext cx="83227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a:spcBef>
                <a:spcPct val="0"/>
              </a:spcBef>
              <a:buFontTx/>
              <a:buNone/>
            </a:pPr>
            <a:r>
              <a:rPr lang="en-US" altLang="ko-KR" sz="1800" b="1" dirty="0" smtClean="0">
                <a:latin typeface="Times New Roman" panose="02020603050405020304" pitchFamily="18" charset="0"/>
                <a:ea typeface="굴림" panose="020B0600000101010101" pitchFamily="50" charset="-127"/>
              </a:rPr>
              <a:t>RFD </a:t>
            </a:r>
            <a:r>
              <a:rPr lang="en-US" altLang="ko-KR" sz="1800" b="1" dirty="0">
                <a:latin typeface="Times New Roman" panose="02020603050405020304" pitchFamily="18" charset="0"/>
                <a:ea typeface="굴림" panose="020B0600000101010101" pitchFamily="50" charset="-127"/>
              </a:rPr>
              <a:t>2</a:t>
            </a:r>
            <a:endParaRPr lang="ko-KR" altLang="en-US" sz="1800" b="1" dirty="0">
              <a:latin typeface="Times New Roman" panose="02020603050405020304" pitchFamily="18" charset="0"/>
              <a:ea typeface="굴림" panose="020B0600000101010101" pitchFamily="50" charset="-127"/>
            </a:endParaRPr>
          </a:p>
        </p:txBody>
      </p:sp>
      <p:sp>
        <p:nvSpPr>
          <p:cNvPr id="22555"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날짜 개체 틀 3"/>
          <p:cNvSpPr>
            <a:spLocks noGrp="1"/>
          </p:cNvSpPr>
          <p:nvPr>
            <p:ph type="dt" sz="quarter" idx="10"/>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400" smtClean="0">
                <a:latin typeface="Times New Roman" panose="02020603050405020304" pitchFamily="18" charset="0"/>
              </a:rPr>
              <a:t>July 2018</a:t>
            </a:r>
          </a:p>
        </p:txBody>
      </p:sp>
      <p:sp>
        <p:nvSpPr>
          <p:cNvPr id="23555" name="슬라이드 번호 개체 틀 5"/>
          <p:cNvSpPr>
            <a:spLocks noGrp="1"/>
          </p:cNvSpPr>
          <p:nvPr>
            <p:ph type="sldNum" sz="quarter" idx="12"/>
          </p:nvPr>
        </p:nvSpPr>
        <p:spPr>
          <a:noFill/>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r>
              <a:rPr lang="en-US" altLang="ko-KR" sz="1200" smtClean="0">
                <a:latin typeface="Times New Roman" panose="02020603050405020304" pitchFamily="18" charset="0"/>
              </a:rPr>
              <a:t>Slide </a:t>
            </a:r>
            <a:fld id="{61EE85E3-88DE-4C37-8B7B-1659CE688BBE}" type="slidenum">
              <a:rPr lang="en-US" altLang="ko-KR" sz="1200" smtClean="0">
                <a:latin typeface="Times New Roman" panose="02020603050405020304" pitchFamily="18" charset="0"/>
              </a:rPr>
              <a:pPr>
                <a:spcBef>
                  <a:spcPct val="0"/>
                </a:spcBef>
                <a:buFontTx/>
                <a:buNone/>
              </a:pPr>
              <a:t>9</a:t>
            </a:fld>
            <a:endParaRPr lang="en-US" altLang="ko-KR" sz="1200" smtClean="0">
              <a:latin typeface="Times New Roman" panose="02020603050405020304" pitchFamily="18" charset="0"/>
            </a:endParaRPr>
          </a:p>
        </p:txBody>
      </p:sp>
      <p:sp>
        <p:nvSpPr>
          <p:cNvPr id="23556" name="Rectangle 2"/>
          <p:cNvSpPr>
            <a:spLocks noGrp="1" noChangeArrowheads="1"/>
          </p:cNvSpPr>
          <p:nvPr>
            <p:ph type="title"/>
          </p:nvPr>
        </p:nvSpPr>
        <p:spPr/>
        <p:txBody>
          <a:bodyPr/>
          <a:lstStyle/>
          <a:p>
            <a:r>
              <a:rPr lang="en-US" altLang="ko-KR" dirty="0" smtClean="0">
                <a:ea typeface="굴림" panose="020B0600000101010101" pitchFamily="50" charset="-127"/>
              </a:rPr>
              <a:t>MAC Packet Proposal</a:t>
            </a:r>
          </a:p>
        </p:txBody>
      </p:sp>
      <p:sp>
        <p:nvSpPr>
          <p:cNvPr id="23557" name="Rectangle 3"/>
          <p:cNvSpPr>
            <a:spLocks noGrp="1" noChangeArrowheads="1"/>
          </p:cNvSpPr>
          <p:nvPr>
            <p:ph type="body" idx="1"/>
          </p:nvPr>
        </p:nvSpPr>
        <p:spPr/>
        <p:txBody>
          <a:bodyPr/>
          <a:lstStyle/>
          <a:p>
            <a:r>
              <a:rPr lang="en-US" altLang="ko-KR" dirty="0" smtClean="0">
                <a:ea typeface="굴림" panose="020B0600000101010101" pitchFamily="50" charset="-127"/>
              </a:rPr>
              <a:t>Proposal to include new information for CF/CB division optimization</a:t>
            </a:r>
          </a:p>
          <a:p>
            <a:pPr lvl="1"/>
            <a:r>
              <a:rPr lang="en-US" altLang="ko-KR" dirty="0" smtClean="0">
                <a:ea typeface="굴림" panose="020B0600000101010101" pitchFamily="50" charset="-127"/>
              </a:rPr>
              <a:t>Latency bound information</a:t>
            </a:r>
          </a:p>
          <a:p>
            <a:pPr lvl="1"/>
            <a:r>
              <a:rPr lang="en-US" altLang="ko-KR" dirty="0" smtClean="0">
                <a:ea typeface="굴림" panose="020B0600000101010101" pitchFamily="50" charset="-127"/>
              </a:rPr>
              <a:t>Transmission time information</a:t>
            </a:r>
          </a:p>
          <a:p>
            <a:pPr lvl="1"/>
            <a:r>
              <a:rPr lang="en-US" altLang="ko-KR" dirty="0" smtClean="0">
                <a:ea typeface="굴림" panose="020B0600000101010101" pitchFamily="50" charset="-127"/>
              </a:rPr>
              <a:t>Number of retransmissions performed in CB protocol</a:t>
            </a:r>
          </a:p>
          <a:p>
            <a:endParaRPr lang="en-US" altLang="ko-KR" dirty="0" smtClean="0">
              <a:ea typeface="굴림" panose="020B0600000101010101" pitchFamily="50" charset="-127"/>
            </a:endParaRPr>
          </a:p>
          <a:p>
            <a:r>
              <a:rPr lang="en-US" altLang="ko-KR" dirty="0" smtClean="0">
                <a:ea typeface="굴림" panose="020B0600000101010101" pitchFamily="50" charset="-127"/>
              </a:rPr>
              <a:t>Software implementation in GW:</a:t>
            </a:r>
          </a:p>
          <a:p>
            <a:pPr lvl="1"/>
            <a:r>
              <a:rPr lang="en-US" altLang="ko-KR" dirty="0" smtClean="0">
                <a:ea typeface="굴림" panose="020B0600000101010101" pitchFamily="50" charset="-127"/>
              </a:rPr>
              <a:t>Statistics evaluation for packet delay violation</a:t>
            </a:r>
          </a:p>
          <a:p>
            <a:pPr lvl="1"/>
            <a:r>
              <a:rPr lang="en-US" altLang="ko-KR" dirty="0" smtClean="0">
                <a:ea typeface="굴림" panose="020B0600000101010101" pitchFamily="50" charset="-127"/>
              </a:rPr>
              <a:t>Evaluation of CB/CF allocation and send it to a beacon</a:t>
            </a:r>
          </a:p>
          <a:p>
            <a:pPr lvl="1"/>
            <a:endParaRPr lang="en-US" altLang="ko-KR" dirty="0" smtClean="0">
              <a:ea typeface="굴림" panose="020B0600000101010101" pitchFamily="50" charset="-127"/>
            </a:endParaRPr>
          </a:p>
        </p:txBody>
      </p:sp>
      <p:sp>
        <p:nvSpPr>
          <p:cNvPr id="23558" name="바닥글 개체 틀 2"/>
          <p:cNvSpPr txBox="1">
            <a:spLocks/>
          </p:cNvSpPr>
          <p:nvPr/>
        </p:nvSpPr>
        <p:spPr bwMode="auto">
          <a:xfrm>
            <a:off x="5087938" y="6475413"/>
            <a:ext cx="35337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a:solidFill>
                  <a:schemeClr val="tx1"/>
                </a:solidFill>
                <a:latin typeface="Arial" panose="020B0604020202020204" pitchFamily="34" charset="0"/>
              </a:defRPr>
            </a:lvl1pPr>
            <a:lvl2pPr indent="-285750">
              <a:spcBef>
                <a:spcPct val="20000"/>
              </a:spcBef>
              <a:buChar char="–"/>
              <a:defRPr sz="2000">
                <a:solidFill>
                  <a:schemeClr val="tx1"/>
                </a:solidFill>
                <a:latin typeface="Arial" panose="020B0604020202020204" pitchFamily="34" charset="0"/>
              </a:defRPr>
            </a:lvl2pPr>
            <a:lvl3pPr indent="-228600">
              <a:spcBef>
                <a:spcPct val="20000"/>
              </a:spcBef>
              <a:buChar char="•"/>
              <a:defRPr>
                <a:solidFill>
                  <a:schemeClr val="tx1"/>
                </a:solidFill>
                <a:latin typeface="Arial" panose="020B0604020202020204" pitchFamily="34" charset="0"/>
              </a:defRPr>
            </a:lvl3pPr>
            <a:lvl4pPr indent="-228600">
              <a:spcBef>
                <a:spcPct val="20000"/>
              </a:spcBef>
              <a:buChar char="–"/>
              <a:defRPr sz="1600">
                <a:solidFill>
                  <a:schemeClr val="tx1"/>
                </a:solidFill>
                <a:latin typeface="Arial" panose="020B0604020202020204" pitchFamily="34" charset="0"/>
              </a:defRPr>
            </a:lvl4pPr>
            <a:lvl5pPr indent="-228600">
              <a:spcBef>
                <a:spcPct val="20000"/>
              </a:spcBef>
              <a:buChar char="•"/>
              <a:defRPr sz="1400">
                <a:solidFill>
                  <a:schemeClr val="tx1"/>
                </a:solidFill>
                <a:latin typeface="Arial" panose="020B0604020202020204" pitchFamily="34" charset="0"/>
              </a:defRPr>
            </a:lvl5pPr>
            <a:lvl6pPr indent="-228600" eaLnBrk="0" fontAlgn="base" hangingPunct="0">
              <a:spcBef>
                <a:spcPct val="20000"/>
              </a:spcBef>
              <a:spcAft>
                <a:spcPct val="0"/>
              </a:spcAft>
              <a:buChar char="•"/>
              <a:defRPr sz="1400">
                <a:solidFill>
                  <a:schemeClr val="tx1"/>
                </a:solidFill>
                <a:latin typeface="Arial" panose="020B0604020202020204" pitchFamily="34" charset="0"/>
              </a:defRPr>
            </a:lvl6pPr>
            <a:lvl7pPr indent="-228600" eaLnBrk="0" fontAlgn="base" hangingPunct="0">
              <a:spcBef>
                <a:spcPct val="20000"/>
              </a:spcBef>
              <a:spcAft>
                <a:spcPct val="0"/>
              </a:spcAft>
              <a:buChar char="•"/>
              <a:defRPr sz="1400">
                <a:solidFill>
                  <a:schemeClr val="tx1"/>
                </a:solidFill>
                <a:latin typeface="Arial" panose="020B0604020202020204" pitchFamily="34" charset="0"/>
              </a:defRPr>
            </a:lvl7pPr>
            <a:lvl8pPr indent="-228600" eaLnBrk="0" fontAlgn="base" hangingPunct="0">
              <a:spcBef>
                <a:spcPct val="20000"/>
              </a:spcBef>
              <a:spcAft>
                <a:spcPct val="0"/>
              </a:spcAft>
              <a:buChar char="•"/>
              <a:defRPr sz="1400">
                <a:solidFill>
                  <a:schemeClr val="tx1"/>
                </a:solidFill>
                <a:latin typeface="Arial" panose="020B0604020202020204" pitchFamily="34" charset="0"/>
              </a:defRPr>
            </a:lvl8pPr>
            <a:lvl9pPr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lgn="ctr" eaLnBrk="1" hangingPunct="1">
              <a:spcBef>
                <a:spcPct val="0"/>
              </a:spcBef>
              <a:buFontTx/>
              <a:buNone/>
            </a:pPr>
            <a:r>
              <a:rPr lang="en-US" altLang="ko-KR" sz="1200">
                <a:latin typeface="Times New Roman" panose="02020603050405020304" pitchFamily="18" charset="0"/>
                <a:ea typeface="굴림" panose="020B0600000101010101" pitchFamily="50" charset="-127"/>
              </a:rPr>
              <a:t>Jin-Taek Lim, Kunmin Yeo, Youngnam Han, KAIST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ko-KR" sz="16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ko-KR" sz="16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 2000\Templates\Presentation Designs\IEEE-P802_15.pot</Template>
  <TotalTime>3683</TotalTime>
  <Words>2482</Words>
  <Application>Microsoft Office PowerPoint</Application>
  <PresentationFormat>화면 슬라이드 쇼(4:3)</PresentationFormat>
  <Paragraphs>323</Paragraphs>
  <Slides>12</Slides>
  <Notes>11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12</vt:i4>
      </vt:variant>
    </vt:vector>
  </HeadingPairs>
  <TitlesOfParts>
    <vt:vector size="18" baseType="lpstr">
      <vt:lpstr>굴림</vt:lpstr>
      <vt:lpstr>맑은 고딕</vt:lpstr>
      <vt:lpstr>Arial</vt:lpstr>
      <vt:lpstr>Cambria Math</vt:lpstr>
      <vt:lpstr>Times New Roman</vt:lpstr>
      <vt:lpstr>IEEE-P802_15</vt:lpstr>
      <vt:lpstr>PowerPoint 프레젠테이션</vt:lpstr>
      <vt:lpstr>MAC Proposal for 802.15.4w Standard</vt:lpstr>
      <vt:lpstr>15.4w is Different!</vt:lpstr>
      <vt:lpstr>Not all devices will be energy-critical!</vt:lpstr>
      <vt:lpstr>Contention-free/based protocols</vt:lpstr>
      <vt:lpstr>15.4w network topology proposal</vt:lpstr>
      <vt:lpstr>Procedures of proposed FFD-assisted network</vt:lpstr>
      <vt:lpstr>Network Frame Proposal</vt:lpstr>
      <vt:lpstr>MAC Packet Proposal</vt:lpstr>
      <vt:lpstr>Expected performance</vt:lpstr>
      <vt:lpstr>Expected performance</vt:lpstr>
      <vt:lpstr>Vision</vt:lpstr>
    </vt:vector>
  </TitlesOfParts>
  <Company>Motorola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Motorola IEEE 802.15.4 MAC Proposal</dc:title>
  <dc:creator>Ed Callaway</dc:creator>
  <cp:lastModifiedBy>심창균</cp:lastModifiedBy>
  <cp:revision>183</cp:revision>
  <cp:lastPrinted>2018-06-28T06:28:16Z</cp:lastPrinted>
  <dcterms:created xsi:type="dcterms:W3CDTF">2001-03-06T19:55:17Z</dcterms:created>
  <dcterms:modified xsi:type="dcterms:W3CDTF">2018-07-06T22:41:57Z</dcterms:modified>
</cp:coreProperties>
</file>