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11" r:id="rId4"/>
    <p:sldId id="309"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4" autoAdjust="0"/>
    <p:restoredTop sz="96159" autoAdjust="0"/>
  </p:normalViewPr>
  <p:slideViewPr>
    <p:cSldViewPr>
      <p:cViewPr varScale="1">
        <p:scale>
          <a:sx n="100" d="100"/>
          <a:sy n="100" d="100"/>
        </p:scale>
        <p:origin x="762"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583"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5/9/2018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January  2018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5/9/2018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834901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136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5/9/2018</a:t>
            </a:fld>
            <a:endParaRPr lang="en-US"/>
          </a:p>
        </p:txBody>
      </p:sp>
      <p:sp>
        <p:nvSpPr>
          <p:cNvPr id="5" name="Footer Placeholder 4"/>
          <p:cNvSpPr>
            <a:spLocks noGrp="1"/>
          </p:cNvSpPr>
          <p:nvPr>
            <p:ph type="ftr" sz="quarter" idx="11"/>
          </p:nvPr>
        </p:nvSpPr>
        <p:spPr/>
        <p:txBody>
          <a:bodyPr/>
          <a:lstStyle/>
          <a:p>
            <a:endParaRPr lang="en-US" dirty="0" smtClean="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2018</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15-18-0253-00-0vat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2018</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15-18-0253-00-0vat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5/9/2018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67710"/>
            <a:ext cx="9144000" cy="5509200"/>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Title:</a:t>
            </a:r>
            <a:r>
              <a:rPr lang="en-US" sz="1600" dirty="0" smtClean="0">
                <a:latin typeface="Times New Roman" pitchFamily="18" charset="0"/>
                <a:cs typeface="Times New Roman" pitchFamily="18" charset="0"/>
              </a:rPr>
              <a:t> </a:t>
            </a:r>
            <a:r>
              <a:rPr lang="en-IN" altLang="ko-KR" sz="1600" dirty="0">
                <a:latin typeface="Times New Roman" panose="02020603050405020304" pitchFamily="18" charset="0"/>
                <a:ea typeface="굴림" panose="020B0600000101010101" pitchFamily="50" charset="-127"/>
                <a:cs typeface="Times New Roman" panose="02020603050405020304" pitchFamily="18" charset="0"/>
              </a:rPr>
              <a:t>Roadway Pre-Order Solution using </a:t>
            </a:r>
            <a:r>
              <a:rPr lang="en-IN" altLang="ko-KR" sz="1600" dirty="0" err="1">
                <a:latin typeface="Times New Roman" panose="02020603050405020304" pitchFamily="18" charset="0"/>
                <a:ea typeface="굴림" panose="020B0600000101010101" pitchFamily="50" charset="-127"/>
                <a:cs typeface="Times New Roman" panose="02020603050405020304" pitchFamily="18" charset="0"/>
              </a:rPr>
              <a:t>LiFiCamCom</a:t>
            </a:r>
            <a:r>
              <a:rPr lang="en-IN" altLang="ko-KR" sz="1600" dirty="0">
                <a:latin typeface="Times New Roman" panose="02020603050405020304" pitchFamily="18" charset="0"/>
                <a:ea typeface="굴림" panose="020B0600000101010101" pitchFamily="50" charset="-127"/>
                <a:cs typeface="Times New Roman" panose="02020603050405020304" pitchFamily="18" charset="0"/>
              </a:rPr>
              <a:t> Technology</a:t>
            </a:r>
            <a:endPar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endParaRPr>
          </a:p>
          <a:p>
            <a:pPr marL="228600"/>
            <a:endParaRPr lang="en-US" sz="1600"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 </a:t>
            </a:r>
            <a:r>
              <a:rPr lang="en-US" sz="1600" dirty="0" smtClean="0">
                <a:latin typeface="Times New Roman" pitchFamily="18" charset="0"/>
                <a:cs typeface="Times New Roman" pitchFamily="18" charset="0"/>
              </a:rPr>
              <a:t>May 2018</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Jaesang Cha(SNUST), </a:t>
            </a:r>
            <a:r>
              <a:rPr lang="en-US" sz="1600" dirty="0" err="1">
                <a:latin typeface="Times New Roman" pitchFamily="18" charset="0"/>
                <a:cs typeface="Times New Roman" pitchFamily="18" charset="0"/>
              </a:rPr>
              <a:t>Miseon</a:t>
            </a:r>
            <a:r>
              <a:rPr lang="en-US" sz="1600" dirty="0">
                <a:latin typeface="Times New Roman" pitchFamily="18" charset="0"/>
                <a:cs typeface="Times New Roman" pitchFamily="18" charset="0"/>
              </a:rPr>
              <a:t> Kim(SNUST), </a:t>
            </a:r>
            <a:r>
              <a:rPr lang="en-US" sz="1600" dirty="0" err="1">
                <a:latin typeface="Times New Roman" pitchFamily="18" charset="0"/>
                <a:cs typeface="Times New Roman" pitchFamily="18" charset="0"/>
              </a:rPr>
              <a:t>Chiwook</a:t>
            </a:r>
            <a:r>
              <a:rPr lang="en-US" sz="1600" dirty="0">
                <a:latin typeface="Times New Roman" pitchFamily="18" charset="0"/>
                <a:cs typeface="Times New Roman" pitchFamily="18" charset="0"/>
              </a:rPr>
              <a:t> Kim(SNUST), </a:t>
            </a:r>
            <a:r>
              <a:rPr lang="en-US" sz="1600" dirty="0" err="1">
                <a:latin typeface="Times New Roman" pitchFamily="18" charset="0"/>
                <a:cs typeface="Times New Roman" pitchFamily="18" charset="0"/>
              </a:rPr>
              <a:t>Sangwoon</a:t>
            </a:r>
            <a:r>
              <a:rPr lang="en-US" sz="1600" dirty="0">
                <a:latin typeface="Times New Roman" pitchFamily="18" charset="0"/>
                <a:cs typeface="Times New Roman" pitchFamily="18" charset="0"/>
              </a:rPr>
              <a:t> Lee(Namseoul Univ.), </a:t>
            </a:r>
            <a:r>
              <a:rPr lang="en-US" sz="1600" dirty="0" err="1">
                <a:latin typeface="Times New Roman" pitchFamily="18" charset="0"/>
                <a:cs typeface="Times New Roman" pitchFamily="18" charset="0"/>
              </a:rPr>
              <a:t>Sooyoung</a:t>
            </a:r>
            <a:r>
              <a:rPr lang="en-US" sz="1600" dirty="0">
                <a:latin typeface="Times New Roman" pitchFamily="18" charset="0"/>
                <a:cs typeface="Times New Roman" pitchFamily="18" charset="0"/>
              </a:rPr>
              <a:t> Chang(SYCA), Vinayagam Mariappan(SNUST)</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rPr>
              <a:t>Contact Information: +82-2-970-6431, FAX: +82-2-970-6123, E-Mail: chajs@seoultech.ac.kr </a:t>
            </a: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documents introduce the V2V LiFi/CamCom Link design consideration for VAT. This proposed LiFi/CamCom technology for </a:t>
            </a:r>
            <a:r>
              <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rPr>
              <a:t>roadway pre-order solution </a:t>
            </a:r>
            <a:r>
              <a:rPr lang="en-US" altLang="ko-KR" sz="1600" dirty="0">
                <a:latin typeface="Times New Roman" panose="02020603050405020304" pitchFamily="18" charset="0"/>
                <a:ea typeface="굴림" panose="020B0600000101010101" pitchFamily="50" charset="-127"/>
                <a:cs typeface="Times New Roman" panose="02020603050405020304" pitchFamily="18" charset="0"/>
              </a:rPr>
              <a:t>using </a:t>
            </a:r>
            <a:r>
              <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rPr>
              <a:t>vehicle lights</a:t>
            </a:r>
            <a:r>
              <a:rPr lang="en-US" altLang="ko-KR" sz="1600" dirty="0" smtClean="0">
                <a:latin typeface="Times New Roman" pitchFamily="18" charset="0"/>
                <a:cs typeface="Times New Roman" pitchFamily="18" charset="0"/>
              </a:rPr>
              <a:t>. </a:t>
            </a:r>
            <a:r>
              <a:rPr lang="en-US" altLang="ko-KR" sz="1600" dirty="0">
                <a:latin typeface="Times New Roman" pitchFamily="18" charset="0"/>
                <a:cs typeface="Times New Roman" pitchFamily="18" charset="0"/>
              </a:rPr>
              <a:t>This VAT  to operate on the application services like ITS, ADAS, IoT/IoL, etc. on road condition. Also this can be used for </a:t>
            </a:r>
            <a:r>
              <a:rPr lang="en-US" altLang="ko-KR" sz="1600" dirty="0" smtClean="0">
                <a:latin typeface="Times New Roman" pitchFamily="18" charset="0"/>
                <a:cs typeface="Times New Roman" pitchFamily="18" charset="0"/>
              </a:rPr>
              <a:t>LED IT</a:t>
            </a:r>
            <a:r>
              <a:rPr lang="en-US" altLang="ko-KR" sz="1600" dirty="0">
                <a:latin typeface="Times New Roman" pitchFamily="18" charset="0"/>
                <a:cs typeface="Times New Roman" pitchFamily="18" charset="0"/>
              </a:rPr>
              <a:t>, Digital Signage with connected information services etc.</a:t>
            </a:r>
          </a:p>
          <a:p>
            <a:pPr marL="228600" algn="just">
              <a:spcBef>
                <a:spcPts val="600"/>
              </a:spcBef>
              <a:spcAft>
                <a:spcPts val="600"/>
              </a:spcAft>
            </a:pPr>
            <a:r>
              <a:rPr lang="en-US" sz="1600" b="1" dirty="0">
                <a:latin typeface="Times New Roman" pitchFamily="18" charset="0"/>
                <a:cs typeface="Times New Roman" pitchFamily="18" charset="0"/>
              </a:rPr>
              <a:t>Purpose: </a:t>
            </a:r>
            <a:r>
              <a:rPr lang="en-US" sz="1600" dirty="0">
                <a:latin typeface="Times New Roman" pitchFamily="18" charset="0"/>
                <a:cs typeface="Times New Roman" pitchFamily="18" charset="0"/>
              </a:rPr>
              <a:t>To provided concept models of  Light Communication based LiFi/CamCom solution 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spcBef>
                <a:spcPts val="600"/>
              </a:spcBef>
              <a:spcAft>
                <a:spcPts val="600"/>
              </a:spcAft>
            </a:pPr>
            <a:r>
              <a:rPr lang="en-US" sz="1600" b="1" dirty="0" smtClean="0">
                <a:latin typeface="Times New Roman" pitchFamily="18" charset="0"/>
                <a:cs typeface="Times New Roman" pitchFamily="18" charset="0"/>
              </a:rPr>
              <a:t>Notice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smtClean="0">
                <a:ea typeface="굴림" panose="020B0600000101010101" pitchFamily="50" charset="-127"/>
              </a:rPr>
              <a:t>Contents</a:t>
            </a:r>
            <a:endParaRPr lang="en-US" sz="3200" b="1" dirty="0"/>
          </a:p>
        </p:txBody>
      </p:sp>
      <p:sp>
        <p:nvSpPr>
          <p:cNvPr id="7" name="Content Placeholder 2"/>
          <p:cNvSpPr txBox="1">
            <a:spLocks/>
          </p:cNvSpPr>
          <p:nvPr/>
        </p:nvSpPr>
        <p:spPr>
          <a:xfrm>
            <a:off x="495300" y="2033587"/>
            <a:ext cx="8153400" cy="23860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 </a:t>
            </a:r>
            <a:r>
              <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Roadway Pre-Order Solution</a:t>
            </a: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endParaRPr lang="ru-RU"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Vehicle Light based LiFi/CamCom Link</a:t>
            </a: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03528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7733" y="685800"/>
            <a:ext cx="8991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200" b="1" dirty="0"/>
              <a:t>Need for Roadway Pre-Order Solution</a:t>
            </a:r>
          </a:p>
        </p:txBody>
      </p:sp>
      <p:sp>
        <p:nvSpPr>
          <p:cNvPr id="10" name="Content Placeholder 2"/>
          <p:cNvSpPr txBox="1">
            <a:spLocks/>
          </p:cNvSpPr>
          <p:nvPr/>
        </p:nvSpPr>
        <p:spPr>
          <a:xfrm>
            <a:off x="4953000" y="1752600"/>
            <a:ext cx="3953933" cy="41910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9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Many want buy the things fast in roadways due to time, emergency, and on the way traffic conditions, etc.</a:t>
            </a:r>
          </a:p>
          <a:p>
            <a:pPr marL="628650" lvl="1" indent="-171450" algn="just">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Make the order in advance to save time</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Important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introduce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simple and fast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ordering system on moving.</a:t>
            </a:r>
            <a:endPar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ko-KR" sz="19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Basic Concept</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Uses the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e</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xisting roadway stores installed CCTV infrastructure and Vehicle front light to implement pre-order solution</a:t>
            </a:r>
          </a:p>
          <a:p>
            <a:pPr marL="628650" lvl="1" indent="-171450" algn="just">
              <a:lnSpc>
                <a:spcPct val="150000"/>
              </a:lnSpc>
              <a:buFont typeface="Times New Roman" panose="02020603050405020304" pitchFamily="18" charset="0"/>
              <a:buChar char="˗"/>
            </a:pP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Provides a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simple interface to pre-order solution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shopping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goods without additional interaction with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roadway shops service man.</a:t>
            </a:r>
            <a:endPar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23" name="TextBox 53"/>
          <p:cNvSpPr txBox="1">
            <a:spLocks noChangeArrowheads="1"/>
          </p:cNvSpPr>
          <p:nvPr/>
        </p:nvSpPr>
        <p:spPr bwMode="auto">
          <a:xfrm>
            <a:off x="1295400" y="5425197"/>
            <a:ext cx="2667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a:t>
            </a:r>
            <a:r>
              <a:rPr lang="en-US" altLang="ko-KR" sz="1000" b="1" dirty="0" smtClean="0">
                <a:cs typeface="Times New Roman" panose="02020603050405020304" pitchFamily="18" charset="0"/>
              </a:rPr>
              <a:t>Roadway Shopping Scenario</a:t>
            </a:r>
            <a:r>
              <a:rPr lang="ko-KR" altLang="en-US" sz="1000" b="1" dirty="0" smtClean="0">
                <a:cs typeface="Times New Roman" panose="02020603050405020304" pitchFamily="18" charset="0"/>
              </a:rPr>
              <a:t> </a:t>
            </a:r>
            <a:r>
              <a:rPr kumimoji="0" lang="en-US" altLang="ko-KR" sz="1000" b="1" dirty="0" smtClean="0">
                <a:cs typeface="Times New Roman" panose="02020603050405020304" pitchFamily="18" charset="0"/>
              </a:rPr>
              <a:t>&gt;</a:t>
            </a:r>
          </a:p>
        </p:txBody>
      </p:sp>
      <p:sp>
        <p:nvSpPr>
          <p:cNvPr id="22" name="TextBox 21"/>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
        <p:nvSpPr>
          <p:cNvPr id="8" name="Rectangle 7"/>
          <p:cNvSpPr/>
          <p:nvPr/>
        </p:nvSpPr>
        <p:spPr>
          <a:xfrm>
            <a:off x="4303091" y="5302478"/>
            <a:ext cx="557380" cy="215444"/>
          </a:xfrm>
          <a:prstGeom prst="rect">
            <a:avLst/>
          </a:prstGeom>
        </p:spPr>
        <p:txBody>
          <a:bodyPr wrap="square">
            <a:spAutoFit/>
          </a:bodyPr>
          <a:lstStyle/>
          <a:p>
            <a:pPr algn="r"/>
            <a:r>
              <a:rPr lang="en-US" sz="800" dirty="0"/>
              <a:t>GOOGLE</a:t>
            </a:r>
          </a:p>
        </p:txBody>
      </p:sp>
      <p:pic>
        <p:nvPicPr>
          <p:cNvPr id="2" name="Picture 1"/>
          <p:cNvPicPr>
            <a:picLocks noChangeAspect="1"/>
          </p:cNvPicPr>
          <p:nvPr/>
        </p:nvPicPr>
        <p:blipFill>
          <a:blip r:embed="rId3"/>
          <a:stretch>
            <a:fillRect/>
          </a:stretch>
        </p:blipFill>
        <p:spPr>
          <a:xfrm>
            <a:off x="2560441" y="2240481"/>
            <a:ext cx="2209800" cy="1545488"/>
          </a:xfrm>
          <a:prstGeom prst="rect">
            <a:avLst/>
          </a:prstGeom>
        </p:spPr>
      </p:pic>
      <p:pic>
        <p:nvPicPr>
          <p:cNvPr id="4" name="Picture 3"/>
          <p:cNvPicPr>
            <a:picLocks noChangeAspect="1"/>
          </p:cNvPicPr>
          <p:nvPr/>
        </p:nvPicPr>
        <p:blipFill>
          <a:blip r:embed="rId4"/>
          <a:stretch>
            <a:fillRect/>
          </a:stretch>
        </p:blipFill>
        <p:spPr>
          <a:xfrm>
            <a:off x="307883" y="3830363"/>
            <a:ext cx="2219243" cy="1524934"/>
          </a:xfrm>
          <a:prstGeom prst="rect">
            <a:avLst/>
          </a:prstGeom>
        </p:spPr>
      </p:pic>
      <p:pic>
        <p:nvPicPr>
          <p:cNvPr id="5" name="Picture 4"/>
          <p:cNvPicPr>
            <a:picLocks noChangeAspect="1"/>
          </p:cNvPicPr>
          <p:nvPr/>
        </p:nvPicPr>
        <p:blipFill>
          <a:blip r:embed="rId5"/>
          <a:stretch>
            <a:fillRect/>
          </a:stretch>
        </p:blipFill>
        <p:spPr>
          <a:xfrm flipH="1">
            <a:off x="2556935" y="3821896"/>
            <a:ext cx="2209800" cy="1533401"/>
          </a:xfrm>
          <a:prstGeom prst="rect">
            <a:avLst/>
          </a:prstGeom>
        </p:spPr>
      </p:pic>
      <p:pic>
        <p:nvPicPr>
          <p:cNvPr id="6" name="Picture 5"/>
          <p:cNvPicPr>
            <a:picLocks noChangeAspect="1"/>
          </p:cNvPicPr>
          <p:nvPr/>
        </p:nvPicPr>
        <p:blipFill>
          <a:blip r:embed="rId6"/>
          <a:stretch>
            <a:fillRect/>
          </a:stretch>
        </p:blipFill>
        <p:spPr>
          <a:xfrm>
            <a:off x="307883" y="2237690"/>
            <a:ext cx="2206294" cy="1537770"/>
          </a:xfrm>
          <a:prstGeom prst="rect">
            <a:avLst/>
          </a:prstGeom>
        </p:spPr>
      </p:pic>
    </p:spTree>
    <p:extLst>
      <p:ext uri="{BB962C8B-B14F-4D97-AF65-F5344CB8AC3E}">
        <p14:creationId xmlns:p14="http://schemas.microsoft.com/office/powerpoint/2010/main" val="312675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604018"/>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200" b="1" dirty="0"/>
              <a:t>Vehicle </a:t>
            </a:r>
            <a:r>
              <a:rPr lang="en-US" altLang="ko-KR" sz="3200" b="1" dirty="0" smtClean="0"/>
              <a:t>Light </a:t>
            </a:r>
            <a:r>
              <a:rPr lang="en-US" altLang="ko-KR" sz="3200" b="1" dirty="0"/>
              <a:t>based LiFi/CamCom Link</a:t>
            </a:r>
          </a:p>
        </p:txBody>
      </p:sp>
      <p:sp>
        <p:nvSpPr>
          <p:cNvPr id="10" name="Content Placeholder 2"/>
          <p:cNvSpPr txBox="1">
            <a:spLocks/>
          </p:cNvSpPr>
          <p:nvPr/>
        </p:nvSpPr>
        <p:spPr>
          <a:xfrm>
            <a:off x="555754" y="5627444"/>
            <a:ext cx="5562600" cy="66029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Uses the vehicle lighting system based on car and the CCTV Camera on the roadway shops  to enable pre-order services using LiFi/CamCom technology.</a:t>
            </a:r>
            <a:endParaRPr lang="en-US" altLang="ko-KR" sz="12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algn="just">
              <a:lnSpc>
                <a:spcPct val="150000"/>
              </a:lnSpc>
            </a:pPr>
            <a:endParaRPr lang="en-US" altLang="ko-KR" sz="12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endParaRPr lang="en-US" altLang="ko-KR" sz="1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endParaRPr lang="en-US" altLang="ko-KR" sz="12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22" name="TextBox 21"/>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grpSp>
        <p:nvGrpSpPr>
          <p:cNvPr id="8" name="Group 7"/>
          <p:cNvGrpSpPr/>
          <p:nvPr/>
        </p:nvGrpSpPr>
        <p:grpSpPr>
          <a:xfrm>
            <a:off x="228601" y="1806732"/>
            <a:ext cx="5162661" cy="3453226"/>
            <a:chOff x="228601" y="1806732"/>
            <a:chExt cx="5162661" cy="3453226"/>
          </a:xfrm>
        </p:grpSpPr>
        <p:pic>
          <p:nvPicPr>
            <p:cNvPr id="1028" name="Picture 4" descr="C:\Users\Vadim\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950196"/>
              <a:ext cx="3824287" cy="20193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adim\Desktop\downloa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545871">
              <a:off x="4330255" y="4526639"/>
              <a:ext cx="1061007" cy="733319"/>
            </a:xfrm>
            <a:prstGeom prst="rect">
              <a:avLst/>
            </a:prstGeom>
            <a:noFill/>
            <a:extLst>
              <a:ext uri="{909E8E84-426E-40DD-AFC4-6F175D3DCCD1}">
                <a14:hiddenFill xmlns:a14="http://schemas.microsoft.com/office/drawing/2010/main">
                  <a:solidFill>
                    <a:srgbClr val="FFFFFF"/>
                  </a:solidFill>
                </a14:hiddenFill>
              </a:ext>
            </a:extLst>
          </p:spPr>
        </p:pic>
        <p:sp>
          <p:nvSpPr>
            <p:cNvPr id="16" name="Isosceles Triangle 15"/>
            <p:cNvSpPr/>
            <p:nvPr/>
          </p:nvSpPr>
          <p:spPr>
            <a:xfrm rot="6483013">
              <a:off x="2924828" y="3497555"/>
              <a:ext cx="924402" cy="2030905"/>
            </a:xfrm>
            <a:prstGeom prst="triangle">
              <a:avLst/>
            </a:prstGeom>
            <a:solidFill>
              <a:srgbClr val="FFFF00">
                <a:alpha val="24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3602" y="4108291"/>
              <a:ext cx="98153" cy="168703"/>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endCxn id="24" idx="1"/>
            </p:cNvCxnSpPr>
            <p:nvPr/>
          </p:nvCxnSpPr>
          <p:spPr>
            <a:xfrm>
              <a:off x="1066800" y="2099602"/>
              <a:ext cx="1211176" cy="20333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rot="1247982">
              <a:off x="2404611" y="4286462"/>
              <a:ext cx="1864887" cy="369332"/>
            </a:xfrm>
            <a:prstGeom prst="rect">
              <a:avLst/>
            </a:prstGeom>
            <a:noFill/>
          </p:spPr>
          <p:txBody>
            <a:bodyPr wrap="square" rtlCol="0">
              <a:spAutoFit/>
            </a:bodyPr>
            <a:lstStyle/>
            <a:p>
              <a:r>
                <a:rPr lang="en-US" dirty="0" smtClean="0"/>
                <a:t>I need 10 liters </a:t>
              </a:r>
              <a:endParaRPr lang="en-US" dirty="0"/>
            </a:p>
          </p:txBody>
        </p:sp>
        <p:pic>
          <p:nvPicPr>
            <p:cNvPr id="1043" name="Picture 6" descr="C:\Users\Vadim\Desktop\group_slide_gsretail_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1806732"/>
              <a:ext cx="2248209" cy="115792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 descr="C:\Users\Vadim\Desktop\downloa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224684">
              <a:off x="3930781" y="2724899"/>
              <a:ext cx="1218923" cy="733319"/>
            </a:xfrm>
            <a:prstGeom prst="rect">
              <a:avLst/>
            </a:prstGeom>
            <a:noFill/>
            <a:extLst>
              <a:ext uri="{909E8E84-426E-40DD-AFC4-6F175D3DCCD1}">
                <a14:hiddenFill xmlns:a14="http://schemas.microsoft.com/office/drawing/2010/main">
                  <a:solidFill>
                    <a:srgbClr val="FFFFFF"/>
                  </a:solidFill>
                </a14:hiddenFill>
              </a:ext>
            </a:extLst>
          </p:spPr>
        </p:pic>
        <p:sp>
          <p:nvSpPr>
            <p:cNvPr id="59" name="Isosceles Triangle 58"/>
            <p:cNvSpPr/>
            <p:nvPr/>
          </p:nvSpPr>
          <p:spPr>
            <a:xfrm rot="6366859">
              <a:off x="2637929" y="1963950"/>
              <a:ext cx="1060704" cy="1664015"/>
            </a:xfrm>
            <a:prstGeom prst="triangle">
              <a:avLst/>
            </a:prstGeom>
            <a:solidFill>
              <a:srgbClr val="FFFF00">
                <a:alpha val="24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rot="963165">
              <a:off x="2291329" y="2608940"/>
              <a:ext cx="1904020" cy="369332"/>
            </a:xfrm>
            <a:prstGeom prst="rect">
              <a:avLst/>
            </a:prstGeom>
            <a:noFill/>
          </p:spPr>
          <p:txBody>
            <a:bodyPr wrap="square" rtlCol="0">
              <a:spAutoFit/>
            </a:bodyPr>
            <a:lstStyle/>
            <a:p>
              <a:r>
                <a:rPr lang="en-US" dirty="0" smtClean="0"/>
                <a:t>I need water </a:t>
              </a:r>
              <a:endParaRPr lang="en-US" dirty="0"/>
            </a:p>
          </p:txBody>
        </p:sp>
        <p:sp>
          <p:nvSpPr>
            <p:cNvPr id="62" name="Oval 61"/>
            <p:cNvSpPr/>
            <p:nvPr/>
          </p:nvSpPr>
          <p:spPr>
            <a:xfrm>
              <a:off x="1981200" y="2539997"/>
              <a:ext cx="98153" cy="168703"/>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45001" y="1863413"/>
              <a:ext cx="804191" cy="276999"/>
            </a:xfrm>
            <a:prstGeom prst="rect">
              <a:avLst/>
            </a:prstGeom>
            <a:noFill/>
          </p:spPr>
          <p:txBody>
            <a:bodyPr wrap="square" rtlCol="0">
              <a:spAutoFit/>
            </a:bodyPr>
            <a:lstStyle/>
            <a:p>
              <a:r>
                <a:rPr lang="en-US" sz="1200" dirty="0" smtClean="0"/>
                <a:t>Receiver</a:t>
              </a:r>
              <a:endParaRPr lang="en-US" sz="1200" dirty="0"/>
            </a:p>
          </p:txBody>
        </p:sp>
        <p:cxnSp>
          <p:nvCxnSpPr>
            <p:cNvPr id="64" name="Straight Arrow Connector 63"/>
            <p:cNvCxnSpPr/>
            <p:nvPr/>
          </p:nvCxnSpPr>
          <p:spPr>
            <a:xfrm>
              <a:off x="1066438" y="2099602"/>
              <a:ext cx="862923" cy="5199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 name="Content Placeholder 2"/>
          <p:cNvSpPr txBox="1">
            <a:spLocks/>
          </p:cNvSpPr>
          <p:nvPr/>
        </p:nvSpPr>
        <p:spPr>
          <a:xfrm>
            <a:off x="5379884" y="1871748"/>
            <a:ext cx="3487366" cy="3267771"/>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0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Vehicle </a:t>
            </a:r>
            <a:r>
              <a:rPr lang="en-US" altLang="ko-KR" sz="20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Light </a:t>
            </a:r>
            <a:r>
              <a:rPr lang="en-US" altLang="ko-KR" sz="20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based LiFi/CamCom Link</a:t>
            </a:r>
            <a:endParaRPr lang="en-US" altLang="ko-KR" sz="20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 : Vehicle Front Light</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 Roadway Shops CCTV Camera </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endPar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 :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 VPPM, Offset-VPWM, PPM, DSSS </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SIK, </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etc.</a:t>
            </a:r>
            <a:endPar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LoS (Line of Sight)</a:t>
            </a:r>
          </a:p>
          <a:p>
            <a:pPr marL="628650" lvl="1" indent="-171450" algn="just">
              <a:lnSpc>
                <a:spcPct val="150000"/>
              </a:lnSpc>
              <a:buFont typeface="Times New Roman" panose="02020603050405020304" pitchFamily="18" charset="0"/>
              <a:buChar char="˗"/>
            </a:pP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t>
            </a:r>
            <a:r>
              <a:rPr lang="en-US" altLang="ko-KR" sz="19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ailab</a:t>
            </a:r>
            <a:r>
              <a:rPr lang="en-US" altLang="ko-KR" sz="19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le Distance : 2m ~ 50m</a:t>
            </a:r>
          </a:p>
        </p:txBody>
      </p:sp>
      <p:sp>
        <p:nvSpPr>
          <p:cNvPr id="32" name="TextBox 53"/>
          <p:cNvSpPr txBox="1">
            <a:spLocks noChangeArrowheads="1"/>
          </p:cNvSpPr>
          <p:nvPr/>
        </p:nvSpPr>
        <p:spPr bwMode="auto">
          <a:xfrm>
            <a:off x="698892" y="5053958"/>
            <a:ext cx="32275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a:t>
            </a:r>
            <a:r>
              <a:rPr lang="en-US" altLang="ko-KR" sz="1000" b="1" dirty="0">
                <a:cs typeface="Times New Roman" panose="02020603050405020304" pitchFamily="18" charset="0"/>
              </a:rPr>
              <a:t>Vehicle Front Light based LiFi/CamCom Link</a:t>
            </a:r>
            <a:r>
              <a:rPr lang="ko-KR" altLang="en-US" sz="1000" b="1" dirty="0" smtClean="0">
                <a:cs typeface="Times New Roman" panose="02020603050405020304" pitchFamily="18" charset="0"/>
              </a:rPr>
              <a:t> </a:t>
            </a:r>
            <a:r>
              <a:rPr kumimoji="0" lang="en-US" altLang="ko-KR" sz="1000" b="1" dirty="0" smtClean="0">
                <a:cs typeface="Times New Roman" panose="02020603050405020304" pitchFamily="18" charset="0"/>
              </a:rPr>
              <a:t>&gt;</a:t>
            </a:r>
          </a:p>
        </p:txBody>
      </p:sp>
    </p:spTree>
    <p:extLst>
      <p:ext uri="{BB962C8B-B14F-4D97-AF65-F5344CB8AC3E}">
        <p14:creationId xmlns:p14="http://schemas.microsoft.com/office/powerpoint/2010/main" val="2506635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976876"/>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t>Conclusion</a:t>
            </a:r>
            <a:endParaRPr lang="en-US" sz="3200" b="1" dirty="0"/>
          </a:p>
        </p:txBody>
      </p:sp>
      <p:sp>
        <p:nvSpPr>
          <p:cNvPr id="7" name="Content Placeholder 2"/>
          <p:cNvSpPr txBox="1">
            <a:spLocks/>
          </p:cNvSpPr>
          <p:nvPr/>
        </p:nvSpPr>
        <p:spPr>
          <a:xfrm>
            <a:off x="191316" y="1752600"/>
            <a:ext cx="8800284" cy="4114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Roadway Pre-Order Solution using </a:t>
            </a:r>
            <a:r>
              <a:rPr lang="en-IN" altLang="ko-KR" sz="2000"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LiFi</a:t>
            </a:r>
            <a:r>
              <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/CamCom Technology</a:t>
            </a: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lnSpc>
                <a:spcPct val="150000"/>
              </a:lnSpc>
              <a:buFont typeface="Arial" panose="020B0604020202020204" pitchFamily="34" charset="0"/>
              <a:buChar char="•"/>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Uses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vehicle lighting system and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CCTV camera installed in roadway shops to have LiFi/CamCom connectivity between roadway shops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and vehicle</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a:p>
            <a:pPr marL="285750" indent="-285750" algn="just">
              <a:lnSpc>
                <a:spcPct val="150000"/>
              </a:lnSpc>
              <a:buFont typeface="Arial" panose="020B0604020202020204" pitchFamily="34" charset="0"/>
              <a:buChar char="•"/>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Pre-order solution can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be used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 gas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station,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roadway stores, roadway restaurant, tollgates, etc.</a:t>
            </a: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77462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10474</TotalTime>
  <Words>311</Words>
  <Application>Microsoft Office PowerPoint</Application>
  <PresentationFormat>On-screen Show (4:3)</PresentationFormat>
  <Paragraphs>68</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맑은 고딕</vt:lpstr>
      <vt:lpstr>Arial</vt:lpstr>
      <vt:lpstr>Calibri</vt:lpstr>
      <vt:lpstr>굴림</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cp:lastModifiedBy>
  <cp:revision>445</cp:revision>
  <cp:lastPrinted>2017-05-07T15:48:38Z</cp:lastPrinted>
  <dcterms:created xsi:type="dcterms:W3CDTF">2010-05-15T17:50:32Z</dcterms:created>
  <dcterms:modified xsi:type="dcterms:W3CDTF">2018-05-09T14:08:48Z</dcterms:modified>
</cp:coreProperties>
</file>