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80" r:id="rId2"/>
    <p:sldId id="304" r:id="rId3"/>
    <p:sldId id="309" r:id="rId4"/>
    <p:sldId id="312" r:id="rId5"/>
    <p:sldId id="310" r:id="rId6"/>
    <p:sldId id="306" r:id="rId7"/>
    <p:sldId id="311"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99BFF"/>
    <a:srgbClr val="4CF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34" autoAdjust="0"/>
    <p:restoredTop sz="96159" autoAdjust="0"/>
  </p:normalViewPr>
  <p:slideViewPr>
    <p:cSldViewPr>
      <p:cViewPr varScale="1">
        <p:scale>
          <a:sx n="100" d="100"/>
          <a:sy n="100" d="100"/>
        </p:scale>
        <p:origin x="762" y="5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7" d="100"/>
          <a:sy n="67" d="100"/>
        </p:scale>
        <p:origin x="2583" y="5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t>March 2017</a:t>
            </a: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D5AFC9-7AB8-5B40-A4AD-2D01B55EE979}" type="datetime1">
              <a:rPr lang="en-US" smtClean="0"/>
              <a:t>1/16/2018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Submission</a:t>
            </a: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A4752B-70B9-0544-8D79-25A28646B0BC}" type="slidenum">
              <a:rPr lang="en-US" smtClean="0"/>
              <a:t>‹#›</a:t>
            </a:fld>
            <a:endParaRPr lang="en-US"/>
          </a:p>
        </p:txBody>
      </p:sp>
    </p:spTree>
    <p:extLst>
      <p:ext uri="{BB962C8B-B14F-4D97-AF65-F5344CB8AC3E}">
        <p14:creationId xmlns:p14="http://schemas.microsoft.com/office/powerpoint/2010/main" val="134769982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smtClean="0"/>
              <a:t>January  2018</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03C4BF-C31F-4E46-8E72-4609933140BC}" type="datetime1">
              <a:rPr lang="en-US" smtClean="0"/>
              <a:t>1/16/2018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Submission</a:t>
            </a: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234A02-7D3B-CD49-A0E0-CACF1D6BF2B3}" type="slidenum">
              <a:rPr lang="en-US" smtClean="0"/>
              <a:t>‹#›</a:t>
            </a:fld>
            <a:endParaRPr lang="en-US"/>
          </a:p>
        </p:txBody>
      </p:sp>
    </p:spTree>
    <p:extLst>
      <p:ext uri="{BB962C8B-B14F-4D97-AF65-F5344CB8AC3E}">
        <p14:creationId xmlns:p14="http://schemas.microsoft.com/office/powerpoint/2010/main" val="539939169"/>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1</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4242640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2</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1643371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34A02-7D3B-CD49-A0E0-CACF1D6BF2B3}" type="slidenum">
              <a:rPr lang="en-US" smtClean="0"/>
              <a:t>3</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34136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4</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3071776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5</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2519560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6</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3497700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7</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2966988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97761A-F4E6-294D-9AFB-521E0AC40CDA}" type="datetime1">
              <a:rPr lang="en-US" smtClean="0"/>
              <a:t>1/16/2018</a:t>
            </a:fld>
            <a:endParaRPr lang="en-US"/>
          </a:p>
        </p:txBody>
      </p:sp>
      <p:sp>
        <p:nvSpPr>
          <p:cNvPr id="5" name="Footer Placeholder 4"/>
          <p:cNvSpPr>
            <a:spLocks noGrp="1"/>
          </p:cNvSpPr>
          <p:nvPr>
            <p:ph type="ftr" sz="quarter" idx="11"/>
          </p:nvPr>
        </p:nvSpPr>
        <p:spPr/>
        <p:txBody>
          <a:bodyPr/>
          <a:lstStyle/>
          <a:p>
            <a:endParaRPr lang="en-US" dirty="0" smtClean="0"/>
          </a:p>
          <a:p>
            <a:endParaRPr lang="en-US" dirty="0"/>
          </a:p>
        </p:txBody>
      </p:sp>
      <p:sp>
        <p:nvSpPr>
          <p:cNvPr id="6" name="Slide Number Placeholder 5"/>
          <p:cNvSpPr>
            <a:spLocks noGrp="1"/>
          </p:cNvSpPr>
          <p:nvPr>
            <p:ph type="sldNum" sz="quarter" idx="12"/>
          </p:nvPr>
        </p:nvSpPr>
        <p:spPr>
          <a:xfrm>
            <a:off x="6324600" y="6356350"/>
            <a:ext cx="2362200" cy="365125"/>
          </a:xfrm>
        </p:spPr>
        <p:txBody>
          <a:bodyPr/>
          <a:lstStyle/>
          <a:p>
            <a:fld id="{1613948B-9904-4F55-AB85-19EFE6CFA19B}" type="slidenum">
              <a:rPr lang="en-US" smtClean="0"/>
              <a:pPr/>
              <a:t>‹#›</a:t>
            </a:fld>
            <a:endParaRPr lang="en-US" dirty="0"/>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0" name="Date Placeholder 3"/>
          <p:cNvSpPr txBox="1">
            <a:spLocks/>
          </p:cNvSpPr>
          <p:nvPr userDrawn="1"/>
        </p:nvSpPr>
        <p:spPr>
          <a:xfrm>
            <a:off x="3810000" y="6324600"/>
            <a:ext cx="48768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Jaesang Cha, SNUST, </a:t>
            </a:r>
            <a:r>
              <a:rPr lang="en-US" sz="1400" dirty="0" err="1" smtClean="0">
                <a:latin typeface="Times New Roman" pitchFamily="18" charset="0"/>
                <a:cs typeface="Times New Roman" pitchFamily="18" charset="0"/>
              </a:rPr>
              <a:t>SangWoon</a:t>
            </a:r>
            <a:r>
              <a:rPr lang="en-US" sz="1400" dirty="0" smtClean="0">
                <a:latin typeface="Times New Roman" pitchFamily="18" charset="0"/>
                <a:cs typeface="Times New Roman" pitchFamily="18" charset="0"/>
              </a:rPr>
              <a:t> Lee (</a:t>
            </a:r>
            <a:r>
              <a:rPr lang="en-US" sz="1400" dirty="0" err="1" smtClean="0">
                <a:latin typeface="Times New Roman" pitchFamily="18" charset="0"/>
                <a:cs typeface="Times New Roman" pitchFamily="18" charset="0"/>
              </a:rPr>
              <a:t>Namseoul</a:t>
            </a:r>
            <a:r>
              <a:rPr lang="en-US" sz="1400" dirty="0" smtClean="0">
                <a:latin typeface="Times New Roman" pitchFamily="18" charset="0"/>
                <a:cs typeface="Times New Roman" pitchFamily="18" charset="0"/>
              </a:rPr>
              <a:t> Univ.)</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11" name="Straight Connector 10"/>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457200" y="152400"/>
            <a:ext cx="12954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January 2018</a:t>
            </a:r>
            <a:endParaRPr lang="en-US" sz="1400" b="1" dirty="0">
              <a:latin typeface="Times New Roman" pitchFamily="18" charset="0"/>
              <a:cs typeface="Times New Roman" pitchFamily="18" charset="0"/>
            </a:endParaRPr>
          </a:p>
        </p:txBody>
      </p:sp>
      <p:sp>
        <p:nvSpPr>
          <p:cNvPr id="13" name="TextBox 12"/>
          <p:cNvSpPr txBox="1"/>
          <p:nvPr userDrawn="1"/>
        </p:nvSpPr>
        <p:spPr>
          <a:xfrm>
            <a:off x="5410200" y="152400"/>
            <a:ext cx="3276600" cy="307777"/>
          </a:xfrm>
          <a:prstGeom prst="rect">
            <a:avLst/>
          </a:prstGeom>
          <a:noFill/>
        </p:spPr>
        <p:txBody>
          <a:bodyPr wrap="square" rtlCol="0">
            <a:spAutoFit/>
          </a:bodyPr>
          <a:lstStyle/>
          <a:p>
            <a:pPr algn="r"/>
            <a:r>
              <a:rPr lang="en-US" sz="1400" b="1" dirty="0" smtClean="0">
                <a:solidFill>
                  <a:schemeClr val="tx1"/>
                </a:solidFill>
                <a:latin typeface="Times New Roman" pitchFamily="18" charset="0"/>
                <a:cs typeface="Times New Roman" pitchFamily="18" charset="0"/>
              </a:rPr>
              <a:t>doc.: IEEE </a:t>
            </a:r>
            <a:r>
              <a:rPr lang="en-US" sz="1400" b="1" dirty="0" smtClean="0">
                <a:solidFill>
                  <a:schemeClr val="tx1"/>
                </a:solidFill>
                <a:latin typeface="Times New Roman" pitchFamily="18" charset="0"/>
                <a:cs typeface="Times New Roman" pitchFamily="18" charset="0"/>
              </a:rPr>
              <a:t>15-18-0031-00-0vat</a:t>
            </a:r>
            <a:endParaRPr lang="en-US" sz="1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968935-F7C2-2943-A84E-BC9132FE84FE}" type="datetime1">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8EE152-3E99-7342-B6D8-9F040714AC7D}" type="datetime1">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7526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January 2018</a:t>
            </a:r>
            <a:endParaRPr lang="en-US" sz="1400" b="1" dirty="0">
              <a:latin typeface="Times New Roman" pitchFamily="18" charset="0"/>
              <a:cs typeface="Times New Roman" pitchFamily="18" charset="0"/>
            </a:endParaRPr>
          </a:p>
        </p:txBody>
      </p:sp>
      <p:sp>
        <p:nvSpPr>
          <p:cNvPr id="12" name="TextBox 11"/>
          <p:cNvSpPr txBox="1"/>
          <p:nvPr userDrawn="1"/>
        </p:nvSpPr>
        <p:spPr>
          <a:xfrm>
            <a:off x="5410200" y="152400"/>
            <a:ext cx="3276600" cy="307777"/>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doc.: IEEE </a:t>
            </a:r>
            <a:r>
              <a:rPr lang="en-US" sz="1400" b="1" dirty="0" smtClean="0">
                <a:latin typeface="Times New Roman" pitchFamily="18" charset="0"/>
                <a:cs typeface="Times New Roman" pitchFamily="18" charset="0"/>
              </a:rPr>
              <a:t>15-18-0031-00-0vat</a:t>
            </a:r>
            <a:endParaRPr lang="en-US" sz="1400" b="1" dirty="0">
              <a:latin typeface="Times New Roman" pitchFamily="18" charset="0"/>
              <a:cs typeface="Times New Roman" pitchFamily="18" charset="0"/>
            </a:endParaRPr>
          </a:p>
        </p:txBody>
      </p:sp>
      <p:sp>
        <p:nvSpPr>
          <p:cNvPr id="13"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9" name="Date Placeholder 3"/>
          <p:cNvSpPr txBox="1">
            <a:spLocks/>
          </p:cNvSpPr>
          <p:nvPr userDrawn="1"/>
        </p:nvSpPr>
        <p:spPr>
          <a:xfrm>
            <a:off x="4191000" y="6324600"/>
            <a:ext cx="44958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Jaesang Cha, SNUST, </a:t>
            </a:r>
            <a:r>
              <a:rPr lang="en-US" sz="1400" dirty="0" err="1" smtClean="0">
                <a:latin typeface="Times New Roman" pitchFamily="18" charset="0"/>
                <a:cs typeface="Times New Roman" pitchFamily="18" charset="0"/>
              </a:rPr>
              <a:t>SangWoon</a:t>
            </a:r>
            <a:r>
              <a:rPr lang="en-US" sz="1400" dirty="0" smtClean="0">
                <a:latin typeface="Times New Roman" pitchFamily="18" charset="0"/>
                <a:cs typeface="Times New Roman" pitchFamily="18" charset="0"/>
              </a:rPr>
              <a:t> Lee (</a:t>
            </a:r>
            <a:r>
              <a:rPr lang="en-US" sz="1400" dirty="0" err="1" smtClean="0">
                <a:latin typeface="Times New Roman" pitchFamily="18" charset="0"/>
                <a:cs typeface="Times New Roman" pitchFamily="18" charset="0"/>
              </a:rPr>
              <a:t>Namseoul</a:t>
            </a:r>
            <a:r>
              <a:rPr lang="en-US" sz="1400" dirty="0" smtClean="0">
                <a:latin typeface="Times New Roman" pitchFamily="18" charset="0"/>
                <a:cs typeface="Times New Roman" pitchFamily="18" charset="0"/>
              </a:rPr>
              <a:t> Univ.)</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5A640E-46A6-FE4D-ABF4-0D518D60FBB9}" type="datetime1">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2879A4-D9B4-F64D-A058-EF37CC0DC8FD}" type="datetime1">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2B5D2A-4D6C-8143-8602-4163F4B50C71}" type="datetime1">
              <a:rPr lang="en-US" smtClean="0"/>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D3F40-E048-474A-9262-361127BB8570}" type="datetime1">
              <a:rPr lang="en-US" smtClean="0"/>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854423-2E0A-6547-B4E9-1F109BABAE57}" type="datetime1">
              <a:rPr lang="en-US" smtClean="0"/>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580BF7-1EF4-924D-A091-E1142F83A0ED}" type="datetime1">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8B32AF-F286-2345-A16E-116F901FEE7B}" type="datetime1">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D8D05-7B36-9540-8C07-B77D58EE1E8F}" type="datetime1">
              <a:rPr lang="en-US" smtClean="0"/>
              <a:t>1/16/2018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3948B-9904-4F55-AB85-19EFE6CFA1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jpeg"/><Relationship Id="rId3" Type="http://schemas.openxmlformats.org/officeDocument/2006/relationships/image" Target="../media/image6.jpeg"/><Relationship Id="rId7" Type="http://schemas.microsoft.com/office/2007/relationships/hdphoto" Target="../media/hdphoto2.wdp"/><Relationship Id="rId12"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1.jpeg"/><Relationship Id="rId5" Type="http://schemas.microsoft.com/office/2007/relationships/hdphoto" Target="../media/hdphoto1.wdp"/><Relationship Id="rId10" Type="http://schemas.openxmlformats.org/officeDocument/2006/relationships/image" Target="../media/image10.jpeg"/><Relationship Id="rId4" Type="http://schemas.openxmlformats.org/officeDocument/2006/relationships/image" Target="../media/image7.png"/><Relationship Id="rId9" Type="http://schemas.microsoft.com/office/2007/relationships/hdphoto" Target="../media/hdphoto3.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67710"/>
            <a:ext cx="9144000" cy="5847755"/>
          </a:xfrm>
          <a:prstGeom prst="rect">
            <a:avLst/>
          </a:prstGeom>
          <a:noFill/>
          <a:ln w="12700">
            <a:noFill/>
            <a:miter lim="800000"/>
            <a:headEnd type="none" w="sm" len="sm"/>
            <a:tailEnd type="none" w="sm" len="sm"/>
          </a:ln>
          <a:effectLst/>
        </p:spPr>
        <p:txBody>
          <a:bodyPr wrap="square">
            <a:spAutoFit/>
          </a:bodyPr>
          <a:lstStyle/>
          <a:p>
            <a:pPr algn="ctr"/>
            <a:r>
              <a:rPr lang="en-US" sz="1800" b="1" u="sng" dirty="0">
                <a:effectLst>
                  <a:outerShdw blurRad="38100" dist="38100" dir="2700000" algn="tl">
                    <a:srgbClr val="C0C0C0"/>
                  </a:outerShdw>
                </a:effectLst>
                <a:latin typeface="Times New Roman" pitchFamily="18" charset="0"/>
                <a:cs typeface="Times New Roman" pitchFamily="18" charset="0"/>
              </a:rPr>
              <a:t>Project: IEEE P802.15 Working Group for Wireless Personal Area Networks (WPANs)</a:t>
            </a:r>
            <a:endParaRPr lang="en-US" sz="1600" b="1" dirty="0">
              <a:latin typeface="Times New Roman" pitchFamily="18" charset="0"/>
              <a:cs typeface="Times New Roman" pitchFamily="18" charset="0"/>
            </a:endParaRPr>
          </a:p>
          <a:p>
            <a:pPr marL="228600"/>
            <a:r>
              <a:rPr lang="en-US" sz="1600" b="1" dirty="0" smtClean="0">
                <a:latin typeface="Times New Roman" pitchFamily="18" charset="0"/>
                <a:cs typeface="Times New Roman" pitchFamily="18" charset="0"/>
              </a:rPr>
              <a:t>Submission Title:</a:t>
            </a:r>
            <a:r>
              <a:rPr lang="en-US" sz="1600" dirty="0" smtClean="0">
                <a:latin typeface="Times New Roman" pitchFamily="18" charset="0"/>
                <a:cs typeface="Times New Roman" pitchFamily="18" charset="0"/>
              </a:rPr>
              <a:t> </a:t>
            </a:r>
            <a:r>
              <a:rPr lang="en-US" altLang="ko-KR" sz="1600" dirty="0">
                <a:latin typeface="Times New Roman" panose="02020603050405020304" pitchFamily="18" charset="0"/>
                <a:ea typeface="굴림" panose="020B0600000101010101" pitchFamily="50" charset="-127"/>
                <a:cs typeface="Times New Roman" panose="02020603050405020304" pitchFamily="18" charset="0"/>
              </a:rPr>
              <a:t>Graphic Data Dictionary </a:t>
            </a:r>
            <a:r>
              <a:rPr lang="en-US" altLang="ko-KR" sz="1600" dirty="0" smtClean="0">
                <a:latin typeface="Times New Roman" panose="02020603050405020304" pitchFamily="18" charset="0"/>
                <a:ea typeface="굴림" panose="020B0600000101010101" pitchFamily="50" charset="-127"/>
                <a:cs typeface="Times New Roman" panose="02020603050405020304" pitchFamily="18" charset="0"/>
              </a:rPr>
              <a:t>Based Automatic Traffic Sign Recognition Using CamCom    Technology</a:t>
            </a:r>
            <a:endParaRPr lang="en-US" sz="1600" dirty="0">
              <a:solidFill>
                <a:srgbClr val="FF0000"/>
              </a:solidFill>
              <a:latin typeface="Times New Roman" pitchFamily="18" charset="0"/>
              <a:cs typeface="Times New Roman" pitchFamily="18" charset="0"/>
            </a:endParaRPr>
          </a:p>
          <a:p>
            <a:pPr marL="228600"/>
            <a:r>
              <a:rPr lang="en-US" sz="1600" b="1" dirty="0" smtClean="0">
                <a:latin typeface="Times New Roman" pitchFamily="18" charset="0"/>
                <a:cs typeface="Times New Roman" pitchFamily="18" charset="0"/>
              </a:rPr>
              <a:t>Date </a:t>
            </a:r>
            <a:r>
              <a:rPr lang="en-US" sz="1600" b="1" dirty="0">
                <a:latin typeface="Times New Roman" pitchFamily="18" charset="0"/>
                <a:cs typeface="Times New Roman" pitchFamily="18" charset="0"/>
              </a:rPr>
              <a:t>Submitted: </a:t>
            </a:r>
            <a:r>
              <a:rPr lang="en-US" sz="1600" dirty="0" smtClean="0">
                <a:latin typeface="Times New Roman" pitchFamily="18" charset="0"/>
                <a:cs typeface="Times New Roman" pitchFamily="18" charset="0"/>
              </a:rPr>
              <a:t>January 2018</a:t>
            </a:r>
            <a:r>
              <a:rPr lang="en-US" sz="1600" dirty="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marL="228600" algn="just"/>
            <a:r>
              <a:rPr lang="en-US" sz="1600" b="1" dirty="0" smtClean="0">
                <a:latin typeface="Times New Roman" pitchFamily="18" charset="0"/>
                <a:cs typeface="Times New Roman" pitchFamily="18" charset="0"/>
              </a:rPr>
              <a:t>Source</a:t>
            </a:r>
            <a:r>
              <a:rPr lang="en-US" sz="1600" b="1" dirty="0">
                <a:latin typeface="Times New Roman" pitchFamily="18" charset="0"/>
                <a:cs typeface="Times New Roman" pitchFamily="18" charset="0"/>
              </a:rPr>
              <a: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Jaesang</a:t>
            </a:r>
            <a:r>
              <a:rPr lang="en-US" sz="1600" dirty="0">
                <a:latin typeface="Times New Roman" pitchFamily="18" charset="0"/>
                <a:cs typeface="Times New Roman" pitchFamily="18" charset="0"/>
              </a:rPr>
              <a:t> Cha, </a:t>
            </a:r>
            <a:r>
              <a:rPr lang="en-US" sz="1600" dirty="0" err="1">
                <a:latin typeface="Times New Roman" pitchFamily="18" charset="0"/>
                <a:cs typeface="Times New Roman" pitchFamily="18" charset="0"/>
              </a:rPr>
              <a:t>Deokgun</a:t>
            </a:r>
            <a:r>
              <a:rPr lang="en-US" sz="1600" dirty="0">
                <a:latin typeface="Times New Roman" pitchFamily="18" charset="0"/>
                <a:cs typeface="Times New Roman" pitchFamily="18" charset="0"/>
              </a:rPr>
              <a:t> Woo, </a:t>
            </a:r>
            <a:r>
              <a:rPr lang="en-US" sz="1600" dirty="0" err="1">
                <a:latin typeface="Times New Roman" pitchFamily="18" charset="0"/>
                <a:cs typeface="Times New Roman" pitchFamily="18" charset="0"/>
              </a:rPr>
              <a:t>Mariappan</a:t>
            </a:r>
            <a:r>
              <a:rPr lang="en-US" sz="1600" dirty="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Vinayagam</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Seonhee</a:t>
            </a:r>
            <a:r>
              <a:rPr lang="en-US" sz="1600" dirty="0" smtClean="0">
                <a:latin typeface="Times New Roman" pitchFamily="18" charset="0"/>
                <a:cs typeface="Times New Roman" pitchFamily="18" charset="0"/>
              </a:rPr>
              <a:t> Lee (SNUST), </a:t>
            </a:r>
            <a:r>
              <a:rPr lang="en-US" sz="1600" dirty="0" err="1" smtClean="0">
                <a:latin typeface="Times New Roman" pitchFamily="18" charset="0"/>
                <a:cs typeface="Times New Roman" pitchFamily="18" charset="0"/>
              </a:rPr>
              <a:t>Sooyoung</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Chang(CSUS) , </a:t>
            </a:r>
            <a:r>
              <a:rPr lang="en-US" sz="1600" dirty="0" err="1" smtClean="0">
                <a:latin typeface="Times New Roman" pitchFamily="18" charset="0"/>
                <a:cs typeface="Times New Roman" pitchFamily="18" charset="0"/>
              </a:rPr>
              <a:t>SangWoon</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Lee (</a:t>
            </a:r>
            <a:r>
              <a:rPr lang="en-US" sz="1600" dirty="0" err="1">
                <a:latin typeface="Times New Roman" pitchFamily="18" charset="0"/>
                <a:cs typeface="Times New Roman" pitchFamily="18" charset="0"/>
              </a:rPr>
              <a:t>Namseoul</a:t>
            </a:r>
            <a:r>
              <a:rPr lang="en-US" sz="1600" dirty="0">
                <a:latin typeface="Times New Roman" pitchFamily="18" charset="0"/>
                <a:cs typeface="Times New Roman" pitchFamily="18" charset="0"/>
              </a:rPr>
              <a:t> Univ.)</a:t>
            </a:r>
            <a:endParaRPr lang="en-US" sz="1600" dirty="0" smtClean="0">
              <a:latin typeface="Times New Roman" pitchFamily="18" charset="0"/>
              <a:cs typeface="Times New Roman" pitchFamily="18" charset="0"/>
            </a:endParaRPr>
          </a:p>
          <a:p>
            <a:pPr marL="228600" algn="just"/>
            <a:r>
              <a:rPr lang="en-US" sz="1600" b="1" dirty="0" smtClean="0">
                <a:latin typeface="Times New Roman" pitchFamily="18" charset="0"/>
                <a:cs typeface="Times New Roman" pitchFamily="18" charset="0"/>
              </a:rPr>
              <a:t>Address: </a:t>
            </a:r>
            <a:r>
              <a:rPr lang="en-US" sz="1600" dirty="0" smtClean="0">
                <a:latin typeface="Times New Roman" pitchFamily="18" charset="0"/>
                <a:cs typeface="Times New Roman" pitchFamily="18" charset="0"/>
              </a:rPr>
              <a:t>Contact Information: </a:t>
            </a:r>
            <a:r>
              <a:rPr lang="en-US" sz="1600" dirty="0">
                <a:latin typeface="Times New Roman" pitchFamily="18" charset="0"/>
                <a:cs typeface="Times New Roman" pitchFamily="18" charset="0"/>
              </a:rPr>
              <a:t>+82-2-970-6431, FAX: +82-2-970-6123, E-Mail: chajs@seoultech.ac.kr </a:t>
            </a:r>
            <a:endParaRPr lang="en-US" sz="1600" dirty="0" smtClean="0">
              <a:latin typeface="Times New Roman" pitchFamily="18" charset="0"/>
              <a:cs typeface="Times New Roman" pitchFamily="18" charset="0"/>
            </a:endParaRPr>
          </a:p>
          <a:p>
            <a:pPr marL="228600" algn="just"/>
            <a:r>
              <a:rPr lang="en-US" sz="1600" b="1" dirty="0" smtClean="0">
                <a:latin typeface="Times New Roman" pitchFamily="18" charset="0"/>
                <a:cs typeface="Times New Roman" pitchFamily="18" charset="0"/>
              </a:rPr>
              <a:t>Re:</a:t>
            </a:r>
          </a:p>
          <a:p>
            <a:pPr marL="228600" algn="just">
              <a:spcBef>
                <a:spcPts val="600"/>
              </a:spcBef>
              <a:spcAft>
                <a:spcPts val="600"/>
              </a:spcAft>
            </a:pPr>
            <a:r>
              <a:rPr lang="en-US" sz="1600" b="1" dirty="0" smtClean="0">
                <a:latin typeface="Times New Roman" pitchFamily="18" charset="0"/>
                <a:cs typeface="Times New Roman" pitchFamily="18" charset="0"/>
              </a:rPr>
              <a:t>Abstract: </a:t>
            </a:r>
            <a:r>
              <a:rPr lang="en-US" altLang="ko-KR" sz="1600" dirty="0">
                <a:latin typeface="Times New Roman" pitchFamily="18" charset="0"/>
                <a:cs typeface="Times New Roman" pitchFamily="18" charset="0"/>
              </a:rPr>
              <a:t>This documents introduce the V2I CAMCOM Link design consideration for VAT. The </a:t>
            </a:r>
            <a:r>
              <a:rPr lang="en-US" altLang="ko-KR" sz="1600" dirty="0" smtClean="0">
                <a:latin typeface="Times New Roman" pitchFamily="18" charset="0"/>
                <a:cs typeface="Times New Roman" pitchFamily="18" charset="0"/>
              </a:rPr>
              <a:t>proposed Graphic Data dictionary based automatic traffic sign recognition used for autonomous vehicle control using CAMCOM technology. This VAT  </a:t>
            </a:r>
            <a:r>
              <a:rPr lang="en-US" altLang="ko-KR" sz="1600" dirty="0">
                <a:latin typeface="Times New Roman" pitchFamily="18" charset="0"/>
                <a:cs typeface="Times New Roman" pitchFamily="18" charset="0"/>
              </a:rPr>
              <a:t>to operate on the application services like ITS, ADAS, </a:t>
            </a:r>
            <a:r>
              <a:rPr lang="en-US" altLang="ko-KR" sz="1600" dirty="0" smtClean="0">
                <a:latin typeface="Times New Roman" pitchFamily="18" charset="0"/>
                <a:cs typeface="Times New Roman" pitchFamily="18" charset="0"/>
              </a:rPr>
              <a:t>etc. </a:t>
            </a:r>
            <a:r>
              <a:rPr lang="en-US" altLang="ko-KR" sz="1600" dirty="0">
                <a:latin typeface="Times New Roman" pitchFamily="18" charset="0"/>
                <a:cs typeface="Times New Roman" pitchFamily="18" charset="0"/>
              </a:rPr>
              <a:t>on road condition, Bio-Plant / Manufacturing Industry Safety AIDS using </a:t>
            </a:r>
            <a:r>
              <a:rPr lang="en-US" altLang="ko-KR" sz="1600" dirty="0" smtClean="0">
                <a:latin typeface="Times New Roman" pitchFamily="18" charset="0"/>
                <a:cs typeface="Times New Roman" pitchFamily="18" charset="0"/>
              </a:rPr>
              <a:t>Sign boards / Lighting </a:t>
            </a:r>
            <a:r>
              <a:rPr lang="en-US" altLang="ko-KR" sz="1600" dirty="0">
                <a:latin typeface="Times New Roman" pitchFamily="18" charset="0"/>
                <a:cs typeface="Times New Roman" pitchFamily="18" charset="0"/>
              </a:rPr>
              <a:t>/ Display based infrastructure. </a:t>
            </a:r>
            <a:r>
              <a:rPr lang="en-US" altLang="ko-KR" sz="1600" dirty="0" smtClean="0">
                <a:latin typeface="Times New Roman" pitchFamily="18" charset="0"/>
                <a:cs typeface="Times New Roman" pitchFamily="18" charset="0"/>
              </a:rPr>
              <a:t>Also </a:t>
            </a:r>
            <a:r>
              <a:rPr lang="en-US" altLang="ko-KR" sz="1600" dirty="0">
                <a:latin typeface="Times New Roman" pitchFamily="18" charset="0"/>
                <a:cs typeface="Times New Roman" pitchFamily="18" charset="0"/>
              </a:rPr>
              <a:t>this can be used for </a:t>
            </a:r>
            <a:r>
              <a:rPr lang="en-US" altLang="ko-KR" sz="1600" dirty="0" err="1">
                <a:latin typeface="Times New Roman" pitchFamily="18" charset="0"/>
                <a:cs typeface="Times New Roman" pitchFamily="18" charset="0"/>
              </a:rPr>
              <a:t>IoT</a:t>
            </a:r>
            <a:r>
              <a:rPr lang="en-US" altLang="ko-KR" sz="1600" dirty="0">
                <a:latin typeface="Times New Roman" pitchFamily="18" charset="0"/>
                <a:cs typeface="Times New Roman" pitchFamily="18" charset="0"/>
              </a:rPr>
              <a:t>/</a:t>
            </a:r>
            <a:r>
              <a:rPr lang="en-US" altLang="ko-KR" sz="1600" dirty="0" err="1">
                <a:latin typeface="Times New Roman" pitchFamily="18" charset="0"/>
                <a:cs typeface="Times New Roman" pitchFamily="18" charset="0"/>
              </a:rPr>
              <a:t>IoL</a:t>
            </a:r>
            <a:r>
              <a:rPr lang="en-US" altLang="ko-KR" sz="1600" dirty="0">
                <a:latin typeface="Times New Roman" pitchFamily="18" charset="0"/>
                <a:cs typeface="Times New Roman" pitchFamily="18" charset="0"/>
              </a:rPr>
              <a:t>, LEDIT, Digital Signage with Advertisement Information etc</a:t>
            </a:r>
            <a:r>
              <a:rPr lang="en-US" altLang="ko-KR" sz="1600" dirty="0" smtClean="0">
                <a:latin typeface="Times New Roman" pitchFamily="18" charset="0"/>
                <a:cs typeface="Times New Roman" pitchFamily="18" charset="0"/>
              </a:rPr>
              <a:t>.</a:t>
            </a:r>
          </a:p>
          <a:p>
            <a:pPr marL="228600" algn="just">
              <a:spcBef>
                <a:spcPts val="600"/>
              </a:spcBef>
              <a:spcAft>
                <a:spcPts val="600"/>
              </a:spcAft>
            </a:pPr>
            <a:r>
              <a:rPr lang="en-US" sz="1600" b="1" dirty="0" smtClean="0">
                <a:latin typeface="Times New Roman" pitchFamily="18" charset="0"/>
                <a:cs typeface="Times New Roman" pitchFamily="18" charset="0"/>
              </a:rPr>
              <a:t>Purpose</a:t>
            </a:r>
            <a:r>
              <a:rPr lang="en-US" sz="1600" b="1" dirty="0">
                <a:latin typeface="Times New Roman" pitchFamily="18" charset="0"/>
                <a:cs typeface="Times New Roman" pitchFamily="18" charset="0"/>
              </a:rPr>
              <a:t>: </a:t>
            </a:r>
            <a:r>
              <a:rPr lang="en-US" sz="1600" dirty="0">
                <a:latin typeface="Times New Roman" pitchFamily="18" charset="0"/>
                <a:cs typeface="Times New Roman" pitchFamily="18" charset="0"/>
              </a:rPr>
              <a:t>To Provided Concept models of </a:t>
            </a:r>
            <a:r>
              <a:rPr lang="en-US" sz="1600" dirty="0" smtClean="0">
                <a:latin typeface="Times New Roman" pitchFamily="18" charset="0"/>
                <a:cs typeface="Times New Roman" pitchFamily="18" charset="0"/>
              </a:rPr>
              <a:t> See-Through Display based Vehicle  CamCom for </a:t>
            </a:r>
            <a:r>
              <a:rPr lang="en-US" altLang="en-US" sz="1600" dirty="0">
                <a:latin typeface="Times New Roman" panose="02020603050405020304" pitchFamily="18" charset="0"/>
                <a:cs typeface="Times New Roman" panose="02020603050405020304" pitchFamily="18" charset="0"/>
              </a:rPr>
              <a:t>Vehicular Assistant Technology (VAT) Interest Group</a:t>
            </a:r>
            <a:r>
              <a:rPr lang="en-US" sz="1600" b="1"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	</a:t>
            </a:r>
          </a:p>
          <a:p>
            <a:pPr marL="228600" algn="just"/>
            <a:r>
              <a:rPr lang="en-US" sz="1600" b="1" dirty="0">
                <a:latin typeface="Times New Roman" pitchFamily="18" charset="0"/>
                <a:cs typeface="Times New Roman" pitchFamily="18" charset="0"/>
              </a:rPr>
              <a:t>Notice:</a:t>
            </a:r>
            <a:r>
              <a:rPr lang="en-US" sz="1600" dirty="0">
                <a:latin typeface="Times New Roman" pitchFamily="18" charset="0"/>
                <a:cs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228600" algn="just"/>
            <a:r>
              <a:rPr lang="en-US" sz="1600" b="1" dirty="0" smtClean="0">
                <a:latin typeface="Times New Roman" pitchFamily="18" charset="0"/>
                <a:cs typeface="Times New Roman" pitchFamily="18" charset="0"/>
              </a:rPr>
              <a:t>Release:</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The </a:t>
            </a:r>
            <a:r>
              <a:rPr lang="en-US" sz="1600" dirty="0">
                <a:latin typeface="Times New Roman" pitchFamily="18" charset="0"/>
                <a:cs typeface="Times New Roman" pitchFamily="18" charset="0"/>
              </a:rPr>
              <a:t>contributor acknowledges and accepts that this contribution becomes the property of IEEE and may be made publicly available by P802.15.	</a:t>
            </a:r>
          </a:p>
        </p:txBody>
      </p:sp>
      <p:sp>
        <p:nvSpPr>
          <p:cNvPr id="5" name="TextBox 4"/>
          <p:cNvSpPr txBox="1"/>
          <p:nvPr/>
        </p:nvSpPr>
        <p:spPr>
          <a:xfrm>
            <a:off x="3276600" y="6315465"/>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74391" y="63246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2</a:t>
            </a:r>
            <a:endParaRPr lang="en-US" sz="1400" dirty="0">
              <a:latin typeface="Times New Roman" pitchFamily="18" charset="0"/>
              <a:cs typeface="Times New Roman" pitchFamily="18" charset="0"/>
            </a:endParaRPr>
          </a:p>
        </p:txBody>
      </p:sp>
      <p:sp>
        <p:nvSpPr>
          <p:cNvPr id="6" name="Title 1"/>
          <p:cNvSpPr txBox="1">
            <a:spLocks/>
          </p:cNvSpPr>
          <p:nvPr/>
        </p:nvSpPr>
        <p:spPr>
          <a:xfrm>
            <a:off x="457200" y="762000"/>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3200" b="1" dirty="0" smtClean="0">
                <a:ea typeface="굴림" panose="020B0600000101010101" pitchFamily="50" charset="-127"/>
              </a:rPr>
              <a:t>Contents</a:t>
            </a:r>
            <a:endParaRPr lang="en-US" sz="3200" b="1" dirty="0"/>
          </a:p>
        </p:txBody>
      </p:sp>
      <p:sp>
        <p:nvSpPr>
          <p:cNvPr id="7" name="Content Placeholder 2"/>
          <p:cNvSpPr txBox="1">
            <a:spLocks/>
          </p:cNvSpPr>
          <p:nvPr/>
        </p:nvSpPr>
        <p:spPr>
          <a:xfrm>
            <a:off x="495300" y="2033587"/>
            <a:ext cx="8153400" cy="3733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Needs for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Automatic Traffic Sign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Recognition</a:t>
            </a:r>
          </a:p>
          <a:p>
            <a:pPr marL="342900" indent="-342900" algn="l">
              <a:buFont typeface="Arial" panose="020B0604020202020204" pitchFamily="34" charset="0"/>
              <a:buChar char="•"/>
              <a:tabLst>
                <a:tab pos="2417763" algn="l"/>
              </a:tabLst>
            </a:pPr>
            <a:endPar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Graphic Data Dictionary (GDD)</a:t>
            </a:r>
          </a:p>
          <a:p>
            <a:pPr marL="342900" indent="-342900" algn="l">
              <a:buFont typeface="Arial" panose="020B0604020202020204" pitchFamily="34" charset="0"/>
              <a:buChar char="•"/>
              <a:tabLst>
                <a:tab pos="2417763" algn="l"/>
              </a:tabLst>
            </a:pPr>
            <a:endPar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GDD based Automatic Traffic Sign Recognition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U</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sing CamCom Technology</a:t>
            </a:r>
          </a:p>
          <a:p>
            <a:pPr algn="l">
              <a:tabLst>
                <a:tab pos="2417763" algn="l"/>
              </a:tabLst>
            </a:pPr>
            <a:endParaRPr lang="en-US" altLang="ko-KR" sz="2000" dirty="0" smtClean="0">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Conclusion</a:t>
            </a:r>
          </a:p>
          <a:p>
            <a:pPr marL="342900" indent="-342900" algn="l">
              <a:buFont typeface="Arial" panose="020B0604020202020204" pitchFamily="34" charset="0"/>
              <a:buChar char="•"/>
              <a:tabLst>
                <a:tab pos="2417763" algn="l"/>
              </a:tabLst>
            </a:pPr>
            <a:endParaRPr lang="en-US"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r>
              <a:rPr lang="en-US"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References</a:t>
            </a:r>
            <a:endParaRPr lang="en-US" sz="2000" dirty="0">
              <a:solidFill>
                <a:schemeClr val="tx1"/>
              </a:solidFill>
            </a:endParaRPr>
          </a:p>
        </p:txBody>
      </p:sp>
    </p:spTree>
    <p:extLst>
      <p:ext uri="{BB962C8B-B14F-4D97-AF65-F5344CB8AC3E}">
        <p14:creationId xmlns:p14="http://schemas.microsoft.com/office/powerpoint/2010/main" val="2035284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74391" y="63246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3</a:t>
            </a:r>
            <a:endParaRPr lang="en-US" sz="1400" dirty="0">
              <a:latin typeface="Times New Roman" pitchFamily="18" charset="0"/>
              <a:cs typeface="Times New Roman" pitchFamily="18" charset="0"/>
            </a:endParaRPr>
          </a:p>
        </p:txBody>
      </p:sp>
      <p:sp>
        <p:nvSpPr>
          <p:cNvPr id="9" name="Title 1"/>
          <p:cNvSpPr txBox="1">
            <a:spLocks/>
          </p:cNvSpPr>
          <p:nvPr/>
        </p:nvSpPr>
        <p:spPr>
          <a:xfrm>
            <a:off x="67733" y="685800"/>
            <a:ext cx="89916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2417763" algn="l"/>
              </a:tabLst>
            </a:pPr>
            <a:r>
              <a:rPr lang="en-IN" altLang="ko-KR" sz="3200" b="1" dirty="0"/>
              <a:t>Needs for Automatic Traffic Sign Recognition</a:t>
            </a:r>
            <a:endParaRPr lang="en-US" altLang="ko-KR" sz="3200" b="1" dirty="0"/>
          </a:p>
        </p:txBody>
      </p:sp>
      <p:sp>
        <p:nvSpPr>
          <p:cNvPr id="10" name="Content Placeholder 2"/>
          <p:cNvSpPr txBox="1">
            <a:spLocks/>
          </p:cNvSpPr>
          <p:nvPr/>
        </p:nvSpPr>
        <p:spPr>
          <a:xfrm>
            <a:off x="5008271" y="1816216"/>
            <a:ext cx="3953933" cy="4037323"/>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50000"/>
              </a:lnSpc>
              <a:buFont typeface="Arial" panose="020B0604020202020204" pitchFamily="34" charset="0"/>
              <a:buChar char="•"/>
            </a:pPr>
            <a:r>
              <a:rPr lang="en-US" altLang="ko-KR" sz="19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Needs</a:t>
            </a:r>
          </a:p>
          <a:p>
            <a:pPr marL="628650" lvl="1" indent="-171450" algn="just">
              <a:lnSpc>
                <a:spcPct val="150000"/>
              </a:lnSpc>
              <a:buFont typeface="Times New Roman" panose="02020603050405020304" pitchFamily="18" charset="0"/>
              <a:buChar char="˗"/>
            </a:pPr>
            <a:r>
              <a:rPr lang="en-US" altLang="ko-KR" sz="16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Frequent occurrence of vehicle accidents</a:t>
            </a:r>
          </a:p>
          <a:p>
            <a:pPr marL="628650" lvl="1" indent="-171450" algn="just">
              <a:lnSpc>
                <a:spcPct val="150000"/>
              </a:lnSpc>
              <a:buFont typeface="Times New Roman" panose="02020603050405020304" pitchFamily="18" charset="0"/>
              <a:buChar char="˗"/>
            </a:pPr>
            <a:r>
              <a:rPr lang="en-US" altLang="ko-KR" sz="16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Requires easily solution about data </a:t>
            </a:r>
            <a:r>
              <a:rPr lang="en-US" altLang="ko-KR" sz="16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transmission while </a:t>
            </a:r>
            <a:r>
              <a:rPr lang="en-US" altLang="ko-KR" sz="16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driving </a:t>
            </a:r>
          </a:p>
          <a:p>
            <a:pPr marL="285750" indent="-285750" algn="just">
              <a:lnSpc>
                <a:spcPct val="150000"/>
              </a:lnSpc>
              <a:buFont typeface="Arial" panose="020B0604020202020204" pitchFamily="34" charset="0"/>
              <a:buChar char="•"/>
            </a:pPr>
            <a:r>
              <a:rPr lang="en-US" altLang="ko-KR" sz="19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Innovation</a:t>
            </a:r>
          </a:p>
          <a:p>
            <a:pPr marL="628650" lvl="1" indent="-171450" algn="just">
              <a:lnSpc>
                <a:spcPct val="150000"/>
              </a:lnSpc>
              <a:buFont typeface="Times New Roman" panose="02020603050405020304" pitchFamily="18" charset="0"/>
              <a:buChar char="˗"/>
            </a:pPr>
            <a:r>
              <a:rPr lang="en-US" altLang="ko-KR" sz="17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The </a:t>
            </a:r>
            <a:r>
              <a:rPr lang="en-US" altLang="ko-KR" sz="17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role of traffic signs and direct transportation information is </a:t>
            </a:r>
            <a:r>
              <a:rPr lang="en-US" altLang="ko-KR" sz="17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possible </a:t>
            </a:r>
          </a:p>
          <a:p>
            <a:pPr marL="628650" lvl="1" indent="-171450" algn="just">
              <a:lnSpc>
                <a:spcPct val="150000"/>
              </a:lnSpc>
              <a:buFont typeface="Times New Roman" panose="02020603050405020304" pitchFamily="18" charset="0"/>
              <a:buChar char="˗"/>
            </a:pPr>
            <a:r>
              <a:rPr lang="en-US" altLang="ko-KR" sz="17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Applicable </a:t>
            </a:r>
            <a:r>
              <a:rPr lang="en-US" altLang="ko-KR" sz="17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in various </a:t>
            </a:r>
            <a:r>
              <a:rPr lang="en-US" altLang="ko-KR" sz="17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transportation fields</a:t>
            </a:r>
          </a:p>
          <a:p>
            <a:pPr marL="628650" lvl="1" indent="-171450" algn="just">
              <a:lnSpc>
                <a:spcPct val="150000"/>
              </a:lnSpc>
              <a:buFont typeface="Times New Roman" panose="02020603050405020304" pitchFamily="18" charset="0"/>
              <a:buChar char="˗"/>
            </a:pPr>
            <a:r>
              <a:rPr lang="en-US" altLang="ko-KR" sz="17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Get a traffic information from signage</a:t>
            </a:r>
          </a:p>
        </p:txBody>
      </p:sp>
      <p:sp>
        <p:nvSpPr>
          <p:cNvPr id="12" name="TextBox 53"/>
          <p:cNvSpPr txBox="1">
            <a:spLocks noChangeArrowheads="1"/>
          </p:cNvSpPr>
          <p:nvPr/>
        </p:nvSpPr>
        <p:spPr bwMode="auto">
          <a:xfrm>
            <a:off x="1630848" y="5580451"/>
            <a:ext cx="19475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just" latinLnBrk="1">
              <a:buNone/>
            </a:pPr>
            <a:r>
              <a:rPr kumimoji="0" lang="en-US" altLang="ko-KR" sz="1200" dirty="0" smtClean="0">
                <a:cs typeface="Times New Roman" panose="02020603050405020304" pitchFamily="18" charset="0"/>
              </a:rPr>
              <a:t>&lt; </a:t>
            </a:r>
            <a:r>
              <a:rPr lang="en-US" altLang="ko-KR" sz="1200" dirty="0" smtClean="0">
                <a:cs typeface="Times New Roman" panose="02020603050405020304" pitchFamily="18" charset="0"/>
              </a:rPr>
              <a:t>Background Techniques</a:t>
            </a:r>
            <a:r>
              <a:rPr kumimoji="0" lang="en-US" altLang="ko-KR" sz="1200" dirty="0" smtClean="0">
                <a:cs typeface="Times New Roman" panose="02020603050405020304" pitchFamily="18" charset="0"/>
              </a:rPr>
              <a:t> &gt;</a:t>
            </a:r>
          </a:p>
        </p:txBody>
      </p:sp>
      <p:sp>
        <p:nvSpPr>
          <p:cNvPr id="23" name="TextBox 53"/>
          <p:cNvSpPr txBox="1">
            <a:spLocks noChangeArrowheads="1"/>
          </p:cNvSpPr>
          <p:nvPr/>
        </p:nvSpPr>
        <p:spPr bwMode="auto">
          <a:xfrm>
            <a:off x="1499001" y="3470348"/>
            <a:ext cx="20794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just" latinLnBrk="1">
              <a:buNone/>
            </a:pPr>
            <a:r>
              <a:rPr kumimoji="0" lang="en-US" altLang="ko-KR" sz="1200" dirty="0" smtClean="0">
                <a:cs typeface="Times New Roman" panose="02020603050405020304" pitchFamily="18" charset="0"/>
              </a:rPr>
              <a:t>&lt; Vehicle Collision Accident&gt;</a:t>
            </a:r>
          </a:p>
        </p:txBody>
      </p:sp>
      <p:grpSp>
        <p:nvGrpSpPr>
          <p:cNvPr id="26" name="그룹 25"/>
          <p:cNvGrpSpPr/>
          <p:nvPr/>
        </p:nvGrpSpPr>
        <p:grpSpPr>
          <a:xfrm>
            <a:off x="265896" y="1820127"/>
            <a:ext cx="4613113" cy="3673813"/>
            <a:chOff x="265896" y="1820127"/>
            <a:chExt cx="4613113" cy="3673813"/>
          </a:xfrm>
        </p:grpSpPr>
        <p:grpSp>
          <p:nvGrpSpPr>
            <p:cNvPr id="25" name="그룹 24"/>
            <p:cNvGrpSpPr/>
            <p:nvPr/>
          </p:nvGrpSpPr>
          <p:grpSpPr>
            <a:xfrm>
              <a:off x="266700" y="1820127"/>
              <a:ext cx="4612309" cy="3664288"/>
              <a:chOff x="266700" y="1820127"/>
              <a:chExt cx="4612309" cy="3664288"/>
            </a:xfrm>
          </p:grpSpPr>
          <p:pic>
            <p:nvPicPr>
              <p:cNvPr id="3" name="그림 2"/>
              <p:cNvPicPr>
                <a:picLocks noChangeAspect="1"/>
              </p:cNvPicPr>
              <p:nvPr/>
            </p:nvPicPr>
            <p:blipFill rotWithShape="1">
              <a:blip r:embed="rId3">
                <a:extLst>
                  <a:ext uri="{28A0092B-C50C-407E-A947-70E740481C1C}">
                    <a14:useLocalDpi xmlns:a14="http://schemas.microsoft.com/office/drawing/2010/main" val="0"/>
                  </a:ext>
                </a:extLst>
              </a:blip>
              <a:srcRect t="9043" r="1006"/>
              <a:stretch/>
            </p:blipFill>
            <p:spPr>
              <a:xfrm>
                <a:off x="266700" y="1830476"/>
                <a:ext cx="2290621" cy="1532822"/>
              </a:xfrm>
              <a:prstGeom prst="rect">
                <a:avLst/>
              </a:prstGeom>
            </p:spPr>
          </p:pic>
          <p:grpSp>
            <p:nvGrpSpPr>
              <p:cNvPr id="11" name="그룹 10"/>
              <p:cNvGrpSpPr/>
              <p:nvPr/>
            </p:nvGrpSpPr>
            <p:grpSpPr>
              <a:xfrm>
                <a:off x="2577715" y="3951593"/>
                <a:ext cx="2301294" cy="1532822"/>
                <a:chOff x="1255654" y="1813793"/>
                <a:chExt cx="6422647" cy="3400457"/>
              </a:xfrm>
            </p:grpSpPr>
            <p:pic>
              <p:nvPicPr>
                <p:cNvPr id="4" name="그림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5654" y="1813793"/>
                  <a:ext cx="6422647" cy="3400457"/>
                </a:xfrm>
                <a:prstGeom prst="rect">
                  <a:avLst/>
                </a:prstGeom>
              </p:spPr>
            </p:pic>
            <p:sp>
              <p:nvSpPr>
                <p:cNvPr id="6" name="직사각형 5"/>
                <p:cNvSpPr/>
                <p:nvPr/>
              </p:nvSpPr>
              <p:spPr>
                <a:xfrm>
                  <a:off x="3352800" y="2819400"/>
                  <a:ext cx="152400" cy="1579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a:p>
              </p:txBody>
            </p:sp>
            <p:sp>
              <p:nvSpPr>
                <p:cNvPr id="19" name="직사각형 18"/>
                <p:cNvSpPr/>
                <p:nvPr/>
              </p:nvSpPr>
              <p:spPr>
                <a:xfrm>
                  <a:off x="3865956" y="2815392"/>
                  <a:ext cx="152400" cy="1579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a:p>
              </p:txBody>
            </p:sp>
            <p:sp>
              <p:nvSpPr>
                <p:cNvPr id="20" name="직사각형 19"/>
                <p:cNvSpPr/>
                <p:nvPr/>
              </p:nvSpPr>
              <p:spPr>
                <a:xfrm>
                  <a:off x="4186834" y="2558150"/>
                  <a:ext cx="152400" cy="1579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a:p>
              </p:txBody>
            </p:sp>
            <p:sp>
              <p:nvSpPr>
                <p:cNvPr id="21" name="직사각형 20"/>
                <p:cNvSpPr/>
                <p:nvPr/>
              </p:nvSpPr>
              <p:spPr>
                <a:xfrm>
                  <a:off x="4530792" y="2558149"/>
                  <a:ext cx="152400" cy="1579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a:p>
              </p:txBody>
            </p:sp>
          </p:grpSp>
          <p:pic>
            <p:nvPicPr>
              <p:cNvPr id="24" name="그림 23"/>
              <p:cNvPicPr>
                <a:picLocks noChangeAspect="1"/>
              </p:cNvPicPr>
              <p:nvPr/>
            </p:nvPicPr>
            <p:blipFill rotWithShape="1">
              <a:blip r:embed="rId5">
                <a:extLst>
                  <a:ext uri="{28A0092B-C50C-407E-A947-70E740481C1C}">
                    <a14:useLocalDpi xmlns:a14="http://schemas.microsoft.com/office/drawing/2010/main" val="0"/>
                  </a:ext>
                </a:extLst>
              </a:blip>
              <a:srcRect l="18656" t="10808"/>
              <a:stretch/>
            </p:blipFill>
            <p:spPr>
              <a:xfrm>
                <a:off x="2577714" y="1820127"/>
                <a:ext cx="2301295" cy="1532822"/>
              </a:xfrm>
              <a:prstGeom prst="rect">
                <a:avLst/>
              </a:prstGeom>
            </p:spPr>
          </p:pic>
        </p:grpSp>
        <p:pic>
          <p:nvPicPr>
            <p:cNvPr id="2052" name="Picture 4" descr="교통 안내 표지판에 대한 이미지 검색결과"/>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5896" y="3956505"/>
              <a:ext cx="2288913" cy="153743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06635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76600" y="63246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4</a:t>
            </a:r>
            <a:endParaRPr lang="en-US" sz="1400" dirty="0">
              <a:latin typeface="Times New Roman" pitchFamily="18" charset="0"/>
              <a:cs typeface="Times New Roman" pitchFamily="18" charset="0"/>
            </a:endParaRPr>
          </a:p>
        </p:txBody>
      </p:sp>
      <p:sp>
        <p:nvSpPr>
          <p:cNvPr id="9" name="Title 1"/>
          <p:cNvSpPr txBox="1">
            <a:spLocks/>
          </p:cNvSpPr>
          <p:nvPr/>
        </p:nvSpPr>
        <p:spPr>
          <a:xfrm>
            <a:off x="0" y="838200"/>
            <a:ext cx="91440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2417763" algn="l"/>
              </a:tabLst>
            </a:pPr>
            <a:r>
              <a:rPr lang="en-US" altLang="ko-KR" sz="3200" b="1" dirty="0" smtClean="0"/>
              <a:t>Graphic </a:t>
            </a:r>
            <a:r>
              <a:rPr lang="en-US" altLang="ko-KR" sz="3200" b="1" dirty="0"/>
              <a:t>Data </a:t>
            </a:r>
            <a:r>
              <a:rPr lang="en-US" altLang="ko-KR" sz="3200" b="1" dirty="0" smtClean="0"/>
              <a:t>Dictionary (GDD)</a:t>
            </a:r>
            <a:endParaRPr lang="en-US" altLang="ko-KR" sz="3200" b="1" dirty="0"/>
          </a:p>
        </p:txBody>
      </p:sp>
      <p:sp>
        <p:nvSpPr>
          <p:cNvPr id="41" name="Content Placeholder 2"/>
          <p:cNvSpPr txBox="1">
            <a:spLocks/>
          </p:cNvSpPr>
          <p:nvPr/>
        </p:nvSpPr>
        <p:spPr>
          <a:xfrm>
            <a:off x="4648200" y="2057400"/>
            <a:ext cx="4267200" cy="396240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50000"/>
              </a:lnSpc>
              <a:buFont typeface="Arial" panose="020B0604020202020204" pitchFamily="34" charset="0"/>
              <a:buChar char="•"/>
            </a:pPr>
            <a:r>
              <a:rPr lang="en-US" altLang="ko-KR" sz="18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Graphic Data Dictionary</a:t>
            </a:r>
          </a:p>
          <a:p>
            <a:pPr marL="628650" lvl="1" indent="-171450" algn="just">
              <a:lnSpc>
                <a:spcPct val="150000"/>
              </a:lnSpc>
              <a:buFont typeface="Times New Roman" panose="02020603050405020304" pitchFamily="18" charset="0"/>
              <a:buChar char="˗"/>
            </a:pPr>
            <a:r>
              <a:rPr lang="en-IN" altLang="ko-KR" sz="14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a:t>
            </a:r>
            <a:r>
              <a:rPr lang="en-IN" altLang="ko-KR" sz="14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ystem </a:t>
            </a:r>
            <a:r>
              <a:rPr lang="en-IN" altLang="ko-KR" sz="14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of standardized codes for existing road traffic signs and pictograms used to deliver Traffic and Traveller Information (TTI</a:t>
            </a:r>
            <a:r>
              <a:rPr lang="en-IN" altLang="ko-KR" sz="14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t>
            </a:r>
          </a:p>
          <a:p>
            <a:pPr marL="628650" lvl="1" indent="-171450" algn="just">
              <a:lnSpc>
                <a:spcPct val="150000"/>
              </a:lnSpc>
              <a:buFont typeface="Times New Roman" panose="02020603050405020304" pitchFamily="18" charset="0"/>
              <a:buChar char="˗"/>
            </a:pPr>
            <a:r>
              <a:rPr lang="en-IN" altLang="ko-KR" sz="14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a:t>
            </a:r>
            <a:r>
              <a:rPr lang="en-IN" altLang="ko-KR" sz="14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oding </a:t>
            </a:r>
            <a:r>
              <a:rPr lang="en-IN" altLang="ko-KR" sz="14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system can be used in the formation of messages within intelligent transport systems</a:t>
            </a:r>
          </a:p>
          <a:p>
            <a:pPr marL="628650" lvl="1" indent="-171450" algn="just">
              <a:lnSpc>
                <a:spcPct val="150000"/>
              </a:lnSpc>
              <a:buFont typeface="Times New Roman" panose="02020603050405020304" pitchFamily="18" charset="0"/>
              <a:buChar char="˗"/>
            </a:pPr>
            <a:r>
              <a:rPr lang="en-IN" altLang="ko-KR" sz="14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ISO14823:2017 </a:t>
            </a:r>
            <a:r>
              <a:rPr lang="en-IN" altLang="ko-KR" sz="14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specifies a </a:t>
            </a:r>
            <a:r>
              <a:rPr lang="en-IN" altLang="ko-KR" sz="14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GDD</a:t>
            </a:r>
          </a:p>
          <a:p>
            <a:pPr marL="628650" lvl="1" indent="-171450" algn="just">
              <a:lnSpc>
                <a:spcPct val="150000"/>
              </a:lnSpc>
              <a:buFont typeface="Times New Roman" panose="02020603050405020304" pitchFamily="18" charset="0"/>
              <a:buChar char="˗"/>
            </a:pPr>
            <a:r>
              <a:rPr lang="en-IN" altLang="ko-KR" sz="14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Graphic Data Dictionary (GDD) has been developed with the intent of creating a common basis for transmitting encoded information for existing road traffic signs and pictograms by ISO </a:t>
            </a:r>
            <a:r>
              <a:rPr lang="en-IN" altLang="ko-KR" sz="14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TC204</a:t>
            </a:r>
            <a:endParaRPr lang="en-US" altLang="ko-KR" sz="14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43" name="TextBox 53"/>
          <p:cNvSpPr txBox="1">
            <a:spLocks noChangeArrowheads="1"/>
          </p:cNvSpPr>
          <p:nvPr/>
        </p:nvSpPr>
        <p:spPr bwMode="auto">
          <a:xfrm>
            <a:off x="419100" y="4572000"/>
            <a:ext cx="3886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just" latinLnBrk="1">
              <a:buNone/>
            </a:pPr>
            <a:r>
              <a:rPr kumimoji="0" lang="en-US" altLang="ko-KR" sz="1200" dirty="0" smtClean="0">
                <a:cs typeface="Times New Roman" panose="02020603050405020304" pitchFamily="18" charset="0"/>
              </a:rPr>
              <a:t>&lt; </a:t>
            </a:r>
            <a:r>
              <a:rPr lang="en-US" altLang="ko-KR" sz="1200" dirty="0" smtClean="0">
                <a:cs typeface="Times New Roman" panose="02020603050405020304" pitchFamily="18" charset="0"/>
              </a:rPr>
              <a:t>Example Road Signs Using </a:t>
            </a:r>
            <a:r>
              <a:rPr kumimoji="0" lang="en-US" altLang="ko-KR" sz="1200" dirty="0" smtClean="0">
                <a:cs typeface="Times New Roman" panose="02020603050405020304" pitchFamily="18" charset="0"/>
              </a:rPr>
              <a:t>Graphic Data Dictionary &gt;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90800"/>
            <a:ext cx="4267200" cy="1878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8308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74391" y="6322897"/>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5</a:t>
            </a:r>
            <a:endParaRPr lang="en-US" sz="1400" dirty="0">
              <a:latin typeface="Times New Roman" pitchFamily="18" charset="0"/>
              <a:cs typeface="Times New Roman" pitchFamily="18" charset="0"/>
            </a:endParaRPr>
          </a:p>
        </p:txBody>
      </p:sp>
      <p:sp>
        <p:nvSpPr>
          <p:cNvPr id="9" name="Title 1"/>
          <p:cNvSpPr txBox="1">
            <a:spLocks/>
          </p:cNvSpPr>
          <p:nvPr/>
        </p:nvSpPr>
        <p:spPr>
          <a:xfrm>
            <a:off x="457200" y="979772"/>
            <a:ext cx="8355659"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2417763" algn="l"/>
              </a:tabLst>
            </a:pPr>
            <a:r>
              <a:rPr lang="en-US" altLang="ko-KR" sz="3200" b="1" dirty="0" smtClean="0"/>
              <a:t>GDD based Automatic Traffic Sign Recognition Using CamCom Technology</a:t>
            </a:r>
            <a:endParaRPr lang="en-US" altLang="ko-KR" sz="3200" b="1" dirty="0"/>
          </a:p>
        </p:txBody>
      </p:sp>
      <p:sp>
        <p:nvSpPr>
          <p:cNvPr id="41" name="Content Placeholder 2"/>
          <p:cNvSpPr txBox="1">
            <a:spLocks/>
          </p:cNvSpPr>
          <p:nvPr/>
        </p:nvSpPr>
        <p:spPr>
          <a:xfrm>
            <a:off x="5523246" y="2394742"/>
            <a:ext cx="3487366" cy="3388019"/>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50000"/>
              </a:lnSpc>
              <a:buFont typeface="Arial" panose="020B0604020202020204" pitchFamily="34" charset="0"/>
              <a:buChar char="•"/>
            </a:pPr>
            <a:r>
              <a:rPr lang="en-US" altLang="ko-KR" sz="20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Graphic Data Dictionary based CamCom Link</a:t>
            </a:r>
          </a:p>
          <a:p>
            <a:pPr marL="628650" lvl="1" indent="-171450" algn="just">
              <a:lnSpc>
                <a:spcPct val="150000"/>
              </a:lnSpc>
              <a:buFont typeface="Times New Roman" panose="02020603050405020304" pitchFamily="18" charset="0"/>
              <a:buChar char="˗"/>
            </a:pPr>
            <a:r>
              <a:rPr lang="en-US" altLang="ko-KR" sz="1900" dirty="0" err="1"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Tx</a:t>
            </a: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 LED based Signage</a:t>
            </a:r>
          </a:p>
          <a:p>
            <a:pPr marL="628650" lvl="1" indent="-171450" algn="just">
              <a:lnSpc>
                <a:spcPct val="150000"/>
              </a:lnSpc>
              <a:buFont typeface="Times New Roman" panose="02020603050405020304" pitchFamily="18" charset="0"/>
              <a:buChar char="˗"/>
            </a:pP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Rx : CMOS Image Sensor in Camera</a:t>
            </a:r>
          </a:p>
          <a:p>
            <a:pPr marL="628650" lvl="1" indent="-171450" algn="just">
              <a:lnSpc>
                <a:spcPct val="150000"/>
              </a:lnSpc>
              <a:buFont typeface="Times New Roman" panose="02020603050405020304" pitchFamily="18" charset="0"/>
              <a:buChar char="˗"/>
            </a:pP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Day-Night Communication Mode </a:t>
            </a:r>
            <a:endParaRPr lang="en-US" altLang="ko-KR" sz="19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lnSpc>
                <a:spcPct val="150000"/>
              </a:lnSpc>
              <a:buFont typeface="Times New Roman" panose="02020603050405020304" pitchFamily="18" charset="0"/>
              <a:buChar char="˗"/>
            </a:pP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Data Rate : 1K ~ 1Mb/s</a:t>
            </a:r>
          </a:p>
          <a:p>
            <a:pPr marL="628650" lvl="1" indent="-171450" algn="just">
              <a:lnSpc>
                <a:spcPct val="150000"/>
              </a:lnSpc>
              <a:buFont typeface="Times New Roman" panose="02020603050405020304" pitchFamily="18" charset="0"/>
              <a:buChar char="˗"/>
            </a:pP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Supported </a:t>
            </a:r>
            <a:r>
              <a:rPr lang="en-US" altLang="ko-KR" sz="1900" dirty="0" err="1"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LoS</a:t>
            </a: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(Line of Sight)</a:t>
            </a:r>
          </a:p>
          <a:p>
            <a:pPr marL="628650" lvl="1" indent="-171450" algn="just">
              <a:lnSpc>
                <a:spcPct val="150000"/>
              </a:lnSpc>
              <a:buFont typeface="Times New Roman" panose="02020603050405020304" pitchFamily="18" charset="0"/>
              <a:buChar char="˗"/>
            </a:pP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Av</a:t>
            </a:r>
            <a:r>
              <a:rPr lang="en-US" altLang="ko-KR" sz="19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ailab</a:t>
            </a: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le Distance : 1m ~ 15m</a:t>
            </a:r>
          </a:p>
        </p:txBody>
      </p:sp>
      <p:sp>
        <p:nvSpPr>
          <p:cNvPr id="43" name="TextBox 53"/>
          <p:cNvSpPr txBox="1">
            <a:spLocks noChangeArrowheads="1"/>
          </p:cNvSpPr>
          <p:nvPr/>
        </p:nvSpPr>
        <p:spPr bwMode="auto">
          <a:xfrm>
            <a:off x="1502485" y="5474548"/>
            <a:ext cx="26813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just" latinLnBrk="1">
              <a:buNone/>
            </a:pPr>
            <a:r>
              <a:rPr kumimoji="0" lang="en-US" altLang="ko-KR" sz="1200" dirty="0" smtClean="0">
                <a:cs typeface="Times New Roman" panose="02020603050405020304" pitchFamily="18" charset="0"/>
              </a:rPr>
              <a:t>&lt; Graphic Data Dictionary </a:t>
            </a:r>
            <a:r>
              <a:rPr lang="en-US" altLang="ko-KR" sz="1200" dirty="0" smtClean="0">
                <a:cs typeface="Times New Roman" panose="02020603050405020304" pitchFamily="18" charset="0"/>
              </a:rPr>
              <a:t>based OCC </a:t>
            </a:r>
            <a:r>
              <a:rPr kumimoji="0" lang="en-US" altLang="ko-KR" sz="1200" dirty="0" smtClean="0">
                <a:cs typeface="Times New Roman" panose="02020603050405020304" pitchFamily="18" charset="0"/>
              </a:rPr>
              <a:t>&gt;</a:t>
            </a:r>
          </a:p>
        </p:txBody>
      </p:sp>
      <p:grpSp>
        <p:nvGrpSpPr>
          <p:cNvPr id="18" name="그룹 17"/>
          <p:cNvGrpSpPr/>
          <p:nvPr/>
        </p:nvGrpSpPr>
        <p:grpSpPr>
          <a:xfrm>
            <a:off x="564653" y="2248112"/>
            <a:ext cx="4800491" cy="3010540"/>
            <a:chOff x="564653" y="2248112"/>
            <a:chExt cx="4800491" cy="3010540"/>
          </a:xfrm>
        </p:grpSpPr>
        <p:grpSp>
          <p:nvGrpSpPr>
            <p:cNvPr id="17" name="그룹 16"/>
            <p:cNvGrpSpPr/>
            <p:nvPr/>
          </p:nvGrpSpPr>
          <p:grpSpPr>
            <a:xfrm>
              <a:off x="584629" y="2522879"/>
              <a:ext cx="4780515" cy="2735773"/>
              <a:chOff x="584629" y="2522879"/>
              <a:chExt cx="4780515" cy="2735773"/>
            </a:xfrm>
          </p:grpSpPr>
          <p:grpSp>
            <p:nvGrpSpPr>
              <p:cNvPr id="7" name="그룹 6"/>
              <p:cNvGrpSpPr/>
              <p:nvPr/>
            </p:nvGrpSpPr>
            <p:grpSpPr>
              <a:xfrm>
                <a:off x="584629" y="2522879"/>
                <a:ext cx="4731421" cy="2735773"/>
                <a:chOff x="-2095792" y="1108557"/>
                <a:chExt cx="7620000" cy="3641314"/>
              </a:xfrm>
            </p:grpSpPr>
            <p:sp>
              <p:nvSpPr>
                <p:cNvPr id="4" name="직사각형 3"/>
                <p:cNvSpPr/>
                <p:nvPr/>
              </p:nvSpPr>
              <p:spPr>
                <a:xfrm>
                  <a:off x="-2095792" y="1108557"/>
                  <a:ext cx="7620000" cy="2362623"/>
                </a:xfrm>
                <a:prstGeom prst="rect">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47" name="Picture 4" descr="관련 이미지"/>
                <p:cNvPicPr>
                  <a:picLocks noChangeAspect="1" noChangeArrowheads="1"/>
                </p:cNvPicPr>
                <p:nvPr/>
              </p:nvPicPr>
              <p:blipFill rotWithShape="1">
                <a:blip r:embed="rId3">
                  <a:extLst>
                    <a:ext uri="{28A0092B-C50C-407E-A947-70E740481C1C}">
                      <a14:useLocalDpi xmlns:a14="http://schemas.microsoft.com/office/drawing/2010/main" val="0"/>
                    </a:ext>
                  </a:extLst>
                </a:blip>
                <a:srcRect t="55688"/>
                <a:stretch/>
              </p:blipFill>
              <p:spPr bwMode="auto">
                <a:xfrm>
                  <a:off x="-2095792" y="3471181"/>
                  <a:ext cx="7620000" cy="1278690"/>
                </a:xfrm>
                <a:prstGeom prst="rect">
                  <a:avLst/>
                </a:prstGeom>
                <a:noFill/>
                <a:ln w="6350">
                  <a:solidFill>
                    <a:schemeClr val="bg1">
                      <a:lumMod val="65000"/>
                    </a:schemeClr>
                  </a:solidFill>
                </a:ln>
                <a:extLst>
                  <a:ext uri="{909E8E84-426E-40DD-AFC4-6F175D3DCCD1}">
                    <a14:hiddenFill xmlns:a14="http://schemas.microsoft.com/office/drawing/2010/main">
                      <a:solidFill>
                        <a:srgbClr val="FFFFFF"/>
                      </a:solidFill>
                    </a14:hiddenFill>
                  </a:ext>
                </a:extLst>
              </p:spPr>
            </p:pic>
          </p:grpSp>
          <p:pic>
            <p:nvPicPr>
              <p:cNvPr id="1032" name="Picture 8" descr="관련 이미지"/>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3672" r="36719">
                            <a14:foregroundMark x1="35391" y1="71146" x2="35938" y2="50625"/>
                            <a14:foregroundMark x1="35938" y1="47708" x2="36406" y2="57500"/>
                            <a14:foregroundMark x1="34063" y1="49271" x2="36250" y2="50417"/>
                            <a14:foregroundMark x1="22031" y1="73854" x2="24531" y2="73333"/>
                            <a14:backgroundMark x1="11484" y1="73333" x2="32891" y2="75208"/>
                            <a14:backgroundMark x1="32422" y1="72917" x2="27500" y2="74479"/>
                          </a14:backgroundRemoval>
                        </a14:imgEffect>
                      </a14:imgLayer>
                    </a14:imgProps>
                  </a:ext>
                  <a:ext uri="{28A0092B-C50C-407E-A947-70E740481C1C}">
                    <a14:useLocalDpi xmlns:a14="http://schemas.microsoft.com/office/drawing/2010/main" val="0"/>
                  </a:ext>
                </a:extLst>
              </a:blip>
              <a:srcRect t="46966" r="62591" b="24935"/>
              <a:stretch/>
            </p:blipFill>
            <p:spPr bwMode="auto">
              <a:xfrm>
                <a:off x="3383957" y="4141469"/>
                <a:ext cx="1934290" cy="108966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322638" y="2772703"/>
                <a:ext cx="1042506" cy="276999"/>
              </a:xfrm>
              <a:prstGeom prst="rect">
                <a:avLst/>
              </a:prstGeom>
              <a:noFill/>
            </p:spPr>
            <p:txBody>
              <a:bodyPr wrap="square" rtlCol="0">
                <a:spAutoFit/>
              </a:bodyPr>
              <a:lstStyle/>
              <a:p>
                <a:r>
                  <a:rPr lang="en-US" altLang="ko-KR" sz="1200" b="1" dirty="0" smtClean="0"/>
                  <a:t>LED </a:t>
                </a:r>
                <a:r>
                  <a:rPr lang="en-US" altLang="ko-KR" sz="1200" b="1" dirty="0" err="1" smtClean="0"/>
                  <a:t>Tx</a:t>
                </a:r>
                <a:r>
                  <a:rPr lang="en-US" altLang="ko-KR" sz="1200" b="1" dirty="0" smtClean="0"/>
                  <a:t>.</a:t>
                </a:r>
                <a:endParaRPr lang="ko-KR" altLang="en-US" sz="1200" b="1" dirty="0"/>
              </a:p>
            </p:txBody>
          </p:sp>
          <p:sp>
            <p:nvSpPr>
              <p:cNvPr id="15" name="이등변 삼각형 14"/>
              <p:cNvSpPr/>
              <p:nvPr/>
            </p:nvSpPr>
            <p:spPr>
              <a:xfrm rot="4348665">
                <a:off x="2163683" y="2028475"/>
                <a:ext cx="1719650" cy="3083840"/>
              </a:xfrm>
              <a:prstGeom prst="triangle">
                <a:avLst/>
              </a:prstGeom>
              <a:gradFill>
                <a:gsLst>
                  <a:gs pos="100000">
                    <a:schemeClr val="accent1">
                      <a:lumMod val="5000"/>
                      <a:lumOff val="95000"/>
                      <a:alpha val="0"/>
                    </a:schemeClr>
                  </a:gs>
                  <a:gs pos="20000">
                    <a:srgbClr val="FFFF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58" name="그룹 57"/>
              <p:cNvGrpSpPr/>
              <p:nvPr/>
            </p:nvGrpSpPr>
            <p:grpSpPr>
              <a:xfrm>
                <a:off x="3816350" y="2798598"/>
                <a:ext cx="742950" cy="1487260"/>
                <a:chOff x="3816350" y="2798598"/>
                <a:chExt cx="742950" cy="1487260"/>
              </a:xfrm>
            </p:grpSpPr>
            <p:sp>
              <p:nvSpPr>
                <p:cNvPr id="64" name="모서리가 둥근 직사각형 63"/>
                <p:cNvSpPr/>
                <p:nvPr/>
              </p:nvSpPr>
              <p:spPr>
                <a:xfrm>
                  <a:off x="4132346" y="3426501"/>
                  <a:ext cx="117307" cy="859357"/>
                </a:xfrm>
                <a:prstGeom prst="roundRect">
                  <a:avLst>
                    <a:gd name="adj" fmla="val 38320"/>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67" name="그림 66"/>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35632" y1="32468" x2="35632" y2="32468"/>
                              <a14:foregroundMark x1="34195" y1="78896" x2="34195" y2="78896"/>
                              <a14:foregroundMark x1="19253" y1="57143" x2="11782" y2="74675"/>
                              <a14:foregroundMark x1="12356" y1="91883" x2="94540" y2="92857"/>
                              <a14:foregroundMark x1="95115" y1="89935" x2="51724" y2="2597"/>
                              <a14:foregroundMark x1="51724" y1="2922" x2="18103" y2="70130"/>
                              <a14:foregroundMark x1="29598" y1="68182" x2="68391" y2="81494"/>
                              <a14:foregroundMark x1="62644" y1="47727" x2="29310" y2="80519"/>
                              <a14:foregroundMark x1="31897" y1="44156" x2="71264" y2="79221"/>
                              <a14:foregroundMark x1="74425" y1="66883" x2="20977" y2="85065"/>
                              <a14:foregroundMark x1="14943" y1="81818" x2="71552" y2="86039"/>
                              <a14:foregroundMark x1="80747" y1="82143" x2="27586" y2="82468"/>
                              <a14:foregroundMark x1="24713" y1="66883" x2="48563" y2="80519"/>
                              <a14:foregroundMark x1="50000" y1="42532" x2="26437" y2="67532"/>
                              <a14:foregroundMark x1="41954" y1="33117" x2="48563" y2="64286"/>
                              <a14:foregroundMark x1="50000" y1="26948" x2="65230" y2="69156"/>
                              <a14:foregroundMark x1="72126" y1="61688" x2="74425" y2="84091"/>
                              <a14:foregroundMark x1="79310" y1="79221" x2="63218" y2="89286"/>
                              <a14:foregroundMark x1="80460" y1="88312" x2="72989" y2="94481"/>
                              <a14:foregroundMark x1="86207" y1="82792" x2="76149" y2="91558"/>
                              <a14:foregroundMark x1="80172" y1="67532" x2="79310" y2="81494"/>
                              <a14:foregroundMark x1="47414" y1="34416" x2="55172" y2="49351"/>
                              <a14:foregroundMark x1="52586" y1="23701" x2="62069" y2="39935"/>
                              <a14:foregroundMark x1="64655" y1="40260" x2="68966" y2="57792"/>
                              <a14:foregroundMark x1="45115" y1="14610" x2="47989" y2="31494"/>
                              <a14:foregroundMark x1="48851" y1="13312" x2="32759" y2="50974"/>
                              <a14:foregroundMark x1="22126" y1="75325" x2="8621" y2="92857"/>
                              <a14:foregroundMark x1="17529" y1="76623" x2="8046" y2="90909"/>
                            </a14:backgroundRemoval>
                          </a14:imgEffect>
                        </a14:imgLayer>
                      </a14:imgProps>
                    </a:ext>
                    <a:ext uri="{28A0092B-C50C-407E-A947-70E740481C1C}">
                      <a14:useLocalDpi xmlns:a14="http://schemas.microsoft.com/office/drawing/2010/main" val="0"/>
                    </a:ext>
                  </a:extLst>
                </a:blip>
                <a:stretch>
                  <a:fillRect/>
                </a:stretch>
              </p:blipFill>
              <p:spPr>
                <a:xfrm>
                  <a:off x="3816350" y="2798598"/>
                  <a:ext cx="742950" cy="656925"/>
                </a:xfrm>
                <a:prstGeom prst="rect">
                  <a:avLst/>
                </a:prstGeom>
              </p:spPr>
            </p:pic>
          </p:grpSp>
          <p:pic>
            <p:nvPicPr>
              <p:cNvPr id="70" name="Picture 6" descr="관련 이미지"/>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7111" b="90000" l="10000" r="92667">
                            <a14:foregroundMark x1="30889" y1="21333" x2="45333" y2="15333"/>
                            <a14:foregroundMark x1="74444" y1="17111" x2="58222" y2="13778"/>
                            <a14:foregroundMark x1="49111" y1="14444" x2="58222" y2="13778"/>
                            <a14:foregroundMark x1="83556" y1="20222" x2="84222" y2="22667"/>
                            <a14:foregroundMark x1="84222" y1="21111" x2="84222" y2="24667"/>
                            <a14:foregroundMark x1="83333" y1="24222" x2="81778" y2="19556"/>
                            <a14:foregroundMark x1="82222" y1="20222" x2="84444" y2="19556"/>
                          </a14:backgroundRemoval>
                        </a14:imgEffect>
                      </a14:imgLayer>
                    </a14:imgProps>
                  </a:ext>
                  <a:ext uri="{28A0092B-C50C-407E-A947-70E740481C1C}">
                    <a14:useLocalDpi xmlns:a14="http://schemas.microsoft.com/office/drawing/2010/main" val="0"/>
                  </a:ext>
                </a:extLst>
              </a:blip>
              <a:srcRect l="10278" t="11556" r="9722" b="58222"/>
              <a:stretch/>
            </p:blipFill>
            <p:spPr bwMode="auto">
              <a:xfrm flipH="1">
                <a:off x="610251" y="3667824"/>
                <a:ext cx="1935582" cy="841857"/>
              </a:xfrm>
              <a:prstGeom prst="rect">
                <a:avLst/>
              </a:prstGeom>
              <a:noFill/>
              <a:extLst>
                <a:ext uri="{909E8E84-426E-40DD-AFC4-6F175D3DCCD1}">
                  <a14:hiddenFill xmlns:a14="http://schemas.microsoft.com/office/drawing/2010/main">
                    <a:solidFill>
                      <a:srgbClr val="FFFFFF"/>
                    </a:solidFill>
                  </a14:hiddenFill>
                </a:ext>
              </a:extLst>
            </p:spPr>
          </p:pic>
        </p:grpSp>
        <p:pic>
          <p:nvPicPr>
            <p:cNvPr id="72" name="Picture 6" descr="http://www.najpc.sk/img/maxell-ball-cam-web-kamera-p5f4.jpg"/>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1662496" y="3574774"/>
              <a:ext cx="311982" cy="311982"/>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그룹 72"/>
            <p:cNvGrpSpPr/>
            <p:nvPr/>
          </p:nvGrpSpPr>
          <p:grpSpPr>
            <a:xfrm>
              <a:off x="1615647" y="3527835"/>
              <a:ext cx="405680" cy="395291"/>
              <a:chOff x="2550308" y="4015799"/>
              <a:chExt cx="304794" cy="269988"/>
            </a:xfrm>
          </p:grpSpPr>
          <p:sp>
            <p:nvSpPr>
              <p:cNvPr id="74" name="1/2 액자 73"/>
              <p:cNvSpPr/>
              <p:nvPr/>
            </p:nvSpPr>
            <p:spPr>
              <a:xfrm>
                <a:off x="2550308" y="4017400"/>
                <a:ext cx="111245" cy="103985"/>
              </a:xfrm>
              <a:prstGeom prst="halfFrame">
                <a:avLst>
                  <a:gd name="adj1" fmla="val 7567"/>
                  <a:gd name="adj2" fmla="val 7567"/>
                </a:avLst>
              </a:prstGeom>
              <a:solidFill>
                <a:srgbClr val="FF0000"/>
              </a:solid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79" name="1/2 액자 78"/>
              <p:cNvSpPr/>
              <p:nvPr/>
            </p:nvSpPr>
            <p:spPr>
              <a:xfrm flipH="1">
                <a:off x="2743857" y="4015799"/>
                <a:ext cx="111245" cy="103985"/>
              </a:xfrm>
              <a:prstGeom prst="halfFrame">
                <a:avLst>
                  <a:gd name="adj1" fmla="val 7567"/>
                  <a:gd name="adj2" fmla="val 7567"/>
                </a:avLst>
              </a:prstGeom>
              <a:solidFill>
                <a:srgbClr val="FF0000"/>
              </a:solid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80" name="1/2 액자 79"/>
              <p:cNvSpPr/>
              <p:nvPr/>
            </p:nvSpPr>
            <p:spPr>
              <a:xfrm flipV="1">
                <a:off x="2550308" y="4181802"/>
                <a:ext cx="111245" cy="103985"/>
              </a:xfrm>
              <a:prstGeom prst="halfFrame">
                <a:avLst>
                  <a:gd name="adj1" fmla="val 7567"/>
                  <a:gd name="adj2" fmla="val 7567"/>
                </a:avLst>
              </a:prstGeom>
              <a:solidFill>
                <a:srgbClr val="FF0000"/>
              </a:solid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81" name="1/2 액자 80"/>
              <p:cNvSpPr/>
              <p:nvPr/>
            </p:nvSpPr>
            <p:spPr>
              <a:xfrm flipH="1" flipV="1">
                <a:off x="2743857" y="4180201"/>
                <a:ext cx="111245" cy="103985"/>
              </a:xfrm>
              <a:prstGeom prst="halfFrame">
                <a:avLst>
                  <a:gd name="adj1" fmla="val 7567"/>
                  <a:gd name="adj2" fmla="val 7567"/>
                </a:avLst>
              </a:prstGeom>
              <a:solidFill>
                <a:srgbClr val="FF0000"/>
              </a:solid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
          <p:nvSpPr>
            <p:cNvPr id="82" name="TextBox 81"/>
            <p:cNvSpPr txBox="1"/>
            <p:nvPr/>
          </p:nvSpPr>
          <p:spPr>
            <a:xfrm>
              <a:off x="564653" y="3068880"/>
              <a:ext cx="1666010" cy="461665"/>
            </a:xfrm>
            <a:prstGeom prst="rect">
              <a:avLst/>
            </a:prstGeom>
            <a:noFill/>
          </p:spPr>
          <p:txBody>
            <a:bodyPr wrap="square" rtlCol="0">
              <a:spAutoFit/>
            </a:bodyPr>
            <a:lstStyle/>
            <a:p>
              <a:r>
                <a:rPr lang="en-US" altLang="ko-KR" sz="1200" b="1" dirty="0" smtClean="0"/>
                <a:t>Autonomous</a:t>
              </a:r>
            </a:p>
            <a:p>
              <a:r>
                <a:rPr lang="en-US" altLang="ko-KR" sz="1200" b="1" dirty="0" smtClean="0"/>
                <a:t>Vehicle With Rx.</a:t>
              </a:r>
              <a:endParaRPr lang="ko-KR" altLang="en-US" sz="1200" b="1" dirty="0"/>
            </a:p>
          </p:txBody>
        </p:sp>
        <p:sp>
          <p:nvSpPr>
            <p:cNvPr id="83" name="TextBox 82"/>
            <p:cNvSpPr txBox="1"/>
            <p:nvPr/>
          </p:nvSpPr>
          <p:spPr>
            <a:xfrm>
              <a:off x="4480740" y="2994404"/>
              <a:ext cx="808932" cy="230832"/>
            </a:xfrm>
            <a:prstGeom prst="rect">
              <a:avLst/>
            </a:prstGeom>
            <a:noFill/>
          </p:spPr>
          <p:txBody>
            <a:bodyPr wrap="square" rtlCol="0">
              <a:spAutoFit/>
            </a:bodyPr>
            <a:lstStyle/>
            <a:p>
              <a:r>
                <a:rPr lang="en-US" altLang="ko-KR" sz="900" b="1" dirty="0" smtClean="0"/>
                <a:t>Traffic Sign</a:t>
              </a:r>
              <a:endParaRPr lang="ko-KR" altLang="en-US" sz="900" b="1" dirty="0"/>
            </a:p>
          </p:txBody>
        </p:sp>
        <p:sp>
          <p:nvSpPr>
            <p:cNvPr id="111" name="TextBox 110"/>
            <p:cNvSpPr txBox="1"/>
            <p:nvPr/>
          </p:nvSpPr>
          <p:spPr>
            <a:xfrm>
              <a:off x="4598341" y="2248112"/>
              <a:ext cx="415111" cy="230832"/>
            </a:xfrm>
            <a:prstGeom prst="rect">
              <a:avLst/>
            </a:prstGeom>
            <a:noFill/>
          </p:spPr>
          <p:txBody>
            <a:bodyPr wrap="square" rtlCol="0">
              <a:spAutoFit/>
            </a:bodyPr>
            <a:lstStyle/>
            <a:p>
              <a:r>
                <a:rPr lang="en-US" altLang="ko-KR" sz="900" b="1" dirty="0" smtClean="0"/>
                <a:t>• • </a:t>
              </a:r>
              <a:r>
                <a:rPr lang="en-US" altLang="ko-KR" sz="900" b="1" dirty="0"/>
                <a:t>•</a:t>
              </a:r>
              <a:endParaRPr lang="ko-KR" altLang="en-US" sz="900" b="1" dirty="0"/>
            </a:p>
          </p:txBody>
        </p:sp>
      </p:grpSp>
      <p:grpSp>
        <p:nvGrpSpPr>
          <p:cNvPr id="28" name="그룹 27"/>
          <p:cNvGrpSpPr/>
          <p:nvPr/>
        </p:nvGrpSpPr>
        <p:grpSpPr>
          <a:xfrm rot="20560500">
            <a:off x="2389824" y="3458617"/>
            <a:ext cx="1160161" cy="238574"/>
            <a:chOff x="457200" y="1825575"/>
            <a:chExt cx="3009158" cy="384225"/>
          </a:xfrm>
        </p:grpSpPr>
        <p:cxnSp>
          <p:nvCxnSpPr>
            <p:cNvPr id="21" name="직선 연결선 20"/>
            <p:cNvCxnSpPr/>
            <p:nvPr/>
          </p:nvCxnSpPr>
          <p:spPr>
            <a:xfrm flipV="1">
              <a:off x="990600" y="1828800"/>
              <a:ext cx="0" cy="37679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꺾인 연결선 22"/>
            <p:cNvCxnSpPr/>
            <p:nvPr/>
          </p:nvCxnSpPr>
          <p:spPr>
            <a:xfrm>
              <a:off x="457200" y="1828800"/>
              <a:ext cx="533400" cy="381000"/>
            </a:xfrm>
            <a:prstGeom prst="bentConnector3">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4" name="직선 연결선 83"/>
            <p:cNvCxnSpPr/>
            <p:nvPr/>
          </p:nvCxnSpPr>
          <p:spPr>
            <a:xfrm flipV="1">
              <a:off x="1524000" y="1826700"/>
              <a:ext cx="0" cy="37679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5" name="꺾인 연결선 84"/>
            <p:cNvCxnSpPr/>
            <p:nvPr/>
          </p:nvCxnSpPr>
          <p:spPr>
            <a:xfrm>
              <a:off x="990600" y="1826700"/>
              <a:ext cx="533400" cy="381000"/>
            </a:xfrm>
            <a:prstGeom prst="bentConnector3">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 name="그룹 25"/>
            <p:cNvGrpSpPr/>
            <p:nvPr/>
          </p:nvGrpSpPr>
          <p:grpSpPr>
            <a:xfrm>
              <a:off x="1524000" y="1825575"/>
              <a:ext cx="758577" cy="382125"/>
              <a:chOff x="1524000" y="1825575"/>
              <a:chExt cx="758577" cy="382125"/>
            </a:xfrm>
          </p:grpSpPr>
          <p:cxnSp>
            <p:nvCxnSpPr>
              <p:cNvPr id="91" name="꺾인 연결선 90"/>
              <p:cNvCxnSpPr/>
              <p:nvPr/>
            </p:nvCxnSpPr>
            <p:spPr>
              <a:xfrm>
                <a:off x="1524000" y="1826700"/>
                <a:ext cx="533400" cy="381000"/>
              </a:xfrm>
              <a:prstGeom prst="bentConnector3">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4" name="그룹 23"/>
              <p:cNvGrpSpPr/>
              <p:nvPr/>
            </p:nvGrpSpPr>
            <p:grpSpPr>
              <a:xfrm>
                <a:off x="2060821" y="1825575"/>
                <a:ext cx="221756" cy="381000"/>
                <a:chOff x="2057399" y="1825575"/>
                <a:chExt cx="533400" cy="381000"/>
              </a:xfrm>
            </p:grpSpPr>
            <p:cxnSp>
              <p:nvCxnSpPr>
                <p:cNvPr id="90" name="직선 연결선 89"/>
                <p:cNvCxnSpPr/>
                <p:nvPr/>
              </p:nvCxnSpPr>
              <p:spPr>
                <a:xfrm flipV="1">
                  <a:off x="2057400" y="1826700"/>
                  <a:ext cx="0" cy="37679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 name="직선 연결선 91"/>
                <p:cNvCxnSpPr/>
                <p:nvPr/>
              </p:nvCxnSpPr>
              <p:spPr>
                <a:xfrm flipV="1">
                  <a:off x="2590799" y="1825575"/>
                  <a:ext cx="0" cy="37679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3" name="꺾인 연결선 92"/>
                <p:cNvCxnSpPr/>
                <p:nvPr/>
              </p:nvCxnSpPr>
              <p:spPr>
                <a:xfrm>
                  <a:off x="2057399" y="1825575"/>
                  <a:ext cx="533400" cy="381000"/>
                </a:xfrm>
                <a:prstGeom prst="bentConnector3">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cxnSp>
          <p:nvCxnSpPr>
            <p:cNvPr id="99" name="꺾인 연결선 98"/>
            <p:cNvCxnSpPr/>
            <p:nvPr/>
          </p:nvCxnSpPr>
          <p:spPr>
            <a:xfrm>
              <a:off x="2279301" y="1827825"/>
              <a:ext cx="533400" cy="381000"/>
            </a:xfrm>
            <a:prstGeom prst="bentConnector3">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00" name="그룹 99"/>
            <p:cNvGrpSpPr/>
            <p:nvPr/>
          </p:nvGrpSpPr>
          <p:grpSpPr>
            <a:xfrm>
              <a:off x="2816122" y="1826700"/>
              <a:ext cx="221756" cy="381000"/>
              <a:chOff x="2057399" y="1825575"/>
              <a:chExt cx="533400" cy="381000"/>
            </a:xfrm>
          </p:grpSpPr>
          <p:cxnSp>
            <p:nvCxnSpPr>
              <p:cNvPr id="101" name="직선 연결선 100"/>
              <p:cNvCxnSpPr/>
              <p:nvPr/>
            </p:nvCxnSpPr>
            <p:spPr>
              <a:xfrm flipV="1">
                <a:off x="2057400" y="1826700"/>
                <a:ext cx="0" cy="37679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2" name="직선 연결선 101"/>
              <p:cNvCxnSpPr/>
              <p:nvPr/>
            </p:nvCxnSpPr>
            <p:spPr>
              <a:xfrm flipV="1">
                <a:off x="2590799" y="1825575"/>
                <a:ext cx="0" cy="37679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3" name="꺾인 연결선 102"/>
              <p:cNvCxnSpPr/>
              <p:nvPr/>
            </p:nvCxnSpPr>
            <p:spPr>
              <a:xfrm>
                <a:off x="2057399" y="1825575"/>
                <a:ext cx="533400" cy="381000"/>
              </a:xfrm>
              <a:prstGeom prst="bentConnector3">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04" name="꺾인 연결선 103"/>
            <p:cNvCxnSpPr/>
            <p:nvPr/>
          </p:nvCxnSpPr>
          <p:spPr>
            <a:xfrm>
              <a:off x="3038475" y="1827605"/>
              <a:ext cx="205649" cy="381000"/>
            </a:xfrm>
            <a:prstGeom prst="bentConnector3">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05" name="그룹 104"/>
            <p:cNvGrpSpPr/>
            <p:nvPr/>
          </p:nvGrpSpPr>
          <p:grpSpPr>
            <a:xfrm>
              <a:off x="3244602" y="1827303"/>
              <a:ext cx="221756" cy="381000"/>
              <a:chOff x="2057399" y="1825575"/>
              <a:chExt cx="533400" cy="381000"/>
            </a:xfrm>
          </p:grpSpPr>
          <p:cxnSp>
            <p:nvCxnSpPr>
              <p:cNvPr id="106" name="직선 연결선 105"/>
              <p:cNvCxnSpPr/>
              <p:nvPr/>
            </p:nvCxnSpPr>
            <p:spPr>
              <a:xfrm flipV="1">
                <a:off x="2057400" y="1826700"/>
                <a:ext cx="0" cy="37679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7" name="직선 연결선 106"/>
              <p:cNvCxnSpPr/>
              <p:nvPr/>
            </p:nvCxnSpPr>
            <p:spPr>
              <a:xfrm flipV="1">
                <a:off x="2590799" y="1825575"/>
                <a:ext cx="0" cy="37679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8" name="꺾인 연결선 107"/>
              <p:cNvCxnSpPr/>
              <p:nvPr/>
            </p:nvCxnSpPr>
            <p:spPr>
              <a:xfrm>
                <a:off x="2057399" y="1825575"/>
                <a:ext cx="533400" cy="381000"/>
              </a:xfrm>
              <a:prstGeom prst="bentConnector3">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sp>
        <p:nvSpPr>
          <p:cNvPr id="109" name="TextBox 108"/>
          <p:cNvSpPr txBox="1"/>
          <p:nvPr/>
        </p:nvSpPr>
        <p:spPr>
          <a:xfrm rot="20346773">
            <a:off x="2645201" y="3654841"/>
            <a:ext cx="1014906" cy="230832"/>
          </a:xfrm>
          <a:prstGeom prst="rect">
            <a:avLst/>
          </a:prstGeom>
          <a:noFill/>
        </p:spPr>
        <p:txBody>
          <a:bodyPr wrap="square" rtlCol="0">
            <a:spAutoFit/>
          </a:bodyPr>
          <a:lstStyle/>
          <a:p>
            <a:r>
              <a:rPr lang="en-US" altLang="ko-KR" sz="900" b="1" dirty="0" smtClean="0"/>
              <a:t>0 0 1 0 0 1 0 1 1 …</a:t>
            </a:r>
            <a:endParaRPr lang="ko-KR" altLang="en-US" sz="900" b="1" dirty="0"/>
          </a:p>
        </p:txBody>
      </p:sp>
      <p:sp>
        <p:nvSpPr>
          <p:cNvPr id="110" name="TextBox 109"/>
          <p:cNvSpPr txBox="1"/>
          <p:nvPr/>
        </p:nvSpPr>
        <p:spPr>
          <a:xfrm>
            <a:off x="2589054" y="2988746"/>
            <a:ext cx="937018" cy="230832"/>
          </a:xfrm>
          <a:prstGeom prst="rect">
            <a:avLst/>
          </a:prstGeom>
          <a:noFill/>
        </p:spPr>
        <p:txBody>
          <a:bodyPr wrap="square" rtlCol="0">
            <a:spAutoFit/>
          </a:bodyPr>
          <a:lstStyle/>
          <a:p>
            <a:r>
              <a:rPr lang="en-US" altLang="ko-KR" sz="900" b="1" dirty="0" smtClean="0"/>
              <a:t>Transmit Signal</a:t>
            </a:r>
            <a:endParaRPr lang="ko-KR" altLang="en-US" sz="900" b="1" dirty="0"/>
          </a:p>
        </p:txBody>
      </p:sp>
      <p:pic>
        <p:nvPicPr>
          <p:cNvPr id="1036" name="Picture 12" descr="signage on the road에 대한 이미지 검색결과"/>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54634" y="2183272"/>
            <a:ext cx="336137" cy="29888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관련 이미지"/>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67049" y="2186484"/>
            <a:ext cx="331086" cy="29246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ignage on the road에 대한 이미지 검색결과"/>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260007" y="2183272"/>
            <a:ext cx="338334" cy="301158"/>
          </a:xfrm>
          <a:prstGeom prst="rect">
            <a:avLst/>
          </a:prstGeom>
          <a:noFill/>
          <a:extLst>
            <a:ext uri="{909E8E84-426E-40DD-AFC4-6F175D3DCCD1}">
              <a14:hiddenFill xmlns:a14="http://schemas.microsoft.com/office/drawing/2010/main">
                <a:solidFill>
                  <a:srgbClr val="FFFFFF"/>
                </a:solidFill>
              </a14:hiddenFill>
            </a:ext>
          </a:extLst>
        </p:spPr>
      </p:pic>
      <p:sp>
        <p:nvSpPr>
          <p:cNvPr id="53" name="직사각형 52"/>
          <p:cNvSpPr/>
          <p:nvPr/>
        </p:nvSpPr>
        <p:spPr>
          <a:xfrm>
            <a:off x="5715000" y="5713447"/>
            <a:ext cx="2188420" cy="276999"/>
          </a:xfrm>
          <a:prstGeom prst="rect">
            <a:avLst/>
          </a:prstGeom>
        </p:spPr>
        <p:txBody>
          <a:bodyPr wrap="none">
            <a:spAutoFit/>
          </a:bodyPr>
          <a:lstStyle/>
          <a:p>
            <a:r>
              <a:rPr lang="en-US" altLang="ko-KR" sz="1200" b="1" dirty="0" smtClean="0">
                <a:latin typeface="Times New Roman" panose="02020603050405020304" pitchFamily="18" charset="0"/>
                <a:ea typeface="굴림" panose="020B0600000101010101" pitchFamily="50" charset="-127"/>
                <a:cs typeface="Times New Roman" panose="02020603050405020304" pitchFamily="18" charset="0"/>
              </a:rPr>
              <a:t>※Get a variety of information</a:t>
            </a:r>
            <a:endParaRPr lang="ko-KR" altLang="en-US" sz="1200" b="1" dirty="0"/>
          </a:p>
        </p:txBody>
      </p:sp>
    </p:spTree>
    <p:extLst>
      <p:ext uri="{BB962C8B-B14F-4D97-AF65-F5344CB8AC3E}">
        <p14:creationId xmlns:p14="http://schemas.microsoft.com/office/powerpoint/2010/main" val="1155247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74391" y="63246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6</a:t>
            </a:r>
            <a:endParaRPr lang="en-US" sz="1400" dirty="0">
              <a:latin typeface="Times New Roman" pitchFamily="18" charset="0"/>
              <a:cs typeface="Times New Roman" pitchFamily="18" charset="0"/>
            </a:endParaRPr>
          </a:p>
        </p:txBody>
      </p:sp>
      <p:sp>
        <p:nvSpPr>
          <p:cNvPr id="6" name="Title 1"/>
          <p:cNvSpPr txBox="1">
            <a:spLocks/>
          </p:cNvSpPr>
          <p:nvPr/>
        </p:nvSpPr>
        <p:spPr>
          <a:xfrm>
            <a:off x="457200" y="762000"/>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3200" b="1" dirty="0"/>
              <a:t>Conclusion</a:t>
            </a:r>
            <a:endParaRPr lang="en-US" sz="3200" b="1" dirty="0"/>
          </a:p>
        </p:txBody>
      </p:sp>
      <p:sp>
        <p:nvSpPr>
          <p:cNvPr id="7" name="Content Placeholder 2"/>
          <p:cNvSpPr txBox="1">
            <a:spLocks/>
          </p:cNvSpPr>
          <p:nvPr/>
        </p:nvSpPr>
        <p:spPr>
          <a:xfrm>
            <a:off x="161925" y="2057400"/>
            <a:ext cx="8943975" cy="1905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a:t>
            </a:r>
            <a:r>
              <a:rPr lang="en-US" altLang="ko-KR" sz="2000" dirty="0" smtClean="0">
                <a:solidFill>
                  <a:schemeClr val="tx1"/>
                </a:solidFill>
                <a:latin typeface="Times New Roman" panose="02020603050405020304" pitchFamily="18" charset="0"/>
                <a:cs typeface="Times New Roman" panose="02020603050405020304" pitchFamily="18" charset="0"/>
              </a:rPr>
              <a:t>roposed the GDD based Automatic </a:t>
            </a:r>
            <a:r>
              <a:rPr lang="en-US" altLang="ko-KR" sz="2000" dirty="0">
                <a:solidFill>
                  <a:schemeClr val="tx1"/>
                </a:solidFill>
                <a:latin typeface="Times New Roman" panose="02020603050405020304" pitchFamily="18" charset="0"/>
                <a:cs typeface="Times New Roman" panose="02020603050405020304" pitchFamily="18" charset="0"/>
              </a:rPr>
              <a:t>traffic sign recognition method using </a:t>
            </a:r>
            <a:r>
              <a:rPr lang="en-US" altLang="ko-KR" sz="2000" dirty="0" smtClean="0">
                <a:solidFill>
                  <a:schemeClr val="tx1"/>
                </a:solidFill>
                <a:latin typeface="Times New Roman" panose="02020603050405020304" pitchFamily="18" charset="0"/>
                <a:cs typeface="Times New Roman" panose="02020603050405020304" pitchFamily="18" charset="0"/>
              </a:rPr>
              <a:t>CamCom Technology for automatic vehicle control and driver assistance</a:t>
            </a:r>
            <a:r>
              <a:rPr lang="en-US" altLang="ko-KR" sz="2000" dirty="0">
                <a:solidFill>
                  <a:schemeClr val="tx1"/>
                </a:solidFill>
                <a:latin typeface="Times New Roman" panose="02020603050405020304" pitchFamily="18" charset="0"/>
                <a:cs typeface="Times New Roman" panose="02020603050405020304" pitchFamily="18" charset="0"/>
              </a:rPr>
              <a:t/>
            </a:r>
            <a:br>
              <a:rPr lang="en-US" altLang="ko-KR" sz="2000" dirty="0">
                <a:solidFill>
                  <a:schemeClr val="tx1"/>
                </a:solidFill>
                <a:latin typeface="Times New Roman" panose="02020603050405020304" pitchFamily="18" charset="0"/>
                <a:cs typeface="Times New Roman" panose="02020603050405020304" pitchFamily="18" charset="0"/>
              </a:rPr>
            </a:br>
            <a:endParaRPr lang="en-US" altLang="ko-KR" sz="2000" dirty="0">
              <a:solidFill>
                <a:schemeClr val="tx1"/>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tabLst>
                <a:tab pos="2417763" algn="l"/>
              </a:tabLst>
            </a:pPr>
            <a:r>
              <a:rPr lang="en-US" altLang="ko-KR" sz="2000" dirty="0">
                <a:solidFill>
                  <a:schemeClr val="tx1"/>
                </a:solidFill>
                <a:latin typeface="Times New Roman" panose="02020603050405020304" pitchFamily="18" charset="0"/>
                <a:cs typeface="Times New Roman" panose="02020603050405020304" pitchFamily="18" charset="0"/>
              </a:rPr>
              <a:t>The existing LED-based signage can be </a:t>
            </a:r>
            <a:r>
              <a:rPr lang="en-US" altLang="ko-KR" sz="2000" dirty="0" smtClean="0">
                <a:solidFill>
                  <a:schemeClr val="tx1"/>
                </a:solidFill>
                <a:latin typeface="Times New Roman" panose="02020603050405020304" pitchFamily="18" charset="0"/>
                <a:cs typeface="Times New Roman" panose="02020603050405020304" pitchFamily="18" charset="0"/>
              </a:rPr>
              <a:t>utilized to make cost effective and easy </a:t>
            </a:r>
            <a:r>
              <a:rPr lang="en-US" altLang="ko-KR" sz="2000" dirty="0">
                <a:solidFill>
                  <a:schemeClr val="tx1"/>
                </a:solidFill>
                <a:latin typeface="Times New Roman" panose="02020603050405020304" pitchFamily="18" charset="0"/>
                <a:cs typeface="Times New Roman" panose="02020603050405020304" pitchFamily="18" charset="0"/>
              </a:rPr>
              <a:t>to </a:t>
            </a:r>
            <a:r>
              <a:rPr lang="en-US" altLang="ko-KR" sz="2000" dirty="0" smtClean="0">
                <a:solidFill>
                  <a:schemeClr val="tx1"/>
                </a:solidFill>
                <a:latin typeface="Times New Roman" panose="02020603050405020304" pitchFamily="18" charset="0"/>
                <a:cs typeface="Times New Roman" panose="02020603050405020304" pitchFamily="18" charset="0"/>
              </a:rPr>
              <a:t>apply the </a:t>
            </a:r>
            <a:r>
              <a:rPr lang="en-US" altLang="ko-KR" sz="2000" dirty="0">
                <a:solidFill>
                  <a:schemeClr val="tx1"/>
                </a:solidFill>
                <a:latin typeface="Times New Roman" panose="02020603050405020304" pitchFamily="18" charset="0"/>
                <a:cs typeface="Times New Roman" panose="02020603050405020304" pitchFamily="18" charset="0"/>
              </a:rPr>
              <a:t>technology in a wide range.</a:t>
            </a:r>
          </a:p>
          <a:p>
            <a:pPr marL="342900" indent="-342900" algn="l">
              <a:buFont typeface="Arial" panose="020B0604020202020204" pitchFamily="34" charset="0"/>
              <a:buChar char="•"/>
              <a:tabLst>
                <a:tab pos="2417763" algn="l"/>
              </a:tabLst>
            </a:pPr>
            <a:endParaRPr lang="en-US" altLang="ko-KR" sz="2000" dirty="0" smtClean="0">
              <a:solidFill>
                <a:srgbClr val="FF0000"/>
              </a:solidFill>
              <a:latin typeface="Times New Roman" panose="02020603050405020304" pitchFamily="18" charset="0"/>
              <a:ea typeface="굴림" panose="020B0600000101010101" pitchFamily="50" charset="-127"/>
              <a:cs typeface="Times New Roman" panose="02020603050405020304" pitchFamily="18" charset="0"/>
            </a:endParaRPr>
          </a:p>
        </p:txBody>
      </p:sp>
    </p:spTree>
    <p:extLst>
      <p:ext uri="{BB962C8B-B14F-4D97-AF65-F5344CB8AC3E}">
        <p14:creationId xmlns:p14="http://schemas.microsoft.com/office/powerpoint/2010/main" val="2774627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74391" y="63246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7</a:t>
            </a:r>
            <a:endParaRPr lang="en-US" sz="1400" dirty="0">
              <a:latin typeface="Times New Roman" pitchFamily="18" charset="0"/>
              <a:cs typeface="Times New Roman" pitchFamily="18" charset="0"/>
            </a:endParaRPr>
          </a:p>
        </p:txBody>
      </p:sp>
      <p:sp>
        <p:nvSpPr>
          <p:cNvPr id="6" name="Title 1"/>
          <p:cNvSpPr txBox="1">
            <a:spLocks/>
          </p:cNvSpPr>
          <p:nvPr/>
        </p:nvSpPr>
        <p:spPr>
          <a:xfrm>
            <a:off x="457200" y="762000"/>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t>References</a:t>
            </a:r>
            <a:endParaRPr lang="en-US" sz="3200" b="1" dirty="0"/>
          </a:p>
        </p:txBody>
      </p:sp>
      <p:sp>
        <p:nvSpPr>
          <p:cNvPr id="7" name="Content Placeholder 2"/>
          <p:cNvSpPr txBox="1">
            <a:spLocks/>
          </p:cNvSpPr>
          <p:nvPr/>
        </p:nvSpPr>
        <p:spPr>
          <a:xfrm>
            <a:off x="161925" y="1828800"/>
            <a:ext cx="8982075" cy="3962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tabLst>
                <a:tab pos="2417763" algn="l"/>
              </a:tabLst>
            </a:pPr>
            <a:r>
              <a:rPr lang="en-US" altLang="ko-KR" sz="1800" dirty="0" err="1"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Sangwoon</a:t>
            </a:r>
            <a:r>
              <a:rPr lang="en-US" altLang="ko-KR" sz="18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Lee, </a:t>
            </a:r>
            <a:r>
              <a:rPr lang="en-US" altLang="ko-KR" sz="1800" dirty="0" err="1"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Minwoo</a:t>
            </a:r>
            <a:r>
              <a:rPr lang="en-US" altLang="ko-KR" sz="18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Lee, </a:t>
            </a:r>
            <a:r>
              <a:rPr lang="en-US" altLang="ko-KR" sz="1800" dirty="0" err="1"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Jaesang</a:t>
            </a:r>
            <a:r>
              <a:rPr lang="en-US" altLang="ko-KR" sz="18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Cha, “Automatic Traffic Sign Recognition Method for Autonomous Vehicles using Optical Camera Communication and Graphic Data Dictionary, The 3</a:t>
            </a:r>
            <a:r>
              <a:rPr lang="en-US" altLang="ko-KR" sz="1800" baseline="30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rd</a:t>
            </a:r>
            <a:r>
              <a:rPr lang="en-US" altLang="ko-KR" sz="18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International Conference on Next Generation Computing 2017, Dec. 2017</a:t>
            </a:r>
          </a:p>
          <a:p>
            <a:pPr marL="342900" indent="-342900" algn="l">
              <a:buFont typeface="Arial" panose="020B0604020202020204" pitchFamily="34" charset="0"/>
              <a:buChar char="•"/>
              <a:tabLst>
                <a:tab pos="2417763" algn="l"/>
              </a:tabLst>
            </a:pPr>
            <a:endParaRPr lang="en-US" altLang="ko-KR" sz="18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r>
              <a:rPr lang="en-US" altLang="ko-KR" sz="18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http://</a:t>
            </a:r>
            <a:r>
              <a:rPr lang="en-US" altLang="ko-KR" sz="18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www.bobaedream.co.kr/board/bulletin/view.php?code=accident&amp;No=318952</a:t>
            </a:r>
          </a:p>
          <a:p>
            <a:pPr algn="l">
              <a:tabLst>
                <a:tab pos="2417763" algn="l"/>
              </a:tabLst>
            </a:pPr>
            <a:endParaRPr lang="en-US" altLang="ko-KR" sz="18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r>
              <a:rPr lang="en-US" altLang="ko-KR" sz="18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http</a:t>
            </a:r>
            <a:r>
              <a:rPr lang="en-US" altLang="ko-KR" sz="18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t>
            </a:r>
            <a:r>
              <a:rPr lang="en-US" altLang="ko-KR" sz="18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www.kama.or.kr/jsp/webzine/201611/pages/report_02.jsp</a:t>
            </a:r>
          </a:p>
          <a:p>
            <a:pPr marL="342900" indent="-342900" algn="l">
              <a:buFont typeface="Arial" panose="020B0604020202020204" pitchFamily="34" charset="0"/>
              <a:buChar char="•"/>
              <a:tabLst>
                <a:tab pos="2417763" algn="l"/>
              </a:tabLst>
            </a:pPr>
            <a:endParaRPr lang="en-US" altLang="ko-KR" sz="18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r>
              <a:rPr lang="en-US" altLang="ko-KR" sz="18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http://imnews.imbc.com/news/2013/society/3387789_11202.html</a:t>
            </a:r>
          </a:p>
          <a:p>
            <a:pPr marL="342900" indent="-342900" algn="l">
              <a:buFont typeface="Arial" panose="020B0604020202020204" pitchFamily="34" charset="0"/>
              <a:buChar char="•"/>
              <a:tabLst>
                <a:tab pos="2417763" algn="l"/>
              </a:tabLst>
            </a:pPr>
            <a:endParaRPr lang="en-US" altLang="ko-KR" sz="18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Tree>
    <p:extLst>
      <p:ext uri="{BB962C8B-B14F-4D97-AF65-F5344CB8AC3E}">
        <p14:creationId xmlns:p14="http://schemas.microsoft.com/office/powerpoint/2010/main" val="2480449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8626</TotalTime>
  <Words>394</Words>
  <Application>Microsoft Office PowerPoint</Application>
  <PresentationFormat>On-screen Show (4:3)</PresentationFormat>
  <Paragraphs>93</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맑은 고딕</vt:lpstr>
      <vt:lpstr>Arial</vt:lpstr>
      <vt:lpstr>Calibri</vt:lpstr>
      <vt:lpstr>굴림</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BAND PLAN FOR 15.7</dc:title>
  <dc:creator>Soo-Young Chang</dc:creator>
  <cp:lastModifiedBy>VINA</cp:lastModifiedBy>
  <cp:revision>313</cp:revision>
  <cp:lastPrinted>2017-05-07T15:48:38Z</cp:lastPrinted>
  <dcterms:created xsi:type="dcterms:W3CDTF">2010-05-15T17:50:32Z</dcterms:created>
  <dcterms:modified xsi:type="dcterms:W3CDTF">2018-01-16T08:16:49Z</dcterms:modified>
</cp:coreProperties>
</file>