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1" r:id="rId4"/>
    <p:sldId id="272" r:id="rId5"/>
    <p:sldId id="275" r:id="rId6"/>
    <p:sldId id="276" r:id="rId7"/>
    <p:sldId id="273" r:id="rId8"/>
    <p:sldId id="277" r:id="rId9"/>
    <p:sldId id="282" r:id="rId10"/>
    <p:sldId id="281" r:id="rId11"/>
    <p:sldId id="286"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September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t>15-17-0518-00-004s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September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[11 September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September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a:t>
            </a:r>
            <a:r>
              <a:rPr lang="en-US" altLang="ja-JP" sz="2800" dirty="0" smtClean="0"/>
              <a:t>SB </a:t>
            </a:r>
            <a:r>
              <a:rPr lang="en-US" altLang="ja-JP" sz="2800" dirty="0"/>
              <a:t>and going to </a:t>
            </a:r>
            <a:r>
              <a:rPr lang="en-US" altLang="ja-JP" sz="2800" dirty="0" err="1"/>
              <a:t>Recirc</a:t>
            </a:r>
            <a:r>
              <a:rPr lang="en-US" altLang="ja-JP" sz="2800" dirty="0"/>
              <a:t>. </a:t>
            </a:r>
            <a:r>
              <a:rPr lang="en-US" altLang="ja-JP" sz="2800" dirty="0" smtClean="0"/>
              <a:t>SB</a:t>
            </a:r>
            <a:endParaRPr lang="en-US" altLang="ja-JP" sz="2800" dirty="0"/>
          </a:p>
          <a:p>
            <a:r>
              <a:rPr lang="en-GB" altLang="en-US" sz="2800" dirty="0" smtClean="0"/>
              <a:t>BRC </a:t>
            </a:r>
            <a:r>
              <a:rPr lang="en-GB" altLang="en-US" sz="2800" dirty="0"/>
              <a:t>Call times</a:t>
            </a:r>
          </a:p>
          <a:p>
            <a:pPr lvl="1"/>
            <a:r>
              <a:rPr lang="en-US" altLang="ja-JP" sz="2400" dirty="0"/>
              <a:t>Day: Announce by the reflector </a:t>
            </a:r>
          </a:p>
          <a:p>
            <a:pPr lvl="1"/>
            <a:r>
              <a:rPr lang="en-US" altLang="ja-JP" sz="2400" dirty="0"/>
              <a:t>Time: Tue 22:00 ET / Wed 11:00 JST </a:t>
            </a:r>
          </a:p>
          <a:p>
            <a:r>
              <a:rPr lang="en-US" altLang="ja-JP" sz="2800" dirty="0" smtClean="0"/>
              <a:t>November </a:t>
            </a:r>
            <a:r>
              <a:rPr lang="en-US" altLang="ja-JP" sz="2800" dirty="0"/>
              <a:t>meeting</a:t>
            </a:r>
          </a:p>
          <a:p>
            <a:pPr lvl="1"/>
            <a:r>
              <a:rPr lang="en-US" altLang="ja-JP" sz="2400" dirty="0"/>
              <a:t>4 meeting slots </a:t>
            </a:r>
          </a:p>
          <a:p>
            <a:pPr lvl="1"/>
            <a:r>
              <a:rPr lang="en-US" altLang="ja-JP" sz="2400" dirty="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7772400" cy="4395192"/>
          </a:xfrm>
        </p:spPr>
        <p:txBody>
          <a:bodyPr/>
          <a:lstStyle/>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for TG Approval to Form a TG4s BRC.</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TG4s requests that 802.15 WG approve the formation of a Ballot Resolution Committee (BRC) for the Sponsor Balloting of the P802.15.4s/D06 with the following membership:</a:t>
            </a:r>
            <a:r>
              <a:rPr lang="en-US" altLang="en-US" sz="2000" i="1" dirty="0" smtClean="0"/>
              <a:t> Shoichi Kitazawa, Hidetoshi Yokota and Chris Calvert, Benjamin A. Rolfe and James Glib</a:t>
            </a:r>
            <a:r>
              <a:rPr lang="en-US" altLang="ja-JP" sz="2000" dirty="0" smtClean="0"/>
              <a:t>. </a:t>
            </a:r>
            <a:r>
              <a:rPr lang="en-US" altLang="ja-JP" sz="2000" i="1" dirty="0" smtClean="0"/>
              <a:t>The 802.15 TG4s BRC is authorized to approve comment resolutions and to approve the start of recirculation ballots of P802.15.4ts/D06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ja-JP" sz="2000" dirty="0" smtClean="0">
                <a:latin typeface="+mn-ea"/>
              </a:rPr>
              <a:t>		</a:t>
            </a:r>
            <a:r>
              <a:rPr lang="en-US" altLang="en-US" sz="2000" dirty="0" smtClean="0">
                <a:latin typeface="+mn-ea"/>
              </a:rPr>
              <a:t>Seconded by: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endParaRPr lang="en-US" altLang="en-US" sz="1800" dirty="0" smtClean="0">
              <a:latin typeface="Times New Roman" panose="02020603050405020304" pitchFamily="18" charset="0"/>
            </a:endParaRPr>
          </a:p>
          <a:p>
            <a:pPr marL="0" indent="0">
              <a:buNone/>
            </a:pPr>
            <a:endParaRPr lang="en-US" altLang="ja-JP" sz="1800" dirty="0"/>
          </a:p>
          <a:p>
            <a:pPr>
              <a:buNone/>
            </a:pPr>
            <a:endParaRPr lang="en-US" altLang="ja-JP" sz="18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September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Kohala2</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Waikoloa2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Kona2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TXL </a:t>
            </a:r>
            <a:r>
              <a:rPr lang="en-US" altLang="ja-JP" sz="2400" dirty="0"/>
              <a:t>meeting </a:t>
            </a:r>
            <a:r>
              <a:rPr lang="en-US" altLang="ja-JP" sz="2400" dirty="0" smtClean="0"/>
              <a:t>and BRC minutes</a:t>
            </a:r>
            <a:endParaRPr lang="en-US" altLang="ja-JP" sz="2400" dirty="0"/>
          </a:p>
          <a:p>
            <a:pPr>
              <a:lnSpc>
                <a:spcPct val="80000"/>
              </a:lnSpc>
            </a:pPr>
            <a:r>
              <a:rPr lang="en-US" altLang="ja-JP" sz="2400" dirty="0"/>
              <a:t>Review of </a:t>
            </a:r>
            <a:r>
              <a:rPr lang="en-US" altLang="ja-JP" sz="2400" dirty="0" smtClean="0"/>
              <a:t>D06 and comment resolution </a:t>
            </a:r>
            <a:endParaRPr lang="en-US" altLang="ja-JP" sz="2400" dirty="0"/>
          </a:p>
          <a:p>
            <a:pPr>
              <a:lnSpc>
                <a:spcPct val="80000"/>
              </a:lnSpc>
            </a:pPr>
            <a:r>
              <a:rPr lang="en-US" altLang="ja-JP" sz="2400" dirty="0" smtClean="0"/>
              <a:t>F</a:t>
            </a:r>
            <a:r>
              <a:rPr lang="en-US" altLang="ja-JP" sz="2400" dirty="0" smtClean="0"/>
              <a:t>ormation </a:t>
            </a:r>
            <a:r>
              <a:rPr lang="en-US" altLang="ja-JP" sz="2400" dirty="0"/>
              <a:t>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2017 Meeting Minutes (</a:t>
            </a:r>
            <a:r>
              <a:rPr lang="en-US" altLang="ja-JP" sz="2400" dirty="0" smtClean="0"/>
              <a:t>15-17-455r0)</a:t>
            </a:r>
            <a:endParaRPr lang="en-US" altLang="ja-JP" sz="2400" dirty="0"/>
          </a:p>
          <a:p>
            <a:r>
              <a:rPr lang="en-US" sz="2400" dirty="0"/>
              <a:t>TG4s BRC Teleconference Minutes for </a:t>
            </a:r>
            <a:r>
              <a:rPr lang="en-US" sz="2400" dirty="0" smtClean="0"/>
              <a:t>September </a:t>
            </a:r>
            <a:r>
              <a:rPr lang="en-US" sz="2400" dirty="0"/>
              <a:t>2017</a:t>
            </a:r>
            <a:r>
              <a:rPr lang="en-US" altLang="ja-JP" sz="2400" dirty="0"/>
              <a:t> (</a:t>
            </a:r>
            <a:r>
              <a:rPr lang="en-US" altLang="ja-JP" sz="2400" dirty="0" smtClean="0"/>
              <a:t>15-17-468r1)</a:t>
            </a:r>
            <a:endParaRPr lang="en-US" altLang="ja-JP" sz="2400" dirty="0"/>
          </a:p>
          <a:p>
            <a:r>
              <a:rPr lang="en-US" altLang="ja-JP" sz="2400" dirty="0"/>
              <a:t>TG4s </a:t>
            </a:r>
            <a:r>
              <a:rPr lang="en-US" altLang="ja-JP" sz="2400" dirty="0" smtClean="0"/>
              <a:t>September </a:t>
            </a:r>
            <a:r>
              <a:rPr lang="en-US" altLang="ja-JP" sz="2400" dirty="0"/>
              <a:t>2017 Agenda (</a:t>
            </a:r>
            <a:r>
              <a:rPr lang="en-US" altLang="ja-JP" sz="2400" dirty="0" smtClean="0"/>
              <a:t>15-17-456r1)</a:t>
            </a:r>
            <a:endParaRPr lang="en-US" altLang="ja-JP" sz="2400" dirty="0"/>
          </a:p>
          <a:p>
            <a:r>
              <a:rPr lang="en-US" altLang="ja-JP" sz="2400" dirty="0" smtClean="0"/>
              <a:t>802.15.4s D06 Letter Ballot Consolidated Comments(15-17-461r1)</a:t>
            </a:r>
            <a:endParaRPr lang="en-US" altLang="ja-JP" sz="2400" dirty="0"/>
          </a:p>
          <a:p>
            <a:r>
              <a:rPr lang="en-US" altLang="ja-JP" sz="2400" dirty="0"/>
              <a:t>TG4s Opening information for </a:t>
            </a:r>
            <a:r>
              <a:rPr lang="en-US" altLang="ja-JP" sz="2400" dirty="0" smtClean="0"/>
              <a:t>September </a:t>
            </a:r>
            <a:r>
              <a:rPr lang="en-US" altLang="ja-JP" sz="2400" dirty="0"/>
              <a:t>2017 </a:t>
            </a:r>
            <a:r>
              <a:rPr lang="en-US" altLang="ja-JP" sz="2400" dirty="0" smtClean="0"/>
              <a:t>(15-17-0518r0)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September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xmlns="" val="20000"/>
                    </a:ext>
                  </a:extLst>
                </a:gridCol>
                <a:gridCol w="1356937">
                  <a:extLst>
                    <a:ext uri="{9D8B030D-6E8A-4147-A177-3AD203B41FA5}">
                      <a16:colId xmlns:a16="http://schemas.microsoft.com/office/drawing/2014/main" xmlns="" val="20001"/>
                    </a:ext>
                  </a:extLst>
                </a:gridCol>
                <a:gridCol w="289434">
                  <a:extLst>
                    <a:ext uri="{9D8B030D-6E8A-4147-A177-3AD203B41FA5}">
                      <a16:colId xmlns:a16="http://schemas.microsoft.com/office/drawing/2014/main" xmlns="" val="20002"/>
                    </a:ext>
                  </a:extLst>
                </a:gridCol>
                <a:gridCol w="289434">
                  <a:extLst>
                    <a:ext uri="{9D8B030D-6E8A-4147-A177-3AD203B41FA5}">
                      <a16:colId xmlns:a16="http://schemas.microsoft.com/office/drawing/2014/main" xmlns="" val="20003"/>
                    </a:ext>
                  </a:extLst>
                </a:gridCol>
                <a:gridCol w="289434">
                  <a:extLst>
                    <a:ext uri="{9D8B030D-6E8A-4147-A177-3AD203B41FA5}">
                      <a16:colId xmlns:a16="http://schemas.microsoft.com/office/drawing/2014/main" xmlns="" val="20004"/>
                    </a:ext>
                  </a:extLst>
                </a:gridCol>
                <a:gridCol w="289434">
                  <a:extLst>
                    <a:ext uri="{9D8B030D-6E8A-4147-A177-3AD203B41FA5}">
                      <a16:colId xmlns:a16="http://schemas.microsoft.com/office/drawing/2014/main" xmlns="" val="20005"/>
                    </a:ext>
                  </a:extLst>
                </a:gridCol>
                <a:gridCol w="289434">
                  <a:extLst>
                    <a:ext uri="{9D8B030D-6E8A-4147-A177-3AD203B41FA5}">
                      <a16:colId xmlns:a16="http://schemas.microsoft.com/office/drawing/2014/main" xmlns="" val="20006"/>
                    </a:ext>
                  </a:extLst>
                </a:gridCol>
                <a:gridCol w="289434">
                  <a:extLst>
                    <a:ext uri="{9D8B030D-6E8A-4147-A177-3AD203B41FA5}">
                      <a16:colId xmlns:a16="http://schemas.microsoft.com/office/drawing/2014/main" xmlns="" val="20007"/>
                    </a:ext>
                  </a:extLst>
                </a:gridCol>
                <a:gridCol w="289434">
                  <a:extLst>
                    <a:ext uri="{9D8B030D-6E8A-4147-A177-3AD203B41FA5}">
                      <a16:colId xmlns:a16="http://schemas.microsoft.com/office/drawing/2014/main" xmlns="" val="20008"/>
                    </a:ext>
                  </a:extLst>
                </a:gridCol>
                <a:gridCol w="289434">
                  <a:extLst>
                    <a:ext uri="{9D8B030D-6E8A-4147-A177-3AD203B41FA5}">
                      <a16:colId xmlns:a16="http://schemas.microsoft.com/office/drawing/2014/main" xmlns="" val="20009"/>
                    </a:ext>
                  </a:extLst>
                </a:gridCol>
                <a:gridCol w="289434">
                  <a:extLst>
                    <a:ext uri="{9D8B030D-6E8A-4147-A177-3AD203B41FA5}">
                      <a16:colId xmlns:a16="http://schemas.microsoft.com/office/drawing/2014/main" xmlns="" val="20010"/>
                    </a:ext>
                  </a:extLst>
                </a:gridCol>
                <a:gridCol w="289434">
                  <a:extLst>
                    <a:ext uri="{9D8B030D-6E8A-4147-A177-3AD203B41FA5}">
                      <a16:colId xmlns:a16="http://schemas.microsoft.com/office/drawing/2014/main" xmlns="" val="20011"/>
                    </a:ext>
                  </a:extLst>
                </a:gridCol>
                <a:gridCol w="289434">
                  <a:extLst>
                    <a:ext uri="{9D8B030D-6E8A-4147-A177-3AD203B41FA5}">
                      <a16:colId xmlns:a16="http://schemas.microsoft.com/office/drawing/2014/main" xmlns="" val="20012"/>
                    </a:ext>
                  </a:extLst>
                </a:gridCol>
                <a:gridCol w="289434">
                  <a:extLst>
                    <a:ext uri="{9D8B030D-6E8A-4147-A177-3AD203B41FA5}">
                      <a16:colId xmlns:a16="http://schemas.microsoft.com/office/drawing/2014/main" xmlns="" val="20013"/>
                    </a:ext>
                  </a:extLst>
                </a:gridCol>
                <a:gridCol w="289434">
                  <a:extLst>
                    <a:ext uri="{9D8B030D-6E8A-4147-A177-3AD203B41FA5}">
                      <a16:colId xmlns:a16="http://schemas.microsoft.com/office/drawing/2014/main" xmlns="" val="20014"/>
                    </a:ext>
                  </a:extLst>
                </a:gridCol>
                <a:gridCol w="289434">
                  <a:extLst>
                    <a:ext uri="{9D8B030D-6E8A-4147-A177-3AD203B41FA5}">
                      <a16:colId xmlns:a16="http://schemas.microsoft.com/office/drawing/2014/main" xmlns="" val="20015"/>
                    </a:ext>
                  </a:extLst>
                </a:gridCol>
                <a:gridCol w="289434">
                  <a:extLst>
                    <a:ext uri="{9D8B030D-6E8A-4147-A177-3AD203B41FA5}">
                      <a16:colId xmlns:a16="http://schemas.microsoft.com/office/drawing/2014/main" xmlns="" val="20016"/>
                    </a:ext>
                  </a:extLst>
                </a:gridCol>
                <a:gridCol w="289434">
                  <a:extLst>
                    <a:ext uri="{9D8B030D-6E8A-4147-A177-3AD203B41FA5}">
                      <a16:colId xmlns:a16="http://schemas.microsoft.com/office/drawing/2014/main" xmlns="" val="20017"/>
                    </a:ext>
                  </a:extLst>
                </a:gridCol>
                <a:gridCol w="289434">
                  <a:extLst>
                    <a:ext uri="{9D8B030D-6E8A-4147-A177-3AD203B41FA5}">
                      <a16:colId xmlns:a16="http://schemas.microsoft.com/office/drawing/2014/main" xmlns="" val="20018"/>
                    </a:ext>
                  </a:extLst>
                </a:gridCol>
                <a:gridCol w="289434">
                  <a:extLst>
                    <a:ext uri="{9D8B030D-6E8A-4147-A177-3AD203B41FA5}">
                      <a16:colId xmlns:a16="http://schemas.microsoft.com/office/drawing/2014/main" xmlns="" val="20019"/>
                    </a:ext>
                  </a:extLst>
                </a:gridCol>
                <a:gridCol w="289434">
                  <a:extLst>
                    <a:ext uri="{9D8B030D-6E8A-4147-A177-3AD203B41FA5}">
                      <a16:colId xmlns:a16="http://schemas.microsoft.com/office/drawing/2014/main" xmlns="" val="20020"/>
                    </a:ext>
                  </a:extLst>
                </a:gridCol>
                <a:gridCol w="282668">
                  <a:extLst>
                    <a:ext uri="{9D8B030D-6E8A-4147-A177-3AD203B41FA5}">
                      <a16:colId xmlns:a16="http://schemas.microsoft.com/office/drawing/2014/main" xmlns="" val="20021"/>
                    </a:ext>
                  </a:extLst>
                </a:gridCol>
                <a:gridCol w="282668">
                  <a:extLst>
                    <a:ext uri="{9D8B030D-6E8A-4147-A177-3AD203B41FA5}">
                      <a16:colId xmlns:a16="http://schemas.microsoft.com/office/drawing/2014/main" xmlns="" val="20022"/>
                    </a:ext>
                  </a:extLst>
                </a:gridCol>
                <a:gridCol w="282668">
                  <a:extLst>
                    <a:ext uri="{9D8B030D-6E8A-4147-A177-3AD203B41FA5}">
                      <a16:colId xmlns:a16="http://schemas.microsoft.com/office/drawing/2014/main" xmlns="" val="20023"/>
                    </a:ext>
                  </a:extLst>
                </a:gridCol>
                <a:gridCol w="282668">
                  <a:extLst>
                    <a:ext uri="{9D8B030D-6E8A-4147-A177-3AD203B41FA5}">
                      <a16:colId xmlns:a16="http://schemas.microsoft.com/office/drawing/2014/main" xmlns=""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cxnSp>
        <p:nvCxnSpPr>
          <p:cNvPr id="9" name="直線コネクタ 8"/>
          <p:cNvCxnSpPr/>
          <p:nvPr/>
        </p:nvCxnSpPr>
        <p:spPr bwMode="auto">
          <a:xfrm>
            <a:off x="738031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smtClean="0"/>
              <a:t>LB145</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1248644" y="1913404"/>
            <a:ext cx="6192688" cy="3970318"/>
          </a:xfrm>
          <a:prstGeom prst="rect">
            <a:avLst/>
          </a:prstGeom>
        </p:spPr>
        <p:txBody>
          <a:bodyPr wrap="square">
            <a:spAutoFit/>
          </a:bodyPr>
          <a:lstStyle/>
          <a:p>
            <a:pPr marL="0" marR="0"/>
            <a:r>
              <a:rPr lang="en-US" altLang="ja-JP" sz="2800" dirty="0" smtClean="0"/>
              <a:t>Results are</a:t>
            </a:r>
            <a:br>
              <a:rPr lang="en-US" altLang="ja-JP" sz="2800" dirty="0" smtClean="0"/>
            </a:br>
            <a:r>
              <a:rPr lang="en-US" altLang="ja-JP" sz="2800" dirty="0" smtClean="0"/>
              <a:t>VOTERS    96</a:t>
            </a:r>
            <a:br>
              <a:rPr lang="en-US" altLang="ja-JP" sz="2800" dirty="0" smtClean="0"/>
            </a:br>
            <a:r>
              <a:rPr lang="en-US" altLang="ja-JP" sz="2800" dirty="0" smtClean="0"/>
              <a:t>VOTED    71</a:t>
            </a:r>
            <a:br>
              <a:rPr lang="en-US" altLang="ja-JP" sz="2800" dirty="0" smtClean="0"/>
            </a:br>
            <a:r>
              <a:rPr lang="en-US" altLang="ja-JP" sz="2800" dirty="0" smtClean="0"/>
              <a:t>YES    64</a:t>
            </a:r>
            <a:br>
              <a:rPr lang="en-US" altLang="ja-JP" sz="2800" dirty="0" smtClean="0"/>
            </a:br>
            <a:r>
              <a:rPr lang="en-US" altLang="ja-JP" sz="2800" dirty="0" smtClean="0"/>
              <a:t>ABSTAIN    5</a:t>
            </a:r>
            <a:br>
              <a:rPr lang="en-US" altLang="ja-JP" sz="2800" dirty="0" smtClean="0"/>
            </a:br>
            <a:r>
              <a:rPr lang="en-US" altLang="ja-JP" sz="2800" dirty="0" smtClean="0"/>
              <a:t>NO    2</a:t>
            </a:r>
            <a:br>
              <a:rPr lang="en-US" altLang="ja-JP" sz="2800" dirty="0" smtClean="0"/>
            </a:br>
            <a:r>
              <a:rPr lang="en-US" altLang="ja-JP" sz="2800" dirty="0" smtClean="0"/>
              <a:t>% VOTERS    73.96%</a:t>
            </a:r>
            <a:br>
              <a:rPr lang="en-US" altLang="ja-JP" sz="2800" dirty="0" smtClean="0"/>
            </a:br>
            <a:r>
              <a:rPr lang="en-US" altLang="ja-JP" sz="2800" dirty="0" smtClean="0"/>
              <a:t>% YES        96.97%</a:t>
            </a:r>
            <a:br>
              <a:rPr lang="en-US" altLang="ja-JP" sz="2800" dirty="0" smtClean="0"/>
            </a:br>
            <a:r>
              <a:rPr lang="en-US" altLang="ja-JP" sz="2800" dirty="0" smtClean="0"/>
              <a:t>% ABSTAIN    7.04%</a:t>
            </a:r>
            <a:endPar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2577</TotalTime>
  <Words>496</Words>
  <Application>Microsoft Office PowerPoint</Application>
  <PresentationFormat>画面に合わせる (4:3)</PresentationFormat>
  <Paragraphs>151</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IEEE-P802_15</vt:lpstr>
      <vt:lpstr>プレゼンテーション</vt:lpstr>
      <vt:lpstr>スライド 1</vt:lpstr>
      <vt:lpstr>TG4s Opening Information for September 2017</vt:lpstr>
      <vt:lpstr>IEEE Patent Policy</vt:lpstr>
      <vt:lpstr>TG4s schedule for the week</vt:lpstr>
      <vt:lpstr>Agenda</vt:lpstr>
      <vt:lpstr>Contributions</vt:lpstr>
      <vt:lpstr>Time planning</vt:lpstr>
      <vt:lpstr>スライド 8</vt:lpstr>
      <vt:lpstr>Result of LB145</vt:lpstr>
      <vt:lpstr>Next step</vt:lpstr>
      <vt:lpstr>TG 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86</cp:revision>
  <cp:lastPrinted>2015-06-24T08:51:36Z</cp:lastPrinted>
  <dcterms:created xsi:type="dcterms:W3CDTF">2015-02-02T05:19:06Z</dcterms:created>
  <dcterms:modified xsi:type="dcterms:W3CDTF">2017-09-12T02:45:07Z</dcterms:modified>
</cp:coreProperties>
</file>