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5" autoAdjust="0"/>
    <p:restoredTop sz="89594" autoAdjust="0"/>
  </p:normalViewPr>
  <p:slideViewPr>
    <p:cSldViewPr showGuides="1">
      <p:cViewPr varScale="1">
        <p:scale>
          <a:sx n="68" d="100"/>
          <a:sy n="68" d="100"/>
        </p:scale>
        <p:origin x="1212"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428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637226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dirty="0"/>
              <a:t>Ryuji Kohno(YNU/CWC-Nippon</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802.15-17-0365-01-0dep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Kohno(YNU,/CWC-Nippon)</a:t>
            </a:r>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July 2017]	</a:t>
            </a:r>
          </a:p>
          <a:p>
            <a:r>
              <a:rPr lang="en-US" altLang="ja-JP" sz="1600" b="1" dirty="0">
                <a:ea typeface="ＭＳ Ｐゴシック" charset="-128"/>
              </a:rPr>
              <a:t>Date Submitted: </a:t>
            </a:r>
            <a:r>
              <a:rPr lang="en-US" altLang="ja-JP" sz="1600">
                <a:ea typeface="ＭＳ Ｐゴシック" charset="-128"/>
              </a:rPr>
              <a:t>[10 </a:t>
            </a:r>
            <a:r>
              <a:rPr lang="en-US" altLang="ja-JP" sz="1600" dirty="0">
                <a:ea typeface="ＭＳ Ｐゴシック" charset="-128"/>
              </a:rPr>
              <a:t>July 2017]	</a:t>
            </a:r>
          </a:p>
          <a:p>
            <a:r>
              <a:rPr lang="en-US" altLang="ja-JP" sz="1600" b="1" dirty="0">
                <a:ea typeface="ＭＳ Ｐゴシック" charset="-128"/>
              </a:rPr>
              <a:t>Source:</a:t>
            </a:r>
            <a:r>
              <a:rPr lang="en-US" altLang="ja-JP" sz="1600" dirty="0">
                <a:ea typeface="ＭＳ Ｐゴシック" charset="-128"/>
              </a:rPr>
              <a:t>  [Ryuji Kohno1,2,3] [1;Yokohama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52736"/>
            <a:ext cx="8928992" cy="5134645"/>
          </a:xfrm>
          <a:ln/>
        </p:spPr>
        <p:txBody>
          <a:bodyPr>
            <a:noAutofit/>
          </a:bodyPr>
          <a:lstStyle/>
          <a:p>
            <a:pPr>
              <a:lnSpc>
                <a:spcPts val="1800"/>
              </a:lnSpc>
            </a:pPr>
            <a:r>
              <a:rPr lang="en-US" altLang="ja-JP" sz="1800" dirty="0"/>
              <a:t>IG DEP meeting call to order</a:t>
            </a:r>
          </a:p>
          <a:p>
            <a:pPr>
              <a:lnSpc>
                <a:spcPts val="1800"/>
              </a:lnSpc>
            </a:pPr>
            <a:r>
              <a:rPr lang="en-US" altLang="ja-JP" sz="1800" dirty="0"/>
              <a:t>Call for essential patents and policies &amp; procedures reminder </a:t>
            </a:r>
          </a:p>
          <a:p>
            <a:pPr>
              <a:lnSpc>
                <a:spcPts val="1800"/>
              </a:lnSpc>
            </a:pPr>
            <a:r>
              <a:rPr lang="en-US" altLang="ja-JP" sz="1800" dirty="0"/>
              <a:t>Approve last meeting minutes: </a:t>
            </a:r>
            <a:r>
              <a:rPr lang="en-US" altLang="ja-JP" sz="1800" dirty="0"/>
              <a:t>15-17-0219-00-0dep-minitues-march-2017-meeting</a:t>
            </a:r>
            <a:endParaRPr lang="en-US" altLang="ja-JP" sz="1800" dirty="0"/>
          </a:p>
          <a:p>
            <a:pPr>
              <a:lnSpc>
                <a:spcPts val="1800"/>
              </a:lnSpc>
            </a:pPr>
            <a:r>
              <a:rPr lang="en-US" altLang="ja-JP" sz="1800" dirty="0"/>
              <a:t>Discussion</a:t>
            </a:r>
          </a:p>
          <a:p>
            <a:pPr marL="0" indent="0">
              <a:lnSpc>
                <a:spcPts val="1800"/>
              </a:lnSpc>
              <a:buNone/>
            </a:pPr>
            <a:r>
              <a:rPr lang="en-US" altLang="ja-JP" sz="1800" dirty="0"/>
              <a:t>     1. Review of Call for Interest(CFI): 15-14-0449-06-0dep-call-for-interest </a:t>
            </a:r>
          </a:p>
          <a:p>
            <a:pPr marL="0" indent="0">
              <a:lnSpc>
                <a:spcPts val="1800"/>
              </a:lnSpc>
              <a:buNone/>
            </a:pPr>
            <a:r>
              <a:rPr lang="en-US" altLang="ja-JP" sz="1800" dirty="0"/>
              <a:t>     2. Review of Responses for CFI: 15-15-0217-06-0dep-ig-dep-review-of-responses-to-call-for-interest-cfi</a:t>
            </a:r>
          </a:p>
          <a:p>
            <a:pPr marL="0" indent="0">
              <a:lnSpc>
                <a:spcPts val="1800"/>
              </a:lnSpc>
              <a:buNone/>
            </a:pPr>
            <a:r>
              <a:rPr lang="en-US" altLang="ja-JP" sz="1800" dirty="0"/>
              <a:t>     3. Overview of IG-DEP Activities on Enhanced Dependability in Wireless Networks for Automotive and Other Use Cases; 15-17-0176-01-0dep</a:t>
            </a:r>
          </a:p>
          <a:p>
            <a:pPr marL="0" indent="0">
              <a:lnSpc>
                <a:spcPts val="1800"/>
              </a:lnSpc>
              <a:buNone/>
            </a:pPr>
            <a:r>
              <a:rPr lang="en-US" altLang="ja-JP" sz="1800" dirty="0"/>
              <a:t>     4. Review of FFPJ presented in IEEE802.11&amp;15 joint tutorial in Vancouver, March </a:t>
            </a:r>
          </a:p>
          <a:p>
            <a:pPr marL="0" indent="0">
              <a:lnSpc>
                <a:spcPts val="1800"/>
              </a:lnSpc>
              <a:buNone/>
            </a:pPr>
            <a:r>
              <a:rPr lang="en-US" altLang="ja-JP" sz="1800" dirty="0"/>
              <a:t>     5. Schedule for Tutorial in Mid Plenary:  </a:t>
            </a:r>
          </a:p>
          <a:p>
            <a:pPr marL="0" indent="0">
              <a:lnSpc>
                <a:spcPts val="1800"/>
              </a:lnSpc>
              <a:buNone/>
            </a:pPr>
            <a:r>
              <a:rPr lang="en-US" altLang="ja-JP" sz="1800" dirty="0"/>
              <a:t>       (1) Hiroshi Kobayashi (Nissan Motors, Co,, Japan)</a:t>
            </a:r>
          </a:p>
          <a:p>
            <a:pPr marL="0" indent="0">
              <a:lnSpc>
                <a:spcPts val="1800"/>
              </a:lnSpc>
              <a:buNone/>
            </a:pPr>
            <a:r>
              <a:rPr lang="en-US" altLang="ja-JP" sz="1800" dirty="0"/>
              <a:t>       (2) Johannes Diem (</a:t>
            </a:r>
            <a:r>
              <a:rPr lang="en-US" altLang="ja-JP" sz="1800" dirty="0" err="1"/>
              <a:t>Mahle</a:t>
            </a:r>
            <a:r>
              <a:rPr lang="en-US" altLang="ja-JP" sz="1800" dirty="0"/>
              <a:t> International GmbH, Germany)</a:t>
            </a:r>
          </a:p>
          <a:p>
            <a:pPr marL="0" indent="0">
              <a:lnSpc>
                <a:spcPts val="1800"/>
              </a:lnSpc>
              <a:buNone/>
            </a:pPr>
            <a:r>
              <a:rPr lang="en-US" altLang="ja-JP" sz="1800" dirty="0"/>
              <a:t>     6. Review and Update of draft of technical requirement; 15-16-0557-01-0dep-ig-dependability-selected-applications-technical-requirements</a:t>
            </a:r>
          </a:p>
          <a:p>
            <a:pPr marL="0" indent="0">
              <a:lnSpc>
                <a:spcPts val="1800"/>
              </a:lnSpc>
              <a:buNone/>
            </a:pPr>
            <a:r>
              <a:rPr lang="en-US" altLang="ja-JP" sz="1800" dirty="0"/>
              <a:t>     7. Update of draft of PAR and CSD; 15-16-0290-01-0dep-ig-dep-par-802-15-par-draft</a:t>
            </a:r>
          </a:p>
          <a:p>
            <a:pPr marL="0" indent="0">
              <a:lnSpc>
                <a:spcPts val="1800"/>
              </a:lnSpc>
              <a:buNone/>
            </a:pPr>
            <a:r>
              <a:rPr lang="en-US" altLang="ja-JP" sz="1800" dirty="0"/>
              <a:t>     8. Technologies to guarantee dependability</a:t>
            </a:r>
          </a:p>
          <a:p>
            <a:pPr marL="0" indent="0">
              <a:lnSpc>
                <a:spcPts val="1800"/>
              </a:lnSpc>
              <a:buNone/>
            </a:pPr>
            <a:r>
              <a:rPr lang="en-US" altLang="ja-JP" sz="1800" dirty="0"/>
              <a:t>     9. Update of Timeline and Progress to SG/TG/WG</a:t>
            </a:r>
          </a:p>
          <a:p>
            <a:pPr>
              <a:lnSpc>
                <a:spcPts val="1800"/>
              </a:lnSpc>
            </a:pPr>
            <a:r>
              <a:rPr lang="en-US" altLang="ja-JP" sz="1800" dirty="0"/>
              <a:t>Plan for next meetings and </a:t>
            </a:r>
            <a:r>
              <a:rPr lang="en-US" altLang="ja-JP" sz="1800" dirty="0" err="1"/>
              <a:t>Telecon</a:t>
            </a:r>
            <a:r>
              <a:rPr lang="en-US" altLang="ja-JP" sz="1800" dirty="0"/>
              <a:t> scheduling</a:t>
            </a:r>
            <a:endParaRPr lang="en-US" altLang="ja-JP" sz="1600" dirty="0"/>
          </a:p>
          <a:p>
            <a:pPr>
              <a:lnSpc>
                <a:spcPts val="1800"/>
              </a:lnSpc>
            </a:pPr>
            <a:endParaRPr lang="en-US" altLang="ja-JP" sz="1600" dirty="0"/>
          </a:p>
        </p:txBody>
      </p:sp>
      <p:sp>
        <p:nvSpPr>
          <p:cNvPr id="4098" name="Rectangle 2"/>
          <p:cNvSpPr>
            <a:spLocks noGrp="1" noChangeArrowheads="1"/>
          </p:cNvSpPr>
          <p:nvPr>
            <p:ph type="title"/>
          </p:nvPr>
        </p:nvSpPr>
        <p:spPr>
          <a:xfrm>
            <a:off x="685800" y="476672"/>
            <a:ext cx="7772400" cy="726976"/>
          </a:xfrm>
          <a:ln/>
        </p:spPr>
        <p:txBody>
          <a:bodyPr/>
          <a:lstStyle/>
          <a:p>
            <a:r>
              <a:rPr lang="en-US" altLang="ja-JP" b="1" dirty="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r>
              <a:rPr kumimoji="1" lang="en-US" altLang="ja-JP" sz="2800" dirty="0"/>
              <a:t>,  </a:t>
            </a:r>
            <a:r>
              <a:rPr kumimoji="1" lang="en-US" altLang="ja-JP" sz="2800" dirty="0" err="1"/>
              <a:t>ryuji.kohno@cwc-nippon.co,jp</a:t>
            </a:r>
            <a:endParaRPr kumimoji="1" lang="en-US" altLang="ja-JP" sz="2800" dirty="0"/>
          </a:p>
          <a:p>
            <a:pPr marL="514350" indent="-514350">
              <a:buAutoNum type="arabicPeriod" startAt="2"/>
            </a:pPr>
            <a:r>
              <a:rPr lang="en-US" altLang="ja-JP" sz="2800" dirty="0"/>
              <a:t>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r>
              <a:rPr lang="en-US" altLang="ja-JP" sz="2800" dirty="0"/>
              <a:t>,   </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Ryuji Kohno(YNU/CWC-Nippon)</a:t>
            </a: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Berlin, Germany</a:t>
            </a:r>
            <a:br>
              <a:rPr lang="en-US" altLang="ja-JP" dirty="0">
                <a:ea typeface="ＭＳ Ｐゴシック" pitchFamily="50" charset="-128"/>
              </a:rPr>
            </a:br>
            <a:r>
              <a:rPr lang="en-US" altLang="ja-JP" dirty="0">
                <a:ea typeface="ＭＳ Ｐゴシック" pitchFamily="50" charset="-128"/>
              </a:rPr>
              <a:t>July 10</a:t>
            </a:r>
            <a:r>
              <a:rPr lang="en-US" altLang="ja-JP" baseline="30000" dirty="0">
                <a:ea typeface="ＭＳ Ｐゴシック" pitchFamily="50" charset="-128"/>
              </a:rPr>
              <a:t>th</a:t>
            </a:r>
            <a:r>
              <a:rPr lang="en-US" altLang="ja-JP" dirty="0">
                <a:ea typeface="ＭＳ Ｐゴシック" pitchFamily="50" charset="-128"/>
              </a:rPr>
              <a:t>, 2017</a:t>
            </a:r>
            <a:endParaRPr lang="ja-JP"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Ryuji Kohno(YNU/CWC-Nippon)</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73430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9"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5872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50595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Kohno(YNU/CWC-Nippon)</a:t>
            </a:r>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840508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Kohno(YNU,/CWC-Nippon)</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39940451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2517" y="896679"/>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284920890"/>
              </p:ext>
            </p:extLst>
          </p:nvPr>
        </p:nvGraphicFramePr>
        <p:xfrm>
          <a:off x="952824" y="1700808"/>
          <a:ext cx="7128000" cy="4297293"/>
        </p:xfrm>
        <a:graphic>
          <a:graphicData uri="http://schemas.openxmlformats.org/drawingml/2006/table">
            <a:tbl>
              <a:tblPr firstRow="1" bandRow="1">
                <a:tableStyleId>{93296810-A885-4BE3-A3E7-6D5BEEA58F35}</a:tableStyleId>
              </a:tblPr>
              <a:tblGrid>
                <a:gridCol w="1080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r>
                        <a:rPr kumimoji="1" lang="en-US" altLang="ja-JP" dirty="0">
                          <a:solidFill>
                            <a:schemeClr val="tx1"/>
                          </a:solidFill>
                        </a:rPr>
                        <a:t>IG-DEP</a:t>
                      </a:r>
                      <a:endParaRPr kumimoji="1" lang="ja-JP" altLang="en-US" dirty="0">
                        <a:solidFill>
                          <a:schemeClr val="tx1"/>
                        </a:solidFill>
                      </a:endParaRPr>
                    </a:p>
                  </a:txBody>
                  <a:tcPr anchor="ctr"/>
                </a:tc>
                <a:tc>
                  <a:txBody>
                    <a:bodyPr/>
                    <a:lstStyle/>
                    <a:p>
                      <a:pPr algn="ctr"/>
                      <a:r>
                        <a:rPr kumimoji="1" lang="en-US" altLang="ja-JP" dirty="0">
                          <a:solidFill>
                            <a:schemeClr val="tx1"/>
                          </a:solidFill>
                        </a:rPr>
                        <a:t>IG-DEP</a:t>
                      </a:r>
                    </a:p>
                  </a:txBody>
                  <a:tcPr anchor="ctr"/>
                </a:tc>
                <a:tc>
                  <a:txBody>
                    <a:bodyPr/>
                    <a:lstStyle/>
                    <a:p>
                      <a:pPr algn="ctr"/>
                      <a:r>
                        <a:rPr kumimoji="1" lang="en-US" altLang="ja-JP" dirty="0">
                          <a:solidFill>
                            <a:schemeClr val="tx1"/>
                          </a:solidFill>
                        </a:rPr>
                        <a:t>IG-DEP</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Kohno(YNU, CWC,CWC-Nippon)</a:t>
            </a:r>
          </a:p>
        </p:txBody>
      </p:sp>
      <p:sp>
        <p:nvSpPr>
          <p:cNvPr id="10"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6137955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5393</TotalTime>
  <Words>1183</Words>
  <Application>Microsoft Office PowerPoint</Application>
  <PresentationFormat>画面に合わせる (4:3)</PresentationFormat>
  <Paragraphs>172</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Monotype Sorts</vt:lpstr>
      <vt:lpstr>ＭＳ Ｐゴシック</vt:lpstr>
      <vt:lpstr>Arial</vt:lpstr>
      <vt:lpstr>Times New Roman</vt:lpstr>
      <vt:lpstr>IEEE-P802_15</vt:lpstr>
      <vt:lpstr>PowerPoint プレゼンテーション</vt:lpstr>
      <vt:lpstr>IEEE 802.15 IG DEP   Opening Information  Berlin, Germany July 10th, 2017</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65</cp:revision>
  <cp:lastPrinted>2013-04-17T07:57:49Z</cp:lastPrinted>
  <dcterms:created xsi:type="dcterms:W3CDTF">2013-04-16T01:38:08Z</dcterms:created>
  <dcterms:modified xsi:type="dcterms:W3CDTF">2017-07-10T04:58:13Z</dcterms:modified>
</cp:coreProperties>
</file>