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9" r:id="rId2"/>
    <p:sldId id="319" r:id="rId3"/>
    <p:sldId id="313" r:id="rId4"/>
    <p:sldId id="314" r:id="rId5"/>
    <p:sldId id="315" r:id="rId6"/>
    <p:sldId id="309" r:id="rId7"/>
    <p:sldId id="317" r:id="rId8"/>
    <p:sldId id="312" r:id="rId9"/>
    <p:sldId id="324" r:id="rId10"/>
    <p:sldId id="327" r:id="rId11"/>
    <p:sldId id="320" r:id="rId12"/>
    <p:sldId id="326" r:id="rId13"/>
    <p:sldId id="318" r:id="rId14"/>
    <p:sldId id="325" r:id="rId15"/>
    <p:sldId id="321" r:id="rId16"/>
    <p:sldId id="329" r:id="rId17"/>
    <p:sldId id="328" r:id="rId18"/>
    <p:sldId id="308" r:id="rId19"/>
  </p:sldIdLst>
  <p:sldSz cx="9144000" cy="6858000" type="screen4x3"/>
  <p:notesSz cx="6797675" cy="9926638"/>
  <p:defaultTex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1" hangingPunct="1">
      <a:defRPr sz="1200" kern="1200">
        <a:solidFill>
          <a:schemeClr val="tx1"/>
        </a:solidFill>
        <a:latin typeface="Times New Roman" pitchFamily="18" charset="0"/>
        <a:ea typeface="+mn-ea"/>
        <a:cs typeface="+mn-cs"/>
      </a:defRPr>
    </a:lvl6pPr>
    <a:lvl7pPr marL="2743200" algn="l" defTabSz="914400" rtl="0" eaLnBrk="1" latinLnBrk="1" hangingPunct="1">
      <a:defRPr sz="1200" kern="1200">
        <a:solidFill>
          <a:schemeClr val="tx1"/>
        </a:solidFill>
        <a:latin typeface="Times New Roman" pitchFamily="18" charset="0"/>
        <a:ea typeface="+mn-ea"/>
        <a:cs typeface="+mn-cs"/>
      </a:defRPr>
    </a:lvl7pPr>
    <a:lvl8pPr marL="3200400" algn="l" defTabSz="914400" rtl="0" eaLnBrk="1" latinLnBrk="1" hangingPunct="1">
      <a:defRPr sz="1200" kern="1200">
        <a:solidFill>
          <a:schemeClr val="tx1"/>
        </a:solidFill>
        <a:latin typeface="Times New Roman" pitchFamily="18" charset="0"/>
        <a:ea typeface="+mn-ea"/>
        <a:cs typeface="+mn-cs"/>
      </a:defRPr>
    </a:lvl8pPr>
    <a:lvl9pPr marL="3657600" algn="l" defTabSz="914400" rtl="0" eaLnBrk="1" latinLnBrk="1" hangingPunct="1">
      <a:defRPr sz="12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김준형" initials="jhkim" lastIdx="1" clrIdx="0"/>
  <p:cmAuthor id="1" name="Admin" initials="A" lastIdx="3" clrIdx="1"/>
  <p:cmAuthor id="2" name="김준형" initials="김" lastIdx="1" clrIdx="2">
    <p:extLst>
      <p:ext uri="{19B8F6BF-5375-455C-9EA6-DF929625EA0E}">
        <p15:presenceInfo xmlns:p15="http://schemas.microsoft.com/office/powerpoint/2012/main" userId="김준형"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0000FF"/>
    <a:srgbClr val="CCFFFF"/>
    <a:srgbClr val="FF3399"/>
    <a:srgbClr val="FF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밝은 스타일 2 - 강조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밝은 스타일 1 - 강조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CF1AB2-1976-4502-BF36-3FF5EA218861}" styleName="보통 스타일 4 - 강조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E9639D4-E3E2-4D34-9284-5A2195B3D0D7}" styleName="밝은 스타일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밝은 스타일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A488322-F2BA-4B5B-9748-0D474271808F}" styleName="보통 스타일 3 - 강조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0" autoAdjust="0"/>
    <p:restoredTop sz="92784" autoAdjust="0"/>
  </p:normalViewPr>
  <p:slideViewPr>
    <p:cSldViewPr>
      <p:cViewPr>
        <p:scale>
          <a:sx n="75" d="100"/>
          <a:sy n="75" d="100"/>
        </p:scale>
        <p:origin x="36" y="728"/>
      </p:cViewPr>
      <p:guideLst>
        <p:guide orient="horz" pos="2160"/>
        <p:guide pos="2880"/>
      </p:guideLst>
    </p:cSldViewPr>
  </p:slideViewPr>
  <p:notesTextViewPr>
    <p:cViewPr>
      <p:scale>
        <a:sx n="66" d="100"/>
        <a:sy n="66" d="100"/>
      </p:scale>
      <p:origin x="0" y="0"/>
    </p:cViewPr>
  </p:notesTextViewPr>
  <p:notesViewPr>
    <p:cSldViewPr>
      <p:cViewPr varScale="1">
        <p:scale>
          <a:sx n="79" d="100"/>
          <a:sy n="79" d="100"/>
        </p:scale>
        <p:origin x="1068"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475094" y="202270"/>
            <a:ext cx="264094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ea typeface="굴림" charset="-127"/>
              </a:defRPr>
            </a:lvl1pPr>
          </a:lstStyle>
          <a:p>
            <a:r>
              <a:rPr lang="en-US" altLang="ko-KR"/>
              <a:t>doc.: IEEE 802.15-&lt;doc#&gt;</a:t>
            </a:r>
          </a:p>
        </p:txBody>
      </p:sp>
      <p:sp>
        <p:nvSpPr>
          <p:cNvPr id="3075" name="Rectangle 3"/>
          <p:cNvSpPr>
            <a:spLocks noGrp="1" noChangeArrowheads="1"/>
          </p:cNvSpPr>
          <p:nvPr>
            <p:ph type="dt" sz="quarter" idx="1"/>
          </p:nvPr>
        </p:nvSpPr>
        <p:spPr bwMode="auto">
          <a:xfrm>
            <a:off x="681635" y="202270"/>
            <a:ext cx="226433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3450">
              <a:defRPr sz="1400" b="1">
                <a:ea typeface="굴림" charset="-127"/>
              </a:defRPr>
            </a:lvl1pPr>
          </a:lstStyle>
          <a:p>
            <a:r>
              <a:rPr lang="en-US" altLang="ko-KR"/>
              <a:t>&lt;month year&gt;</a:t>
            </a:r>
          </a:p>
        </p:txBody>
      </p:sp>
      <p:sp>
        <p:nvSpPr>
          <p:cNvPr id="3076" name="Rectangle 4"/>
          <p:cNvSpPr>
            <a:spLocks noGrp="1" noChangeArrowheads="1"/>
          </p:cNvSpPr>
          <p:nvPr>
            <p:ph type="ftr" sz="quarter" idx="2"/>
          </p:nvPr>
        </p:nvSpPr>
        <p:spPr bwMode="auto">
          <a:xfrm>
            <a:off x="4078917" y="9607410"/>
            <a:ext cx="211493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3450">
              <a:defRPr sz="1000">
                <a:ea typeface="굴림" charset="-127"/>
              </a:defRPr>
            </a:lvl1pPr>
          </a:lstStyle>
          <a:p>
            <a:r>
              <a:rPr lang="en-US" altLang="ko-KR"/>
              <a:t>&lt;author&gt;, &lt;company&gt;</a:t>
            </a:r>
          </a:p>
        </p:txBody>
      </p:sp>
      <p:sp>
        <p:nvSpPr>
          <p:cNvPr id="3077" name="Rectangle 5"/>
          <p:cNvSpPr>
            <a:spLocks noGrp="1" noChangeArrowheads="1"/>
          </p:cNvSpPr>
          <p:nvPr>
            <p:ph type="sldNum" sz="quarter" idx="3"/>
          </p:nvPr>
        </p:nvSpPr>
        <p:spPr bwMode="auto">
          <a:xfrm>
            <a:off x="2644060" y="9607410"/>
            <a:ext cx="1358601"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ctr" defTabSz="933450">
              <a:defRPr sz="1000">
                <a:ea typeface="굴림" charset="-127"/>
              </a:defRPr>
            </a:lvl1pPr>
          </a:lstStyle>
          <a:p>
            <a:r>
              <a:rPr lang="en-US" altLang="ko-KR"/>
              <a:t>Page </a:t>
            </a:r>
            <a:fld id="{087AD6B1-6C40-493F-B270-5B817A0DB11E}" type="slidenum">
              <a:rPr lang="en-US" altLang="ko-KR"/>
              <a:pPr/>
              <a:t>‹#›</a:t>
            </a:fld>
            <a:endParaRPr lang="en-US" altLang="ko-KR"/>
          </a:p>
        </p:txBody>
      </p:sp>
      <p:sp>
        <p:nvSpPr>
          <p:cNvPr id="3078" name="Line 6"/>
          <p:cNvSpPr>
            <a:spLocks noChangeShapeType="1"/>
          </p:cNvSpPr>
          <p:nvPr/>
        </p:nvSpPr>
        <p:spPr bwMode="auto">
          <a:xfrm>
            <a:off x="680079" y="414317"/>
            <a:ext cx="543751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3079" name="Rectangle 7"/>
          <p:cNvSpPr>
            <a:spLocks noChangeArrowheads="1"/>
          </p:cNvSpPr>
          <p:nvPr/>
        </p:nvSpPr>
        <p:spPr bwMode="auto">
          <a:xfrm>
            <a:off x="680079" y="9607410"/>
            <a:ext cx="6971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33450">
              <a:defRPr sz="2400">
                <a:solidFill>
                  <a:schemeClr val="tx1"/>
                </a:solidFill>
                <a:latin typeface="Times New Roman" pitchFamily="18" charset="0"/>
              </a:defRPr>
            </a:lvl1pPr>
            <a:lvl2pPr marL="461963" defTabSz="933450">
              <a:defRPr sz="2400">
                <a:solidFill>
                  <a:schemeClr val="tx1"/>
                </a:solidFill>
                <a:latin typeface="Times New Roman" pitchFamily="18" charset="0"/>
              </a:defRPr>
            </a:lvl2pPr>
            <a:lvl3pPr marL="923925" defTabSz="933450">
              <a:defRPr sz="2400">
                <a:solidFill>
                  <a:schemeClr val="tx1"/>
                </a:solidFill>
                <a:latin typeface="Times New Roman" pitchFamily="18" charset="0"/>
              </a:defRPr>
            </a:lvl3pPr>
            <a:lvl4pPr marL="1387475" defTabSz="933450">
              <a:defRPr sz="2400">
                <a:solidFill>
                  <a:schemeClr val="tx1"/>
                </a:solidFill>
                <a:latin typeface="Times New Roman" pitchFamily="18" charset="0"/>
              </a:defRPr>
            </a:lvl4pPr>
            <a:lvl5pPr marL="1849438" defTabSz="933450">
              <a:defRPr sz="2400">
                <a:solidFill>
                  <a:schemeClr val="tx1"/>
                </a:solidFill>
                <a:latin typeface="Times New Roman" pitchFamily="18" charset="0"/>
              </a:defRPr>
            </a:lvl5pPr>
            <a:lvl6pPr marL="2306638" defTabSz="933450" eaLnBrk="0" fontAlgn="base" hangingPunct="0">
              <a:spcBef>
                <a:spcPct val="0"/>
              </a:spcBef>
              <a:spcAft>
                <a:spcPct val="0"/>
              </a:spcAft>
              <a:defRPr sz="2400">
                <a:solidFill>
                  <a:schemeClr val="tx1"/>
                </a:solidFill>
                <a:latin typeface="Times New Roman" pitchFamily="18" charset="0"/>
              </a:defRPr>
            </a:lvl6pPr>
            <a:lvl7pPr marL="2763838" defTabSz="933450" eaLnBrk="0" fontAlgn="base" hangingPunct="0">
              <a:spcBef>
                <a:spcPct val="0"/>
              </a:spcBef>
              <a:spcAft>
                <a:spcPct val="0"/>
              </a:spcAft>
              <a:defRPr sz="2400">
                <a:solidFill>
                  <a:schemeClr val="tx1"/>
                </a:solidFill>
                <a:latin typeface="Times New Roman" pitchFamily="18" charset="0"/>
              </a:defRPr>
            </a:lvl7pPr>
            <a:lvl8pPr marL="3221038" defTabSz="933450" eaLnBrk="0" fontAlgn="base" hangingPunct="0">
              <a:spcBef>
                <a:spcPct val="0"/>
              </a:spcBef>
              <a:spcAft>
                <a:spcPct val="0"/>
              </a:spcAft>
              <a:defRPr sz="2400">
                <a:solidFill>
                  <a:schemeClr val="tx1"/>
                </a:solidFill>
                <a:latin typeface="Times New Roman" pitchFamily="18" charset="0"/>
              </a:defRPr>
            </a:lvl8pPr>
            <a:lvl9pPr marL="3678238" defTabSz="933450" eaLnBrk="0" fontAlgn="base" hangingPunct="0">
              <a:spcBef>
                <a:spcPct val="0"/>
              </a:spcBef>
              <a:spcAft>
                <a:spcPct val="0"/>
              </a:spcAft>
              <a:defRPr sz="2400">
                <a:solidFill>
                  <a:schemeClr val="tx1"/>
                </a:solidFill>
                <a:latin typeface="Times New Roman" pitchFamily="18" charset="0"/>
              </a:defRPr>
            </a:lvl9pPr>
          </a:lstStyle>
          <a:p>
            <a:r>
              <a:rPr lang="en-US" altLang="ko-KR" sz="1200">
                <a:ea typeface="굴림" charset="-127"/>
              </a:rPr>
              <a:t>Submission</a:t>
            </a:r>
          </a:p>
        </p:txBody>
      </p:sp>
      <p:sp>
        <p:nvSpPr>
          <p:cNvPr id="3080" name="Line 8"/>
          <p:cNvSpPr>
            <a:spLocks noChangeShapeType="1"/>
          </p:cNvSpPr>
          <p:nvPr/>
        </p:nvSpPr>
        <p:spPr bwMode="auto">
          <a:xfrm>
            <a:off x="680079" y="9595524"/>
            <a:ext cx="5588473"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Tree>
    <p:extLst>
      <p:ext uri="{BB962C8B-B14F-4D97-AF65-F5344CB8AC3E}">
        <p14:creationId xmlns:p14="http://schemas.microsoft.com/office/powerpoint/2010/main" val="3536368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3398837" y="117369"/>
            <a:ext cx="275922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ea typeface="굴림" charset="-127"/>
              </a:defRPr>
            </a:lvl1pPr>
          </a:lstStyle>
          <a:p>
            <a:r>
              <a:rPr lang="en-US" altLang="ko-KR"/>
              <a:t>doc.: IEEE 802.15-&lt;doc#&gt;</a:t>
            </a:r>
          </a:p>
        </p:txBody>
      </p:sp>
      <p:sp>
        <p:nvSpPr>
          <p:cNvPr id="2051" name="Rectangle 3"/>
          <p:cNvSpPr>
            <a:spLocks noGrp="1" noChangeArrowheads="1"/>
          </p:cNvSpPr>
          <p:nvPr>
            <p:ph type="dt" idx="1"/>
          </p:nvPr>
        </p:nvSpPr>
        <p:spPr bwMode="auto">
          <a:xfrm>
            <a:off x="641173" y="117369"/>
            <a:ext cx="268296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3450">
              <a:defRPr sz="1400" b="1">
                <a:ea typeface="굴림" charset="-127"/>
              </a:defRPr>
            </a:lvl1pPr>
          </a:lstStyle>
          <a:p>
            <a:r>
              <a:rPr lang="en-US" altLang="ko-KR"/>
              <a:t>&lt;month year&gt;</a:t>
            </a:r>
          </a:p>
        </p:txBody>
      </p:sp>
      <p:sp>
        <p:nvSpPr>
          <p:cNvPr id="2052" name="Rectangle 4"/>
          <p:cNvSpPr>
            <a:spLocks noGrp="1" noRot="1" noChangeAspect="1" noChangeArrowheads="1" noTextEdit="1"/>
          </p:cNvSpPr>
          <p:nvPr>
            <p:ph type="sldImg" idx="2"/>
          </p:nvPr>
        </p:nvSpPr>
        <p:spPr bwMode="auto">
          <a:xfrm>
            <a:off x="925513" y="750888"/>
            <a:ext cx="4946650" cy="3709987"/>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05734" y="4715408"/>
            <a:ext cx="4986207" cy="4467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62" tIns="46038" rIns="93662" bIns="46038"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2054" name="Rectangle 6"/>
          <p:cNvSpPr>
            <a:spLocks noGrp="1" noChangeArrowheads="1"/>
          </p:cNvSpPr>
          <p:nvPr>
            <p:ph type="ftr" sz="quarter" idx="4"/>
          </p:nvPr>
        </p:nvSpPr>
        <p:spPr bwMode="auto">
          <a:xfrm>
            <a:off x="3697636" y="9610806"/>
            <a:ext cx="246042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5pPr marL="457200" lvl="4" algn="r" defTabSz="933450">
              <a:defRPr>
                <a:ea typeface="굴림" charset="-127"/>
              </a:defRPr>
            </a:lvl5pPr>
          </a:lstStyle>
          <a:p>
            <a:pPr lvl="4"/>
            <a:r>
              <a:rPr lang="en-US" altLang="ko-KR"/>
              <a:t>&lt;author&gt;, &lt;company&gt;</a:t>
            </a:r>
          </a:p>
        </p:txBody>
      </p:sp>
      <p:sp>
        <p:nvSpPr>
          <p:cNvPr id="2055" name="Rectangle 7"/>
          <p:cNvSpPr>
            <a:spLocks noGrp="1" noChangeArrowheads="1"/>
          </p:cNvSpPr>
          <p:nvPr>
            <p:ph type="sldNum" sz="quarter" idx="5"/>
          </p:nvPr>
        </p:nvSpPr>
        <p:spPr bwMode="auto">
          <a:xfrm>
            <a:off x="2875939" y="9610806"/>
            <a:ext cx="78590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3450">
              <a:defRPr>
                <a:ea typeface="굴림" charset="-127"/>
              </a:defRPr>
            </a:lvl1pPr>
          </a:lstStyle>
          <a:p>
            <a:r>
              <a:rPr lang="en-US" altLang="ko-KR"/>
              <a:t>Page </a:t>
            </a:r>
            <a:fld id="{1167993F-8497-4889-AB50-110429ED30FD}" type="slidenum">
              <a:rPr lang="en-US" altLang="ko-KR"/>
              <a:pPr/>
              <a:t>‹#›</a:t>
            </a:fld>
            <a:endParaRPr lang="en-US" altLang="ko-KR"/>
          </a:p>
        </p:txBody>
      </p:sp>
      <p:sp>
        <p:nvSpPr>
          <p:cNvPr id="2056" name="Rectangle 8"/>
          <p:cNvSpPr>
            <a:spLocks noChangeArrowheads="1"/>
          </p:cNvSpPr>
          <p:nvPr/>
        </p:nvSpPr>
        <p:spPr bwMode="auto">
          <a:xfrm>
            <a:off x="709648" y="9610806"/>
            <a:ext cx="6971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ko-KR">
                <a:ea typeface="굴림" charset="-127"/>
              </a:rPr>
              <a:t>Submission</a:t>
            </a:r>
          </a:p>
        </p:txBody>
      </p:sp>
      <p:sp>
        <p:nvSpPr>
          <p:cNvPr id="2057" name="Line 9"/>
          <p:cNvSpPr>
            <a:spLocks noChangeShapeType="1"/>
          </p:cNvSpPr>
          <p:nvPr/>
        </p:nvSpPr>
        <p:spPr bwMode="auto">
          <a:xfrm>
            <a:off x="709648" y="9609108"/>
            <a:ext cx="537838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2058" name="Line 10"/>
          <p:cNvSpPr>
            <a:spLocks noChangeShapeType="1"/>
          </p:cNvSpPr>
          <p:nvPr/>
        </p:nvSpPr>
        <p:spPr bwMode="auto">
          <a:xfrm>
            <a:off x="634948" y="317531"/>
            <a:ext cx="552778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Tree>
    <p:extLst>
      <p:ext uri="{BB962C8B-B14F-4D97-AF65-F5344CB8AC3E}">
        <p14:creationId xmlns:p14="http://schemas.microsoft.com/office/powerpoint/2010/main" val="3972826692"/>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25513" y="750888"/>
            <a:ext cx="4946650" cy="3709987"/>
          </a:xfrm>
        </p:spPr>
      </p:sp>
      <p:sp>
        <p:nvSpPr>
          <p:cNvPr id="3" name="슬라이드 노트 개체 틀 2"/>
          <p:cNvSpPr>
            <a:spLocks noGrp="1"/>
          </p:cNvSpPr>
          <p:nvPr>
            <p:ph type="body" idx="1"/>
          </p:nvPr>
        </p:nvSpPr>
        <p:spPr/>
        <p:txBody>
          <a:bodyPr/>
          <a:lstStyle/>
          <a:p>
            <a:endParaRPr lang="ko-KR" altLang="en-US" dirty="0"/>
          </a:p>
        </p:txBody>
      </p:sp>
      <p:sp>
        <p:nvSpPr>
          <p:cNvPr id="4" name="머리글 개체 틀 3"/>
          <p:cNvSpPr>
            <a:spLocks noGrp="1"/>
          </p:cNvSpPr>
          <p:nvPr>
            <p:ph type="hdr" sz="quarter" idx="10"/>
          </p:nvPr>
        </p:nvSpPr>
        <p:spPr/>
        <p:txBody>
          <a:bodyPr/>
          <a:lstStyle/>
          <a:p>
            <a:r>
              <a:rPr lang="en-US" altLang="ko-KR" smtClean="0"/>
              <a:t>doc.: IEEE 802.15-&lt;doc#&gt;</a:t>
            </a:r>
            <a:endParaRPr lang="en-US" altLang="ko-KR"/>
          </a:p>
        </p:txBody>
      </p:sp>
      <p:sp>
        <p:nvSpPr>
          <p:cNvPr id="5" name="날짜 개체 틀 4"/>
          <p:cNvSpPr>
            <a:spLocks noGrp="1"/>
          </p:cNvSpPr>
          <p:nvPr>
            <p:ph type="dt" idx="11"/>
          </p:nvPr>
        </p:nvSpPr>
        <p:spPr/>
        <p:txBody>
          <a:bodyPr/>
          <a:lstStyle/>
          <a:p>
            <a:r>
              <a:rPr lang="en-US" altLang="ko-KR" smtClean="0"/>
              <a:t>&lt;month year&gt;</a:t>
            </a:r>
            <a:endParaRPr lang="en-US" altLang="ko-KR"/>
          </a:p>
        </p:txBody>
      </p:sp>
      <p:sp>
        <p:nvSpPr>
          <p:cNvPr id="6" name="바닥글 개체 틀 5"/>
          <p:cNvSpPr>
            <a:spLocks noGrp="1"/>
          </p:cNvSpPr>
          <p:nvPr>
            <p:ph type="ftr" sz="quarter" idx="12"/>
          </p:nvPr>
        </p:nvSpPr>
        <p:spPr/>
        <p:txBody>
          <a:bodyPr/>
          <a:lstStyle/>
          <a:p>
            <a:pPr lvl="4"/>
            <a:r>
              <a:rPr lang="en-US" altLang="ko-KR" smtClean="0"/>
              <a:t>&lt;author&gt;, &lt;company&gt;</a:t>
            </a:r>
            <a:endParaRPr lang="en-US" altLang="ko-KR"/>
          </a:p>
        </p:txBody>
      </p:sp>
      <p:sp>
        <p:nvSpPr>
          <p:cNvPr id="7" name="슬라이드 번호 개체 틀 6"/>
          <p:cNvSpPr>
            <a:spLocks noGrp="1"/>
          </p:cNvSpPr>
          <p:nvPr>
            <p:ph type="sldNum" sz="quarter" idx="13"/>
          </p:nvPr>
        </p:nvSpPr>
        <p:spPr/>
        <p:txBody>
          <a:bodyPr/>
          <a:lstStyle/>
          <a:p>
            <a:r>
              <a:rPr lang="en-US" altLang="ko-KR" smtClean="0"/>
              <a:t>Page </a:t>
            </a:r>
            <a:fld id="{1167993F-8497-4889-AB50-110429ED30FD}" type="slidenum">
              <a:rPr lang="en-US" altLang="ko-KR" smtClean="0"/>
              <a:pPr/>
              <a:t>1</a:t>
            </a:fld>
            <a:endParaRPr lang="en-US" altLang="ko-KR"/>
          </a:p>
        </p:txBody>
      </p:sp>
    </p:spTree>
    <p:extLst>
      <p:ext uri="{BB962C8B-B14F-4D97-AF65-F5344CB8AC3E}">
        <p14:creationId xmlns:p14="http://schemas.microsoft.com/office/powerpoint/2010/main" val="153093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머리글 개체 틀 3"/>
          <p:cNvSpPr>
            <a:spLocks noGrp="1"/>
          </p:cNvSpPr>
          <p:nvPr>
            <p:ph type="hdr" sz="quarter" idx="10"/>
          </p:nvPr>
        </p:nvSpPr>
        <p:spPr/>
        <p:txBody>
          <a:bodyPr/>
          <a:lstStyle/>
          <a:p>
            <a:r>
              <a:rPr lang="en-US" altLang="ko-KR" smtClean="0"/>
              <a:t>doc.: IEEE 802.15-&lt;doc#&gt;</a:t>
            </a:r>
            <a:endParaRPr lang="en-US" altLang="ko-KR"/>
          </a:p>
        </p:txBody>
      </p:sp>
      <p:sp>
        <p:nvSpPr>
          <p:cNvPr id="5" name="날짜 개체 틀 4"/>
          <p:cNvSpPr>
            <a:spLocks noGrp="1"/>
          </p:cNvSpPr>
          <p:nvPr>
            <p:ph type="dt" idx="11"/>
          </p:nvPr>
        </p:nvSpPr>
        <p:spPr/>
        <p:txBody>
          <a:bodyPr/>
          <a:lstStyle/>
          <a:p>
            <a:r>
              <a:rPr lang="en-US" altLang="ko-KR" smtClean="0"/>
              <a:t>&lt;month year&gt;</a:t>
            </a:r>
            <a:endParaRPr lang="en-US" altLang="ko-KR"/>
          </a:p>
        </p:txBody>
      </p:sp>
      <p:sp>
        <p:nvSpPr>
          <p:cNvPr id="6" name="바닥글 개체 틀 5"/>
          <p:cNvSpPr>
            <a:spLocks noGrp="1"/>
          </p:cNvSpPr>
          <p:nvPr>
            <p:ph type="ftr" sz="quarter" idx="12"/>
          </p:nvPr>
        </p:nvSpPr>
        <p:spPr/>
        <p:txBody>
          <a:bodyPr/>
          <a:lstStyle/>
          <a:p>
            <a:pPr lvl="4"/>
            <a:r>
              <a:rPr lang="en-US" altLang="ko-KR" smtClean="0"/>
              <a:t>&lt;author&gt;, &lt;company&gt;</a:t>
            </a:r>
            <a:endParaRPr lang="en-US" altLang="ko-KR"/>
          </a:p>
        </p:txBody>
      </p:sp>
      <p:sp>
        <p:nvSpPr>
          <p:cNvPr id="7" name="슬라이드 번호 개체 틀 6"/>
          <p:cNvSpPr>
            <a:spLocks noGrp="1"/>
          </p:cNvSpPr>
          <p:nvPr>
            <p:ph type="sldNum" sz="quarter" idx="13"/>
          </p:nvPr>
        </p:nvSpPr>
        <p:spPr/>
        <p:txBody>
          <a:bodyPr/>
          <a:lstStyle/>
          <a:p>
            <a:r>
              <a:rPr lang="en-US" altLang="ko-KR" smtClean="0"/>
              <a:t>Page </a:t>
            </a:r>
            <a:fld id="{1167993F-8497-4889-AB50-110429ED30FD}" type="slidenum">
              <a:rPr lang="en-US" altLang="ko-KR" smtClean="0"/>
              <a:pPr/>
              <a:t>14</a:t>
            </a:fld>
            <a:endParaRPr lang="en-US" altLang="ko-KR"/>
          </a:p>
        </p:txBody>
      </p:sp>
    </p:spTree>
    <p:extLst>
      <p:ext uri="{BB962C8B-B14F-4D97-AF65-F5344CB8AC3E}">
        <p14:creationId xmlns:p14="http://schemas.microsoft.com/office/powerpoint/2010/main" val="419419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머리글 개체 틀 3"/>
          <p:cNvSpPr>
            <a:spLocks noGrp="1"/>
          </p:cNvSpPr>
          <p:nvPr>
            <p:ph type="hdr" sz="quarter" idx="10"/>
          </p:nvPr>
        </p:nvSpPr>
        <p:spPr/>
        <p:txBody>
          <a:bodyPr/>
          <a:lstStyle/>
          <a:p>
            <a:r>
              <a:rPr lang="en-US" altLang="ko-KR" smtClean="0"/>
              <a:t>doc.: IEEE 802.15-&lt;doc#&gt;</a:t>
            </a:r>
            <a:endParaRPr lang="en-US" altLang="ko-KR"/>
          </a:p>
        </p:txBody>
      </p:sp>
      <p:sp>
        <p:nvSpPr>
          <p:cNvPr id="5" name="날짜 개체 틀 4"/>
          <p:cNvSpPr>
            <a:spLocks noGrp="1"/>
          </p:cNvSpPr>
          <p:nvPr>
            <p:ph type="dt" idx="11"/>
          </p:nvPr>
        </p:nvSpPr>
        <p:spPr/>
        <p:txBody>
          <a:bodyPr/>
          <a:lstStyle/>
          <a:p>
            <a:r>
              <a:rPr lang="en-US" altLang="ko-KR" smtClean="0"/>
              <a:t>&lt;month year&gt;</a:t>
            </a:r>
            <a:endParaRPr lang="en-US" altLang="ko-KR"/>
          </a:p>
        </p:txBody>
      </p:sp>
      <p:sp>
        <p:nvSpPr>
          <p:cNvPr id="6" name="바닥글 개체 틀 5"/>
          <p:cNvSpPr>
            <a:spLocks noGrp="1"/>
          </p:cNvSpPr>
          <p:nvPr>
            <p:ph type="ftr" sz="quarter" idx="12"/>
          </p:nvPr>
        </p:nvSpPr>
        <p:spPr/>
        <p:txBody>
          <a:bodyPr/>
          <a:lstStyle/>
          <a:p>
            <a:pPr lvl="4"/>
            <a:r>
              <a:rPr lang="en-US" altLang="ko-KR" smtClean="0"/>
              <a:t>&lt;author&gt;, &lt;company&gt;</a:t>
            </a:r>
            <a:endParaRPr lang="en-US" altLang="ko-KR"/>
          </a:p>
        </p:txBody>
      </p:sp>
      <p:sp>
        <p:nvSpPr>
          <p:cNvPr id="7" name="슬라이드 번호 개체 틀 6"/>
          <p:cNvSpPr>
            <a:spLocks noGrp="1"/>
          </p:cNvSpPr>
          <p:nvPr>
            <p:ph type="sldNum" sz="quarter" idx="13"/>
          </p:nvPr>
        </p:nvSpPr>
        <p:spPr/>
        <p:txBody>
          <a:bodyPr/>
          <a:lstStyle/>
          <a:p>
            <a:r>
              <a:rPr lang="en-US" altLang="ko-KR" smtClean="0"/>
              <a:t>Page </a:t>
            </a:r>
            <a:fld id="{1167993F-8497-4889-AB50-110429ED30FD}" type="slidenum">
              <a:rPr lang="en-US" altLang="ko-KR" smtClean="0"/>
              <a:pPr/>
              <a:t>15</a:t>
            </a:fld>
            <a:endParaRPr lang="en-US" altLang="ko-KR"/>
          </a:p>
        </p:txBody>
      </p:sp>
    </p:spTree>
    <p:extLst>
      <p:ext uri="{BB962C8B-B14F-4D97-AF65-F5344CB8AC3E}">
        <p14:creationId xmlns:p14="http://schemas.microsoft.com/office/powerpoint/2010/main" val="2469486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lvl1pPr>
              <a:defRPr/>
            </a:lvl1pPr>
          </a:lstStyle>
          <a:p>
            <a:r>
              <a:rPr lang="en-US" altLang="ko-KR" dirty="0" smtClean="0"/>
              <a:t>March 2017</a:t>
            </a:r>
            <a:endParaRPr lang="en-US" altLang="ko-KR" dirty="0"/>
          </a:p>
        </p:txBody>
      </p:sp>
      <p:sp>
        <p:nvSpPr>
          <p:cNvPr id="5" name="바닥글 개체 틀 4"/>
          <p:cNvSpPr>
            <a:spLocks noGrp="1"/>
          </p:cNvSpPr>
          <p:nvPr>
            <p:ph type="ftr" sz="quarter" idx="11"/>
          </p:nvPr>
        </p:nvSpPr>
        <p:spPr/>
        <p:txBody>
          <a:bodyPr/>
          <a:lstStyle>
            <a:lvl1pPr>
              <a:defRPr/>
            </a:lvl1pPr>
          </a:lstStyle>
          <a:p>
            <a:r>
              <a:rPr lang="en-US" altLang="ko-KR" dirty="0" smtClean="0"/>
              <a:t>Junhyeong Kim, ETRI</a:t>
            </a:r>
            <a:endParaRPr lang="en-US" altLang="ko-KR" dirty="0"/>
          </a:p>
        </p:txBody>
      </p:sp>
      <p:sp>
        <p:nvSpPr>
          <p:cNvPr id="6" name="슬라이드 번호 개체 틀 5"/>
          <p:cNvSpPr>
            <a:spLocks noGrp="1"/>
          </p:cNvSpPr>
          <p:nvPr>
            <p:ph type="sldNum" sz="quarter" idx="12"/>
          </p:nvPr>
        </p:nvSpPr>
        <p:spPr/>
        <p:txBody>
          <a:bodyPr/>
          <a:lstStyle>
            <a:lvl1pPr>
              <a:defRPr/>
            </a:lvl1pPr>
          </a:lstStyle>
          <a:p>
            <a:r>
              <a:rPr lang="en-US" altLang="ko-KR"/>
              <a:t>Slide </a:t>
            </a:r>
            <a:fld id="{B88D31AC-600C-49C9-91AD-7A9EFC9C8E48}" type="slidenum">
              <a:rPr lang="en-US" altLang="ko-KR"/>
              <a:pPr/>
              <a:t>‹#›</a:t>
            </a:fld>
            <a:endParaRPr lang="en-US" altLang="ko-KR"/>
          </a:p>
        </p:txBody>
      </p:sp>
    </p:spTree>
    <p:extLst>
      <p:ext uri="{BB962C8B-B14F-4D97-AF65-F5344CB8AC3E}">
        <p14:creationId xmlns:p14="http://schemas.microsoft.com/office/powerpoint/2010/main" val="116375234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r>
              <a:rPr lang="en-US" altLang="ko-KR" dirty="0" smtClean="0"/>
              <a:t>March 2017</a:t>
            </a:r>
            <a:endParaRPr lang="en-US" altLang="ko-KR" dirty="0"/>
          </a:p>
        </p:txBody>
      </p:sp>
      <p:sp>
        <p:nvSpPr>
          <p:cNvPr id="5" name="바닥글 개체 틀 4"/>
          <p:cNvSpPr>
            <a:spLocks noGrp="1"/>
          </p:cNvSpPr>
          <p:nvPr>
            <p:ph type="ftr" sz="quarter" idx="11"/>
          </p:nvPr>
        </p:nvSpPr>
        <p:spPr/>
        <p:txBody>
          <a:bodyPr/>
          <a:lstStyle>
            <a:lvl1pPr>
              <a:defRPr/>
            </a:lvl1pPr>
          </a:lstStyle>
          <a:p>
            <a:r>
              <a:rPr lang="en-US" altLang="ko-KR" dirty="0" smtClean="0"/>
              <a:t>Junhyeong Kim, ETRI</a:t>
            </a:r>
            <a:endParaRPr lang="en-US" altLang="ko-KR" dirty="0"/>
          </a:p>
        </p:txBody>
      </p:sp>
      <p:sp>
        <p:nvSpPr>
          <p:cNvPr id="6" name="슬라이드 번호 개체 틀 5"/>
          <p:cNvSpPr>
            <a:spLocks noGrp="1"/>
          </p:cNvSpPr>
          <p:nvPr>
            <p:ph type="sldNum" sz="quarter" idx="12"/>
          </p:nvPr>
        </p:nvSpPr>
        <p:spPr/>
        <p:txBody>
          <a:bodyPr/>
          <a:lstStyle>
            <a:lvl1pPr>
              <a:defRPr/>
            </a:lvl1pPr>
          </a:lstStyle>
          <a:p>
            <a:r>
              <a:rPr lang="en-US" altLang="ko-KR"/>
              <a:t>Slide </a:t>
            </a:r>
            <a:fld id="{349003B2-71B0-4C77-A045-A30436F529EF}" type="slidenum">
              <a:rPr lang="en-US" altLang="ko-KR"/>
              <a:pPr/>
              <a:t>‹#›</a:t>
            </a:fld>
            <a:endParaRPr lang="en-US" altLang="ko-KR"/>
          </a:p>
        </p:txBody>
      </p:sp>
    </p:spTree>
    <p:extLst>
      <p:ext uri="{BB962C8B-B14F-4D97-AF65-F5344CB8AC3E}">
        <p14:creationId xmlns:p14="http://schemas.microsoft.com/office/powerpoint/2010/main" val="371984725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515100" y="685800"/>
            <a:ext cx="1943100" cy="5410200"/>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685800" y="685800"/>
            <a:ext cx="5676900" cy="5410200"/>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r>
              <a:rPr lang="en-US" altLang="ko-KR" dirty="0" smtClean="0"/>
              <a:t>March 2017</a:t>
            </a:r>
            <a:endParaRPr lang="en-US" altLang="ko-KR" dirty="0"/>
          </a:p>
        </p:txBody>
      </p:sp>
      <p:sp>
        <p:nvSpPr>
          <p:cNvPr id="5" name="바닥글 개체 틀 4"/>
          <p:cNvSpPr>
            <a:spLocks noGrp="1"/>
          </p:cNvSpPr>
          <p:nvPr>
            <p:ph type="ftr" sz="quarter" idx="11"/>
          </p:nvPr>
        </p:nvSpPr>
        <p:spPr/>
        <p:txBody>
          <a:bodyPr/>
          <a:lstStyle>
            <a:lvl1pPr>
              <a:defRPr/>
            </a:lvl1pPr>
          </a:lstStyle>
          <a:p>
            <a:r>
              <a:rPr lang="en-US" altLang="ko-KR" dirty="0" smtClean="0"/>
              <a:t>Junhyeong Kim, ETRI</a:t>
            </a:r>
            <a:endParaRPr lang="en-US" altLang="ko-KR" dirty="0"/>
          </a:p>
        </p:txBody>
      </p:sp>
      <p:sp>
        <p:nvSpPr>
          <p:cNvPr id="6" name="슬라이드 번호 개체 틀 5"/>
          <p:cNvSpPr>
            <a:spLocks noGrp="1"/>
          </p:cNvSpPr>
          <p:nvPr>
            <p:ph type="sldNum" sz="quarter" idx="12"/>
          </p:nvPr>
        </p:nvSpPr>
        <p:spPr/>
        <p:txBody>
          <a:bodyPr/>
          <a:lstStyle>
            <a:lvl1pPr>
              <a:defRPr/>
            </a:lvl1pPr>
          </a:lstStyle>
          <a:p>
            <a:r>
              <a:rPr lang="en-US" altLang="ko-KR"/>
              <a:t>Slide </a:t>
            </a:r>
            <a:fld id="{E65B121E-FC60-40C5-B8F5-FD30D9722FD9}" type="slidenum">
              <a:rPr lang="en-US" altLang="ko-KR"/>
              <a:pPr/>
              <a:t>‹#›</a:t>
            </a:fld>
            <a:endParaRPr lang="en-US" altLang="ko-KR"/>
          </a:p>
        </p:txBody>
      </p:sp>
    </p:spTree>
    <p:extLst>
      <p:ext uri="{BB962C8B-B14F-4D97-AF65-F5344CB8AC3E}">
        <p14:creationId xmlns:p14="http://schemas.microsoft.com/office/powerpoint/2010/main" val="32324300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r>
              <a:rPr lang="en-US" altLang="ko-KR" dirty="0" smtClean="0"/>
              <a:t>March 2017</a:t>
            </a:r>
            <a:endParaRPr lang="en-US" altLang="ko-KR" dirty="0"/>
          </a:p>
        </p:txBody>
      </p:sp>
      <p:sp>
        <p:nvSpPr>
          <p:cNvPr id="5" name="바닥글 개체 틀 4"/>
          <p:cNvSpPr>
            <a:spLocks noGrp="1"/>
          </p:cNvSpPr>
          <p:nvPr>
            <p:ph type="ftr" sz="quarter" idx="11"/>
          </p:nvPr>
        </p:nvSpPr>
        <p:spPr/>
        <p:txBody>
          <a:bodyPr/>
          <a:lstStyle>
            <a:lvl1pPr>
              <a:defRPr/>
            </a:lvl1pPr>
          </a:lstStyle>
          <a:p>
            <a:r>
              <a:rPr lang="en-US" altLang="ko-KR" dirty="0" smtClean="0"/>
              <a:t>Junhyeong Kim, ETRI</a:t>
            </a:r>
            <a:endParaRPr lang="en-US" altLang="ko-KR" dirty="0"/>
          </a:p>
        </p:txBody>
      </p:sp>
      <p:sp>
        <p:nvSpPr>
          <p:cNvPr id="6" name="슬라이드 번호 개체 틀 5"/>
          <p:cNvSpPr>
            <a:spLocks noGrp="1"/>
          </p:cNvSpPr>
          <p:nvPr>
            <p:ph type="sldNum" sz="quarter" idx="12"/>
          </p:nvPr>
        </p:nvSpPr>
        <p:spPr/>
        <p:txBody>
          <a:bodyPr/>
          <a:lstStyle>
            <a:lvl1pPr>
              <a:defRPr/>
            </a:lvl1pPr>
          </a:lstStyle>
          <a:p>
            <a:r>
              <a:rPr lang="en-US" altLang="ko-KR"/>
              <a:t>Slide </a:t>
            </a:r>
            <a:fld id="{43F14156-D200-4457-B4C4-5D7FCD238904}" type="slidenum">
              <a:rPr lang="en-US" altLang="ko-KR"/>
              <a:pPr/>
              <a:t>‹#›</a:t>
            </a:fld>
            <a:endParaRPr lang="en-US" altLang="ko-KR"/>
          </a:p>
        </p:txBody>
      </p:sp>
    </p:spTree>
    <p:extLst>
      <p:ext uri="{BB962C8B-B14F-4D97-AF65-F5344CB8AC3E}">
        <p14:creationId xmlns:p14="http://schemas.microsoft.com/office/powerpoint/2010/main" val="1359064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r>
              <a:rPr lang="en-US" altLang="ko-KR" dirty="0" smtClean="0"/>
              <a:t>March 2017</a:t>
            </a:r>
            <a:endParaRPr lang="en-US" altLang="ko-KR" dirty="0"/>
          </a:p>
        </p:txBody>
      </p:sp>
      <p:sp>
        <p:nvSpPr>
          <p:cNvPr id="5" name="바닥글 개체 틀 4"/>
          <p:cNvSpPr>
            <a:spLocks noGrp="1"/>
          </p:cNvSpPr>
          <p:nvPr>
            <p:ph type="ftr" sz="quarter" idx="11"/>
          </p:nvPr>
        </p:nvSpPr>
        <p:spPr/>
        <p:txBody>
          <a:bodyPr/>
          <a:lstStyle>
            <a:lvl1pPr>
              <a:defRPr/>
            </a:lvl1pPr>
          </a:lstStyle>
          <a:p>
            <a:r>
              <a:rPr lang="en-US" altLang="ko-KR" dirty="0" smtClean="0"/>
              <a:t>Junhyeong Kim, ETRI</a:t>
            </a:r>
            <a:endParaRPr lang="en-US" altLang="ko-KR" dirty="0"/>
          </a:p>
        </p:txBody>
      </p:sp>
      <p:sp>
        <p:nvSpPr>
          <p:cNvPr id="6" name="슬라이드 번호 개체 틀 5"/>
          <p:cNvSpPr>
            <a:spLocks noGrp="1"/>
          </p:cNvSpPr>
          <p:nvPr>
            <p:ph type="sldNum" sz="quarter" idx="12"/>
          </p:nvPr>
        </p:nvSpPr>
        <p:spPr/>
        <p:txBody>
          <a:bodyPr/>
          <a:lstStyle>
            <a:lvl1pPr>
              <a:defRPr/>
            </a:lvl1pPr>
          </a:lstStyle>
          <a:p>
            <a:r>
              <a:rPr lang="en-US" altLang="ko-KR"/>
              <a:t>Slide </a:t>
            </a:r>
            <a:fld id="{8C7BCF18-A9B7-46E6-B85B-92241CFF1EB5}" type="slidenum">
              <a:rPr lang="en-US" altLang="ko-KR"/>
              <a:pPr/>
              <a:t>‹#›</a:t>
            </a:fld>
            <a:endParaRPr lang="en-US" altLang="ko-KR"/>
          </a:p>
        </p:txBody>
      </p:sp>
    </p:spTree>
    <p:extLst>
      <p:ext uri="{BB962C8B-B14F-4D97-AF65-F5344CB8AC3E}">
        <p14:creationId xmlns:p14="http://schemas.microsoft.com/office/powerpoint/2010/main" val="11121787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685800" y="685800"/>
            <a:ext cx="7772400" cy="612000"/>
          </a:xfrm>
        </p:spPr>
        <p:txBody>
          <a:bodyPr/>
          <a:lstStyle/>
          <a:p>
            <a:r>
              <a:rPr lang="ko-KR" altLang="en-US" dirty="0" smtClean="0"/>
              <a:t>마스터 제목 스타일 편집</a:t>
            </a:r>
            <a:endParaRPr lang="ko-KR" altLang="en-US" dirty="0"/>
          </a:p>
        </p:txBody>
      </p:sp>
      <p:sp>
        <p:nvSpPr>
          <p:cNvPr id="3" name="내용 개체 틀 2"/>
          <p:cNvSpPr>
            <a:spLocks noGrp="1"/>
          </p:cNvSpPr>
          <p:nvPr>
            <p:ph sz="half" idx="1"/>
          </p:nvPr>
        </p:nvSpPr>
        <p:spPr>
          <a:xfrm>
            <a:off x="685800" y="1412776"/>
            <a:ext cx="3810000" cy="46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내용 개체 틀 3"/>
          <p:cNvSpPr>
            <a:spLocks noGrp="1"/>
          </p:cNvSpPr>
          <p:nvPr>
            <p:ph sz="half" idx="2"/>
          </p:nvPr>
        </p:nvSpPr>
        <p:spPr>
          <a:xfrm>
            <a:off x="4648200" y="1412776"/>
            <a:ext cx="3810000" cy="46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5" name="날짜 개체 틀 4"/>
          <p:cNvSpPr>
            <a:spLocks noGrp="1"/>
          </p:cNvSpPr>
          <p:nvPr>
            <p:ph type="dt" sz="half" idx="10"/>
          </p:nvPr>
        </p:nvSpPr>
        <p:spPr/>
        <p:txBody>
          <a:bodyPr/>
          <a:lstStyle>
            <a:lvl1pPr>
              <a:defRPr/>
            </a:lvl1pPr>
          </a:lstStyle>
          <a:p>
            <a:r>
              <a:rPr lang="en-US" altLang="ko-KR" dirty="0" smtClean="0"/>
              <a:t>March 2017</a:t>
            </a:r>
            <a:endParaRPr lang="en-US" altLang="ko-KR" dirty="0"/>
          </a:p>
        </p:txBody>
      </p:sp>
      <p:sp>
        <p:nvSpPr>
          <p:cNvPr id="6" name="바닥글 개체 틀 5"/>
          <p:cNvSpPr>
            <a:spLocks noGrp="1"/>
          </p:cNvSpPr>
          <p:nvPr>
            <p:ph type="ftr" sz="quarter" idx="11"/>
          </p:nvPr>
        </p:nvSpPr>
        <p:spPr/>
        <p:txBody>
          <a:bodyPr/>
          <a:lstStyle>
            <a:lvl1pPr>
              <a:defRPr/>
            </a:lvl1pPr>
          </a:lstStyle>
          <a:p>
            <a:r>
              <a:rPr lang="en-US" altLang="ko-KR" dirty="0" smtClean="0"/>
              <a:t>Junhyeong Kim, ETRI</a:t>
            </a:r>
            <a:endParaRPr lang="en-US" altLang="ko-KR" dirty="0"/>
          </a:p>
        </p:txBody>
      </p:sp>
      <p:sp>
        <p:nvSpPr>
          <p:cNvPr id="7" name="슬라이드 번호 개체 틀 6"/>
          <p:cNvSpPr>
            <a:spLocks noGrp="1"/>
          </p:cNvSpPr>
          <p:nvPr>
            <p:ph type="sldNum" sz="quarter" idx="12"/>
          </p:nvPr>
        </p:nvSpPr>
        <p:spPr/>
        <p:txBody>
          <a:bodyPr/>
          <a:lstStyle>
            <a:lvl1pPr>
              <a:defRPr/>
            </a:lvl1pPr>
          </a:lstStyle>
          <a:p>
            <a:r>
              <a:rPr lang="en-US" altLang="ko-KR"/>
              <a:t>Slide </a:t>
            </a:r>
            <a:fld id="{00584478-7229-46B7-90B7-6F2C0048A995}" type="slidenum">
              <a:rPr lang="en-US" altLang="ko-KR"/>
              <a:pPr/>
              <a:t>‹#›</a:t>
            </a:fld>
            <a:endParaRPr lang="en-US" altLang="ko-KR"/>
          </a:p>
        </p:txBody>
      </p:sp>
    </p:spTree>
    <p:extLst>
      <p:ext uri="{BB962C8B-B14F-4D97-AF65-F5344CB8AC3E}">
        <p14:creationId xmlns:p14="http://schemas.microsoft.com/office/powerpoint/2010/main" val="214369906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lvl1pPr>
              <a:defRPr/>
            </a:lvl1pPr>
          </a:lstStyle>
          <a:p>
            <a:r>
              <a:rPr lang="en-US" altLang="ko-KR" dirty="0" smtClean="0"/>
              <a:t>March 2017</a:t>
            </a:r>
            <a:endParaRPr lang="en-US" altLang="ko-KR" dirty="0"/>
          </a:p>
        </p:txBody>
      </p:sp>
      <p:sp>
        <p:nvSpPr>
          <p:cNvPr id="8" name="바닥글 개체 틀 7"/>
          <p:cNvSpPr>
            <a:spLocks noGrp="1"/>
          </p:cNvSpPr>
          <p:nvPr>
            <p:ph type="ftr" sz="quarter" idx="11"/>
          </p:nvPr>
        </p:nvSpPr>
        <p:spPr/>
        <p:txBody>
          <a:bodyPr/>
          <a:lstStyle>
            <a:lvl1pPr>
              <a:defRPr/>
            </a:lvl1pPr>
          </a:lstStyle>
          <a:p>
            <a:r>
              <a:rPr lang="en-US" altLang="ko-KR" dirty="0" smtClean="0"/>
              <a:t>Junhyeong Kim, ETRI</a:t>
            </a:r>
            <a:endParaRPr lang="en-US" altLang="ko-KR" dirty="0"/>
          </a:p>
        </p:txBody>
      </p:sp>
      <p:sp>
        <p:nvSpPr>
          <p:cNvPr id="9" name="슬라이드 번호 개체 틀 8"/>
          <p:cNvSpPr>
            <a:spLocks noGrp="1"/>
          </p:cNvSpPr>
          <p:nvPr>
            <p:ph type="sldNum" sz="quarter" idx="12"/>
          </p:nvPr>
        </p:nvSpPr>
        <p:spPr/>
        <p:txBody>
          <a:bodyPr/>
          <a:lstStyle>
            <a:lvl1pPr>
              <a:defRPr/>
            </a:lvl1pPr>
          </a:lstStyle>
          <a:p>
            <a:r>
              <a:rPr lang="en-US" altLang="ko-KR"/>
              <a:t>Slide </a:t>
            </a:r>
            <a:fld id="{A4AEFCD5-9A6A-4B4E-B2E0-90498B877071}" type="slidenum">
              <a:rPr lang="en-US" altLang="ko-KR"/>
              <a:pPr/>
              <a:t>‹#›</a:t>
            </a:fld>
            <a:endParaRPr lang="en-US" altLang="ko-KR"/>
          </a:p>
        </p:txBody>
      </p:sp>
    </p:spTree>
    <p:extLst>
      <p:ext uri="{BB962C8B-B14F-4D97-AF65-F5344CB8AC3E}">
        <p14:creationId xmlns:p14="http://schemas.microsoft.com/office/powerpoint/2010/main" val="22176128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685800" y="685800"/>
            <a:ext cx="7772400" cy="612000"/>
          </a:xfrm>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lvl1pPr>
              <a:defRPr/>
            </a:lvl1pPr>
          </a:lstStyle>
          <a:p>
            <a:r>
              <a:rPr lang="en-US" altLang="ko-KR" dirty="0" smtClean="0"/>
              <a:t>March 2017</a:t>
            </a:r>
            <a:endParaRPr lang="en-US" altLang="ko-KR" dirty="0"/>
          </a:p>
        </p:txBody>
      </p:sp>
      <p:sp>
        <p:nvSpPr>
          <p:cNvPr id="4" name="바닥글 개체 틀 3"/>
          <p:cNvSpPr>
            <a:spLocks noGrp="1"/>
          </p:cNvSpPr>
          <p:nvPr>
            <p:ph type="ftr" sz="quarter" idx="11"/>
          </p:nvPr>
        </p:nvSpPr>
        <p:spPr/>
        <p:txBody>
          <a:bodyPr/>
          <a:lstStyle>
            <a:lvl1pPr>
              <a:defRPr/>
            </a:lvl1pPr>
          </a:lstStyle>
          <a:p>
            <a:r>
              <a:rPr lang="en-US" altLang="ko-KR" dirty="0" smtClean="0"/>
              <a:t>Junhyeong Kim, ETRI</a:t>
            </a:r>
            <a:endParaRPr lang="en-US" altLang="ko-KR" dirty="0"/>
          </a:p>
        </p:txBody>
      </p:sp>
      <p:sp>
        <p:nvSpPr>
          <p:cNvPr id="5" name="슬라이드 번호 개체 틀 4"/>
          <p:cNvSpPr>
            <a:spLocks noGrp="1"/>
          </p:cNvSpPr>
          <p:nvPr>
            <p:ph type="sldNum" sz="quarter" idx="12"/>
          </p:nvPr>
        </p:nvSpPr>
        <p:spPr/>
        <p:txBody>
          <a:bodyPr/>
          <a:lstStyle>
            <a:lvl1pPr>
              <a:defRPr/>
            </a:lvl1pPr>
          </a:lstStyle>
          <a:p>
            <a:r>
              <a:rPr lang="en-US" altLang="ko-KR"/>
              <a:t>Slide </a:t>
            </a:r>
            <a:fld id="{D28256C3-2AA4-4145-9783-F043BC288164}" type="slidenum">
              <a:rPr lang="en-US" altLang="ko-KR"/>
              <a:pPr/>
              <a:t>‹#›</a:t>
            </a:fld>
            <a:endParaRPr lang="en-US" altLang="ko-KR"/>
          </a:p>
        </p:txBody>
      </p:sp>
    </p:spTree>
    <p:extLst>
      <p:ext uri="{BB962C8B-B14F-4D97-AF65-F5344CB8AC3E}">
        <p14:creationId xmlns:p14="http://schemas.microsoft.com/office/powerpoint/2010/main" val="41251294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lvl1pPr>
              <a:defRPr/>
            </a:lvl1pPr>
          </a:lstStyle>
          <a:p>
            <a:r>
              <a:rPr lang="en-US" altLang="ko-KR" dirty="0" smtClean="0"/>
              <a:t>March 2017</a:t>
            </a:r>
            <a:endParaRPr lang="en-US" altLang="ko-KR" dirty="0"/>
          </a:p>
        </p:txBody>
      </p:sp>
      <p:sp>
        <p:nvSpPr>
          <p:cNvPr id="3" name="바닥글 개체 틀 2"/>
          <p:cNvSpPr>
            <a:spLocks noGrp="1"/>
          </p:cNvSpPr>
          <p:nvPr>
            <p:ph type="ftr" sz="quarter" idx="11"/>
          </p:nvPr>
        </p:nvSpPr>
        <p:spPr/>
        <p:txBody>
          <a:bodyPr/>
          <a:lstStyle>
            <a:lvl1pPr>
              <a:defRPr/>
            </a:lvl1pPr>
          </a:lstStyle>
          <a:p>
            <a:r>
              <a:rPr lang="en-US" altLang="ko-KR" dirty="0" smtClean="0"/>
              <a:t>Junhyeong Kim, ETRI</a:t>
            </a:r>
            <a:endParaRPr lang="en-US" altLang="ko-KR" dirty="0"/>
          </a:p>
        </p:txBody>
      </p:sp>
      <p:sp>
        <p:nvSpPr>
          <p:cNvPr id="4" name="슬라이드 번호 개체 틀 3"/>
          <p:cNvSpPr>
            <a:spLocks noGrp="1"/>
          </p:cNvSpPr>
          <p:nvPr>
            <p:ph type="sldNum" sz="quarter" idx="12"/>
          </p:nvPr>
        </p:nvSpPr>
        <p:spPr/>
        <p:txBody>
          <a:bodyPr/>
          <a:lstStyle>
            <a:lvl1pPr>
              <a:defRPr/>
            </a:lvl1pPr>
          </a:lstStyle>
          <a:p>
            <a:r>
              <a:rPr lang="en-US" altLang="ko-KR"/>
              <a:t>Slide </a:t>
            </a:r>
            <a:fld id="{EBCBA1D1-C26B-48B5-BA7F-34FF92B9C553}" type="slidenum">
              <a:rPr lang="en-US" altLang="ko-KR"/>
              <a:pPr/>
              <a:t>‹#›</a:t>
            </a:fld>
            <a:endParaRPr lang="en-US" altLang="ko-KR"/>
          </a:p>
        </p:txBody>
      </p:sp>
    </p:spTree>
    <p:extLst>
      <p:ext uri="{BB962C8B-B14F-4D97-AF65-F5344CB8AC3E}">
        <p14:creationId xmlns:p14="http://schemas.microsoft.com/office/powerpoint/2010/main" val="411195026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lvl1pPr>
              <a:defRPr/>
            </a:lvl1pPr>
          </a:lstStyle>
          <a:p>
            <a:r>
              <a:rPr lang="en-US" altLang="ko-KR" dirty="0" smtClean="0"/>
              <a:t>March 2017</a:t>
            </a:r>
            <a:endParaRPr lang="en-US" altLang="ko-KR" dirty="0"/>
          </a:p>
        </p:txBody>
      </p:sp>
      <p:sp>
        <p:nvSpPr>
          <p:cNvPr id="6" name="바닥글 개체 틀 5"/>
          <p:cNvSpPr>
            <a:spLocks noGrp="1"/>
          </p:cNvSpPr>
          <p:nvPr>
            <p:ph type="ftr" sz="quarter" idx="11"/>
          </p:nvPr>
        </p:nvSpPr>
        <p:spPr/>
        <p:txBody>
          <a:bodyPr/>
          <a:lstStyle>
            <a:lvl1pPr>
              <a:defRPr/>
            </a:lvl1pPr>
          </a:lstStyle>
          <a:p>
            <a:r>
              <a:rPr lang="en-US" altLang="ko-KR" dirty="0" smtClean="0"/>
              <a:t>Junhyeong Kim, ETRI</a:t>
            </a:r>
            <a:endParaRPr lang="en-US" altLang="ko-KR" dirty="0"/>
          </a:p>
        </p:txBody>
      </p:sp>
      <p:sp>
        <p:nvSpPr>
          <p:cNvPr id="7" name="슬라이드 번호 개체 틀 6"/>
          <p:cNvSpPr>
            <a:spLocks noGrp="1"/>
          </p:cNvSpPr>
          <p:nvPr>
            <p:ph type="sldNum" sz="quarter" idx="12"/>
          </p:nvPr>
        </p:nvSpPr>
        <p:spPr/>
        <p:txBody>
          <a:bodyPr/>
          <a:lstStyle>
            <a:lvl1pPr>
              <a:defRPr/>
            </a:lvl1pPr>
          </a:lstStyle>
          <a:p>
            <a:r>
              <a:rPr lang="en-US" altLang="ko-KR"/>
              <a:t>Slide </a:t>
            </a:r>
            <a:fld id="{CA4D08DF-8693-425F-BC4B-5CDA24BA09A8}" type="slidenum">
              <a:rPr lang="en-US" altLang="ko-KR"/>
              <a:pPr/>
              <a:t>‹#›</a:t>
            </a:fld>
            <a:endParaRPr lang="en-US" altLang="ko-KR"/>
          </a:p>
        </p:txBody>
      </p:sp>
    </p:spTree>
    <p:extLst>
      <p:ext uri="{BB962C8B-B14F-4D97-AF65-F5344CB8AC3E}">
        <p14:creationId xmlns:p14="http://schemas.microsoft.com/office/powerpoint/2010/main" val="33060784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smtClean="0"/>
              <a:t>그림을 추가하려면 아이콘을 클릭하십시오</a:t>
            </a:r>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lvl1pPr>
              <a:defRPr/>
            </a:lvl1pPr>
          </a:lstStyle>
          <a:p>
            <a:r>
              <a:rPr lang="en-US" altLang="ko-KR" dirty="0" smtClean="0"/>
              <a:t>March 2017</a:t>
            </a:r>
            <a:endParaRPr lang="en-US" altLang="ko-KR" dirty="0"/>
          </a:p>
        </p:txBody>
      </p:sp>
      <p:sp>
        <p:nvSpPr>
          <p:cNvPr id="6" name="바닥글 개체 틀 5"/>
          <p:cNvSpPr>
            <a:spLocks noGrp="1"/>
          </p:cNvSpPr>
          <p:nvPr>
            <p:ph type="ftr" sz="quarter" idx="11"/>
          </p:nvPr>
        </p:nvSpPr>
        <p:spPr/>
        <p:txBody>
          <a:bodyPr/>
          <a:lstStyle>
            <a:lvl1pPr>
              <a:defRPr/>
            </a:lvl1pPr>
          </a:lstStyle>
          <a:p>
            <a:r>
              <a:rPr lang="en-US" altLang="ko-KR" dirty="0" smtClean="0"/>
              <a:t>Junhyeong Kim, ETRI</a:t>
            </a:r>
            <a:endParaRPr lang="en-US" altLang="ko-KR" dirty="0"/>
          </a:p>
        </p:txBody>
      </p:sp>
      <p:sp>
        <p:nvSpPr>
          <p:cNvPr id="7" name="슬라이드 번호 개체 틀 6"/>
          <p:cNvSpPr>
            <a:spLocks noGrp="1"/>
          </p:cNvSpPr>
          <p:nvPr>
            <p:ph type="sldNum" sz="quarter" idx="12"/>
          </p:nvPr>
        </p:nvSpPr>
        <p:spPr/>
        <p:txBody>
          <a:bodyPr/>
          <a:lstStyle>
            <a:lvl1pPr>
              <a:defRPr/>
            </a:lvl1pPr>
          </a:lstStyle>
          <a:p>
            <a:r>
              <a:rPr lang="en-US" altLang="ko-KR"/>
              <a:t>Slide </a:t>
            </a:r>
            <a:fld id="{F42F19F6-7776-49AB-844D-669DB8048BE7}" type="slidenum">
              <a:rPr lang="en-US" altLang="ko-KR"/>
              <a:pPr/>
              <a:t>‹#›</a:t>
            </a:fld>
            <a:endParaRPr lang="en-US" altLang="ko-KR"/>
          </a:p>
        </p:txBody>
      </p:sp>
    </p:spTree>
    <p:extLst>
      <p:ext uri="{BB962C8B-B14F-4D97-AF65-F5344CB8AC3E}">
        <p14:creationId xmlns:p14="http://schemas.microsoft.com/office/powerpoint/2010/main" val="26556848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6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ko-KR" altLang="en-US" dirty="0" smtClean="0"/>
              <a:t>마스터 제목 스타일 편집</a:t>
            </a:r>
            <a:endParaRPr lang="en-US" altLang="ko-KR" dirty="0" smtClean="0"/>
          </a:p>
        </p:txBody>
      </p:sp>
      <p:sp>
        <p:nvSpPr>
          <p:cNvPr id="1027" name="Rectangle 3"/>
          <p:cNvSpPr>
            <a:spLocks noGrp="1" noChangeArrowheads="1"/>
          </p:cNvSpPr>
          <p:nvPr>
            <p:ph type="body" idx="1"/>
          </p:nvPr>
        </p:nvSpPr>
        <p:spPr bwMode="auto">
          <a:xfrm>
            <a:off x="685800" y="1412776"/>
            <a:ext cx="7772400" cy="46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US" altLang="ko-KR" dirty="0" smtClean="0"/>
          </a:p>
        </p:txBody>
      </p:sp>
      <p:sp>
        <p:nvSpPr>
          <p:cNvPr id="1028" name="Rectangle 4"/>
          <p:cNvSpPr>
            <a:spLocks noGrp="1" noChangeArrowheads="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ea typeface="굴림" charset="-127"/>
              </a:defRPr>
            </a:lvl1pPr>
          </a:lstStyle>
          <a:p>
            <a:r>
              <a:rPr lang="en-US" altLang="ko-KR" dirty="0" smtClean="0"/>
              <a:t>March 2017</a:t>
            </a:r>
            <a:endParaRPr lang="en-US" altLang="ko-KR" dirty="0"/>
          </a:p>
        </p:txBody>
      </p:sp>
      <p:sp>
        <p:nvSpPr>
          <p:cNvPr id="1029" name="Rectangle 5"/>
          <p:cNvSpPr>
            <a:spLocks noGrp="1" noChangeArrowheads="1"/>
          </p:cNvSpPr>
          <p:nvPr>
            <p:ph type="ftr" sz="quarter" idx="3"/>
          </p:nvPr>
        </p:nvSpPr>
        <p:spPr bwMode="auto">
          <a:xfrm>
            <a:off x="5486400" y="6475413"/>
            <a:ext cx="3124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defRPr>
                <a:ea typeface="굴림" charset="-127"/>
              </a:defRPr>
            </a:lvl1pPr>
          </a:lstStyle>
          <a:p>
            <a:r>
              <a:rPr lang="en-US" altLang="ko-KR" dirty="0" smtClean="0"/>
              <a:t>Junhyeong Kim, ETRI</a:t>
            </a:r>
            <a:endParaRPr lang="en-US" altLang="ko-KR" dirty="0"/>
          </a:p>
        </p:txBody>
      </p:sp>
      <p:sp>
        <p:nvSpPr>
          <p:cNvPr id="1030" name="Rectangle 6"/>
          <p:cNvSpPr>
            <a:spLocks noGrp="1" noChangeArrowheads="1"/>
          </p:cNvSpPr>
          <p:nvPr>
            <p:ph type="sldNum" sz="quarter" idx="4"/>
          </p:nvPr>
        </p:nvSpPr>
        <p:spPr bwMode="auto">
          <a:xfrm>
            <a:off x="4344988" y="6475413"/>
            <a:ext cx="5302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lgn="ctr">
              <a:defRPr>
                <a:ea typeface="굴림" charset="-127"/>
              </a:defRPr>
            </a:lvl1pPr>
          </a:lstStyle>
          <a:p>
            <a:r>
              <a:rPr lang="en-US" altLang="ko-KR"/>
              <a:t>Slide </a:t>
            </a:r>
            <a:fld id="{E15B7E4A-8B12-48C1-9A66-EC22279A1A51}" type="slidenum">
              <a:rPr lang="en-US" altLang="ko-KR"/>
              <a:pPr/>
              <a:t>‹#›</a:t>
            </a:fld>
            <a:endParaRPr lang="en-US" altLang="ko-KR"/>
          </a:p>
        </p:txBody>
      </p:sp>
      <p:sp>
        <p:nvSpPr>
          <p:cNvPr id="1031" name="Rectangle 7"/>
          <p:cNvSpPr>
            <a:spLocks noChangeArrowheads="1"/>
          </p:cNvSpPr>
          <p:nvPr/>
        </p:nvSpPr>
        <p:spPr bwMode="auto">
          <a:xfrm>
            <a:off x="3779912" y="394156"/>
            <a:ext cx="46782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lvl="4" algn="r"/>
            <a:r>
              <a:rPr lang="en-US" altLang="ko-KR" sz="1400" b="1" dirty="0">
                <a:ea typeface="굴림" charset="-127"/>
              </a:rPr>
              <a:t>doc.: IEEE </a:t>
            </a:r>
            <a:r>
              <a:rPr lang="en-US" altLang="ko-KR" sz="1400" b="1" dirty="0" smtClean="0">
                <a:ea typeface="굴림" charset="-127"/>
              </a:rPr>
              <a:t>802.15-17-0171-00-hrrc</a:t>
            </a:r>
            <a:endParaRPr lang="en-US" altLang="ko-KR" sz="1400" b="1" dirty="0">
              <a:ea typeface="굴림" charset="-127"/>
            </a:endParaRPr>
          </a:p>
        </p:txBody>
      </p:sp>
      <p:sp>
        <p:nvSpPr>
          <p:cNvPr id="1032"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1033" name="Rectangle 9"/>
          <p:cNvSpPr>
            <a:spLocks noChangeArrowheads="1"/>
          </p:cNvSpPr>
          <p:nvPr/>
        </p:nvSpPr>
        <p:spPr bwMode="auto">
          <a:xfrm>
            <a:off x="685800" y="6475413"/>
            <a:ext cx="71120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ko-KR">
                <a:ea typeface="굴림" charset="-127"/>
              </a:rPr>
              <a:t>Submission</a:t>
            </a:r>
          </a:p>
        </p:txBody>
      </p:sp>
      <p:sp>
        <p:nvSpPr>
          <p:cNvPr id="1034"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p:txStyles>
    <p:titleStyle>
      <a:lvl1pPr algn="ctr" rtl="0" eaLnBrk="1" fontAlgn="base" latinLnBrk="1" hangingPunct="1">
        <a:spcBef>
          <a:spcPct val="0"/>
        </a:spcBef>
        <a:spcAft>
          <a:spcPct val="0"/>
        </a:spcAft>
        <a:defRPr sz="3600">
          <a:solidFill>
            <a:schemeClr val="tx2"/>
          </a:solidFill>
          <a:latin typeface="+mj-lt"/>
          <a:ea typeface="+mj-ea"/>
          <a:cs typeface="+mj-cs"/>
        </a:defRPr>
      </a:lvl1pPr>
      <a:lvl2pPr algn="ctr" rtl="0" eaLnBrk="1" fontAlgn="base" latinLnBrk="1" hangingPunct="1">
        <a:spcBef>
          <a:spcPct val="0"/>
        </a:spcBef>
        <a:spcAft>
          <a:spcPct val="0"/>
        </a:spcAft>
        <a:defRPr sz="3600">
          <a:solidFill>
            <a:schemeClr val="tx2"/>
          </a:solidFill>
          <a:latin typeface="Times New Roman" pitchFamily="18" charset="0"/>
        </a:defRPr>
      </a:lvl2pPr>
      <a:lvl3pPr algn="ctr" rtl="0" eaLnBrk="1" fontAlgn="base" latinLnBrk="1" hangingPunct="1">
        <a:spcBef>
          <a:spcPct val="0"/>
        </a:spcBef>
        <a:spcAft>
          <a:spcPct val="0"/>
        </a:spcAft>
        <a:defRPr sz="3600">
          <a:solidFill>
            <a:schemeClr val="tx2"/>
          </a:solidFill>
          <a:latin typeface="Times New Roman" pitchFamily="18" charset="0"/>
        </a:defRPr>
      </a:lvl3pPr>
      <a:lvl4pPr algn="ctr" rtl="0" eaLnBrk="1" fontAlgn="base" latinLnBrk="1" hangingPunct="1">
        <a:spcBef>
          <a:spcPct val="0"/>
        </a:spcBef>
        <a:spcAft>
          <a:spcPct val="0"/>
        </a:spcAft>
        <a:defRPr sz="3600">
          <a:solidFill>
            <a:schemeClr val="tx2"/>
          </a:solidFill>
          <a:latin typeface="Times New Roman" pitchFamily="18" charset="0"/>
        </a:defRPr>
      </a:lvl4pPr>
      <a:lvl5pPr algn="ctr" rtl="0" eaLnBrk="1" fontAlgn="base" latinLnBrk="1" hangingPunct="1">
        <a:spcBef>
          <a:spcPct val="0"/>
        </a:spcBef>
        <a:spcAft>
          <a:spcPct val="0"/>
        </a:spcAft>
        <a:defRPr sz="3600">
          <a:solidFill>
            <a:schemeClr val="tx2"/>
          </a:solidFill>
          <a:latin typeface="Times New Roman" pitchFamily="18" charset="0"/>
        </a:defRPr>
      </a:lvl5pPr>
      <a:lvl6pPr marL="457200" algn="ctr" rtl="0" eaLnBrk="1" fontAlgn="base" latinLnBrk="1" hangingPunct="1">
        <a:spcBef>
          <a:spcPct val="0"/>
        </a:spcBef>
        <a:spcAft>
          <a:spcPct val="0"/>
        </a:spcAft>
        <a:defRPr sz="3600">
          <a:solidFill>
            <a:schemeClr val="tx2"/>
          </a:solidFill>
          <a:latin typeface="Times New Roman" pitchFamily="18" charset="0"/>
        </a:defRPr>
      </a:lvl6pPr>
      <a:lvl7pPr marL="914400" algn="ctr" rtl="0" eaLnBrk="1" fontAlgn="base" latinLnBrk="1" hangingPunct="1">
        <a:spcBef>
          <a:spcPct val="0"/>
        </a:spcBef>
        <a:spcAft>
          <a:spcPct val="0"/>
        </a:spcAft>
        <a:defRPr sz="3600">
          <a:solidFill>
            <a:schemeClr val="tx2"/>
          </a:solidFill>
          <a:latin typeface="Times New Roman" pitchFamily="18" charset="0"/>
        </a:defRPr>
      </a:lvl7pPr>
      <a:lvl8pPr marL="1371600" algn="ctr" rtl="0" eaLnBrk="1" fontAlgn="base" latinLnBrk="1" hangingPunct="1">
        <a:spcBef>
          <a:spcPct val="0"/>
        </a:spcBef>
        <a:spcAft>
          <a:spcPct val="0"/>
        </a:spcAft>
        <a:defRPr sz="3600">
          <a:solidFill>
            <a:schemeClr val="tx2"/>
          </a:solidFill>
          <a:latin typeface="Times New Roman" pitchFamily="18" charset="0"/>
        </a:defRPr>
      </a:lvl8pPr>
      <a:lvl9pPr marL="1828800" algn="ctr" rtl="0" eaLnBrk="1" fontAlgn="base" latinLnBrk="1" hangingPunct="1">
        <a:spcBef>
          <a:spcPct val="0"/>
        </a:spcBef>
        <a:spcAft>
          <a:spcPct val="0"/>
        </a:spcAft>
        <a:defRPr sz="3600">
          <a:solidFill>
            <a:schemeClr val="tx2"/>
          </a:solidFill>
          <a:latin typeface="Times New Roman" pitchFamily="18" charset="0"/>
        </a:defRPr>
      </a:lvl9pPr>
    </p:titleStyle>
    <p:bodyStyle>
      <a:lvl1pPr marL="342900" indent="-342900" algn="l" rtl="0" eaLnBrk="1" fontAlgn="base" latinLnBrk="1"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latinLnBrk="1" hangingPunct="1">
        <a:spcBef>
          <a:spcPct val="20000"/>
        </a:spcBef>
        <a:spcAft>
          <a:spcPct val="0"/>
        </a:spcAft>
        <a:buChar char="–"/>
        <a:defRPr sz="2800">
          <a:solidFill>
            <a:schemeClr val="tx1"/>
          </a:solidFill>
          <a:latin typeface="+mn-lt"/>
        </a:defRPr>
      </a:lvl2pPr>
      <a:lvl3pPr marL="1085850" indent="-228600" algn="l" rtl="0" eaLnBrk="1" fontAlgn="base" latinLnBrk="1" hangingPunct="1">
        <a:spcBef>
          <a:spcPct val="20000"/>
        </a:spcBef>
        <a:spcAft>
          <a:spcPct val="0"/>
        </a:spcAft>
        <a:buChar char="•"/>
        <a:defRPr sz="2400">
          <a:solidFill>
            <a:schemeClr val="tx1"/>
          </a:solidFill>
          <a:latin typeface="+mn-lt"/>
        </a:defRPr>
      </a:lvl3pPr>
      <a:lvl4pPr marL="1428750" indent="-228600" algn="l" rtl="0" eaLnBrk="1" fontAlgn="base" latinLnBrk="1" hangingPunct="1">
        <a:spcBef>
          <a:spcPct val="20000"/>
        </a:spcBef>
        <a:spcAft>
          <a:spcPct val="0"/>
        </a:spcAft>
        <a:buChar char="–"/>
        <a:defRPr sz="2000">
          <a:solidFill>
            <a:schemeClr val="tx1"/>
          </a:solidFill>
          <a:latin typeface="+mn-lt"/>
        </a:defRPr>
      </a:lvl4pPr>
      <a:lvl5pPr marL="1771650" indent="-228600" algn="l" rtl="0" eaLnBrk="1" fontAlgn="base" latinLnBrk="1" hangingPunct="1">
        <a:spcBef>
          <a:spcPct val="20000"/>
        </a:spcBef>
        <a:spcAft>
          <a:spcPct val="0"/>
        </a:spcAft>
        <a:buChar char="•"/>
        <a:defRPr sz="2000">
          <a:solidFill>
            <a:schemeClr val="tx1"/>
          </a:solidFill>
          <a:latin typeface="+mn-lt"/>
        </a:defRPr>
      </a:lvl5pPr>
      <a:lvl6pPr marL="2228850" indent="-228600" algn="l" rtl="0" eaLnBrk="1" fontAlgn="base" latinLnBrk="1" hangingPunct="1">
        <a:spcBef>
          <a:spcPct val="20000"/>
        </a:spcBef>
        <a:spcAft>
          <a:spcPct val="0"/>
        </a:spcAft>
        <a:buChar char="•"/>
        <a:defRPr sz="2000">
          <a:solidFill>
            <a:schemeClr val="tx1"/>
          </a:solidFill>
          <a:latin typeface="+mn-lt"/>
        </a:defRPr>
      </a:lvl6pPr>
      <a:lvl7pPr marL="2686050" indent="-228600" algn="l" rtl="0" eaLnBrk="1" fontAlgn="base" latinLnBrk="1" hangingPunct="1">
        <a:spcBef>
          <a:spcPct val="20000"/>
        </a:spcBef>
        <a:spcAft>
          <a:spcPct val="0"/>
        </a:spcAft>
        <a:buChar char="•"/>
        <a:defRPr sz="2000">
          <a:solidFill>
            <a:schemeClr val="tx1"/>
          </a:solidFill>
          <a:latin typeface="+mn-lt"/>
        </a:defRPr>
      </a:lvl7pPr>
      <a:lvl8pPr marL="3143250" indent="-228600" algn="l" rtl="0" eaLnBrk="1" fontAlgn="base" latinLnBrk="1" hangingPunct="1">
        <a:spcBef>
          <a:spcPct val="20000"/>
        </a:spcBef>
        <a:spcAft>
          <a:spcPct val="0"/>
        </a:spcAft>
        <a:buChar char="•"/>
        <a:defRPr sz="2000">
          <a:solidFill>
            <a:schemeClr val="tx1"/>
          </a:solidFill>
          <a:latin typeface="+mn-lt"/>
        </a:defRPr>
      </a:lvl8pPr>
      <a:lvl9pPr marL="3600450" indent="-228600" algn="l" rtl="0" eaLnBrk="1" fontAlgn="base" latinLnBrk="1" hangingPunct="1">
        <a:spcBef>
          <a:spcPct val="20000"/>
        </a:spcBef>
        <a:spcAft>
          <a:spcPct val="0"/>
        </a:spcAft>
        <a:buChar char="•"/>
        <a:defRPr sz="2000">
          <a:solidFill>
            <a:schemeClr val="tx1"/>
          </a:solidFill>
          <a:latin typeface="+mn-lt"/>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emf"/><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emf"/><Relationship Id="rId3" Type="http://schemas.openxmlformats.org/officeDocument/2006/relationships/image" Target="../media/image28.jpeg"/><Relationship Id="rId7" Type="http://schemas.openxmlformats.org/officeDocument/2006/relationships/image" Target="../media/image32.emf"/><Relationship Id="rId12" Type="http://schemas.openxmlformats.org/officeDocument/2006/relationships/image" Target="../media/image37.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emf"/><Relationship Id="rId10" Type="http://schemas.openxmlformats.org/officeDocument/2006/relationships/image" Target="../media/image35.jpeg"/><Relationship Id="rId4" Type="http://schemas.openxmlformats.org/officeDocument/2006/relationships/image" Target="../media/image29.emf"/><Relationship Id="rId9"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0.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Visio____2.vsdx"/><Relationship Id="rId5" Type="http://schemas.openxmlformats.org/officeDocument/2006/relationships/image" Target="../media/image39.emf"/><Relationship Id="rId4" Type="http://schemas.openxmlformats.org/officeDocument/2006/relationships/package" Target="../embeddings/Microsoft_Visio____1.vsdx"/></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날짜 개체 틀 1"/>
          <p:cNvSpPr>
            <a:spLocks noGrp="1"/>
          </p:cNvSpPr>
          <p:nvPr>
            <p:ph type="dt" sz="half" idx="10"/>
          </p:nvPr>
        </p:nvSpPr>
        <p:spPr>
          <a:xfrm>
            <a:off x="685800" y="378281"/>
            <a:ext cx="1600200" cy="215444"/>
          </a:xfrm>
        </p:spPr>
        <p:txBody>
          <a:bodyPr/>
          <a:lstStyle/>
          <a:p>
            <a:r>
              <a:rPr lang="en-US" altLang="ko-KR" dirty="0"/>
              <a:t>March 2017</a:t>
            </a:r>
          </a:p>
        </p:txBody>
      </p:sp>
      <p:sp>
        <p:nvSpPr>
          <p:cNvPr id="5" name="바닥글 개체 틀 2"/>
          <p:cNvSpPr>
            <a:spLocks noGrp="1"/>
          </p:cNvSpPr>
          <p:nvPr>
            <p:ph type="ftr" sz="quarter" idx="11"/>
          </p:nvPr>
        </p:nvSpPr>
        <p:spPr/>
        <p:txBody>
          <a:bodyPr/>
          <a:lstStyle/>
          <a:p>
            <a:r>
              <a:rPr lang="en-US" altLang="ko-KR" dirty="0" smtClean="0"/>
              <a:t>Junhyeong Kim, ETRI</a:t>
            </a:r>
            <a:endParaRPr lang="en-US" altLang="ko-KR" dirty="0"/>
          </a:p>
        </p:txBody>
      </p:sp>
      <p:sp>
        <p:nvSpPr>
          <p:cNvPr id="6" name="슬라이드 번호 개체 틀 3"/>
          <p:cNvSpPr>
            <a:spLocks noGrp="1"/>
          </p:cNvSpPr>
          <p:nvPr>
            <p:ph type="sldNum" sz="quarter" idx="12"/>
          </p:nvPr>
        </p:nvSpPr>
        <p:spPr/>
        <p:txBody>
          <a:bodyPr/>
          <a:lstStyle/>
          <a:p>
            <a:r>
              <a:rPr lang="en-US" altLang="ko-KR"/>
              <a:t>Slide </a:t>
            </a:r>
            <a:fld id="{20DD148E-E40C-48E7-AA6E-777C35E9267D}" type="slidenum">
              <a:rPr lang="en-US" altLang="ko-KR"/>
              <a:pPr/>
              <a:t>1</a:t>
            </a:fld>
            <a:endParaRPr lang="en-US" altLang="ko-KR"/>
          </a:p>
        </p:txBody>
      </p:sp>
      <p:sp>
        <p:nvSpPr>
          <p:cNvPr id="27651" name="Rectangle 3"/>
          <p:cNvSpPr>
            <a:spLocks noChangeArrowheads="1"/>
          </p:cNvSpPr>
          <p:nvPr/>
        </p:nvSpPr>
        <p:spPr bwMode="auto">
          <a:xfrm>
            <a:off x="152400" y="609600"/>
            <a:ext cx="8991600" cy="412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ko-KR" sz="1800" b="1" u="sng" dirty="0">
                <a:solidFill>
                  <a:schemeClr val="tx2"/>
                </a:solidFill>
                <a:effectLst>
                  <a:outerShdw blurRad="38100" dist="38100" dir="2700000" algn="tl">
                    <a:srgbClr val="C0C0C0"/>
                  </a:outerShdw>
                </a:effectLst>
                <a:ea typeface="굴림" charset="-127"/>
              </a:rPr>
              <a:t>Project: IEEE P802.15 Working Group for Wireless Personal Area Networks (WPANs)</a:t>
            </a:r>
            <a:endParaRPr lang="en-US" altLang="ko-KR" sz="1600" b="1" dirty="0">
              <a:solidFill>
                <a:schemeClr val="tx2"/>
              </a:solidFill>
              <a:ea typeface="굴림" charset="-127"/>
            </a:endParaRPr>
          </a:p>
          <a:p>
            <a:endParaRPr lang="en-US" altLang="ko-KR" sz="1600" dirty="0">
              <a:solidFill>
                <a:schemeClr val="tx2"/>
              </a:solidFill>
              <a:ea typeface="굴림" charset="-127"/>
            </a:endParaRPr>
          </a:p>
          <a:p>
            <a:r>
              <a:rPr lang="en-US" altLang="ko-KR" sz="1600" b="1" dirty="0">
                <a:solidFill>
                  <a:schemeClr val="tx2"/>
                </a:solidFill>
                <a:ea typeface="굴림" charset="-127"/>
              </a:rPr>
              <a:t>Submission Title:</a:t>
            </a:r>
            <a:r>
              <a:rPr lang="en-US" altLang="ko-KR" sz="1600" dirty="0">
                <a:solidFill>
                  <a:schemeClr val="tx2"/>
                </a:solidFill>
                <a:ea typeface="굴림" charset="-127"/>
              </a:rPr>
              <a:t> </a:t>
            </a:r>
            <a:r>
              <a:rPr lang="en-US" altLang="ko-KR" sz="1600" dirty="0" smtClean="0">
                <a:solidFill>
                  <a:schemeClr val="tx2"/>
                </a:solidFill>
                <a:ea typeface="굴림" charset="-127"/>
              </a:rPr>
              <a:t>[Recent 5G Mobility Demonstrations by Companies]</a:t>
            </a:r>
            <a:endParaRPr lang="en-US" altLang="ko-KR" sz="1600" dirty="0">
              <a:solidFill>
                <a:schemeClr val="tx2"/>
              </a:solidFill>
              <a:ea typeface="굴림" charset="-127"/>
            </a:endParaRPr>
          </a:p>
          <a:p>
            <a:r>
              <a:rPr lang="en-US" altLang="ko-KR" sz="1600" b="1" dirty="0">
                <a:solidFill>
                  <a:schemeClr val="tx2"/>
                </a:solidFill>
                <a:ea typeface="굴림" charset="-127"/>
              </a:rPr>
              <a:t>Date Submitted</a:t>
            </a:r>
            <a:r>
              <a:rPr lang="en-US" altLang="ko-KR" sz="1600" b="1" dirty="0" smtClean="0">
                <a:solidFill>
                  <a:schemeClr val="tx2"/>
                </a:solidFill>
                <a:ea typeface="굴림" charset="-127"/>
              </a:rPr>
              <a:t>: </a:t>
            </a:r>
            <a:r>
              <a:rPr lang="en-US" altLang="ko-KR" sz="1600" dirty="0" smtClean="0">
                <a:ea typeface="굴림" charset="-127"/>
              </a:rPr>
              <a:t>[13</a:t>
            </a:r>
            <a:r>
              <a:rPr lang="en-US" altLang="ko-KR" sz="1600" dirty="0" smtClean="0">
                <a:solidFill>
                  <a:schemeClr val="tx2"/>
                </a:solidFill>
                <a:ea typeface="굴림" charset="-127"/>
              </a:rPr>
              <a:t> </a:t>
            </a:r>
            <a:r>
              <a:rPr lang="en-US" altLang="ko-KR" sz="1600" dirty="0" smtClean="0">
                <a:ea typeface="굴림" charset="-127"/>
              </a:rPr>
              <a:t>March, 2017</a:t>
            </a:r>
            <a:r>
              <a:rPr lang="en-US" altLang="ko-KR" sz="1600" dirty="0" smtClean="0">
                <a:solidFill>
                  <a:schemeClr val="tx2"/>
                </a:solidFill>
                <a:ea typeface="굴림" charset="-127"/>
              </a:rPr>
              <a:t>]</a:t>
            </a:r>
            <a:r>
              <a:rPr lang="en-US" altLang="ko-KR" sz="1600" dirty="0">
                <a:solidFill>
                  <a:schemeClr val="tx2"/>
                </a:solidFill>
                <a:ea typeface="굴림" charset="-127"/>
              </a:rPr>
              <a:t>	</a:t>
            </a:r>
          </a:p>
          <a:p>
            <a:r>
              <a:rPr lang="en-US" altLang="ko-KR" sz="1600" b="1" dirty="0">
                <a:solidFill>
                  <a:schemeClr val="tx2"/>
                </a:solidFill>
                <a:ea typeface="굴림" charset="-127"/>
              </a:rPr>
              <a:t>Source:</a:t>
            </a:r>
            <a:r>
              <a:rPr lang="en-US" altLang="ko-KR" sz="1600" dirty="0">
                <a:solidFill>
                  <a:schemeClr val="tx2"/>
                </a:solidFill>
                <a:ea typeface="굴림" charset="-127"/>
              </a:rPr>
              <a:t> </a:t>
            </a:r>
            <a:r>
              <a:rPr lang="en-US" altLang="ko-KR" sz="1600" dirty="0" smtClean="0">
                <a:solidFill>
                  <a:schemeClr val="tx2"/>
                </a:solidFill>
                <a:ea typeface="굴림" charset="-127"/>
              </a:rPr>
              <a:t>[</a:t>
            </a:r>
            <a:r>
              <a:rPr lang="en-US" altLang="ko-KR" sz="1600" dirty="0" smtClean="0">
                <a:ea typeface="굴림" charset="-127"/>
              </a:rPr>
              <a:t>Junhyeong Kim, </a:t>
            </a:r>
            <a:r>
              <a:rPr lang="en-US" altLang="ko-KR" sz="1600" dirty="0" err="1" smtClean="0">
                <a:ea typeface="굴림" charset="-127"/>
              </a:rPr>
              <a:t>Hee</a:t>
            </a:r>
            <a:r>
              <a:rPr lang="en-US" altLang="ko-KR" sz="1600" dirty="0" smtClean="0">
                <a:ea typeface="굴림" charset="-127"/>
              </a:rPr>
              <a:t>-Sang </a:t>
            </a:r>
            <a:r>
              <a:rPr lang="en-US" altLang="ko-KR" sz="1600" dirty="0">
                <a:ea typeface="굴림" charset="-127"/>
              </a:rPr>
              <a:t>Chung and </a:t>
            </a:r>
            <a:r>
              <a:rPr lang="en-US" altLang="ko-KR" sz="1600" dirty="0" smtClean="0">
                <a:ea typeface="굴림" charset="-127"/>
              </a:rPr>
              <a:t>Il </a:t>
            </a:r>
            <a:r>
              <a:rPr lang="en-US" altLang="ko-KR" sz="1600" dirty="0" err="1" smtClean="0">
                <a:ea typeface="굴림" charset="-127"/>
              </a:rPr>
              <a:t>Gyu</a:t>
            </a:r>
            <a:r>
              <a:rPr lang="en-US" altLang="ko-KR" sz="1600" dirty="0" smtClean="0">
                <a:ea typeface="굴림" charset="-127"/>
              </a:rPr>
              <a:t> Kim</a:t>
            </a:r>
            <a:r>
              <a:rPr lang="en-US" altLang="ko-KR" sz="1600" dirty="0" smtClean="0">
                <a:solidFill>
                  <a:schemeClr val="tx2"/>
                </a:solidFill>
                <a:ea typeface="굴림" charset="-127"/>
              </a:rPr>
              <a:t>] </a:t>
            </a:r>
            <a:r>
              <a:rPr lang="en-US" altLang="ko-KR" sz="1600" dirty="0">
                <a:solidFill>
                  <a:schemeClr val="tx2"/>
                </a:solidFill>
                <a:ea typeface="굴림" charset="-127"/>
              </a:rPr>
              <a:t>Company </a:t>
            </a:r>
            <a:r>
              <a:rPr lang="en-US" altLang="ko-KR" sz="1600" dirty="0" smtClean="0">
                <a:solidFill>
                  <a:schemeClr val="tx2"/>
                </a:solidFill>
                <a:ea typeface="굴림" charset="-127"/>
              </a:rPr>
              <a:t>[</a:t>
            </a:r>
            <a:r>
              <a:rPr lang="en-US" altLang="ko-KR" sz="1600" dirty="0">
                <a:ea typeface="굴림" charset="-127"/>
              </a:rPr>
              <a:t>ETRI</a:t>
            </a:r>
            <a:r>
              <a:rPr lang="en-US" altLang="ko-KR" sz="1600" dirty="0" smtClean="0">
                <a:solidFill>
                  <a:schemeClr val="tx2"/>
                </a:solidFill>
                <a:ea typeface="굴림" charset="-127"/>
              </a:rPr>
              <a:t>]</a:t>
            </a:r>
            <a:endParaRPr lang="en-US" altLang="ko-KR" sz="1600" dirty="0">
              <a:solidFill>
                <a:schemeClr val="tx2"/>
              </a:solidFill>
              <a:ea typeface="굴림" charset="-127"/>
            </a:endParaRPr>
          </a:p>
          <a:p>
            <a:r>
              <a:rPr lang="en-US" altLang="ko-KR" sz="1600" dirty="0">
                <a:solidFill>
                  <a:schemeClr val="tx2"/>
                </a:solidFill>
                <a:ea typeface="굴림" charset="-127"/>
              </a:rPr>
              <a:t>Address </a:t>
            </a:r>
            <a:r>
              <a:rPr lang="en-US" altLang="ko-KR" sz="1600" dirty="0" smtClean="0">
                <a:solidFill>
                  <a:schemeClr val="tx2"/>
                </a:solidFill>
                <a:ea typeface="굴림" charset="-127"/>
              </a:rPr>
              <a:t>[</a:t>
            </a:r>
            <a:r>
              <a:rPr lang="en-US" altLang="ko-KR" sz="1600" dirty="0">
                <a:ea typeface="굴림" charset="-127"/>
              </a:rPr>
              <a:t>218 </a:t>
            </a:r>
            <a:r>
              <a:rPr lang="en-US" altLang="ko-KR" sz="1600" dirty="0" err="1">
                <a:ea typeface="굴림" charset="-127"/>
              </a:rPr>
              <a:t>Gajeong-ro</a:t>
            </a:r>
            <a:r>
              <a:rPr lang="en-US" altLang="ko-KR" sz="1600" dirty="0">
                <a:ea typeface="굴림" charset="-127"/>
              </a:rPr>
              <a:t>, </a:t>
            </a:r>
            <a:r>
              <a:rPr lang="en-US" altLang="ko-KR" sz="1600" dirty="0" err="1">
                <a:ea typeface="굴림" charset="-127"/>
              </a:rPr>
              <a:t>Yuseong-gu</a:t>
            </a:r>
            <a:r>
              <a:rPr lang="en-US" altLang="ko-KR" sz="1600" dirty="0">
                <a:ea typeface="굴림" charset="-127"/>
              </a:rPr>
              <a:t>, Daejeon, </a:t>
            </a:r>
            <a:r>
              <a:rPr lang="en-US" altLang="ko-KR" sz="1600" dirty="0" smtClean="0">
                <a:ea typeface="굴림" charset="-127"/>
              </a:rPr>
              <a:t>34129, </a:t>
            </a:r>
            <a:r>
              <a:rPr lang="en-US" altLang="ko-KR" sz="1600" dirty="0">
                <a:ea typeface="굴림" charset="-127"/>
              </a:rPr>
              <a:t>KOREA</a:t>
            </a:r>
            <a:r>
              <a:rPr lang="en-US" altLang="ko-KR" sz="1600" dirty="0" smtClean="0">
                <a:solidFill>
                  <a:schemeClr val="tx2"/>
                </a:solidFill>
                <a:ea typeface="굴림" charset="-127"/>
              </a:rPr>
              <a:t>]</a:t>
            </a:r>
            <a:endParaRPr lang="en-US" altLang="ko-KR" sz="1600" dirty="0">
              <a:solidFill>
                <a:schemeClr val="tx2"/>
              </a:solidFill>
              <a:ea typeface="굴림" charset="-127"/>
            </a:endParaRPr>
          </a:p>
          <a:p>
            <a:r>
              <a:rPr lang="en-US" altLang="ko-KR" sz="1600" dirty="0">
                <a:solidFill>
                  <a:schemeClr val="tx2"/>
                </a:solidFill>
                <a:ea typeface="굴림" charset="-127"/>
              </a:rPr>
              <a:t>Voice:[+</a:t>
            </a:r>
            <a:r>
              <a:rPr lang="en-US" altLang="ko-KR" sz="1600" dirty="0" smtClean="0">
                <a:ea typeface="굴림" charset="-127"/>
              </a:rPr>
              <a:t>82-42-860-6239</a:t>
            </a:r>
            <a:r>
              <a:rPr lang="en-US" altLang="ko-KR" sz="1600" dirty="0" smtClean="0">
                <a:solidFill>
                  <a:schemeClr val="tx2"/>
                </a:solidFill>
                <a:ea typeface="굴림" charset="-127"/>
              </a:rPr>
              <a:t>], </a:t>
            </a:r>
            <a:r>
              <a:rPr lang="en-US" altLang="ko-KR" sz="1600" dirty="0">
                <a:solidFill>
                  <a:schemeClr val="tx2"/>
                </a:solidFill>
                <a:ea typeface="굴림" charset="-127"/>
              </a:rPr>
              <a:t>FAX: </a:t>
            </a:r>
            <a:r>
              <a:rPr lang="en-US" altLang="ko-KR" sz="1600" dirty="0" smtClean="0">
                <a:solidFill>
                  <a:schemeClr val="tx2"/>
                </a:solidFill>
                <a:ea typeface="굴림" charset="-127"/>
              </a:rPr>
              <a:t>[</a:t>
            </a:r>
            <a:r>
              <a:rPr lang="en-US" altLang="ko-KR" sz="1600" dirty="0">
                <a:ea typeface="굴림" charset="-127"/>
              </a:rPr>
              <a:t>+</a:t>
            </a:r>
            <a:r>
              <a:rPr lang="en-US" altLang="ko-KR" sz="1600" dirty="0" smtClean="0">
                <a:ea typeface="굴림" charset="-127"/>
              </a:rPr>
              <a:t>82-42-861-1966</a:t>
            </a:r>
            <a:r>
              <a:rPr lang="en-US" altLang="ko-KR" sz="1600" dirty="0" smtClean="0">
                <a:solidFill>
                  <a:schemeClr val="tx2"/>
                </a:solidFill>
                <a:ea typeface="굴림" charset="-127"/>
              </a:rPr>
              <a:t>], </a:t>
            </a:r>
            <a:r>
              <a:rPr lang="en-US" altLang="ko-KR" sz="1600" dirty="0">
                <a:solidFill>
                  <a:schemeClr val="tx2"/>
                </a:solidFill>
                <a:ea typeface="굴림" charset="-127"/>
              </a:rPr>
              <a:t>E-Mail</a:t>
            </a:r>
            <a:r>
              <a:rPr lang="en-US" altLang="ko-KR" sz="1600" dirty="0" smtClean="0">
                <a:solidFill>
                  <a:schemeClr val="tx2"/>
                </a:solidFill>
                <a:ea typeface="굴림" charset="-127"/>
              </a:rPr>
              <a:t>:[jhkim41jf@etri.re.kr</a:t>
            </a:r>
            <a:r>
              <a:rPr lang="en-US" altLang="ko-KR" sz="1600" dirty="0">
                <a:solidFill>
                  <a:schemeClr val="tx2"/>
                </a:solidFill>
                <a:ea typeface="굴림" charset="-127"/>
              </a:rPr>
              <a:t>]	</a:t>
            </a:r>
          </a:p>
          <a:p>
            <a:pPr>
              <a:spcBef>
                <a:spcPts val="600"/>
              </a:spcBef>
              <a:spcAft>
                <a:spcPts val="600"/>
              </a:spcAft>
            </a:pPr>
            <a:r>
              <a:rPr lang="en-US" altLang="ko-KR" sz="1600" b="1" dirty="0" smtClean="0">
                <a:solidFill>
                  <a:schemeClr val="tx2"/>
                </a:solidFill>
                <a:ea typeface="굴림" charset="-127"/>
              </a:rPr>
              <a:t>Abstract</a:t>
            </a:r>
            <a:r>
              <a:rPr lang="en-US" altLang="ko-KR" sz="1600" b="1" dirty="0">
                <a:solidFill>
                  <a:schemeClr val="tx2"/>
                </a:solidFill>
                <a:ea typeface="굴림" charset="-127"/>
              </a:rPr>
              <a:t>:</a:t>
            </a:r>
            <a:r>
              <a:rPr lang="en-US" altLang="ko-KR" sz="1600" dirty="0">
                <a:solidFill>
                  <a:schemeClr val="tx2"/>
                </a:solidFill>
                <a:ea typeface="굴림" charset="-127"/>
              </a:rPr>
              <a:t>	</a:t>
            </a:r>
            <a:r>
              <a:rPr lang="en-US" altLang="ko-KR" sz="1600" dirty="0" smtClean="0">
                <a:solidFill>
                  <a:schemeClr val="tx2"/>
                </a:solidFill>
                <a:ea typeface="굴림" charset="-127"/>
              </a:rPr>
              <a:t>[This document presents recent 5G mobility demonstrations conducted by global companies]</a:t>
            </a:r>
            <a:endParaRPr lang="en-US" altLang="ko-KR" sz="1600" dirty="0">
              <a:solidFill>
                <a:schemeClr val="tx2"/>
              </a:solidFill>
              <a:ea typeface="굴림" charset="-127"/>
            </a:endParaRPr>
          </a:p>
          <a:p>
            <a:pPr>
              <a:spcBef>
                <a:spcPts val="600"/>
              </a:spcBef>
              <a:spcAft>
                <a:spcPts val="600"/>
              </a:spcAft>
            </a:pPr>
            <a:r>
              <a:rPr lang="en-US" altLang="ko-KR" sz="1600" b="1" dirty="0">
                <a:solidFill>
                  <a:schemeClr val="tx2"/>
                </a:solidFill>
                <a:ea typeface="굴림" charset="-127"/>
              </a:rPr>
              <a:t>Purpose:</a:t>
            </a:r>
            <a:r>
              <a:rPr lang="en-US" altLang="ko-KR" sz="1600" dirty="0">
                <a:solidFill>
                  <a:schemeClr val="tx2"/>
                </a:solidFill>
                <a:ea typeface="굴림" charset="-127"/>
              </a:rPr>
              <a:t>	</a:t>
            </a:r>
            <a:r>
              <a:rPr lang="en-US" altLang="ko-KR" sz="1600" dirty="0" smtClean="0">
                <a:solidFill>
                  <a:schemeClr val="tx2"/>
                </a:solidFill>
                <a:ea typeface="굴림" charset="-127"/>
              </a:rPr>
              <a:t>[For discussion]</a:t>
            </a:r>
            <a:endParaRPr lang="en-US" altLang="ko-KR" sz="1600" dirty="0">
              <a:solidFill>
                <a:schemeClr val="tx2"/>
              </a:solidFill>
              <a:ea typeface="굴림" charset="-127"/>
            </a:endParaRPr>
          </a:p>
          <a:p>
            <a:r>
              <a:rPr lang="en-US" altLang="ko-KR" sz="1600" b="1" dirty="0">
                <a:solidFill>
                  <a:schemeClr val="tx2"/>
                </a:solidFill>
                <a:ea typeface="굴림" charset="-127"/>
              </a:rPr>
              <a:t>Notice:</a:t>
            </a:r>
            <a:r>
              <a:rPr lang="en-US" altLang="ko-KR" sz="1600" dirty="0">
                <a:solidFill>
                  <a:schemeClr val="tx2"/>
                </a:solidFill>
                <a:ea typeface="굴림" charset="-127"/>
              </a:rPr>
              <a:t>	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r>
              <a:rPr lang="en-US" altLang="ko-KR" sz="1600" b="1" dirty="0">
                <a:solidFill>
                  <a:schemeClr val="tx2"/>
                </a:solidFill>
                <a:ea typeface="굴림" charset="-127"/>
              </a:rPr>
              <a:t>Release:</a:t>
            </a:r>
            <a:r>
              <a:rPr lang="en-US" altLang="ko-KR" sz="1600" dirty="0">
                <a:solidFill>
                  <a:schemeClr val="tx2"/>
                </a:solidFill>
                <a:ea typeface="굴림" charset="-127"/>
              </a:rPr>
              <a:t>	The contributor acknowledges and accepts that this contribution becomes the property of IEEE and may be made publicly available by P802.15.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5G Mobility Demonstrations</a:t>
            </a:r>
            <a:endParaRPr lang="ko-KR" altLang="en-US" dirty="0"/>
          </a:p>
        </p:txBody>
      </p:sp>
      <p:sp>
        <p:nvSpPr>
          <p:cNvPr id="3" name="내용 개체 틀 2"/>
          <p:cNvSpPr>
            <a:spLocks noGrp="1"/>
          </p:cNvSpPr>
          <p:nvPr>
            <p:ph idx="1"/>
          </p:nvPr>
        </p:nvSpPr>
        <p:spPr/>
        <p:txBody>
          <a:bodyPr/>
          <a:lstStyle/>
          <a:p>
            <a:r>
              <a:rPr lang="en-US" altLang="ko-KR" sz="2000" dirty="0"/>
              <a:t>Snapdragon X50 5G NR </a:t>
            </a:r>
            <a:r>
              <a:rPr lang="en-US" altLang="ko-KR" sz="2000" dirty="0" smtClean="0"/>
              <a:t>Modem will</a:t>
            </a:r>
          </a:p>
          <a:p>
            <a:pPr lvl="1"/>
            <a:r>
              <a:rPr lang="en-US" altLang="ko-KR" sz="1800" dirty="0"/>
              <a:t>Initially support operation in the 28 GHz millimeter wave band</a:t>
            </a:r>
          </a:p>
          <a:p>
            <a:pPr lvl="2"/>
            <a:r>
              <a:rPr lang="en-US" altLang="ko-KR" sz="1600" dirty="0"/>
              <a:t>800 MHz of bandwidth via 8x100 MHz carrier aggregation</a:t>
            </a:r>
          </a:p>
          <a:p>
            <a:pPr lvl="2"/>
            <a:r>
              <a:rPr lang="en-US" altLang="ko-KR" sz="1600" dirty="0"/>
              <a:t>Advanced MIMO techniques such as </a:t>
            </a:r>
          </a:p>
          <a:p>
            <a:pPr lvl="3"/>
            <a:r>
              <a:rPr lang="en-US" altLang="ko-KR" sz="1200" dirty="0"/>
              <a:t>adaptive beamforming, beam tracking</a:t>
            </a:r>
          </a:p>
          <a:p>
            <a:pPr lvl="1"/>
            <a:endParaRPr lang="en-US" altLang="ko-KR" sz="1800" dirty="0" smtClean="0"/>
          </a:p>
          <a:p>
            <a:pPr lvl="1"/>
            <a:endParaRPr lang="en-US" altLang="ko-KR" sz="1800" dirty="0" smtClean="0"/>
          </a:p>
          <a:p>
            <a:pPr lvl="1"/>
            <a:endParaRPr lang="en-US" altLang="ko-KR" sz="1800" dirty="0" smtClean="0"/>
          </a:p>
          <a:p>
            <a:pPr lvl="1"/>
            <a:r>
              <a:rPr lang="en-US" altLang="ko-KR" sz="1800" dirty="0" smtClean="0"/>
              <a:t>Support </a:t>
            </a:r>
            <a:r>
              <a:rPr lang="en-US" altLang="ko-KR" sz="1800" dirty="0"/>
              <a:t>multi-mode 2G/3G/4G/5G functionality on a single </a:t>
            </a:r>
            <a:r>
              <a:rPr lang="en-US" altLang="ko-KR" sz="1800" dirty="0" smtClean="0"/>
              <a:t>chip</a:t>
            </a:r>
            <a:endParaRPr lang="en-US" altLang="ko-KR" sz="1800" dirty="0"/>
          </a:p>
          <a:p>
            <a:pPr lvl="1"/>
            <a:r>
              <a:rPr lang="en-US" altLang="ko-KR" sz="1800" dirty="0" smtClean="0"/>
              <a:t>Provide </a:t>
            </a:r>
            <a:r>
              <a:rPr lang="en-US" altLang="ko-KR" sz="1800" dirty="0"/>
              <a:t>multi-mode 4G/5G capability via dual </a:t>
            </a:r>
            <a:r>
              <a:rPr lang="en-US" altLang="ko-KR" sz="1800" dirty="0" smtClean="0"/>
              <a:t>connectivity</a:t>
            </a:r>
          </a:p>
          <a:p>
            <a:pPr lvl="1"/>
            <a:r>
              <a:rPr lang="en-US" altLang="ko-KR" sz="1800" dirty="0" smtClean="0"/>
              <a:t>Support 5G NR dual-band</a:t>
            </a:r>
            <a:endParaRPr lang="ko-KR" altLang="en-US" sz="1800" dirty="0"/>
          </a:p>
          <a:p>
            <a:pPr lvl="1"/>
            <a:r>
              <a:rPr lang="en-US" altLang="ko-KR" sz="1800" dirty="0" smtClean="0"/>
              <a:t>Composed </a:t>
            </a:r>
            <a:r>
              <a:rPr lang="en-US" altLang="ko-KR" sz="1800" dirty="0"/>
              <a:t>of the modem </a:t>
            </a:r>
            <a:r>
              <a:rPr lang="en-US" altLang="ko-KR" sz="1800" dirty="0" smtClean="0"/>
              <a:t>and </a:t>
            </a:r>
            <a:r>
              <a:rPr lang="en-US" altLang="ko-KR" sz="1800" dirty="0"/>
              <a:t>the SDR051 </a:t>
            </a:r>
            <a:r>
              <a:rPr lang="en-US" altLang="ko-KR" sz="1800" dirty="0" err="1"/>
              <a:t>mmWave</a:t>
            </a:r>
            <a:r>
              <a:rPr lang="en-US" altLang="ko-KR" sz="1800" dirty="0"/>
              <a:t> </a:t>
            </a:r>
            <a:r>
              <a:rPr lang="en-US" altLang="ko-KR" sz="1800" dirty="0" smtClean="0"/>
              <a:t>transceiver</a:t>
            </a:r>
          </a:p>
          <a:p>
            <a:pPr lvl="2"/>
            <a:r>
              <a:rPr lang="en-US" altLang="ko-KR" sz="1400" dirty="0"/>
              <a:t>T</a:t>
            </a:r>
            <a:r>
              <a:rPr lang="en-US" altLang="ko-KR" sz="1400" dirty="0" smtClean="0"/>
              <a:t>he </a:t>
            </a:r>
            <a:r>
              <a:rPr lang="en-US" altLang="ko-KR" sz="1400" dirty="0"/>
              <a:t>next-gen RF companion to the modem, supporting 28 GHz </a:t>
            </a:r>
            <a:r>
              <a:rPr lang="en-US" altLang="ko-KR" sz="1400" dirty="0" err="1"/>
              <a:t>mmWave</a:t>
            </a:r>
            <a:r>
              <a:rPr lang="en-US" altLang="ko-KR" sz="1400" dirty="0"/>
              <a:t> and advanced features such as adaptive beamforming and antenna switch </a:t>
            </a:r>
            <a:r>
              <a:rPr lang="en-US" altLang="ko-KR" sz="1400" dirty="0" smtClean="0"/>
              <a:t>diversity</a:t>
            </a:r>
          </a:p>
          <a:p>
            <a:r>
              <a:rPr lang="en-US" altLang="ko-KR" sz="2200" dirty="0"/>
              <a:t>The first commercial products featuring Snapdragon X50 5G NR modems are expected to be available in 2019</a:t>
            </a:r>
          </a:p>
          <a:p>
            <a:endParaRPr lang="ko-KR" altLang="en-US" sz="2000" dirty="0"/>
          </a:p>
        </p:txBody>
      </p:sp>
      <p:sp>
        <p:nvSpPr>
          <p:cNvPr id="4" name="날짜 개체 틀 3"/>
          <p:cNvSpPr>
            <a:spLocks noGrp="1"/>
          </p:cNvSpPr>
          <p:nvPr>
            <p:ph type="dt" sz="half" idx="10"/>
          </p:nvPr>
        </p:nvSpPr>
        <p:spPr/>
        <p:txBody>
          <a:bodyPr/>
          <a:lstStyle/>
          <a:p>
            <a:r>
              <a:rPr lang="en-US" altLang="ko-KR" smtClean="0"/>
              <a:t>March 2017</a:t>
            </a:r>
            <a:endParaRPr lang="en-US" altLang="ko-KR" dirty="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10</a:t>
            </a:fld>
            <a:endParaRPr lang="en-US" altLang="ko-KR"/>
          </a:p>
        </p:txBody>
      </p:sp>
      <p:pic>
        <p:nvPicPr>
          <p:cNvPr id="7" name="그림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590" y="2420888"/>
            <a:ext cx="2949610" cy="1543317"/>
          </a:xfrm>
          <a:prstGeom prst="rect">
            <a:avLst/>
          </a:prstGeom>
        </p:spPr>
      </p:pic>
    </p:spTree>
    <p:extLst>
      <p:ext uri="{BB962C8B-B14F-4D97-AF65-F5344CB8AC3E}">
        <p14:creationId xmlns:p14="http://schemas.microsoft.com/office/powerpoint/2010/main" val="10653412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5G Mobility Demonstrations</a:t>
            </a:r>
            <a:endParaRPr lang="ko-KR" altLang="en-US" dirty="0"/>
          </a:p>
        </p:txBody>
      </p:sp>
      <p:sp>
        <p:nvSpPr>
          <p:cNvPr id="3" name="내용 개체 틀 2"/>
          <p:cNvSpPr>
            <a:spLocks noGrp="1"/>
          </p:cNvSpPr>
          <p:nvPr>
            <p:ph idx="1"/>
          </p:nvPr>
        </p:nvSpPr>
        <p:spPr/>
        <p:txBody>
          <a:bodyPr/>
          <a:lstStyle/>
          <a:p>
            <a:r>
              <a:rPr lang="en-US" altLang="ko-KR" sz="2400" dirty="0" smtClean="0"/>
              <a:t>SK Telecom’s 5G connected car, “T5”</a:t>
            </a:r>
          </a:p>
          <a:p>
            <a:pPr lvl="1"/>
            <a:r>
              <a:rPr lang="en-US" altLang="ko-KR" sz="2000" dirty="0"/>
              <a:t>Deployed world’s largest </a:t>
            </a:r>
            <a:r>
              <a:rPr lang="en-US" altLang="ko-KR" sz="2000" dirty="0" err="1"/>
              <a:t>mmWave</a:t>
            </a:r>
            <a:r>
              <a:rPr lang="en-US" altLang="ko-KR" sz="2000" dirty="0"/>
              <a:t> 5G trial network with Ericsson at BMW driving center located in Incheon, </a:t>
            </a:r>
            <a:r>
              <a:rPr lang="en-US" altLang="ko-KR" sz="2000" dirty="0" smtClean="0"/>
              <a:t>Korea, and demonstrated </a:t>
            </a:r>
            <a:r>
              <a:rPr lang="en-US" altLang="ko-KR" sz="2000" dirty="0"/>
              <a:t>‘T5’, the world’s first 5G connected </a:t>
            </a:r>
            <a:r>
              <a:rPr lang="en-US" altLang="ko-KR" sz="2000" dirty="0" smtClean="0"/>
              <a:t>car </a:t>
            </a:r>
            <a:r>
              <a:rPr lang="en-US" altLang="ko-KR" sz="2000" dirty="0"/>
              <a:t>in November last year</a:t>
            </a:r>
            <a:endParaRPr lang="en-US" altLang="ko-KR" sz="2000" dirty="0" smtClean="0"/>
          </a:p>
          <a:p>
            <a:pPr lvl="2"/>
            <a:r>
              <a:rPr lang="en-US" altLang="ko-KR" sz="1600" dirty="0"/>
              <a:t>Supported by </a:t>
            </a:r>
            <a:r>
              <a:rPr lang="en-US" altLang="ko-KR" sz="1600" dirty="0" err="1"/>
              <a:t>Gbps</a:t>
            </a:r>
            <a:r>
              <a:rPr lang="en-US" altLang="ko-KR" sz="1600" dirty="0"/>
              <a:t> throughput and ultra-low latency of </a:t>
            </a:r>
            <a:r>
              <a:rPr lang="en-US" altLang="ko-KR" sz="1600" dirty="0" smtClean="0"/>
              <a:t>5G</a:t>
            </a:r>
          </a:p>
          <a:p>
            <a:pPr lvl="2"/>
            <a:r>
              <a:rPr lang="en-US" altLang="ko-KR" sz="1600" dirty="0"/>
              <a:t>The system supports beam-tracking and handover</a:t>
            </a:r>
            <a:endParaRPr lang="ko-KR" altLang="en-US" sz="1600" dirty="0"/>
          </a:p>
          <a:p>
            <a:pPr lvl="2"/>
            <a:r>
              <a:rPr lang="en-US" altLang="ko-KR" sz="1600" dirty="0" smtClean="0"/>
              <a:t>Peak </a:t>
            </a:r>
            <a:r>
              <a:rPr lang="en-US" altLang="ko-KR" sz="1600" dirty="0"/>
              <a:t>data rate of 3.6Gbps in mobility of </a:t>
            </a:r>
            <a:r>
              <a:rPr lang="en-US" altLang="ko-KR" sz="1600" dirty="0" smtClean="0"/>
              <a:t>170km/h in November last year</a:t>
            </a:r>
          </a:p>
          <a:p>
            <a:pPr lvl="1"/>
            <a:r>
              <a:rPr lang="en-US" altLang="ko-KR" sz="2000" dirty="0" smtClean="0"/>
              <a:t>Also “T5” was showcased in</a:t>
            </a:r>
            <a:r>
              <a:rPr lang="ko-KR" altLang="en-US" sz="2000" dirty="0" smtClean="0"/>
              <a:t> </a:t>
            </a:r>
            <a:r>
              <a:rPr lang="en-US" altLang="ko-KR" sz="2000" dirty="0" smtClean="0"/>
              <a:t>the booth</a:t>
            </a:r>
            <a:endParaRPr lang="ko-KR" altLang="en-US" sz="2000" dirty="0"/>
          </a:p>
          <a:p>
            <a:pPr lvl="1"/>
            <a:endParaRPr lang="ko-KR" altLang="en-US" sz="2000" dirty="0"/>
          </a:p>
        </p:txBody>
      </p:sp>
      <p:sp>
        <p:nvSpPr>
          <p:cNvPr id="4" name="날짜 개체 틀 3"/>
          <p:cNvSpPr>
            <a:spLocks noGrp="1"/>
          </p:cNvSpPr>
          <p:nvPr>
            <p:ph type="dt" sz="half" idx="10"/>
          </p:nvPr>
        </p:nvSpPr>
        <p:spPr/>
        <p:txBody>
          <a:bodyPr/>
          <a:lstStyle/>
          <a:p>
            <a:r>
              <a:rPr lang="en-US" altLang="ko-KR" smtClean="0"/>
              <a:t>March 2017</a:t>
            </a:r>
            <a:endParaRPr lang="en-US" altLang="ko-KR" dirty="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11</a:t>
            </a:fld>
            <a:endParaRPr lang="en-US" altLang="ko-KR"/>
          </a:p>
        </p:txBody>
      </p:sp>
      <p:pic>
        <p:nvPicPr>
          <p:cNvPr id="7" name="그림 6"/>
          <p:cNvPicPr>
            <a:picLocks noChangeAspect="1"/>
          </p:cNvPicPr>
          <p:nvPr/>
        </p:nvPicPr>
        <p:blipFill>
          <a:blip r:embed="rId2"/>
          <a:stretch>
            <a:fillRect/>
          </a:stretch>
        </p:blipFill>
        <p:spPr>
          <a:xfrm>
            <a:off x="4299148" y="4509120"/>
            <a:ext cx="3513211" cy="1835078"/>
          </a:xfrm>
          <a:prstGeom prst="rect">
            <a:avLst/>
          </a:prstGeom>
        </p:spPr>
      </p:pic>
      <p:pic>
        <p:nvPicPr>
          <p:cNvPr id="8" name="그림 7"/>
          <p:cNvPicPr>
            <a:picLocks noChangeAspect="1"/>
          </p:cNvPicPr>
          <p:nvPr/>
        </p:nvPicPr>
        <p:blipFill>
          <a:blip r:embed="rId3"/>
          <a:stretch>
            <a:fillRect/>
          </a:stretch>
        </p:blipFill>
        <p:spPr>
          <a:xfrm>
            <a:off x="1403648" y="4510119"/>
            <a:ext cx="2543910" cy="1829059"/>
          </a:xfrm>
          <a:prstGeom prst="rect">
            <a:avLst/>
          </a:prstGeom>
        </p:spPr>
      </p:pic>
    </p:spTree>
    <p:extLst>
      <p:ext uri="{BB962C8B-B14F-4D97-AF65-F5344CB8AC3E}">
        <p14:creationId xmlns:p14="http://schemas.microsoft.com/office/powerpoint/2010/main" val="34352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5G Mobility Demonstrations</a:t>
            </a:r>
            <a:endParaRPr lang="ko-KR" altLang="en-US" dirty="0"/>
          </a:p>
        </p:txBody>
      </p:sp>
      <p:sp>
        <p:nvSpPr>
          <p:cNvPr id="3" name="내용 개체 틀 2"/>
          <p:cNvSpPr>
            <a:spLocks noGrp="1"/>
          </p:cNvSpPr>
          <p:nvPr>
            <p:ph idx="1"/>
          </p:nvPr>
        </p:nvSpPr>
        <p:spPr/>
        <p:txBody>
          <a:bodyPr/>
          <a:lstStyle/>
          <a:p>
            <a:r>
              <a:rPr lang="en-US" altLang="ko-KR" sz="2400" dirty="0" smtClean="0"/>
              <a:t>SK Telecom’s 5G-based bus</a:t>
            </a:r>
          </a:p>
          <a:p>
            <a:pPr lvl="1"/>
            <a:r>
              <a:rPr lang="en-US" altLang="ko-KR" sz="2000" dirty="0" smtClean="0"/>
              <a:t>Along with 5G connected car, SK Telecom also demonstrated an </a:t>
            </a:r>
            <a:r>
              <a:rPr lang="en-US" altLang="ko-KR" sz="2000" dirty="0"/>
              <a:t>i</a:t>
            </a:r>
            <a:r>
              <a:rPr lang="en-US" altLang="ko-KR" sz="2000" dirty="0" smtClean="0"/>
              <a:t>mmersive </a:t>
            </a:r>
            <a:r>
              <a:rPr lang="en-US" altLang="ko-KR" sz="2000" dirty="0"/>
              <a:t>experience </a:t>
            </a:r>
            <a:r>
              <a:rPr lang="en-US" altLang="ko-KR" sz="2000" dirty="0" smtClean="0"/>
              <a:t>service in a moving vehicle</a:t>
            </a:r>
            <a:r>
              <a:rPr lang="ko-KR" altLang="en-US" sz="2000" dirty="0" smtClean="0"/>
              <a:t> </a:t>
            </a:r>
            <a:r>
              <a:rPr lang="en-US" altLang="ko-KR" sz="2000" dirty="0"/>
              <a:t>with Samsung in Gangnam, Seoul (urban area)</a:t>
            </a:r>
            <a:endParaRPr lang="en-US" altLang="ko-KR" sz="2000" dirty="0" smtClean="0"/>
          </a:p>
          <a:p>
            <a:pPr lvl="2"/>
            <a:r>
              <a:rPr lang="en-US" altLang="ko-KR" sz="1600" dirty="0"/>
              <a:t>28GHz system</a:t>
            </a:r>
            <a:r>
              <a:rPr lang="ko-KR" altLang="en-US" sz="1600" dirty="0"/>
              <a:t> </a:t>
            </a:r>
            <a:r>
              <a:rPr lang="en-US" altLang="ko-KR" sz="1600" dirty="0"/>
              <a:t>(UE is located in the vehicle</a:t>
            </a:r>
            <a:r>
              <a:rPr lang="en-US" altLang="ko-KR" sz="1600" dirty="0" smtClean="0"/>
              <a:t>)</a:t>
            </a:r>
          </a:p>
          <a:p>
            <a:pPr lvl="2"/>
            <a:r>
              <a:rPr lang="en-US" altLang="ko-KR" sz="1600" dirty="0" smtClean="0"/>
              <a:t>The maximum data rate of 1Gbps</a:t>
            </a:r>
          </a:p>
          <a:p>
            <a:pPr lvl="2"/>
            <a:r>
              <a:rPr lang="en-US" altLang="ko-KR" sz="1600" dirty="0"/>
              <a:t>5G-based bus with large-screen displays, an audio system and video cameras which provided the virtual and augmented reality multimedia, meaning passengers can have an immersive reality experience while on the </a:t>
            </a:r>
            <a:r>
              <a:rPr lang="en-US" altLang="ko-KR" sz="1600" dirty="0" smtClean="0"/>
              <a:t>move</a:t>
            </a:r>
            <a:endParaRPr lang="ko-KR" altLang="en-US" sz="1600" dirty="0"/>
          </a:p>
          <a:p>
            <a:pPr lvl="1"/>
            <a:endParaRPr lang="ko-KR" altLang="en-US" sz="2000" dirty="0"/>
          </a:p>
        </p:txBody>
      </p:sp>
      <p:sp>
        <p:nvSpPr>
          <p:cNvPr id="4" name="날짜 개체 틀 3"/>
          <p:cNvSpPr>
            <a:spLocks noGrp="1"/>
          </p:cNvSpPr>
          <p:nvPr>
            <p:ph type="dt" sz="half" idx="10"/>
          </p:nvPr>
        </p:nvSpPr>
        <p:spPr/>
        <p:txBody>
          <a:bodyPr/>
          <a:lstStyle/>
          <a:p>
            <a:r>
              <a:rPr lang="en-US" altLang="ko-KR" smtClean="0"/>
              <a:t>March 2017</a:t>
            </a:r>
            <a:endParaRPr lang="en-US" altLang="ko-KR" dirty="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12</a:t>
            </a:fld>
            <a:endParaRPr lang="en-US" altLang="ko-KR"/>
          </a:p>
        </p:txBody>
      </p:sp>
    </p:spTree>
    <p:extLst>
      <p:ext uri="{BB962C8B-B14F-4D97-AF65-F5344CB8AC3E}">
        <p14:creationId xmlns:p14="http://schemas.microsoft.com/office/powerpoint/2010/main" val="1928343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5G Mobility Demonstrations</a:t>
            </a:r>
            <a:endParaRPr lang="ko-KR" altLang="en-US" dirty="0"/>
          </a:p>
        </p:txBody>
      </p:sp>
      <p:sp>
        <p:nvSpPr>
          <p:cNvPr id="3" name="내용 개체 틀 2"/>
          <p:cNvSpPr>
            <a:spLocks noGrp="1"/>
          </p:cNvSpPr>
          <p:nvPr>
            <p:ph idx="1"/>
          </p:nvPr>
        </p:nvSpPr>
        <p:spPr/>
        <p:txBody>
          <a:bodyPr/>
          <a:lstStyle/>
          <a:p>
            <a:r>
              <a:rPr lang="en-US" altLang="ko-KR" sz="2800" dirty="0" smtClean="0"/>
              <a:t>ETRI’s demonstration of MHN system</a:t>
            </a:r>
            <a:endParaRPr lang="en-US" altLang="ko-KR" sz="2800" dirty="0" smtClean="0"/>
          </a:p>
          <a:p>
            <a:pPr lvl="1"/>
            <a:r>
              <a:rPr lang="en-US" altLang="ko-KR" sz="2400" dirty="0" smtClean="0"/>
              <a:t>Meanwhile, ETRI successfully demonstrated an upgraded version of MHN system at Seoul subway line 8 in Feb.</a:t>
            </a:r>
          </a:p>
          <a:p>
            <a:pPr lvl="2"/>
            <a:r>
              <a:rPr lang="en-US" altLang="ko-KR" sz="2000" dirty="0"/>
              <a:t>Peak data rate of over </a:t>
            </a:r>
            <a:r>
              <a:rPr lang="en-US" altLang="ko-KR" sz="2000" dirty="0" smtClean="0"/>
              <a:t>1.2Gbps </a:t>
            </a:r>
            <a:r>
              <a:rPr lang="en-US" altLang="ko-KR" sz="2000" dirty="0"/>
              <a:t>was </a:t>
            </a:r>
            <a:r>
              <a:rPr lang="en-US" altLang="ko-KR" sz="2000" dirty="0" smtClean="0"/>
              <a:t>achieved</a:t>
            </a:r>
          </a:p>
          <a:p>
            <a:pPr lvl="3"/>
            <a:r>
              <a:rPr lang="en-US" altLang="ko-KR" sz="1600" dirty="0" smtClean="0"/>
              <a:t>Much higher than the previous system</a:t>
            </a:r>
            <a:r>
              <a:rPr lang="en-US" altLang="ko-KR" sz="1600" baseline="30000" dirty="0" smtClean="0"/>
              <a:t>[1][2]</a:t>
            </a:r>
          </a:p>
          <a:p>
            <a:pPr lvl="2"/>
            <a:endParaRPr lang="ko-KR" altLang="en-US" sz="2000" dirty="0"/>
          </a:p>
        </p:txBody>
      </p:sp>
      <p:sp>
        <p:nvSpPr>
          <p:cNvPr id="4" name="날짜 개체 틀 3"/>
          <p:cNvSpPr>
            <a:spLocks noGrp="1"/>
          </p:cNvSpPr>
          <p:nvPr>
            <p:ph type="dt" sz="half" idx="10"/>
          </p:nvPr>
        </p:nvSpPr>
        <p:spPr/>
        <p:txBody>
          <a:bodyPr/>
          <a:lstStyle/>
          <a:p>
            <a:r>
              <a:rPr lang="en-US" altLang="ko-KR" smtClean="0"/>
              <a:t>March 2017</a:t>
            </a:r>
            <a:endParaRPr lang="en-US" altLang="ko-KR" dirty="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13</a:t>
            </a:fld>
            <a:endParaRPr lang="en-US" altLang="ko-KR"/>
          </a:p>
        </p:txBody>
      </p:sp>
      <p:pic>
        <p:nvPicPr>
          <p:cNvPr id="7" name="그림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4034854"/>
            <a:ext cx="3583927" cy="2381265"/>
          </a:xfrm>
          <a:prstGeom prst="rect">
            <a:avLst/>
          </a:prstGeom>
          <a:scene3d>
            <a:camera prst="orthographicFront"/>
            <a:lightRig rig="threePt" dir="t"/>
          </a:scene3d>
          <a:sp3d prstMaterial="powder"/>
        </p:spPr>
      </p:pic>
      <p:pic>
        <p:nvPicPr>
          <p:cNvPr id="10" name="그림 9"/>
          <p:cNvPicPr>
            <a:picLocks noChangeAspect="1"/>
          </p:cNvPicPr>
          <p:nvPr/>
        </p:nvPicPr>
        <p:blipFill>
          <a:blip r:embed="rId3"/>
          <a:stretch>
            <a:fillRect/>
          </a:stretch>
        </p:blipFill>
        <p:spPr>
          <a:xfrm>
            <a:off x="4923951" y="4034122"/>
            <a:ext cx="3526160" cy="2376376"/>
          </a:xfrm>
          <a:prstGeom prst="rect">
            <a:avLst/>
          </a:prstGeom>
        </p:spPr>
      </p:pic>
      <p:pic>
        <p:nvPicPr>
          <p:cNvPr id="11"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5354" l="69392" r="98800"/>
                    </a14:imgEffect>
                  </a14:imgLayer>
                </a14:imgProps>
              </a:ext>
              <a:ext uri="{28A0092B-C50C-407E-A947-70E740481C1C}">
                <a14:useLocalDpi xmlns:a14="http://schemas.microsoft.com/office/drawing/2010/main" val="0"/>
              </a:ext>
            </a:extLst>
          </a:blip>
          <a:srcRect l="68991"/>
          <a:stretch/>
        </p:blipFill>
        <p:spPr bwMode="auto">
          <a:xfrm>
            <a:off x="4130992" y="4802697"/>
            <a:ext cx="683598" cy="1423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타원 11"/>
          <p:cNvSpPr>
            <a:spLocks noChangeAspect="1"/>
          </p:cNvSpPr>
          <p:nvPr/>
        </p:nvSpPr>
        <p:spPr>
          <a:xfrm>
            <a:off x="3000811" y="4279520"/>
            <a:ext cx="679020" cy="688282"/>
          </a:xfrm>
          <a:prstGeom prst="ellipse">
            <a:avLst/>
          </a:prstGeom>
          <a:ln w="50800">
            <a:solidFill>
              <a:srgbClr val="D7E5F5"/>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cxnSp>
        <p:nvCxnSpPr>
          <p:cNvPr id="21" name="직선 화살표 연결선 20"/>
          <p:cNvCxnSpPr>
            <a:endCxn id="12" idx="6"/>
          </p:cNvCxnSpPr>
          <p:nvPr/>
        </p:nvCxnSpPr>
        <p:spPr bwMode="auto">
          <a:xfrm flipH="1" flipV="1">
            <a:off x="3679831" y="4623661"/>
            <a:ext cx="451161" cy="459117"/>
          </a:xfrm>
          <a:prstGeom prst="straightConnector1">
            <a:avLst/>
          </a:prstGeom>
          <a:ln w="50800">
            <a:solidFill>
              <a:srgbClr val="CFDDED"/>
            </a:solidFill>
            <a:tailEnd type="triangle"/>
          </a:ln>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566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5G Mobility Demonstrations</a:t>
            </a:r>
            <a:endParaRPr lang="ko-KR" altLang="en-US" dirty="0"/>
          </a:p>
        </p:txBody>
      </p:sp>
      <p:sp>
        <p:nvSpPr>
          <p:cNvPr id="3" name="내용 개체 틀 2"/>
          <p:cNvSpPr>
            <a:spLocks noGrp="1"/>
          </p:cNvSpPr>
          <p:nvPr>
            <p:ph idx="1"/>
          </p:nvPr>
        </p:nvSpPr>
        <p:spPr/>
        <p:txBody>
          <a:bodyPr/>
          <a:lstStyle/>
          <a:p>
            <a:r>
              <a:rPr lang="en-US" altLang="ko-KR" sz="2800" dirty="0"/>
              <a:t>ETRI’s demonstration of MHN system</a:t>
            </a:r>
          </a:p>
          <a:p>
            <a:pPr lvl="1"/>
            <a:r>
              <a:rPr lang="en-US" altLang="ko-KR" sz="2000" dirty="0" smtClean="0"/>
              <a:t>Antenna </a:t>
            </a:r>
            <a:r>
              <a:rPr lang="en-US" altLang="ko-KR" sz="2000" dirty="0" smtClean="0"/>
              <a:t>module configuration</a:t>
            </a:r>
            <a:endParaRPr lang="en-US" altLang="ko-KR" sz="2000" dirty="0"/>
          </a:p>
          <a:p>
            <a:pPr lvl="2"/>
            <a:r>
              <a:rPr lang="en-US" altLang="ko-KR" sz="1800" dirty="0" err="1" smtClean="0"/>
              <a:t>mNB</a:t>
            </a:r>
            <a:r>
              <a:rPr lang="en-US" altLang="ko-KR" sz="1800" dirty="0" smtClean="0"/>
              <a:t>(or </a:t>
            </a:r>
            <a:r>
              <a:rPr lang="en-US" altLang="ko-KR" sz="1800" dirty="0" err="1" smtClean="0"/>
              <a:t>mRU</a:t>
            </a:r>
            <a:r>
              <a:rPr lang="en-US" altLang="ko-KR" sz="1800" dirty="0" smtClean="0"/>
              <a:t>): </a:t>
            </a:r>
            <a:r>
              <a:rPr lang="en-US" altLang="ko-KR" sz="1800" dirty="0"/>
              <a:t>2T2R, </a:t>
            </a:r>
            <a:r>
              <a:rPr lang="en-US" altLang="ko-KR" sz="1800" dirty="0" err="1"/>
              <a:t>mTE</a:t>
            </a:r>
            <a:r>
              <a:rPr lang="en-US" altLang="ko-KR" sz="1800" dirty="0"/>
              <a:t>: </a:t>
            </a:r>
            <a:r>
              <a:rPr lang="en-US" altLang="ko-KR" sz="1800" dirty="0" smtClean="0"/>
              <a:t>1T2R</a:t>
            </a:r>
          </a:p>
          <a:p>
            <a:pPr lvl="2"/>
            <a:r>
              <a:rPr lang="en-US" altLang="ko-KR" sz="1800" dirty="0"/>
              <a:t>Maximum transmit power of 20 </a:t>
            </a:r>
            <a:r>
              <a:rPr lang="en-US" altLang="ko-KR" sz="1800" dirty="0" err="1"/>
              <a:t>dBm</a:t>
            </a:r>
            <a:endParaRPr lang="en-US" altLang="ko-KR" sz="1800" dirty="0"/>
          </a:p>
          <a:p>
            <a:pPr lvl="1"/>
            <a:r>
              <a:rPr lang="en-US" altLang="ko-KR" sz="2000" dirty="0" smtClean="0"/>
              <a:t>EIRP </a:t>
            </a:r>
            <a:r>
              <a:rPr lang="en-US" altLang="ko-KR" sz="2000" dirty="0"/>
              <a:t>requirement </a:t>
            </a:r>
            <a:r>
              <a:rPr lang="en-US" altLang="ko-KR" sz="2000" dirty="0" smtClean="0"/>
              <a:t>in 25~26GHz (FACS)</a:t>
            </a:r>
            <a:endParaRPr lang="en-US" altLang="ko-KR" sz="2000" dirty="0"/>
          </a:p>
          <a:p>
            <a:pPr lvl="2"/>
            <a:r>
              <a:rPr lang="en-US" altLang="ko-KR" sz="1800" dirty="0"/>
              <a:t>EIRP ≤ 36dBm </a:t>
            </a:r>
            <a:endParaRPr lang="en-US" altLang="ko-KR" sz="1800" dirty="0" smtClean="0"/>
          </a:p>
          <a:p>
            <a:endParaRPr lang="ko-KR" altLang="en-US" sz="2000" dirty="0"/>
          </a:p>
        </p:txBody>
      </p:sp>
      <p:sp>
        <p:nvSpPr>
          <p:cNvPr id="4" name="날짜 개체 틀 3"/>
          <p:cNvSpPr>
            <a:spLocks noGrp="1"/>
          </p:cNvSpPr>
          <p:nvPr>
            <p:ph type="dt" sz="half" idx="10"/>
          </p:nvPr>
        </p:nvSpPr>
        <p:spPr/>
        <p:txBody>
          <a:bodyPr/>
          <a:lstStyle/>
          <a:p>
            <a:r>
              <a:rPr lang="en-US" altLang="ko-KR" smtClean="0"/>
              <a:t>March 2017</a:t>
            </a:r>
            <a:endParaRPr lang="en-US" altLang="ko-KR" dirty="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14</a:t>
            </a:fld>
            <a:endParaRPr lang="en-US" altLang="ko-KR"/>
          </a:p>
        </p:txBody>
      </p:sp>
      <p:graphicFrame>
        <p:nvGraphicFramePr>
          <p:cNvPr id="8" name="표 7"/>
          <p:cNvGraphicFramePr>
            <a:graphicFrameLocks noGrp="1"/>
          </p:cNvGraphicFramePr>
          <p:nvPr>
            <p:extLst>
              <p:ext uri="{D42A27DB-BD31-4B8C-83A1-F6EECF244321}">
                <p14:modId xmlns:p14="http://schemas.microsoft.com/office/powerpoint/2010/main" val="2900733579"/>
              </p:ext>
            </p:extLst>
          </p:nvPr>
        </p:nvGraphicFramePr>
        <p:xfrm>
          <a:off x="4802253" y="5000106"/>
          <a:ext cx="4265222" cy="1280160"/>
        </p:xfrm>
        <a:graphic>
          <a:graphicData uri="http://schemas.openxmlformats.org/drawingml/2006/table">
            <a:tbl>
              <a:tblPr firstRow="1" firstCol="1" bandRow="1">
                <a:tableStyleId>{5C22544A-7EE6-4342-B048-85BDC9FD1C3A}</a:tableStyleId>
              </a:tblPr>
              <a:tblGrid>
                <a:gridCol w="1440160"/>
                <a:gridCol w="2825062"/>
              </a:tblGrid>
              <a:tr h="292142">
                <a:tc>
                  <a:txBody>
                    <a:bodyPr/>
                    <a:lstStyle/>
                    <a:p>
                      <a:pPr marL="0" indent="-482600" algn="ctr" defTabSz="914400" rtl="0" eaLnBrk="1" latinLnBrk="1" hangingPunct="1">
                        <a:spcAft>
                          <a:spcPts val="0"/>
                        </a:spcAft>
                      </a:pPr>
                      <a:r>
                        <a:rPr lang="en-US" altLang="ko-KR" sz="1200" b="1" kern="100" dirty="0" smtClean="0">
                          <a:solidFill>
                            <a:schemeClr val="tx1"/>
                          </a:solidFill>
                          <a:effectLst/>
                          <a:latin typeface="+mn-ea"/>
                          <a:ea typeface="+mn-ea"/>
                          <a:cs typeface="+mn-cs"/>
                        </a:rPr>
                        <a:t>Size</a:t>
                      </a:r>
                      <a:endParaRPr lang="ko-KR" sz="1200" b="1" kern="100" dirty="0">
                        <a:solidFill>
                          <a:schemeClr val="tx1"/>
                        </a:solidFill>
                        <a:effectLst/>
                        <a:latin typeface="+mn-ea"/>
                        <a:ea typeface="+mn-ea"/>
                        <a:cs typeface="+mn-cs"/>
                      </a:endParaRPr>
                    </a:p>
                  </a:txBody>
                  <a:tcPr marL="47159" marR="471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226695" algn="ctr" defTabSz="914400" rtl="0" eaLnBrk="1" fontAlgn="auto" latinLnBrk="1" hangingPunct="1">
                        <a:lnSpc>
                          <a:spcPct val="100000"/>
                        </a:lnSpc>
                        <a:spcBef>
                          <a:spcPts val="0"/>
                        </a:spcBef>
                        <a:spcAft>
                          <a:spcPts val="0"/>
                        </a:spcAft>
                        <a:buClrTx/>
                        <a:buSzTx/>
                        <a:buFontTx/>
                        <a:buNone/>
                        <a:tabLst/>
                        <a:defRPr/>
                      </a:pPr>
                      <a:r>
                        <a:rPr lang="en-US" altLang="ko-KR" sz="1200" b="1" kern="100" dirty="0" smtClean="0">
                          <a:solidFill>
                            <a:schemeClr val="tx1"/>
                          </a:solidFill>
                          <a:effectLst/>
                          <a:latin typeface="+mn-ea"/>
                          <a:ea typeface="+mn-ea"/>
                          <a:cs typeface="Times New Roman"/>
                        </a:rPr>
                        <a:t>TX : </a:t>
                      </a:r>
                      <a:r>
                        <a:rPr lang="en-US" altLang="zh-CN" sz="1200" b="1" kern="100" dirty="0" smtClean="0">
                          <a:solidFill>
                            <a:schemeClr val="tx1"/>
                          </a:solidFill>
                          <a:effectLst/>
                          <a:latin typeface="+mn-ea"/>
                          <a:ea typeface="+mn-ea"/>
                        </a:rPr>
                        <a:t>4x4</a:t>
                      </a:r>
                      <a:r>
                        <a:rPr lang="en-US" altLang="zh-CN" sz="1200" b="1" kern="100" baseline="0" dirty="0" smtClean="0">
                          <a:solidFill>
                            <a:schemeClr val="tx1"/>
                          </a:solidFill>
                          <a:effectLst/>
                          <a:latin typeface="+mn-ea"/>
                          <a:ea typeface="+mn-ea"/>
                        </a:rPr>
                        <a:t> </a:t>
                      </a:r>
                      <a:r>
                        <a:rPr lang="en-US" altLang="ko-KR" sz="1200" b="1" kern="100" dirty="0" smtClean="0">
                          <a:solidFill>
                            <a:schemeClr val="tx1"/>
                          </a:solidFill>
                          <a:effectLst/>
                          <a:latin typeface="+mn-ea"/>
                          <a:ea typeface="+mn-ea"/>
                        </a:rPr>
                        <a:t>patch antenna </a:t>
                      </a:r>
                      <a:endParaRPr lang="en-US" sz="1200" b="1" kern="100" dirty="0" smtClean="0">
                        <a:solidFill>
                          <a:schemeClr val="tx1"/>
                        </a:solidFill>
                        <a:effectLst/>
                        <a:latin typeface="+mn-ea"/>
                        <a:ea typeface="+mn-ea"/>
                      </a:endParaRPr>
                    </a:p>
                    <a:p>
                      <a:pPr marL="0" indent="-226695" algn="ctr">
                        <a:spcAft>
                          <a:spcPts val="0"/>
                        </a:spcAft>
                      </a:pPr>
                      <a:r>
                        <a:rPr lang="en-US" sz="1200" b="1" kern="100" dirty="0" smtClean="0">
                          <a:solidFill>
                            <a:schemeClr val="tx1"/>
                          </a:solidFill>
                          <a:effectLst/>
                          <a:latin typeface="+mn-ea"/>
                          <a:ea typeface="+mn-ea"/>
                        </a:rPr>
                        <a:t>RX</a:t>
                      </a:r>
                      <a:r>
                        <a:rPr lang="en-US" sz="1200" b="1" kern="100" baseline="0" dirty="0" smtClean="0">
                          <a:solidFill>
                            <a:schemeClr val="tx1"/>
                          </a:solidFill>
                          <a:effectLst/>
                          <a:latin typeface="+mn-ea"/>
                          <a:ea typeface="+mn-ea"/>
                        </a:rPr>
                        <a:t> : </a:t>
                      </a:r>
                      <a:r>
                        <a:rPr lang="en-US" sz="1200" b="1" kern="100" dirty="0" smtClean="0">
                          <a:solidFill>
                            <a:schemeClr val="tx1"/>
                          </a:solidFill>
                          <a:effectLst/>
                          <a:latin typeface="+mn-ea"/>
                          <a:ea typeface="+mn-ea"/>
                        </a:rPr>
                        <a:t>8x8 patch antenna </a:t>
                      </a:r>
                    </a:p>
                    <a:p>
                      <a:pPr marL="0" indent="-226695" algn="ctr">
                        <a:spcAft>
                          <a:spcPts val="0"/>
                        </a:spcAft>
                      </a:pPr>
                      <a:r>
                        <a:rPr lang="en-US" altLang="ko-KR" sz="1200" b="1" kern="100" dirty="0" smtClean="0">
                          <a:solidFill>
                            <a:schemeClr val="tx1"/>
                          </a:solidFill>
                          <a:effectLst/>
                          <a:latin typeface="+mn-ea"/>
                          <a:ea typeface="+mn-ea"/>
                        </a:rPr>
                        <a:t>(66.6 mm x 62.3 mm)</a:t>
                      </a:r>
                      <a:endParaRPr lang="en-US" sz="1200" b="1" kern="100" dirty="0" smtClean="0">
                        <a:solidFill>
                          <a:schemeClr val="tx1"/>
                        </a:solidFill>
                        <a:effectLst/>
                        <a:latin typeface="+mn-ea"/>
                        <a:ea typeface="+mn-ea"/>
                      </a:endParaRPr>
                    </a:p>
                  </a:txBody>
                  <a:tcPr marL="47159" marR="471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9357">
                <a:tc>
                  <a:txBody>
                    <a:bodyPr/>
                    <a:lstStyle/>
                    <a:p>
                      <a:pPr marL="0" indent="-482600" algn="ctr" defTabSz="914400" rtl="0" eaLnBrk="1" latinLnBrk="1" hangingPunct="1">
                        <a:spcAft>
                          <a:spcPts val="0"/>
                        </a:spcAft>
                      </a:pPr>
                      <a:r>
                        <a:rPr lang="en-US" altLang="ko-KR" sz="1200" b="1" kern="100" dirty="0" smtClean="0">
                          <a:solidFill>
                            <a:schemeClr val="tx1"/>
                          </a:solidFill>
                          <a:effectLst/>
                          <a:latin typeface="+mn-ea"/>
                          <a:ea typeface="+mn-ea"/>
                          <a:cs typeface="+mn-cs"/>
                        </a:rPr>
                        <a:t>Antenna</a:t>
                      </a:r>
                      <a:r>
                        <a:rPr lang="en-US" altLang="ko-KR" sz="1200" b="1" kern="100" baseline="0" dirty="0" smtClean="0">
                          <a:solidFill>
                            <a:schemeClr val="tx1"/>
                          </a:solidFill>
                          <a:effectLst/>
                          <a:latin typeface="+mn-ea"/>
                          <a:ea typeface="+mn-ea"/>
                          <a:cs typeface="+mn-cs"/>
                        </a:rPr>
                        <a:t> gain</a:t>
                      </a:r>
                      <a:endParaRPr lang="ko-KR" sz="1200" b="1" kern="100" dirty="0">
                        <a:solidFill>
                          <a:schemeClr val="tx1"/>
                        </a:solidFill>
                        <a:effectLst/>
                        <a:latin typeface="+mn-ea"/>
                        <a:ea typeface="+mn-ea"/>
                        <a:cs typeface="+mn-cs"/>
                      </a:endParaRPr>
                    </a:p>
                  </a:txBody>
                  <a:tcPr marL="47159" marR="471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226695" algn="ctr" defTabSz="914400" rtl="0" eaLnBrk="1" fontAlgn="auto" latinLnBrk="1" hangingPunct="1">
                        <a:lnSpc>
                          <a:spcPct val="100000"/>
                        </a:lnSpc>
                        <a:spcBef>
                          <a:spcPts val="0"/>
                        </a:spcBef>
                        <a:spcAft>
                          <a:spcPts val="0"/>
                        </a:spcAft>
                        <a:buClrTx/>
                        <a:buSzTx/>
                        <a:buFontTx/>
                        <a:buNone/>
                        <a:tabLst/>
                        <a:defRPr/>
                      </a:pPr>
                      <a:r>
                        <a:rPr lang="en-US" altLang="ko-KR" sz="1200" b="1" kern="100" dirty="0" smtClean="0">
                          <a:solidFill>
                            <a:schemeClr val="tx1"/>
                          </a:solidFill>
                          <a:effectLst/>
                          <a:latin typeface="+mn-ea"/>
                          <a:ea typeface="+mn-ea"/>
                          <a:cs typeface="Times New Roman"/>
                        </a:rPr>
                        <a:t>TX</a:t>
                      </a:r>
                      <a:r>
                        <a:rPr lang="ko-KR" altLang="en-US" sz="1200" b="1" kern="100" dirty="0" smtClean="0">
                          <a:solidFill>
                            <a:schemeClr val="tx1"/>
                          </a:solidFill>
                          <a:effectLst/>
                          <a:latin typeface="+mn-ea"/>
                          <a:ea typeface="+mn-ea"/>
                          <a:cs typeface="Times New Roman"/>
                        </a:rPr>
                        <a:t> </a:t>
                      </a:r>
                      <a:r>
                        <a:rPr lang="en-US" altLang="ko-KR" sz="1200" b="1" kern="100" dirty="0" smtClean="0">
                          <a:solidFill>
                            <a:schemeClr val="tx1"/>
                          </a:solidFill>
                          <a:effectLst/>
                          <a:latin typeface="+mn-ea"/>
                          <a:ea typeface="+mn-ea"/>
                          <a:cs typeface="Times New Roman"/>
                        </a:rPr>
                        <a:t>: </a:t>
                      </a:r>
                      <a:r>
                        <a:rPr lang="en-US" altLang="ko-KR" sz="1200" b="1" kern="100" dirty="0" smtClean="0">
                          <a:solidFill>
                            <a:schemeClr val="tx1"/>
                          </a:solidFill>
                          <a:effectLst/>
                          <a:latin typeface="+mn-ea"/>
                          <a:ea typeface="+mn-ea"/>
                        </a:rPr>
                        <a:t>16 </a:t>
                      </a:r>
                      <a:r>
                        <a:rPr lang="en-US" altLang="ko-KR" sz="1200" b="1" kern="100" dirty="0" err="1" smtClean="0">
                          <a:solidFill>
                            <a:schemeClr val="tx1"/>
                          </a:solidFill>
                          <a:effectLst/>
                          <a:latin typeface="+mn-ea"/>
                          <a:ea typeface="+mn-ea"/>
                        </a:rPr>
                        <a:t>dBi</a:t>
                      </a:r>
                      <a:endParaRPr lang="en-US" altLang="ko-KR" sz="1200" b="1" kern="100" dirty="0" smtClean="0">
                        <a:solidFill>
                          <a:schemeClr val="tx1"/>
                        </a:solidFill>
                        <a:effectLst/>
                        <a:latin typeface="+mn-ea"/>
                        <a:ea typeface="+mn-ea"/>
                      </a:endParaRPr>
                    </a:p>
                    <a:p>
                      <a:pPr marL="0" indent="-226695" algn="ctr">
                        <a:spcAft>
                          <a:spcPts val="0"/>
                        </a:spcAft>
                      </a:pPr>
                      <a:r>
                        <a:rPr lang="en-US" altLang="ko-KR" sz="1200" b="1" kern="100" dirty="0" smtClean="0">
                          <a:solidFill>
                            <a:schemeClr val="tx1"/>
                          </a:solidFill>
                          <a:effectLst/>
                          <a:latin typeface="+mn-ea"/>
                          <a:ea typeface="+mn-ea"/>
                        </a:rPr>
                        <a:t>RX</a:t>
                      </a:r>
                      <a:r>
                        <a:rPr lang="ko-KR" altLang="en-US" sz="1200" b="1" kern="100" dirty="0" smtClean="0">
                          <a:solidFill>
                            <a:schemeClr val="tx1"/>
                          </a:solidFill>
                          <a:effectLst/>
                          <a:latin typeface="+mn-ea"/>
                          <a:ea typeface="+mn-ea"/>
                        </a:rPr>
                        <a:t> </a:t>
                      </a:r>
                      <a:r>
                        <a:rPr lang="en-US" altLang="ko-KR" sz="1200" b="1" kern="100" dirty="0" smtClean="0">
                          <a:solidFill>
                            <a:schemeClr val="tx1"/>
                          </a:solidFill>
                          <a:effectLst/>
                          <a:latin typeface="+mn-ea"/>
                          <a:ea typeface="+mn-ea"/>
                        </a:rPr>
                        <a:t>: </a:t>
                      </a:r>
                      <a:r>
                        <a:rPr lang="en-US" sz="1200" b="1" kern="100" dirty="0" smtClean="0">
                          <a:solidFill>
                            <a:schemeClr val="tx1"/>
                          </a:solidFill>
                          <a:effectLst/>
                          <a:latin typeface="+mn-ea"/>
                          <a:ea typeface="+mn-ea"/>
                        </a:rPr>
                        <a:t>22 </a:t>
                      </a:r>
                      <a:r>
                        <a:rPr lang="en-US" sz="1200" b="1" kern="100" dirty="0" err="1" smtClean="0">
                          <a:solidFill>
                            <a:schemeClr val="tx1"/>
                          </a:solidFill>
                          <a:effectLst/>
                          <a:latin typeface="+mn-ea"/>
                          <a:ea typeface="+mn-ea"/>
                        </a:rPr>
                        <a:t>dBi</a:t>
                      </a:r>
                      <a:endParaRPr lang="en-US" sz="1200" b="1" kern="100" dirty="0" smtClean="0">
                        <a:solidFill>
                          <a:schemeClr val="tx1"/>
                        </a:solidFill>
                        <a:effectLst/>
                        <a:latin typeface="+mn-ea"/>
                        <a:ea typeface="+mn-ea"/>
                      </a:endParaRPr>
                    </a:p>
                  </a:txBody>
                  <a:tcPr marL="47159" marR="471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5046">
                <a:tc>
                  <a:txBody>
                    <a:bodyPr/>
                    <a:lstStyle/>
                    <a:p>
                      <a:pPr marL="0" indent="-482600" algn="ctr">
                        <a:spcAft>
                          <a:spcPts val="0"/>
                        </a:spcAft>
                      </a:pPr>
                      <a:r>
                        <a:rPr lang="en-US" sz="1200" b="1" kern="100" dirty="0">
                          <a:solidFill>
                            <a:schemeClr val="tx1"/>
                          </a:solidFill>
                          <a:effectLst/>
                          <a:latin typeface="+mn-ea"/>
                          <a:ea typeface="+mn-ea"/>
                        </a:rPr>
                        <a:t>Beam-width@3dB</a:t>
                      </a:r>
                      <a:endParaRPr lang="ko-KR" sz="1200" b="1" kern="100" dirty="0">
                        <a:solidFill>
                          <a:schemeClr val="tx1"/>
                        </a:solidFill>
                        <a:effectLst/>
                        <a:latin typeface="+mn-ea"/>
                        <a:ea typeface="+mn-ea"/>
                        <a:cs typeface="Times New Roman"/>
                      </a:endParaRPr>
                    </a:p>
                  </a:txBody>
                  <a:tcPr marL="47159" marR="471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226695" algn="ctr">
                        <a:spcAft>
                          <a:spcPts val="0"/>
                        </a:spcAft>
                      </a:pPr>
                      <a:r>
                        <a:rPr lang="en-US" sz="1200" b="1" kern="100" dirty="0" smtClean="0">
                          <a:solidFill>
                            <a:schemeClr val="tx1"/>
                          </a:solidFill>
                          <a:effectLst/>
                          <a:latin typeface="+mn-ea"/>
                          <a:ea typeface="+mn-ea"/>
                        </a:rPr>
                        <a:t>TX</a:t>
                      </a:r>
                      <a:r>
                        <a:rPr lang="en-US" sz="1200" b="1" kern="100" dirty="0" smtClean="0">
                          <a:solidFill>
                            <a:schemeClr val="tx1"/>
                          </a:solidFill>
                          <a:effectLst/>
                          <a:latin typeface="+mn-ea"/>
                          <a:ea typeface="+mn-ea"/>
                        </a:rPr>
                        <a:t>: 12</a:t>
                      </a:r>
                      <a:r>
                        <a:rPr lang="en-US" sz="1200" b="1" kern="100" dirty="0" smtClean="0">
                          <a:solidFill>
                            <a:schemeClr val="tx1"/>
                          </a:solidFill>
                          <a:effectLst/>
                          <a:latin typeface="맑은 고딕" panose="020B0503020000020004" pitchFamily="50" charset="-127"/>
                          <a:ea typeface="맑은 고딕" panose="020B0503020000020004" pitchFamily="50" charset="-127"/>
                        </a:rPr>
                        <a:t>°</a:t>
                      </a:r>
                      <a:r>
                        <a:rPr lang="en-US" sz="1200" b="1" kern="100" dirty="0" smtClean="0">
                          <a:solidFill>
                            <a:schemeClr val="tx1"/>
                          </a:solidFill>
                          <a:effectLst/>
                          <a:latin typeface="+mn-ea"/>
                          <a:ea typeface="+mn-ea"/>
                        </a:rPr>
                        <a:t>@Vertical, 12</a:t>
                      </a:r>
                      <a:r>
                        <a:rPr lang="en-US" altLang="ko-KR" sz="1200" b="1" kern="100" dirty="0" smtClean="0">
                          <a:solidFill>
                            <a:schemeClr val="tx1"/>
                          </a:solidFill>
                          <a:effectLst/>
                          <a:latin typeface="맑은 고딕" panose="020B0503020000020004" pitchFamily="50" charset="-127"/>
                          <a:ea typeface="맑은 고딕" panose="020B0503020000020004" pitchFamily="50" charset="-127"/>
                        </a:rPr>
                        <a:t>°</a:t>
                      </a:r>
                      <a:r>
                        <a:rPr lang="en-US" sz="1200" b="1" kern="100" dirty="0" smtClean="0">
                          <a:solidFill>
                            <a:schemeClr val="tx1"/>
                          </a:solidFill>
                          <a:effectLst/>
                          <a:latin typeface="+mn-ea"/>
                          <a:ea typeface="+mn-ea"/>
                        </a:rPr>
                        <a:t>@Horizontal</a:t>
                      </a:r>
                    </a:p>
                    <a:p>
                      <a:pPr marL="0" marR="0" lvl="0" indent="-226695" algn="ctr" defTabSz="914400" rtl="0" eaLnBrk="1" fontAlgn="auto" latinLnBrk="1" hangingPunct="1">
                        <a:lnSpc>
                          <a:spcPct val="100000"/>
                        </a:lnSpc>
                        <a:spcBef>
                          <a:spcPts val="0"/>
                        </a:spcBef>
                        <a:spcAft>
                          <a:spcPts val="0"/>
                        </a:spcAft>
                        <a:buClrTx/>
                        <a:buSzTx/>
                        <a:buFontTx/>
                        <a:buNone/>
                        <a:tabLst/>
                        <a:defRPr/>
                      </a:pPr>
                      <a:r>
                        <a:rPr lang="en-US" altLang="ko-KR" sz="1200" b="1" kern="100" dirty="0" smtClean="0">
                          <a:solidFill>
                            <a:schemeClr val="tx1"/>
                          </a:solidFill>
                          <a:effectLst/>
                          <a:latin typeface="+mn-ea"/>
                          <a:ea typeface="+mn-ea"/>
                        </a:rPr>
                        <a:t>RX: 8</a:t>
                      </a:r>
                      <a:r>
                        <a:rPr lang="en-US" altLang="ko-KR" sz="1200" b="1" kern="100" dirty="0" smtClean="0">
                          <a:solidFill>
                            <a:schemeClr val="tx1"/>
                          </a:solidFill>
                          <a:effectLst/>
                          <a:latin typeface="맑은 고딕" panose="020B0503020000020004" pitchFamily="50" charset="-127"/>
                          <a:ea typeface="맑은 고딕" panose="020B0503020000020004" pitchFamily="50" charset="-127"/>
                        </a:rPr>
                        <a:t>°</a:t>
                      </a:r>
                      <a:r>
                        <a:rPr lang="en-US" altLang="ko-KR" sz="1200" b="1" kern="100" dirty="0" smtClean="0">
                          <a:solidFill>
                            <a:schemeClr val="tx1"/>
                          </a:solidFill>
                          <a:effectLst/>
                          <a:latin typeface="+mn-ea"/>
                          <a:ea typeface="+mn-ea"/>
                        </a:rPr>
                        <a:t>@Vertical, </a:t>
                      </a:r>
                      <a:r>
                        <a:rPr lang="en-US" altLang="ko-KR" sz="1200" b="1" kern="100" dirty="0" smtClean="0">
                          <a:solidFill>
                            <a:schemeClr val="tx1"/>
                          </a:solidFill>
                          <a:effectLst/>
                          <a:latin typeface="+mn-ea"/>
                          <a:ea typeface="+mn-ea"/>
                        </a:rPr>
                        <a:t>8</a:t>
                      </a:r>
                      <a:r>
                        <a:rPr lang="en-US" altLang="ko-KR" sz="1200" b="1" kern="100" dirty="0" smtClean="0">
                          <a:solidFill>
                            <a:schemeClr val="tx1"/>
                          </a:solidFill>
                          <a:effectLst/>
                          <a:latin typeface="맑은 고딕" panose="020B0503020000020004" pitchFamily="50" charset="-127"/>
                          <a:ea typeface="맑은 고딕" panose="020B0503020000020004" pitchFamily="50" charset="-127"/>
                        </a:rPr>
                        <a:t>°</a:t>
                      </a:r>
                      <a:r>
                        <a:rPr lang="en-US" altLang="ko-KR" sz="1200" b="1" kern="100" dirty="0" smtClean="0">
                          <a:solidFill>
                            <a:schemeClr val="tx1"/>
                          </a:solidFill>
                          <a:effectLst/>
                          <a:latin typeface="+mn-ea"/>
                          <a:ea typeface="+mn-ea"/>
                        </a:rPr>
                        <a:t>@Horizontal</a:t>
                      </a:r>
                      <a:endParaRPr lang="ko-KR" altLang="ko-KR" sz="1200" b="1" kern="100" dirty="0" smtClean="0">
                        <a:solidFill>
                          <a:schemeClr val="tx1"/>
                        </a:solidFill>
                        <a:effectLst/>
                        <a:latin typeface="+mn-ea"/>
                        <a:ea typeface="+mn-ea"/>
                        <a:cs typeface="Times New Roman"/>
                      </a:endParaRPr>
                    </a:p>
                  </a:txBody>
                  <a:tcPr marL="47159" marR="471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pSp>
        <p:nvGrpSpPr>
          <p:cNvPr id="11" name="그룹 10"/>
          <p:cNvGrpSpPr/>
          <p:nvPr/>
        </p:nvGrpSpPr>
        <p:grpSpPr>
          <a:xfrm>
            <a:off x="399231" y="3284984"/>
            <a:ext cx="1248257" cy="2731732"/>
            <a:chOff x="435212" y="3432463"/>
            <a:chExt cx="1427969" cy="2974405"/>
          </a:xfrm>
        </p:grpSpPr>
        <p:pic>
          <p:nvPicPr>
            <p:cNvPr id="9"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95354" l="69392" r="98800"/>
                      </a14:imgEffect>
                    </a14:imgLayer>
                  </a14:imgProps>
                </a:ext>
                <a:ext uri="{28A0092B-C50C-407E-A947-70E740481C1C}">
                  <a14:useLocalDpi xmlns:a14="http://schemas.microsoft.com/office/drawing/2010/main" val="0"/>
                </a:ext>
              </a:extLst>
            </a:blip>
            <a:srcRect l="68991"/>
            <a:stretch/>
          </p:blipFill>
          <p:spPr bwMode="auto">
            <a:xfrm>
              <a:off x="435212" y="3432463"/>
              <a:ext cx="1427969" cy="2974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직사각형 9"/>
            <p:cNvSpPr/>
            <p:nvPr/>
          </p:nvSpPr>
          <p:spPr bwMode="auto">
            <a:xfrm>
              <a:off x="1351004" y="3519862"/>
              <a:ext cx="432048" cy="1828654"/>
            </a:xfrm>
            <a:prstGeom prst="rect">
              <a:avLst/>
            </a:prstGeom>
            <a:noFill/>
            <a:ln w="25400" cap="flat" cmpd="sng" algn="ctr">
              <a:solidFill>
                <a:schemeClr val="accent2"/>
              </a:solidFill>
              <a:prstDash val="sysDash"/>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Times New Roman" pitchFamily="18" charset="0"/>
              </a:endParaRPr>
            </a:p>
          </p:txBody>
        </p:sp>
      </p:grpSp>
      <p:pic>
        <p:nvPicPr>
          <p:cNvPr id="12" name="그림 1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2219919"/>
            <a:ext cx="3179353" cy="2290666"/>
          </a:xfrm>
          <a:prstGeom prst="rect">
            <a:avLst/>
          </a:prstGeom>
          <a:noFill/>
          <a:ln>
            <a:noFill/>
          </a:ln>
        </p:spPr>
      </p:pic>
      <p:pic>
        <p:nvPicPr>
          <p:cNvPr id="13" name="그림 12"/>
          <p:cNvPicPr/>
          <p:nvPr/>
        </p:nvPicPr>
        <p:blipFill>
          <a:blip r:embed="rId6" cstate="print">
            <a:extLst>
              <a:ext uri="{28A0092B-C50C-407E-A947-70E740481C1C}">
                <a14:useLocalDpi xmlns:a14="http://schemas.microsoft.com/office/drawing/2010/main" val="0"/>
              </a:ext>
            </a:extLst>
          </a:blip>
          <a:stretch>
            <a:fillRect/>
          </a:stretch>
        </p:blipFill>
        <p:spPr>
          <a:xfrm>
            <a:off x="1979712" y="3694399"/>
            <a:ext cx="2468365" cy="2182873"/>
          </a:xfrm>
          <a:prstGeom prst="rect">
            <a:avLst/>
          </a:prstGeom>
        </p:spPr>
      </p:pic>
      <p:sp>
        <p:nvSpPr>
          <p:cNvPr id="14" name="TextBox 13"/>
          <p:cNvSpPr txBox="1"/>
          <p:nvPr/>
        </p:nvSpPr>
        <p:spPr>
          <a:xfrm>
            <a:off x="2771800" y="6011996"/>
            <a:ext cx="947695" cy="369332"/>
          </a:xfrm>
          <a:prstGeom prst="rect">
            <a:avLst/>
          </a:prstGeom>
          <a:noFill/>
        </p:spPr>
        <p:txBody>
          <a:bodyPr wrap="none" rtlCol="0">
            <a:spAutoFit/>
          </a:bodyPr>
          <a:lstStyle/>
          <a:p>
            <a:r>
              <a:rPr lang="en-US" altLang="ko-KR" sz="1800" b="1" dirty="0" smtClean="0"/>
              <a:t>&lt;</a:t>
            </a:r>
            <a:r>
              <a:rPr lang="en-US" altLang="ko-KR" sz="1800" b="1" dirty="0" err="1" smtClean="0"/>
              <a:t>mTE</a:t>
            </a:r>
            <a:r>
              <a:rPr lang="en-US" altLang="ko-KR" sz="1800" b="1" dirty="0" smtClean="0"/>
              <a:t>&gt;</a:t>
            </a:r>
            <a:endParaRPr lang="ko-KR" altLang="en-US" sz="1800" b="1" dirty="0"/>
          </a:p>
        </p:txBody>
      </p:sp>
      <p:sp>
        <p:nvSpPr>
          <p:cNvPr id="15" name="TextBox 14"/>
          <p:cNvSpPr txBox="1"/>
          <p:nvPr/>
        </p:nvSpPr>
        <p:spPr>
          <a:xfrm>
            <a:off x="611560" y="6011996"/>
            <a:ext cx="973343" cy="369332"/>
          </a:xfrm>
          <a:prstGeom prst="rect">
            <a:avLst/>
          </a:prstGeom>
          <a:noFill/>
        </p:spPr>
        <p:txBody>
          <a:bodyPr wrap="none" rtlCol="0">
            <a:spAutoFit/>
          </a:bodyPr>
          <a:lstStyle/>
          <a:p>
            <a:r>
              <a:rPr lang="en-US" altLang="ko-KR" sz="1800" b="1" dirty="0" smtClean="0"/>
              <a:t>&lt;</a:t>
            </a:r>
            <a:r>
              <a:rPr lang="en-US" altLang="ko-KR" sz="1800" b="1" dirty="0" err="1" smtClean="0"/>
              <a:t>mRU</a:t>
            </a:r>
            <a:r>
              <a:rPr lang="en-US" altLang="ko-KR" sz="1800" b="1" dirty="0" smtClean="0"/>
              <a:t>&gt;</a:t>
            </a:r>
            <a:endParaRPr lang="ko-KR" altLang="en-US" sz="1800" b="1" dirty="0"/>
          </a:p>
        </p:txBody>
      </p:sp>
    </p:spTree>
    <p:extLst>
      <p:ext uri="{BB962C8B-B14F-4D97-AF65-F5344CB8AC3E}">
        <p14:creationId xmlns:p14="http://schemas.microsoft.com/office/powerpoint/2010/main" val="1599423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Plan </a:t>
            </a:r>
            <a:r>
              <a:rPr lang="en-US" altLang="ko-KR" dirty="0" smtClean="0"/>
              <a:t>for </a:t>
            </a:r>
            <a:r>
              <a:rPr lang="en-US" altLang="ko-KR" dirty="0"/>
              <a:t>MHN-E Demonstration</a:t>
            </a:r>
            <a:endParaRPr lang="ko-KR" altLang="en-US" dirty="0"/>
          </a:p>
        </p:txBody>
      </p:sp>
      <p:sp>
        <p:nvSpPr>
          <p:cNvPr id="3" name="내용 개체 틀 2"/>
          <p:cNvSpPr>
            <a:spLocks noGrp="1"/>
          </p:cNvSpPr>
          <p:nvPr>
            <p:ph idx="1"/>
          </p:nvPr>
        </p:nvSpPr>
        <p:spPr/>
        <p:txBody>
          <a:bodyPr/>
          <a:lstStyle/>
          <a:p>
            <a:r>
              <a:rPr lang="en-US" altLang="ko-KR" sz="2400" dirty="0"/>
              <a:t>Plan for MHN-E </a:t>
            </a:r>
            <a:r>
              <a:rPr lang="en-US" altLang="ko-KR" sz="2400" dirty="0" smtClean="0"/>
              <a:t>Demonstration</a:t>
            </a:r>
          </a:p>
          <a:p>
            <a:pPr lvl="1"/>
            <a:r>
              <a:rPr lang="en-US" altLang="ko-KR" sz="2000" dirty="0" smtClean="0"/>
              <a:t>Phase 1: indoor test (in the lab)</a:t>
            </a:r>
          </a:p>
          <a:p>
            <a:pPr lvl="2"/>
            <a:r>
              <a:rPr lang="en-US" altLang="ko-KR" sz="1600" dirty="0" smtClean="0"/>
              <a:t>Underway, to be completed soon</a:t>
            </a:r>
          </a:p>
          <a:p>
            <a:pPr lvl="1"/>
            <a:r>
              <a:rPr lang="en-US" altLang="ko-KR" sz="2000" dirty="0" smtClean="0"/>
              <a:t>Phase 2: outdoor test (with very low mobility)</a:t>
            </a:r>
          </a:p>
          <a:p>
            <a:pPr lvl="2"/>
            <a:r>
              <a:rPr lang="en-US" altLang="ko-KR" sz="2000" dirty="0" smtClean="0"/>
              <a:t>Expected to be completed by the end of this year</a:t>
            </a:r>
            <a:endParaRPr lang="ko-KR" altLang="en-US" sz="2000" dirty="0"/>
          </a:p>
        </p:txBody>
      </p:sp>
      <p:sp>
        <p:nvSpPr>
          <p:cNvPr id="4" name="날짜 개체 틀 3"/>
          <p:cNvSpPr>
            <a:spLocks noGrp="1"/>
          </p:cNvSpPr>
          <p:nvPr>
            <p:ph type="dt" sz="half" idx="10"/>
          </p:nvPr>
        </p:nvSpPr>
        <p:spPr/>
        <p:txBody>
          <a:bodyPr/>
          <a:lstStyle/>
          <a:p>
            <a:r>
              <a:rPr lang="en-US" altLang="ko-KR" smtClean="0"/>
              <a:t>March 2017</a:t>
            </a:r>
            <a:endParaRPr lang="en-US" altLang="ko-KR" dirty="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15</a:t>
            </a:fld>
            <a:endParaRPr lang="en-US" altLang="ko-KR"/>
          </a:p>
        </p:txBody>
      </p:sp>
      <p:sp>
        <p:nvSpPr>
          <p:cNvPr id="7" name="TextBox 6"/>
          <p:cNvSpPr txBox="1"/>
          <p:nvPr/>
        </p:nvSpPr>
        <p:spPr>
          <a:xfrm>
            <a:off x="1318318" y="3923001"/>
            <a:ext cx="3227165" cy="523220"/>
          </a:xfrm>
          <a:prstGeom prst="rect">
            <a:avLst/>
          </a:prstGeom>
          <a:noFill/>
        </p:spPr>
        <p:txBody>
          <a:bodyPr wrap="none" rtlCol="0">
            <a:spAutoFit/>
          </a:bodyPr>
          <a:lstStyle/>
          <a:p>
            <a:r>
              <a:rPr lang="en-US" altLang="ko-KR" sz="1400" dirty="0" err="1" smtClean="0">
                <a:latin typeface="Eras Demi ITC" panose="020B0805030504020804" pitchFamily="34" charset="0"/>
              </a:rPr>
              <a:t>mmWave</a:t>
            </a:r>
            <a:r>
              <a:rPr lang="en-US" altLang="ko-KR" sz="1400" dirty="0" smtClean="0">
                <a:latin typeface="Eras Demi ITC" panose="020B0805030504020804" pitchFamily="34" charset="0"/>
              </a:rPr>
              <a:t> </a:t>
            </a:r>
            <a:r>
              <a:rPr lang="en-US" altLang="ko-KR" sz="1400" dirty="0">
                <a:latin typeface="Eras Demi ITC" panose="020B0805030504020804" pitchFamily="34" charset="0"/>
              </a:rPr>
              <a:t>moving wireless </a:t>
            </a:r>
            <a:r>
              <a:rPr lang="en-US" altLang="ko-KR" sz="1400" dirty="0" smtClean="0">
                <a:latin typeface="Eras Demi ITC" panose="020B0805030504020804" pitchFamily="34" charset="0"/>
              </a:rPr>
              <a:t>backhaul</a:t>
            </a:r>
            <a:endParaRPr lang="en-US" altLang="ko-KR" sz="1400" dirty="0">
              <a:latin typeface="Eras Demi ITC" panose="020B0805030504020804" pitchFamily="34" charset="0"/>
            </a:endParaRPr>
          </a:p>
          <a:p>
            <a:r>
              <a:rPr lang="en-US" altLang="ko-KR" sz="1400" dirty="0" smtClean="0">
                <a:latin typeface="Eras Demi ITC" panose="020B0805030504020804" pitchFamily="34" charset="0"/>
              </a:rPr>
              <a:t>(</a:t>
            </a:r>
            <a:r>
              <a:rPr lang="en-US" altLang="ko-KR" sz="1400" dirty="0" smtClean="0">
                <a:solidFill>
                  <a:schemeClr val="accent2"/>
                </a:solidFill>
                <a:latin typeface="Eras Demi ITC" panose="020B0805030504020804" pitchFamily="34" charset="0"/>
              </a:rPr>
              <a:t>data </a:t>
            </a:r>
            <a:r>
              <a:rPr lang="en-US" altLang="ko-KR" sz="1400" dirty="0">
                <a:solidFill>
                  <a:schemeClr val="accent2"/>
                </a:solidFill>
                <a:latin typeface="Eras Demi ITC" panose="020B0805030504020804" pitchFamily="34" charset="0"/>
              </a:rPr>
              <a:t>rate exceeding 2.5 </a:t>
            </a:r>
            <a:r>
              <a:rPr lang="en-US" altLang="ko-KR" sz="1400" dirty="0" err="1" smtClean="0">
                <a:solidFill>
                  <a:schemeClr val="accent2"/>
                </a:solidFill>
                <a:latin typeface="Eras Demi ITC" panose="020B0805030504020804" pitchFamily="34" charset="0"/>
              </a:rPr>
              <a:t>Gbps</a:t>
            </a:r>
            <a:r>
              <a:rPr lang="en-US" altLang="ko-KR" sz="1400" dirty="0" smtClean="0">
                <a:solidFill>
                  <a:schemeClr val="accent2"/>
                </a:solidFill>
                <a:latin typeface="Eras Demi ITC" panose="020B0805030504020804" pitchFamily="34" charset="0"/>
              </a:rPr>
              <a:t>)</a:t>
            </a:r>
            <a:endParaRPr lang="ko-KR" altLang="en-US" sz="1400" dirty="0">
              <a:solidFill>
                <a:schemeClr val="accent2"/>
              </a:solidFill>
              <a:latin typeface="Eras Demi ITC" panose="020B0805030504020804" pitchFamily="34" charset="0"/>
            </a:endParaRPr>
          </a:p>
        </p:txBody>
      </p:sp>
      <p:pic>
        <p:nvPicPr>
          <p:cNvPr id="24" name="Picture 2" descr="http://www.wisdomtiger.com/en/joyweb/upFile/20121103170466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2827" y="5396687"/>
            <a:ext cx="805817" cy="48058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5907163" y="5354052"/>
            <a:ext cx="1669707" cy="523220"/>
          </a:xfrm>
          <a:prstGeom prst="rect">
            <a:avLst/>
          </a:prstGeom>
          <a:noFill/>
        </p:spPr>
        <p:txBody>
          <a:bodyPr wrap="square" rtlCol="0">
            <a:spAutoFit/>
          </a:bodyPr>
          <a:lstStyle/>
          <a:p>
            <a:r>
              <a:rPr lang="en-US" altLang="ko-KR" sz="1400" dirty="0">
                <a:latin typeface="Eras Demi ITC" panose="020B0805030504020804" pitchFamily="34" charset="0"/>
              </a:rPr>
              <a:t>Multiple UHD</a:t>
            </a:r>
          </a:p>
          <a:p>
            <a:r>
              <a:rPr lang="en-US" altLang="ko-KR" sz="1400" dirty="0">
                <a:latin typeface="Eras Demi ITC" panose="020B0805030504020804" pitchFamily="34" charset="0"/>
              </a:rPr>
              <a:t>video streaming </a:t>
            </a:r>
          </a:p>
        </p:txBody>
      </p:sp>
      <p:sp>
        <p:nvSpPr>
          <p:cNvPr id="29" name="TextBox 28"/>
          <p:cNvSpPr txBox="1"/>
          <p:nvPr/>
        </p:nvSpPr>
        <p:spPr>
          <a:xfrm>
            <a:off x="6156176" y="4653136"/>
            <a:ext cx="2077813" cy="523220"/>
          </a:xfrm>
          <a:prstGeom prst="rect">
            <a:avLst/>
          </a:prstGeom>
          <a:noFill/>
        </p:spPr>
        <p:txBody>
          <a:bodyPr wrap="none" rtlCol="0">
            <a:spAutoFit/>
          </a:bodyPr>
          <a:lstStyle/>
          <a:p>
            <a:r>
              <a:rPr lang="en-US" altLang="ko-KR" sz="1400" dirty="0">
                <a:latin typeface="Eras Demi ITC" panose="020B0805030504020804" pitchFamily="34" charset="0"/>
              </a:rPr>
              <a:t>Immersive experience </a:t>
            </a:r>
            <a:endParaRPr lang="en-US" altLang="ko-KR" sz="1400" dirty="0" smtClean="0">
              <a:latin typeface="Eras Demi ITC" panose="020B0805030504020804" pitchFamily="34" charset="0"/>
            </a:endParaRPr>
          </a:p>
          <a:p>
            <a:r>
              <a:rPr lang="en-US" altLang="ko-KR" sz="1400" dirty="0" smtClean="0">
                <a:latin typeface="Eras Demi ITC" panose="020B0805030504020804" pitchFamily="34" charset="0"/>
              </a:rPr>
              <a:t>(</a:t>
            </a:r>
            <a:r>
              <a:rPr lang="en-US" altLang="ko-KR" sz="1400" dirty="0">
                <a:latin typeface="Eras Demi ITC" panose="020B0805030504020804" pitchFamily="34" charset="0"/>
              </a:rPr>
              <a:t>VR/AR</a:t>
            </a:r>
            <a:r>
              <a:rPr lang="en-US" altLang="ko-KR" sz="1400" dirty="0" smtClean="0"/>
              <a:t>)</a:t>
            </a:r>
            <a:endParaRPr lang="ko-KR" altLang="en-US" sz="1400" dirty="0"/>
          </a:p>
        </p:txBody>
      </p:sp>
      <p:sp>
        <p:nvSpPr>
          <p:cNvPr id="30" name="TextBox 29"/>
          <p:cNvSpPr txBox="1"/>
          <p:nvPr/>
        </p:nvSpPr>
        <p:spPr>
          <a:xfrm>
            <a:off x="5364088" y="3913892"/>
            <a:ext cx="3366627" cy="523220"/>
          </a:xfrm>
          <a:prstGeom prst="rect">
            <a:avLst/>
          </a:prstGeom>
          <a:noFill/>
        </p:spPr>
        <p:txBody>
          <a:bodyPr wrap="none" rtlCol="0">
            <a:spAutoFit/>
          </a:bodyPr>
          <a:lstStyle/>
          <a:p>
            <a:r>
              <a:rPr lang="en-US" altLang="ko-KR" sz="1400" dirty="0">
                <a:latin typeface="Eras Demi ITC" panose="020B0805030504020804" pitchFamily="34" charset="0"/>
              </a:rPr>
              <a:t>Broadband Internet service via</a:t>
            </a:r>
          </a:p>
          <a:p>
            <a:r>
              <a:rPr lang="en-US" altLang="ko-KR" sz="1400" dirty="0">
                <a:latin typeface="Eras Demi ITC" panose="020B0805030504020804" pitchFamily="34" charset="0"/>
              </a:rPr>
              <a:t>Giga Wi-Fi AP deployed in the vehicle</a:t>
            </a:r>
            <a:endParaRPr lang="ko-KR" altLang="en-US" sz="1400" dirty="0">
              <a:latin typeface="Eras Demi ITC" panose="020B0805030504020804" pitchFamily="34" charset="0"/>
            </a:endParaRPr>
          </a:p>
        </p:txBody>
      </p:sp>
      <p:sp>
        <p:nvSpPr>
          <p:cNvPr id="31" name="TextBox 30"/>
          <p:cNvSpPr txBox="1"/>
          <p:nvPr/>
        </p:nvSpPr>
        <p:spPr>
          <a:xfrm>
            <a:off x="6708192" y="3476104"/>
            <a:ext cx="1335622" cy="307777"/>
          </a:xfrm>
          <a:prstGeom prst="rect">
            <a:avLst/>
          </a:prstGeom>
          <a:noFill/>
        </p:spPr>
        <p:txBody>
          <a:bodyPr wrap="none" rtlCol="0">
            <a:spAutoFit/>
          </a:bodyPr>
          <a:lstStyle/>
          <a:p>
            <a:r>
              <a:rPr lang="en-US" altLang="ko-KR" sz="1400" dirty="0">
                <a:solidFill>
                  <a:schemeClr val="accent2"/>
                </a:solidFill>
                <a:latin typeface="Eras Demi ITC" panose="020B0805030504020804" pitchFamily="34" charset="0"/>
              </a:rPr>
              <a:t>Inside vehicle</a:t>
            </a:r>
            <a:endParaRPr lang="ko-KR" altLang="en-US" sz="1400" dirty="0">
              <a:solidFill>
                <a:schemeClr val="accent2"/>
              </a:solidFill>
              <a:latin typeface="Eras Demi ITC" panose="020B0805030504020804" pitchFamily="34" charset="0"/>
            </a:endParaRPr>
          </a:p>
        </p:txBody>
      </p:sp>
      <p:sp>
        <p:nvSpPr>
          <p:cNvPr id="33" name="TextBox 32"/>
          <p:cNvSpPr txBox="1"/>
          <p:nvPr/>
        </p:nvSpPr>
        <p:spPr>
          <a:xfrm>
            <a:off x="59866" y="3978153"/>
            <a:ext cx="1274708" cy="307777"/>
          </a:xfrm>
          <a:prstGeom prst="rect">
            <a:avLst/>
          </a:prstGeom>
          <a:noFill/>
        </p:spPr>
        <p:txBody>
          <a:bodyPr wrap="none" rtlCol="0">
            <a:spAutoFit/>
          </a:bodyPr>
          <a:lstStyle/>
          <a:p>
            <a:r>
              <a:rPr lang="en-US" altLang="ko-KR" sz="1400" dirty="0" err="1">
                <a:latin typeface="Eras Demi ITC" panose="020B0805030504020804" pitchFamily="34" charset="0"/>
              </a:rPr>
              <a:t>mRU</a:t>
            </a:r>
            <a:r>
              <a:rPr lang="en-US" altLang="ko-KR" sz="1400" dirty="0">
                <a:latin typeface="Eras Demi ITC" panose="020B0805030504020804" pitchFamily="34" charset="0"/>
              </a:rPr>
              <a:t> of </a:t>
            </a:r>
            <a:r>
              <a:rPr lang="en-US" altLang="ko-KR" sz="1400" dirty="0" err="1">
                <a:latin typeface="Eras Demi ITC" panose="020B0805030504020804" pitchFamily="34" charset="0"/>
              </a:rPr>
              <a:t>mNB</a:t>
            </a:r>
            <a:endParaRPr lang="ko-KR" altLang="en-US" sz="1400" dirty="0">
              <a:latin typeface="Eras Demi ITC" panose="020B0805030504020804" pitchFamily="34" charset="0"/>
            </a:endParaRPr>
          </a:p>
        </p:txBody>
      </p:sp>
      <p:grpSp>
        <p:nvGrpSpPr>
          <p:cNvPr id="41" name="그룹 40"/>
          <p:cNvGrpSpPr/>
          <p:nvPr/>
        </p:nvGrpSpPr>
        <p:grpSpPr>
          <a:xfrm>
            <a:off x="1666007" y="4529776"/>
            <a:ext cx="2905993" cy="1936418"/>
            <a:chOff x="1547664" y="4209559"/>
            <a:chExt cx="2905993" cy="1936418"/>
          </a:xfrm>
        </p:grpSpPr>
        <p:pic>
          <p:nvPicPr>
            <p:cNvPr id="9" name="Picture 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4466181"/>
              <a:ext cx="1989604" cy="1626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1840" y="4893932"/>
              <a:ext cx="337284" cy="14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C:\2015_업무\2015년_부장님숙제\디자인작업\png\전파_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2883348" y="5029625"/>
              <a:ext cx="225603" cy="1441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891648" y="4209559"/>
              <a:ext cx="505267" cy="276999"/>
            </a:xfrm>
            <a:prstGeom prst="rect">
              <a:avLst/>
            </a:prstGeom>
            <a:noFill/>
          </p:spPr>
          <p:txBody>
            <a:bodyPr wrap="none" rtlCol="0">
              <a:spAutoFit/>
            </a:bodyPr>
            <a:lstStyle/>
            <a:p>
              <a:r>
                <a:rPr lang="en-US" altLang="ko-KR" sz="1200" dirty="0" err="1" smtClean="0">
                  <a:latin typeface="Eras Demi ITC" panose="020B0805030504020804" pitchFamily="34" charset="0"/>
                </a:rPr>
                <a:t>mTE</a:t>
              </a:r>
              <a:endParaRPr lang="ko-KR" altLang="en-US" sz="1200" dirty="0">
                <a:latin typeface="Eras Demi ITC" panose="020B0805030504020804" pitchFamily="34" charset="0"/>
              </a:endParaRPr>
            </a:p>
          </p:txBody>
        </p:sp>
        <p:sp>
          <p:nvSpPr>
            <p:cNvPr id="13" name="자유형 12"/>
            <p:cNvSpPr/>
            <p:nvPr/>
          </p:nvSpPr>
          <p:spPr>
            <a:xfrm>
              <a:off x="1622353" y="5575435"/>
              <a:ext cx="1796891" cy="570542"/>
            </a:xfrm>
            <a:custGeom>
              <a:avLst/>
              <a:gdLst>
                <a:gd name="connsiteX0" fmla="*/ 53340 w 1813560"/>
                <a:gd name="connsiteY0" fmla="*/ 335280 h 594360"/>
                <a:gd name="connsiteX1" fmla="*/ 0 w 1813560"/>
                <a:gd name="connsiteY1" fmla="*/ 403860 h 594360"/>
                <a:gd name="connsiteX2" fmla="*/ 426720 w 1813560"/>
                <a:gd name="connsiteY2" fmla="*/ 541020 h 594360"/>
                <a:gd name="connsiteX3" fmla="*/ 647700 w 1813560"/>
                <a:gd name="connsiteY3" fmla="*/ 594360 h 594360"/>
                <a:gd name="connsiteX4" fmla="*/ 1211580 w 1813560"/>
                <a:gd name="connsiteY4" fmla="*/ 373380 h 594360"/>
                <a:gd name="connsiteX5" fmla="*/ 1813560 w 1813560"/>
                <a:gd name="connsiteY5" fmla="*/ 91440 h 594360"/>
                <a:gd name="connsiteX6" fmla="*/ 1813560 w 1813560"/>
                <a:gd name="connsiteY6" fmla="*/ 0 h 594360"/>
                <a:gd name="connsiteX7" fmla="*/ 716280 w 1813560"/>
                <a:gd name="connsiteY7" fmla="*/ 487680 h 594360"/>
                <a:gd name="connsiteX8" fmla="*/ 495300 w 1813560"/>
                <a:gd name="connsiteY8" fmla="*/ 472440 h 594360"/>
                <a:gd name="connsiteX9" fmla="*/ 53340 w 1813560"/>
                <a:gd name="connsiteY9" fmla="*/ 335280 h 594360"/>
                <a:gd name="connsiteX0" fmla="*/ 53340 w 1813560"/>
                <a:gd name="connsiteY0" fmla="*/ 335280 h 602597"/>
                <a:gd name="connsiteX1" fmla="*/ 0 w 1813560"/>
                <a:gd name="connsiteY1" fmla="*/ 403860 h 602597"/>
                <a:gd name="connsiteX2" fmla="*/ 426720 w 1813560"/>
                <a:gd name="connsiteY2" fmla="*/ 541020 h 602597"/>
                <a:gd name="connsiteX3" fmla="*/ 647700 w 1813560"/>
                <a:gd name="connsiteY3" fmla="*/ 594360 h 602597"/>
                <a:gd name="connsiteX4" fmla="*/ 1211580 w 1813560"/>
                <a:gd name="connsiteY4" fmla="*/ 373380 h 602597"/>
                <a:gd name="connsiteX5" fmla="*/ 1813560 w 1813560"/>
                <a:gd name="connsiteY5" fmla="*/ 91440 h 602597"/>
                <a:gd name="connsiteX6" fmla="*/ 1813560 w 1813560"/>
                <a:gd name="connsiteY6" fmla="*/ 0 h 602597"/>
                <a:gd name="connsiteX7" fmla="*/ 716280 w 1813560"/>
                <a:gd name="connsiteY7" fmla="*/ 487680 h 602597"/>
                <a:gd name="connsiteX8" fmla="*/ 495300 w 1813560"/>
                <a:gd name="connsiteY8" fmla="*/ 472440 h 602597"/>
                <a:gd name="connsiteX9" fmla="*/ 53340 w 1813560"/>
                <a:gd name="connsiteY9" fmla="*/ 335280 h 602597"/>
                <a:gd name="connsiteX0" fmla="*/ 53340 w 1813560"/>
                <a:gd name="connsiteY0" fmla="*/ 335280 h 590227"/>
                <a:gd name="connsiteX1" fmla="*/ 0 w 1813560"/>
                <a:gd name="connsiteY1" fmla="*/ 403860 h 590227"/>
                <a:gd name="connsiteX2" fmla="*/ 426720 w 1813560"/>
                <a:gd name="connsiteY2" fmla="*/ 541020 h 590227"/>
                <a:gd name="connsiteX3" fmla="*/ 647700 w 1813560"/>
                <a:gd name="connsiteY3" fmla="*/ 580073 h 590227"/>
                <a:gd name="connsiteX4" fmla="*/ 1211580 w 1813560"/>
                <a:gd name="connsiteY4" fmla="*/ 373380 h 590227"/>
                <a:gd name="connsiteX5" fmla="*/ 1813560 w 1813560"/>
                <a:gd name="connsiteY5" fmla="*/ 91440 h 590227"/>
                <a:gd name="connsiteX6" fmla="*/ 1813560 w 1813560"/>
                <a:gd name="connsiteY6" fmla="*/ 0 h 590227"/>
                <a:gd name="connsiteX7" fmla="*/ 716280 w 1813560"/>
                <a:gd name="connsiteY7" fmla="*/ 487680 h 590227"/>
                <a:gd name="connsiteX8" fmla="*/ 495300 w 1813560"/>
                <a:gd name="connsiteY8" fmla="*/ 472440 h 590227"/>
                <a:gd name="connsiteX9" fmla="*/ 53340 w 1813560"/>
                <a:gd name="connsiteY9" fmla="*/ 335280 h 590227"/>
                <a:gd name="connsiteX0" fmla="*/ 53340 w 1813560"/>
                <a:gd name="connsiteY0" fmla="*/ 335280 h 584316"/>
                <a:gd name="connsiteX1" fmla="*/ 0 w 1813560"/>
                <a:gd name="connsiteY1" fmla="*/ 403860 h 584316"/>
                <a:gd name="connsiteX2" fmla="*/ 426720 w 1813560"/>
                <a:gd name="connsiteY2" fmla="*/ 541020 h 584316"/>
                <a:gd name="connsiteX3" fmla="*/ 647700 w 1813560"/>
                <a:gd name="connsiteY3" fmla="*/ 580073 h 584316"/>
                <a:gd name="connsiteX4" fmla="*/ 1211580 w 1813560"/>
                <a:gd name="connsiteY4" fmla="*/ 373380 h 584316"/>
                <a:gd name="connsiteX5" fmla="*/ 1813560 w 1813560"/>
                <a:gd name="connsiteY5" fmla="*/ 91440 h 584316"/>
                <a:gd name="connsiteX6" fmla="*/ 1813560 w 1813560"/>
                <a:gd name="connsiteY6" fmla="*/ 0 h 584316"/>
                <a:gd name="connsiteX7" fmla="*/ 716280 w 1813560"/>
                <a:gd name="connsiteY7" fmla="*/ 487680 h 584316"/>
                <a:gd name="connsiteX8" fmla="*/ 495300 w 1813560"/>
                <a:gd name="connsiteY8" fmla="*/ 472440 h 584316"/>
                <a:gd name="connsiteX9" fmla="*/ 53340 w 1813560"/>
                <a:gd name="connsiteY9" fmla="*/ 335280 h 584316"/>
                <a:gd name="connsiteX0" fmla="*/ 53340 w 1813560"/>
                <a:gd name="connsiteY0" fmla="*/ 335280 h 590798"/>
                <a:gd name="connsiteX1" fmla="*/ 0 w 1813560"/>
                <a:gd name="connsiteY1" fmla="*/ 403860 h 590798"/>
                <a:gd name="connsiteX2" fmla="*/ 421958 w 1813560"/>
                <a:gd name="connsiteY2" fmla="*/ 543402 h 590798"/>
                <a:gd name="connsiteX3" fmla="*/ 647700 w 1813560"/>
                <a:gd name="connsiteY3" fmla="*/ 580073 h 590798"/>
                <a:gd name="connsiteX4" fmla="*/ 1211580 w 1813560"/>
                <a:gd name="connsiteY4" fmla="*/ 373380 h 590798"/>
                <a:gd name="connsiteX5" fmla="*/ 1813560 w 1813560"/>
                <a:gd name="connsiteY5" fmla="*/ 91440 h 590798"/>
                <a:gd name="connsiteX6" fmla="*/ 1813560 w 1813560"/>
                <a:gd name="connsiteY6" fmla="*/ 0 h 590798"/>
                <a:gd name="connsiteX7" fmla="*/ 716280 w 1813560"/>
                <a:gd name="connsiteY7" fmla="*/ 487680 h 590798"/>
                <a:gd name="connsiteX8" fmla="*/ 495300 w 1813560"/>
                <a:gd name="connsiteY8" fmla="*/ 472440 h 590798"/>
                <a:gd name="connsiteX9" fmla="*/ 53340 w 1813560"/>
                <a:gd name="connsiteY9" fmla="*/ 335280 h 590798"/>
                <a:gd name="connsiteX0" fmla="*/ 53340 w 1813560"/>
                <a:gd name="connsiteY0" fmla="*/ 335280 h 589164"/>
                <a:gd name="connsiteX1" fmla="*/ 0 w 1813560"/>
                <a:gd name="connsiteY1" fmla="*/ 403860 h 589164"/>
                <a:gd name="connsiteX2" fmla="*/ 421958 w 1813560"/>
                <a:gd name="connsiteY2" fmla="*/ 543402 h 589164"/>
                <a:gd name="connsiteX3" fmla="*/ 647700 w 1813560"/>
                <a:gd name="connsiteY3" fmla="*/ 580073 h 589164"/>
                <a:gd name="connsiteX4" fmla="*/ 1211580 w 1813560"/>
                <a:gd name="connsiteY4" fmla="*/ 373380 h 589164"/>
                <a:gd name="connsiteX5" fmla="*/ 1813560 w 1813560"/>
                <a:gd name="connsiteY5" fmla="*/ 91440 h 589164"/>
                <a:gd name="connsiteX6" fmla="*/ 1813560 w 1813560"/>
                <a:gd name="connsiteY6" fmla="*/ 0 h 589164"/>
                <a:gd name="connsiteX7" fmla="*/ 716280 w 1813560"/>
                <a:gd name="connsiteY7" fmla="*/ 487680 h 589164"/>
                <a:gd name="connsiteX8" fmla="*/ 495300 w 1813560"/>
                <a:gd name="connsiteY8" fmla="*/ 472440 h 589164"/>
                <a:gd name="connsiteX9" fmla="*/ 53340 w 1813560"/>
                <a:gd name="connsiteY9" fmla="*/ 335280 h 589164"/>
                <a:gd name="connsiteX0" fmla="*/ 53340 w 1813560"/>
                <a:gd name="connsiteY0" fmla="*/ 335280 h 580073"/>
                <a:gd name="connsiteX1" fmla="*/ 0 w 1813560"/>
                <a:gd name="connsiteY1" fmla="*/ 403860 h 580073"/>
                <a:gd name="connsiteX2" fmla="*/ 421958 w 1813560"/>
                <a:gd name="connsiteY2" fmla="*/ 543402 h 580073"/>
                <a:gd name="connsiteX3" fmla="*/ 647700 w 1813560"/>
                <a:gd name="connsiteY3" fmla="*/ 580073 h 580073"/>
                <a:gd name="connsiteX4" fmla="*/ 1211580 w 1813560"/>
                <a:gd name="connsiteY4" fmla="*/ 373380 h 580073"/>
                <a:gd name="connsiteX5" fmla="*/ 1813560 w 1813560"/>
                <a:gd name="connsiteY5" fmla="*/ 91440 h 580073"/>
                <a:gd name="connsiteX6" fmla="*/ 1813560 w 1813560"/>
                <a:gd name="connsiteY6" fmla="*/ 0 h 580073"/>
                <a:gd name="connsiteX7" fmla="*/ 716280 w 1813560"/>
                <a:gd name="connsiteY7" fmla="*/ 487680 h 580073"/>
                <a:gd name="connsiteX8" fmla="*/ 495300 w 1813560"/>
                <a:gd name="connsiteY8" fmla="*/ 472440 h 580073"/>
                <a:gd name="connsiteX9" fmla="*/ 53340 w 1813560"/>
                <a:gd name="connsiteY9" fmla="*/ 335280 h 580073"/>
                <a:gd name="connsiteX0" fmla="*/ 53340 w 1813560"/>
                <a:gd name="connsiteY0" fmla="*/ 335280 h 580073"/>
                <a:gd name="connsiteX1" fmla="*/ 0 w 1813560"/>
                <a:gd name="connsiteY1" fmla="*/ 403860 h 580073"/>
                <a:gd name="connsiteX2" fmla="*/ 421958 w 1813560"/>
                <a:gd name="connsiteY2" fmla="*/ 543402 h 580073"/>
                <a:gd name="connsiteX3" fmla="*/ 647700 w 1813560"/>
                <a:gd name="connsiteY3" fmla="*/ 580073 h 580073"/>
                <a:gd name="connsiteX4" fmla="*/ 1211580 w 1813560"/>
                <a:gd name="connsiteY4" fmla="*/ 373380 h 580073"/>
                <a:gd name="connsiteX5" fmla="*/ 1813560 w 1813560"/>
                <a:gd name="connsiteY5" fmla="*/ 91440 h 580073"/>
                <a:gd name="connsiteX6" fmla="*/ 1813560 w 1813560"/>
                <a:gd name="connsiteY6" fmla="*/ 0 h 580073"/>
                <a:gd name="connsiteX7" fmla="*/ 1220629 w 1813560"/>
                <a:gd name="connsiteY7" fmla="*/ 260034 h 580073"/>
                <a:gd name="connsiteX8" fmla="*/ 716280 w 1813560"/>
                <a:gd name="connsiteY8" fmla="*/ 487680 h 580073"/>
                <a:gd name="connsiteX9" fmla="*/ 495300 w 1813560"/>
                <a:gd name="connsiteY9" fmla="*/ 472440 h 580073"/>
                <a:gd name="connsiteX10" fmla="*/ 53340 w 1813560"/>
                <a:gd name="connsiteY10" fmla="*/ 335280 h 580073"/>
                <a:gd name="connsiteX0" fmla="*/ 53340 w 1813560"/>
                <a:gd name="connsiteY0" fmla="*/ 335280 h 580073"/>
                <a:gd name="connsiteX1" fmla="*/ 0 w 1813560"/>
                <a:gd name="connsiteY1" fmla="*/ 403860 h 580073"/>
                <a:gd name="connsiteX2" fmla="*/ 421958 w 1813560"/>
                <a:gd name="connsiteY2" fmla="*/ 543402 h 580073"/>
                <a:gd name="connsiteX3" fmla="*/ 647700 w 1813560"/>
                <a:gd name="connsiteY3" fmla="*/ 580073 h 580073"/>
                <a:gd name="connsiteX4" fmla="*/ 1211580 w 1813560"/>
                <a:gd name="connsiteY4" fmla="*/ 373380 h 580073"/>
                <a:gd name="connsiteX5" fmla="*/ 1813560 w 1813560"/>
                <a:gd name="connsiteY5" fmla="*/ 91440 h 580073"/>
                <a:gd name="connsiteX6" fmla="*/ 1813560 w 1813560"/>
                <a:gd name="connsiteY6" fmla="*/ 0 h 580073"/>
                <a:gd name="connsiteX7" fmla="*/ 1339691 w 1813560"/>
                <a:gd name="connsiteY7" fmla="*/ 205265 h 580073"/>
                <a:gd name="connsiteX8" fmla="*/ 1220629 w 1813560"/>
                <a:gd name="connsiteY8" fmla="*/ 260034 h 580073"/>
                <a:gd name="connsiteX9" fmla="*/ 716280 w 1813560"/>
                <a:gd name="connsiteY9" fmla="*/ 487680 h 580073"/>
                <a:gd name="connsiteX10" fmla="*/ 495300 w 1813560"/>
                <a:gd name="connsiteY10" fmla="*/ 472440 h 580073"/>
                <a:gd name="connsiteX11" fmla="*/ 53340 w 1813560"/>
                <a:gd name="connsiteY11" fmla="*/ 335280 h 580073"/>
                <a:gd name="connsiteX0" fmla="*/ 53340 w 1813560"/>
                <a:gd name="connsiteY0" fmla="*/ 335280 h 580073"/>
                <a:gd name="connsiteX1" fmla="*/ 0 w 1813560"/>
                <a:gd name="connsiteY1" fmla="*/ 403860 h 580073"/>
                <a:gd name="connsiteX2" fmla="*/ 421958 w 1813560"/>
                <a:gd name="connsiteY2" fmla="*/ 543402 h 580073"/>
                <a:gd name="connsiteX3" fmla="*/ 647700 w 1813560"/>
                <a:gd name="connsiteY3" fmla="*/ 580073 h 580073"/>
                <a:gd name="connsiteX4" fmla="*/ 1211580 w 1813560"/>
                <a:gd name="connsiteY4" fmla="*/ 373380 h 580073"/>
                <a:gd name="connsiteX5" fmla="*/ 1813560 w 1813560"/>
                <a:gd name="connsiteY5" fmla="*/ 91440 h 580073"/>
                <a:gd name="connsiteX6" fmla="*/ 1813560 w 1813560"/>
                <a:gd name="connsiteY6" fmla="*/ 0 h 580073"/>
                <a:gd name="connsiteX7" fmla="*/ 1339691 w 1813560"/>
                <a:gd name="connsiteY7" fmla="*/ 205265 h 580073"/>
                <a:gd name="connsiteX8" fmla="*/ 1282541 w 1813560"/>
                <a:gd name="connsiteY8" fmla="*/ 229077 h 580073"/>
                <a:gd name="connsiteX9" fmla="*/ 1220629 w 1813560"/>
                <a:gd name="connsiteY9" fmla="*/ 260034 h 580073"/>
                <a:gd name="connsiteX10" fmla="*/ 716280 w 1813560"/>
                <a:gd name="connsiteY10" fmla="*/ 487680 h 580073"/>
                <a:gd name="connsiteX11" fmla="*/ 495300 w 1813560"/>
                <a:gd name="connsiteY11" fmla="*/ 472440 h 580073"/>
                <a:gd name="connsiteX12" fmla="*/ 53340 w 1813560"/>
                <a:gd name="connsiteY12" fmla="*/ 335280 h 580073"/>
                <a:gd name="connsiteX0" fmla="*/ 53340 w 1813560"/>
                <a:gd name="connsiteY0" fmla="*/ 335280 h 580073"/>
                <a:gd name="connsiteX1" fmla="*/ 0 w 1813560"/>
                <a:gd name="connsiteY1" fmla="*/ 403860 h 580073"/>
                <a:gd name="connsiteX2" fmla="*/ 421958 w 1813560"/>
                <a:gd name="connsiteY2" fmla="*/ 543402 h 580073"/>
                <a:gd name="connsiteX3" fmla="*/ 647700 w 1813560"/>
                <a:gd name="connsiteY3" fmla="*/ 580073 h 580073"/>
                <a:gd name="connsiteX4" fmla="*/ 1211580 w 1813560"/>
                <a:gd name="connsiteY4" fmla="*/ 373380 h 580073"/>
                <a:gd name="connsiteX5" fmla="*/ 1813560 w 1813560"/>
                <a:gd name="connsiteY5" fmla="*/ 91440 h 580073"/>
                <a:gd name="connsiteX6" fmla="*/ 1813560 w 1813560"/>
                <a:gd name="connsiteY6" fmla="*/ 0 h 580073"/>
                <a:gd name="connsiteX7" fmla="*/ 1339691 w 1813560"/>
                <a:gd name="connsiteY7" fmla="*/ 205265 h 580073"/>
                <a:gd name="connsiteX8" fmla="*/ 1301591 w 1813560"/>
                <a:gd name="connsiteY8" fmla="*/ 305277 h 580073"/>
                <a:gd name="connsiteX9" fmla="*/ 1220629 w 1813560"/>
                <a:gd name="connsiteY9" fmla="*/ 260034 h 580073"/>
                <a:gd name="connsiteX10" fmla="*/ 716280 w 1813560"/>
                <a:gd name="connsiteY10" fmla="*/ 487680 h 580073"/>
                <a:gd name="connsiteX11" fmla="*/ 495300 w 1813560"/>
                <a:gd name="connsiteY11" fmla="*/ 472440 h 580073"/>
                <a:gd name="connsiteX12" fmla="*/ 53340 w 1813560"/>
                <a:gd name="connsiteY12" fmla="*/ 335280 h 580073"/>
                <a:gd name="connsiteX0" fmla="*/ 53340 w 1813560"/>
                <a:gd name="connsiteY0" fmla="*/ 335280 h 580073"/>
                <a:gd name="connsiteX1" fmla="*/ 0 w 1813560"/>
                <a:gd name="connsiteY1" fmla="*/ 403860 h 580073"/>
                <a:gd name="connsiteX2" fmla="*/ 421958 w 1813560"/>
                <a:gd name="connsiteY2" fmla="*/ 543402 h 580073"/>
                <a:gd name="connsiteX3" fmla="*/ 647700 w 1813560"/>
                <a:gd name="connsiteY3" fmla="*/ 580073 h 580073"/>
                <a:gd name="connsiteX4" fmla="*/ 1211580 w 1813560"/>
                <a:gd name="connsiteY4" fmla="*/ 373380 h 580073"/>
                <a:gd name="connsiteX5" fmla="*/ 1813560 w 1813560"/>
                <a:gd name="connsiteY5" fmla="*/ 91440 h 580073"/>
                <a:gd name="connsiteX6" fmla="*/ 1813560 w 1813560"/>
                <a:gd name="connsiteY6" fmla="*/ 0 h 580073"/>
                <a:gd name="connsiteX7" fmla="*/ 1339691 w 1813560"/>
                <a:gd name="connsiteY7" fmla="*/ 205265 h 580073"/>
                <a:gd name="connsiteX8" fmla="*/ 1301591 w 1813560"/>
                <a:gd name="connsiteY8" fmla="*/ 305277 h 580073"/>
                <a:gd name="connsiteX9" fmla="*/ 1213485 w 1813560"/>
                <a:gd name="connsiteY9" fmla="*/ 271940 h 580073"/>
                <a:gd name="connsiteX10" fmla="*/ 716280 w 1813560"/>
                <a:gd name="connsiteY10" fmla="*/ 487680 h 580073"/>
                <a:gd name="connsiteX11" fmla="*/ 495300 w 1813560"/>
                <a:gd name="connsiteY11" fmla="*/ 472440 h 580073"/>
                <a:gd name="connsiteX12" fmla="*/ 53340 w 1813560"/>
                <a:gd name="connsiteY12" fmla="*/ 335280 h 580073"/>
                <a:gd name="connsiteX0" fmla="*/ 53340 w 1813560"/>
                <a:gd name="connsiteY0" fmla="*/ 335280 h 580073"/>
                <a:gd name="connsiteX1" fmla="*/ 0 w 1813560"/>
                <a:gd name="connsiteY1" fmla="*/ 403860 h 580073"/>
                <a:gd name="connsiteX2" fmla="*/ 421958 w 1813560"/>
                <a:gd name="connsiteY2" fmla="*/ 543402 h 580073"/>
                <a:gd name="connsiteX3" fmla="*/ 647700 w 1813560"/>
                <a:gd name="connsiteY3" fmla="*/ 580073 h 580073"/>
                <a:gd name="connsiteX4" fmla="*/ 1211580 w 1813560"/>
                <a:gd name="connsiteY4" fmla="*/ 373380 h 580073"/>
                <a:gd name="connsiteX5" fmla="*/ 1813560 w 1813560"/>
                <a:gd name="connsiteY5" fmla="*/ 91440 h 580073"/>
                <a:gd name="connsiteX6" fmla="*/ 1813560 w 1813560"/>
                <a:gd name="connsiteY6" fmla="*/ 0 h 580073"/>
                <a:gd name="connsiteX7" fmla="*/ 1339691 w 1813560"/>
                <a:gd name="connsiteY7" fmla="*/ 205265 h 580073"/>
                <a:gd name="connsiteX8" fmla="*/ 1301591 w 1813560"/>
                <a:gd name="connsiteY8" fmla="*/ 305277 h 580073"/>
                <a:gd name="connsiteX9" fmla="*/ 1213485 w 1813560"/>
                <a:gd name="connsiteY9" fmla="*/ 271940 h 580073"/>
                <a:gd name="connsiteX10" fmla="*/ 711517 w 1813560"/>
                <a:gd name="connsiteY10" fmla="*/ 497205 h 580073"/>
                <a:gd name="connsiteX11" fmla="*/ 495300 w 1813560"/>
                <a:gd name="connsiteY11" fmla="*/ 472440 h 580073"/>
                <a:gd name="connsiteX12" fmla="*/ 53340 w 1813560"/>
                <a:gd name="connsiteY12" fmla="*/ 335280 h 580073"/>
                <a:gd name="connsiteX0" fmla="*/ 53340 w 1813560"/>
                <a:gd name="connsiteY0" fmla="*/ 335280 h 580073"/>
                <a:gd name="connsiteX1" fmla="*/ 0 w 1813560"/>
                <a:gd name="connsiteY1" fmla="*/ 403860 h 580073"/>
                <a:gd name="connsiteX2" fmla="*/ 421958 w 1813560"/>
                <a:gd name="connsiteY2" fmla="*/ 543402 h 580073"/>
                <a:gd name="connsiteX3" fmla="*/ 647700 w 1813560"/>
                <a:gd name="connsiteY3" fmla="*/ 580073 h 580073"/>
                <a:gd name="connsiteX4" fmla="*/ 1211580 w 1813560"/>
                <a:gd name="connsiteY4" fmla="*/ 373380 h 580073"/>
                <a:gd name="connsiteX5" fmla="*/ 1811179 w 1813560"/>
                <a:gd name="connsiteY5" fmla="*/ 72390 h 580073"/>
                <a:gd name="connsiteX6" fmla="*/ 1813560 w 1813560"/>
                <a:gd name="connsiteY6" fmla="*/ 0 h 580073"/>
                <a:gd name="connsiteX7" fmla="*/ 1339691 w 1813560"/>
                <a:gd name="connsiteY7" fmla="*/ 205265 h 580073"/>
                <a:gd name="connsiteX8" fmla="*/ 1301591 w 1813560"/>
                <a:gd name="connsiteY8" fmla="*/ 305277 h 580073"/>
                <a:gd name="connsiteX9" fmla="*/ 1213485 w 1813560"/>
                <a:gd name="connsiteY9" fmla="*/ 271940 h 580073"/>
                <a:gd name="connsiteX10" fmla="*/ 711517 w 1813560"/>
                <a:gd name="connsiteY10" fmla="*/ 497205 h 580073"/>
                <a:gd name="connsiteX11" fmla="*/ 495300 w 1813560"/>
                <a:gd name="connsiteY11" fmla="*/ 472440 h 580073"/>
                <a:gd name="connsiteX12" fmla="*/ 53340 w 1813560"/>
                <a:gd name="connsiteY12" fmla="*/ 335280 h 580073"/>
                <a:gd name="connsiteX0" fmla="*/ 53340 w 1813560"/>
                <a:gd name="connsiteY0" fmla="*/ 335280 h 590957"/>
                <a:gd name="connsiteX1" fmla="*/ 0 w 1813560"/>
                <a:gd name="connsiteY1" fmla="*/ 403860 h 590957"/>
                <a:gd name="connsiteX2" fmla="*/ 421958 w 1813560"/>
                <a:gd name="connsiteY2" fmla="*/ 543402 h 590957"/>
                <a:gd name="connsiteX3" fmla="*/ 647700 w 1813560"/>
                <a:gd name="connsiteY3" fmla="*/ 580073 h 590957"/>
                <a:gd name="connsiteX4" fmla="*/ 1204437 w 1813560"/>
                <a:gd name="connsiteY4" fmla="*/ 347186 h 590957"/>
                <a:gd name="connsiteX5" fmla="*/ 1811179 w 1813560"/>
                <a:gd name="connsiteY5" fmla="*/ 72390 h 590957"/>
                <a:gd name="connsiteX6" fmla="*/ 1813560 w 1813560"/>
                <a:gd name="connsiteY6" fmla="*/ 0 h 590957"/>
                <a:gd name="connsiteX7" fmla="*/ 1339691 w 1813560"/>
                <a:gd name="connsiteY7" fmla="*/ 205265 h 590957"/>
                <a:gd name="connsiteX8" fmla="*/ 1301591 w 1813560"/>
                <a:gd name="connsiteY8" fmla="*/ 305277 h 590957"/>
                <a:gd name="connsiteX9" fmla="*/ 1213485 w 1813560"/>
                <a:gd name="connsiteY9" fmla="*/ 271940 h 590957"/>
                <a:gd name="connsiteX10" fmla="*/ 711517 w 1813560"/>
                <a:gd name="connsiteY10" fmla="*/ 497205 h 590957"/>
                <a:gd name="connsiteX11" fmla="*/ 495300 w 1813560"/>
                <a:gd name="connsiteY11" fmla="*/ 472440 h 590957"/>
                <a:gd name="connsiteX12" fmla="*/ 53340 w 1813560"/>
                <a:gd name="connsiteY12" fmla="*/ 335280 h 590957"/>
                <a:gd name="connsiteX0" fmla="*/ 53340 w 1813560"/>
                <a:gd name="connsiteY0" fmla="*/ 335280 h 592305"/>
                <a:gd name="connsiteX1" fmla="*/ 0 w 1813560"/>
                <a:gd name="connsiteY1" fmla="*/ 403860 h 592305"/>
                <a:gd name="connsiteX2" fmla="*/ 421958 w 1813560"/>
                <a:gd name="connsiteY2" fmla="*/ 543402 h 592305"/>
                <a:gd name="connsiteX3" fmla="*/ 647700 w 1813560"/>
                <a:gd name="connsiteY3" fmla="*/ 580073 h 592305"/>
                <a:gd name="connsiteX4" fmla="*/ 1204437 w 1813560"/>
                <a:gd name="connsiteY4" fmla="*/ 347186 h 592305"/>
                <a:gd name="connsiteX5" fmla="*/ 1811179 w 1813560"/>
                <a:gd name="connsiteY5" fmla="*/ 72390 h 592305"/>
                <a:gd name="connsiteX6" fmla="*/ 1813560 w 1813560"/>
                <a:gd name="connsiteY6" fmla="*/ 0 h 592305"/>
                <a:gd name="connsiteX7" fmla="*/ 1339691 w 1813560"/>
                <a:gd name="connsiteY7" fmla="*/ 205265 h 592305"/>
                <a:gd name="connsiteX8" fmla="*/ 1301591 w 1813560"/>
                <a:gd name="connsiteY8" fmla="*/ 305277 h 592305"/>
                <a:gd name="connsiteX9" fmla="*/ 1213485 w 1813560"/>
                <a:gd name="connsiteY9" fmla="*/ 271940 h 592305"/>
                <a:gd name="connsiteX10" fmla="*/ 711517 w 1813560"/>
                <a:gd name="connsiteY10" fmla="*/ 497205 h 592305"/>
                <a:gd name="connsiteX11" fmla="*/ 495300 w 1813560"/>
                <a:gd name="connsiteY11" fmla="*/ 472440 h 592305"/>
                <a:gd name="connsiteX12" fmla="*/ 53340 w 1813560"/>
                <a:gd name="connsiteY12" fmla="*/ 335280 h 592305"/>
                <a:gd name="connsiteX0" fmla="*/ 53340 w 1813560"/>
                <a:gd name="connsiteY0" fmla="*/ 335280 h 580075"/>
                <a:gd name="connsiteX1" fmla="*/ 0 w 1813560"/>
                <a:gd name="connsiteY1" fmla="*/ 403860 h 580075"/>
                <a:gd name="connsiteX2" fmla="*/ 421958 w 1813560"/>
                <a:gd name="connsiteY2" fmla="*/ 543402 h 580075"/>
                <a:gd name="connsiteX3" fmla="*/ 647700 w 1813560"/>
                <a:gd name="connsiteY3" fmla="*/ 580073 h 580075"/>
                <a:gd name="connsiteX4" fmla="*/ 1204437 w 1813560"/>
                <a:gd name="connsiteY4" fmla="*/ 347186 h 580075"/>
                <a:gd name="connsiteX5" fmla="*/ 1811179 w 1813560"/>
                <a:gd name="connsiteY5" fmla="*/ 72390 h 580075"/>
                <a:gd name="connsiteX6" fmla="*/ 1813560 w 1813560"/>
                <a:gd name="connsiteY6" fmla="*/ 0 h 580075"/>
                <a:gd name="connsiteX7" fmla="*/ 1339691 w 1813560"/>
                <a:gd name="connsiteY7" fmla="*/ 205265 h 580075"/>
                <a:gd name="connsiteX8" fmla="*/ 1301591 w 1813560"/>
                <a:gd name="connsiteY8" fmla="*/ 305277 h 580075"/>
                <a:gd name="connsiteX9" fmla="*/ 1213485 w 1813560"/>
                <a:gd name="connsiteY9" fmla="*/ 271940 h 580075"/>
                <a:gd name="connsiteX10" fmla="*/ 711517 w 1813560"/>
                <a:gd name="connsiteY10" fmla="*/ 497205 h 580075"/>
                <a:gd name="connsiteX11" fmla="*/ 495300 w 1813560"/>
                <a:gd name="connsiteY11" fmla="*/ 472440 h 580075"/>
                <a:gd name="connsiteX12" fmla="*/ 53340 w 1813560"/>
                <a:gd name="connsiteY12" fmla="*/ 335280 h 580075"/>
                <a:gd name="connsiteX0" fmla="*/ 53340 w 1813560"/>
                <a:gd name="connsiteY0" fmla="*/ 335280 h 561798"/>
                <a:gd name="connsiteX1" fmla="*/ 0 w 1813560"/>
                <a:gd name="connsiteY1" fmla="*/ 403860 h 561798"/>
                <a:gd name="connsiteX2" fmla="*/ 421958 w 1813560"/>
                <a:gd name="connsiteY2" fmla="*/ 543402 h 561798"/>
                <a:gd name="connsiteX3" fmla="*/ 652462 w 1813560"/>
                <a:gd name="connsiteY3" fmla="*/ 558642 h 561798"/>
                <a:gd name="connsiteX4" fmla="*/ 1204437 w 1813560"/>
                <a:gd name="connsiteY4" fmla="*/ 347186 h 561798"/>
                <a:gd name="connsiteX5" fmla="*/ 1811179 w 1813560"/>
                <a:gd name="connsiteY5" fmla="*/ 72390 h 561798"/>
                <a:gd name="connsiteX6" fmla="*/ 1813560 w 1813560"/>
                <a:gd name="connsiteY6" fmla="*/ 0 h 561798"/>
                <a:gd name="connsiteX7" fmla="*/ 1339691 w 1813560"/>
                <a:gd name="connsiteY7" fmla="*/ 205265 h 561798"/>
                <a:gd name="connsiteX8" fmla="*/ 1301591 w 1813560"/>
                <a:gd name="connsiteY8" fmla="*/ 305277 h 561798"/>
                <a:gd name="connsiteX9" fmla="*/ 1213485 w 1813560"/>
                <a:gd name="connsiteY9" fmla="*/ 271940 h 561798"/>
                <a:gd name="connsiteX10" fmla="*/ 711517 w 1813560"/>
                <a:gd name="connsiteY10" fmla="*/ 497205 h 561798"/>
                <a:gd name="connsiteX11" fmla="*/ 495300 w 1813560"/>
                <a:gd name="connsiteY11" fmla="*/ 472440 h 561798"/>
                <a:gd name="connsiteX12" fmla="*/ 53340 w 1813560"/>
                <a:gd name="connsiteY12" fmla="*/ 335280 h 561798"/>
                <a:gd name="connsiteX0" fmla="*/ 36671 w 1796891"/>
                <a:gd name="connsiteY0" fmla="*/ 335280 h 561798"/>
                <a:gd name="connsiteX1" fmla="*/ 0 w 1796891"/>
                <a:gd name="connsiteY1" fmla="*/ 394335 h 561798"/>
                <a:gd name="connsiteX2" fmla="*/ 405289 w 1796891"/>
                <a:gd name="connsiteY2" fmla="*/ 543402 h 561798"/>
                <a:gd name="connsiteX3" fmla="*/ 635793 w 1796891"/>
                <a:gd name="connsiteY3" fmla="*/ 558642 h 561798"/>
                <a:gd name="connsiteX4" fmla="*/ 1187768 w 1796891"/>
                <a:gd name="connsiteY4" fmla="*/ 347186 h 561798"/>
                <a:gd name="connsiteX5" fmla="*/ 1794510 w 1796891"/>
                <a:gd name="connsiteY5" fmla="*/ 72390 h 561798"/>
                <a:gd name="connsiteX6" fmla="*/ 1796891 w 1796891"/>
                <a:gd name="connsiteY6" fmla="*/ 0 h 561798"/>
                <a:gd name="connsiteX7" fmla="*/ 1323022 w 1796891"/>
                <a:gd name="connsiteY7" fmla="*/ 205265 h 561798"/>
                <a:gd name="connsiteX8" fmla="*/ 1284922 w 1796891"/>
                <a:gd name="connsiteY8" fmla="*/ 305277 h 561798"/>
                <a:gd name="connsiteX9" fmla="*/ 1196816 w 1796891"/>
                <a:gd name="connsiteY9" fmla="*/ 271940 h 561798"/>
                <a:gd name="connsiteX10" fmla="*/ 694848 w 1796891"/>
                <a:gd name="connsiteY10" fmla="*/ 497205 h 561798"/>
                <a:gd name="connsiteX11" fmla="*/ 478631 w 1796891"/>
                <a:gd name="connsiteY11" fmla="*/ 472440 h 561798"/>
                <a:gd name="connsiteX12" fmla="*/ 36671 w 1796891"/>
                <a:gd name="connsiteY12" fmla="*/ 335280 h 561798"/>
                <a:gd name="connsiteX0" fmla="*/ 36671 w 1796891"/>
                <a:gd name="connsiteY0" fmla="*/ 335280 h 570542"/>
                <a:gd name="connsiteX1" fmla="*/ 0 w 1796891"/>
                <a:gd name="connsiteY1" fmla="*/ 394335 h 570542"/>
                <a:gd name="connsiteX2" fmla="*/ 405289 w 1796891"/>
                <a:gd name="connsiteY2" fmla="*/ 526733 h 570542"/>
                <a:gd name="connsiteX3" fmla="*/ 635793 w 1796891"/>
                <a:gd name="connsiteY3" fmla="*/ 558642 h 570542"/>
                <a:gd name="connsiteX4" fmla="*/ 1187768 w 1796891"/>
                <a:gd name="connsiteY4" fmla="*/ 347186 h 570542"/>
                <a:gd name="connsiteX5" fmla="*/ 1794510 w 1796891"/>
                <a:gd name="connsiteY5" fmla="*/ 72390 h 570542"/>
                <a:gd name="connsiteX6" fmla="*/ 1796891 w 1796891"/>
                <a:gd name="connsiteY6" fmla="*/ 0 h 570542"/>
                <a:gd name="connsiteX7" fmla="*/ 1323022 w 1796891"/>
                <a:gd name="connsiteY7" fmla="*/ 205265 h 570542"/>
                <a:gd name="connsiteX8" fmla="*/ 1284922 w 1796891"/>
                <a:gd name="connsiteY8" fmla="*/ 305277 h 570542"/>
                <a:gd name="connsiteX9" fmla="*/ 1196816 w 1796891"/>
                <a:gd name="connsiteY9" fmla="*/ 271940 h 570542"/>
                <a:gd name="connsiteX10" fmla="*/ 694848 w 1796891"/>
                <a:gd name="connsiteY10" fmla="*/ 497205 h 570542"/>
                <a:gd name="connsiteX11" fmla="*/ 478631 w 1796891"/>
                <a:gd name="connsiteY11" fmla="*/ 472440 h 570542"/>
                <a:gd name="connsiteX12" fmla="*/ 36671 w 1796891"/>
                <a:gd name="connsiteY12" fmla="*/ 335280 h 57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6891" h="570542">
                  <a:moveTo>
                    <a:pt x="36671" y="335280"/>
                  </a:moveTo>
                  <a:lnTo>
                    <a:pt x="0" y="394335"/>
                  </a:lnTo>
                  <a:lnTo>
                    <a:pt x="405289" y="526733"/>
                  </a:lnTo>
                  <a:cubicBezTo>
                    <a:pt x="513239" y="556102"/>
                    <a:pt x="505380" y="588566"/>
                    <a:pt x="635793" y="558642"/>
                  </a:cubicBezTo>
                  <a:cubicBezTo>
                    <a:pt x="766206" y="528718"/>
                    <a:pt x="993458" y="431006"/>
                    <a:pt x="1187768" y="347186"/>
                  </a:cubicBezTo>
                  <a:lnTo>
                    <a:pt x="1794510" y="72390"/>
                  </a:lnTo>
                  <a:cubicBezTo>
                    <a:pt x="1795304" y="48260"/>
                    <a:pt x="1796097" y="24130"/>
                    <a:pt x="1796891" y="0"/>
                  </a:cubicBezTo>
                  <a:lnTo>
                    <a:pt x="1323022" y="205265"/>
                  </a:lnTo>
                  <a:lnTo>
                    <a:pt x="1284922" y="305277"/>
                  </a:lnTo>
                  <a:lnTo>
                    <a:pt x="1196816" y="271940"/>
                  </a:lnTo>
                  <a:lnTo>
                    <a:pt x="694848" y="497205"/>
                  </a:lnTo>
                  <a:lnTo>
                    <a:pt x="478631" y="472440"/>
                  </a:lnTo>
                  <a:lnTo>
                    <a:pt x="36671" y="33528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4" name="Picture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32381" y="4321828"/>
              <a:ext cx="148101" cy="334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직선 연결선 25"/>
            <p:cNvCxnSpPr/>
            <p:nvPr/>
          </p:nvCxnSpPr>
          <p:spPr>
            <a:xfrm flipV="1">
              <a:off x="3363072" y="4262494"/>
              <a:ext cx="442566" cy="588119"/>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7" name="직선 연결선 26"/>
            <p:cNvCxnSpPr/>
            <p:nvPr/>
          </p:nvCxnSpPr>
          <p:spPr>
            <a:xfrm>
              <a:off x="3334001" y="5441042"/>
              <a:ext cx="1119656" cy="219643"/>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4" name="Image 9"/>
            <p:cNvPicPr/>
            <p:nvPr/>
          </p:nvPicPr>
          <p:blipFill rotWithShape="1">
            <a:blip r:embed="rId8"/>
            <a:srcRect l="10075" t="18907" r="72913" b="40701"/>
            <a:stretch/>
          </p:blipFill>
          <p:spPr bwMode="auto">
            <a:xfrm rot="721926">
              <a:off x="1682918" y="5098142"/>
              <a:ext cx="440648" cy="326983"/>
            </a:xfrm>
            <a:prstGeom prst="rect">
              <a:avLst/>
            </a:prstGeom>
            <a:ln>
              <a:noFill/>
            </a:ln>
            <a:extLst>
              <a:ext uri="{53640926-AAD7-44D8-BBD7-CCE9431645EC}">
                <a14:shadowObscured xmlns:a14="http://schemas.microsoft.com/office/drawing/2010/main"/>
              </a:ext>
            </a:extLst>
          </p:spPr>
        </p:pic>
      </p:grpSp>
      <p:sp>
        <p:nvSpPr>
          <p:cNvPr id="43" name="구름 42"/>
          <p:cNvSpPr/>
          <p:nvPr/>
        </p:nvSpPr>
        <p:spPr bwMode="auto">
          <a:xfrm>
            <a:off x="3945312" y="3318979"/>
            <a:ext cx="4665288" cy="2990341"/>
          </a:xfrm>
          <a:prstGeom prst="cloud">
            <a:avLst/>
          </a:prstGeom>
          <a:noFill/>
          <a:ln w="12700" cap="flat" cmpd="sng" algn="ctr">
            <a:solidFill>
              <a:schemeClr val="accent2"/>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latin typeface="Times New Roman" pitchFamily="18" charset="0"/>
            </a:endParaRPr>
          </a:p>
        </p:txBody>
      </p:sp>
      <p:grpSp>
        <p:nvGrpSpPr>
          <p:cNvPr id="44" name="그룹 43"/>
          <p:cNvGrpSpPr>
            <a:grpSpLocks noChangeAspect="1"/>
          </p:cNvGrpSpPr>
          <p:nvPr/>
        </p:nvGrpSpPr>
        <p:grpSpPr>
          <a:xfrm>
            <a:off x="4594717" y="3632887"/>
            <a:ext cx="1229108" cy="804225"/>
            <a:chOff x="1979712" y="3550444"/>
            <a:chExt cx="658713" cy="431006"/>
          </a:xfrm>
        </p:grpSpPr>
        <p:sp>
          <p:nvSpPr>
            <p:cNvPr id="45" name="모서리가 둥근 직사각형 44"/>
            <p:cNvSpPr/>
            <p:nvPr/>
          </p:nvSpPr>
          <p:spPr>
            <a:xfrm>
              <a:off x="1979712" y="3550444"/>
              <a:ext cx="658713" cy="431006"/>
            </a:xfrm>
            <a:prstGeom prst="roundRect">
              <a:avLst>
                <a:gd name="adj" fmla="val 9169"/>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pic>
          <p:nvPicPr>
            <p:cNvPr id="46"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26630" y="3579862"/>
              <a:ext cx="553938" cy="386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8" name="그룹 47"/>
          <p:cNvGrpSpPr/>
          <p:nvPr/>
        </p:nvGrpSpPr>
        <p:grpSpPr>
          <a:xfrm>
            <a:off x="4345315" y="4501410"/>
            <a:ext cx="1738853" cy="799798"/>
            <a:chOff x="4314242" y="4353781"/>
            <a:chExt cx="1738853" cy="799798"/>
          </a:xfrm>
        </p:grpSpPr>
        <p:pic>
          <p:nvPicPr>
            <p:cNvPr id="25"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14242" y="4353781"/>
              <a:ext cx="871339" cy="789651"/>
            </a:xfrm>
            <a:prstGeom prst="rect">
              <a:avLst/>
            </a:prstGeom>
          </p:spPr>
        </p:pic>
        <p:pic>
          <p:nvPicPr>
            <p:cNvPr id="47" name="Picture 2" descr="https://img.global.news.samsung.com/global/wp-content/uploads/LYOG_Main_3.jpg"/>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3868"/>
            <a:stretch/>
          </p:blipFill>
          <p:spPr bwMode="auto">
            <a:xfrm>
              <a:off x="5139398" y="4369677"/>
              <a:ext cx="913697" cy="783902"/>
            </a:xfrm>
            <a:prstGeom prst="rect">
              <a:avLst/>
            </a:prstGeom>
            <a:noFill/>
            <a:extLst>
              <a:ext uri="{909E8E84-426E-40DD-AFC4-6F175D3DCCD1}">
                <a14:hiddenFill xmlns:a14="http://schemas.microsoft.com/office/drawing/2010/main">
                  <a:solidFill>
                    <a:srgbClr val="FFFFFF"/>
                  </a:solidFill>
                </a14:hiddenFill>
              </a:ext>
            </a:extLst>
          </p:spPr>
        </p:pic>
      </p:grpSp>
      <p:pic>
        <p:nvPicPr>
          <p:cNvPr id="49"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4168" y="4298370"/>
            <a:ext cx="351632" cy="919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4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766100">
            <a:off x="565609" y="4447582"/>
            <a:ext cx="1505419" cy="404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2"/>
          <p:cNvPicPr>
            <a:picLocks noChangeAspect="1" noChangeArrowheads="1"/>
          </p:cNvPicPr>
          <p:nvPr/>
        </p:nvPicPr>
        <p:blipFill>
          <a:blip r:embed="rId1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0547577">
            <a:off x="2177809" y="4607437"/>
            <a:ext cx="777669" cy="305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417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Plan for MHN-E Demonstration</a:t>
            </a:r>
            <a:endParaRPr lang="ko-KR" altLang="en-US" dirty="0"/>
          </a:p>
        </p:txBody>
      </p:sp>
      <p:sp>
        <p:nvSpPr>
          <p:cNvPr id="3" name="내용 개체 틀 2"/>
          <p:cNvSpPr>
            <a:spLocks noGrp="1"/>
          </p:cNvSpPr>
          <p:nvPr>
            <p:ph idx="1"/>
          </p:nvPr>
        </p:nvSpPr>
        <p:spPr/>
        <p:txBody>
          <a:bodyPr/>
          <a:lstStyle/>
          <a:p>
            <a:r>
              <a:rPr lang="en-US" altLang="ko-KR" sz="2400" dirty="0"/>
              <a:t>Plan for MHN-E </a:t>
            </a:r>
            <a:r>
              <a:rPr lang="en-US" altLang="ko-KR" sz="2400" dirty="0" smtClean="0"/>
              <a:t>Demonstration </a:t>
            </a:r>
            <a:endParaRPr lang="en-US" altLang="ko-KR" sz="2400" dirty="0"/>
          </a:p>
          <a:p>
            <a:pPr lvl="1"/>
            <a:r>
              <a:rPr lang="en-US" altLang="ko-KR" sz="2000" dirty="0"/>
              <a:t>Phase </a:t>
            </a:r>
            <a:r>
              <a:rPr lang="en-US" altLang="ko-KR" sz="2000" dirty="0" smtClean="0"/>
              <a:t>3: </a:t>
            </a:r>
            <a:r>
              <a:rPr lang="en-US" altLang="ko-KR" sz="2000" dirty="0"/>
              <a:t>f</a:t>
            </a:r>
            <a:r>
              <a:rPr lang="en-US" altLang="ko-KR" sz="2000" dirty="0" smtClean="0"/>
              <a:t>ield trial using a bus running at a speed of up to 60km/h</a:t>
            </a:r>
          </a:p>
          <a:p>
            <a:pPr lvl="1"/>
            <a:r>
              <a:rPr lang="en-US" altLang="ko-KR" sz="2000" dirty="0" smtClean="0"/>
              <a:t>Phase 4: demonstration using subway train (TBD)</a:t>
            </a:r>
          </a:p>
          <a:p>
            <a:r>
              <a:rPr lang="en-US" altLang="ko-KR" sz="2400" dirty="0" smtClean="0"/>
              <a:t>MHN-E technologies</a:t>
            </a:r>
            <a:r>
              <a:rPr lang="en-US" altLang="ko-KR" sz="2400" baseline="30000" dirty="0" smtClean="0"/>
              <a:t>[3</a:t>
            </a:r>
            <a:r>
              <a:rPr lang="en-US" altLang="ko-KR" sz="2400" baseline="30000" dirty="0"/>
              <a:t>]</a:t>
            </a:r>
            <a:endParaRPr lang="en-US" altLang="ko-KR" sz="2400" baseline="30000" dirty="0" smtClean="0"/>
          </a:p>
          <a:p>
            <a:pPr lvl="1"/>
            <a:r>
              <a:rPr lang="en-US" altLang="ko-KR" sz="2000" dirty="0" smtClean="0"/>
              <a:t>Antenna configurations of </a:t>
            </a:r>
            <a:r>
              <a:rPr lang="en-US" altLang="ko-KR" sz="2000" dirty="0" err="1" smtClean="0"/>
              <a:t>mRU</a:t>
            </a:r>
            <a:r>
              <a:rPr lang="en-US" altLang="ko-KR" sz="2000" dirty="0" smtClean="0"/>
              <a:t> and </a:t>
            </a:r>
            <a:r>
              <a:rPr lang="en-US" altLang="ko-KR" sz="2000" dirty="0" err="1" smtClean="0"/>
              <a:t>mTE</a:t>
            </a:r>
            <a:endParaRPr lang="en-US" altLang="ko-KR" sz="2000" dirty="0"/>
          </a:p>
          <a:p>
            <a:endParaRPr lang="ko-KR" altLang="en-US" sz="2400" dirty="0"/>
          </a:p>
          <a:p>
            <a:endParaRPr lang="ko-KR" altLang="en-US" dirty="0"/>
          </a:p>
        </p:txBody>
      </p:sp>
      <p:sp>
        <p:nvSpPr>
          <p:cNvPr id="4" name="날짜 개체 틀 3"/>
          <p:cNvSpPr>
            <a:spLocks noGrp="1"/>
          </p:cNvSpPr>
          <p:nvPr>
            <p:ph type="dt" sz="half" idx="10"/>
          </p:nvPr>
        </p:nvSpPr>
        <p:spPr/>
        <p:txBody>
          <a:bodyPr/>
          <a:lstStyle/>
          <a:p>
            <a:r>
              <a:rPr lang="en-US" altLang="ko-KR" smtClean="0"/>
              <a:t>March 2017</a:t>
            </a:r>
            <a:endParaRPr lang="en-US" altLang="ko-KR" dirty="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16</a:t>
            </a:fld>
            <a:endParaRPr lang="en-US" altLang="ko-KR"/>
          </a:p>
        </p:txBody>
      </p:sp>
      <p:pic>
        <p:nvPicPr>
          <p:cNvPr id="17" name="그림 16"/>
          <p:cNvPicPr>
            <a:picLocks noChangeAspect="1"/>
          </p:cNvPicPr>
          <p:nvPr/>
        </p:nvPicPr>
        <p:blipFill>
          <a:blip r:embed="rId3"/>
          <a:stretch>
            <a:fillRect/>
          </a:stretch>
        </p:blipFill>
        <p:spPr>
          <a:xfrm>
            <a:off x="3732112" y="3716616"/>
            <a:ext cx="4912355" cy="2736720"/>
          </a:xfrm>
          <a:prstGeom prst="rect">
            <a:avLst/>
          </a:prstGeom>
        </p:spPr>
      </p:pic>
      <p:sp>
        <p:nvSpPr>
          <p:cNvPr id="15" name="TextBox 14"/>
          <p:cNvSpPr txBox="1"/>
          <p:nvPr/>
        </p:nvSpPr>
        <p:spPr>
          <a:xfrm>
            <a:off x="7345642" y="6176337"/>
            <a:ext cx="1330814" cy="276999"/>
          </a:xfrm>
          <a:prstGeom prst="rect">
            <a:avLst/>
          </a:prstGeom>
          <a:noFill/>
        </p:spPr>
        <p:txBody>
          <a:bodyPr wrap="none" rtlCol="0">
            <a:spAutoFit/>
          </a:bodyPr>
          <a:lstStyle/>
          <a:p>
            <a:r>
              <a:rPr lang="en-US" altLang="ko-KR" sz="1200" dirty="0" smtClean="0">
                <a:solidFill>
                  <a:srgbClr val="0000CC"/>
                </a:solidFill>
              </a:rPr>
              <a:t>Source from </a:t>
            </a:r>
            <a:r>
              <a:rPr lang="en-US" altLang="ko-KR" sz="1200" dirty="0" smtClean="0">
                <a:solidFill>
                  <a:srgbClr val="0000CC"/>
                </a:solidFill>
              </a:rPr>
              <a:t>HFR</a:t>
            </a:r>
            <a:endParaRPr lang="ko-KR" altLang="en-US" sz="1200" dirty="0">
              <a:solidFill>
                <a:srgbClr val="0000CC"/>
              </a:solidFill>
            </a:endParaRPr>
          </a:p>
        </p:txBody>
      </p:sp>
      <p:graphicFrame>
        <p:nvGraphicFramePr>
          <p:cNvPr id="18" name="개체 17"/>
          <p:cNvGraphicFramePr>
            <a:graphicFrameLocks noChangeAspect="1"/>
          </p:cNvGraphicFramePr>
          <p:nvPr>
            <p:extLst>
              <p:ext uri="{D42A27DB-BD31-4B8C-83A1-F6EECF244321}">
                <p14:modId xmlns:p14="http://schemas.microsoft.com/office/powerpoint/2010/main" val="4063204306"/>
              </p:ext>
            </p:extLst>
          </p:nvPr>
        </p:nvGraphicFramePr>
        <p:xfrm>
          <a:off x="251520" y="5062333"/>
          <a:ext cx="3481173" cy="1246987"/>
        </p:xfrm>
        <a:graphic>
          <a:graphicData uri="http://schemas.openxmlformats.org/presentationml/2006/ole">
            <mc:AlternateContent xmlns:mc="http://schemas.openxmlformats.org/markup-compatibility/2006">
              <mc:Choice xmlns:v="urn:schemas-microsoft-com:vml" Requires="v">
                <p:oleObj spid="_x0000_s2078" name="Visio" r:id="rId4" imgW="8001878" imgH="2871720" progId="Visio.Drawing.15">
                  <p:embed/>
                </p:oleObj>
              </mc:Choice>
              <mc:Fallback>
                <p:oleObj name="Visio" r:id="rId4" imgW="8001878" imgH="2871720" progId="Visio.Drawing.15">
                  <p:embed/>
                  <p:pic>
                    <p:nvPicPr>
                      <p:cNvPr id="0" name=""/>
                      <p:cNvPicPr>
                        <a:picLocks noChangeAspect="1" noChangeArrowheads="1"/>
                      </p:cNvPicPr>
                      <p:nvPr/>
                    </p:nvPicPr>
                    <p:blipFill>
                      <a:blip r:embed="rId5"/>
                      <a:srcRect/>
                      <a:stretch>
                        <a:fillRect/>
                      </a:stretch>
                    </p:blipFill>
                    <p:spPr bwMode="auto">
                      <a:xfrm>
                        <a:off x="251520" y="5062333"/>
                        <a:ext cx="3481173" cy="1246987"/>
                      </a:xfrm>
                      <a:prstGeom prst="rect">
                        <a:avLst/>
                      </a:prstGeom>
                      <a:noFill/>
                    </p:spPr>
                  </p:pic>
                </p:oleObj>
              </mc:Fallback>
            </mc:AlternateContent>
          </a:graphicData>
        </a:graphic>
      </p:graphicFrame>
      <p:graphicFrame>
        <p:nvGraphicFramePr>
          <p:cNvPr id="19" name="개체 18"/>
          <p:cNvGraphicFramePr>
            <a:graphicFrameLocks noChangeAspect="1"/>
          </p:cNvGraphicFramePr>
          <p:nvPr>
            <p:extLst>
              <p:ext uri="{D42A27DB-BD31-4B8C-83A1-F6EECF244321}">
                <p14:modId xmlns:p14="http://schemas.microsoft.com/office/powerpoint/2010/main" val="1256788933"/>
              </p:ext>
            </p:extLst>
          </p:nvPr>
        </p:nvGraphicFramePr>
        <p:xfrm>
          <a:off x="179512" y="3738693"/>
          <a:ext cx="3281495" cy="1175461"/>
        </p:xfrm>
        <a:graphic>
          <a:graphicData uri="http://schemas.openxmlformats.org/presentationml/2006/ole">
            <mc:AlternateContent xmlns:mc="http://schemas.openxmlformats.org/markup-compatibility/2006">
              <mc:Choice xmlns:v="urn:schemas-microsoft-com:vml" Requires="v">
                <p:oleObj spid="_x0000_s2079" name="Visio" r:id="rId6" imgW="8001878" imgH="2871720" progId="Visio.Drawing.15">
                  <p:embed/>
                </p:oleObj>
              </mc:Choice>
              <mc:Fallback>
                <p:oleObj name="Visio" r:id="rId6" imgW="8001878" imgH="2871720" progId="Visio.Drawing.15">
                  <p:embed/>
                  <p:pic>
                    <p:nvPicPr>
                      <p:cNvPr id="0" name=""/>
                      <p:cNvPicPr>
                        <a:picLocks noChangeAspect="1" noChangeArrowheads="1"/>
                      </p:cNvPicPr>
                      <p:nvPr/>
                    </p:nvPicPr>
                    <p:blipFill>
                      <a:blip r:embed="rId7"/>
                      <a:srcRect/>
                      <a:stretch>
                        <a:fillRect/>
                      </a:stretch>
                    </p:blipFill>
                    <p:spPr bwMode="auto">
                      <a:xfrm>
                        <a:off x="179512" y="3738693"/>
                        <a:ext cx="3281495" cy="1175461"/>
                      </a:xfrm>
                      <a:prstGeom prst="rect">
                        <a:avLst/>
                      </a:prstGeom>
                      <a:noFill/>
                    </p:spPr>
                  </p:pic>
                </p:oleObj>
              </mc:Fallback>
            </mc:AlternateContent>
          </a:graphicData>
        </a:graphic>
      </p:graphicFrame>
    </p:spTree>
    <p:extLst>
      <p:ext uri="{BB962C8B-B14F-4D97-AF65-F5344CB8AC3E}">
        <p14:creationId xmlns:p14="http://schemas.microsoft.com/office/powerpoint/2010/main" val="2733908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References</a:t>
            </a:r>
            <a:endParaRPr lang="ko-KR" altLang="en-US" dirty="0"/>
          </a:p>
        </p:txBody>
      </p:sp>
      <p:sp>
        <p:nvSpPr>
          <p:cNvPr id="4" name="날짜 개체 틀 3"/>
          <p:cNvSpPr>
            <a:spLocks noGrp="1"/>
          </p:cNvSpPr>
          <p:nvPr>
            <p:ph type="dt" sz="half" idx="10"/>
          </p:nvPr>
        </p:nvSpPr>
        <p:spPr/>
        <p:txBody>
          <a:bodyPr/>
          <a:lstStyle/>
          <a:p>
            <a:r>
              <a:rPr lang="en-US" altLang="ko-KR" smtClean="0"/>
              <a:t>March 2017</a:t>
            </a:r>
            <a:endParaRPr lang="en-US" altLang="ko-KR" dirty="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17</a:t>
            </a:fld>
            <a:endParaRPr lang="en-US" altLang="ko-KR"/>
          </a:p>
        </p:txBody>
      </p:sp>
      <p:graphicFrame>
        <p:nvGraphicFramePr>
          <p:cNvPr id="7" name="표 6"/>
          <p:cNvGraphicFramePr>
            <a:graphicFrameLocks noGrp="1"/>
          </p:cNvGraphicFramePr>
          <p:nvPr>
            <p:extLst>
              <p:ext uri="{D42A27DB-BD31-4B8C-83A1-F6EECF244321}">
                <p14:modId xmlns:p14="http://schemas.microsoft.com/office/powerpoint/2010/main" val="2006879017"/>
              </p:ext>
            </p:extLst>
          </p:nvPr>
        </p:nvGraphicFramePr>
        <p:xfrm>
          <a:off x="923764" y="1556792"/>
          <a:ext cx="7296472" cy="2138680"/>
        </p:xfrm>
        <a:graphic>
          <a:graphicData uri="http://schemas.openxmlformats.org/drawingml/2006/table">
            <a:tbl>
              <a:tblPr firstRow="1" bandRow="1">
                <a:tableStyleId>{2D5ABB26-0587-4C30-8999-92F81FD0307C}</a:tableStyleId>
              </a:tblPr>
              <a:tblGrid>
                <a:gridCol w="360040"/>
                <a:gridCol w="6936432"/>
              </a:tblGrid>
              <a:tr h="370840">
                <a:tc>
                  <a:txBody>
                    <a:bodyPr/>
                    <a:lstStyle/>
                    <a:p>
                      <a:pPr algn="ctr" latinLnBrk="1"/>
                      <a:r>
                        <a:rPr lang="en-US" altLang="ko-KR" sz="1400" dirty="0" smtClean="0">
                          <a:latin typeface="+mj-lt"/>
                        </a:rPr>
                        <a:t>[1] </a:t>
                      </a:r>
                      <a:endParaRPr lang="ko-KR" altLang="en-US" sz="1400" dirty="0">
                        <a:latin typeface="+mj-lt"/>
                      </a:endParaRPr>
                    </a:p>
                  </a:txBody>
                  <a:tcPr/>
                </a:tc>
                <a:tc>
                  <a:txBody>
                    <a:bodyPr/>
                    <a:lstStyle/>
                    <a:p>
                      <a:pPr marL="0" algn="l" defTabSz="914400" rtl="0" eaLnBrk="1" latinLnBrk="1" hangingPunct="1"/>
                      <a:r>
                        <a:rPr lang="en-US" altLang="ko-KR" sz="1400" kern="1200" dirty="0" smtClean="0">
                          <a:solidFill>
                            <a:schemeClr val="tx1"/>
                          </a:solidFill>
                          <a:latin typeface="+mj-lt"/>
                          <a:ea typeface="+mn-ea"/>
                          <a:cs typeface="+mn-cs"/>
                        </a:rPr>
                        <a:t>S. W. Choi et al., “Performance Evaluation of Millimeter-wave-based Communication System in Subway Tunnels”, IEEE 802.15-16-0185-01-hrrc, Mar. 2016</a:t>
                      </a:r>
                      <a:endParaRPr lang="ko-KR" altLang="en-US" sz="1400" kern="1200" dirty="0">
                        <a:solidFill>
                          <a:schemeClr val="tx1"/>
                        </a:solidFill>
                        <a:latin typeface="+mj-lt"/>
                        <a:ea typeface="+mn-ea"/>
                        <a:cs typeface="+mn-cs"/>
                      </a:endParaRPr>
                    </a:p>
                  </a:txBody>
                  <a:tcPr/>
                </a:tc>
              </a:tr>
              <a:tr h="370840">
                <a:tc>
                  <a:txBody>
                    <a:bodyPr/>
                    <a:lstStyle/>
                    <a:p>
                      <a:pPr algn="ctr" latinLnBrk="1"/>
                      <a:r>
                        <a:rPr lang="en-US" altLang="ko-KR" sz="1400" b="0" i="0" kern="1200" dirty="0" smtClean="0">
                          <a:solidFill>
                            <a:srgbClr val="000000"/>
                          </a:solidFill>
                          <a:effectLst/>
                          <a:latin typeface="+mj-lt"/>
                          <a:ea typeface="Malgun Gothic" panose="020B0503020000020004" pitchFamily="50" charset="-127"/>
                          <a:cs typeface="+mn-cs"/>
                        </a:rPr>
                        <a:t>[2]</a:t>
                      </a:r>
                      <a:endParaRPr lang="ko-KR" altLang="en-US" sz="1400" b="0" i="0" kern="1200" dirty="0">
                        <a:solidFill>
                          <a:srgbClr val="000000"/>
                        </a:solidFill>
                        <a:effectLst/>
                        <a:latin typeface="+mj-lt"/>
                        <a:ea typeface="Malgun Gothic" panose="020B0503020000020004" pitchFamily="50" charset="-127"/>
                        <a:cs typeface="+mn-cs"/>
                      </a:endParaRPr>
                    </a:p>
                  </a:txBody>
                  <a:tcPr/>
                </a:tc>
                <a:tc>
                  <a:txBody>
                    <a:bodyPr/>
                    <a:lstStyle/>
                    <a:p>
                      <a:pPr marL="0" lvl="0" algn="l" defTabSz="914400" rtl="0" eaLnBrk="1" latinLnBrk="1" hangingPunct="1"/>
                      <a:r>
                        <a:rPr lang="en-US" altLang="ko-KR" sz="1400" b="0" i="0" kern="1200" dirty="0" smtClean="0">
                          <a:solidFill>
                            <a:srgbClr val="000000"/>
                          </a:solidFill>
                          <a:effectLst/>
                          <a:latin typeface="+mj-lt"/>
                          <a:ea typeface="Malgun Gothic" panose="020B0503020000020004" pitchFamily="50" charset="-127"/>
                          <a:cs typeface="+mn-cs"/>
                        </a:rPr>
                        <a:t>S. W. Choi, H. Chung, J. Kim, J. </a:t>
                      </a:r>
                      <a:r>
                        <a:rPr lang="en-US" altLang="ko-KR" sz="1400" b="0" i="0" kern="1200" dirty="0" err="1" smtClean="0">
                          <a:solidFill>
                            <a:srgbClr val="000000"/>
                          </a:solidFill>
                          <a:effectLst/>
                          <a:latin typeface="+mj-lt"/>
                          <a:ea typeface="Malgun Gothic" panose="020B0503020000020004" pitchFamily="50" charset="-127"/>
                          <a:cs typeface="+mn-cs"/>
                        </a:rPr>
                        <a:t>Ahn</a:t>
                      </a:r>
                      <a:r>
                        <a:rPr lang="en-US" altLang="ko-KR" sz="1400" b="0" i="0" kern="1200" dirty="0" smtClean="0">
                          <a:solidFill>
                            <a:srgbClr val="000000"/>
                          </a:solidFill>
                          <a:effectLst/>
                          <a:latin typeface="+mj-lt"/>
                          <a:ea typeface="Malgun Gothic" panose="020B0503020000020004" pitchFamily="50" charset="-127"/>
                          <a:cs typeface="+mn-cs"/>
                        </a:rPr>
                        <a:t>, and I. Kim, "Mobile Hotspot Network System for High-Speed Railway Communications Using Millimeter Waves," </a:t>
                      </a:r>
                      <a:r>
                        <a:rPr lang="en-US" altLang="ko-KR" sz="1400" b="0" i="1" kern="1200" dirty="0" smtClean="0">
                          <a:solidFill>
                            <a:srgbClr val="000000"/>
                          </a:solidFill>
                          <a:effectLst/>
                          <a:latin typeface="+mj-lt"/>
                          <a:ea typeface="Malgun Gothic" panose="020B0503020000020004" pitchFamily="50" charset="-127"/>
                          <a:cs typeface="+mn-cs"/>
                        </a:rPr>
                        <a:t>ETRI Journal</a:t>
                      </a:r>
                      <a:r>
                        <a:rPr lang="en-US" altLang="ko-KR" sz="1400" b="0" i="0" kern="1200" dirty="0" smtClean="0">
                          <a:solidFill>
                            <a:srgbClr val="000000"/>
                          </a:solidFill>
                          <a:effectLst/>
                          <a:latin typeface="+mj-lt"/>
                          <a:ea typeface="Malgun Gothic" panose="020B0503020000020004" pitchFamily="50" charset="-127"/>
                          <a:cs typeface="+mn-cs"/>
                        </a:rPr>
                        <a:t>, vol. 38, no. 6, pp. 1042-1051, December 2016.</a:t>
                      </a:r>
                      <a:endParaRPr lang="ko-KR" altLang="ko-KR" sz="1400" b="0" i="0" kern="1200" dirty="0" smtClean="0">
                        <a:solidFill>
                          <a:srgbClr val="000000"/>
                        </a:solidFill>
                        <a:effectLst/>
                        <a:latin typeface="+mj-lt"/>
                        <a:ea typeface="Malgun Gothic" panose="020B0503020000020004" pitchFamily="50" charset="-127"/>
                        <a:cs typeface="+mn-cs"/>
                      </a:endParaRPr>
                    </a:p>
                  </a:txBody>
                  <a:tcPr/>
                </a:tc>
              </a:tr>
              <a:tr h="370840">
                <a:tc>
                  <a:txBody>
                    <a:bodyPr/>
                    <a:lstStyle/>
                    <a:p>
                      <a:pPr algn="ctr" latinLnBrk="1"/>
                      <a:r>
                        <a:rPr lang="en-US" altLang="ko-KR" sz="1400" dirty="0" smtClean="0">
                          <a:latin typeface="+mj-lt"/>
                        </a:rPr>
                        <a:t>[3]</a:t>
                      </a:r>
                      <a:endParaRPr lang="ko-KR" altLang="en-US" sz="1400" dirty="0">
                        <a:latin typeface="+mj-lt"/>
                      </a:endParaRP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b="0" i="0" kern="1200" dirty="0" smtClean="0">
                          <a:solidFill>
                            <a:srgbClr val="000000"/>
                          </a:solidFill>
                          <a:effectLst/>
                          <a:latin typeface="+mj-lt"/>
                          <a:ea typeface="Malgun Gothic" panose="020B0503020000020004" pitchFamily="50" charset="-127"/>
                          <a:cs typeface="+mn-cs"/>
                        </a:rPr>
                        <a:t>J</a:t>
                      </a:r>
                      <a:r>
                        <a:rPr lang="en-US" altLang="ko-KR" sz="1400" b="0" i="0" kern="1200" baseline="0" dirty="0" smtClean="0">
                          <a:solidFill>
                            <a:srgbClr val="000000"/>
                          </a:solidFill>
                          <a:effectLst/>
                          <a:latin typeface="+mj-lt"/>
                          <a:ea typeface="Malgun Gothic" panose="020B0503020000020004" pitchFamily="50" charset="-127"/>
                          <a:cs typeface="+mn-cs"/>
                        </a:rPr>
                        <a:t>. Kim,</a:t>
                      </a:r>
                      <a:r>
                        <a:rPr lang="en-US" altLang="ko-KR" sz="1400" b="0" i="0" kern="1200" dirty="0" smtClean="0">
                          <a:solidFill>
                            <a:srgbClr val="000000"/>
                          </a:solidFill>
                          <a:effectLst/>
                          <a:latin typeface="+mj-lt"/>
                          <a:ea typeface="Malgun Gothic" panose="020B0503020000020004" pitchFamily="50" charset="-127"/>
                          <a:cs typeface="+mn-cs"/>
                        </a:rPr>
                        <a:t> H. S. Chung, S. W. Choi, I. G. Kim and Y. Han, "Mobile Hotspot Network Enhancement System for High-Speed Railway Communication," </a:t>
                      </a:r>
                      <a:r>
                        <a:rPr lang="en-US" altLang="ko-KR" sz="1400" b="0" i="1" kern="1200" dirty="0" err="1" smtClean="0">
                          <a:solidFill>
                            <a:srgbClr val="000000"/>
                          </a:solidFill>
                          <a:effectLst/>
                          <a:latin typeface="+mj-lt"/>
                          <a:ea typeface="Malgun Gothic" panose="020B0503020000020004" pitchFamily="50" charset="-127"/>
                          <a:cs typeface="+mn-cs"/>
                        </a:rPr>
                        <a:t>EuCAP</a:t>
                      </a:r>
                      <a:r>
                        <a:rPr lang="en-US" altLang="ko-KR" sz="1400" b="0" i="1" kern="1200" dirty="0" smtClean="0">
                          <a:solidFill>
                            <a:srgbClr val="000000"/>
                          </a:solidFill>
                          <a:effectLst/>
                          <a:latin typeface="+mj-lt"/>
                          <a:ea typeface="Malgun Gothic" panose="020B0503020000020004" pitchFamily="50" charset="-127"/>
                          <a:cs typeface="+mn-cs"/>
                        </a:rPr>
                        <a:t> 2017</a:t>
                      </a:r>
                      <a:r>
                        <a:rPr lang="en-US" altLang="ko-KR" sz="1400" b="0" i="0" kern="1200" dirty="0" smtClean="0">
                          <a:solidFill>
                            <a:srgbClr val="000000"/>
                          </a:solidFill>
                          <a:effectLst/>
                          <a:latin typeface="+mj-lt"/>
                          <a:ea typeface="Malgun Gothic" panose="020B0503020000020004" pitchFamily="50" charset="-127"/>
                          <a:cs typeface="+mn-cs"/>
                        </a:rPr>
                        <a:t>, March 2017.</a:t>
                      </a:r>
                      <a:endParaRPr lang="ko-KR" altLang="ko-KR" sz="1400" b="0" i="0" kern="1200" dirty="0" smtClean="0">
                        <a:solidFill>
                          <a:srgbClr val="000000"/>
                        </a:solidFill>
                        <a:effectLst/>
                        <a:latin typeface="+mj-lt"/>
                        <a:ea typeface="Malgun Gothic" panose="020B0503020000020004" pitchFamily="50" charset="-127"/>
                        <a:cs typeface="+mn-cs"/>
                      </a:endParaRPr>
                    </a:p>
                  </a:txBody>
                  <a:tcPr/>
                </a:tc>
              </a:tr>
              <a:tr h="370840">
                <a:tc>
                  <a:txBody>
                    <a:bodyPr/>
                    <a:lstStyle/>
                    <a:p>
                      <a:pPr algn="ctr" latinLnBrk="1"/>
                      <a:endParaRPr lang="ko-KR" altLang="en-US" sz="1400" dirty="0"/>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400" dirty="0" smtClean="0"/>
                    </a:p>
                  </a:txBody>
                  <a:tcPr/>
                </a:tc>
              </a:tr>
            </a:tbl>
          </a:graphicData>
        </a:graphic>
      </p:graphicFrame>
    </p:spTree>
    <p:extLst>
      <p:ext uri="{BB962C8B-B14F-4D97-AF65-F5344CB8AC3E}">
        <p14:creationId xmlns:p14="http://schemas.microsoft.com/office/powerpoint/2010/main" val="3806799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날짜 개체 틀 3"/>
          <p:cNvSpPr>
            <a:spLocks noGrp="1"/>
          </p:cNvSpPr>
          <p:nvPr>
            <p:ph type="dt" sz="half" idx="10"/>
          </p:nvPr>
        </p:nvSpPr>
        <p:spPr/>
        <p:txBody>
          <a:bodyPr/>
          <a:lstStyle/>
          <a:p>
            <a:r>
              <a:rPr lang="en-US" altLang="ko-KR" dirty="0"/>
              <a:t>March 2017</a:t>
            </a:r>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18</a:t>
            </a:fld>
            <a:endParaRPr lang="en-US" altLang="ko-KR"/>
          </a:p>
        </p:txBody>
      </p:sp>
      <p:sp>
        <p:nvSpPr>
          <p:cNvPr id="7" name="TextBox 6"/>
          <p:cNvSpPr txBox="1"/>
          <p:nvPr/>
        </p:nvSpPr>
        <p:spPr>
          <a:xfrm>
            <a:off x="2843808" y="2852936"/>
            <a:ext cx="3397084" cy="923330"/>
          </a:xfrm>
          <a:prstGeom prst="rect">
            <a:avLst/>
          </a:prstGeom>
          <a:noFill/>
        </p:spPr>
        <p:txBody>
          <a:bodyPr wrap="none" rtlCol="0">
            <a:spAutoFit/>
          </a:bodyPr>
          <a:lstStyle/>
          <a:p>
            <a:r>
              <a:rPr lang="en-US" altLang="ko-KR" sz="5400" b="1" dirty="0" smtClean="0"/>
              <a:t>Thank you</a:t>
            </a:r>
            <a:endParaRPr lang="ko-KR" altLang="en-US" sz="5400" b="1" dirty="0"/>
          </a:p>
        </p:txBody>
      </p:sp>
    </p:spTree>
    <p:extLst>
      <p:ext uri="{BB962C8B-B14F-4D97-AF65-F5344CB8AC3E}">
        <p14:creationId xmlns:p14="http://schemas.microsoft.com/office/powerpoint/2010/main" val="1745727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p:nvPr>
        </p:nvSpPr>
        <p:spPr/>
        <p:txBody>
          <a:bodyPr/>
          <a:lstStyle/>
          <a:p>
            <a:r>
              <a:rPr lang="en-US" altLang="ko-KR" smtClean="0"/>
              <a:t>MWC 2017</a:t>
            </a:r>
            <a:endParaRPr lang="ko-KR" altLang="en-US" dirty="0"/>
          </a:p>
        </p:txBody>
      </p:sp>
      <p:sp>
        <p:nvSpPr>
          <p:cNvPr id="7" name="내용 개체 틀 6"/>
          <p:cNvSpPr>
            <a:spLocks noGrp="1"/>
          </p:cNvSpPr>
          <p:nvPr>
            <p:ph idx="1"/>
          </p:nvPr>
        </p:nvSpPr>
        <p:spPr/>
        <p:txBody>
          <a:bodyPr/>
          <a:lstStyle/>
          <a:p>
            <a:r>
              <a:rPr lang="en-US" altLang="ko-KR" sz="2000" dirty="0" smtClean="0"/>
              <a:t>5G mobility demonstrations at </a:t>
            </a:r>
            <a:r>
              <a:rPr lang="en-US" altLang="ko-KR" sz="2000" dirty="0"/>
              <a:t>Mobile World Congress </a:t>
            </a:r>
            <a:r>
              <a:rPr lang="en-US" altLang="ko-KR" sz="2000" dirty="0" smtClean="0"/>
              <a:t>(MWC) 2017 </a:t>
            </a:r>
            <a:r>
              <a:rPr lang="en-US" altLang="ko-KR" sz="2000" dirty="0"/>
              <a:t>held in </a:t>
            </a:r>
            <a:r>
              <a:rPr lang="en-US" altLang="ko-KR" sz="2000" dirty="0" smtClean="0"/>
              <a:t>Barcelona</a:t>
            </a:r>
            <a:r>
              <a:rPr lang="en-US" altLang="ko-KR" sz="2000" dirty="0"/>
              <a:t>, </a:t>
            </a:r>
            <a:r>
              <a:rPr lang="en-US" altLang="ko-KR" sz="2000" dirty="0" smtClean="0"/>
              <a:t>Spain, 27 </a:t>
            </a:r>
            <a:r>
              <a:rPr lang="en-US" altLang="ko-KR" sz="2000" dirty="0"/>
              <a:t>February </a:t>
            </a:r>
            <a:r>
              <a:rPr lang="en-US" altLang="ko-KR" sz="2000" dirty="0" smtClean="0"/>
              <a:t>~ </a:t>
            </a:r>
            <a:r>
              <a:rPr lang="en-US" altLang="ko-KR" sz="2000" dirty="0"/>
              <a:t>2 March 2017</a:t>
            </a:r>
            <a:endParaRPr lang="en-US" altLang="ko-KR" sz="2000" dirty="0" smtClean="0"/>
          </a:p>
          <a:p>
            <a:pPr lvl="1"/>
            <a:r>
              <a:rPr lang="en-US" altLang="ko-KR" sz="1800" dirty="0" smtClean="0"/>
              <a:t>MWC is one of the </a:t>
            </a:r>
            <a:r>
              <a:rPr lang="en-US" altLang="ko-KR" sz="1800" dirty="0"/>
              <a:t>world’s largest gathering for the mobile </a:t>
            </a:r>
            <a:r>
              <a:rPr lang="en-US" altLang="ko-KR" sz="1800" dirty="0" smtClean="0"/>
              <a:t>industry organized </a:t>
            </a:r>
            <a:r>
              <a:rPr lang="en-US" altLang="ko-KR" sz="1800" dirty="0"/>
              <a:t>by the </a:t>
            </a:r>
            <a:r>
              <a:rPr lang="en-US" altLang="ko-KR" sz="1800" dirty="0" smtClean="0"/>
              <a:t>GSMA</a:t>
            </a:r>
          </a:p>
          <a:p>
            <a:pPr lvl="1"/>
            <a:r>
              <a:rPr lang="en-US" altLang="ko-KR" sz="1800" dirty="0" smtClean="0"/>
              <a:t>Slogan of MWC2017 : THE NEXT ELEMENT</a:t>
            </a:r>
          </a:p>
          <a:p>
            <a:pPr lvl="1"/>
            <a:r>
              <a:rPr lang="en-US" altLang="ko-KR" sz="1800" dirty="0" smtClean="0"/>
              <a:t>5G moves from concept to reality at MWC 2017</a:t>
            </a:r>
          </a:p>
          <a:p>
            <a:pPr lvl="1"/>
            <a:r>
              <a:rPr lang="en-US" altLang="ko-KR" sz="1800" dirty="0" smtClean="0"/>
              <a:t>Companies like Ericsson, Samsung, and Qualcomm talked about 5G NR and are working closely with operators to demonstrate 5G technologies</a:t>
            </a:r>
            <a:endParaRPr lang="ko-KR" altLang="en-US" sz="1800" dirty="0"/>
          </a:p>
        </p:txBody>
      </p:sp>
      <p:sp>
        <p:nvSpPr>
          <p:cNvPr id="3" name="날짜 개체 틀 2"/>
          <p:cNvSpPr>
            <a:spLocks noGrp="1"/>
          </p:cNvSpPr>
          <p:nvPr>
            <p:ph type="dt" sz="half" idx="10"/>
          </p:nvPr>
        </p:nvSpPr>
        <p:spPr/>
        <p:txBody>
          <a:bodyPr/>
          <a:lstStyle/>
          <a:p>
            <a:r>
              <a:rPr lang="en-US" altLang="ko-KR" smtClean="0"/>
              <a:t>March 2017</a:t>
            </a:r>
            <a:endParaRPr lang="en-US" altLang="ko-KR" dirty="0"/>
          </a:p>
        </p:txBody>
      </p:sp>
      <p:sp>
        <p:nvSpPr>
          <p:cNvPr id="4" name="바닥글 개체 틀 3"/>
          <p:cNvSpPr>
            <a:spLocks noGrp="1"/>
          </p:cNvSpPr>
          <p:nvPr>
            <p:ph type="ftr" sz="quarter" idx="11"/>
          </p:nvPr>
        </p:nvSpPr>
        <p:spPr/>
        <p:txBody>
          <a:bodyPr/>
          <a:lstStyle/>
          <a:p>
            <a:r>
              <a:rPr lang="en-US" altLang="ko-KR" smtClean="0"/>
              <a:t>Junhyeong Kim, ETRI</a:t>
            </a:r>
            <a:endParaRPr lang="en-US" altLang="ko-KR" dirty="0"/>
          </a:p>
        </p:txBody>
      </p:sp>
      <p:sp>
        <p:nvSpPr>
          <p:cNvPr id="5" name="슬라이드 번호 개체 틀 4"/>
          <p:cNvSpPr>
            <a:spLocks noGrp="1"/>
          </p:cNvSpPr>
          <p:nvPr>
            <p:ph type="sldNum" sz="quarter" idx="12"/>
          </p:nvPr>
        </p:nvSpPr>
        <p:spPr/>
        <p:txBody>
          <a:bodyPr/>
          <a:lstStyle/>
          <a:p>
            <a:r>
              <a:rPr lang="en-US" altLang="ko-KR" smtClean="0"/>
              <a:t>Slide </a:t>
            </a:r>
            <a:fld id="{D28256C3-2AA4-4145-9783-F043BC288164}" type="slidenum">
              <a:rPr lang="en-US" altLang="ko-KR" smtClean="0"/>
              <a:pPr/>
              <a:t>2</a:t>
            </a:fld>
            <a:endParaRPr lang="en-US" altLang="ko-KR"/>
          </a:p>
        </p:txBody>
      </p:sp>
      <p:pic>
        <p:nvPicPr>
          <p:cNvPr id="8" name="그림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4337" y="4117667"/>
            <a:ext cx="3535325" cy="2357746"/>
          </a:xfrm>
          <a:prstGeom prst="rect">
            <a:avLst/>
          </a:prstGeom>
          <a:ln>
            <a:noFill/>
          </a:ln>
          <a:effectLst>
            <a:softEdge rad="112500"/>
          </a:effectLst>
        </p:spPr>
      </p:pic>
    </p:spTree>
    <p:extLst>
      <p:ext uri="{BB962C8B-B14F-4D97-AF65-F5344CB8AC3E}">
        <p14:creationId xmlns:p14="http://schemas.microsoft.com/office/powerpoint/2010/main" val="1670754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MWC 2017</a:t>
            </a:r>
            <a:endParaRPr lang="ko-KR" altLang="en-US" dirty="0"/>
          </a:p>
        </p:txBody>
      </p:sp>
      <p:sp>
        <p:nvSpPr>
          <p:cNvPr id="4" name="날짜 개체 틀 3"/>
          <p:cNvSpPr>
            <a:spLocks noGrp="1"/>
          </p:cNvSpPr>
          <p:nvPr>
            <p:ph type="dt" sz="half" idx="10"/>
          </p:nvPr>
        </p:nvSpPr>
        <p:spPr/>
        <p:txBody>
          <a:bodyPr/>
          <a:lstStyle/>
          <a:p>
            <a:r>
              <a:rPr lang="en-US" altLang="ko-KR" smtClean="0"/>
              <a:t>March 2017</a:t>
            </a:r>
            <a:endParaRPr lang="en-US" altLang="ko-KR" dirty="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3</a:t>
            </a:fld>
            <a:endParaRPr lang="en-US" altLang="ko-KR"/>
          </a:p>
        </p:txBody>
      </p:sp>
      <p:pic>
        <p:nvPicPr>
          <p:cNvPr id="26" name="그림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908" y="1425483"/>
            <a:ext cx="3645118" cy="2430968"/>
          </a:xfrm>
          <a:prstGeom prst="rect">
            <a:avLst/>
          </a:prstGeom>
          <a:ln>
            <a:noFill/>
          </a:ln>
          <a:effectLst>
            <a:softEdge rad="112500"/>
          </a:effectLst>
        </p:spPr>
      </p:pic>
      <p:pic>
        <p:nvPicPr>
          <p:cNvPr id="28" name="그림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851" y="1389875"/>
            <a:ext cx="4573194" cy="3482274"/>
          </a:xfrm>
          <a:prstGeom prst="rect">
            <a:avLst/>
          </a:prstGeom>
          <a:ln>
            <a:noFill/>
          </a:ln>
          <a:effectLst>
            <a:softEdge rad="112500"/>
          </a:effectLst>
        </p:spPr>
      </p:pic>
      <p:sp>
        <p:nvSpPr>
          <p:cNvPr id="29" name="TextBox 80"/>
          <p:cNvSpPr txBox="1">
            <a:spLocks noChangeArrowheads="1"/>
          </p:cNvSpPr>
          <p:nvPr/>
        </p:nvSpPr>
        <p:spPr bwMode="auto">
          <a:xfrm>
            <a:off x="6362534" y="3752876"/>
            <a:ext cx="2382755" cy="830997"/>
          </a:xfrm>
          <a:prstGeom prst="rect">
            <a:avLst/>
          </a:prstGeom>
          <a:solidFill>
            <a:srgbClr val="FFFFFF"/>
          </a:solidFill>
          <a:ln w="9525">
            <a:solidFill>
              <a:srgbClr val="000000"/>
            </a:solidFill>
            <a:miter lim="800000"/>
            <a:headEnd/>
            <a:tailEnd/>
          </a:ln>
        </p:spPr>
        <p:txBody>
          <a:bodyPr wrap="square">
            <a:spAutoFit/>
          </a:bodyPr>
          <a:lstStyle/>
          <a:p>
            <a:pPr lvl="0" fontAlgn="auto" latinLnBrk="0">
              <a:spcBef>
                <a:spcPts val="0"/>
              </a:spcBef>
              <a:spcAft>
                <a:spcPts val="0"/>
              </a:spcAft>
              <a:defRPr/>
            </a:pPr>
            <a:r>
              <a:rPr kumimoji="0" lang="en-US" altLang="ko-KR" sz="1200" b="1" i="0" u="sng" strike="noStrike" kern="0" cap="none" spc="0" normalizeH="0" baseline="0" noProof="0" dirty="0" smtClean="0">
                <a:ln>
                  <a:noFill/>
                </a:ln>
                <a:solidFill>
                  <a:sysClr val="windowText" lastClr="000000"/>
                </a:solidFill>
                <a:effectLst/>
                <a:uLnTx/>
                <a:uFillTx/>
                <a:cs typeface="Calibri" pitchFamily="34" charset="0"/>
              </a:rPr>
              <a:t>Hall3:</a:t>
            </a:r>
            <a:r>
              <a:rPr kumimoji="0" lang="en-US" altLang="ko-KR" sz="1200" b="0" i="0" u="none" strike="noStrike" kern="0" cap="none" spc="0" normalizeH="0" baseline="0" noProof="0" dirty="0" smtClean="0">
                <a:ln>
                  <a:noFill/>
                </a:ln>
                <a:solidFill>
                  <a:sysClr val="windowText" lastClr="000000"/>
                </a:solidFill>
                <a:effectLst/>
                <a:uLnTx/>
                <a:uFillTx/>
                <a:cs typeface="Calibri" pitchFamily="34" charset="0"/>
              </a:rPr>
              <a:t> </a:t>
            </a:r>
          </a:p>
          <a:p>
            <a:pPr lvl="0" fontAlgn="auto" latinLnBrk="0">
              <a:spcBef>
                <a:spcPts val="0"/>
              </a:spcBef>
              <a:spcAft>
                <a:spcPts val="0"/>
              </a:spcAft>
              <a:defRPr/>
            </a:pPr>
            <a:r>
              <a:rPr kumimoji="0" lang="en-US" altLang="ko-KR" sz="1200" b="0" i="0" u="none" strike="noStrike" kern="0" cap="none" spc="0" normalizeH="0" baseline="0" noProof="0" dirty="0" smtClean="0">
                <a:ln>
                  <a:noFill/>
                </a:ln>
                <a:solidFill>
                  <a:sysClr val="windowText" lastClr="000000"/>
                </a:solidFill>
                <a:effectLst/>
                <a:uLnTx/>
                <a:uFillTx/>
                <a:cs typeface="Calibri" pitchFamily="34" charset="0"/>
              </a:rPr>
              <a:t>Samsung, </a:t>
            </a:r>
            <a:r>
              <a:rPr kumimoji="0" lang="en-US" altLang="ko-KR" sz="1200" kern="0" dirty="0">
                <a:solidFill>
                  <a:sysClr val="windowText" lastClr="000000"/>
                </a:solidFill>
                <a:cs typeface="Calibri" pitchFamily="34" charset="0"/>
              </a:rPr>
              <a:t>LG</a:t>
            </a:r>
            <a:r>
              <a:rPr kumimoji="0" lang="en-US" altLang="ko-KR" sz="1200" kern="0" dirty="0" smtClean="0">
                <a:solidFill>
                  <a:sysClr val="windowText" lastClr="000000"/>
                </a:solidFill>
                <a:cs typeface="Calibri" pitchFamily="34" charset="0"/>
              </a:rPr>
              <a:t>, </a:t>
            </a:r>
            <a:r>
              <a:rPr kumimoji="0" lang="en-US" altLang="ko-KR" sz="1200" b="0" i="0" u="none" strike="noStrike" kern="0" cap="none" spc="0" normalizeH="0" baseline="0" noProof="0" dirty="0" smtClean="0">
                <a:ln>
                  <a:noFill/>
                </a:ln>
                <a:solidFill>
                  <a:sysClr val="windowText" lastClr="000000"/>
                </a:solidFill>
                <a:effectLst/>
                <a:uLnTx/>
                <a:uFillTx/>
                <a:cs typeface="Calibri" pitchFamily="34" charset="0"/>
              </a:rPr>
              <a:t>Nokia, Microsoft, Oracle, </a:t>
            </a:r>
            <a:r>
              <a:rPr kumimoji="0" lang="en-US" altLang="ko-KR" sz="1200" kern="0" dirty="0">
                <a:solidFill>
                  <a:sysClr val="windowText" lastClr="000000"/>
                </a:solidFill>
                <a:cs typeface="Calibri" pitchFamily="34" charset="0"/>
              </a:rPr>
              <a:t>HP,</a:t>
            </a:r>
            <a:r>
              <a:rPr kumimoji="0" lang="en-US" altLang="ko-KR" sz="1200" b="0" i="0" u="none" strike="noStrike" kern="0" cap="none" spc="0" normalizeH="0" baseline="0" noProof="0" dirty="0" smtClean="0">
                <a:ln>
                  <a:noFill/>
                </a:ln>
                <a:solidFill>
                  <a:sysClr val="windowText" lastClr="000000"/>
                </a:solidFill>
                <a:effectLst/>
                <a:uLnTx/>
                <a:uFillTx/>
                <a:cs typeface="Calibri" pitchFamily="34" charset="0"/>
              </a:rPr>
              <a:t> Verizon, Orange, </a:t>
            </a:r>
            <a:r>
              <a:rPr kumimoji="0" lang="en-US" altLang="ko-KR" sz="1200" kern="0" dirty="0" smtClean="0">
                <a:solidFill>
                  <a:sysClr val="windowText" lastClr="000000"/>
                </a:solidFill>
                <a:cs typeface="Calibri" pitchFamily="34" charset="0"/>
              </a:rPr>
              <a:t>ZTE </a:t>
            </a:r>
            <a:r>
              <a:rPr kumimoji="0" lang="en-US" altLang="ko-KR" sz="1200" b="0" i="0" u="none" strike="noStrike" kern="0" cap="none" spc="0" normalizeH="0" baseline="0" noProof="0" dirty="0" smtClean="0">
                <a:ln>
                  <a:noFill/>
                </a:ln>
                <a:solidFill>
                  <a:sysClr val="windowText" lastClr="000000"/>
                </a:solidFill>
                <a:effectLst/>
                <a:uLnTx/>
                <a:uFillTx/>
                <a:cs typeface="Calibri" pitchFamily="34" charset="0"/>
              </a:rPr>
              <a:t>Qualcomm, IBM,</a:t>
            </a:r>
            <a:r>
              <a:rPr kumimoji="0" lang="en-US" altLang="ko-KR" sz="1200" b="0" i="0" u="none" strike="noStrike" kern="0" cap="none" spc="0" normalizeH="0" noProof="0" dirty="0" smtClean="0">
                <a:ln>
                  <a:noFill/>
                </a:ln>
                <a:solidFill>
                  <a:sysClr val="windowText" lastClr="000000"/>
                </a:solidFill>
                <a:effectLst/>
                <a:uLnTx/>
                <a:uFillTx/>
                <a:cs typeface="Calibri" pitchFamily="34" charset="0"/>
              </a:rPr>
              <a:t> Sony</a:t>
            </a:r>
            <a:endParaRPr kumimoji="0" lang="en-US" altLang="ko-KR" sz="1200" b="0" i="0" u="none" strike="noStrike" kern="0" cap="none" spc="0" normalizeH="0" baseline="0" noProof="0" dirty="0" smtClean="0">
              <a:ln>
                <a:noFill/>
              </a:ln>
              <a:solidFill>
                <a:sysClr val="windowText" lastClr="000000"/>
              </a:solidFill>
              <a:effectLst/>
              <a:uLnTx/>
              <a:uFillTx/>
              <a:cs typeface="Calibri" pitchFamily="34" charset="0"/>
            </a:endParaRPr>
          </a:p>
        </p:txBody>
      </p:sp>
      <p:cxnSp>
        <p:nvCxnSpPr>
          <p:cNvPr id="30" name="직선 연결선 29"/>
          <p:cNvCxnSpPr/>
          <p:nvPr/>
        </p:nvCxnSpPr>
        <p:spPr bwMode="auto">
          <a:xfrm>
            <a:off x="7400836" y="2877964"/>
            <a:ext cx="192863" cy="1044724"/>
          </a:xfrm>
          <a:prstGeom prst="line">
            <a:avLst/>
          </a:prstGeom>
          <a:noFill/>
          <a:ln w="25400" cap="flat" cmpd="sng" algn="ctr">
            <a:solidFill>
              <a:srgbClr val="800000"/>
            </a:solidFill>
            <a:prstDash val="solid"/>
            <a:headEnd type="oval" w="med" len="med"/>
            <a:tailEnd type="oval" w="med" len="med"/>
          </a:ln>
          <a:effectLst>
            <a:outerShdw blurRad="40000" dist="20000" dir="5400000" rotWithShape="0">
              <a:srgbClr val="000000">
                <a:alpha val="38000"/>
              </a:srgbClr>
            </a:outerShdw>
          </a:effectLst>
        </p:spPr>
      </p:cxnSp>
      <p:sp>
        <p:nvSpPr>
          <p:cNvPr id="31" name="TextBox 80"/>
          <p:cNvSpPr txBox="1">
            <a:spLocks noChangeArrowheads="1"/>
          </p:cNvSpPr>
          <p:nvPr/>
        </p:nvSpPr>
        <p:spPr bwMode="auto">
          <a:xfrm>
            <a:off x="4836749" y="1440015"/>
            <a:ext cx="1575871" cy="646331"/>
          </a:xfrm>
          <a:prstGeom prst="rect">
            <a:avLst/>
          </a:prstGeom>
          <a:solidFill>
            <a:srgbClr val="FFFFFF"/>
          </a:solidFill>
          <a:ln w="9525">
            <a:solidFill>
              <a:srgbClr val="000000"/>
            </a:solidFill>
            <a:miter lim="800000"/>
            <a:headEnd/>
            <a:tailEnd/>
          </a:ln>
        </p:spPr>
        <p:txBody>
          <a:bodyPr wrap="square">
            <a:spAutoFit/>
          </a:bodyPr>
          <a:lstStyle/>
          <a:p>
            <a:pPr lvl="0" fontAlgn="auto" latinLnBrk="0">
              <a:spcBef>
                <a:spcPts val="0"/>
              </a:spcBef>
              <a:spcAft>
                <a:spcPts val="0"/>
              </a:spcAft>
              <a:defRPr/>
            </a:pPr>
            <a:r>
              <a:rPr kumimoji="0" lang="en-US" altLang="ko-KR" sz="1200" b="1" i="0" u="sng" strike="noStrike" kern="0" cap="none" spc="0" normalizeH="0" baseline="0" noProof="0" dirty="0" smtClean="0">
                <a:ln>
                  <a:noFill/>
                </a:ln>
                <a:solidFill>
                  <a:sysClr val="windowText" lastClr="000000"/>
                </a:solidFill>
                <a:effectLst/>
                <a:uLnTx/>
                <a:uFillTx/>
                <a:cs typeface="Calibri" pitchFamily="34" charset="0"/>
              </a:rPr>
              <a:t>Hall2:</a:t>
            </a:r>
            <a:r>
              <a:rPr kumimoji="0" lang="en-US" altLang="ko-KR" sz="1200" b="0" i="0" u="none" strike="noStrike" kern="0" cap="none" spc="0" normalizeH="0" baseline="0" noProof="0" dirty="0" smtClean="0">
                <a:ln>
                  <a:noFill/>
                </a:ln>
                <a:solidFill>
                  <a:sysClr val="windowText" lastClr="000000"/>
                </a:solidFill>
                <a:effectLst/>
                <a:uLnTx/>
                <a:uFillTx/>
                <a:cs typeface="Calibri" pitchFamily="34" charset="0"/>
              </a:rPr>
              <a:t> </a:t>
            </a:r>
          </a:p>
          <a:p>
            <a:pPr lvl="0" fontAlgn="auto" latinLnBrk="0">
              <a:spcBef>
                <a:spcPts val="0"/>
              </a:spcBef>
              <a:spcAft>
                <a:spcPts val="0"/>
              </a:spcAft>
              <a:defRPr/>
            </a:pPr>
            <a:r>
              <a:rPr kumimoji="0" lang="en-US" altLang="ko-KR" sz="1200" b="0" i="0" u="none" strike="noStrike" kern="0" cap="none" spc="0" normalizeH="0" baseline="0" noProof="0" dirty="0" smtClean="0">
                <a:ln>
                  <a:noFill/>
                </a:ln>
                <a:solidFill>
                  <a:sysClr val="windowText" lastClr="000000"/>
                </a:solidFill>
                <a:effectLst/>
                <a:uLnTx/>
                <a:uFillTx/>
                <a:cs typeface="Calibri" pitchFamily="34" charset="0"/>
              </a:rPr>
              <a:t>Ericsson, </a:t>
            </a:r>
            <a:r>
              <a:rPr kumimoji="0" lang="en-US" altLang="ko-KR" sz="1200" kern="0" dirty="0" smtClean="0">
                <a:solidFill>
                  <a:sysClr val="windowText" lastClr="000000"/>
                </a:solidFill>
                <a:cs typeface="Calibri" pitchFamily="34" charset="0"/>
              </a:rPr>
              <a:t>LG,</a:t>
            </a:r>
            <a:endParaRPr kumimoji="0" lang="en-US" altLang="ko-KR" sz="1200" b="0" i="0" u="none" strike="noStrike" kern="0" cap="none" spc="0" normalizeH="0" baseline="0" noProof="0" dirty="0" smtClean="0">
              <a:ln>
                <a:noFill/>
              </a:ln>
              <a:solidFill>
                <a:sysClr val="windowText" lastClr="000000"/>
              </a:solidFill>
              <a:effectLst/>
              <a:uLnTx/>
              <a:uFillTx/>
              <a:cs typeface="Calibri" pitchFamily="34" charset="0"/>
            </a:endParaRPr>
          </a:p>
          <a:p>
            <a:pPr lvl="0" fontAlgn="auto" latinLnBrk="0">
              <a:spcBef>
                <a:spcPts val="0"/>
              </a:spcBef>
              <a:spcAft>
                <a:spcPts val="0"/>
              </a:spcAft>
              <a:defRPr/>
            </a:pPr>
            <a:r>
              <a:rPr kumimoji="0" lang="en-US" altLang="ko-KR" sz="1200" b="0" i="0" u="none" strike="noStrike" kern="0" cap="none" spc="0" normalizeH="0" baseline="0" noProof="0" dirty="0" smtClean="0">
                <a:ln>
                  <a:noFill/>
                </a:ln>
                <a:solidFill>
                  <a:sysClr val="windowText" lastClr="000000"/>
                </a:solidFill>
                <a:effectLst/>
                <a:uLnTx/>
                <a:uFillTx/>
                <a:cs typeface="Calibri" pitchFamily="34" charset="0"/>
              </a:rPr>
              <a:t>Samsung Networks</a:t>
            </a:r>
          </a:p>
        </p:txBody>
      </p:sp>
      <p:cxnSp>
        <p:nvCxnSpPr>
          <p:cNvPr id="32" name="직선 연결선 31"/>
          <p:cNvCxnSpPr/>
          <p:nvPr/>
        </p:nvCxnSpPr>
        <p:spPr bwMode="auto">
          <a:xfrm flipH="1" flipV="1">
            <a:off x="6350056" y="1968643"/>
            <a:ext cx="66441" cy="761552"/>
          </a:xfrm>
          <a:prstGeom prst="line">
            <a:avLst/>
          </a:prstGeom>
          <a:noFill/>
          <a:ln w="25400" cap="flat" cmpd="sng" algn="ctr">
            <a:solidFill>
              <a:srgbClr val="800000"/>
            </a:solidFill>
            <a:prstDash val="solid"/>
            <a:headEnd type="oval" w="med" len="med"/>
            <a:tailEnd type="oval" w="med" len="med"/>
          </a:ln>
          <a:effectLst>
            <a:outerShdw blurRad="40000" dist="20000" dir="5400000" rotWithShape="0">
              <a:srgbClr val="000000">
                <a:alpha val="38000"/>
              </a:srgbClr>
            </a:outerShdw>
          </a:effectLst>
        </p:spPr>
      </p:cxnSp>
      <p:pic>
        <p:nvPicPr>
          <p:cNvPr id="33" name="Picture 20" descr="32-3"/>
          <p:cNvPicPr>
            <a:picLocks noChangeAspect="1" noChangeArrowheads="1"/>
          </p:cNvPicPr>
          <p:nvPr/>
        </p:nvPicPr>
        <p:blipFill>
          <a:blip r:embed="rId4" cstate="print"/>
          <a:srcRect/>
          <a:stretch>
            <a:fillRect/>
          </a:stretch>
        </p:blipFill>
        <p:spPr bwMode="auto">
          <a:xfrm rot="9700370" flipV="1">
            <a:off x="4355483" y="1598644"/>
            <a:ext cx="1671622" cy="2112037"/>
          </a:xfrm>
          <a:prstGeom prst="rect">
            <a:avLst/>
          </a:prstGeom>
          <a:noFill/>
          <a:ln w="9525">
            <a:noFill/>
            <a:miter lim="800000"/>
            <a:headEnd/>
            <a:tailEnd/>
          </a:ln>
        </p:spPr>
      </p:pic>
      <p:sp>
        <p:nvSpPr>
          <p:cNvPr id="34" name="TextBox 80"/>
          <p:cNvSpPr txBox="1">
            <a:spLocks noChangeArrowheads="1"/>
          </p:cNvSpPr>
          <p:nvPr/>
        </p:nvSpPr>
        <p:spPr bwMode="auto">
          <a:xfrm>
            <a:off x="4875213" y="2871371"/>
            <a:ext cx="975029" cy="276999"/>
          </a:xfrm>
          <a:prstGeom prst="rect">
            <a:avLst/>
          </a:prstGeom>
          <a:solidFill>
            <a:srgbClr val="FFFFFF"/>
          </a:solidFill>
          <a:ln w="9525">
            <a:solidFill>
              <a:srgbClr val="000000"/>
            </a:solidFill>
            <a:miter lim="800000"/>
            <a:headEnd/>
            <a:tailEnd/>
          </a:ln>
        </p:spPr>
        <p:txBody>
          <a:bodyPr wrap="square">
            <a:spAutoFit/>
          </a:bodyPr>
          <a:lstStyle/>
          <a:p>
            <a:pPr lvl="0" algn="ctr" fontAlgn="auto" latinLnBrk="0">
              <a:spcBef>
                <a:spcPts val="0"/>
              </a:spcBef>
              <a:spcAft>
                <a:spcPts val="0"/>
              </a:spcAft>
              <a:defRPr/>
            </a:pPr>
            <a:r>
              <a:rPr kumimoji="0" lang="en-US" altLang="ko-KR" sz="1200" b="1" i="0" u="sng" strike="noStrike" kern="0" cap="none" spc="0" normalizeH="0" baseline="0" noProof="0" dirty="0" smtClean="0">
                <a:ln>
                  <a:noFill/>
                </a:ln>
                <a:solidFill>
                  <a:sysClr val="windowText" lastClr="000000"/>
                </a:solidFill>
                <a:effectLst/>
                <a:uLnTx/>
                <a:uFillTx/>
                <a:cs typeface="Calibri" pitchFamily="34" charset="0"/>
              </a:rPr>
              <a:t>Entrance</a:t>
            </a:r>
            <a:endParaRPr kumimoji="0" lang="en-US" altLang="ko-KR" sz="1200" b="0" i="0" u="none" strike="noStrike" kern="0" cap="none" spc="0" normalizeH="0" baseline="0" noProof="0" dirty="0" smtClean="0">
              <a:ln>
                <a:noFill/>
              </a:ln>
              <a:solidFill>
                <a:sysClr val="windowText" lastClr="000000"/>
              </a:solidFill>
              <a:effectLst/>
              <a:uLnTx/>
              <a:uFillTx/>
              <a:cs typeface="Calibri" pitchFamily="34" charset="0"/>
            </a:endParaRPr>
          </a:p>
        </p:txBody>
      </p:sp>
      <p:sp>
        <p:nvSpPr>
          <p:cNvPr id="35" name="TextBox 80"/>
          <p:cNvSpPr txBox="1">
            <a:spLocks noChangeArrowheads="1"/>
          </p:cNvSpPr>
          <p:nvPr/>
        </p:nvSpPr>
        <p:spPr bwMode="auto">
          <a:xfrm>
            <a:off x="4744959" y="3406835"/>
            <a:ext cx="1149344" cy="646331"/>
          </a:xfrm>
          <a:prstGeom prst="rect">
            <a:avLst/>
          </a:prstGeom>
          <a:solidFill>
            <a:srgbClr val="FFFFFF"/>
          </a:solidFill>
          <a:ln w="9525">
            <a:solidFill>
              <a:srgbClr val="000000"/>
            </a:solidFill>
            <a:miter lim="800000"/>
            <a:headEnd/>
            <a:tailEnd/>
          </a:ln>
        </p:spPr>
        <p:txBody>
          <a:bodyPr wrap="square">
            <a:spAutoFit/>
          </a:bodyPr>
          <a:lstStyle/>
          <a:p>
            <a:pPr lvl="0" fontAlgn="auto" latinLnBrk="0">
              <a:spcBef>
                <a:spcPts val="0"/>
              </a:spcBef>
              <a:spcAft>
                <a:spcPts val="0"/>
              </a:spcAft>
              <a:defRPr/>
            </a:pPr>
            <a:r>
              <a:rPr kumimoji="0" lang="en-US" altLang="ko-KR" sz="1200" b="1" i="0" u="sng" strike="noStrike" kern="0" cap="none" spc="0" normalizeH="0" baseline="0" noProof="0" dirty="0" smtClean="0">
                <a:ln>
                  <a:noFill/>
                </a:ln>
                <a:solidFill>
                  <a:sysClr val="windowText" lastClr="000000"/>
                </a:solidFill>
                <a:effectLst/>
                <a:uLnTx/>
                <a:uFillTx/>
                <a:cs typeface="Calibri" pitchFamily="34" charset="0"/>
              </a:rPr>
              <a:t>Hall1:</a:t>
            </a:r>
            <a:r>
              <a:rPr kumimoji="0" lang="en-US" altLang="ko-KR" sz="1200" b="0" i="0" u="none" strike="noStrike" kern="0" cap="none" spc="0" normalizeH="0" baseline="0" noProof="0" dirty="0" smtClean="0">
                <a:ln>
                  <a:noFill/>
                </a:ln>
                <a:solidFill>
                  <a:sysClr val="windowText" lastClr="000000"/>
                </a:solidFill>
                <a:effectLst/>
                <a:uLnTx/>
                <a:uFillTx/>
                <a:cs typeface="Calibri" pitchFamily="34" charset="0"/>
              </a:rPr>
              <a:t> </a:t>
            </a:r>
          </a:p>
          <a:p>
            <a:pPr lvl="0" fontAlgn="auto" latinLnBrk="0">
              <a:spcBef>
                <a:spcPts val="0"/>
              </a:spcBef>
              <a:spcAft>
                <a:spcPts val="0"/>
              </a:spcAft>
              <a:defRPr/>
            </a:pPr>
            <a:r>
              <a:rPr kumimoji="0" lang="en-US" altLang="ko-KR" sz="1200" kern="0" dirty="0" smtClean="0">
                <a:solidFill>
                  <a:sysClr val="windowText" lastClr="000000"/>
                </a:solidFill>
                <a:cs typeface="Calibri" pitchFamily="34" charset="0"/>
              </a:rPr>
              <a:t>Huawei, </a:t>
            </a:r>
          </a:p>
          <a:p>
            <a:pPr lvl="0" fontAlgn="auto" latinLnBrk="0">
              <a:spcBef>
                <a:spcPts val="0"/>
              </a:spcBef>
              <a:spcAft>
                <a:spcPts val="0"/>
              </a:spcAft>
              <a:defRPr/>
            </a:pPr>
            <a:r>
              <a:rPr kumimoji="0" lang="en-US" altLang="ko-KR" sz="1200" kern="0" dirty="0" smtClean="0">
                <a:solidFill>
                  <a:sysClr val="windowText" lastClr="000000"/>
                </a:solidFill>
                <a:cs typeface="Calibri" pitchFamily="34" charset="0"/>
              </a:rPr>
              <a:t>NTT </a:t>
            </a:r>
            <a:r>
              <a:rPr kumimoji="0" lang="en-US" altLang="ko-KR" sz="1200" kern="0" dirty="0" err="1" smtClean="0">
                <a:solidFill>
                  <a:sysClr val="windowText" lastClr="000000"/>
                </a:solidFill>
                <a:cs typeface="Calibri" pitchFamily="34" charset="0"/>
              </a:rPr>
              <a:t>Docomo</a:t>
            </a:r>
            <a:r>
              <a:rPr kumimoji="0" lang="en-US" altLang="ko-KR" sz="1200" b="0" i="0" u="none" strike="noStrike" kern="0" cap="none" spc="0" normalizeH="0" baseline="0" noProof="0" dirty="0" smtClean="0">
                <a:ln>
                  <a:noFill/>
                </a:ln>
                <a:solidFill>
                  <a:sysClr val="windowText" lastClr="000000"/>
                </a:solidFill>
                <a:effectLst/>
                <a:uLnTx/>
                <a:uFillTx/>
                <a:cs typeface="Calibri" pitchFamily="34" charset="0"/>
              </a:rPr>
              <a:t>,</a:t>
            </a:r>
          </a:p>
        </p:txBody>
      </p:sp>
      <p:cxnSp>
        <p:nvCxnSpPr>
          <p:cNvPr id="36" name="직선 연결선 35"/>
          <p:cNvCxnSpPr/>
          <p:nvPr/>
        </p:nvCxnSpPr>
        <p:spPr bwMode="auto">
          <a:xfrm flipH="1">
            <a:off x="5693188" y="3304749"/>
            <a:ext cx="789887" cy="228345"/>
          </a:xfrm>
          <a:prstGeom prst="line">
            <a:avLst/>
          </a:prstGeom>
          <a:noFill/>
          <a:ln w="25400" cap="flat" cmpd="sng" algn="ctr">
            <a:solidFill>
              <a:srgbClr val="800000"/>
            </a:solidFill>
            <a:prstDash val="solid"/>
            <a:headEnd type="oval" w="med" len="med"/>
            <a:tailEnd type="oval" w="med" len="med"/>
          </a:ln>
          <a:effectLst>
            <a:outerShdw blurRad="40000" dist="20000" dir="5400000" rotWithShape="0">
              <a:srgbClr val="000000">
                <a:alpha val="38000"/>
              </a:srgbClr>
            </a:outerShdw>
          </a:effectLst>
        </p:spPr>
      </p:cxnSp>
      <p:sp>
        <p:nvSpPr>
          <p:cNvPr id="37" name="TextBox 80"/>
          <p:cNvSpPr txBox="1">
            <a:spLocks noChangeArrowheads="1"/>
          </p:cNvSpPr>
          <p:nvPr/>
        </p:nvSpPr>
        <p:spPr bwMode="auto">
          <a:xfrm>
            <a:off x="7624028" y="2939208"/>
            <a:ext cx="1450904" cy="646331"/>
          </a:xfrm>
          <a:prstGeom prst="rect">
            <a:avLst/>
          </a:prstGeom>
          <a:solidFill>
            <a:srgbClr val="FFFFFF"/>
          </a:solidFill>
          <a:ln w="9525">
            <a:solidFill>
              <a:srgbClr val="000000"/>
            </a:solidFill>
            <a:miter lim="800000"/>
            <a:headEnd/>
            <a:tailEnd/>
          </a:ln>
        </p:spPr>
        <p:txBody>
          <a:bodyPr wrap="square">
            <a:spAutoFit/>
          </a:bodyPr>
          <a:lstStyle/>
          <a:p>
            <a:pPr lvl="0" fontAlgn="auto" latinLnBrk="0">
              <a:spcBef>
                <a:spcPts val="0"/>
              </a:spcBef>
              <a:spcAft>
                <a:spcPts val="0"/>
              </a:spcAft>
              <a:defRPr/>
            </a:pPr>
            <a:r>
              <a:rPr kumimoji="0" lang="en-US" altLang="ko-KR" sz="1200" b="1" i="0" u="sng" strike="noStrike" kern="0" cap="none" spc="0" normalizeH="0" baseline="0" noProof="0" dirty="0" smtClean="0">
                <a:ln>
                  <a:noFill/>
                </a:ln>
                <a:solidFill>
                  <a:sysClr val="windowText" lastClr="000000"/>
                </a:solidFill>
                <a:effectLst/>
                <a:uLnTx/>
                <a:uFillTx/>
                <a:cs typeface="Calibri" pitchFamily="34" charset="0"/>
              </a:rPr>
              <a:t>Hall4: </a:t>
            </a:r>
            <a:r>
              <a:rPr kumimoji="0" lang="en-US" altLang="ko-KR" sz="1200" b="1" u="sng" kern="0" dirty="0" smtClean="0">
                <a:solidFill>
                  <a:sysClr val="windowText" lastClr="000000"/>
                </a:solidFill>
                <a:cs typeface="Calibri" pitchFamily="34" charset="0"/>
              </a:rPr>
              <a:t>GSMA Innovation City</a:t>
            </a:r>
            <a:endParaRPr kumimoji="0" lang="en-US" altLang="ko-KR" sz="1200" b="0" i="0" u="none" strike="noStrike" kern="0" cap="none" spc="0" normalizeH="0" baseline="0" noProof="0" dirty="0" smtClean="0">
              <a:ln>
                <a:noFill/>
              </a:ln>
              <a:solidFill>
                <a:sysClr val="windowText" lastClr="000000"/>
              </a:solidFill>
              <a:effectLst/>
              <a:uLnTx/>
              <a:uFillTx/>
              <a:cs typeface="Calibri" pitchFamily="34" charset="0"/>
            </a:endParaRPr>
          </a:p>
          <a:p>
            <a:pPr lvl="0" fontAlgn="auto" latinLnBrk="0">
              <a:spcBef>
                <a:spcPts val="0"/>
              </a:spcBef>
              <a:spcAft>
                <a:spcPts val="0"/>
              </a:spcAft>
              <a:defRPr/>
            </a:pPr>
            <a:r>
              <a:rPr kumimoji="0" lang="en-US" altLang="ko-KR" sz="1200" kern="0" dirty="0" smtClean="0">
                <a:solidFill>
                  <a:sysClr val="windowText" lastClr="000000"/>
                </a:solidFill>
                <a:cs typeface="Calibri" pitchFamily="34" charset="0"/>
              </a:rPr>
              <a:t>KT, Huawei, AT&amp;T</a:t>
            </a:r>
          </a:p>
        </p:txBody>
      </p:sp>
      <p:cxnSp>
        <p:nvCxnSpPr>
          <p:cNvPr id="38" name="직선 연결선 37"/>
          <p:cNvCxnSpPr/>
          <p:nvPr/>
        </p:nvCxnSpPr>
        <p:spPr bwMode="auto">
          <a:xfrm>
            <a:off x="8015491" y="2601377"/>
            <a:ext cx="804981" cy="477681"/>
          </a:xfrm>
          <a:prstGeom prst="line">
            <a:avLst/>
          </a:prstGeom>
          <a:noFill/>
          <a:ln w="25400" cap="flat" cmpd="sng" algn="ctr">
            <a:solidFill>
              <a:srgbClr val="800000"/>
            </a:solidFill>
            <a:prstDash val="solid"/>
            <a:headEnd type="oval" w="med" len="med"/>
            <a:tailEnd type="oval" w="med" len="med"/>
          </a:ln>
          <a:effectLst>
            <a:outerShdw blurRad="40000" dist="20000" dir="5400000" rotWithShape="0">
              <a:srgbClr val="000000">
                <a:alpha val="38000"/>
              </a:srgbClr>
            </a:outerShdw>
          </a:effectLst>
        </p:spPr>
      </p:cxnSp>
      <p:sp>
        <p:nvSpPr>
          <p:cNvPr id="39" name="TextBox 80"/>
          <p:cNvSpPr txBox="1">
            <a:spLocks noChangeArrowheads="1"/>
          </p:cNvSpPr>
          <p:nvPr/>
        </p:nvSpPr>
        <p:spPr bwMode="auto">
          <a:xfrm>
            <a:off x="7593699" y="1369795"/>
            <a:ext cx="1466213" cy="276999"/>
          </a:xfrm>
          <a:prstGeom prst="rect">
            <a:avLst/>
          </a:prstGeom>
          <a:solidFill>
            <a:srgbClr val="FFFFFF"/>
          </a:solidFill>
          <a:ln w="9525">
            <a:solidFill>
              <a:srgbClr val="000000"/>
            </a:solidFill>
            <a:miter lim="800000"/>
            <a:headEnd/>
            <a:tailEnd/>
          </a:ln>
        </p:spPr>
        <p:txBody>
          <a:bodyPr wrap="square">
            <a:spAutoFit/>
          </a:bodyPr>
          <a:lstStyle/>
          <a:p>
            <a:pPr lvl="0" fontAlgn="auto" latinLnBrk="0">
              <a:spcBef>
                <a:spcPts val="0"/>
              </a:spcBef>
              <a:spcAft>
                <a:spcPts val="0"/>
              </a:spcAft>
              <a:defRPr/>
            </a:pPr>
            <a:r>
              <a:rPr kumimoji="0" lang="en-US" altLang="ko-KR" sz="1200" b="1" i="0" u="sng" strike="noStrike" kern="0" cap="none" spc="0" normalizeH="0" baseline="0" noProof="0" dirty="0" smtClean="0">
                <a:ln>
                  <a:noFill/>
                </a:ln>
                <a:solidFill>
                  <a:sysClr val="windowText" lastClr="000000"/>
                </a:solidFill>
                <a:effectLst/>
                <a:uLnTx/>
                <a:uFillTx/>
                <a:cs typeface="Calibri" pitchFamily="34" charset="0"/>
              </a:rPr>
              <a:t>Hall8: </a:t>
            </a:r>
            <a:r>
              <a:rPr kumimoji="0" lang="en-US" altLang="ko-KR" sz="1200" b="1" i="0" u="sng" strike="noStrike" kern="0" cap="none" spc="0" normalizeH="0" baseline="0" noProof="0" dirty="0" err="1" smtClean="0">
                <a:ln>
                  <a:noFill/>
                </a:ln>
                <a:solidFill>
                  <a:sysClr val="windowText" lastClr="000000"/>
                </a:solidFill>
                <a:effectLst/>
                <a:uLnTx/>
                <a:uFillTx/>
                <a:cs typeface="Calibri" pitchFamily="34" charset="0"/>
              </a:rPr>
              <a:t>NEXTech</a:t>
            </a:r>
            <a:endParaRPr kumimoji="0" lang="en-US" altLang="ko-KR" sz="1200" b="0" i="0" u="none" strike="noStrike" kern="0" cap="none" spc="0" normalizeH="0" baseline="0" noProof="0" dirty="0" smtClean="0">
              <a:ln>
                <a:noFill/>
              </a:ln>
              <a:solidFill>
                <a:sysClr val="windowText" lastClr="000000"/>
              </a:solidFill>
              <a:effectLst/>
              <a:uLnTx/>
              <a:uFillTx/>
              <a:cs typeface="Calibri" pitchFamily="34" charset="0"/>
            </a:endParaRPr>
          </a:p>
        </p:txBody>
      </p:sp>
      <p:sp>
        <p:nvSpPr>
          <p:cNvPr id="40" name="TextBox 80"/>
          <p:cNvSpPr txBox="1">
            <a:spLocks noChangeArrowheads="1"/>
          </p:cNvSpPr>
          <p:nvPr/>
        </p:nvSpPr>
        <p:spPr bwMode="auto">
          <a:xfrm>
            <a:off x="1326231" y="3845210"/>
            <a:ext cx="3344711" cy="646331"/>
          </a:xfrm>
          <a:prstGeom prst="rect">
            <a:avLst/>
          </a:prstGeom>
          <a:solidFill>
            <a:srgbClr val="FFFFFF"/>
          </a:solidFill>
          <a:ln w="9525">
            <a:solidFill>
              <a:srgbClr val="000000"/>
            </a:solidFill>
            <a:miter lim="800000"/>
            <a:headEnd/>
            <a:tailEnd/>
          </a:ln>
        </p:spPr>
        <p:txBody>
          <a:bodyPr wrap="square">
            <a:spAutoFit/>
          </a:bodyPr>
          <a:lstStyle/>
          <a:p>
            <a:pPr lvl="0" fontAlgn="auto" latinLnBrk="0">
              <a:spcBef>
                <a:spcPts val="0"/>
              </a:spcBef>
              <a:spcAft>
                <a:spcPts val="0"/>
              </a:spcAft>
              <a:defRPr/>
            </a:pPr>
            <a:r>
              <a:rPr kumimoji="0" lang="en-US" altLang="ko-KR" sz="1200" b="1" u="sng" kern="0" dirty="0" smtClean="0">
                <a:solidFill>
                  <a:sysClr val="windowText" lastClr="000000"/>
                </a:solidFill>
                <a:cs typeface="Calibri" pitchFamily="34" charset="0"/>
              </a:rPr>
              <a:t>Major companies are </a:t>
            </a:r>
            <a:r>
              <a:rPr lang="en-US" altLang="ko-KR" b="1" u="sng" kern="0" dirty="0" smtClean="0">
                <a:solidFill>
                  <a:sysClr val="windowText" lastClr="000000"/>
                </a:solidFill>
                <a:cs typeface="Calibri" pitchFamily="34" charset="0"/>
              </a:rPr>
              <a:t>at</a:t>
            </a:r>
            <a:r>
              <a:rPr kumimoji="0" lang="ko-KR" altLang="en-US" sz="1200" b="1" u="sng" kern="0" dirty="0" smtClean="0">
                <a:solidFill>
                  <a:sysClr val="windowText" lastClr="000000"/>
                </a:solidFill>
                <a:cs typeface="Calibri" pitchFamily="34" charset="0"/>
              </a:rPr>
              <a:t> </a:t>
            </a:r>
            <a:r>
              <a:rPr kumimoji="0" lang="en-US" altLang="ko-KR" sz="1200" b="1" u="sng" kern="0" dirty="0">
                <a:solidFill>
                  <a:sysClr val="windowText" lastClr="000000"/>
                </a:solidFill>
                <a:cs typeface="Calibri" pitchFamily="34" charset="0"/>
              </a:rPr>
              <a:t>Hall </a:t>
            </a:r>
            <a:r>
              <a:rPr kumimoji="0" lang="en-US" altLang="ko-KR" sz="1200" b="1" u="sng" kern="0" dirty="0" smtClean="0">
                <a:solidFill>
                  <a:sysClr val="windowText" lastClr="000000"/>
                </a:solidFill>
                <a:cs typeface="Calibri" pitchFamily="34" charset="0"/>
              </a:rPr>
              <a:t>1~3</a:t>
            </a:r>
            <a:r>
              <a:rPr kumimoji="0" lang="en-US" altLang="ko-KR" sz="1200" b="0" i="0" u="none" strike="noStrike" kern="0" cap="none" spc="0" normalizeH="0" baseline="0" noProof="0" dirty="0" smtClean="0">
                <a:ln>
                  <a:noFill/>
                </a:ln>
                <a:solidFill>
                  <a:sysClr val="windowText" lastClr="000000"/>
                </a:solidFill>
                <a:effectLst/>
                <a:uLnTx/>
                <a:uFillTx/>
                <a:cs typeface="Calibri" pitchFamily="34" charset="0"/>
              </a:rPr>
              <a:t> </a:t>
            </a:r>
          </a:p>
          <a:p>
            <a:pPr lvl="0" fontAlgn="auto" latinLnBrk="0">
              <a:spcBef>
                <a:spcPts val="0"/>
              </a:spcBef>
              <a:spcAft>
                <a:spcPts val="0"/>
              </a:spcAft>
              <a:defRPr/>
            </a:pPr>
            <a:r>
              <a:rPr lang="en-US" altLang="ko-KR" kern="0" dirty="0" smtClean="0">
                <a:solidFill>
                  <a:sysClr val="windowText" lastClr="000000"/>
                </a:solidFill>
                <a:cs typeface="Calibri" pitchFamily="34" charset="0"/>
              </a:rPr>
              <a:t>A new</a:t>
            </a:r>
            <a:r>
              <a:rPr kumimoji="0" lang="ko-KR" altLang="en-US" sz="1200" kern="0" dirty="0" smtClean="0">
                <a:solidFill>
                  <a:sysClr val="windowText" lastClr="000000"/>
                </a:solidFill>
                <a:cs typeface="Calibri" pitchFamily="34" charset="0"/>
              </a:rPr>
              <a:t> </a:t>
            </a:r>
            <a:r>
              <a:rPr kumimoji="0" lang="en-US" altLang="ko-KR" sz="1200" kern="0" dirty="0" smtClean="0">
                <a:solidFill>
                  <a:sysClr val="windowText" lastClr="000000"/>
                </a:solidFill>
                <a:cs typeface="Calibri" pitchFamily="34" charset="0"/>
              </a:rPr>
              <a:t>Pavilion, “</a:t>
            </a:r>
            <a:r>
              <a:rPr kumimoji="0" lang="en-US" altLang="ko-KR" sz="1200" kern="0" dirty="0" err="1" smtClean="0">
                <a:solidFill>
                  <a:sysClr val="windowText" lastClr="000000"/>
                </a:solidFill>
                <a:cs typeface="Calibri" pitchFamily="34" charset="0"/>
              </a:rPr>
              <a:t>NEXTech</a:t>
            </a:r>
            <a:r>
              <a:rPr kumimoji="0" lang="en-US" altLang="ko-KR" sz="1200" kern="0" dirty="0" smtClean="0">
                <a:solidFill>
                  <a:sysClr val="windowText" lastClr="000000"/>
                </a:solidFill>
                <a:cs typeface="Calibri" pitchFamily="34" charset="0"/>
              </a:rPr>
              <a:t>(Hall 8</a:t>
            </a:r>
            <a:r>
              <a:rPr lang="en-US" altLang="ko-KR" kern="0" dirty="0">
                <a:solidFill>
                  <a:sysClr val="windowText" lastClr="000000"/>
                </a:solidFill>
                <a:cs typeface="Calibri" pitchFamily="34" charset="0"/>
              </a:rPr>
              <a:t>)” </a:t>
            </a:r>
          </a:p>
          <a:p>
            <a:pPr lvl="0" fontAlgn="auto" latinLnBrk="0">
              <a:spcBef>
                <a:spcPts val="0"/>
              </a:spcBef>
              <a:spcAft>
                <a:spcPts val="0"/>
              </a:spcAft>
              <a:defRPr/>
            </a:pPr>
            <a:r>
              <a:rPr lang="en-US" altLang="ko-KR" kern="0" dirty="0" smtClean="0">
                <a:solidFill>
                  <a:sysClr val="windowText" lastClr="000000"/>
                </a:solidFill>
                <a:cs typeface="Calibri" pitchFamily="34" charset="0"/>
              </a:rPr>
              <a:t>exhibiting AI Robotics, AR/VR, Drone, was added</a:t>
            </a:r>
            <a:endParaRPr kumimoji="0" lang="en-US" altLang="ko-KR" sz="1200" b="0" i="0" u="none" strike="noStrike" kern="0" cap="none" spc="0" normalizeH="0" baseline="0" noProof="0" dirty="0" smtClean="0">
              <a:ln>
                <a:noFill/>
              </a:ln>
              <a:solidFill>
                <a:sysClr val="windowText" lastClr="000000"/>
              </a:solidFill>
              <a:effectLst/>
              <a:uLnTx/>
              <a:uFillTx/>
              <a:cs typeface="Calibri" pitchFamily="34" charset="0"/>
            </a:endParaRPr>
          </a:p>
        </p:txBody>
      </p:sp>
      <p:sp>
        <p:nvSpPr>
          <p:cNvPr id="41" name="Rectangle 7"/>
          <p:cNvSpPr>
            <a:spLocks noChangeArrowheads="1"/>
          </p:cNvSpPr>
          <p:nvPr/>
        </p:nvSpPr>
        <p:spPr bwMode="auto">
          <a:xfrm>
            <a:off x="305230" y="4293096"/>
            <a:ext cx="1098418" cy="246221"/>
          </a:xfrm>
          <a:prstGeom prst="rect">
            <a:avLst/>
          </a:prstGeom>
          <a:noFill/>
          <a:ln w="9525">
            <a:noFill/>
            <a:miter lim="800000"/>
            <a:headEnd/>
            <a:tailEnd/>
          </a:ln>
        </p:spPr>
        <p:txBody>
          <a:bodyPr wrap="square" lIns="0" tIns="0" rIns="0" bIns="0">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ko-KR" sz="1600" b="1" i="0" u="none" strike="noStrike" kern="0" cap="none" spc="-70" normalizeH="0" baseline="0" noProof="0" dirty="0" smtClean="0">
                <a:ln>
                  <a:noFill/>
                </a:ln>
                <a:solidFill>
                  <a:srgbClr val="000000"/>
                </a:solidFill>
                <a:effectLst/>
                <a:uLnTx/>
                <a:uFillTx/>
              </a:rPr>
              <a:t>Hall 3</a:t>
            </a:r>
          </a:p>
        </p:txBody>
      </p:sp>
      <p:pic>
        <p:nvPicPr>
          <p:cNvPr id="42" name="그림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994" y="4560526"/>
            <a:ext cx="8865502" cy="1892810"/>
          </a:xfrm>
          <a:prstGeom prst="rect">
            <a:avLst/>
          </a:prstGeom>
        </p:spPr>
      </p:pic>
    </p:spTree>
    <p:extLst>
      <p:ext uri="{BB962C8B-B14F-4D97-AF65-F5344CB8AC3E}">
        <p14:creationId xmlns:p14="http://schemas.microsoft.com/office/powerpoint/2010/main" val="3714191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MWC 2017</a:t>
            </a:r>
            <a:endParaRPr lang="ko-KR" altLang="en-US" dirty="0"/>
          </a:p>
        </p:txBody>
      </p:sp>
      <p:sp>
        <p:nvSpPr>
          <p:cNvPr id="3" name="날짜 개체 틀 2"/>
          <p:cNvSpPr>
            <a:spLocks noGrp="1"/>
          </p:cNvSpPr>
          <p:nvPr>
            <p:ph type="dt" sz="half" idx="10"/>
          </p:nvPr>
        </p:nvSpPr>
        <p:spPr/>
        <p:txBody>
          <a:bodyPr/>
          <a:lstStyle/>
          <a:p>
            <a:r>
              <a:rPr lang="en-US" altLang="ko-KR" smtClean="0"/>
              <a:t>March 2017</a:t>
            </a:r>
            <a:endParaRPr lang="en-US" altLang="ko-KR" dirty="0"/>
          </a:p>
        </p:txBody>
      </p:sp>
      <p:sp>
        <p:nvSpPr>
          <p:cNvPr id="4" name="바닥글 개체 틀 3"/>
          <p:cNvSpPr>
            <a:spLocks noGrp="1"/>
          </p:cNvSpPr>
          <p:nvPr>
            <p:ph type="ftr" sz="quarter" idx="11"/>
          </p:nvPr>
        </p:nvSpPr>
        <p:spPr/>
        <p:txBody>
          <a:bodyPr/>
          <a:lstStyle/>
          <a:p>
            <a:r>
              <a:rPr lang="en-US" altLang="ko-KR" smtClean="0"/>
              <a:t>Junhyeong Kim, ETRI</a:t>
            </a:r>
            <a:endParaRPr lang="en-US" altLang="ko-KR" dirty="0"/>
          </a:p>
        </p:txBody>
      </p:sp>
      <p:sp>
        <p:nvSpPr>
          <p:cNvPr id="5" name="슬라이드 번호 개체 틀 4"/>
          <p:cNvSpPr>
            <a:spLocks noGrp="1"/>
          </p:cNvSpPr>
          <p:nvPr>
            <p:ph type="sldNum" sz="quarter" idx="12"/>
          </p:nvPr>
        </p:nvSpPr>
        <p:spPr/>
        <p:txBody>
          <a:bodyPr/>
          <a:lstStyle/>
          <a:p>
            <a:r>
              <a:rPr lang="en-US" altLang="ko-KR" smtClean="0"/>
              <a:t>Slide </a:t>
            </a:r>
            <a:fld id="{D28256C3-2AA4-4145-9783-F043BC288164}" type="slidenum">
              <a:rPr lang="en-US" altLang="ko-KR" smtClean="0"/>
              <a:pPr/>
              <a:t>4</a:t>
            </a:fld>
            <a:endParaRPr lang="en-US" altLang="ko-KR"/>
          </a:p>
        </p:txBody>
      </p:sp>
      <p:pic>
        <p:nvPicPr>
          <p:cNvPr id="6" name="그림 5"/>
          <p:cNvPicPr>
            <a:picLocks noChangeAspect="1"/>
          </p:cNvPicPr>
          <p:nvPr/>
        </p:nvPicPr>
        <p:blipFill>
          <a:blip r:embed="rId2"/>
          <a:stretch>
            <a:fillRect/>
          </a:stretch>
        </p:blipFill>
        <p:spPr>
          <a:xfrm>
            <a:off x="844501" y="1410373"/>
            <a:ext cx="7531198" cy="5000594"/>
          </a:xfrm>
          <a:prstGeom prst="rect">
            <a:avLst/>
          </a:prstGeom>
        </p:spPr>
      </p:pic>
    </p:spTree>
    <p:extLst>
      <p:ext uri="{BB962C8B-B14F-4D97-AF65-F5344CB8AC3E}">
        <p14:creationId xmlns:p14="http://schemas.microsoft.com/office/powerpoint/2010/main" val="3923045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MWC 2017</a:t>
            </a:r>
            <a:endParaRPr lang="ko-KR" altLang="en-US" dirty="0"/>
          </a:p>
        </p:txBody>
      </p:sp>
      <p:sp>
        <p:nvSpPr>
          <p:cNvPr id="3" name="날짜 개체 틀 2"/>
          <p:cNvSpPr>
            <a:spLocks noGrp="1"/>
          </p:cNvSpPr>
          <p:nvPr>
            <p:ph type="dt" sz="half" idx="10"/>
          </p:nvPr>
        </p:nvSpPr>
        <p:spPr/>
        <p:txBody>
          <a:bodyPr/>
          <a:lstStyle/>
          <a:p>
            <a:r>
              <a:rPr lang="en-US" altLang="ko-KR" smtClean="0"/>
              <a:t>March 2017</a:t>
            </a:r>
            <a:endParaRPr lang="en-US" altLang="ko-KR" dirty="0"/>
          </a:p>
        </p:txBody>
      </p:sp>
      <p:sp>
        <p:nvSpPr>
          <p:cNvPr id="4" name="바닥글 개체 틀 3"/>
          <p:cNvSpPr>
            <a:spLocks noGrp="1"/>
          </p:cNvSpPr>
          <p:nvPr>
            <p:ph type="ftr" sz="quarter" idx="11"/>
          </p:nvPr>
        </p:nvSpPr>
        <p:spPr/>
        <p:txBody>
          <a:bodyPr/>
          <a:lstStyle/>
          <a:p>
            <a:r>
              <a:rPr lang="en-US" altLang="ko-KR" smtClean="0"/>
              <a:t>Junhyeong Kim, ETRI</a:t>
            </a:r>
            <a:endParaRPr lang="en-US" altLang="ko-KR" dirty="0"/>
          </a:p>
        </p:txBody>
      </p:sp>
      <p:sp>
        <p:nvSpPr>
          <p:cNvPr id="5" name="슬라이드 번호 개체 틀 4"/>
          <p:cNvSpPr>
            <a:spLocks noGrp="1"/>
          </p:cNvSpPr>
          <p:nvPr>
            <p:ph type="sldNum" sz="quarter" idx="12"/>
          </p:nvPr>
        </p:nvSpPr>
        <p:spPr/>
        <p:txBody>
          <a:bodyPr/>
          <a:lstStyle/>
          <a:p>
            <a:r>
              <a:rPr lang="en-US" altLang="ko-KR" smtClean="0"/>
              <a:t>Slide </a:t>
            </a:r>
            <a:fld id="{D28256C3-2AA4-4145-9783-F043BC288164}" type="slidenum">
              <a:rPr lang="en-US" altLang="ko-KR" smtClean="0"/>
              <a:pPr/>
              <a:t>5</a:t>
            </a:fld>
            <a:endParaRPr lang="en-US" altLang="ko-KR"/>
          </a:p>
        </p:txBody>
      </p:sp>
      <p:pic>
        <p:nvPicPr>
          <p:cNvPr id="18" name="그림 17"/>
          <p:cNvPicPr>
            <a:picLocks noChangeAspect="1"/>
          </p:cNvPicPr>
          <p:nvPr/>
        </p:nvPicPr>
        <p:blipFill>
          <a:blip r:embed="rId2"/>
          <a:stretch>
            <a:fillRect/>
          </a:stretch>
        </p:blipFill>
        <p:spPr>
          <a:xfrm>
            <a:off x="844687" y="1376669"/>
            <a:ext cx="7530825" cy="5040672"/>
          </a:xfrm>
          <a:prstGeom prst="rect">
            <a:avLst/>
          </a:prstGeom>
        </p:spPr>
      </p:pic>
    </p:spTree>
    <p:extLst>
      <p:ext uri="{BB962C8B-B14F-4D97-AF65-F5344CB8AC3E}">
        <p14:creationId xmlns:p14="http://schemas.microsoft.com/office/powerpoint/2010/main" val="965233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5G Mobility </a:t>
            </a:r>
            <a:r>
              <a:rPr lang="en-US" altLang="ko-KR" dirty="0" smtClean="0"/>
              <a:t>Demonstrations</a:t>
            </a:r>
            <a:endParaRPr lang="ko-KR" altLang="en-US" dirty="0"/>
          </a:p>
        </p:txBody>
      </p:sp>
      <p:sp>
        <p:nvSpPr>
          <p:cNvPr id="3" name="내용 개체 틀 2"/>
          <p:cNvSpPr>
            <a:spLocks noGrp="1"/>
          </p:cNvSpPr>
          <p:nvPr>
            <p:ph idx="1"/>
          </p:nvPr>
        </p:nvSpPr>
        <p:spPr/>
        <p:txBody>
          <a:bodyPr/>
          <a:lstStyle/>
          <a:p>
            <a:r>
              <a:rPr lang="en-US" altLang="ko-KR" sz="2400" dirty="0" smtClean="0"/>
              <a:t>Ericsson </a:t>
            </a:r>
            <a:r>
              <a:rPr lang="en-US" altLang="ko-KR" sz="2400" dirty="0"/>
              <a:t>&amp; NTT </a:t>
            </a:r>
            <a:r>
              <a:rPr lang="en-US" altLang="ko-KR" sz="2400" dirty="0" err="1" smtClean="0"/>
              <a:t>docomo</a:t>
            </a:r>
            <a:endParaRPr lang="en-US" altLang="ko-KR" sz="2400" dirty="0" smtClean="0"/>
          </a:p>
          <a:p>
            <a:pPr lvl="1"/>
            <a:r>
              <a:rPr lang="en-US" altLang="ko-KR" sz="2000" dirty="0" smtClean="0"/>
              <a:t>Demonstration of 15GHz system in both stationary and dynamic environments</a:t>
            </a:r>
          </a:p>
          <a:p>
            <a:pPr lvl="2"/>
            <a:r>
              <a:rPr lang="en-US" altLang="ko-KR" sz="1600" dirty="0" smtClean="0"/>
              <a:t>BW of 800MHz, </a:t>
            </a:r>
            <a:r>
              <a:rPr lang="en-US" altLang="ko-KR" sz="1600" dirty="0"/>
              <a:t>4 stream MIMO </a:t>
            </a:r>
            <a:r>
              <a:rPr lang="en-US" altLang="ko-KR" sz="1600" dirty="0" smtClean="0"/>
              <a:t>transmission, 256QAM</a:t>
            </a:r>
            <a:endParaRPr lang="ko-KR" altLang="en-US" sz="1600" dirty="0"/>
          </a:p>
          <a:p>
            <a:pPr lvl="2"/>
            <a:r>
              <a:rPr lang="en-US" altLang="ko-KR" sz="1800" dirty="0" smtClean="0"/>
              <a:t>Real time demonstration of 15Gbps was shown in the booth</a:t>
            </a:r>
          </a:p>
          <a:p>
            <a:pPr lvl="2"/>
            <a:r>
              <a:rPr lang="en-US" altLang="ko-KR" sz="1800" dirty="0" smtClean="0"/>
              <a:t>In the outdoor stationary </a:t>
            </a:r>
            <a:r>
              <a:rPr lang="en-US" altLang="ko-KR" sz="1800" dirty="0"/>
              <a:t>environment, 10Gbps can be </a:t>
            </a:r>
            <a:r>
              <a:rPr lang="en-US" altLang="ko-KR" sz="1800" dirty="0" smtClean="0"/>
              <a:t>achieved</a:t>
            </a:r>
          </a:p>
          <a:p>
            <a:pPr lvl="2"/>
            <a:r>
              <a:rPr lang="en-US" altLang="ko-KR" sz="1800" dirty="0" smtClean="0"/>
              <a:t>Beamforming experiment</a:t>
            </a:r>
          </a:p>
          <a:p>
            <a:pPr lvl="3"/>
            <a:r>
              <a:rPr lang="en-US" altLang="ko-KR" sz="1400" dirty="0" smtClean="0"/>
              <a:t>Over 5Gbps can be achieved</a:t>
            </a:r>
            <a:endParaRPr lang="ko-KR" altLang="en-US" sz="1400" dirty="0"/>
          </a:p>
          <a:p>
            <a:pPr lvl="3"/>
            <a:r>
              <a:rPr lang="en-US" altLang="ko-KR" sz="1400" dirty="0" smtClean="0"/>
              <a:t>Support Adaptive Modulation and Coding (AMC) </a:t>
            </a:r>
          </a:p>
          <a:p>
            <a:pPr lvl="3"/>
            <a:r>
              <a:rPr lang="en-US" altLang="ko-KR" sz="1400" dirty="0" smtClean="0"/>
              <a:t>Sometimes, the system was able to transmit 256-QAM</a:t>
            </a:r>
            <a:endParaRPr lang="ko-KR" altLang="en-US" sz="1400" dirty="0"/>
          </a:p>
        </p:txBody>
      </p:sp>
      <p:sp>
        <p:nvSpPr>
          <p:cNvPr id="4" name="날짜 개체 틀 3"/>
          <p:cNvSpPr>
            <a:spLocks noGrp="1"/>
          </p:cNvSpPr>
          <p:nvPr>
            <p:ph type="dt" sz="half" idx="10"/>
          </p:nvPr>
        </p:nvSpPr>
        <p:spPr/>
        <p:txBody>
          <a:bodyPr/>
          <a:lstStyle/>
          <a:p>
            <a:r>
              <a:rPr lang="en-US" altLang="ko-KR" smtClean="0"/>
              <a:t>March 2017</a:t>
            </a:r>
            <a:endParaRPr lang="en-US" altLang="ko-KR" dirty="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6</a:t>
            </a:fld>
            <a:endParaRPr lang="en-US" altLang="ko-KR"/>
          </a:p>
        </p:txBody>
      </p:sp>
      <p:pic>
        <p:nvPicPr>
          <p:cNvPr id="8" name="그림 7"/>
          <p:cNvPicPr>
            <a:picLocks noChangeAspect="1"/>
          </p:cNvPicPr>
          <p:nvPr/>
        </p:nvPicPr>
        <p:blipFill>
          <a:blip r:embed="rId2"/>
          <a:stretch>
            <a:fillRect/>
          </a:stretch>
        </p:blipFill>
        <p:spPr>
          <a:xfrm>
            <a:off x="631635" y="4870274"/>
            <a:ext cx="849409" cy="1209975"/>
          </a:xfrm>
          <a:prstGeom prst="rect">
            <a:avLst/>
          </a:prstGeom>
        </p:spPr>
      </p:pic>
      <p:pic>
        <p:nvPicPr>
          <p:cNvPr id="9" name="그림 8"/>
          <p:cNvPicPr>
            <a:picLocks noChangeAspect="1"/>
          </p:cNvPicPr>
          <p:nvPr/>
        </p:nvPicPr>
        <p:blipFill>
          <a:blip r:embed="rId3"/>
          <a:stretch>
            <a:fillRect/>
          </a:stretch>
        </p:blipFill>
        <p:spPr>
          <a:xfrm>
            <a:off x="1539121" y="4869160"/>
            <a:ext cx="781703" cy="1211089"/>
          </a:xfrm>
          <a:prstGeom prst="rect">
            <a:avLst/>
          </a:prstGeom>
        </p:spPr>
      </p:pic>
      <p:pic>
        <p:nvPicPr>
          <p:cNvPr id="10" name="그림 9"/>
          <p:cNvPicPr>
            <a:picLocks noChangeAspect="1"/>
          </p:cNvPicPr>
          <p:nvPr/>
        </p:nvPicPr>
        <p:blipFill>
          <a:blip r:embed="rId4"/>
          <a:stretch>
            <a:fillRect/>
          </a:stretch>
        </p:blipFill>
        <p:spPr>
          <a:xfrm rot="690701">
            <a:off x="964157" y="5461668"/>
            <a:ext cx="865811" cy="212888"/>
          </a:xfrm>
          <a:prstGeom prst="rect">
            <a:avLst/>
          </a:prstGeom>
        </p:spPr>
      </p:pic>
      <p:pic>
        <p:nvPicPr>
          <p:cNvPr id="11" name="그림 10"/>
          <p:cNvPicPr>
            <a:picLocks noChangeAspect="1"/>
          </p:cNvPicPr>
          <p:nvPr/>
        </p:nvPicPr>
        <p:blipFill>
          <a:blip r:embed="rId5"/>
          <a:stretch>
            <a:fillRect/>
          </a:stretch>
        </p:blipFill>
        <p:spPr>
          <a:xfrm>
            <a:off x="2564972" y="4884331"/>
            <a:ext cx="1126372" cy="1120133"/>
          </a:xfrm>
          <a:prstGeom prst="rect">
            <a:avLst/>
          </a:prstGeom>
        </p:spPr>
      </p:pic>
      <p:pic>
        <p:nvPicPr>
          <p:cNvPr id="12" name="그림 11"/>
          <p:cNvPicPr>
            <a:picLocks noChangeAspect="1"/>
          </p:cNvPicPr>
          <p:nvPr/>
        </p:nvPicPr>
        <p:blipFill>
          <a:blip r:embed="rId6"/>
          <a:stretch>
            <a:fillRect/>
          </a:stretch>
        </p:blipFill>
        <p:spPr>
          <a:xfrm>
            <a:off x="4001967" y="4803416"/>
            <a:ext cx="1910061" cy="1544114"/>
          </a:xfrm>
          <a:prstGeom prst="rect">
            <a:avLst/>
          </a:prstGeom>
        </p:spPr>
      </p:pic>
      <p:pic>
        <p:nvPicPr>
          <p:cNvPr id="13" name="그림 12"/>
          <p:cNvPicPr>
            <a:picLocks noChangeAspect="1"/>
          </p:cNvPicPr>
          <p:nvPr/>
        </p:nvPicPr>
        <p:blipFill>
          <a:blip r:embed="rId7"/>
          <a:stretch>
            <a:fillRect/>
          </a:stretch>
        </p:blipFill>
        <p:spPr>
          <a:xfrm>
            <a:off x="6156176" y="4803415"/>
            <a:ext cx="2796964" cy="1554576"/>
          </a:xfrm>
          <a:prstGeom prst="rect">
            <a:avLst/>
          </a:prstGeom>
        </p:spPr>
      </p:pic>
    </p:spTree>
    <p:extLst>
      <p:ext uri="{BB962C8B-B14F-4D97-AF65-F5344CB8AC3E}">
        <p14:creationId xmlns:p14="http://schemas.microsoft.com/office/powerpoint/2010/main" val="1229056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5G Mobility </a:t>
            </a:r>
            <a:r>
              <a:rPr lang="en-US" altLang="ko-KR" dirty="0" smtClean="0"/>
              <a:t>Demonstrations</a:t>
            </a:r>
            <a:endParaRPr lang="ko-KR" altLang="en-US" dirty="0"/>
          </a:p>
        </p:txBody>
      </p:sp>
      <p:sp>
        <p:nvSpPr>
          <p:cNvPr id="3" name="내용 개체 틀 2"/>
          <p:cNvSpPr>
            <a:spLocks noGrp="1"/>
          </p:cNvSpPr>
          <p:nvPr>
            <p:ph idx="1"/>
          </p:nvPr>
        </p:nvSpPr>
        <p:spPr/>
        <p:txBody>
          <a:bodyPr/>
          <a:lstStyle/>
          <a:p>
            <a:r>
              <a:rPr lang="en-US" altLang="ko-KR" sz="2400" dirty="0"/>
              <a:t>Samsung &amp; NTT </a:t>
            </a:r>
            <a:r>
              <a:rPr lang="en-US" altLang="ko-KR" sz="2400" dirty="0" err="1" smtClean="0"/>
              <a:t>docomo</a:t>
            </a:r>
            <a:endParaRPr lang="en-US" altLang="ko-KR" sz="2400" dirty="0" smtClean="0"/>
          </a:p>
          <a:p>
            <a:pPr lvl="1"/>
            <a:r>
              <a:rPr lang="en-US" altLang="ko-KR" sz="2000" dirty="0" smtClean="0"/>
              <a:t>Demonstrated 28GHz system</a:t>
            </a:r>
          </a:p>
          <a:p>
            <a:pPr lvl="2"/>
            <a:r>
              <a:rPr lang="en-US" altLang="ko-KR" sz="1800" dirty="0" smtClean="0"/>
              <a:t>Mobile </a:t>
            </a:r>
            <a:r>
              <a:rPr lang="en-US" altLang="ko-KR" sz="1800" dirty="0"/>
              <a:t>terminal </a:t>
            </a:r>
            <a:r>
              <a:rPr lang="en-US" altLang="ko-KR" sz="1800" dirty="0" smtClean="0"/>
              <a:t>was </a:t>
            </a:r>
            <a:r>
              <a:rPr lang="en-US" altLang="ko-KR" sz="1800" dirty="0"/>
              <a:t>installed on a moving car </a:t>
            </a:r>
            <a:endParaRPr lang="en-US" altLang="ko-KR" sz="1800" dirty="0" smtClean="0"/>
          </a:p>
          <a:p>
            <a:pPr lvl="2"/>
            <a:r>
              <a:rPr lang="en-US" altLang="ko-KR" sz="1800" dirty="0" smtClean="0"/>
              <a:t>Peak date rate of up</a:t>
            </a:r>
            <a:r>
              <a:rPr lang="ko-KR" altLang="en-US" sz="1800" dirty="0" smtClean="0"/>
              <a:t> </a:t>
            </a:r>
            <a:r>
              <a:rPr lang="en-US" altLang="ko-KR" sz="1800" dirty="0" smtClean="0"/>
              <a:t>to 2.59Gbps was achieved at speeds of nearly 150km/h</a:t>
            </a:r>
          </a:p>
          <a:p>
            <a:pPr lvl="2"/>
            <a:r>
              <a:rPr lang="en-US" altLang="ko-KR" sz="1800" dirty="0" smtClean="0"/>
              <a:t>Bandwidth of</a:t>
            </a:r>
            <a:r>
              <a:rPr lang="ko-KR" altLang="en-US" sz="1800" dirty="0" smtClean="0"/>
              <a:t> </a:t>
            </a:r>
            <a:r>
              <a:rPr lang="en-US" altLang="ko-KR" sz="1800" dirty="0"/>
              <a:t>800MHz, Beam tracking, 2 stream MIMO, 64QAM</a:t>
            </a:r>
          </a:p>
          <a:p>
            <a:pPr lvl="2"/>
            <a:endParaRPr lang="ko-KR" altLang="en-US" sz="1800" dirty="0"/>
          </a:p>
          <a:p>
            <a:pPr lvl="1"/>
            <a:endParaRPr lang="ko-KR" altLang="en-US" sz="2000" dirty="0"/>
          </a:p>
        </p:txBody>
      </p:sp>
      <p:sp>
        <p:nvSpPr>
          <p:cNvPr id="4" name="날짜 개체 틀 3"/>
          <p:cNvSpPr>
            <a:spLocks noGrp="1"/>
          </p:cNvSpPr>
          <p:nvPr>
            <p:ph type="dt" sz="half" idx="10"/>
          </p:nvPr>
        </p:nvSpPr>
        <p:spPr/>
        <p:txBody>
          <a:bodyPr/>
          <a:lstStyle/>
          <a:p>
            <a:r>
              <a:rPr lang="en-US" altLang="ko-KR" smtClean="0"/>
              <a:t>March 2017</a:t>
            </a:r>
            <a:endParaRPr lang="en-US" altLang="ko-KR" dirty="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7</a:t>
            </a:fld>
            <a:endParaRPr lang="en-US" altLang="ko-KR"/>
          </a:p>
        </p:txBody>
      </p:sp>
      <p:pic>
        <p:nvPicPr>
          <p:cNvPr id="7" name="그림 6"/>
          <p:cNvPicPr>
            <a:picLocks noChangeAspect="1"/>
          </p:cNvPicPr>
          <p:nvPr/>
        </p:nvPicPr>
        <p:blipFill>
          <a:blip r:embed="rId2"/>
          <a:stretch>
            <a:fillRect/>
          </a:stretch>
        </p:blipFill>
        <p:spPr>
          <a:xfrm>
            <a:off x="2719011" y="4114059"/>
            <a:ext cx="3782178" cy="2170035"/>
          </a:xfrm>
          <a:prstGeom prst="rect">
            <a:avLst/>
          </a:prstGeom>
        </p:spPr>
      </p:pic>
    </p:spTree>
    <p:extLst>
      <p:ext uri="{BB962C8B-B14F-4D97-AF65-F5344CB8AC3E}">
        <p14:creationId xmlns:p14="http://schemas.microsoft.com/office/powerpoint/2010/main" val="2112395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5G Mobility </a:t>
            </a:r>
            <a:r>
              <a:rPr lang="en-US" altLang="ko-KR" dirty="0" smtClean="0"/>
              <a:t>Demonstrations</a:t>
            </a:r>
            <a:endParaRPr lang="ko-KR" altLang="en-US" dirty="0"/>
          </a:p>
        </p:txBody>
      </p:sp>
      <p:sp>
        <p:nvSpPr>
          <p:cNvPr id="3" name="내용 개체 틀 2"/>
          <p:cNvSpPr>
            <a:spLocks noGrp="1"/>
          </p:cNvSpPr>
          <p:nvPr>
            <p:ph idx="1"/>
          </p:nvPr>
        </p:nvSpPr>
        <p:spPr/>
        <p:txBody>
          <a:bodyPr/>
          <a:lstStyle/>
          <a:p>
            <a:r>
              <a:rPr lang="en-US" altLang="ko-KR" sz="2400" dirty="0" smtClean="0"/>
              <a:t>Qualcomm Research 5G NR end-to-end prototype </a:t>
            </a:r>
            <a:r>
              <a:rPr lang="en-US" altLang="ko-KR" sz="2400" dirty="0" err="1" smtClean="0"/>
              <a:t>systmes</a:t>
            </a:r>
            <a:endParaRPr lang="en-US" altLang="ko-KR" sz="2400" dirty="0" smtClean="0"/>
          </a:p>
          <a:p>
            <a:pPr lvl="1"/>
            <a:r>
              <a:rPr lang="en-US" altLang="ko-KR" sz="2000" dirty="0" smtClean="0"/>
              <a:t>Sub-6GHz, </a:t>
            </a:r>
            <a:r>
              <a:rPr lang="en-US" altLang="ko-KR" sz="2000" dirty="0" err="1" smtClean="0"/>
              <a:t>mmWave</a:t>
            </a:r>
            <a:r>
              <a:rPr lang="en-US" altLang="ko-KR" sz="2000" dirty="0" smtClean="0"/>
              <a:t>, </a:t>
            </a:r>
            <a:r>
              <a:rPr lang="en-US" altLang="ko-KR" sz="2000" smtClean="0"/>
              <a:t>Spectrum sharing</a:t>
            </a:r>
            <a:endParaRPr lang="en-US" altLang="ko-KR" sz="2000" dirty="0" smtClean="0"/>
          </a:p>
          <a:p>
            <a:r>
              <a:rPr lang="en-US" altLang="ko-KR" sz="2400" dirty="0" smtClean="0"/>
              <a:t>Qualcomm’s sub-6GHz 5G NR prototype</a:t>
            </a:r>
          </a:p>
          <a:p>
            <a:pPr lvl="1"/>
            <a:r>
              <a:rPr lang="en-US" altLang="ko-KR" sz="2000" dirty="0" smtClean="0"/>
              <a:t>Capable of operating at mid-band spectrum from 3.3GHz to 5.0 GHz initially</a:t>
            </a:r>
          </a:p>
          <a:p>
            <a:pPr lvl="1"/>
            <a:r>
              <a:rPr lang="en-US" altLang="ko-KR" sz="2000" dirty="0" smtClean="0"/>
              <a:t>Features wide RF BW (100+ MHz) to achieve multi-</a:t>
            </a:r>
            <a:r>
              <a:rPr lang="en-US" altLang="ko-KR" sz="2000" dirty="0" err="1" smtClean="0"/>
              <a:t>Gbps</a:t>
            </a:r>
            <a:r>
              <a:rPr lang="en-US" altLang="ko-KR" sz="2000" dirty="0" smtClean="0"/>
              <a:t> data rates</a:t>
            </a:r>
          </a:p>
          <a:p>
            <a:pPr lvl="1"/>
            <a:r>
              <a:rPr lang="en-US" altLang="ko-KR" sz="2000" dirty="0" smtClean="0"/>
              <a:t>Flexibly built to closely track 3GPP progress</a:t>
            </a:r>
          </a:p>
          <a:p>
            <a:pPr lvl="1"/>
            <a:endParaRPr lang="en-US" altLang="ko-KR" sz="2000" dirty="0" smtClean="0"/>
          </a:p>
        </p:txBody>
      </p:sp>
      <p:sp>
        <p:nvSpPr>
          <p:cNvPr id="4" name="날짜 개체 틀 3"/>
          <p:cNvSpPr>
            <a:spLocks noGrp="1"/>
          </p:cNvSpPr>
          <p:nvPr>
            <p:ph type="dt" sz="half" idx="10"/>
          </p:nvPr>
        </p:nvSpPr>
        <p:spPr/>
        <p:txBody>
          <a:bodyPr/>
          <a:lstStyle/>
          <a:p>
            <a:r>
              <a:rPr lang="en-US" altLang="ko-KR" smtClean="0"/>
              <a:t>March 2017</a:t>
            </a:r>
            <a:endParaRPr lang="en-US" altLang="ko-KR" dirty="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8</a:t>
            </a:fld>
            <a:endParaRPr lang="en-US" altLang="ko-KR"/>
          </a:p>
        </p:txBody>
      </p:sp>
      <p:pic>
        <p:nvPicPr>
          <p:cNvPr id="7" name="그림 6"/>
          <p:cNvPicPr>
            <a:picLocks noChangeAspect="1"/>
          </p:cNvPicPr>
          <p:nvPr/>
        </p:nvPicPr>
        <p:blipFill>
          <a:blip r:embed="rId2"/>
          <a:stretch>
            <a:fillRect/>
          </a:stretch>
        </p:blipFill>
        <p:spPr>
          <a:xfrm>
            <a:off x="1606012" y="4751556"/>
            <a:ext cx="4163790" cy="1604547"/>
          </a:xfrm>
          <a:prstGeom prst="rect">
            <a:avLst/>
          </a:prstGeom>
        </p:spPr>
      </p:pic>
      <p:pic>
        <p:nvPicPr>
          <p:cNvPr id="8" name="그림 7"/>
          <p:cNvPicPr>
            <a:picLocks noChangeAspect="1"/>
          </p:cNvPicPr>
          <p:nvPr/>
        </p:nvPicPr>
        <p:blipFill>
          <a:blip r:embed="rId3"/>
          <a:stretch>
            <a:fillRect/>
          </a:stretch>
        </p:blipFill>
        <p:spPr>
          <a:xfrm>
            <a:off x="6057833" y="4751556"/>
            <a:ext cx="1610511" cy="1604547"/>
          </a:xfrm>
          <a:prstGeom prst="rect">
            <a:avLst/>
          </a:prstGeom>
        </p:spPr>
      </p:pic>
    </p:spTree>
    <p:extLst>
      <p:ext uri="{BB962C8B-B14F-4D97-AF65-F5344CB8AC3E}">
        <p14:creationId xmlns:p14="http://schemas.microsoft.com/office/powerpoint/2010/main" val="9361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5G Mobility Demonstrations</a:t>
            </a:r>
            <a:endParaRPr lang="ko-KR" altLang="en-US" dirty="0"/>
          </a:p>
        </p:txBody>
      </p:sp>
      <p:sp>
        <p:nvSpPr>
          <p:cNvPr id="3" name="내용 개체 틀 2"/>
          <p:cNvSpPr>
            <a:spLocks noGrp="1"/>
          </p:cNvSpPr>
          <p:nvPr>
            <p:ph idx="1"/>
          </p:nvPr>
        </p:nvSpPr>
        <p:spPr/>
        <p:txBody>
          <a:bodyPr/>
          <a:lstStyle/>
          <a:p>
            <a:r>
              <a:rPr lang="en-US" altLang="ko-KR" sz="2400" dirty="0"/>
              <a:t>Qualcomm’s 5G </a:t>
            </a:r>
            <a:r>
              <a:rPr lang="en-US" altLang="ko-KR" sz="2400" dirty="0" err="1"/>
              <a:t>mmWave</a:t>
            </a:r>
            <a:r>
              <a:rPr lang="en-US" altLang="ko-KR" sz="2400" dirty="0"/>
              <a:t> (28GHz) </a:t>
            </a:r>
            <a:r>
              <a:rPr lang="en-US" altLang="ko-KR" sz="2400" dirty="0" smtClean="0"/>
              <a:t>demonstrations</a:t>
            </a:r>
            <a:endParaRPr lang="en-US" altLang="ko-KR" sz="2400" dirty="0"/>
          </a:p>
          <a:p>
            <a:pPr lvl="1"/>
            <a:r>
              <a:rPr lang="en-US" altLang="ko-KR" sz="2000" dirty="0" smtClean="0"/>
              <a:t>Outdoor and indoor demonstrations </a:t>
            </a:r>
            <a:r>
              <a:rPr lang="en-US" altLang="ko-KR" sz="2000" dirty="0"/>
              <a:t>featuring a TDD system operating in the 28GHz </a:t>
            </a:r>
            <a:r>
              <a:rPr lang="en-US" altLang="ko-KR" sz="2000" dirty="0" smtClean="0"/>
              <a:t>band</a:t>
            </a:r>
          </a:p>
          <a:p>
            <a:pPr lvl="2"/>
            <a:r>
              <a:rPr lang="en-US" altLang="ko-KR" sz="1600" dirty="0" smtClean="0"/>
              <a:t>Outdoor mobility up to 30mph with seamless handover</a:t>
            </a:r>
          </a:p>
          <a:p>
            <a:pPr lvl="2"/>
            <a:r>
              <a:rPr lang="en-US" altLang="ko-KR" sz="1600" dirty="0" smtClean="0"/>
              <a:t>Indoor mobility with penetration and dynamic blockage</a:t>
            </a:r>
            <a:endParaRPr lang="en-US" altLang="ko-KR" sz="1600" dirty="0"/>
          </a:p>
          <a:p>
            <a:pPr lvl="1"/>
            <a:r>
              <a:rPr lang="en-US" altLang="ko-KR" sz="2000" dirty="0" smtClean="0"/>
              <a:t>Advanced antenna techniques for robust and sustained mobile broadband communications</a:t>
            </a:r>
          </a:p>
          <a:p>
            <a:pPr lvl="1"/>
            <a:r>
              <a:rPr lang="en-US" altLang="ko-KR" sz="2000" dirty="0" smtClean="0"/>
              <a:t>Features multiple </a:t>
            </a:r>
            <a:r>
              <a:rPr lang="en-US" altLang="ko-KR" sz="2000" dirty="0" err="1" smtClean="0"/>
              <a:t>gNodeBs</a:t>
            </a:r>
            <a:r>
              <a:rPr lang="en-US" altLang="ko-KR" sz="2000" dirty="0" smtClean="0"/>
              <a:t> with handheld and in-vehicle devices</a:t>
            </a:r>
          </a:p>
          <a:p>
            <a:pPr lvl="1"/>
            <a:endParaRPr lang="en-US" altLang="ko-KR" sz="2000" dirty="0" smtClean="0"/>
          </a:p>
          <a:p>
            <a:pPr lvl="2"/>
            <a:endParaRPr lang="ko-KR" altLang="en-US" sz="1800" dirty="0"/>
          </a:p>
          <a:p>
            <a:endParaRPr lang="ko-KR" altLang="en-US" sz="2400" dirty="0"/>
          </a:p>
        </p:txBody>
      </p:sp>
      <p:sp>
        <p:nvSpPr>
          <p:cNvPr id="4" name="날짜 개체 틀 3"/>
          <p:cNvSpPr>
            <a:spLocks noGrp="1"/>
          </p:cNvSpPr>
          <p:nvPr>
            <p:ph type="dt" sz="half" idx="10"/>
          </p:nvPr>
        </p:nvSpPr>
        <p:spPr/>
        <p:txBody>
          <a:bodyPr/>
          <a:lstStyle/>
          <a:p>
            <a:r>
              <a:rPr lang="en-US" altLang="ko-KR" smtClean="0"/>
              <a:t>March 2017</a:t>
            </a:r>
            <a:endParaRPr lang="en-US" altLang="ko-KR" dirty="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9</a:t>
            </a:fld>
            <a:endParaRPr lang="en-US" altLang="ko-KR"/>
          </a:p>
        </p:txBody>
      </p:sp>
      <p:pic>
        <p:nvPicPr>
          <p:cNvPr id="9" name="그림 8"/>
          <p:cNvPicPr>
            <a:picLocks noChangeAspect="1"/>
          </p:cNvPicPr>
          <p:nvPr/>
        </p:nvPicPr>
        <p:blipFill>
          <a:blip r:embed="rId2"/>
          <a:stretch>
            <a:fillRect/>
          </a:stretch>
        </p:blipFill>
        <p:spPr>
          <a:xfrm>
            <a:off x="395536" y="4797607"/>
            <a:ext cx="2639175" cy="1569009"/>
          </a:xfrm>
          <a:prstGeom prst="rect">
            <a:avLst/>
          </a:prstGeom>
        </p:spPr>
      </p:pic>
      <p:pic>
        <p:nvPicPr>
          <p:cNvPr id="10" name="그림 9"/>
          <p:cNvPicPr>
            <a:picLocks noChangeAspect="1"/>
          </p:cNvPicPr>
          <p:nvPr/>
        </p:nvPicPr>
        <p:blipFill>
          <a:blip r:embed="rId3"/>
          <a:stretch>
            <a:fillRect/>
          </a:stretch>
        </p:blipFill>
        <p:spPr>
          <a:xfrm>
            <a:off x="3259008" y="4791221"/>
            <a:ext cx="2621352" cy="1575395"/>
          </a:xfrm>
          <a:prstGeom prst="rect">
            <a:avLst/>
          </a:prstGeom>
        </p:spPr>
      </p:pic>
      <p:pic>
        <p:nvPicPr>
          <p:cNvPr id="11" name="그림 10"/>
          <p:cNvPicPr>
            <a:picLocks noChangeAspect="1"/>
          </p:cNvPicPr>
          <p:nvPr/>
        </p:nvPicPr>
        <p:blipFill>
          <a:blip r:embed="rId4"/>
          <a:stretch>
            <a:fillRect/>
          </a:stretch>
        </p:blipFill>
        <p:spPr>
          <a:xfrm>
            <a:off x="6116117" y="4791221"/>
            <a:ext cx="2679147" cy="1579013"/>
          </a:xfrm>
          <a:prstGeom prst="rect">
            <a:avLst/>
          </a:prstGeom>
        </p:spPr>
      </p:pic>
    </p:spTree>
    <p:extLst>
      <p:ext uri="{BB962C8B-B14F-4D97-AF65-F5344CB8AC3E}">
        <p14:creationId xmlns:p14="http://schemas.microsoft.com/office/powerpoint/2010/main" val="4041170691"/>
      </p:ext>
    </p:extLst>
  </p:cSld>
  <p:clrMapOvr>
    <a:masterClrMapping/>
  </p:clrMapOvr>
  <p:timing>
    <p:tnLst>
      <p:par>
        <p:cTn id="1" dur="indefinite" restart="never" nodeType="tmRoot"/>
      </p:par>
    </p:tnLst>
  </p:timing>
</p:sld>
</file>

<file path=ppt/theme/theme1.xml><?xml version="1.0" encoding="utf-8"?>
<a:theme xmlns:a="http://schemas.openxmlformats.org/drawingml/2006/main" name="IEEE-P802_15">
  <a:themeElements>
    <a:clrScheme name="사용자 지정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B2B2B2"/>
      </a:folHlink>
    </a:clrScheme>
    <a:fontScheme name="Office 테마">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ko-KR"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ko-KR"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테마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테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ffice 테마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테마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테마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테마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ffice 테마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테마">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IEEE-P802_15</Template>
  <TotalTime>7031</TotalTime>
  <Words>1291</Words>
  <Application>Microsoft Office PowerPoint</Application>
  <PresentationFormat>화면 슬라이드 쇼(4:3)</PresentationFormat>
  <Paragraphs>217</Paragraphs>
  <Slides>18</Slides>
  <Notes>3</Notes>
  <HiddenSlides>0</HiddenSlides>
  <MMClips>0</MMClips>
  <ScaleCrop>false</ScaleCrop>
  <HeadingPairs>
    <vt:vector size="8" baseType="variant">
      <vt:variant>
        <vt:lpstr>사용한 글꼴</vt:lpstr>
      </vt:variant>
      <vt:variant>
        <vt:i4>7</vt:i4>
      </vt:variant>
      <vt:variant>
        <vt:lpstr>테마</vt:lpstr>
      </vt:variant>
      <vt:variant>
        <vt:i4>1</vt:i4>
      </vt:variant>
      <vt:variant>
        <vt:lpstr>포함된 OLE 서버</vt:lpstr>
      </vt:variant>
      <vt:variant>
        <vt:i4>1</vt:i4>
      </vt:variant>
      <vt:variant>
        <vt:lpstr>슬라이드 제목</vt:lpstr>
      </vt:variant>
      <vt:variant>
        <vt:i4>18</vt:i4>
      </vt:variant>
    </vt:vector>
  </HeadingPairs>
  <TitlesOfParts>
    <vt:vector size="27" baseType="lpstr">
      <vt:lpstr>굴림</vt:lpstr>
      <vt:lpstr>Malgun Gothic</vt:lpstr>
      <vt:lpstr>Malgun Gothic</vt:lpstr>
      <vt:lpstr>Arial</vt:lpstr>
      <vt:lpstr>Calibri</vt:lpstr>
      <vt:lpstr>Eras Demi ITC</vt:lpstr>
      <vt:lpstr>Times New Roman</vt:lpstr>
      <vt:lpstr>IEEE-P802_15</vt:lpstr>
      <vt:lpstr>Visio</vt:lpstr>
      <vt:lpstr>PowerPoint 프레젠테이션</vt:lpstr>
      <vt:lpstr>MWC 2017</vt:lpstr>
      <vt:lpstr>MWC 2017</vt:lpstr>
      <vt:lpstr>MWC 2017</vt:lpstr>
      <vt:lpstr>MWC 2017</vt:lpstr>
      <vt:lpstr>5G Mobility Demonstrations</vt:lpstr>
      <vt:lpstr>5G Mobility Demonstrations</vt:lpstr>
      <vt:lpstr>5G Mobility Demonstrations</vt:lpstr>
      <vt:lpstr>5G Mobility Demonstrations</vt:lpstr>
      <vt:lpstr>5G Mobility Demonstrations</vt:lpstr>
      <vt:lpstr>5G Mobility Demonstrations</vt:lpstr>
      <vt:lpstr>5G Mobility Demonstrations</vt:lpstr>
      <vt:lpstr>5G Mobility Demonstrations</vt:lpstr>
      <vt:lpstr>5G Mobility Demonstrations</vt:lpstr>
      <vt:lpstr>Plan for MHN-E Demonstration</vt:lpstr>
      <vt:lpstr>Plan for MHN-E Demonstration</vt:lpstr>
      <vt:lpstr>References</vt:lpstr>
      <vt:lpstr>PowerPoint 프레젠테이션</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subject>IEEE 802.15 &lt;subject&gt;</dc:subject>
  <dc:creator>김준형</dc:creator>
  <dc:description>&lt;doc#&gt;</dc:description>
  <cp:lastModifiedBy>김준형</cp:lastModifiedBy>
  <cp:revision>1486</cp:revision>
  <cp:lastPrinted>2016-03-11T10:04:44Z</cp:lastPrinted>
  <dcterms:created xsi:type="dcterms:W3CDTF">2014-12-23T02:01:48Z</dcterms:created>
  <dcterms:modified xsi:type="dcterms:W3CDTF">2017-03-13T17:01:41Z</dcterms:modified>
</cp:coreProperties>
</file>