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4"/>
  </p:notesMasterIdLst>
  <p:handoutMasterIdLst>
    <p:handoutMasterId r:id="rId15"/>
  </p:handoutMasterIdLst>
  <p:sldIdLst>
    <p:sldId id="275" r:id="rId2"/>
    <p:sldId id="256" r:id="rId3"/>
    <p:sldId id="257" r:id="rId4"/>
    <p:sldId id="296" r:id="rId5"/>
    <p:sldId id="307" r:id="rId6"/>
    <p:sldId id="310" r:id="rId7"/>
    <p:sldId id="269" r:id="rId8"/>
    <p:sldId id="277" r:id="rId9"/>
    <p:sldId id="308" r:id="rId10"/>
    <p:sldId id="304" r:id="rId11"/>
    <p:sldId id="303" r:id="rId12"/>
    <p:sldId id="291" r:id="rId13"/>
  </p:sldIdLst>
  <p:sldSz cx="9144000" cy="6858000" type="screen4x3"/>
  <p:notesSz cx="6934200" cy="9280525"/>
  <p:defaultTextStyle>
    <a:defPPr>
      <a:defRPr lang="en-GB"/>
    </a:defPPr>
    <a:lvl1pPr algn="l" defTabSz="449263" rtl="0" fontAlgn="base">
      <a:spcBef>
        <a:spcPct val="0"/>
      </a:spcBef>
      <a:spcAft>
        <a:spcPct val="0"/>
      </a:spcAft>
      <a:defRPr sz="2400" kern="1200">
        <a:solidFill>
          <a:schemeClr val="bg1"/>
        </a:solidFill>
        <a:latin typeface="Times New Roman" pitchFamily="18" charset="0"/>
        <a:ea typeface="MS Gothic"/>
        <a:cs typeface="MS Gothic"/>
      </a:defRPr>
    </a:lvl1pPr>
    <a:lvl2pPr marL="742950" indent="-285750" algn="l" defTabSz="449263" rtl="0" fontAlgn="base">
      <a:spcBef>
        <a:spcPct val="0"/>
      </a:spcBef>
      <a:spcAft>
        <a:spcPct val="0"/>
      </a:spcAft>
      <a:defRPr sz="2400" kern="1200">
        <a:solidFill>
          <a:schemeClr val="bg1"/>
        </a:solidFill>
        <a:latin typeface="Times New Roman" pitchFamily="18" charset="0"/>
        <a:ea typeface="MS Gothic"/>
        <a:cs typeface="MS Gothic"/>
      </a:defRPr>
    </a:lvl2pPr>
    <a:lvl3pPr marL="11430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3pPr>
    <a:lvl4pPr marL="16002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4pPr>
    <a:lvl5pPr marL="20574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5pPr>
    <a:lvl6pPr marL="2286000" algn="l" defTabSz="914400" rtl="0" eaLnBrk="1" latinLnBrk="0" hangingPunct="1">
      <a:defRPr sz="2400" kern="1200">
        <a:solidFill>
          <a:schemeClr val="bg1"/>
        </a:solidFill>
        <a:latin typeface="Times New Roman" pitchFamily="18" charset="0"/>
        <a:ea typeface="MS Gothic"/>
        <a:cs typeface="MS Gothic"/>
      </a:defRPr>
    </a:lvl6pPr>
    <a:lvl7pPr marL="2743200" algn="l" defTabSz="914400" rtl="0" eaLnBrk="1" latinLnBrk="0" hangingPunct="1">
      <a:defRPr sz="2400" kern="1200">
        <a:solidFill>
          <a:schemeClr val="bg1"/>
        </a:solidFill>
        <a:latin typeface="Times New Roman" pitchFamily="18" charset="0"/>
        <a:ea typeface="MS Gothic"/>
        <a:cs typeface="MS Gothic"/>
      </a:defRPr>
    </a:lvl7pPr>
    <a:lvl8pPr marL="3200400" algn="l" defTabSz="914400" rtl="0" eaLnBrk="1" latinLnBrk="0" hangingPunct="1">
      <a:defRPr sz="2400" kern="1200">
        <a:solidFill>
          <a:schemeClr val="bg1"/>
        </a:solidFill>
        <a:latin typeface="Times New Roman" pitchFamily="18" charset="0"/>
        <a:ea typeface="MS Gothic"/>
        <a:cs typeface="MS Gothic"/>
      </a:defRPr>
    </a:lvl8pPr>
    <a:lvl9pPr marL="3657600" algn="l" defTabSz="914400" rtl="0" eaLnBrk="1" latinLnBrk="0" hangingPunct="1">
      <a:defRPr sz="2400" kern="1200">
        <a:solidFill>
          <a:schemeClr val="bg1"/>
        </a:solidFill>
        <a:latin typeface="Times New Roman" pitchFamily="18" charset="0"/>
        <a:ea typeface="MS Gothic"/>
        <a:cs typeface="MS Gothic"/>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31" autoAdjust="0"/>
    <p:restoredTop sz="90959" autoAdjust="0"/>
  </p:normalViewPr>
  <p:slideViewPr>
    <p:cSldViewPr>
      <p:cViewPr varScale="1">
        <p:scale>
          <a:sx n="66" d="100"/>
          <a:sy n="66" d="100"/>
        </p:scale>
        <p:origin x="1110" y="60"/>
      </p:cViewPr>
      <p:guideLst>
        <p:guide orient="horz" pos="2160"/>
        <p:guide pos="2880"/>
      </p:guideLst>
    </p:cSldViewPr>
  </p:slideViewPr>
  <p:outlineViewPr>
    <p:cViewPr varScale="1">
      <p:scale>
        <a:sx n="170" d="200"/>
        <a:sy n="170" d="200"/>
      </p:scale>
      <p:origin x="252" y="10020"/>
    </p:cViewPr>
  </p:outlineViewPr>
  <p:notesTextViewPr>
    <p:cViewPr>
      <p:scale>
        <a:sx n="75" d="100"/>
        <a:sy n="75" d="100"/>
      </p:scale>
      <p:origin x="0" y="0"/>
    </p:cViewPr>
  </p:notesTextViewPr>
  <p:sorterViewPr>
    <p:cViewPr>
      <p:scale>
        <a:sx n="100" d="100"/>
        <a:sy n="100" d="100"/>
      </p:scale>
      <p:origin x="0" y="0"/>
    </p:cViewPr>
  </p:sorterViewPr>
  <p:notesViewPr>
    <p:cSldViewPr>
      <p:cViewPr varScale="1">
        <p:scale>
          <a:sx n="57" d="100"/>
          <a:sy n="57" d="100"/>
        </p:scale>
        <p:origin x="-114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smtClean="0"/>
              <a:t>doc.: IEEE 802.11-17/0407r3</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smtClean="0"/>
              <a:t>March 2017</a:t>
            </a:r>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smtClean="0"/>
              <a:t>Ben Rolfe (BCA); Jon Rosdahl (Qualcomm)</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fld id="{52A79202-D6FC-4004-9EAC-173BEA3031E0}" type="slidenum">
              <a:rPr lang="en-US"/>
              <a:pPr>
                <a:defRPr/>
              </a:pPr>
              <a:t>‹#›</a:t>
            </a:fld>
            <a:endParaRPr lang="en-US"/>
          </a:p>
        </p:txBody>
      </p:sp>
    </p:spTree>
    <p:extLst>
      <p:ext uri="{BB962C8B-B14F-4D97-AF65-F5344CB8AC3E}">
        <p14:creationId xmlns:p14="http://schemas.microsoft.com/office/powerpoint/2010/main" val="31541728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2050" name="Rectangle 2"/>
          <p:cNvSpPr>
            <a:spLocks noGrp="1" noChangeArrowheads="1"/>
          </p:cNvSpPr>
          <p:nvPr>
            <p:ph type="hdr"/>
          </p:nvPr>
        </p:nvSpPr>
        <p:spPr bwMode="auto">
          <a:xfrm>
            <a:off x="3924300" y="96838"/>
            <a:ext cx="2355850" cy="20002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latin typeface="Times New Roman" pitchFamily="16" charset="0"/>
                <a:ea typeface="MS Gothic" charset="-128"/>
                <a:cs typeface="Arial Unicode MS" charset="0"/>
              </a:defRPr>
            </a:lvl1pPr>
          </a:lstStyle>
          <a:p>
            <a:pPr>
              <a:defRPr/>
            </a:pPr>
            <a:r>
              <a:rPr lang="en-US" smtClean="0"/>
              <a:t>doc.: IEEE 802.11-17/0407r3</a:t>
            </a:r>
            <a:endParaRPr lang="en-US" dirty="0"/>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latin typeface="Times New Roman" pitchFamily="16" charset="0"/>
                <a:ea typeface="MS Gothic" charset="-128"/>
                <a:cs typeface="Arial Unicode MS" charset="0"/>
              </a:defRPr>
            </a:lvl1pPr>
          </a:lstStyle>
          <a:p>
            <a:pPr>
              <a:defRPr/>
            </a:pPr>
            <a:r>
              <a:rPr lang="en-US" smtClean="0"/>
              <a:t>March 2017</a:t>
            </a:r>
            <a:endParaRPr lang="en-US" dirty="0"/>
          </a:p>
        </p:txBody>
      </p:sp>
      <p:sp>
        <p:nvSpPr>
          <p:cNvPr id="9221"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noProof="0"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6" charset="0"/>
              <a:buNone/>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latin typeface="Times New Roman" pitchFamily="16" charset="0"/>
                <a:ea typeface="MS Gothic" charset="-128"/>
                <a:cs typeface="Arial Unicode MS" charset="0"/>
              </a:defRPr>
            </a:lvl1pPr>
          </a:lstStyle>
          <a:p>
            <a:pPr>
              <a:defRPr/>
            </a:pPr>
            <a:r>
              <a:rPr lang="en-US" smtClean="0"/>
              <a:t>Ben Rolfe (BCA); Jon Rosdahl (Qualcomm)</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pPr>
              <a:defRPr/>
            </a:pPr>
            <a:r>
              <a:rPr lang="en-US"/>
              <a:t>Page </a:t>
            </a:r>
            <a:fld id="{7A478400-C302-40FF-A836-EC3AD3B263C9}" type="slidenum">
              <a:rPr lang="en-US"/>
              <a:pPr>
                <a:defRPr/>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1200">
                <a:solidFill>
                  <a:srgbClr val="000000"/>
                </a:solidFill>
                <a:latin typeface="Times New Roman" pitchFamily="16" charset="0"/>
                <a:ea typeface="MS Gothic" charset="-128"/>
                <a:cs typeface="+mn-cs"/>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Tree>
    <p:extLst>
      <p:ext uri="{BB962C8B-B14F-4D97-AF65-F5344CB8AC3E}">
        <p14:creationId xmlns:p14="http://schemas.microsoft.com/office/powerpoint/2010/main" val="2203629662"/>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idx="10"/>
          </p:nvPr>
        </p:nvSpPr>
        <p:spPr/>
        <p:txBody>
          <a:bodyPr/>
          <a:lstStyle/>
          <a:p>
            <a:pPr>
              <a:defRPr/>
            </a:pPr>
            <a:r>
              <a:rPr lang="en-US" smtClean="0"/>
              <a:t>doc.: IEEE 802.11-17/0407r3</a:t>
            </a:r>
            <a:endParaRPr lang="en-US" dirty="0"/>
          </a:p>
        </p:txBody>
      </p:sp>
      <p:sp>
        <p:nvSpPr>
          <p:cNvPr id="5" name="Date Placeholder 4"/>
          <p:cNvSpPr>
            <a:spLocks noGrp="1"/>
          </p:cNvSpPr>
          <p:nvPr>
            <p:ph type="dt" idx="11"/>
          </p:nvPr>
        </p:nvSpPr>
        <p:spPr/>
        <p:txBody>
          <a:bodyPr/>
          <a:lstStyle/>
          <a:p>
            <a:pPr>
              <a:defRPr/>
            </a:pPr>
            <a:r>
              <a:rPr lang="en-US" smtClean="0"/>
              <a:t>March 2017</a:t>
            </a:r>
            <a:endParaRPr lang="en-US" dirty="0"/>
          </a:p>
        </p:txBody>
      </p:sp>
      <p:sp>
        <p:nvSpPr>
          <p:cNvPr id="6" name="Footer Placeholder 5"/>
          <p:cNvSpPr>
            <a:spLocks noGrp="1"/>
          </p:cNvSpPr>
          <p:nvPr>
            <p:ph type="ftr" idx="12"/>
          </p:nvPr>
        </p:nvSpPr>
        <p:spPr/>
        <p:txBody>
          <a:bodyPr/>
          <a:lstStyle/>
          <a:p>
            <a:pPr>
              <a:defRPr/>
            </a:pPr>
            <a:r>
              <a:rPr lang="en-US" smtClean="0"/>
              <a:t>Ben Rolfe (BCA); Jon Rosdahl (Qualcomm)</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1</a:t>
            </a:fld>
            <a:endParaRPr lang="en-US"/>
          </a:p>
        </p:txBody>
      </p:sp>
    </p:spTree>
    <p:extLst>
      <p:ext uri="{BB962C8B-B14F-4D97-AF65-F5344CB8AC3E}">
        <p14:creationId xmlns:p14="http://schemas.microsoft.com/office/powerpoint/2010/main" val="21389178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pPr>
              <a:defRPr/>
            </a:pPr>
            <a:r>
              <a:rPr lang="en-US" smtClean="0"/>
              <a:t>doc.: IEEE 802.11-17/0407r3</a:t>
            </a:r>
            <a:endParaRPr lang="en-US" dirty="0"/>
          </a:p>
        </p:txBody>
      </p:sp>
      <p:sp>
        <p:nvSpPr>
          <p:cNvPr id="5" name="Date Placeholder 4"/>
          <p:cNvSpPr>
            <a:spLocks noGrp="1"/>
          </p:cNvSpPr>
          <p:nvPr>
            <p:ph type="dt" idx="11"/>
          </p:nvPr>
        </p:nvSpPr>
        <p:spPr/>
        <p:txBody>
          <a:bodyPr/>
          <a:lstStyle/>
          <a:p>
            <a:pPr>
              <a:defRPr/>
            </a:pPr>
            <a:r>
              <a:rPr lang="en-US" smtClean="0"/>
              <a:t>March 2017</a:t>
            </a:r>
            <a:endParaRPr lang="en-US" dirty="0"/>
          </a:p>
        </p:txBody>
      </p:sp>
      <p:sp>
        <p:nvSpPr>
          <p:cNvPr id="6" name="Footer Placeholder 5"/>
          <p:cNvSpPr>
            <a:spLocks noGrp="1"/>
          </p:cNvSpPr>
          <p:nvPr>
            <p:ph type="ftr" idx="12"/>
          </p:nvPr>
        </p:nvSpPr>
        <p:spPr/>
        <p:txBody>
          <a:bodyPr/>
          <a:lstStyle/>
          <a:p>
            <a:pPr>
              <a:defRPr/>
            </a:pPr>
            <a:r>
              <a:rPr lang="en-US" smtClean="0"/>
              <a:t>Ben Rolfe (BCA); Jon Rosdahl (Qualcomm)</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11</a:t>
            </a:fld>
            <a:endParaRPr lang="en-US"/>
          </a:p>
        </p:txBody>
      </p:sp>
    </p:spTree>
    <p:extLst>
      <p:ext uri="{BB962C8B-B14F-4D97-AF65-F5344CB8AC3E}">
        <p14:creationId xmlns:p14="http://schemas.microsoft.com/office/powerpoint/2010/main" val="16503729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pPr>
              <a:defRPr/>
            </a:pPr>
            <a:r>
              <a:rPr lang="en-US" smtClean="0"/>
              <a:t>doc.: IEEE 802.11-17/0407r3</a:t>
            </a:r>
            <a:endParaRPr lang="en-US" dirty="0"/>
          </a:p>
        </p:txBody>
      </p:sp>
      <p:sp>
        <p:nvSpPr>
          <p:cNvPr id="5" name="Date Placeholder 4"/>
          <p:cNvSpPr>
            <a:spLocks noGrp="1"/>
          </p:cNvSpPr>
          <p:nvPr>
            <p:ph type="dt" idx="11"/>
          </p:nvPr>
        </p:nvSpPr>
        <p:spPr/>
        <p:txBody>
          <a:bodyPr/>
          <a:lstStyle/>
          <a:p>
            <a:pPr>
              <a:defRPr/>
            </a:pPr>
            <a:r>
              <a:rPr lang="en-US" smtClean="0"/>
              <a:t>March 2017</a:t>
            </a:r>
            <a:endParaRPr lang="en-US" dirty="0"/>
          </a:p>
        </p:txBody>
      </p:sp>
      <p:sp>
        <p:nvSpPr>
          <p:cNvPr id="6" name="Footer Placeholder 5"/>
          <p:cNvSpPr>
            <a:spLocks noGrp="1"/>
          </p:cNvSpPr>
          <p:nvPr>
            <p:ph type="ftr" idx="12"/>
          </p:nvPr>
        </p:nvSpPr>
        <p:spPr/>
        <p:txBody>
          <a:bodyPr/>
          <a:lstStyle/>
          <a:p>
            <a:pPr>
              <a:defRPr/>
            </a:pPr>
            <a:r>
              <a:rPr lang="en-US" smtClean="0"/>
              <a:t>Ben Rolfe (BCA); Jon Rosdahl (Qualcomm)</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12</a:t>
            </a:fld>
            <a:endParaRPr lang="en-US"/>
          </a:p>
        </p:txBody>
      </p:sp>
    </p:spTree>
    <p:extLst>
      <p:ext uri="{BB962C8B-B14F-4D97-AF65-F5344CB8AC3E}">
        <p14:creationId xmlns:p14="http://schemas.microsoft.com/office/powerpoint/2010/main" val="2002563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doc.: IEEE 802.11-17/0407r3</a:t>
            </a:r>
            <a:endParaRPr lang="en-US" smtClean="0">
              <a:latin typeface="Times New Roman" pitchFamily="18" charset="0"/>
              <a:ea typeface="Arial Unicode MS" pitchFamily="34" charset="-128"/>
              <a:cs typeface="Arial Unicode MS" pitchFamily="34" charset="-128"/>
            </a:endParaRPr>
          </a:p>
        </p:txBody>
      </p:sp>
      <p:sp>
        <p:nvSpPr>
          <p:cNvPr id="10243" name="Rectangle 3"/>
          <p:cNvSpPr>
            <a:spLocks noGrp="1" noChangeArrowheads="1"/>
          </p:cNvSpPr>
          <p:nvPr>
            <p:ph type="dt"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March 2017</a:t>
            </a:r>
            <a:endParaRPr lang="en-US" dirty="0" smtClean="0">
              <a:latin typeface="Times New Roman" pitchFamily="18" charset="0"/>
              <a:ea typeface="Arial Unicode MS" pitchFamily="34" charset="-128"/>
              <a:cs typeface="Arial Unicode MS" pitchFamily="34" charset="-128"/>
            </a:endParaRPr>
          </a:p>
        </p:txBody>
      </p:sp>
      <p:sp>
        <p:nvSpPr>
          <p:cNvPr id="10244" name="Rectangle 6"/>
          <p:cNvSpPr>
            <a:spLocks noGrp="1" noChangeArrowheads="1"/>
          </p:cNvSpPr>
          <p:nvPr>
            <p:ph type="ft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Ben Rolfe (BCA); Jon Rosdahl (Qualcomm)</a:t>
            </a:r>
          </a:p>
        </p:txBody>
      </p:sp>
      <p:sp>
        <p:nvSpPr>
          <p:cNvPr id="10245" name="Rectangle 7"/>
          <p:cNvSpPr>
            <a:spLocks noGrp="1" noChangeArrowheads="1"/>
          </p:cNvSpPr>
          <p:nvPr>
            <p:ph type="sldNum"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Page </a:t>
            </a:r>
            <a:fld id="{FBC82004-48DB-4335-A6FA-CC0E0A6D2627}" type="slidenum">
              <a:rPr lang="en-US" smtClean="0">
                <a:latin typeface="Times New Roman" pitchFamily="18" charset="0"/>
                <a:ea typeface="Arial Unicode MS" pitchFamily="34" charset="-128"/>
                <a:cs typeface="Arial Unicode MS" pitchFamily="34" charset="-128"/>
              </a:rPr>
              <a:pPr>
                <a:buFont typeface="Times New Roman" pitchFamily="18" charset="0"/>
                <a:buNone/>
              </a:pPr>
              <a:t>2</a:t>
            </a:fld>
            <a:endParaRPr lang="en-US" smtClean="0">
              <a:latin typeface="Times New Roman" pitchFamily="18" charset="0"/>
              <a:ea typeface="Arial Unicode MS" pitchFamily="34" charset="-128"/>
              <a:cs typeface="Arial Unicode MS" pitchFamily="34" charset="-128"/>
            </a:endParaRPr>
          </a:p>
        </p:txBody>
      </p:sp>
      <p:sp>
        <p:nvSpPr>
          <p:cNvPr id="10246"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p:spPr>
        <p:txBody>
          <a:bodyPr wrap="none" anchor="ctr"/>
          <a:lstStyle/>
          <a:p>
            <a:pPr eaLnBrk="0" hangingPunct="0">
              <a:buClr>
                <a:srgbClr val="000000"/>
              </a:buClr>
              <a:buSzPct val="100000"/>
              <a:buFont typeface="Times New Roman" pitchFamily="18" charset="0"/>
              <a:buNone/>
            </a:pPr>
            <a:endParaRPr lang="en-US"/>
          </a:p>
        </p:txBody>
      </p:sp>
      <p:sp>
        <p:nvSpPr>
          <p:cNvPr id="10247" name="Rectangle 2"/>
          <p:cNvSpPr>
            <a:spLocks noGrp="1" noChangeArrowheads="1"/>
          </p:cNvSpPr>
          <p:nvPr>
            <p:ph type="body"/>
          </p:nvPr>
        </p:nvSpPr>
        <p:spPr>
          <a:xfrm>
            <a:off x="923925" y="4408488"/>
            <a:ext cx="5086350" cy="4270375"/>
          </a:xfrm>
          <a:noFill/>
          <a:ln/>
        </p:spPr>
        <p:txBody>
          <a:bodyPr wrap="none" anchor="ctr"/>
          <a:lstStyle/>
          <a:p>
            <a:endParaRPr lang="en-US" dirty="0" smtClean="0">
              <a:latin typeface="Times New Roman" pitchFamily="18" charset="0"/>
            </a:endParaRPr>
          </a:p>
        </p:txBody>
      </p:sp>
    </p:spTree>
    <p:extLst>
      <p:ext uri="{BB962C8B-B14F-4D97-AF65-F5344CB8AC3E}">
        <p14:creationId xmlns:p14="http://schemas.microsoft.com/office/powerpoint/2010/main" val="3043588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doc.: IEEE 802.11-17/0407r3</a:t>
            </a:r>
            <a:endParaRPr lang="en-US" smtClean="0">
              <a:latin typeface="Times New Roman" pitchFamily="18" charset="0"/>
              <a:ea typeface="Arial Unicode MS" pitchFamily="34" charset="-128"/>
              <a:cs typeface="Arial Unicode MS" pitchFamily="34" charset="-128"/>
            </a:endParaRPr>
          </a:p>
        </p:txBody>
      </p:sp>
      <p:sp>
        <p:nvSpPr>
          <p:cNvPr id="11267" name="Rectangle 3"/>
          <p:cNvSpPr>
            <a:spLocks noGrp="1" noChangeArrowheads="1"/>
          </p:cNvSpPr>
          <p:nvPr>
            <p:ph type="dt" sz="quarter"/>
          </p:nvPr>
        </p:nvSpPr>
        <p:spPr>
          <a:noFill/>
        </p:spPr>
        <p:txBody>
          <a:bodyPr/>
          <a:lstStyle/>
          <a:p>
            <a:r>
              <a:rPr lang="en-US" smtClean="0">
                <a:latin typeface="Times New Roman" pitchFamily="18" charset="0"/>
                <a:ea typeface="Arial Unicode MS" pitchFamily="34" charset="-128"/>
                <a:cs typeface="Arial Unicode MS" pitchFamily="34" charset="-128"/>
              </a:rPr>
              <a:t>March 2017</a:t>
            </a:r>
            <a:endParaRPr lang="en-US" dirty="0" smtClean="0">
              <a:latin typeface="Times New Roman" pitchFamily="18" charset="0"/>
              <a:ea typeface="Arial Unicode MS" pitchFamily="34" charset="-128"/>
              <a:cs typeface="Arial Unicode MS" pitchFamily="34" charset="-128"/>
            </a:endParaRPr>
          </a:p>
        </p:txBody>
      </p:sp>
      <p:sp>
        <p:nvSpPr>
          <p:cNvPr id="11268" name="Rectangle 6"/>
          <p:cNvSpPr>
            <a:spLocks noGrp="1" noChangeArrowheads="1"/>
          </p:cNvSpPr>
          <p:nvPr>
            <p:ph type="ft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Ben Rolfe (BCA); Jon Rosdahl (Qualcomm)</a:t>
            </a:r>
          </a:p>
        </p:txBody>
      </p:sp>
      <p:sp>
        <p:nvSpPr>
          <p:cNvPr id="11269" name="Rectangle 7"/>
          <p:cNvSpPr>
            <a:spLocks noGrp="1" noChangeArrowheads="1"/>
          </p:cNvSpPr>
          <p:nvPr>
            <p:ph type="sldNum"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Page </a:t>
            </a:r>
            <a:fld id="{7623955C-B8EB-4273-9F21-97EF06D4D154}" type="slidenum">
              <a:rPr lang="en-US" smtClean="0">
                <a:latin typeface="Times New Roman" pitchFamily="18" charset="0"/>
                <a:ea typeface="Arial Unicode MS" pitchFamily="34" charset="-128"/>
                <a:cs typeface="Arial Unicode MS" pitchFamily="34" charset="-128"/>
              </a:rPr>
              <a:pPr>
                <a:buFont typeface="Times New Roman" pitchFamily="18" charset="0"/>
                <a:buNone/>
              </a:pPr>
              <a:t>3</a:t>
            </a:fld>
            <a:endParaRPr lang="en-US" smtClean="0">
              <a:latin typeface="Times New Roman" pitchFamily="18" charset="0"/>
              <a:ea typeface="Arial Unicode MS" pitchFamily="34" charset="-128"/>
              <a:cs typeface="Arial Unicode MS" pitchFamily="34" charset="-128"/>
            </a:endParaRPr>
          </a:p>
        </p:txBody>
      </p:sp>
      <p:sp>
        <p:nvSpPr>
          <p:cNvPr id="11270"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p:spPr>
        <p:txBody>
          <a:bodyPr wrap="none" anchor="ctr"/>
          <a:lstStyle/>
          <a:p>
            <a:pPr eaLnBrk="0" hangingPunct="0">
              <a:buClr>
                <a:srgbClr val="000000"/>
              </a:buClr>
              <a:buSzPct val="100000"/>
              <a:buFont typeface="Times New Roman" pitchFamily="18" charset="0"/>
              <a:buNone/>
            </a:pPr>
            <a:endParaRPr lang="en-US"/>
          </a:p>
        </p:txBody>
      </p:sp>
      <p:sp>
        <p:nvSpPr>
          <p:cNvPr id="11271" name="Rectangle 2"/>
          <p:cNvSpPr>
            <a:spLocks noGrp="1" noChangeArrowheads="1"/>
          </p:cNvSpPr>
          <p:nvPr>
            <p:ph type="body"/>
          </p:nvPr>
        </p:nvSpPr>
        <p:spPr>
          <a:xfrm>
            <a:off x="923925" y="4408488"/>
            <a:ext cx="5086350" cy="4270375"/>
          </a:xfrm>
          <a:noFill/>
          <a:ln/>
        </p:spPr>
        <p:txBody>
          <a:bodyPr wrap="none" anchor="ctr"/>
          <a:lstStyle/>
          <a:p>
            <a:endParaRPr lang="en-US" smtClean="0">
              <a:latin typeface="Times New Roman" pitchFamily="18" charset="0"/>
            </a:endParaRPr>
          </a:p>
        </p:txBody>
      </p:sp>
    </p:spTree>
    <p:extLst>
      <p:ext uri="{BB962C8B-B14F-4D97-AF65-F5344CB8AC3E}">
        <p14:creationId xmlns:p14="http://schemas.microsoft.com/office/powerpoint/2010/main" val="42368810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r>
              <a:rPr lang="en-US" dirty="0" smtClean="0"/>
              <a:t>Note that we have only one open bank</a:t>
            </a:r>
            <a:r>
              <a:rPr lang="en-US" baseline="0" dirty="0" smtClean="0"/>
              <a:t> account.</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baseline="0" dirty="0" smtClean="0"/>
              <a:t>The </a:t>
            </a:r>
            <a:r>
              <a:rPr lang="en-US" sz="1200" dirty="0" smtClean="0">
                <a:solidFill>
                  <a:srgbClr val="060606"/>
                </a:solidFill>
                <a:latin typeface="Arial"/>
                <a:ea typeface="Times New Roman"/>
                <a:cs typeface="Times New Roman"/>
              </a:rPr>
              <a:t>74332 - 802.11/.15 Face-to-Face Checking account was closed on November 30, 2015.</a:t>
            </a:r>
            <a:endParaRPr lang="en-US" sz="2400" dirty="0" smtClean="0">
              <a:latin typeface="Times New Roman"/>
              <a:ea typeface="Times New Roman"/>
              <a:cs typeface="Times New Roman"/>
            </a:endParaRPr>
          </a:p>
          <a:p>
            <a:endParaRPr lang="en-US" dirty="0" smtClean="0"/>
          </a:p>
          <a:p>
            <a:r>
              <a:rPr lang="en-US" dirty="0" smtClean="0"/>
              <a:t>2016 May has </a:t>
            </a:r>
            <a:r>
              <a:rPr lang="en-US" dirty="0" smtClean="0">
                <a:effectLst/>
              </a:rPr>
              <a:t>$2k for the Audit</a:t>
            </a:r>
            <a:r>
              <a:rPr lang="en-US" baseline="0" dirty="0" smtClean="0">
                <a:effectLst/>
              </a:rPr>
              <a:t> still pending</a:t>
            </a:r>
            <a:endParaRPr lang="en-US" dirty="0"/>
          </a:p>
        </p:txBody>
      </p:sp>
      <p:sp>
        <p:nvSpPr>
          <p:cNvPr id="4" name="Header Placeholder 3"/>
          <p:cNvSpPr>
            <a:spLocks noGrp="1"/>
          </p:cNvSpPr>
          <p:nvPr>
            <p:ph type="hdr" idx="10"/>
          </p:nvPr>
        </p:nvSpPr>
        <p:spPr/>
        <p:txBody>
          <a:bodyPr/>
          <a:lstStyle/>
          <a:p>
            <a:pPr>
              <a:defRPr/>
            </a:pPr>
            <a:r>
              <a:rPr lang="en-US" smtClean="0"/>
              <a:t>doc.: IEEE 802.11-17/0407r3</a:t>
            </a:r>
            <a:endParaRPr lang="en-US" dirty="0"/>
          </a:p>
        </p:txBody>
      </p:sp>
      <p:sp>
        <p:nvSpPr>
          <p:cNvPr id="5" name="Date Placeholder 4"/>
          <p:cNvSpPr>
            <a:spLocks noGrp="1"/>
          </p:cNvSpPr>
          <p:nvPr>
            <p:ph type="dt" idx="11"/>
          </p:nvPr>
        </p:nvSpPr>
        <p:spPr/>
        <p:txBody>
          <a:bodyPr/>
          <a:lstStyle/>
          <a:p>
            <a:pPr>
              <a:defRPr/>
            </a:pPr>
            <a:r>
              <a:rPr lang="en-US" smtClean="0"/>
              <a:t>March 2017</a:t>
            </a:r>
            <a:endParaRPr lang="en-US" dirty="0"/>
          </a:p>
        </p:txBody>
      </p:sp>
      <p:sp>
        <p:nvSpPr>
          <p:cNvPr id="6" name="Footer Placeholder 5"/>
          <p:cNvSpPr>
            <a:spLocks noGrp="1"/>
          </p:cNvSpPr>
          <p:nvPr>
            <p:ph type="ftr" idx="12"/>
          </p:nvPr>
        </p:nvSpPr>
        <p:spPr/>
        <p:txBody>
          <a:bodyPr/>
          <a:lstStyle/>
          <a:p>
            <a:pPr>
              <a:defRPr/>
            </a:pPr>
            <a:r>
              <a:rPr lang="en-US" smtClean="0"/>
              <a:t>Ben Rolfe (BCA); Jon Rosdahl (Qualcomm)</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4</a:t>
            </a:fld>
            <a:endParaRPr lang="en-US"/>
          </a:p>
        </p:txBody>
      </p:sp>
    </p:spTree>
    <p:extLst>
      <p:ext uri="{BB962C8B-B14F-4D97-AF65-F5344CB8AC3E}">
        <p14:creationId xmlns:p14="http://schemas.microsoft.com/office/powerpoint/2010/main" val="592360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r>
              <a:rPr lang="en-US" sz="1400" dirty="0" smtClean="0"/>
              <a:t>Meeting was to be held at Hyatt Regency Atlanta</a:t>
            </a:r>
            <a:r>
              <a:rPr lang="en-US" sz="1400" baseline="0" dirty="0" smtClean="0"/>
              <a:t> and moved to Grand Hyatt Atlanta - Buckhead</a:t>
            </a:r>
            <a:endParaRPr lang="en-US" sz="1400" dirty="0" smtClean="0"/>
          </a:p>
          <a:p>
            <a:r>
              <a:rPr lang="en-US" sz="1400" dirty="0" smtClean="0"/>
              <a:t>Note that the meeting fees were reduced to take advantage</a:t>
            </a:r>
            <a:r>
              <a:rPr lang="en-US" sz="1400" baseline="0" dirty="0" smtClean="0"/>
              <a:t> of the Hyatt Regency Atlanta penalty $69.810</a:t>
            </a:r>
          </a:p>
          <a:p>
            <a:r>
              <a:rPr lang="en-US" sz="1400" baseline="0" dirty="0" smtClean="0"/>
              <a:t>The Budget for the meeting does not include the penalty, but the Income report does include the budget values and the penalty.</a:t>
            </a:r>
          </a:p>
          <a:p>
            <a:r>
              <a:rPr lang="en-US" sz="1400" baseline="0" dirty="0" smtClean="0"/>
              <a:t>The 13</a:t>
            </a:r>
            <a:r>
              <a:rPr lang="en-US" sz="1400" baseline="30000" dirty="0" smtClean="0"/>
              <a:t>th</a:t>
            </a:r>
            <a:r>
              <a:rPr lang="en-US" sz="1400" baseline="0" dirty="0" smtClean="0"/>
              <a:t> March column includes a late registration from January.</a:t>
            </a:r>
            <a:endParaRPr lang="en-US" sz="1400" baseline="0" dirty="0" smtClean="0"/>
          </a:p>
          <a:p>
            <a:endParaRPr lang="en-US" sz="1400" baseline="0" dirty="0" smtClean="0"/>
          </a:p>
          <a:p>
            <a:endParaRPr lang="en-US" sz="1400" dirty="0"/>
          </a:p>
        </p:txBody>
      </p:sp>
      <p:sp>
        <p:nvSpPr>
          <p:cNvPr id="4" name="Header Placeholder 3"/>
          <p:cNvSpPr>
            <a:spLocks noGrp="1"/>
          </p:cNvSpPr>
          <p:nvPr>
            <p:ph type="hdr" idx="10"/>
          </p:nvPr>
        </p:nvSpPr>
        <p:spPr/>
        <p:txBody>
          <a:bodyPr/>
          <a:lstStyle/>
          <a:p>
            <a:pPr>
              <a:defRPr/>
            </a:pPr>
            <a:r>
              <a:rPr lang="en-US" smtClean="0"/>
              <a:t>doc.: IEEE 802.11-17/0407r3</a:t>
            </a:r>
            <a:endParaRPr lang="en-US" dirty="0"/>
          </a:p>
        </p:txBody>
      </p:sp>
      <p:sp>
        <p:nvSpPr>
          <p:cNvPr id="5" name="Date Placeholder 4"/>
          <p:cNvSpPr>
            <a:spLocks noGrp="1"/>
          </p:cNvSpPr>
          <p:nvPr>
            <p:ph type="dt" idx="11"/>
          </p:nvPr>
        </p:nvSpPr>
        <p:spPr/>
        <p:txBody>
          <a:bodyPr/>
          <a:lstStyle/>
          <a:p>
            <a:pPr>
              <a:defRPr/>
            </a:pPr>
            <a:r>
              <a:rPr lang="en-US" smtClean="0"/>
              <a:t>March 2017</a:t>
            </a:r>
            <a:endParaRPr lang="en-US" dirty="0"/>
          </a:p>
        </p:txBody>
      </p:sp>
      <p:sp>
        <p:nvSpPr>
          <p:cNvPr id="6" name="Footer Placeholder 5"/>
          <p:cNvSpPr>
            <a:spLocks noGrp="1"/>
          </p:cNvSpPr>
          <p:nvPr>
            <p:ph type="ftr" idx="12"/>
          </p:nvPr>
        </p:nvSpPr>
        <p:spPr/>
        <p:txBody>
          <a:bodyPr/>
          <a:lstStyle/>
          <a:p>
            <a:pPr>
              <a:defRPr/>
            </a:pPr>
            <a:r>
              <a:rPr lang="en-US" smtClean="0"/>
              <a:t>Ben Rolfe (BCA); Jon Rosdahl (Qualcomm)</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5</a:t>
            </a:fld>
            <a:endParaRPr lang="en-US"/>
          </a:p>
        </p:txBody>
      </p:sp>
    </p:spTree>
    <p:extLst>
      <p:ext uri="{BB962C8B-B14F-4D97-AF65-F5344CB8AC3E}">
        <p14:creationId xmlns:p14="http://schemas.microsoft.com/office/powerpoint/2010/main" val="34481260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r>
              <a:rPr lang="en-US" dirty="0" smtClean="0"/>
              <a:t>Note that the meeting fees were reduced to take advantage</a:t>
            </a:r>
            <a:r>
              <a:rPr lang="en-US" baseline="0" dirty="0" smtClean="0"/>
              <a:t> of the Hyatt Regency Atlanta penalty $69.810</a:t>
            </a:r>
            <a:endParaRPr lang="en-US" dirty="0"/>
          </a:p>
        </p:txBody>
      </p:sp>
      <p:sp>
        <p:nvSpPr>
          <p:cNvPr id="4" name="Header Placeholder 3"/>
          <p:cNvSpPr>
            <a:spLocks noGrp="1"/>
          </p:cNvSpPr>
          <p:nvPr>
            <p:ph type="hdr" idx="10"/>
          </p:nvPr>
        </p:nvSpPr>
        <p:spPr/>
        <p:txBody>
          <a:bodyPr/>
          <a:lstStyle/>
          <a:p>
            <a:pPr>
              <a:defRPr/>
            </a:pPr>
            <a:r>
              <a:rPr lang="en-US" smtClean="0"/>
              <a:t>doc.: IEEE 802.11-17/0407r3</a:t>
            </a:r>
            <a:endParaRPr lang="en-US" dirty="0"/>
          </a:p>
        </p:txBody>
      </p:sp>
      <p:sp>
        <p:nvSpPr>
          <p:cNvPr id="5" name="Date Placeholder 4"/>
          <p:cNvSpPr>
            <a:spLocks noGrp="1"/>
          </p:cNvSpPr>
          <p:nvPr>
            <p:ph type="dt" idx="11"/>
          </p:nvPr>
        </p:nvSpPr>
        <p:spPr/>
        <p:txBody>
          <a:bodyPr/>
          <a:lstStyle/>
          <a:p>
            <a:pPr>
              <a:defRPr/>
            </a:pPr>
            <a:r>
              <a:rPr lang="en-US" smtClean="0"/>
              <a:t>March 2017</a:t>
            </a:r>
            <a:endParaRPr lang="en-US" dirty="0"/>
          </a:p>
        </p:txBody>
      </p:sp>
      <p:sp>
        <p:nvSpPr>
          <p:cNvPr id="6" name="Footer Placeholder 5"/>
          <p:cNvSpPr>
            <a:spLocks noGrp="1"/>
          </p:cNvSpPr>
          <p:nvPr>
            <p:ph type="ftr" idx="12"/>
          </p:nvPr>
        </p:nvSpPr>
        <p:spPr/>
        <p:txBody>
          <a:bodyPr/>
          <a:lstStyle/>
          <a:p>
            <a:pPr>
              <a:defRPr/>
            </a:pPr>
            <a:r>
              <a:rPr lang="en-US" smtClean="0"/>
              <a:t>Ben Rolfe (BCA); Jon Rosdahl (Qualcomm)</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6</a:t>
            </a:fld>
            <a:endParaRPr lang="en-US"/>
          </a:p>
        </p:txBody>
      </p:sp>
    </p:spTree>
    <p:extLst>
      <p:ext uri="{BB962C8B-B14F-4D97-AF65-F5344CB8AC3E}">
        <p14:creationId xmlns:p14="http://schemas.microsoft.com/office/powerpoint/2010/main" val="31163470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txBox="1">
            <a:spLocks noGrp="1" noChangeArrowheads="1"/>
          </p:cNvSpPr>
          <p:nvPr/>
        </p:nvSpPr>
        <p:spPr bwMode="auto">
          <a:xfrm>
            <a:off x="3467100" y="96838"/>
            <a:ext cx="2814638" cy="214312"/>
          </a:xfrm>
          <a:prstGeom prst="rect">
            <a:avLst/>
          </a:prstGeom>
          <a:noFill/>
          <a:ln w="9525">
            <a:noFill/>
            <a:miter lim="800000"/>
            <a:headEnd/>
            <a:tailEnd/>
          </a:ln>
        </p:spPr>
        <p:txBody>
          <a:bodyPr lIns="0" tIns="0" rIns="0" bIns="0" anchor="b">
            <a:spAutoFit/>
          </a:bodyPr>
          <a:lstStyle/>
          <a:p>
            <a:pPr algn="r" defTabSz="933450" eaLnBrk="0" hangingPunct="0"/>
            <a:r>
              <a:rPr lang="en-US" sz="1400" b="1">
                <a:solidFill>
                  <a:schemeClr val="tx1"/>
                </a:solidFill>
                <a:ea typeface="MS PGothic" pitchFamily="34" charset="-128"/>
              </a:rPr>
              <a:t>doc.: IEEE 802.15-11/0204r0</a:t>
            </a:r>
          </a:p>
        </p:txBody>
      </p:sp>
      <p:sp>
        <p:nvSpPr>
          <p:cNvPr id="15363" name="Rectangle 3"/>
          <p:cNvSpPr txBox="1">
            <a:spLocks noGrp="1" noChangeArrowheads="1"/>
          </p:cNvSpPr>
          <p:nvPr/>
        </p:nvSpPr>
        <p:spPr bwMode="auto">
          <a:xfrm>
            <a:off x="654050" y="96838"/>
            <a:ext cx="2736850" cy="214312"/>
          </a:xfrm>
          <a:prstGeom prst="rect">
            <a:avLst/>
          </a:prstGeom>
          <a:noFill/>
          <a:ln w="9525">
            <a:noFill/>
            <a:miter lim="800000"/>
            <a:headEnd/>
            <a:tailEnd/>
          </a:ln>
        </p:spPr>
        <p:txBody>
          <a:bodyPr lIns="0" tIns="0" rIns="0" bIns="0" anchor="b">
            <a:spAutoFit/>
          </a:bodyPr>
          <a:lstStyle/>
          <a:p>
            <a:pPr defTabSz="933450" eaLnBrk="0" hangingPunct="0"/>
            <a:r>
              <a:rPr lang="en-US" sz="1400" b="1">
                <a:solidFill>
                  <a:schemeClr val="tx1"/>
                </a:solidFill>
                <a:ea typeface="MS PGothic" pitchFamily="34" charset="-128"/>
              </a:rPr>
              <a:t>March 2011</a:t>
            </a:r>
          </a:p>
        </p:txBody>
      </p:sp>
      <p:sp>
        <p:nvSpPr>
          <p:cNvPr id="15364" name="Rectangle 2"/>
          <p:cNvSpPr>
            <a:spLocks noGrp="1" noRot="1" noChangeAspect="1" noChangeArrowheads="1" noTextEdit="1"/>
          </p:cNvSpPr>
          <p:nvPr>
            <p:ph type="sldImg"/>
          </p:nvPr>
        </p:nvSpPr>
        <p:spPr>
          <a:xfrm>
            <a:off x="1155700" y="701675"/>
            <a:ext cx="4624388" cy="3468688"/>
          </a:xfrm>
          <a:ln/>
        </p:spPr>
      </p:sp>
      <p:sp>
        <p:nvSpPr>
          <p:cNvPr id="15365" name="Rectangle 3"/>
          <p:cNvSpPr>
            <a:spLocks noGrp="1" noChangeArrowheads="1"/>
          </p:cNvSpPr>
          <p:nvPr>
            <p:ph type="body" idx="1"/>
          </p:nvPr>
        </p:nvSpPr>
        <p:spPr>
          <a:xfrm>
            <a:off x="923925" y="4408488"/>
            <a:ext cx="5086350" cy="4176712"/>
          </a:xfrm>
          <a:noFill/>
          <a:ln/>
        </p:spPr>
        <p:txBody>
          <a:bodyPr lIns="93648" tIns="46031" rIns="93648" bIns="46031"/>
          <a:lstStyle/>
          <a:p>
            <a:pPr defTabSz="933450"/>
            <a:r>
              <a:rPr lang="en-US" dirty="0" smtClean="0">
                <a:latin typeface="Times New Roman" pitchFamily="18" charset="0"/>
              </a:rPr>
              <a:t>Historical Attendance: </a:t>
            </a:r>
          </a:p>
          <a:p>
            <a:pPr defTabSz="933450"/>
            <a:r>
              <a:rPr lang="en-US" dirty="0" smtClean="0">
                <a:latin typeface="Times New Roman" pitchFamily="18" charset="0"/>
              </a:rPr>
              <a:t>      Number attending the meeting (Initial Budget, final budget )</a:t>
            </a:r>
          </a:p>
          <a:p>
            <a:pPr defTabSz="933450"/>
            <a:r>
              <a:rPr lang="en-US" dirty="0" smtClean="0">
                <a:latin typeface="Times New Roman" pitchFamily="18" charset="0"/>
              </a:rPr>
              <a:t>      The numbers in red are a negative (loss), and the black are a positive</a:t>
            </a:r>
          </a:p>
          <a:p>
            <a:pPr defTabSz="933450"/>
            <a:endParaRPr lang="en-US" dirty="0" smtClean="0">
              <a:latin typeface="Times New Roman" pitchFamily="18" charset="0"/>
            </a:endParaRPr>
          </a:p>
          <a:p>
            <a:pPr defTabSz="933450"/>
            <a:r>
              <a:rPr lang="en-US" dirty="0" smtClean="0">
                <a:latin typeface="Times New Roman" pitchFamily="18" charset="0"/>
              </a:rPr>
              <a:t>2004-January (Vancouver) and 2007 January (London)</a:t>
            </a:r>
            <a:r>
              <a:rPr lang="en-US" baseline="0" dirty="0" smtClean="0">
                <a:latin typeface="Times New Roman" pitchFamily="18" charset="0"/>
              </a:rPr>
              <a:t> </a:t>
            </a:r>
            <a:r>
              <a:rPr lang="en-US" dirty="0" smtClean="0">
                <a:latin typeface="Times New Roman" pitchFamily="18" charset="0"/>
              </a:rPr>
              <a:t>Interims were hosted</a:t>
            </a:r>
            <a:r>
              <a:rPr lang="en-US" baseline="0" dirty="0" smtClean="0">
                <a:latin typeface="Times New Roman" pitchFamily="18" charset="0"/>
              </a:rPr>
              <a:t> by IEEE 802 </a:t>
            </a:r>
          </a:p>
          <a:p>
            <a:pPr lvl="1" defTabSz="933450"/>
            <a:r>
              <a:rPr lang="en-US" baseline="0" dirty="0" smtClean="0">
                <a:latin typeface="Times New Roman" pitchFamily="18" charset="0"/>
              </a:rPr>
              <a:t>– The IEEE 802 LMSC Treasury was used for accounting.</a:t>
            </a:r>
          </a:p>
          <a:p>
            <a:pPr defTabSz="933450"/>
            <a:endParaRPr lang="en-US" dirty="0" smtClean="0">
              <a:latin typeface="Times New Roman" pitchFamily="18" charset="0"/>
            </a:endParaRPr>
          </a:p>
          <a:p>
            <a:pPr defTabSz="933450"/>
            <a:r>
              <a:rPr lang="en-US" dirty="0" smtClean="0">
                <a:latin typeface="Times New Roman" pitchFamily="18" charset="0"/>
              </a:rPr>
              <a:t>The Beijing and Okinawa meetings had a sponsor, and so were run on a net zero basis.</a:t>
            </a:r>
          </a:p>
          <a:p>
            <a:pPr defTabSz="933450"/>
            <a:r>
              <a:rPr lang="en-US" dirty="0" smtClean="0">
                <a:latin typeface="Times New Roman" pitchFamily="18" charset="0"/>
              </a:rPr>
              <a:t>The Nanjing meeting had a sponsor,</a:t>
            </a:r>
            <a:r>
              <a:rPr lang="en-US" baseline="0" dirty="0" smtClean="0">
                <a:latin typeface="Times New Roman" pitchFamily="18" charset="0"/>
              </a:rPr>
              <a:t> but we failed to include a site visit charge when settling with the Sponsor.  </a:t>
            </a:r>
          </a:p>
          <a:p>
            <a:pPr defTabSz="933450"/>
            <a:r>
              <a:rPr lang="en-US" baseline="0" dirty="0" smtClean="0">
                <a:latin typeface="Times New Roman" pitchFamily="18" charset="0"/>
              </a:rPr>
              <a:t>     The Nanjing loss includes the site visit and a wire transfer finance charge.</a:t>
            </a:r>
            <a:endParaRPr lang="en-US" dirty="0" smtClean="0">
              <a:latin typeface="Times New Roman" pitchFamily="18" charset="0"/>
            </a:endParaRPr>
          </a:p>
        </p:txBody>
      </p:sp>
    </p:spTree>
    <p:extLst>
      <p:ext uri="{BB962C8B-B14F-4D97-AF65-F5344CB8AC3E}">
        <p14:creationId xmlns:p14="http://schemas.microsoft.com/office/powerpoint/2010/main" val="6013144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txBox="1">
            <a:spLocks noGrp="1" noChangeArrowheads="1"/>
          </p:cNvSpPr>
          <p:nvPr/>
        </p:nvSpPr>
        <p:spPr bwMode="auto">
          <a:xfrm>
            <a:off x="3467100" y="96838"/>
            <a:ext cx="2814638" cy="214312"/>
          </a:xfrm>
          <a:prstGeom prst="rect">
            <a:avLst/>
          </a:prstGeom>
          <a:noFill/>
          <a:ln w="9525">
            <a:noFill/>
            <a:miter lim="800000"/>
            <a:headEnd/>
            <a:tailEnd/>
          </a:ln>
        </p:spPr>
        <p:txBody>
          <a:bodyPr lIns="0" tIns="0" rIns="0" bIns="0" anchor="b">
            <a:spAutoFit/>
          </a:bodyPr>
          <a:lstStyle/>
          <a:p>
            <a:pPr algn="r" defTabSz="933450" eaLnBrk="0" hangingPunct="0"/>
            <a:r>
              <a:rPr lang="en-US" sz="1400" b="1">
                <a:solidFill>
                  <a:schemeClr val="tx1"/>
                </a:solidFill>
                <a:ea typeface="MS PGothic" pitchFamily="34" charset="-128"/>
              </a:rPr>
              <a:t>doc.: IEEE 802.15-11/0204r0</a:t>
            </a:r>
          </a:p>
        </p:txBody>
      </p:sp>
      <p:sp>
        <p:nvSpPr>
          <p:cNvPr id="15363" name="Rectangle 3"/>
          <p:cNvSpPr txBox="1">
            <a:spLocks noGrp="1" noChangeArrowheads="1"/>
          </p:cNvSpPr>
          <p:nvPr/>
        </p:nvSpPr>
        <p:spPr bwMode="auto">
          <a:xfrm>
            <a:off x="654050" y="96838"/>
            <a:ext cx="2736850" cy="214312"/>
          </a:xfrm>
          <a:prstGeom prst="rect">
            <a:avLst/>
          </a:prstGeom>
          <a:noFill/>
          <a:ln w="9525">
            <a:noFill/>
            <a:miter lim="800000"/>
            <a:headEnd/>
            <a:tailEnd/>
          </a:ln>
        </p:spPr>
        <p:txBody>
          <a:bodyPr lIns="0" tIns="0" rIns="0" bIns="0" anchor="b">
            <a:spAutoFit/>
          </a:bodyPr>
          <a:lstStyle/>
          <a:p>
            <a:pPr defTabSz="933450" eaLnBrk="0" hangingPunct="0"/>
            <a:r>
              <a:rPr lang="en-US" sz="1400" b="1">
                <a:solidFill>
                  <a:schemeClr val="tx1"/>
                </a:solidFill>
                <a:ea typeface="MS PGothic" pitchFamily="34" charset="-128"/>
              </a:rPr>
              <a:t>March 2011</a:t>
            </a:r>
          </a:p>
        </p:txBody>
      </p:sp>
      <p:sp>
        <p:nvSpPr>
          <p:cNvPr id="15364" name="Rectangle 2"/>
          <p:cNvSpPr>
            <a:spLocks noGrp="1" noRot="1" noChangeAspect="1" noChangeArrowheads="1" noTextEdit="1"/>
          </p:cNvSpPr>
          <p:nvPr>
            <p:ph type="sldImg"/>
          </p:nvPr>
        </p:nvSpPr>
        <p:spPr>
          <a:xfrm>
            <a:off x="1155700" y="701675"/>
            <a:ext cx="4624388" cy="3468688"/>
          </a:xfrm>
          <a:ln/>
        </p:spPr>
      </p:sp>
      <p:sp>
        <p:nvSpPr>
          <p:cNvPr id="15365" name="Rectangle 3"/>
          <p:cNvSpPr>
            <a:spLocks noGrp="1" noChangeArrowheads="1"/>
          </p:cNvSpPr>
          <p:nvPr>
            <p:ph type="body" idx="1"/>
          </p:nvPr>
        </p:nvSpPr>
        <p:spPr>
          <a:xfrm>
            <a:off x="923925" y="4408488"/>
            <a:ext cx="5086350" cy="4176712"/>
          </a:xfrm>
          <a:noFill/>
          <a:ln/>
        </p:spPr>
        <p:txBody>
          <a:bodyPr lIns="93648" tIns="46031" rIns="93648" bIns="46031"/>
          <a:lstStyle/>
          <a:p>
            <a:pPr defTabSz="933450"/>
            <a:r>
              <a:rPr lang="en-US" sz="1200" b="0" dirty="0" smtClean="0">
                <a:latin typeface="+mn-lt"/>
              </a:rPr>
              <a:t>Historical Attendance: </a:t>
            </a:r>
          </a:p>
          <a:p>
            <a:pPr defTabSz="933450"/>
            <a:r>
              <a:rPr lang="en-US" sz="1200" b="0" dirty="0" smtClean="0">
                <a:latin typeface="+mn-lt"/>
              </a:rPr>
              <a:t>Number attending the meeting (Initial Budget, Final budget )</a:t>
            </a:r>
          </a:p>
          <a:p>
            <a:pPr defTabSz="933450"/>
            <a:r>
              <a:rPr lang="en-US" sz="1200" b="0" dirty="0" smtClean="0">
                <a:latin typeface="+mn-lt"/>
              </a:rPr>
              <a:t>The numbers in red are a negative (deficit), and the black are a positive (surplus)</a:t>
            </a:r>
          </a:p>
          <a:p>
            <a:pPr defTabSz="933450"/>
            <a:endParaRPr lang="en-US" sz="1200" b="0" dirty="0" smtClean="0">
              <a:latin typeface="+mn-lt"/>
            </a:endParaRPr>
          </a:p>
          <a:p>
            <a:pPr defTabSz="933450"/>
            <a:r>
              <a:rPr lang="en-US" sz="1200" b="0" dirty="0" smtClean="0">
                <a:latin typeface="+mn-lt"/>
              </a:rPr>
              <a:t>2015 January  - Atlanta</a:t>
            </a:r>
            <a:r>
              <a:rPr lang="en-US" sz="1200" b="0" baseline="0" dirty="0" smtClean="0">
                <a:latin typeface="+mn-lt"/>
              </a:rPr>
              <a:t> – 802 Hosted Interim – All 802 Groups attended except .16 and .22 </a:t>
            </a:r>
          </a:p>
          <a:p>
            <a:pPr lvl="1" defTabSz="933450"/>
            <a:r>
              <a:rPr lang="en-US" sz="1200" b="0" baseline="0" dirty="0" smtClean="0">
                <a:latin typeface="+mn-lt"/>
              </a:rPr>
              <a:t>– Net Zero to 802.11.15 Treasury. </a:t>
            </a:r>
          </a:p>
          <a:p>
            <a:pPr lvl="1" defTabSz="933450"/>
            <a:r>
              <a:rPr lang="en-US" sz="1200" b="0" baseline="0" dirty="0" smtClean="0">
                <a:latin typeface="+mn-lt"/>
              </a:rPr>
              <a:t>– Surplus Paid to IEEE 802 = $</a:t>
            </a:r>
            <a:r>
              <a:rPr lang="en-US" dirty="0" smtClean="0"/>
              <a:t>114.696.00</a:t>
            </a:r>
            <a:r>
              <a:rPr lang="en-US" baseline="0" dirty="0" smtClean="0"/>
              <a:t> </a:t>
            </a:r>
          </a:p>
          <a:p>
            <a:pPr lvl="1" defTabSz="933450"/>
            <a:r>
              <a:rPr lang="en-US" baseline="0" dirty="0" smtClean="0"/>
              <a:t>– Surplus of $0.60 left in Wireless account.</a:t>
            </a:r>
          </a:p>
          <a:p>
            <a:pPr lvl="0" defTabSz="933450"/>
            <a:endParaRPr lang="en-US" sz="1200" b="0" baseline="0" dirty="0" smtClean="0">
              <a:latin typeface="+mn-lt"/>
            </a:endParaRPr>
          </a:p>
          <a:p>
            <a:pPr marL="0" marR="0" lvl="0" indent="0" algn="l" defTabSz="93345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b="0" kern="1200" dirty="0" smtClean="0">
                <a:solidFill>
                  <a:srgbClr val="000000"/>
                </a:solidFill>
                <a:latin typeface="Times New Roman" pitchFamily="16" charset="0"/>
                <a:ea typeface="+mn-ea"/>
                <a:cs typeface="+mn-cs"/>
              </a:rPr>
              <a:t>2016 January  - Atlanta</a:t>
            </a:r>
            <a:r>
              <a:rPr lang="en-US" sz="1200" b="0" kern="1200" baseline="0" dirty="0" smtClean="0">
                <a:solidFill>
                  <a:srgbClr val="000000"/>
                </a:solidFill>
                <a:latin typeface="Times New Roman" pitchFamily="16" charset="0"/>
                <a:ea typeface="+mn-ea"/>
                <a:cs typeface="+mn-cs"/>
              </a:rPr>
              <a:t> – 802 Hosted Interim – All 802 Groups except .22</a:t>
            </a:r>
          </a:p>
          <a:p>
            <a:pPr marL="0" marR="0" lvl="0" indent="0" algn="l" defTabSz="93345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b="0" kern="1200" baseline="0" dirty="0" smtClean="0">
                <a:solidFill>
                  <a:srgbClr val="000000"/>
                </a:solidFill>
                <a:latin typeface="Times New Roman" pitchFamily="16" charset="0"/>
                <a:ea typeface="+mn-ea"/>
                <a:cs typeface="+mn-cs"/>
              </a:rPr>
              <a:t>	- Net Zero to 802.11 Treasury.</a:t>
            </a:r>
          </a:p>
          <a:p>
            <a:pPr marL="0" marR="0" lvl="0" indent="0" algn="l" defTabSz="93345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b="0" kern="1200" baseline="0" dirty="0" smtClean="0">
                <a:solidFill>
                  <a:srgbClr val="000000"/>
                </a:solidFill>
                <a:latin typeface="Times New Roman" pitchFamily="16" charset="0"/>
                <a:ea typeface="+mn-ea"/>
                <a:cs typeface="+mn-cs"/>
              </a:rPr>
              <a:t>	- Surplus paid to IEEE 802 = $</a:t>
            </a:r>
            <a:r>
              <a:rPr lang="en-US" dirty="0" smtClean="0">
                <a:effectLst/>
              </a:rPr>
              <a:t>27,014.06 </a:t>
            </a:r>
            <a:endParaRPr lang="en-US" sz="1200" b="0" kern="1200" baseline="0" dirty="0" smtClean="0">
              <a:solidFill>
                <a:srgbClr val="000000"/>
              </a:solidFill>
              <a:latin typeface="Times New Roman" pitchFamily="16" charset="0"/>
              <a:ea typeface="+mn-ea"/>
              <a:cs typeface="+mn-cs"/>
            </a:endParaRPr>
          </a:p>
          <a:p>
            <a:pPr lvl="0" defTabSz="933450"/>
            <a:endParaRPr lang="en-US" sz="1200" b="0" dirty="0" smtClean="0">
              <a:latin typeface="+mn-lt"/>
            </a:endParaRPr>
          </a:p>
          <a:p>
            <a:pPr lvl="0" defTabSz="933450"/>
            <a:r>
              <a:rPr lang="en-US" sz="1200" b="0" dirty="0" smtClean="0">
                <a:latin typeface="+mn-lt"/>
              </a:rPr>
              <a:t>January 2017 there was also a significant</a:t>
            </a:r>
            <a:r>
              <a:rPr lang="en-US" sz="1200" b="0" baseline="0" dirty="0" smtClean="0">
                <a:latin typeface="+mn-lt"/>
              </a:rPr>
              <a:t> penalty that was paid for changing from the Hyatt Regency to the Grand Hyatt which will show in the Income Report.</a:t>
            </a:r>
            <a:endParaRPr lang="en-US" sz="1200" b="0" dirty="0" smtClean="0">
              <a:latin typeface="+mn-lt"/>
            </a:endParaRPr>
          </a:p>
        </p:txBody>
      </p:sp>
    </p:spTree>
    <p:extLst>
      <p:ext uri="{BB962C8B-B14F-4D97-AF65-F5344CB8AC3E}">
        <p14:creationId xmlns:p14="http://schemas.microsoft.com/office/powerpoint/2010/main" val="6013144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r>
              <a:rPr lang="en-US" dirty="0" smtClean="0"/>
              <a:t>2017 January Interim session - Miscellaneous Income</a:t>
            </a:r>
            <a:r>
              <a:rPr lang="en-US" baseline="0" dirty="0" smtClean="0"/>
              <a:t> is the penalty that the Hyatt Regency Atlanta paid for cancelling the meeting.</a:t>
            </a:r>
          </a:p>
          <a:p>
            <a:r>
              <a:rPr lang="en-US" baseline="0" dirty="0" smtClean="0"/>
              <a:t>The meeting was relocated to the Grand Hyatt Atlanta in Buckhead.</a:t>
            </a:r>
            <a:endParaRPr lang="en-US" dirty="0"/>
          </a:p>
        </p:txBody>
      </p:sp>
      <p:sp>
        <p:nvSpPr>
          <p:cNvPr id="4" name="Header Placeholder 3"/>
          <p:cNvSpPr>
            <a:spLocks noGrp="1"/>
          </p:cNvSpPr>
          <p:nvPr>
            <p:ph type="hdr" idx="10"/>
          </p:nvPr>
        </p:nvSpPr>
        <p:spPr/>
        <p:txBody>
          <a:bodyPr/>
          <a:lstStyle/>
          <a:p>
            <a:pPr>
              <a:defRPr/>
            </a:pPr>
            <a:r>
              <a:rPr lang="en-US" smtClean="0"/>
              <a:t>doc.: IEEE 802.11-17/0407r3</a:t>
            </a:r>
            <a:endParaRPr lang="en-US" dirty="0"/>
          </a:p>
        </p:txBody>
      </p:sp>
      <p:sp>
        <p:nvSpPr>
          <p:cNvPr id="5" name="Date Placeholder 4"/>
          <p:cNvSpPr>
            <a:spLocks noGrp="1"/>
          </p:cNvSpPr>
          <p:nvPr>
            <p:ph type="dt" idx="11"/>
          </p:nvPr>
        </p:nvSpPr>
        <p:spPr/>
        <p:txBody>
          <a:bodyPr/>
          <a:lstStyle/>
          <a:p>
            <a:pPr>
              <a:defRPr/>
            </a:pPr>
            <a:r>
              <a:rPr lang="en-US" smtClean="0"/>
              <a:t>March 2017</a:t>
            </a:r>
            <a:endParaRPr lang="en-US" dirty="0"/>
          </a:p>
        </p:txBody>
      </p:sp>
      <p:sp>
        <p:nvSpPr>
          <p:cNvPr id="6" name="Footer Placeholder 5"/>
          <p:cNvSpPr>
            <a:spLocks noGrp="1"/>
          </p:cNvSpPr>
          <p:nvPr>
            <p:ph type="ftr" idx="12"/>
          </p:nvPr>
        </p:nvSpPr>
        <p:spPr/>
        <p:txBody>
          <a:bodyPr/>
          <a:lstStyle/>
          <a:p>
            <a:pPr>
              <a:defRPr/>
            </a:pPr>
            <a:r>
              <a:rPr lang="en-US" smtClean="0"/>
              <a:t>Ben Rolfe (BCA); Jon Rosdahl (Qualcomm)</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9</a:t>
            </a:fld>
            <a:endParaRPr lang="en-US"/>
          </a:p>
        </p:txBody>
      </p:sp>
    </p:spTree>
    <p:extLst>
      <p:ext uri="{BB962C8B-B14F-4D97-AF65-F5344CB8AC3E}">
        <p14:creationId xmlns:p14="http://schemas.microsoft.com/office/powerpoint/2010/main" val="38160658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March 2017</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Ben Rolfe (BCA);   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7B89D2F3-3A0B-4B22-AD26-703531DFDA8E}"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March 2017</a:t>
            </a:r>
            <a:endParaRPr lang="en-GB" dirty="0"/>
          </a:p>
        </p:txBody>
      </p:sp>
      <p:sp>
        <p:nvSpPr>
          <p:cNvPr id="5" name="Rectangle 4"/>
          <p:cNvSpPr>
            <a:spLocks noGrp="1" noChangeArrowheads="1"/>
          </p:cNvSpPr>
          <p:nvPr>
            <p:ph type="ftr" idx="11"/>
          </p:nvPr>
        </p:nvSpPr>
        <p:spPr>
          <a:xfrm>
            <a:off x="7315200" y="6475413"/>
            <a:ext cx="1227138" cy="153987"/>
          </a:xfrm>
          <a:ln/>
        </p:spPr>
        <p:txBody>
          <a:bodyPr/>
          <a:lstStyle>
            <a:lvl1pPr>
              <a:defRPr/>
            </a:lvl1pPr>
          </a:lstStyle>
          <a:p>
            <a:pPr>
              <a:defRPr/>
            </a:pPr>
            <a:r>
              <a:rPr lang="en-GB" smtClean="0"/>
              <a:t>Ben Rolfe (BCA);   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E6969283-78ED-4F71-B854-48055E18A2DC}"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March 2017</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Ben Rolfe (BCA);   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2FC89608-6A20-477C-A981-705C17D7D065}"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March 2017</a:t>
            </a:r>
            <a:endParaRPr lang="en-GB" dirty="0"/>
          </a:p>
        </p:txBody>
      </p:sp>
      <p:sp>
        <p:nvSpPr>
          <p:cNvPr id="6" name="Rectangle 4"/>
          <p:cNvSpPr>
            <a:spLocks noGrp="1" noChangeArrowheads="1"/>
          </p:cNvSpPr>
          <p:nvPr>
            <p:ph type="ftr" idx="11"/>
          </p:nvPr>
        </p:nvSpPr>
        <p:spPr>
          <a:ln/>
        </p:spPr>
        <p:txBody>
          <a:bodyPr/>
          <a:lstStyle>
            <a:lvl1pPr>
              <a:defRPr/>
            </a:lvl1pPr>
          </a:lstStyle>
          <a:p>
            <a:pPr>
              <a:defRPr/>
            </a:pPr>
            <a:r>
              <a:rPr lang="en-GB" smtClean="0"/>
              <a:t>Ben Rolfe (BCA);   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a:defRPr/>
            </a:pPr>
            <a:r>
              <a:rPr lang="en-GB"/>
              <a:t>Slide </a:t>
            </a:r>
            <a:fld id="{596D0F4C-4EDF-4701-BCA4-6112044C65B5}"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lstStyle>
            <a:lvl1pPr>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a:defRPr/>
            </a:pPr>
            <a:r>
              <a:rPr lang="en-US" smtClean="0"/>
              <a:t>March 2017</a:t>
            </a:r>
            <a:endParaRPr lang="en-GB" dirty="0"/>
          </a:p>
        </p:txBody>
      </p:sp>
      <p:sp>
        <p:nvSpPr>
          <p:cNvPr id="8" name="Footer Placeholder 7"/>
          <p:cNvSpPr>
            <a:spLocks noGrp="1"/>
          </p:cNvSpPr>
          <p:nvPr>
            <p:ph type="ftr" idx="11"/>
          </p:nvPr>
        </p:nvSpPr>
        <p:spPr>
          <a:xfrm>
            <a:off x="5643563" y="6475413"/>
            <a:ext cx="2898775" cy="180975"/>
          </a:xfrm>
        </p:spPr>
        <p:txBody>
          <a:bodyPr/>
          <a:lstStyle>
            <a:lvl1pPr>
              <a:defRPr/>
            </a:lvl1pPr>
          </a:lstStyle>
          <a:p>
            <a:pPr>
              <a:defRPr/>
            </a:pPr>
            <a:r>
              <a:rPr lang="en-GB" smtClean="0"/>
              <a:t>Ben Rolfe (BCA);   Jon Rosdahl (Qualcomm)</a:t>
            </a:r>
            <a:endParaRPr lang="en-GB" dirty="0"/>
          </a:p>
        </p:txBody>
      </p:sp>
      <p:sp>
        <p:nvSpPr>
          <p:cNvPr id="9" name="Slide Number Placeholder 8"/>
          <p:cNvSpPr>
            <a:spLocks noGrp="1"/>
          </p:cNvSpPr>
          <p:nvPr>
            <p:ph type="sldNum" idx="12"/>
          </p:nvPr>
        </p:nvSpPr>
        <p:spPr/>
        <p:txBody>
          <a:bodyPr/>
          <a:lstStyle>
            <a:lvl1pPr>
              <a:defRPr/>
            </a:lvl1pPr>
          </a:lstStyle>
          <a:p>
            <a:pPr>
              <a:defRPr/>
            </a:pPr>
            <a:r>
              <a:rPr lang="en-GB"/>
              <a:t>Slide </a:t>
            </a:r>
            <a:fld id="{6B5ED4C8-2B62-4991-947A-61F0AFF81ACB}"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a:defRPr/>
            </a:pPr>
            <a:r>
              <a:rPr lang="en-US" smtClean="0"/>
              <a:t>March 2017</a:t>
            </a:r>
            <a:endParaRPr lang="en-GB" dirty="0"/>
          </a:p>
        </p:txBody>
      </p:sp>
      <p:sp>
        <p:nvSpPr>
          <p:cNvPr id="4" name="Rectangle 4"/>
          <p:cNvSpPr>
            <a:spLocks noGrp="1" noChangeArrowheads="1"/>
          </p:cNvSpPr>
          <p:nvPr>
            <p:ph type="ftr" idx="11"/>
          </p:nvPr>
        </p:nvSpPr>
        <p:spPr>
          <a:ln/>
        </p:spPr>
        <p:txBody>
          <a:bodyPr/>
          <a:lstStyle>
            <a:lvl1pPr>
              <a:defRPr/>
            </a:lvl1pPr>
          </a:lstStyle>
          <a:p>
            <a:pPr>
              <a:defRPr/>
            </a:pPr>
            <a:r>
              <a:rPr lang="en-GB" smtClean="0"/>
              <a:t>Ben Rolfe (BCA);   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a:defRPr/>
            </a:pPr>
            <a:r>
              <a:rPr lang="en-GB"/>
              <a:t>Slide </a:t>
            </a:r>
            <a:fld id="{A6C5482A-260B-4E4B-AC84-D73403BB5CB9}"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smtClean="0"/>
              <a:t>March 2017</a:t>
            </a:r>
            <a:endParaRPr lang="en-GB" dirty="0"/>
          </a:p>
        </p:txBody>
      </p:sp>
      <p:sp>
        <p:nvSpPr>
          <p:cNvPr id="3" name="Rectangle 4"/>
          <p:cNvSpPr>
            <a:spLocks noGrp="1" noChangeArrowheads="1"/>
          </p:cNvSpPr>
          <p:nvPr>
            <p:ph type="ftr" idx="11"/>
          </p:nvPr>
        </p:nvSpPr>
        <p:spPr>
          <a:ln/>
        </p:spPr>
        <p:txBody>
          <a:bodyPr/>
          <a:lstStyle>
            <a:lvl1pPr>
              <a:defRPr/>
            </a:lvl1pPr>
          </a:lstStyle>
          <a:p>
            <a:pPr>
              <a:defRPr/>
            </a:pPr>
            <a:r>
              <a:rPr lang="en-GB" smtClean="0"/>
              <a:t>Ben Rolfe (BCA);   Jon Rosdahl (Qualcomm)</a:t>
            </a:r>
            <a:endParaRPr lang="en-GB" dirty="0"/>
          </a:p>
        </p:txBody>
      </p:sp>
      <p:sp>
        <p:nvSpPr>
          <p:cNvPr id="4" name="Rectangle 5"/>
          <p:cNvSpPr>
            <a:spLocks noGrp="1" noChangeArrowheads="1"/>
          </p:cNvSpPr>
          <p:nvPr>
            <p:ph type="sldNum" idx="12"/>
          </p:nvPr>
        </p:nvSpPr>
        <p:spPr>
          <a:ln/>
        </p:spPr>
        <p:txBody>
          <a:bodyPr/>
          <a:lstStyle>
            <a:lvl1pPr>
              <a:defRPr/>
            </a:lvl1pPr>
          </a:lstStyle>
          <a:p>
            <a:pPr>
              <a:defRPr/>
            </a:pPr>
            <a:r>
              <a:rPr lang="en-GB"/>
              <a:t>Slide </a:t>
            </a:r>
            <a:fld id="{189D7BFD-E160-402F-BBC8-B5B701941DD4}"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t>March 2017</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Ben Rolfe (BCA);   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06AC922A-D50D-4784-BDB0-95BF1D680974}"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t>March 2017</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Ben Rolfe (BCA);   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F2CCFC3D-D547-4F7B-B83F-14FDE279E97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685800" y="685800"/>
            <a:ext cx="7770813"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2051" name="Rectangle 2"/>
          <p:cNvSpPr>
            <a:spLocks noGrp="1" noChangeArrowheads="1"/>
          </p:cNvSpPr>
          <p:nvPr>
            <p:ph type="body" idx="1"/>
          </p:nvPr>
        </p:nvSpPr>
        <p:spPr bwMode="auto">
          <a:xfrm>
            <a:off x="685800" y="1981200"/>
            <a:ext cx="7770813"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3" y="333375"/>
            <a:ext cx="1874837"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a:defRPr/>
            </a:pPr>
            <a:r>
              <a:rPr lang="en-US" smtClean="0"/>
              <a:t>March 2017</a:t>
            </a:r>
            <a:endParaRPr lang="en-GB" dirty="0"/>
          </a:p>
        </p:txBody>
      </p:sp>
      <p:sp>
        <p:nvSpPr>
          <p:cNvPr id="1028" name="Rectangle 4"/>
          <p:cNvSpPr>
            <a:spLocks noGrp="1" noChangeArrowheads="1"/>
          </p:cNvSpPr>
          <p:nvPr>
            <p:ph type="ftr"/>
          </p:nvPr>
        </p:nvSpPr>
        <p:spPr bwMode="auto">
          <a:xfrm>
            <a:off x="5486400" y="6475413"/>
            <a:ext cx="3055938" cy="1841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200">
                <a:solidFill>
                  <a:srgbClr val="000000"/>
                </a:solidFill>
                <a:ea typeface="Arial Unicode MS" pitchFamily="34" charset="-128"/>
                <a:cs typeface="Arial Unicode MS" pitchFamily="34" charset="-128"/>
              </a:defRPr>
            </a:lvl1pPr>
          </a:lstStyle>
          <a:p>
            <a:pPr>
              <a:defRPr/>
            </a:pPr>
            <a:r>
              <a:rPr lang="en-GB" smtClean="0"/>
              <a:t>Ben Rolfe (BCA);   Jon Rosdahl (Qualcomm)</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pPr>
              <a:defRPr/>
            </a:pPr>
            <a:r>
              <a:rPr lang="en-GB"/>
              <a:t>Slide </a:t>
            </a:r>
            <a:fld id="{53EBAA78-AC7B-4AAE-80E5-F5D910A6B4BE}" type="slidenum">
              <a:rPr lang="en-GB"/>
              <a:pPr>
                <a:defRPr/>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1031" name="Rectangle 7"/>
          <p:cNvSpPr>
            <a:spLocks noChangeArrowheads="1"/>
          </p:cNvSpPr>
          <p:nvPr/>
        </p:nvSpPr>
        <p:spPr bwMode="auto">
          <a:xfrm>
            <a:off x="684213" y="6475413"/>
            <a:ext cx="420687" cy="184150"/>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2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10" name="Date Placeholder 3"/>
          <p:cNvSpPr txBox="1">
            <a:spLocks/>
          </p:cNvSpPr>
          <p:nvPr/>
        </p:nvSpPr>
        <p:spPr bwMode="auto">
          <a:xfrm>
            <a:off x="3581400" y="357188"/>
            <a:ext cx="4872038"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b="1" dirty="0" smtClean="0">
                <a:solidFill>
                  <a:schemeClr val="tx1"/>
                </a:solidFill>
                <a:latin typeface="Times New Roman" pitchFamily="16" charset="0"/>
                <a:ea typeface="MS Gothic" charset="-128"/>
                <a:cs typeface="Arial Unicode MS" charset="0"/>
              </a:rPr>
              <a:t>doc.: IEEE 802.</a:t>
            </a:r>
            <a:r>
              <a:rPr lang="en-US" sz="1800" b="1" dirty="0" smtClean="0">
                <a:solidFill>
                  <a:schemeClr val="tx1"/>
                </a:solidFill>
                <a:effectLst/>
              </a:rPr>
              <a:t>11-17-0407r3</a:t>
            </a:r>
            <a:endParaRPr lang="en-GB" sz="1800" b="1" dirty="0" smtClean="0">
              <a:solidFill>
                <a:schemeClr val="tx1"/>
              </a:solidFill>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9" r:id="rId5"/>
    <p:sldLayoutId id="2147483705" r:id="rId6"/>
    <p:sldLayoutId id="2147483706" r:id="rId7"/>
    <p:sldLayoutId id="2147483707" r:id="rId8"/>
    <p:sldLayoutId id="2147483708" r:id="rId9"/>
  </p:sldLayoutIdLst>
  <p:timing>
    <p:tnLst>
      <p:par>
        <p:cTn id="1" dur="indefinite" restart="never" nodeType="tmRoot"/>
      </p:par>
    </p:tnLst>
  </p:timing>
  <p:hf hdr="0"/>
  <p:txStyles>
    <p:titleStyle>
      <a:lvl1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0" fontAlgn="base" hangingPunct="0">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0" fontAlgn="base" hangingPunct="0">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0" fontAlgn="base" hangingPunct="0">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0" fontAlgn="base" hangingPunct="0">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0"/>
          </p:nvPr>
        </p:nvSpPr>
        <p:spPr/>
        <p:txBody>
          <a:bodyPr/>
          <a:lstStyle/>
          <a:p>
            <a:pPr>
              <a:defRPr/>
            </a:pPr>
            <a:r>
              <a:rPr lang="en-US" smtClean="0"/>
              <a:t>March 2017</a:t>
            </a:r>
            <a:endParaRPr lang="en-US" dirty="0" smtClean="0"/>
          </a:p>
        </p:txBody>
      </p:sp>
      <p:sp>
        <p:nvSpPr>
          <p:cNvPr id="6" name="Slide Number Placeholder 5"/>
          <p:cNvSpPr>
            <a:spLocks noGrp="1"/>
          </p:cNvSpPr>
          <p:nvPr>
            <p:ph type="sldNum" idx="12"/>
          </p:nvPr>
        </p:nvSpPr>
        <p:spPr/>
        <p:txBody>
          <a:bodyPr/>
          <a:lstStyle/>
          <a:p>
            <a:pPr>
              <a:defRPr/>
            </a:pPr>
            <a:r>
              <a:rPr lang="en-GB" smtClean="0"/>
              <a:t>Slide </a:t>
            </a:r>
            <a:fld id="{7B89D2F3-3A0B-4B22-AD26-703531DFDA8E}" type="slidenum">
              <a:rPr lang="en-GB" smtClean="0"/>
              <a:pPr>
                <a:defRPr/>
              </a:pPr>
              <a:t>1</a:t>
            </a:fld>
            <a:endParaRPr lang="en-GB"/>
          </a:p>
        </p:txBody>
      </p:sp>
      <p:sp>
        <p:nvSpPr>
          <p:cNvPr id="9" name="Rectangle 3"/>
          <p:cNvSpPr>
            <a:spLocks noChangeArrowheads="1"/>
          </p:cNvSpPr>
          <p:nvPr/>
        </p:nvSpPr>
        <p:spPr bwMode="auto">
          <a:xfrm>
            <a:off x="609601" y="1020762"/>
            <a:ext cx="8077200" cy="5262979"/>
          </a:xfrm>
          <a:prstGeom prst="rect">
            <a:avLst/>
          </a:prstGeom>
          <a:noFill/>
          <a:ln w="12700">
            <a:noFill/>
            <a:miter lim="800000"/>
            <a:headEnd type="none" w="sm" len="sm"/>
            <a:tailEnd type="none" w="sm" len="sm"/>
          </a:ln>
          <a:effectLst/>
        </p:spPr>
        <p:txBody>
          <a:bodyPr wrap="square">
            <a:spAutoFit/>
          </a:bodyPr>
          <a:lstStyle/>
          <a:p>
            <a:pPr algn="ctr"/>
            <a:r>
              <a:rPr lang="en-US" altLang="ko-KR" sz="1800" b="1" u="sng" dirty="0">
                <a:solidFill>
                  <a:schemeClr val="tx1"/>
                </a:solidFill>
                <a:effectLst>
                  <a:outerShdw blurRad="38100" dist="38100" dir="2700000" algn="tl">
                    <a:srgbClr val="C0C0C0"/>
                  </a:outerShdw>
                </a:effectLst>
                <a:ea typeface="굴림" pitchFamily="50" charset="-127"/>
              </a:rPr>
              <a:t>Project: IEEE P802.15 Working Group for Wireless Personal Area Networks (WPANs)</a:t>
            </a:r>
            <a:endParaRPr lang="en-US" altLang="ko-KR" sz="1600" b="1" dirty="0">
              <a:solidFill>
                <a:schemeClr val="tx1"/>
              </a:solidFill>
              <a:ea typeface="굴림" pitchFamily="50" charset="-127"/>
            </a:endParaRPr>
          </a:p>
          <a:p>
            <a:r>
              <a:rPr lang="en-US" altLang="ko-KR" sz="1600" dirty="0" smtClean="0">
                <a:solidFill>
                  <a:schemeClr val="tx1"/>
                </a:solidFill>
                <a:ea typeface="굴림" pitchFamily="50" charset="-127"/>
              </a:rPr>
              <a:t>Document number: </a:t>
            </a:r>
            <a:r>
              <a:rPr lang="en-US" altLang="ko-KR" sz="1600" b="1" dirty="0" smtClean="0">
                <a:solidFill>
                  <a:schemeClr val="tx1"/>
                </a:solidFill>
                <a:ea typeface="굴림" pitchFamily="50" charset="-127"/>
              </a:rPr>
              <a:t>15-17/0156r3</a:t>
            </a:r>
            <a:endParaRPr lang="en-US" altLang="ko-KR" sz="1600" b="1" dirty="0">
              <a:solidFill>
                <a:schemeClr val="tx1"/>
              </a:solidFill>
              <a:ea typeface="굴림" pitchFamily="50" charset="-127"/>
            </a:endParaRPr>
          </a:p>
          <a:p>
            <a:r>
              <a:rPr lang="en-US" altLang="ko-KR" sz="1600" b="1" dirty="0">
                <a:solidFill>
                  <a:schemeClr val="tx1"/>
                </a:solidFill>
                <a:ea typeface="굴림" pitchFamily="50" charset="-127"/>
              </a:rPr>
              <a:t>Submission </a:t>
            </a:r>
            <a:r>
              <a:rPr lang="en-US" altLang="ko-KR" sz="1600" b="1" dirty="0" smtClean="0">
                <a:solidFill>
                  <a:schemeClr val="tx1"/>
                </a:solidFill>
                <a:ea typeface="굴림" pitchFamily="50" charset="-127"/>
              </a:rPr>
              <a:t>Title:</a:t>
            </a:r>
            <a:r>
              <a:rPr lang="en-US" altLang="ko-KR" sz="1600" dirty="0">
                <a:solidFill>
                  <a:schemeClr val="tx1"/>
                </a:solidFill>
                <a:ea typeface="굴림" pitchFamily="50" charset="-127"/>
              </a:rPr>
              <a:t> Treasurer Report </a:t>
            </a:r>
            <a:r>
              <a:rPr lang="en-US" altLang="ko-KR" sz="1600" dirty="0" smtClean="0">
                <a:solidFill>
                  <a:schemeClr val="tx1"/>
                </a:solidFill>
                <a:ea typeface="굴림" pitchFamily="50" charset="-127"/>
              </a:rPr>
              <a:t>March 2017 – Vancouver</a:t>
            </a:r>
          </a:p>
          <a:p>
            <a:r>
              <a:rPr lang="en-US" altLang="ko-KR" sz="1600" b="1" dirty="0" smtClean="0">
                <a:solidFill>
                  <a:schemeClr val="tx1"/>
                </a:solidFill>
                <a:ea typeface="굴림" pitchFamily="50" charset="-127"/>
              </a:rPr>
              <a:t>Date Submitted: 12 March 2017</a:t>
            </a:r>
            <a:endParaRPr lang="en-US" altLang="ko-KR" sz="1600" dirty="0" smtClean="0">
              <a:solidFill>
                <a:schemeClr val="tx1"/>
              </a:solidFill>
              <a:ea typeface="굴림" pitchFamily="50" charset="-127"/>
            </a:endParaRPr>
          </a:p>
          <a:p>
            <a:r>
              <a:rPr lang="en-US" altLang="ko-KR" sz="1600" b="1" dirty="0" smtClean="0">
                <a:solidFill>
                  <a:schemeClr val="tx1"/>
                </a:solidFill>
                <a:ea typeface="굴림" pitchFamily="50" charset="-127"/>
              </a:rPr>
              <a:t>Source</a:t>
            </a:r>
            <a:r>
              <a:rPr lang="en-US" altLang="ko-KR" sz="1600" b="1" dirty="0">
                <a:solidFill>
                  <a:schemeClr val="tx1"/>
                </a:solidFill>
                <a:ea typeface="굴림" pitchFamily="50" charset="-127"/>
              </a:rPr>
              <a:t>:</a:t>
            </a:r>
            <a:r>
              <a:rPr lang="en-US" altLang="ko-KR" sz="1600" dirty="0">
                <a:solidFill>
                  <a:schemeClr val="tx1"/>
                </a:solidFill>
                <a:ea typeface="굴림" pitchFamily="50" charset="-127"/>
              </a:rPr>
              <a:t>  </a:t>
            </a:r>
            <a:r>
              <a:rPr lang="en-US" altLang="ko-KR" sz="1600" dirty="0" smtClean="0">
                <a:solidFill>
                  <a:schemeClr val="tx1"/>
                </a:solidFill>
                <a:ea typeface="굴림" pitchFamily="50" charset="-127"/>
              </a:rPr>
              <a:t>Benjamin A. Rolfe (BCA), Jon Rosdahl (Qualcomm)</a:t>
            </a:r>
            <a:endParaRPr lang="en-US" altLang="ko-KR" sz="1600" dirty="0">
              <a:solidFill>
                <a:schemeClr val="tx1"/>
              </a:solidFill>
              <a:ea typeface="굴림" pitchFamily="50" charset="-127"/>
            </a:endParaRPr>
          </a:p>
          <a:p>
            <a:r>
              <a:rPr lang="en-US" altLang="ko-KR" sz="1600" dirty="0">
                <a:solidFill>
                  <a:schemeClr val="tx1"/>
                </a:solidFill>
                <a:ea typeface="굴림" pitchFamily="50" charset="-127"/>
              </a:rPr>
              <a:t>Company: </a:t>
            </a:r>
            <a:r>
              <a:rPr lang="en-US" altLang="ko-KR" sz="1600" dirty="0" smtClean="0">
                <a:solidFill>
                  <a:schemeClr val="tx1"/>
                </a:solidFill>
                <a:ea typeface="굴림" pitchFamily="50" charset="-127"/>
              </a:rPr>
              <a:t>Blind Creek Associates, Qualcomm Technologies, Inc.</a:t>
            </a:r>
            <a:endParaRPr lang="en-US" altLang="ko-KR" sz="1600" dirty="0">
              <a:solidFill>
                <a:schemeClr val="tx1"/>
              </a:solidFill>
              <a:ea typeface="굴림" pitchFamily="50" charset="-127"/>
            </a:endParaRPr>
          </a:p>
          <a:p>
            <a:r>
              <a:rPr lang="en-US" altLang="ko-KR" sz="1600" dirty="0">
                <a:solidFill>
                  <a:schemeClr val="tx1"/>
                </a:solidFill>
                <a:ea typeface="굴림" pitchFamily="50" charset="-127"/>
              </a:rPr>
              <a:t>Address: </a:t>
            </a:r>
            <a:r>
              <a:rPr lang="en-US" altLang="ko-KR" sz="1600" dirty="0" smtClean="0">
                <a:solidFill>
                  <a:schemeClr val="tx1"/>
                </a:solidFill>
                <a:ea typeface="굴림" pitchFamily="50" charset="-127"/>
              </a:rPr>
              <a:t>PO Box 798 Los Gatos CA 95031</a:t>
            </a:r>
            <a:endParaRPr lang="en-US" altLang="ko-KR" sz="1600" dirty="0">
              <a:solidFill>
                <a:schemeClr val="tx1"/>
              </a:solidFill>
              <a:ea typeface="굴림" pitchFamily="50" charset="-127"/>
            </a:endParaRPr>
          </a:p>
          <a:p>
            <a:r>
              <a:rPr lang="en-US" altLang="ko-KR" sz="1600" dirty="0">
                <a:solidFill>
                  <a:schemeClr val="tx1"/>
                </a:solidFill>
                <a:ea typeface="굴림" pitchFamily="50" charset="-127"/>
              </a:rPr>
              <a:t>Voice: </a:t>
            </a:r>
            <a:r>
              <a:rPr lang="en-US" altLang="ko-KR" sz="1600" dirty="0" smtClean="0">
                <a:solidFill>
                  <a:schemeClr val="tx1"/>
                </a:solidFill>
                <a:ea typeface="굴림" pitchFamily="50" charset="-127"/>
              </a:rPr>
              <a:t>+1 408 332 0725, </a:t>
            </a:r>
            <a:r>
              <a:rPr lang="en-US" altLang="ko-KR" sz="1600" dirty="0">
                <a:solidFill>
                  <a:schemeClr val="tx1"/>
                </a:solidFill>
                <a:ea typeface="굴림" pitchFamily="50" charset="-127"/>
              </a:rPr>
              <a:t>E-Mail: </a:t>
            </a:r>
            <a:r>
              <a:rPr lang="en-US" altLang="ko-KR" sz="1600" dirty="0" err="1" smtClean="0">
                <a:solidFill>
                  <a:schemeClr val="tx1"/>
                </a:solidFill>
                <a:ea typeface="굴림" pitchFamily="50" charset="-127"/>
              </a:rPr>
              <a:t>ben</a:t>
            </a:r>
            <a:r>
              <a:rPr lang="en-US" altLang="ko-KR" sz="1600" dirty="0" smtClean="0">
                <a:solidFill>
                  <a:schemeClr val="tx1"/>
                </a:solidFill>
                <a:ea typeface="굴림" pitchFamily="50" charset="-127"/>
              </a:rPr>
              <a:t> @ blindcreek.com</a:t>
            </a:r>
            <a:r>
              <a:rPr lang="en-US" altLang="ko-KR" sz="1600" dirty="0">
                <a:solidFill>
                  <a:schemeClr val="tx1"/>
                </a:solidFill>
                <a:ea typeface="굴림" pitchFamily="50" charset="-127"/>
              </a:rPr>
              <a:t>	</a:t>
            </a:r>
          </a:p>
          <a:p>
            <a:pPr>
              <a:spcBef>
                <a:spcPts val="600"/>
              </a:spcBef>
              <a:spcAft>
                <a:spcPts val="600"/>
              </a:spcAft>
            </a:pPr>
            <a:r>
              <a:rPr lang="en-US" altLang="ko-KR" sz="1600" b="1" dirty="0">
                <a:solidFill>
                  <a:schemeClr val="tx1"/>
                </a:solidFill>
                <a:ea typeface="굴림" pitchFamily="50" charset="-127"/>
              </a:rPr>
              <a:t>Re:</a:t>
            </a:r>
            <a:r>
              <a:rPr lang="en-US" altLang="ko-KR" sz="1600" dirty="0">
                <a:solidFill>
                  <a:schemeClr val="tx1"/>
                </a:solidFill>
                <a:ea typeface="굴림" pitchFamily="50" charset="-127"/>
              </a:rPr>
              <a:t> </a:t>
            </a:r>
            <a:r>
              <a:rPr lang="en-US" altLang="ko-KR" sz="1600" dirty="0" smtClean="0">
                <a:solidFill>
                  <a:schemeClr val="tx1"/>
                </a:solidFill>
                <a:ea typeface="굴림" pitchFamily="50" charset="-127"/>
              </a:rPr>
              <a:t>Joint 802.15/802.11 Treasury </a:t>
            </a:r>
            <a:endParaRPr lang="en-US" altLang="ko-KR" dirty="0">
              <a:solidFill>
                <a:schemeClr val="tx1"/>
              </a:solidFill>
              <a:ea typeface="굴림" pitchFamily="50" charset="-127"/>
            </a:endParaRPr>
          </a:p>
          <a:p>
            <a:pPr>
              <a:spcBef>
                <a:spcPts val="0"/>
              </a:spcBef>
              <a:spcAft>
                <a:spcPts val="0"/>
              </a:spcAft>
            </a:pPr>
            <a:r>
              <a:rPr lang="en-US" altLang="ko-KR" sz="1600" b="1" dirty="0" smtClean="0">
                <a:solidFill>
                  <a:schemeClr val="tx1"/>
                </a:solidFill>
                <a:ea typeface="굴림" pitchFamily="50" charset="-127"/>
              </a:rPr>
              <a:t>Abstract:</a:t>
            </a:r>
            <a:r>
              <a:rPr lang="en-US" altLang="ko-KR" sz="1600" dirty="0" smtClean="0">
                <a:solidFill>
                  <a:schemeClr val="tx1"/>
                </a:solidFill>
                <a:ea typeface="굴림" pitchFamily="50" charset="-127"/>
              </a:rPr>
              <a:t>	Treasurer report for the Joint 802.11/.15 Wireless funds.  </a:t>
            </a:r>
          </a:p>
          <a:p>
            <a:pPr>
              <a:spcBef>
                <a:spcPts val="0"/>
              </a:spcBef>
              <a:spcAft>
                <a:spcPts val="0"/>
              </a:spcAft>
            </a:pPr>
            <a:r>
              <a:rPr lang="en-US" sz="1600" dirty="0" smtClean="0">
                <a:solidFill>
                  <a:schemeClr val="tx1"/>
                </a:solidFill>
              </a:rPr>
              <a:t>		 See Also document # </a:t>
            </a:r>
            <a:r>
              <a:rPr lang="en-US" sz="1600" dirty="0" smtClean="0">
                <a:solidFill>
                  <a:srgbClr val="000000"/>
                </a:solidFill>
                <a:latin typeface="Times New Roman" pitchFamily="16" charset="0"/>
                <a:ea typeface="MS Gothic" charset="-128"/>
                <a:cs typeface="Arial Unicode MS" charset="0"/>
              </a:rPr>
              <a:t>11-17/0407r3</a:t>
            </a:r>
            <a:endParaRPr lang="en-US" altLang="ko-KR" sz="1600" dirty="0" smtClean="0">
              <a:solidFill>
                <a:schemeClr val="tx1"/>
              </a:solidFill>
              <a:ea typeface="굴림" pitchFamily="50" charset="-127"/>
            </a:endParaRPr>
          </a:p>
          <a:p>
            <a:pPr>
              <a:spcBef>
                <a:spcPts val="600"/>
              </a:spcBef>
              <a:spcAft>
                <a:spcPts val="600"/>
              </a:spcAft>
            </a:pPr>
            <a:r>
              <a:rPr lang="en-US" altLang="ko-KR" sz="1600" b="1" dirty="0" smtClean="0">
                <a:solidFill>
                  <a:schemeClr val="tx1"/>
                </a:solidFill>
                <a:ea typeface="굴림" pitchFamily="50" charset="-127"/>
              </a:rPr>
              <a:t>Purpose</a:t>
            </a:r>
            <a:r>
              <a:rPr lang="en-US" altLang="ko-KR" sz="1600" b="1" dirty="0">
                <a:solidFill>
                  <a:schemeClr val="tx1"/>
                </a:solidFill>
                <a:ea typeface="굴림" pitchFamily="50" charset="-127"/>
              </a:rPr>
              <a:t>:</a:t>
            </a:r>
            <a:r>
              <a:rPr lang="en-US" altLang="ko-KR" sz="1600" dirty="0">
                <a:solidFill>
                  <a:schemeClr val="tx1"/>
                </a:solidFill>
                <a:ea typeface="굴림" pitchFamily="50" charset="-127"/>
              </a:rPr>
              <a:t>	</a:t>
            </a:r>
            <a:r>
              <a:rPr lang="en-US" altLang="ko-KR" sz="1600" dirty="0" smtClean="0">
                <a:solidFill>
                  <a:schemeClr val="tx1"/>
                </a:solidFill>
                <a:ea typeface="굴림" pitchFamily="50" charset="-127"/>
              </a:rPr>
              <a:t>Report to the WG</a:t>
            </a:r>
            <a:endParaRPr lang="en-US" altLang="ko-KR" sz="1600" dirty="0">
              <a:solidFill>
                <a:schemeClr val="tx1"/>
              </a:solidFill>
              <a:ea typeface="굴림" pitchFamily="50" charset="-127"/>
            </a:endParaRPr>
          </a:p>
          <a:p>
            <a:r>
              <a:rPr lang="en-US" altLang="ko-KR" sz="1600" b="1" dirty="0">
                <a:solidFill>
                  <a:schemeClr val="tx1"/>
                </a:solidFill>
                <a:ea typeface="굴림" pitchFamily="50" charset="-127"/>
              </a:rPr>
              <a:t>Notice:</a:t>
            </a:r>
            <a:r>
              <a:rPr lang="en-US" altLang="ko-KR" sz="1600" dirty="0">
                <a:solidFill>
                  <a:schemeClr val="tx1"/>
                </a:solidFill>
                <a:ea typeface="굴림" pitchFamily="50" charset="-127"/>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r>
              <a:rPr lang="en-US" altLang="ko-KR" sz="1600" b="1" dirty="0">
                <a:solidFill>
                  <a:schemeClr val="tx1"/>
                </a:solidFill>
                <a:ea typeface="굴림" pitchFamily="50" charset="-127"/>
              </a:rPr>
              <a:t>Release:</a:t>
            </a:r>
            <a:r>
              <a:rPr lang="en-US" altLang="ko-KR" sz="1600" dirty="0">
                <a:solidFill>
                  <a:schemeClr val="tx1"/>
                </a:solidFill>
                <a:ea typeface="굴림" pitchFamily="50" charset="-127"/>
              </a:rPr>
              <a:t>	The contributor acknowledges and accepts that this contribution becomes the property of IEEE and may be made </a:t>
            </a:r>
            <a:r>
              <a:rPr lang="en-US" altLang="ko-KR" sz="1600" dirty="0" smtClean="0">
                <a:solidFill>
                  <a:schemeClr val="tx1"/>
                </a:solidFill>
                <a:ea typeface="굴림" pitchFamily="50" charset="-127"/>
              </a:rPr>
              <a:t>publicly available </a:t>
            </a:r>
            <a:r>
              <a:rPr lang="en-US" altLang="ko-KR" sz="1600" dirty="0">
                <a:solidFill>
                  <a:schemeClr val="tx1"/>
                </a:solidFill>
                <a:ea typeface="굴림" pitchFamily="50" charset="-127"/>
              </a:rPr>
              <a:t>by P802.15.	</a:t>
            </a:r>
          </a:p>
        </p:txBody>
      </p:sp>
      <p:sp>
        <p:nvSpPr>
          <p:cNvPr id="2" name="Footer Placeholder 1"/>
          <p:cNvSpPr>
            <a:spLocks noGrp="1"/>
          </p:cNvSpPr>
          <p:nvPr>
            <p:ph type="ftr" idx="11"/>
          </p:nvPr>
        </p:nvSpPr>
        <p:spPr/>
        <p:txBody>
          <a:bodyPr/>
          <a:lstStyle/>
          <a:p>
            <a:pPr>
              <a:defRPr/>
            </a:pPr>
            <a:r>
              <a:rPr lang="en-GB" smtClean="0"/>
              <a:t>Ben Rolfe (BCA);   Jon Rosdahl (Qualcomm)</a:t>
            </a:r>
            <a:endParaRPr lang="en-GB" dirty="0"/>
          </a:p>
        </p:txBody>
      </p:sp>
    </p:spTree>
    <p:extLst>
      <p:ext uri="{BB962C8B-B14F-4D97-AF65-F5344CB8AC3E}">
        <p14:creationId xmlns:p14="http://schemas.microsoft.com/office/powerpoint/2010/main" val="3950230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March 2017</a:t>
            </a:r>
            <a:endParaRPr lang="en-GB" dirty="0"/>
          </a:p>
        </p:txBody>
      </p:sp>
      <p:sp>
        <p:nvSpPr>
          <p:cNvPr id="3" name="Footer Placeholder 2"/>
          <p:cNvSpPr>
            <a:spLocks noGrp="1"/>
          </p:cNvSpPr>
          <p:nvPr>
            <p:ph type="ftr" idx="11"/>
          </p:nvPr>
        </p:nvSpPr>
        <p:spPr/>
        <p:txBody>
          <a:bodyPr/>
          <a:lstStyle/>
          <a:p>
            <a:pPr>
              <a:defRPr/>
            </a:pPr>
            <a:r>
              <a:rPr lang="en-GB" smtClean="0"/>
              <a:t>Ben Rolfe (BCA);   Jon Rosdahl (Qualcomm)</a:t>
            </a:r>
            <a:endParaRPr lang="en-GB" dirty="0"/>
          </a:p>
        </p:txBody>
      </p:sp>
      <p:sp>
        <p:nvSpPr>
          <p:cNvPr id="4" name="Slide Number Placeholder 3"/>
          <p:cNvSpPr>
            <a:spLocks noGrp="1"/>
          </p:cNvSpPr>
          <p:nvPr>
            <p:ph type="sldNum" idx="12"/>
          </p:nvPr>
        </p:nvSpPr>
        <p:spPr/>
        <p:txBody>
          <a:bodyPr/>
          <a:lstStyle/>
          <a:p>
            <a:pPr>
              <a:defRPr/>
            </a:pPr>
            <a:r>
              <a:rPr lang="en-GB" smtClean="0"/>
              <a:t>Slide </a:t>
            </a:r>
            <a:fld id="{189D7BFD-E160-402F-BBC8-B5B701941DD4}" type="slidenum">
              <a:rPr lang="en-GB" smtClean="0"/>
              <a:pPr>
                <a:defRPr/>
              </a:pPr>
              <a:t>10</a:t>
            </a:fld>
            <a:endParaRPr lang="en-GB"/>
          </a:p>
        </p:txBody>
      </p:sp>
      <p:sp>
        <p:nvSpPr>
          <p:cNvPr id="5" name="TextBox 4"/>
          <p:cNvSpPr txBox="1"/>
          <p:nvPr/>
        </p:nvSpPr>
        <p:spPr>
          <a:xfrm>
            <a:off x="762000" y="602684"/>
            <a:ext cx="7780338" cy="461665"/>
          </a:xfrm>
          <a:prstGeom prst="rect">
            <a:avLst/>
          </a:prstGeom>
          <a:noFill/>
        </p:spPr>
        <p:txBody>
          <a:bodyPr wrap="square" rtlCol="0">
            <a:spAutoFit/>
          </a:bodyPr>
          <a:lstStyle/>
          <a:p>
            <a:pPr algn="ctr"/>
            <a:r>
              <a:rPr lang="en-US" dirty="0" smtClean="0">
                <a:solidFill>
                  <a:schemeClr val="tx1"/>
                </a:solidFill>
              </a:rPr>
              <a:t>2016 Meeting Income Report</a:t>
            </a:r>
          </a:p>
        </p:txBody>
      </p:sp>
      <p:graphicFrame>
        <p:nvGraphicFramePr>
          <p:cNvPr id="6" name="Table 5"/>
          <p:cNvGraphicFramePr>
            <a:graphicFrameLocks noGrp="1"/>
          </p:cNvGraphicFramePr>
          <p:nvPr>
            <p:extLst>
              <p:ext uri="{D42A27DB-BD31-4B8C-83A1-F6EECF244321}">
                <p14:modId xmlns:p14="http://schemas.microsoft.com/office/powerpoint/2010/main" val="2486343961"/>
              </p:ext>
            </p:extLst>
          </p:nvPr>
        </p:nvGraphicFramePr>
        <p:xfrm>
          <a:off x="762001" y="1029068"/>
          <a:ext cx="7845423" cy="5230953"/>
        </p:xfrm>
        <a:graphic>
          <a:graphicData uri="http://schemas.openxmlformats.org/drawingml/2006/table">
            <a:tbl>
              <a:tblPr/>
              <a:tblGrid>
                <a:gridCol w="1767261"/>
                <a:gridCol w="956094"/>
                <a:gridCol w="1280517"/>
                <a:gridCol w="1280517"/>
                <a:gridCol w="1280517"/>
                <a:gridCol w="1280517"/>
              </a:tblGrid>
              <a:tr h="428417">
                <a:tc>
                  <a:txBody>
                    <a:bodyPr/>
                    <a:lstStyle/>
                    <a:p>
                      <a:pPr algn="l" fontAlgn="b"/>
                      <a:endParaRPr lang="en-US" sz="1000" b="1" i="0" u="none" strike="noStrike" dirty="0">
                        <a:effectLst/>
                        <a:latin typeface="Arial" panose="020B0604020202020204" pitchFamily="34" charset="0"/>
                      </a:endParaRPr>
                    </a:p>
                  </a:txBody>
                  <a:tcPr marL="6894" marR="6894" marT="6894"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2016 </a:t>
                      </a:r>
                      <a:r>
                        <a:rPr lang="en-US" sz="1200" b="1" i="0" u="none" strike="noStrike" dirty="0" smtClean="0">
                          <a:effectLst/>
                          <a:latin typeface="Arial" panose="020B0604020202020204" pitchFamily="34" charset="0"/>
                        </a:rPr>
                        <a:t/>
                      </a:r>
                      <a:br>
                        <a:rPr lang="en-US" sz="1200" b="1" i="0" u="none" strike="noStrike" dirty="0" smtClean="0">
                          <a:effectLst/>
                          <a:latin typeface="Arial" panose="020B0604020202020204" pitchFamily="34" charset="0"/>
                        </a:rPr>
                      </a:br>
                      <a:r>
                        <a:rPr lang="en-US" sz="1200" b="1" i="0" u="none" strike="noStrike" dirty="0" smtClean="0">
                          <a:effectLst/>
                          <a:latin typeface="Arial" panose="020B0604020202020204" pitchFamily="34" charset="0"/>
                        </a:rPr>
                        <a:t>Misc.</a:t>
                      </a:r>
                      <a:endParaRPr lang="en-US" sz="1200" b="1" i="0" u="none" strike="noStrike" dirty="0">
                        <a:effectLst/>
                        <a:latin typeface="Arial" panose="020B0604020202020204" pitchFamily="34" charset="0"/>
                      </a:endParaRPr>
                    </a:p>
                  </a:txBody>
                  <a:tcPr marL="6894" marR="6894" marT="6894"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2016-01 </a:t>
                      </a:r>
                      <a:r>
                        <a:rPr lang="en-US" sz="1200" b="1" i="0" u="none" strike="noStrike" dirty="0" smtClean="0">
                          <a:effectLst/>
                          <a:latin typeface="Arial" panose="020B0604020202020204" pitchFamily="34" charset="0"/>
                        </a:rPr>
                        <a:t/>
                      </a:r>
                      <a:br>
                        <a:rPr lang="en-US" sz="1200" b="1" i="0" u="none" strike="noStrike" dirty="0" smtClean="0">
                          <a:effectLst/>
                          <a:latin typeface="Arial" panose="020B0604020202020204" pitchFamily="34" charset="0"/>
                        </a:rPr>
                      </a:br>
                      <a:r>
                        <a:rPr lang="en-US" sz="1200" b="1" i="0" u="none" strike="noStrike" dirty="0" smtClean="0">
                          <a:effectLst/>
                          <a:latin typeface="Arial" panose="020B0604020202020204" pitchFamily="34" charset="0"/>
                        </a:rPr>
                        <a:t>Atlanta</a:t>
                      </a:r>
                      <a:r>
                        <a:rPr lang="en-US" sz="1200" b="1" i="0" u="none" strike="noStrike" dirty="0">
                          <a:effectLst/>
                          <a:latin typeface="Arial" panose="020B0604020202020204" pitchFamily="34" charset="0"/>
                        </a:rPr>
                        <a:t>, GA</a:t>
                      </a:r>
                    </a:p>
                  </a:txBody>
                  <a:tcPr marL="6894" marR="6894" marT="6894"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2016-05 Waikoloa, HI</a:t>
                      </a:r>
                    </a:p>
                  </a:txBody>
                  <a:tcPr marL="6894" marR="6894" marT="6894"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2016-09 </a:t>
                      </a:r>
                      <a:r>
                        <a:rPr lang="en-US" sz="1200" b="1" i="0" u="none" strike="noStrike" dirty="0" smtClean="0">
                          <a:effectLst/>
                          <a:latin typeface="Arial" panose="020B0604020202020204" pitchFamily="34" charset="0"/>
                        </a:rPr>
                        <a:t/>
                      </a:r>
                      <a:br>
                        <a:rPr lang="en-US" sz="1200" b="1" i="0" u="none" strike="noStrike" dirty="0" smtClean="0">
                          <a:effectLst/>
                          <a:latin typeface="Arial" panose="020B0604020202020204" pitchFamily="34" charset="0"/>
                        </a:rPr>
                      </a:br>
                      <a:r>
                        <a:rPr lang="en-US" sz="1200" b="1" i="0" u="none" strike="noStrike" dirty="0" smtClean="0">
                          <a:effectLst/>
                          <a:latin typeface="Arial" panose="020B0604020202020204" pitchFamily="34" charset="0"/>
                        </a:rPr>
                        <a:t>Warsaw</a:t>
                      </a:r>
                      <a:r>
                        <a:rPr lang="en-US" sz="1200" b="1" i="0" u="none" strike="noStrike" dirty="0">
                          <a:effectLst/>
                          <a:latin typeface="Arial" panose="020B0604020202020204" pitchFamily="34" charset="0"/>
                        </a:rPr>
                        <a:t>, Poland</a:t>
                      </a:r>
                    </a:p>
                  </a:txBody>
                  <a:tcPr marL="6894" marR="6894" marT="6894"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Total</a:t>
                      </a:r>
                    </a:p>
                  </a:txBody>
                  <a:tcPr marL="6894" marR="6894" marT="6894" marB="0" anchor="b">
                    <a:lnL>
                      <a:noFill/>
                    </a:lnL>
                    <a:lnR>
                      <a:noFill/>
                    </a:lnR>
                    <a:lnT>
                      <a:noFill/>
                    </a:lnT>
                    <a:lnB>
                      <a:noFill/>
                    </a:lnB>
                    <a:solidFill>
                      <a:srgbClr val="D0D0D0"/>
                    </a:solidFill>
                  </a:tcPr>
                </a:tc>
              </a:tr>
              <a:tr h="223462">
                <a:tc>
                  <a:txBody>
                    <a:bodyPr/>
                    <a:lstStyle/>
                    <a:p>
                      <a:pPr algn="l" fontAlgn="b"/>
                      <a:r>
                        <a:rPr lang="en-US" sz="1000" b="1" i="0" u="none" strike="noStrike">
                          <a:effectLst/>
                          <a:latin typeface="Arial" panose="020B0604020202020204" pitchFamily="34" charset="0"/>
                        </a:rPr>
                        <a:t> </a:t>
                      </a:r>
                    </a:p>
                  </a:txBody>
                  <a:tcPr marL="6894" marR="6894" marT="6894"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Amount</a:t>
                      </a:r>
                    </a:p>
                  </a:txBody>
                  <a:tcPr marL="6894" marR="6894" marT="6894"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Amount</a:t>
                      </a:r>
                    </a:p>
                  </a:txBody>
                  <a:tcPr marL="6894" marR="6894" marT="6894"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Amount</a:t>
                      </a:r>
                    </a:p>
                  </a:txBody>
                  <a:tcPr marL="6894" marR="6894" marT="6894"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Amount</a:t>
                      </a:r>
                    </a:p>
                  </a:txBody>
                  <a:tcPr marL="6894" marR="6894" marT="6894"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Amount</a:t>
                      </a:r>
                    </a:p>
                  </a:txBody>
                  <a:tcPr marL="6894" marR="6894" marT="6894" marB="0" anchor="b">
                    <a:lnL>
                      <a:noFill/>
                    </a:lnL>
                    <a:lnR>
                      <a:noFill/>
                    </a:lnR>
                    <a:lnT>
                      <a:noFill/>
                    </a:lnT>
                    <a:lnB>
                      <a:noFill/>
                    </a:lnB>
                    <a:solidFill>
                      <a:srgbClr val="D0D0D0"/>
                    </a:solidFill>
                  </a:tcPr>
                </a:tc>
              </a:tr>
              <a:tr h="191890">
                <a:tc gridSpan="2">
                  <a:txBody>
                    <a:bodyPr/>
                    <a:lstStyle/>
                    <a:p>
                      <a:pPr algn="l" fontAlgn="ctr"/>
                      <a:r>
                        <a:rPr lang="en-US" sz="1100" b="1" i="0" u="none" strike="noStrike" dirty="0">
                          <a:solidFill>
                            <a:srgbClr val="000000"/>
                          </a:solidFill>
                          <a:effectLst/>
                          <a:latin typeface="Arial" panose="020B0604020202020204" pitchFamily="34" charset="0"/>
                        </a:rPr>
                        <a:t>Ordinary Income/Expense</a:t>
                      </a:r>
                    </a:p>
                  </a:txBody>
                  <a:tcPr marL="6894" marR="6894" marT="6894" marB="0" anchor="ctr">
                    <a:lnL>
                      <a:noFill/>
                    </a:lnL>
                    <a:lnR>
                      <a:noFill/>
                    </a:lnR>
                    <a:lnT>
                      <a:noFill/>
                    </a:lnT>
                    <a:lnB>
                      <a:noFill/>
                    </a:lnB>
                  </a:tcPr>
                </a:tc>
                <a:tc hMerge="1">
                  <a:txBody>
                    <a:bodyPr/>
                    <a:lstStyle/>
                    <a:p>
                      <a:endParaRPr lang="en-US"/>
                    </a:p>
                  </a:txBody>
                  <a:tcPr/>
                </a:tc>
                <a:tc>
                  <a:txBody>
                    <a:bodyPr/>
                    <a:lstStyle/>
                    <a:p>
                      <a:pPr algn="r" fontAlgn="ctr"/>
                      <a:endParaRPr lang="en-US" sz="1050" b="1" i="0" u="none" strike="noStrike">
                        <a:solidFill>
                          <a:srgbClr val="000000"/>
                        </a:solidFill>
                        <a:effectLst/>
                        <a:latin typeface="Arial" panose="020B0604020202020204" pitchFamily="34" charset="0"/>
                      </a:endParaRPr>
                    </a:p>
                  </a:txBody>
                  <a:tcPr marL="6894" marR="6894" marT="6894" marB="0" anchor="ctr">
                    <a:lnL>
                      <a:noFill/>
                    </a:lnL>
                    <a:lnR>
                      <a:noFill/>
                    </a:lnR>
                    <a:lnT>
                      <a:noFill/>
                    </a:lnT>
                    <a:lnB>
                      <a:noFill/>
                    </a:lnB>
                  </a:tcPr>
                </a:tc>
                <a:tc>
                  <a:txBody>
                    <a:bodyPr/>
                    <a:lstStyle/>
                    <a:p>
                      <a:pPr algn="r" fontAlgn="ctr"/>
                      <a:endParaRPr lang="en-US" sz="1050" b="1" i="0" u="none" strike="noStrike">
                        <a:solidFill>
                          <a:srgbClr val="000000"/>
                        </a:solidFill>
                        <a:effectLst/>
                        <a:latin typeface="Arial" panose="020B0604020202020204" pitchFamily="34" charset="0"/>
                      </a:endParaRPr>
                    </a:p>
                  </a:txBody>
                  <a:tcPr marL="6894" marR="6894" marT="6894" marB="0" anchor="ctr">
                    <a:lnL>
                      <a:noFill/>
                    </a:lnL>
                    <a:lnR>
                      <a:noFill/>
                    </a:lnR>
                    <a:lnT>
                      <a:noFill/>
                    </a:lnT>
                    <a:lnB>
                      <a:noFill/>
                    </a:lnB>
                  </a:tcPr>
                </a:tc>
                <a:tc>
                  <a:txBody>
                    <a:bodyPr/>
                    <a:lstStyle/>
                    <a:p>
                      <a:pPr algn="r" fontAlgn="ctr"/>
                      <a:endParaRPr lang="en-US" sz="1050" b="1" i="0" u="none" strike="noStrike">
                        <a:solidFill>
                          <a:srgbClr val="000000"/>
                        </a:solidFill>
                        <a:effectLst/>
                        <a:latin typeface="Arial" panose="020B0604020202020204" pitchFamily="34" charset="0"/>
                      </a:endParaRPr>
                    </a:p>
                  </a:txBody>
                  <a:tcPr marL="6894" marR="6894" marT="6894" marB="0" anchor="ctr">
                    <a:lnL>
                      <a:noFill/>
                    </a:lnL>
                    <a:lnR>
                      <a:noFill/>
                    </a:lnR>
                    <a:lnT>
                      <a:noFill/>
                    </a:lnT>
                    <a:lnB>
                      <a:noFill/>
                    </a:lnB>
                  </a:tcPr>
                </a:tc>
                <a:tc>
                  <a:txBody>
                    <a:bodyPr/>
                    <a:lstStyle/>
                    <a:p>
                      <a:pPr algn="r" fontAlgn="ctr"/>
                      <a:endParaRPr lang="en-US" sz="1050" b="1" i="0" u="none" strike="noStrike">
                        <a:solidFill>
                          <a:srgbClr val="000000"/>
                        </a:solidFill>
                        <a:effectLst/>
                        <a:latin typeface="Arial" panose="020B0604020202020204" pitchFamily="34" charset="0"/>
                      </a:endParaRPr>
                    </a:p>
                  </a:txBody>
                  <a:tcPr marL="6894" marR="6894" marT="6894" marB="0" anchor="ctr">
                    <a:lnL>
                      <a:noFill/>
                    </a:lnL>
                    <a:lnR>
                      <a:noFill/>
                    </a:lnR>
                    <a:lnT>
                      <a:noFill/>
                    </a:lnT>
                    <a:lnB>
                      <a:noFill/>
                    </a:lnB>
                  </a:tcPr>
                </a:tc>
              </a:tr>
              <a:tr h="108363">
                <a:tc>
                  <a:txBody>
                    <a:bodyPr/>
                    <a:lstStyle/>
                    <a:p>
                      <a:pPr algn="l" fontAlgn="b"/>
                      <a:r>
                        <a:rPr lang="en-US" sz="1100" b="1" i="0" u="none" strike="noStrike" dirty="0">
                          <a:solidFill>
                            <a:srgbClr val="000000"/>
                          </a:solidFill>
                          <a:effectLst/>
                          <a:latin typeface="Arial" panose="020B0604020202020204" pitchFamily="34" charset="0"/>
                        </a:rPr>
                        <a:t>Income</a:t>
                      </a:r>
                    </a:p>
                  </a:txBody>
                  <a:tcPr marL="62050" marR="6894" marT="6894" marB="0" anchor="b">
                    <a:lnL>
                      <a:noFill/>
                    </a:lnL>
                    <a:lnR>
                      <a:noFill/>
                    </a:lnR>
                    <a:lnT>
                      <a:noFill/>
                    </a:lnT>
                    <a:lnB>
                      <a:noFill/>
                    </a:lnB>
                  </a:tcPr>
                </a:tc>
                <a:tc>
                  <a:txBody>
                    <a:bodyPr/>
                    <a:lstStyle/>
                    <a:p>
                      <a:endParaRPr lang="en-US" dirty="0"/>
                    </a:p>
                  </a:txBody>
                  <a:tcPr marL="6894" marR="6894" marT="6894" marB="0" anchor="ctr">
                    <a:lnL>
                      <a:noFill/>
                    </a:lnL>
                    <a:lnR>
                      <a:noFill/>
                    </a:lnR>
                    <a:lnT>
                      <a:noFill/>
                    </a:lnT>
                    <a:lnB>
                      <a:noFill/>
                    </a:lnB>
                  </a:tcPr>
                </a:tc>
                <a:tc>
                  <a:txBody>
                    <a:bodyPr/>
                    <a:lstStyle/>
                    <a:p>
                      <a:pPr algn="r" fontAlgn="ctr"/>
                      <a:endParaRPr lang="en-US" sz="1050" b="1" i="0" u="none" strike="noStrike">
                        <a:solidFill>
                          <a:srgbClr val="000000"/>
                        </a:solidFill>
                        <a:effectLst/>
                        <a:latin typeface="Arial" panose="020B0604020202020204" pitchFamily="34" charset="0"/>
                      </a:endParaRPr>
                    </a:p>
                  </a:txBody>
                  <a:tcPr marL="6894" marR="6894" marT="6894" marB="0" anchor="ctr">
                    <a:lnL>
                      <a:noFill/>
                    </a:lnL>
                    <a:lnR>
                      <a:noFill/>
                    </a:lnR>
                    <a:lnT>
                      <a:noFill/>
                    </a:lnT>
                    <a:lnB>
                      <a:noFill/>
                    </a:lnB>
                  </a:tcPr>
                </a:tc>
                <a:tc>
                  <a:txBody>
                    <a:bodyPr/>
                    <a:lstStyle/>
                    <a:p>
                      <a:pPr algn="r" fontAlgn="ctr"/>
                      <a:endParaRPr lang="en-US" sz="1050" b="1" i="0" u="none" strike="noStrike">
                        <a:solidFill>
                          <a:srgbClr val="000000"/>
                        </a:solidFill>
                        <a:effectLst/>
                        <a:latin typeface="Arial" panose="020B0604020202020204" pitchFamily="34" charset="0"/>
                      </a:endParaRPr>
                    </a:p>
                  </a:txBody>
                  <a:tcPr marL="6894" marR="6894" marT="6894" marB="0" anchor="ctr">
                    <a:lnL>
                      <a:noFill/>
                    </a:lnL>
                    <a:lnR>
                      <a:noFill/>
                    </a:lnR>
                    <a:lnT>
                      <a:noFill/>
                    </a:lnT>
                    <a:lnB>
                      <a:noFill/>
                    </a:lnB>
                  </a:tcPr>
                </a:tc>
                <a:tc>
                  <a:txBody>
                    <a:bodyPr/>
                    <a:lstStyle/>
                    <a:p>
                      <a:pPr algn="r" fontAlgn="ctr"/>
                      <a:endParaRPr lang="en-US" sz="1050" b="1" i="0" u="none" strike="noStrike">
                        <a:solidFill>
                          <a:srgbClr val="000000"/>
                        </a:solidFill>
                        <a:effectLst/>
                        <a:latin typeface="Arial" panose="020B0604020202020204" pitchFamily="34" charset="0"/>
                      </a:endParaRPr>
                    </a:p>
                  </a:txBody>
                  <a:tcPr marL="6894" marR="6894" marT="6894" marB="0" anchor="ctr">
                    <a:lnL>
                      <a:noFill/>
                    </a:lnL>
                    <a:lnR>
                      <a:noFill/>
                    </a:lnR>
                    <a:lnT>
                      <a:noFill/>
                    </a:lnT>
                    <a:lnB>
                      <a:noFill/>
                    </a:lnB>
                  </a:tcPr>
                </a:tc>
                <a:tc>
                  <a:txBody>
                    <a:bodyPr/>
                    <a:lstStyle/>
                    <a:p>
                      <a:pPr algn="r" fontAlgn="ctr"/>
                      <a:endParaRPr lang="en-US" sz="1050" b="1" i="0" u="none" strike="noStrike">
                        <a:solidFill>
                          <a:srgbClr val="000000"/>
                        </a:solidFill>
                        <a:effectLst/>
                        <a:latin typeface="Arial" panose="020B0604020202020204" pitchFamily="34" charset="0"/>
                      </a:endParaRPr>
                    </a:p>
                  </a:txBody>
                  <a:tcPr marL="6894" marR="6894" marT="6894" marB="0" anchor="ctr">
                    <a:lnL>
                      <a:noFill/>
                    </a:lnL>
                    <a:lnR>
                      <a:noFill/>
                    </a:lnR>
                    <a:lnT>
                      <a:noFill/>
                    </a:lnT>
                    <a:lnB>
                      <a:noFill/>
                    </a:lnB>
                  </a:tcPr>
                </a:tc>
              </a:tr>
              <a:tr h="191890">
                <a:tc>
                  <a:txBody>
                    <a:bodyPr/>
                    <a:lstStyle/>
                    <a:p>
                      <a:pPr algn="l" fontAlgn="b"/>
                      <a:r>
                        <a:rPr lang="en-US" sz="1100" b="0" i="0" u="none" strike="noStrike" dirty="0">
                          <a:solidFill>
                            <a:srgbClr val="000000"/>
                          </a:solidFill>
                          <a:effectLst/>
                          <a:latin typeface="Arial" panose="020B0604020202020204" pitchFamily="34" charset="0"/>
                        </a:rPr>
                        <a:t>2.11 - Registrations</a:t>
                      </a:r>
                    </a:p>
                  </a:txBody>
                  <a:tcPr marL="124100" marR="6894" marT="6894" marB="0" anchor="b">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$321,625.00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$235,050.00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$264,450.00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$821,125.00 </a:t>
                      </a:r>
                    </a:p>
                  </a:txBody>
                  <a:tcPr marL="6894" marR="6894" marT="6894" marB="0" anchor="ctr">
                    <a:lnL>
                      <a:noFill/>
                    </a:lnL>
                    <a:lnR>
                      <a:noFill/>
                    </a:lnR>
                    <a:lnT>
                      <a:noFill/>
                    </a:lnT>
                    <a:lnB>
                      <a:noFill/>
                    </a:lnB>
                  </a:tcPr>
                </a:tc>
              </a:tr>
              <a:tr h="241842">
                <a:tc>
                  <a:txBody>
                    <a:bodyPr/>
                    <a:lstStyle/>
                    <a:p>
                      <a:pPr algn="l" fontAlgn="b"/>
                      <a:r>
                        <a:rPr lang="en-US" sz="1100" b="0" i="0" u="none" strike="noStrike" dirty="0">
                          <a:solidFill>
                            <a:srgbClr val="000000"/>
                          </a:solidFill>
                          <a:effectLst/>
                          <a:latin typeface="Arial" panose="020B0604020202020204" pitchFamily="34" charset="0"/>
                        </a:rPr>
                        <a:t>2.12 - Hotel Commissions</a:t>
                      </a:r>
                    </a:p>
                  </a:txBody>
                  <a:tcPr marL="124100" marR="6894" marT="6894" marB="0" anchor="b">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$65,445.12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$33,228.32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$98,673.44 </a:t>
                      </a:r>
                    </a:p>
                  </a:txBody>
                  <a:tcPr marL="6894" marR="6894" marT="6894" marB="0" anchor="ctr">
                    <a:lnL>
                      <a:noFill/>
                    </a:lnL>
                    <a:lnR>
                      <a:noFill/>
                    </a:lnR>
                    <a:lnT>
                      <a:noFill/>
                    </a:lnT>
                    <a:lnB>
                      <a:noFill/>
                    </a:lnB>
                  </a:tcPr>
                </a:tc>
              </a:tr>
              <a:tr h="213706">
                <a:tc>
                  <a:txBody>
                    <a:bodyPr/>
                    <a:lstStyle/>
                    <a:p>
                      <a:pPr algn="l" fontAlgn="b"/>
                      <a:r>
                        <a:rPr lang="en-US" sz="1100" b="0" i="0" u="none" strike="noStrike" dirty="0">
                          <a:solidFill>
                            <a:srgbClr val="000000"/>
                          </a:solidFill>
                          <a:effectLst/>
                          <a:latin typeface="Arial" panose="020B0604020202020204" pitchFamily="34" charset="0"/>
                        </a:rPr>
                        <a:t>3.40 - IEEE CB </a:t>
                      </a:r>
                      <a:r>
                        <a:rPr lang="en-US" sz="1100" b="0" i="0" u="none" strike="noStrike" dirty="0" smtClean="0">
                          <a:solidFill>
                            <a:srgbClr val="000000"/>
                          </a:solidFill>
                          <a:effectLst/>
                          <a:latin typeface="Arial" panose="020B0604020202020204" pitchFamily="34" charset="0"/>
                        </a:rPr>
                        <a:t>Interest</a:t>
                      </a:r>
                      <a:endParaRPr lang="en-US" sz="1100" b="0" i="0" u="none" strike="noStrike" dirty="0">
                        <a:solidFill>
                          <a:srgbClr val="000000"/>
                        </a:solidFill>
                        <a:effectLst/>
                        <a:latin typeface="Arial" panose="020B0604020202020204" pitchFamily="34" charset="0"/>
                      </a:endParaRPr>
                    </a:p>
                  </a:txBody>
                  <a:tcPr marL="124100" marR="6894" marT="6894" marB="0" anchor="b">
                    <a:lnL>
                      <a:noFill/>
                    </a:lnL>
                    <a:lnR>
                      <a:noFill/>
                    </a:lnR>
                    <a:lnT>
                      <a:noFill/>
                    </a:lnT>
                    <a:lnB>
                      <a:noFill/>
                    </a:lnB>
                  </a:tcPr>
                </a:tc>
                <a:tc>
                  <a:txBody>
                    <a:bodyPr/>
                    <a:lstStyle/>
                    <a:p>
                      <a:pPr algn="r" fontAlgn="ctr"/>
                      <a:r>
                        <a:rPr lang="en-US" sz="1050" b="0" i="0" u="none" strike="noStrike" dirty="0">
                          <a:solidFill>
                            <a:srgbClr val="000000"/>
                          </a:solidFill>
                          <a:effectLst/>
                          <a:latin typeface="Arial" panose="020B0604020202020204" pitchFamily="34" charset="0"/>
                        </a:rPr>
                        <a:t>$1,640.57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$1,640.57 </a:t>
                      </a:r>
                    </a:p>
                  </a:txBody>
                  <a:tcPr marL="6894" marR="6894" marT="6894" marB="0" anchor="ctr">
                    <a:lnL>
                      <a:noFill/>
                    </a:lnL>
                    <a:lnR>
                      <a:noFill/>
                    </a:lnR>
                    <a:lnT>
                      <a:noFill/>
                    </a:lnT>
                    <a:lnB>
                      <a:noFill/>
                    </a:lnB>
                  </a:tcPr>
                </a:tc>
              </a:tr>
              <a:tr h="213706">
                <a:tc>
                  <a:txBody>
                    <a:bodyPr/>
                    <a:lstStyle/>
                    <a:p>
                      <a:pPr algn="l" fontAlgn="b"/>
                      <a:r>
                        <a:rPr lang="en-US" sz="1100" b="0" i="0" u="none" strike="noStrike" dirty="0">
                          <a:solidFill>
                            <a:srgbClr val="000000"/>
                          </a:solidFill>
                          <a:effectLst/>
                          <a:latin typeface="Arial" panose="020B0604020202020204" pitchFamily="34" charset="0"/>
                        </a:rPr>
                        <a:t>3.70 - Other Receipts</a:t>
                      </a:r>
                    </a:p>
                  </a:txBody>
                  <a:tcPr marL="124100" marR="6894" marT="6894" marB="0" anchor="b">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$1.00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$1.00 </a:t>
                      </a:r>
                    </a:p>
                  </a:txBody>
                  <a:tcPr marL="6894" marR="6894" marT="6894" marB="0" anchor="ctr">
                    <a:lnL>
                      <a:noFill/>
                    </a:lnL>
                    <a:lnR>
                      <a:noFill/>
                    </a:lnR>
                    <a:lnT>
                      <a:noFill/>
                    </a:lnT>
                    <a:lnB>
                      <a:noFill/>
                    </a:lnB>
                  </a:tcPr>
                </a:tc>
              </a:tr>
              <a:tr h="213706">
                <a:tc>
                  <a:txBody>
                    <a:bodyPr/>
                    <a:lstStyle/>
                    <a:p>
                      <a:pPr algn="l" fontAlgn="b"/>
                      <a:r>
                        <a:rPr lang="en-US" sz="1100" b="0" i="0" u="none" strike="noStrike" dirty="0">
                          <a:solidFill>
                            <a:srgbClr val="000000"/>
                          </a:solidFill>
                          <a:effectLst/>
                          <a:latin typeface="Arial" panose="020B0604020202020204" pitchFamily="34" charset="0"/>
                        </a:rPr>
                        <a:t>3.96 </a:t>
                      </a:r>
                      <a:r>
                        <a:rPr lang="en-US" sz="1100" b="0" i="0" u="none" strike="noStrike" dirty="0" smtClean="0">
                          <a:solidFill>
                            <a:srgbClr val="000000"/>
                          </a:solidFill>
                          <a:effectLst/>
                          <a:latin typeface="Arial" panose="020B0604020202020204" pitchFamily="34" charset="0"/>
                        </a:rPr>
                        <a:t>– Misc. </a:t>
                      </a:r>
                      <a:r>
                        <a:rPr lang="en-US" sz="1100" b="0" i="0" u="none" strike="noStrike" dirty="0">
                          <a:solidFill>
                            <a:srgbClr val="000000"/>
                          </a:solidFill>
                          <a:effectLst/>
                          <a:latin typeface="Arial" panose="020B0604020202020204" pitchFamily="34" charset="0"/>
                        </a:rPr>
                        <a:t>Income</a:t>
                      </a:r>
                    </a:p>
                  </a:txBody>
                  <a:tcPr marL="124100" marR="6894" marT="6894"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050" b="0" i="0" u="none" strike="noStrike">
                          <a:solidFill>
                            <a:srgbClr val="000000"/>
                          </a:solidFill>
                          <a:effectLst/>
                          <a:latin typeface="Arial" panose="020B0604020202020204" pitchFamily="34" charset="0"/>
                        </a:rPr>
                        <a:t>$1,709.01 </a:t>
                      </a:r>
                    </a:p>
                  </a:txBody>
                  <a:tcPr marL="6894" marR="6894" marT="689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050" b="0" i="0" u="none" strike="noStrike">
                          <a:solidFill>
                            <a:srgbClr val="000000"/>
                          </a:solidFill>
                          <a:effectLst/>
                          <a:latin typeface="Arial" panose="020B0604020202020204" pitchFamily="34" charset="0"/>
                        </a:rPr>
                        <a:t>$1,709.01 </a:t>
                      </a:r>
                    </a:p>
                  </a:txBody>
                  <a:tcPr marL="6894" marR="6894" marT="6894" marB="0" anchor="ctr">
                    <a:lnL>
                      <a:noFill/>
                    </a:lnL>
                    <a:lnR>
                      <a:noFill/>
                    </a:lnR>
                    <a:lnT>
                      <a:noFill/>
                    </a:lnT>
                    <a:lnB w="6350" cap="flat" cmpd="sng" algn="ctr">
                      <a:solidFill>
                        <a:srgbClr val="C0C0C0"/>
                      </a:solidFill>
                      <a:prstDash val="dot"/>
                      <a:round/>
                      <a:headEnd type="none" w="med" len="med"/>
                      <a:tailEnd type="none" w="med" len="med"/>
                    </a:lnB>
                  </a:tcPr>
                </a:tc>
              </a:tr>
              <a:tr h="185434">
                <a:tc>
                  <a:txBody>
                    <a:bodyPr/>
                    <a:lstStyle/>
                    <a:p>
                      <a:pPr algn="l" fontAlgn="b"/>
                      <a:r>
                        <a:rPr lang="en-US" sz="1100" b="1" i="0" u="none" strike="noStrike" dirty="0">
                          <a:solidFill>
                            <a:srgbClr val="000000"/>
                          </a:solidFill>
                          <a:effectLst/>
                          <a:latin typeface="Arial" panose="020B0604020202020204" pitchFamily="34" charset="0"/>
                        </a:rPr>
                        <a:t>Total - Income</a:t>
                      </a:r>
                    </a:p>
                  </a:txBody>
                  <a:tcPr marL="62050" marR="6894" marT="6894"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050" b="1" i="0" u="none" strike="noStrike">
                          <a:solidFill>
                            <a:srgbClr val="000000"/>
                          </a:solidFill>
                          <a:effectLst/>
                          <a:latin typeface="Arial" panose="020B0604020202020204" pitchFamily="34" charset="0"/>
                        </a:rPr>
                        <a:t>$3,349.58 </a:t>
                      </a:r>
                    </a:p>
                  </a:txBody>
                  <a:tcPr marL="6894" marR="6894" marT="689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050" b="1" i="0" u="none" strike="noStrike">
                          <a:solidFill>
                            <a:srgbClr val="000000"/>
                          </a:solidFill>
                          <a:effectLst/>
                          <a:latin typeface="Arial" panose="020B0604020202020204" pitchFamily="34" charset="0"/>
                        </a:rPr>
                        <a:t>$387,071.12 </a:t>
                      </a:r>
                    </a:p>
                  </a:txBody>
                  <a:tcPr marL="6894" marR="6894" marT="689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050" b="1" i="0" u="none" strike="noStrike">
                          <a:solidFill>
                            <a:srgbClr val="000000"/>
                          </a:solidFill>
                          <a:effectLst/>
                          <a:latin typeface="Arial" panose="020B0604020202020204" pitchFamily="34" charset="0"/>
                        </a:rPr>
                        <a:t>$268,278.32 </a:t>
                      </a:r>
                    </a:p>
                  </a:txBody>
                  <a:tcPr marL="6894" marR="6894" marT="689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050" b="1" i="0" u="none" strike="noStrike">
                          <a:solidFill>
                            <a:srgbClr val="000000"/>
                          </a:solidFill>
                          <a:effectLst/>
                          <a:latin typeface="Arial" panose="020B0604020202020204" pitchFamily="34" charset="0"/>
                        </a:rPr>
                        <a:t>$264,450.00 </a:t>
                      </a:r>
                    </a:p>
                  </a:txBody>
                  <a:tcPr marL="6894" marR="6894" marT="689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050" b="1" i="0" u="none" strike="noStrike">
                          <a:solidFill>
                            <a:srgbClr val="000000"/>
                          </a:solidFill>
                          <a:effectLst/>
                          <a:latin typeface="Arial" panose="020B0604020202020204" pitchFamily="34" charset="0"/>
                        </a:rPr>
                        <a:t>$923,149.02 </a:t>
                      </a:r>
                    </a:p>
                  </a:txBody>
                  <a:tcPr marL="6894" marR="6894" marT="689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90865">
                <a:tc>
                  <a:txBody>
                    <a:bodyPr/>
                    <a:lstStyle/>
                    <a:p>
                      <a:pPr algn="l" fontAlgn="b"/>
                      <a:r>
                        <a:rPr lang="en-US" sz="1100" b="1" i="0" u="none" strike="noStrike" dirty="0">
                          <a:solidFill>
                            <a:srgbClr val="000000"/>
                          </a:solidFill>
                          <a:effectLst/>
                          <a:latin typeface="Arial" panose="020B0604020202020204" pitchFamily="34" charset="0"/>
                        </a:rPr>
                        <a:t>Expense</a:t>
                      </a:r>
                    </a:p>
                  </a:txBody>
                  <a:tcPr marL="62050" marR="6894" marT="6894" marB="0" anchor="b">
                    <a:lnL>
                      <a:noFill/>
                    </a:lnL>
                    <a:lnR>
                      <a:noFill/>
                    </a:lnR>
                    <a:lnT w="6350" cap="flat" cmpd="sng" algn="ctr">
                      <a:solidFill>
                        <a:srgbClr val="969696"/>
                      </a:solidFill>
                      <a:prstDash val="dot"/>
                      <a:round/>
                      <a:headEnd type="none" w="med" len="med"/>
                      <a:tailEnd type="none" w="med" len="med"/>
                    </a:lnT>
                    <a:lnB>
                      <a:noFill/>
                    </a:lnB>
                  </a:tcPr>
                </a:tc>
                <a:tc>
                  <a:txBody>
                    <a:bodyPr/>
                    <a:lstStyle/>
                    <a:p>
                      <a:endParaRPr lang="en-US" dirty="0"/>
                    </a:p>
                  </a:txBody>
                  <a:tcPr marL="6894" marR="6894" marT="689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050" b="1" i="0" u="none" strike="noStrike" dirty="0">
                        <a:solidFill>
                          <a:srgbClr val="000000"/>
                        </a:solidFill>
                        <a:effectLst/>
                        <a:latin typeface="Arial" panose="020B0604020202020204" pitchFamily="34" charset="0"/>
                      </a:endParaRPr>
                    </a:p>
                  </a:txBody>
                  <a:tcPr marL="6894" marR="6894" marT="689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050" b="1" i="0" u="none" strike="noStrike" dirty="0">
                        <a:solidFill>
                          <a:srgbClr val="000000"/>
                        </a:solidFill>
                        <a:effectLst/>
                        <a:latin typeface="Arial" panose="020B0604020202020204" pitchFamily="34" charset="0"/>
                      </a:endParaRPr>
                    </a:p>
                  </a:txBody>
                  <a:tcPr marL="6894" marR="6894" marT="689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050" b="1" i="0" u="none" strike="noStrike" dirty="0">
                        <a:solidFill>
                          <a:srgbClr val="000000"/>
                        </a:solidFill>
                        <a:effectLst/>
                        <a:latin typeface="Arial" panose="020B0604020202020204" pitchFamily="34" charset="0"/>
                      </a:endParaRPr>
                    </a:p>
                  </a:txBody>
                  <a:tcPr marL="6894" marR="6894" marT="689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050" b="1" i="0" u="none" strike="noStrike" dirty="0">
                        <a:solidFill>
                          <a:srgbClr val="000000"/>
                        </a:solidFill>
                        <a:effectLst/>
                        <a:latin typeface="Arial" panose="020B0604020202020204" pitchFamily="34" charset="0"/>
                      </a:endParaRPr>
                    </a:p>
                  </a:txBody>
                  <a:tcPr marL="6894" marR="6894" marT="6894" marB="0" anchor="ctr">
                    <a:lnL>
                      <a:noFill/>
                    </a:lnL>
                    <a:lnR>
                      <a:noFill/>
                    </a:lnR>
                    <a:lnT w="6350" cap="flat" cmpd="sng" algn="ctr">
                      <a:solidFill>
                        <a:srgbClr val="969696"/>
                      </a:solidFill>
                      <a:prstDash val="dot"/>
                      <a:round/>
                      <a:headEnd type="none" w="med" len="med"/>
                      <a:tailEnd type="none" w="med" len="med"/>
                    </a:lnT>
                    <a:lnB>
                      <a:noFill/>
                    </a:lnB>
                  </a:tcPr>
                </a:tc>
              </a:tr>
              <a:tr h="213706">
                <a:tc>
                  <a:txBody>
                    <a:bodyPr/>
                    <a:lstStyle/>
                    <a:p>
                      <a:pPr algn="l" fontAlgn="b"/>
                      <a:r>
                        <a:rPr lang="en-US" sz="1100" b="0" i="0" u="none" strike="noStrike" dirty="0">
                          <a:solidFill>
                            <a:srgbClr val="000000"/>
                          </a:solidFill>
                          <a:effectLst/>
                          <a:latin typeface="Arial" panose="020B0604020202020204" pitchFamily="34" charset="0"/>
                        </a:rPr>
                        <a:t>4.10 - Meetings </a:t>
                      </a:r>
                      <a:r>
                        <a:rPr lang="en-US" sz="1100" b="0" i="0" u="none" strike="noStrike" dirty="0" smtClean="0">
                          <a:solidFill>
                            <a:srgbClr val="000000"/>
                          </a:solidFill>
                          <a:effectLst/>
                          <a:latin typeface="Arial" panose="020B0604020202020204" pitchFamily="34" charset="0"/>
                        </a:rPr>
                        <a:t>Expense</a:t>
                      </a:r>
                      <a:endParaRPr lang="en-US" sz="1100" b="0" i="0" u="none" strike="noStrike" dirty="0">
                        <a:solidFill>
                          <a:srgbClr val="000000"/>
                        </a:solidFill>
                        <a:effectLst/>
                        <a:latin typeface="Arial" panose="020B0604020202020204" pitchFamily="34" charset="0"/>
                      </a:endParaRPr>
                    </a:p>
                  </a:txBody>
                  <a:tcPr marL="124100" marR="6894" marT="6894" marB="0" anchor="b">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$99,214.06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$99,214.06 </a:t>
                      </a:r>
                    </a:p>
                  </a:txBody>
                  <a:tcPr marL="6894" marR="6894" marT="6894" marB="0" anchor="ctr">
                    <a:lnL>
                      <a:noFill/>
                    </a:lnL>
                    <a:lnR>
                      <a:noFill/>
                    </a:lnR>
                    <a:lnT>
                      <a:noFill/>
                    </a:lnT>
                    <a:lnB>
                      <a:noFill/>
                    </a:lnB>
                  </a:tcPr>
                </a:tc>
              </a:tr>
              <a:tr h="213706">
                <a:tc>
                  <a:txBody>
                    <a:bodyPr/>
                    <a:lstStyle/>
                    <a:p>
                      <a:pPr algn="l" fontAlgn="b"/>
                      <a:r>
                        <a:rPr lang="en-US" sz="1100" b="0" i="0" u="none" strike="noStrike" dirty="0">
                          <a:solidFill>
                            <a:srgbClr val="000000"/>
                          </a:solidFill>
                          <a:effectLst/>
                          <a:latin typeface="Arial" panose="020B0604020202020204" pitchFamily="34" charset="0"/>
                        </a:rPr>
                        <a:t>4.110 - Site Survey</a:t>
                      </a:r>
                    </a:p>
                  </a:txBody>
                  <a:tcPr marL="124100" marR="6894" marT="6894" marB="0" anchor="b">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$416.38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$416.38 </a:t>
                      </a:r>
                    </a:p>
                  </a:txBody>
                  <a:tcPr marL="6894" marR="6894" marT="6894" marB="0" anchor="ctr">
                    <a:lnL>
                      <a:noFill/>
                    </a:lnL>
                    <a:lnR>
                      <a:noFill/>
                    </a:lnR>
                    <a:lnT>
                      <a:noFill/>
                    </a:lnT>
                    <a:lnB>
                      <a:noFill/>
                    </a:lnB>
                  </a:tcPr>
                </a:tc>
              </a:tr>
              <a:tr h="213706">
                <a:tc>
                  <a:txBody>
                    <a:bodyPr/>
                    <a:lstStyle/>
                    <a:p>
                      <a:pPr algn="l" fontAlgn="b"/>
                      <a:r>
                        <a:rPr lang="en-US" sz="1100" b="0" i="0" u="none" strike="noStrike" dirty="0">
                          <a:solidFill>
                            <a:srgbClr val="000000"/>
                          </a:solidFill>
                          <a:effectLst/>
                          <a:latin typeface="Arial" panose="020B0604020202020204" pitchFamily="34" charset="0"/>
                        </a:rPr>
                        <a:t>4.113 - Venue</a:t>
                      </a:r>
                    </a:p>
                  </a:txBody>
                  <a:tcPr marL="124100" marR="6894" marT="6894" marB="0" anchor="b">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$17,958.96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$19,850.88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$59,497.00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$97,306.84 </a:t>
                      </a:r>
                    </a:p>
                  </a:txBody>
                  <a:tcPr marL="6894" marR="6894" marT="6894" marB="0" anchor="ctr">
                    <a:lnL>
                      <a:noFill/>
                    </a:lnL>
                    <a:lnR>
                      <a:noFill/>
                    </a:lnR>
                    <a:lnT>
                      <a:noFill/>
                    </a:lnT>
                    <a:lnB>
                      <a:noFill/>
                    </a:lnB>
                  </a:tcPr>
                </a:tc>
              </a:tr>
              <a:tr h="213706">
                <a:tc>
                  <a:txBody>
                    <a:bodyPr/>
                    <a:lstStyle/>
                    <a:p>
                      <a:pPr algn="l" fontAlgn="b"/>
                      <a:r>
                        <a:rPr lang="en-US" sz="1100" b="0" i="0" u="none" strike="noStrike" dirty="0">
                          <a:solidFill>
                            <a:srgbClr val="000000"/>
                          </a:solidFill>
                          <a:effectLst/>
                          <a:latin typeface="Arial" panose="020B0604020202020204" pitchFamily="34" charset="0"/>
                        </a:rPr>
                        <a:t>4.12 - Financial Fees</a:t>
                      </a:r>
                    </a:p>
                  </a:txBody>
                  <a:tcPr marL="124100" marR="6894" marT="6894" marB="0" anchor="b">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$11,601.61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$9,215.50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$18,423.00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$39,240.11 </a:t>
                      </a:r>
                    </a:p>
                  </a:txBody>
                  <a:tcPr marL="6894" marR="6894" marT="6894" marB="0" anchor="ctr">
                    <a:lnL>
                      <a:noFill/>
                    </a:lnL>
                    <a:lnR>
                      <a:noFill/>
                    </a:lnR>
                    <a:lnT>
                      <a:noFill/>
                    </a:lnT>
                    <a:lnB>
                      <a:noFill/>
                    </a:lnB>
                  </a:tcPr>
                </a:tc>
              </a:tr>
              <a:tr h="213706">
                <a:tc>
                  <a:txBody>
                    <a:bodyPr/>
                    <a:lstStyle/>
                    <a:p>
                      <a:pPr algn="l" fontAlgn="b"/>
                      <a:r>
                        <a:rPr lang="en-US" sz="1100" b="0" i="0" u="none" strike="noStrike" dirty="0">
                          <a:solidFill>
                            <a:srgbClr val="000000"/>
                          </a:solidFill>
                          <a:effectLst/>
                          <a:latin typeface="Arial" panose="020B0604020202020204" pitchFamily="34" charset="0"/>
                        </a:rPr>
                        <a:t>4.13 - Meeting  Planner</a:t>
                      </a:r>
                    </a:p>
                  </a:txBody>
                  <a:tcPr marL="124100" marR="6894" marT="6894" marB="0" anchor="b">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$78,555.59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$47,118.14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$43,853.00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$169,526.73 </a:t>
                      </a:r>
                    </a:p>
                  </a:txBody>
                  <a:tcPr marL="6894" marR="6894" marT="6894" marB="0" anchor="ctr">
                    <a:lnL>
                      <a:noFill/>
                    </a:lnL>
                    <a:lnR>
                      <a:noFill/>
                    </a:lnR>
                    <a:lnT>
                      <a:noFill/>
                    </a:lnT>
                    <a:lnB>
                      <a:noFill/>
                    </a:lnB>
                  </a:tcPr>
                </a:tc>
              </a:tr>
              <a:tr h="213706">
                <a:tc>
                  <a:txBody>
                    <a:bodyPr/>
                    <a:lstStyle/>
                    <a:p>
                      <a:pPr algn="l" fontAlgn="b"/>
                      <a:r>
                        <a:rPr lang="en-US" sz="1100" b="0" i="0" u="none" strike="noStrike" dirty="0">
                          <a:solidFill>
                            <a:srgbClr val="000000"/>
                          </a:solidFill>
                          <a:effectLst/>
                          <a:latin typeface="Arial" panose="020B0604020202020204" pitchFamily="34" charset="0"/>
                        </a:rPr>
                        <a:t>4.14 - Food &amp; Beverage</a:t>
                      </a:r>
                    </a:p>
                  </a:txBody>
                  <a:tcPr marL="124100" marR="6894" marT="6894" marB="0" anchor="b">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$87,189.96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$101,535.76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$67,757.00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$256,482.72 </a:t>
                      </a:r>
                    </a:p>
                  </a:txBody>
                  <a:tcPr marL="6894" marR="6894" marT="6894" marB="0" anchor="ctr">
                    <a:lnL>
                      <a:noFill/>
                    </a:lnL>
                    <a:lnR>
                      <a:noFill/>
                    </a:lnR>
                    <a:lnT>
                      <a:noFill/>
                    </a:lnT>
                    <a:lnB>
                      <a:noFill/>
                    </a:lnB>
                  </a:tcPr>
                </a:tc>
              </a:tr>
              <a:tr h="213706">
                <a:tc>
                  <a:txBody>
                    <a:bodyPr/>
                    <a:lstStyle/>
                    <a:p>
                      <a:pPr algn="l" fontAlgn="b"/>
                      <a:r>
                        <a:rPr lang="en-US" sz="1100" b="0" i="0" u="none" strike="noStrike" dirty="0">
                          <a:solidFill>
                            <a:srgbClr val="000000"/>
                          </a:solidFill>
                          <a:effectLst/>
                          <a:latin typeface="Arial" panose="020B0604020202020204" pitchFamily="34" charset="0"/>
                        </a:rPr>
                        <a:t>4.15 - Network Services</a:t>
                      </a:r>
                    </a:p>
                  </a:txBody>
                  <a:tcPr marL="124100" marR="6894" marT="6894" marB="0" anchor="b">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$78,640.89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$40,776.81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$35,806.62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$155,224.32 </a:t>
                      </a:r>
                    </a:p>
                  </a:txBody>
                  <a:tcPr marL="6894" marR="6894" marT="6894" marB="0" anchor="ctr">
                    <a:lnL>
                      <a:noFill/>
                    </a:lnL>
                    <a:lnR>
                      <a:noFill/>
                    </a:lnR>
                    <a:lnT>
                      <a:noFill/>
                    </a:lnT>
                    <a:lnB>
                      <a:noFill/>
                    </a:lnB>
                  </a:tcPr>
                </a:tc>
              </a:tr>
              <a:tr h="213706">
                <a:tc>
                  <a:txBody>
                    <a:bodyPr/>
                    <a:lstStyle/>
                    <a:p>
                      <a:pPr algn="l" fontAlgn="b"/>
                      <a:r>
                        <a:rPr lang="en-US" sz="1100" b="0" i="0" u="none" strike="noStrike" dirty="0">
                          <a:solidFill>
                            <a:srgbClr val="000000"/>
                          </a:solidFill>
                          <a:effectLst/>
                          <a:latin typeface="Arial" panose="020B0604020202020204" pitchFamily="34" charset="0"/>
                        </a:rPr>
                        <a:t>4.16 - Social</a:t>
                      </a:r>
                    </a:p>
                  </a:txBody>
                  <a:tcPr marL="124100" marR="6894" marT="6894" marB="0" anchor="b">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($636.40)</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$24,090.47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$31,204.00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$54,658.07 </a:t>
                      </a:r>
                    </a:p>
                  </a:txBody>
                  <a:tcPr marL="6894" marR="6894" marT="6894" marB="0" anchor="ctr">
                    <a:lnL>
                      <a:noFill/>
                    </a:lnL>
                    <a:lnR>
                      <a:noFill/>
                    </a:lnR>
                    <a:lnT>
                      <a:noFill/>
                    </a:lnT>
                    <a:lnB>
                      <a:noFill/>
                    </a:lnB>
                  </a:tcPr>
                </a:tc>
              </a:tr>
              <a:tr h="213706">
                <a:tc>
                  <a:txBody>
                    <a:bodyPr/>
                    <a:lstStyle/>
                    <a:p>
                      <a:pPr algn="l" fontAlgn="b"/>
                      <a:r>
                        <a:rPr lang="en-US" sz="1100" b="0" i="0" u="none" strike="noStrike" dirty="0">
                          <a:solidFill>
                            <a:srgbClr val="000000"/>
                          </a:solidFill>
                          <a:effectLst/>
                          <a:latin typeface="Arial" panose="020B0604020202020204" pitchFamily="34" charset="0"/>
                        </a:rPr>
                        <a:t>4.17 - Shipping</a:t>
                      </a:r>
                    </a:p>
                  </a:txBody>
                  <a:tcPr marL="124100" marR="6894" marT="6894" marB="0" anchor="b">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$13.46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$5,793.01 </a:t>
                      </a:r>
                    </a:p>
                  </a:txBody>
                  <a:tcPr marL="6894" marR="6894" marT="6894" marB="0" anchor="ctr">
                    <a:lnL>
                      <a:noFill/>
                    </a:lnL>
                    <a:lnR>
                      <a:noFill/>
                    </a:lnR>
                    <a:lnT>
                      <a:noFill/>
                    </a:lnT>
                    <a:lnB>
                      <a:noFill/>
                    </a:lnB>
                  </a:tcPr>
                </a:tc>
                <a:tc>
                  <a:txBody>
                    <a:bodyPr/>
                    <a:lstStyle/>
                    <a:p>
                      <a:pPr algn="r" fontAlgn="ctr"/>
                      <a:r>
                        <a:rPr lang="en-US" sz="1050" b="0" i="0" u="none" strike="noStrike" dirty="0">
                          <a:solidFill>
                            <a:srgbClr val="000000"/>
                          </a:solidFill>
                          <a:effectLst/>
                          <a:latin typeface="Arial" panose="020B0604020202020204" pitchFamily="34" charset="0"/>
                        </a:rPr>
                        <a:t>$6,923.06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$7,803.13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$20,532.66 </a:t>
                      </a:r>
                    </a:p>
                  </a:txBody>
                  <a:tcPr marL="6894" marR="6894" marT="6894" marB="0" anchor="ctr">
                    <a:lnL>
                      <a:noFill/>
                    </a:lnL>
                    <a:lnR>
                      <a:noFill/>
                    </a:lnR>
                    <a:lnT>
                      <a:noFill/>
                    </a:lnT>
                    <a:lnB>
                      <a:noFill/>
                    </a:lnB>
                  </a:tcPr>
                </a:tc>
              </a:tr>
              <a:tr h="213706">
                <a:tc>
                  <a:txBody>
                    <a:bodyPr/>
                    <a:lstStyle/>
                    <a:p>
                      <a:pPr algn="l" fontAlgn="b"/>
                      <a:r>
                        <a:rPr lang="en-US" sz="1100" b="0" i="0" u="none" strike="noStrike" dirty="0">
                          <a:solidFill>
                            <a:srgbClr val="000000"/>
                          </a:solidFill>
                          <a:effectLst/>
                          <a:latin typeface="Arial" panose="020B0604020202020204" pitchFamily="34" charset="0"/>
                        </a:rPr>
                        <a:t>4.18 - </a:t>
                      </a:r>
                      <a:r>
                        <a:rPr lang="en-US" sz="1100" b="0" i="0" u="none" strike="noStrike" dirty="0" err="1">
                          <a:solidFill>
                            <a:srgbClr val="000000"/>
                          </a:solidFill>
                          <a:effectLst/>
                          <a:latin typeface="Arial" panose="020B0604020202020204" pitchFamily="34" charset="0"/>
                        </a:rPr>
                        <a:t>Misc</a:t>
                      </a:r>
                      <a:r>
                        <a:rPr lang="en-US" sz="1100" b="0" i="0" u="none" strike="noStrike" dirty="0">
                          <a:solidFill>
                            <a:srgbClr val="000000"/>
                          </a:solidFill>
                          <a:effectLst/>
                          <a:latin typeface="Arial" panose="020B0604020202020204" pitchFamily="34" charset="0"/>
                        </a:rPr>
                        <a:t> Expense</a:t>
                      </a:r>
                    </a:p>
                  </a:txBody>
                  <a:tcPr marL="124100" marR="6894" marT="6894"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050" b="0" i="0" u="none" strike="noStrike">
                          <a:solidFill>
                            <a:srgbClr val="000000"/>
                          </a:solidFill>
                          <a:effectLst/>
                          <a:latin typeface="Arial" panose="020B0604020202020204" pitchFamily="34" charset="0"/>
                        </a:rPr>
                        <a:t>$8,337.06 </a:t>
                      </a:r>
                    </a:p>
                  </a:txBody>
                  <a:tcPr marL="6894" marR="6894" marT="689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050" b="0" i="0" u="none" strike="noStrike">
                          <a:solidFill>
                            <a:srgbClr val="000000"/>
                          </a:solidFill>
                          <a:effectLst/>
                          <a:latin typeface="Arial" panose="020B0604020202020204" pitchFamily="34" charset="0"/>
                        </a:rPr>
                        <a:t>$4,905.46 </a:t>
                      </a:r>
                    </a:p>
                  </a:txBody>
                  <a:tcPr marL="6894" marR="6894" marT="689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050" b="0" i="0" u="none" strike="noStrike">
                          <a:solidFill>
                            <a:srgbClr val="000000"/>
                          </a:solidFill>
                          <a:effectLst/>
                          <a:latin typeface="Arial" panose="020B0604020202020204" pitchFamily="34" charset="0"/>
                        </a:rPr>
                        <a:t>$7,980.50 </a:t>
                      </a:r>
                    </a:p>
                  </a:txBody>
                  <a:tcPr marL="6894" marR="6894" marT="689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050" b="0" i="0" u="none" strike="noStrike">
                          <a:solidFill>
                            <a:srgbClr val="000000"/>
                          </a:solidFill>
                          <a:effectLst/>
                          <a:latin typeface="Arial" panose="020B0604020202020204" pitchFamily="34" charset="0"/>
                        </a:rPr>
                        <a:t>$21,223.02 </a:t>
                      </a:r>
                    </a:p>
                  </a:txBody>
                  <a:tcPr marL="6894" marR="6894" marT="6894" marB="0" anchor="ctr">
                    <a:lnL>
                      <a:noFill/>
                    </a:lnL>
                    <a:lnR>
                      <a:noFill/>
                    </a:lnR>
                    <a:lnT>
                      <a:noFill/>
                    </a:lnT>
                    <a:lnB w="6350" cap="flat" cmpd="sng" algn="ctr">
                      <a:solidFill>
                        <a:srgbClr val="C0C0C0"/>
                      </a:solidFill>
                      <a:prstDash val="dot"/>
                      <a:round/>
                      <a:headEnd type="none" w="med" len="med"/>
                      <a:tailEnd type="none" w="med" len="med"/>
                    </a:lnB>
                  </a:tcPr>
                </a:tc>
              </a:tr>
              <a:tr h="213706">
                <a:tc>
                  <a:txBody>
                    <a:bodyPr/>
                    <a:lstStyle/>
                    <a:p>
                      <a:pPr algn="l" fontAlgn="b"/>
                      <a:r>
                        <a:rPr lang="en-US" sz="1100" b="1" i="0" u="none" strike="noStrike" dirty="0">
                          <a:solidFill>
                            <a:srgbClr val="000000"/>
                          </a:solidFill>
                          <a:effectLst/>
                          <a:latin typeface="Arial" panose="020B0604020202020204" pitchFamily="34" charset="0"/>
                        </a:rPr>
                        <a:t>Total - Expense</a:t>
                      </a:r>
                    </a:p>
                  </a:txBody>
                  <a:tcPr marL="62050" marR="6894" marT="6894"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050" b="1" i="0" u="none" strike="noStrike">
                          <a:solidFill>
                            <a:srgbClr val="000000"/>
                          </a:solidFill>
                          <a:effectLst/>
                          <a:latin typeface="Arial" panose="020B0604020202020204" pitchFamily="34" charset="0"/>
                        </a:rPr>
                        <a:t>$13.46 </a:t>
                      </a:r>
                    </a:p>
                  </a:txBody>
                  <a:tcPr marL="6894" marR="6894" marT="689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050" b="1" i="0" u="none" strike="noStrike">
                          <a:solidFill>
                            <a:srgbClr val="000000"/>
                          </a:solidFill>
                          <a:effectLst/>
                          <a:latin typeface="Arial" panose="020B0604020202020204" pitchFamily="34" charset="0"/>
                        </a:rPr>
                        <a:t>$387,071.12 </a:t>
                      </a:r>
                    </a:p>
                  </a:txBody>
                  <a:tcPr marL="6894" marR="6894" marT="689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050" b="1" i="0" u="none" strike="noStrike">
                          <a:solidFill>
                            <a:srgbClr val="000000"/>
                          </a:solidFill>
                          <a:effectLst/>
                          <a:latin typeface="Arial" panose="020B0604020202020204" pitchFamily="34" charset="0"/>
                        </a:rPr>
                        <a:t>$254,416.08 </a:t>
                      </a:r>
                    </a:p>
                  </a:txBody>
                  <a:tcPr marL="6894" marR="6894" marT="689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050" b="1" i="0" u="none" strike="noStrike">
                          <a:solidFill>
                            <a:srgbClr val="000000"/>
                          </a:solidFill>
                          <a:effectLst/>
                          <a:latin typeface="Arial" panose="020B0604020202020204" pitchFamily="34" charset="0"/>
                        </a:rPr>
                        <a:t>$272,324.25 </a:t>
                      </a:r>
                    </a:p>
                  </a:txBody>
                  <a:tcPr marL="6894" marR="6894" marT="689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050" b="1" i="0" u="none" strike="noStrike">
                          <a:solidFill>
                            <a:srgbClr val="000000"/>
                          </a:solidFill>
                          <a:effectLst/>
                          <a:latin typeface="Arial" panose="020B0604020202020204" pitchFamily="34" charset="0"/>
                        </a:rPr>
                        <a:t>$913,824.91 </a:t>
                      </a:r>
                    </a:p>
                  </a:txBody>
                  <a:tcPr marL="6894" marR="6894" marT="689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213706">
                <a:tc>
                  <a:txBody>
                    <a:bodyPr/>
                    <a:lstStyle/>
                    <a:p>
                      <a:pPr algn="l" fontAlgn="ctr"/>
                      <a:r>
                        <a:rPr lang="en-US" sz="1100" b="1" i="0" u="none" strike="noStrike" dirty="0">
                          <a:solidFill>
                            <a:srgbClr val="000000"/>
                          </a:solidFill>
                          <a:effectLst/>
                          <a:latin typeface="Arial" panose="020B0604020202020204" pitchFamily="34" charset="0"/>
                        </a:rPr>
                        <a:t>Net Income</a:t>
                      </a:r>
                    </a:p>
                  </a:txBody>
                  <a:tcPr marL="6894" marR="6894" marT="689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050" b="1" i="0" u="none" strike="noStrike">
                          <a:solidFill>
                            <a:srgbClr val="000000"/>
                          </a:solidFill>
                          <a:effectLst/>
                          <a:latin typeface="Arial" panose="020B0604020202020204" pitchFamily="34" charset="0"/>
                        </a:rPr>
                        <a:t>$3,336.12 </a:t>
                      </a:r>
                    </a:p>
                  </a:txBody>
                  <a:tcPr marL="6894" marR="6894" marT="689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050" b="1" i="0" u="none" strike="noStrike">
                          <a:solidFill>
                            <a:srgbClr val="000000"/>
                          </a:solidFill>
                          <a:effectLst/>
                          <a:latin typeface="Arial" panose="020B0604020202020204" pitchFamily="34" charset="0"/>
                        </a:rPr>
                        <a:t>$0.00 </a:t>
                      </a:r>
                    </a:p>
                  </a:txBody>
                  <a:tcPr marL="6894" marR="6894" marT="689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050" b="1" i="0" u="none" strike="noStrike" dirty="0">
                          <a:solidFill>
                            <a:srgbClr val="000000"/>
                          </a:solidFill>
                          <a:effectLst/>
                          <a:latin typeface="Arial" panose="020B0604020202020204" pitchFamily="34" charset="0"/>
                        </a:rPr>
                        <a:t>$13,862.24 </a:t>
                      </a:r>
                    </a:p>
                  </a:txBody>
                  <a:tcPr marL="6894" marR="6894" marT="689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050" b="1" i="0" u="none" strike="noStrike" dirty="0">
                          <a:solidFill>
                            <a:srgbClr val="000000"/>
                          </a:solidFill>
                          <a:effectLst/>
                          <a:latin typeface="Arial" panose="020B0604020202020204" pitchFamily="34" charset="0"/>
                        </a:rPr>
                        <a:t>($7,874.25)</a:t>
                      </a:r>
                    </a:p>
                  </a:txBody>
                  <a:tcPr marL="6894" marR="6894" marT="689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050" b="1" i="0" u="none" strike="noStrike" dirty="0">
                          <a:solidFill>
                            <a:srgbClr val="000000"/>
                          </a:solidFill>
                          <a:effectLst/>
                          <a:latin typeface="Arial" panose="020B0604020202020204" pitchFamily="34" charset="0"/>
                        </a:rPr>
                        <a:t>$9,324.11 </a:t>
                      </a:r>
                    </a:p>
                  </a:txBody>
                  <a:tcPr marL="6894" marR="6894" marT="6894" marB="0" anchor="ctr">
                    <a:lnL>
                      <a:noFill/>
                    </a:lnL>
                    <a:lnR>
                      <a:noFill/>
                    </a:lnR>
                    <a:lnT w="6350" cap="flat" cmpd="sng" algn="ctr">
                      <a:solidFill>
                        <a:srgbClr val="969696"/>
                      </a:solidFill>
                      <a:prstDash val="dot"/>
                      <a:round/>
                      <a:headEnd type="none" w="med" len="med"/>
                      <a:tailEnd type="none" w="med" len="med"/>
                    </a:lnT>
                    <a:lnB>
                      <a:noFill/>
                    </a:lnB>
                  </a:tcPr>
                </a:tc>
              </a:tr>
            </a:tbl>
          </a:graphicData>
        </a:graphic>
      </p:graphicFrame>
    </p:spTree>
    <p:extLst>
      <p:ext uri="{BB962C8B-B14F-4D97-AF65-F5344CB8AC3E}">
        <p14:creationId xmlns:p14="http://schemas.microsoft.com/office/powerpoint/2010/main" val="17028602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March 2017</a:t>
            </a:r>
            <a:endParaRPr lang="en-GB" dirty="0"/>
          </a:p>
        </p:txBody>
      </p:sp>
      <p:sp>
        <p:nvSpPr>
          <p:cNvPr id="3" name="Footer Placeholder 2"/>
          <p:cNvSpPr>
            <a:spLocks noGrp="1"/>
          </p:cNvSpPr>
          <p:nvPr>
            <p:ph type="ftr" idx="11"/>
          </p:nvPr>
        </p:nvSpPr>
        <p:spPr>
          <a:xfrm>
            <a:off x="5715000" y="6475413"/>
            <a:ext cx="2827338" cy="153987"/>
          </a:xfrm>
        </p:spPr>
        <p:txBody>
          <a:bodyPr/>
          <a:lstStyle/>
          <a:p>
            <a:pPr>
              <a:defRPr/>
            </a:pPr>
            <a:r>
              <a:rPr lang="en-GB" smtClean="0"/>
              <a:t>Ben Rolfe (BCA);   Jon Rosdahl (Qualcomm)</a:t>
            </a:r>
            <a:endParaRPr lang="en-GB" dirty="0"/>
          </a:p>
        </p:txBody>
      </p:sp>
      <p:sp>
        <p:nvSpPr>
          <p:cNvPr id="4" name="Slide Number Placeholder 3"/>
          <p:cNvSpPr>
            <a:spLocks noGrp="1"/>
          </p:cNvSpPr>
          <p:nvPr>
            <p:ph type="sldNum" idx="12"/>
          </p:nvPr>
        </p:nvSpPr>
        <p:spPr/>
        <p:txBody>
          <a:bodyPr/>
          <a:lstStyle/>
          <a:p>
            <a:pPr>
              <a:defRPr/>
            </a:pPr>
            <a:r>
              <a:rPr lang="en-GB" smtClean="0"/>
              <a:t>Slide </a:t>
            </a:r>
            <a:fld id="{189D7BFD-E160-402F-BBC8-B5B701941DD4}" type="slidenum">
              <a:rPr lang="en-GB" smtClean="0"/>
              <a:pPr>
                <a:defRPr/>
              </a:pPr>
              <a:t>11</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val="3670819142"/>
              </p:ext>
            </p:extLst>
          </p:nvPr>
        </p:nvGraphicFramePr>
        <p:xfrm>
          <a:off x="494505" y="1064349"/>
          <a:ext cx="8229601" cy="5225990"/>
        </p:xfrm>
        <a:graphic>
          <a:graphicData uri="http://schemas.openxmlformats.org/drawingml/2006/table">
            <a:tbl>
              <a:tblPr/>
              <a:tblGrid>
                <a:gridCol w="1854536"/>
                <a:gridCol w="1010682"/>
                <a:gridCol w="1010682"/>
                <a:gridCol w="932936"/>
                <a:gridCol w="792659"/>
                <a:gridCol w="843858"/>
                <a:gridCol w="751790"/>
                <a:gridCol w="1032458"/>
              </a:tblGrid>
              <a:tr h="526456">
                <a:tc>
                  <a:txBody>
                    <a:bodyPr/>
                    <a:lstStyle/>
                    <a:p>
                      <a:pPr algn="l" fontAlgn="b"/>
                      <a:endParaRPr lang="en-US" sz="1100" b="1" i="0" u="none" strike="noStrike" dirty="0">
                        <a:effectLst/>
                        <a:latin typeface="Arial" panose="020B0604020202020204" pitchFamily="34" charset="0"/>
                      </a:endParaRP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smtClean="0">
                          <a:effectLst/>
                          <a:latin typeface="Arial" panose="020B0604020202020204" pitchFamily="34" charset="0"/>
                        </a:rPr>
                        <a:t>2015 </a:t>
                      </a:r>
                      <a:br>
                        <a:rPr lang="en-US" sz="1200" b="1" i="0" u="none" strike="noStrike" dirty="0" smtClean="0">
                          <a:effectLst/>
                          <a:latin typeface="Arial" panose="020B0604020202020204" pitchFamily="34" charset="0"/>
                        </a:rPr>
                      </a:br>
                      <a:r>
                        <a:rPr lang="en-US" sz="1200" b="1" i="0" u="none" strike="noStrike" dirty="0" smtClean="0">
                          <a:effectLst/>
                          <a:latin typeface="Arial" panose="020B0604020202020204" pitchFamily="34" charset="0"/>
                        </a:rPr>
                        <a:t>Misc.</a:t>
                      </a:r>
                      <a:endParaRPr lang="en-US" sz="1200" b="1" i="0" u="none" strike="noStrike" dirty="0">
                        <a:effectLst/>
                        <a:latin typeface="Arial" panose="020B0604020202020204" pitchFamily="34" charset="0"/>
                      </a:endParaRPr>
                    </a:p>
                  </a:txBody>
                  <a:tcPr marL="6894" marR="6894" marT="6894"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2015-01 Atlanta, GA</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2015-05 Vancouver, Canada</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2015-07 Waikoloa, HI</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2015-09 Thailand, Bangkok</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2015-11 Dallas, TX</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Total</a:t>
                      </a:r>
                    </a:p>
                  </a:txBody>
                  <a:tcPr marL="9525" marR="9525" marT="9525" marB="0" anchor="b">
                    <a:lnL>
                      <a:noFill/>
                    </a:lnL>
                    <a:lnR>
                      <a:noFill/>
                    </a:lnR>
                    <a:lnT>
                      <a:noFill/>
                    </a:lnT>
                    <a:lnB>
                      <a:noFill/>
                    </a:lnB>
                    <a:solidFill>
                      <a:srgbClr val="D0D0D0"/>
                    </a:solidFill>
                  </a:tcPr>
                </a:tc>
              </a:tr>
              <a:tr h="182009">
                <a:tc>
                  <a:txBody>
                    <a:bodyPr/>
                    <a:lstStyle/>
                    <a:p>
                      <a:pPr algn="l" fontAlgn="b"/>
                      <a:r>
                        <a:rPr lang="en-US" sz="1100" b="1" i="0" u="none" strike="noStrike">
                          <a:effectLst/>
                          <a:latin typeface="Arial" panose="020B0604020202020204" pitchFamily="34" charset="0"/>
                        </a:rPr>
                        <a:t> </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Amount</a:t>
                      </a:r>
                    </a:p>
                  </a:txBody>
                  <a:tcPr marL="6894" marR="6894" marT="6894"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r>
              <a:tr h="166281">
                <a:tc>
                  <a:txBody>
                    <a:bodyPr/>
                    <a:lstStyle/>
                    <a:p>
                      <a:pPr algn="l" fontAlgn="ctr"/>
                      <a:r>
                        <a:rPr lang="en-US" sz="1100" b="1" i="0" u="none" strike="noStrike" dirty="0">
                          <a:solidFill>
                            <a:srgbClr val="000000"/>
                          </a:solidFill>
                          <a:effectLst/>
                          <a:latin typeface="Arial" panose="020B0604020202020204" pitchFamily="34" charset="0"/>
                        </a:rPr>
                        <a:t>Ordinary Income/Expense</a:t>
                      </a:r>
                    </a:p>
                  </a:txBody>
                  <a:tcPr marL="9525" marR="9525" marT="9525" marB="0" anchor="ctr">
                    <a:lnL>
                      <a:noFill/>
                    </a:lnL>
                    <a:lnR>
                      <a:noFill/>
                    </a:lnR>
                    <a:lnT>
                      <a:noFill/>
                    </a:lnT>
                    <a:lnB>
                      <a:noFill/>
                    </a:lnB>
                  </a:tcPr>
                </a:tc>
                <a:tc>
                  <a:txBody>
                    <a:bodyPr/>
                    <a:lstStyle/>
                    <a:p>
                      <a:pPr algn="r" fontAlgn="ctr"/>
                      <a:endParaRPr lang="en-US" sz="1100" b="1"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100" b="1"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100" b="1"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100" b="1"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100" b="1"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100" b="1"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1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r>
              <a:tr h="205356">
                <a:tc>
                  <a:txBody>
                    <a:bodyPr/>
                    <a:lstStyle/>
                    <a:p>
                      <a:pPr algn="l" fontAlgn="b"/>
                      <a:r>
                        <a:rPr lang="en-US" sz="1100" b="1" i="0" u="none" strike="noStrike">
                          <a:solidFill>
                            <a:srgbClr val="000000"/>
                          </a:solidFill>
                          <a:effectLst/>
                          <a:latin typeface="Arial" panose="020B0604020202020204" pitchFamily="34" charset="0"/>
                        </a:rPr>
                        <a:t>Income</a:t>
                      </a:r>
                    </a:p>
                  </a:txBody>
                  <a:tcPr marL="85725" marR="9525" marT="9525" marB="0" anchor="b">
                    <a:lnL>
                      <a:noFill/>
                    </a:lnL>
                    <a:lnR>
                      <a:noFill/>
                    </a:lnR>
                    <a:lnT>
                      <a:noFill/>
                    </a:lnT>
                    <a:lnB>
                      <a:noFill/>
                    </a:lnB>
                  </a:tcPr>
                </a:tc>
                <a:tc>
                  <a:txBody>
                    <a:bodyPr/>
                    <a:lstStyle/>
                    <a:p>
                      <a:pPr algn="r" fontAlgn="ctr"/>
                      <a:endParaRPr lang="en-US" sz="1100" b="1"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1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1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1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1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100" b="1"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1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r>
              <a:tr h="399673">
                <a:tc>
                  <a:txBody>
                    <a:bodyPr/>
                    <a:lstStyle/>
                    <a:p>
                      <a:pPr algn="l" fontAlgn="b"/>
                      <a:r>
                        <a:rPr lang="en-US" sz="1100" b="0" i="0" u="none" strike="noStrike">
                          <a:solidFill>
                            <a:srgbClr val="000000"/>
                          </a:solidFill>
                          <a:effectLst/>
                          <a:latin typeface="Arial" panose="020B0604020202020204" pitchFamily="34" charset="0"/>
                        </a:rPr>
                        <a:t>1.30 - Received from Foundations</a:t>
                      </a:r>
                    </a:p>
                  </a:txBody>
                  <a:tcPr marL="171450" marR="9525" marT="9525" marB="0" anchor="b">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$7,754.00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$7,754.00 </a:t>
                      </a:r>
                    </a:p>
                  </a:txBody>
                  <a:tcPr marL="9525" marR="9525" marT="9525" marB="0" anchor="ctr">
                    <a:lnL>
                      <a:noFill/>
                    </a:lnL>
                    <a:lnR>
                      <a:noFill/>
                    </a:lnR>
                    <a:lnT>
                      <a:noFill/>
                    </a:lnT>
                    <a:lnB>
                      <a:noFill/>
                    </a:lnB>
                  </a:tcPr>
                </a:tc>
              </a:tr>
              <a:tr h="205356">
                <a:tc>
                  <a:txBody>
                    <a:bodyPr/>
                    <a:lstStyle/>
                    <a:p>
                      <a:pPr algn="l" fontAlgn="b"/>
                      <a:r>
                        <a:rPr lang="en-US" sz="1100" b="0" i="0" u="none" strike="noStrike">
                          <a:solidFill>
                            <a:srgbClr val="000000"/>
                          </a:solidFill>
                          <a:effectLst/>
                          <a:latin typeface="Arial" panose="020B0604020202020204" pitchFamily="34" charset="0"/>
                        </a:rPr>
                        <a:t>2.11 - Registrations</a:t>
                      </a:r>
                    </a:p>
                  </a:txBody>
                  <a:tcPr marL="171450" marR="9525" marT="9525" marB="0" anchor="b">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$377,350.00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$243,250.00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$309,400.00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$930,000.00 </a:t>
                      </a:r>
                    </a:p>
                  </a:txBody>
                  <a:tcPr marL="9525" marR="9525" marT="9525" marB="0" anchor="ctr">
                    <a:lnL>
                      <a:noFill/>
                    </a:lnL>
                    <a:lnR>
                      <a:noFill/>
                    </a:lnR>
                    <a:lnT>
                      <a:noFill/>
                    </a:lnT>
                    <a:lnB>
                      <a:noFill/>
                    </a:lnB>
                  </a:tcPr>
                </a:tc>
              </a:tr>
              <a:tr h="205356">
                <a:tc>
                  <a:txBody>
                    <a:bodyPr/>
                    <a:lstStyle/>
                    <a:p>
                      <a:pPr algn="l" fontAlgn="b"/>
                      <a:r>
                        <a:rPr lang="en-US" sz="1100" b="0" i="0" u="none" strike="noStrike">
                          <a:solidFill>
                            <a:srgbClr val="000000"/>
                          </a:solidFill>
                          <a:effectLst/>
                          <a:latin typeface="Arial" panose="020B0604020202020204" pitchFamily="34" charset="0"/>
                        </a:rPr>
                        <a:t>2.12 - Hotel Commissions</a:t>
                      </a:r>
                    </a:p>
                  </a:txBody>
                  <a:tcPr marL="171450" marR="9525" marT="9525" marB="0" anchor="b">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$55,839.56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$9,095.10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$64,934.66 </a:t>
                      </a:r>
                    </a:p>
                  </a:txBody>
                  <a:tcPr marL="9525" marR="9525" marT="9525" marB="0" anchor="ctr">
                    <a:lnL>
                      <a:noFill/>
                    </a:lnL>
                    <a:lnR>
                      <a:noFill/>
                    </a:lnR>
                    <a:lnT>
                      <a:noFill/>
                    </a:lnT>
                    <a:lnB>
                      <a:noFill/>
                    </a:lnB>
                  </a:tcPr>
                </a:tc>
              </a:tr>
              <a:tr h="205356">
                <a:tc>
                  <a:txBody>
                    <a:bodyPr/>
                    <a:lstStyle/>
                    <a:p>
                      <a:pPr algn="l" fontAlgn="b"/>
                      <a:r>
                        <a:rPr lang="en-US" sz="1100" b="0" i="0" u="none" strike="noStrike" dirty="0">
                          <a:solidFill>
                            <a:srgbClr val="000000"/>
                          </a:solidFill>
                          <a:effectLst/>
                          <a:latin typeface="Arial" panose="020B0604020202020204" pitchFamily="34" charset="0"/>
                        </a:rPr>
                        <a:t>3.40 - IEEE CB </a:t>
                      </a:r>
                      <a:r>
                        <a:rPr lang="en-US" sz="1100" b="0" i="0" u="none" strike="noStrike" dirty="0" smtClean="0">
                          <a:solidFill>
                            <a:srgbClr val="000000"/>
                          </a:solidFill>
                          <a:effectLst/>
                          <a:latin typeface="Arial" panose="020B0604020202020204" pitchFamily="34" charset="0"/>
                        </a:rPr>
                        <a:t>Interest</a:t>
                      </a:r>
                      <a:endParaRPr lang="en-US" sz="1100" b="0" i="0" u="none" strike="noStrike" dirty="0">
                        <a:solidFill>
                          <a:srgbClr val="000000"/>
                        </a:solidFill>
                        <a:effectLst/>
                        <a:latin typeface="Arial" panose="020B0604020202020204" pitchFamily="34" charset="0"/>
                      </a:endParaRPr>
                    </a:p>
                  </a:txBody>
                  <a:tcPr marL="171450" marR="9525" marT="9525" marB="0" anchor="b">
                    <a:lnL>
                      <a:noFill/>
                    </a:lnL>
                    <a:lnR>
                      <a:noFill/>
                    </a:lnR>
                    <a:lnT>
                      <a:noFill/>
                    </a:lnT>
                    <a:lnB>
                      <a:noFill/>
                    </a:lnB>
                  </a:tcPr>
                </a:tc>
                <a:tc>
                  <a:txBody>
                    <a:bodyPr/>
                    <a:lstStyle/>
                    <a:p>
                      <a:pPr algn="r" rtl="0" fontAlgn="ctr"/>
                      <a:r>
                        <a:rPr lang="en-US" sz="1100" b="0" i="0" u="none" strike="noStrike" dirty="0">
                          <a:solidFill>
                            <a:srgbClr val="000000"/>
                          </a:solidFill>
                          <a:effectLst/>
                          <a:latin typeface="Arial" panose="020B0604020202020204" pitchFamily="34" charset="0"/>
                        </a:rPr>
                        <a:t>$974.56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$974.56 </a:t>
                      </a:r>
                    </a:p>
                  </a:txBody>
                  <a:tcPr marL="9525" marR="9525" marT="9525" marB="0" anchor="ctr">
                    <a:lnL>
                      <a:noFill/>
                    </a:lnL>
                    <a:lnR>
                      <a:noFill/>
                    </a:lnR>
                    <a:lnT>
                      <a:noFill/>
                    </a:lnT>
                    <a:lnB>
                      <a:noFill/>
                    </a:lnB>
                  </a:tcPr>
                </a:tc>
              </a:tr>
              <a:tr h="182009">
                <a:tc>
                  <a:txBody>
                    <a:bodyPr/>
                    <a:lstStyle/>
                    <a:p>
                      <a:pPr algn="l" fontAlgn="b"/>
                      <a:r>
                        <a:rPr lang="en-US" sz="1100" b="1" i="0" u="none" strike="noStrike" dirty="0">
                          <a:solidFill>
                            <a:srgbClr val="000000"/>
                          </a:solidFill>
                          <a:effectLst/>
                          <a:latin typeface="Arial" panose="020B0604020202020204" pitchFamily="34" charset="0"/>
                        </a:rPr>
                        <a:t>Total - Income</a:t>
                      </a:r>
                    </a:p>
                  </a:txBody>
                  <a:tcPr marL="85725" marR="9525" marT="9525" marB="0" anchor="b">
                    <a:lnL>
                      <a:noFill/>
                    </a:lnL>
                    <a:lnR>
                      <a:noFill/>
                    </a:lnR>
                    <a:lnT w="6350" cap="flat" cmpd="sng" algn="ctr">
                      <a:no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100" b="1" i="0" u="none" strike="noStrike" dirty="0">
                          <a:solidFill>
                            <a:srgbClr val="000000"/>
                          </a:solidFill>
                          <a:effectLst/>
                          <a:latin typeface="Arial" panose="020B0604020202020204" pitchFamily="34" charset="0"/>
                        </a:rPr>
                        <a:t>$974.56 </a:t>
                      </a:r>
                    </a:p>
                  </a:txBody>
                  <a:tcPr marL="9525" marR="9525" marT="9525" marB="0" anchor="ctr">
                    <a:lnL>
                      <a:noFill/>
                    </a:lnL>
                    <a:lnR>
                      <a:noFill/>
                    </a:lnR>
                    <a:lnT w="6350" cap="flat" cmpd="sng" algn="ctr">
                      <a:no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100" b="1" i="0" u="none" strike="noStrike">
                          <a:solidFill>
                            <a:srgbClr val="000000"/>
                          </a:solidFill>
                          <a:effectLst/>
                          <a:latin typeface="Arial" panose="020B0604020202020204" pitchFamily="34" charset="0"/>
                        </a:rPr>
                        <a:t>$433,189.56 </a:t>
                      </a:r>
                    </a:p>
                  </a:txBody>
                  <a:tcPr marL="9525" marR="9525" marT="9525" marB="0" anchor="ctr">
                    <a:lnL>
                      <a:noFill/>
                    </a:lnL>
                    <a:lnR>
                      <a:noFill/>
                    </a:lnR>
                    <a:lnT w="6350" cap="flat" cmpd="sng" algn="ctr">
                      <a:no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100" b="1" i="0" u="none" strike="noStrike">
                          <a:solidFill>
                            <a:srgbClr val="000000"/>
                          </a:solidFill>
                          <a:effectLst/>
                          <a:latin typeface="Arial" panose="020B0604020202020204" pitchFamily="34" charset="0"/>
                        </a:rPr>
                        <a:t>$252,345.10 </a:t>
                      </a:r>
                    </a:p>
                  </a:txBody>
                  <a:tcPr marL="9525" marR="9525" marT="9525" marB="0" anchor="ctr">
                    <a:lnL>
                      <a:noFill/>
                    </a:lnL>
                    <a:lnR>
                      <a:noFill/>
                    </a:lnR>
                    <a:lnT w="6350" cap="flat" cmpd="sng" algn="ctr">
                      <a:no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100" b="1" i="0" u="none" strike="noStrike">
                          <a:solidFill>
                            <a:srgbClr val="000000"/>
                          </a:solidFill>
                          <a:effectLst/>
                          <a:latin typeface="Arial" panose="020B0604020202020204" pitchFamily="34" charset="0"/>
                        </a:rPr>
                        <a:t>$0.00 </a:t>
                      </a:r>
                    </a:p>
                  </a:txBody>
                  <a:tcPr marL="9525" marR="9525" marT="9525" marB="0" anchor="ctr">
                    <a:lnL>
                      <a:noFill/>
                    </a:lnL>
                    <a:lnR>
                      <a:noFill/>
                    </a:lnR>
                    <a:lnT w="6350" cap="flat" cmpd="sng" algn="ctr">
                      <a:no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100" b="1" i="0" u="none" strike="noStrike">
                          <a:solidFill>
                            <a:srgbClr val="000000"/>
                          </a:solidFill>
                          <a:effectLst/>
                          <a:latin typeface="Arial" panose="020B0604020202020204" pitchFamily="34" charset="0"/>
                        </a:rPr>
                        <a:t>$317,154.00 </a:t>
                      </a:r>
                    </a:p>
                  </a:txBody>
                  <a:tcPr marL="9525" marR="9525" marT="9525" marB="0" anchor="ctr">
                    <a:lnL>
                      <a:noFill/>
                    </a:lnL>
                    <a:lnR>
                      <a:noFill/>
                    </a:lnR>
                    <a:lnT w="6350" cap="flat" cmpd="sng" algn="ctr">
                      <a:no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100" b="1" i="0" u="none" strike="noStrike" dirty="0">
                          <a:solidFill>
                            <a:srgbClr val="000000"/>
                          </a:solidFill>
                          <a:effectLst/>
                          <a:latin typeface="Arial" panose="020B0604020202020204" pitchFamily="34" charset="0"/>
                        </a:rPr>
                        <a:t>$0.00 </a:t>
                      </a:r>
                    </a:p>
                  </a:txBody>
                  <a:tcPr marL="9525" marR="9525" marT="9525" marB="0" anchor="ctr">
                    <a:lnL>
                      <a:noFill/>
                    </a:lnL>
                    <a:lnR>
                      <a:noFill/>
                    </a:lnR>
                    <a:lnT w="6350" cap="flat" cmpd="sng" algn="ctr">
                      <a:no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100" b="1" i="0" u="none" strike="noStrike">
                          <a:solidFill>
                            <a:srgbClr val="000000"/>
                          </a:solidFill>
                          <a:effectLst/>
                          <a:latin typeface="Arial" panose="020B0604020202020204" pitchFamily="34" charset="0"/>
                        </a:rPr>
                        <a:t>$1,003,663.22 </a:t>
                      </a:r>
                    </a:p>
                  </a:txBody>
                  <a:tcPr marL="9525" marR="9525" marT="9525" marB="0" anchor="ctr">
                    <a:lnL>
                      <a:noFill/>
                    </a:lnL>
                    <a:lnR>
                      <a:noFill/>
                    </a:lnR>
                    <a:lnT w="6350" cap="flat" cmpd="sng" algn="ctr">
                      <a:noFill/>
                      <a:prstDash val="dot"/>
                      <a:round/>
                      <a:headEnd type="none" w="med" len="med"/>
                      <a:tailEnd type="none" w="med" len="med"/>
                    </a:lnT>
                    <a:lnB w="6350" cap="flat" cmpd="sng" algn="ctr">
                      <a:solidFill>
                        <a:srgbClr val="969696"/>
                      </a:solidFill>
                      <a:prstDash val="dot"/>
                      <a:round/>
                      <a:headEnd type="none" w="med" len="med"/>
                      <a:tailEnd type="none" w="med" len="med"/>
                    </a:lnB>
                  </a:tcPr>
                </a:tc>
              </a:tr>
              <a:tr h="182009">
                <a:tc>
                  <a:txBody>
                    <a:bodyPr/>
                    <a:lstStyle/>
                    <a:p>
                      <a:pPr algn="l" fontAlgn="b"/>
                      <a:r>
                        <a:rPr lang="en-US" sz="1100" b="1" i="0" u="none" strike="noStrike" dirty="0">
                          <a:solidFill>
                            <a:srgbClr val="000000"/>
                          </a:solidFill>
                          <a:effectLst/>
                          <a:latin typeface="Arial" panose="020B0604020202020204" pitchFamily="34" charset="0"/>
                        </a:rPr>
                        <a:t>Expense</a:t>
                      </a:r>
                    </a:p>
                  </a:txBody>
                  <a:tcPr marL="85725" marR="9525" marT="9525" marB="0" anchor="b">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100" b="0" i="0" u="none" strike="noStrike" dirty="0">
                        <a:effectLst/>
                        <a:latin typeface="Arial" panose="020B0604020202020204" pitchFamily="34" charset="0"/>
                      </a:endParaRP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100" b="1" i="0" u="none" strike="noStrike" dirty="0">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100" b="1" i="0" u="none" strike="noStrike" dirty="0">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100" b="1" i="0" u="none" strike="noStrike" dirty="0">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100" b="1" i="0" u="none" strike="noStrike">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100" b="1" i="0" u="none" strike="noStrike" dirty="0">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100" b="1" i="0" u="none" strike="noStrike" dirty="0">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r>
              <a:tr h="248868">
                <a:tc>
                  <a:txBody>
                    <a:bodyPr/>
                    <a:lstStyle/>
                    <a:p>
                      <a:pPr algn="l" fontAlgn="b"/>
                      <a:r>
                        <a:rPr lang="en-US" sz="1100" b="0" i="0" u="none" strike="noStrike" dirty="0">
                          <a:solidFill>
                            <a:srgbClr val="000000"/>
                          </a:solidFill>
                          <a:effectLst/>
                          <a:latin typeface="Arial" panose="020B0604020202020204" pitchFamily="34" charset="0"/>
                        </a:rPr>
                        <a:t>4.10 - Meetings </a:t>
                      </a:r>
                      <a:r>
                        <a:rPr lang="en-US" sz="1100" b="0" i="0" u="none" strike="noStrike" dirty="0" smtClean="0">
                          <a:solidFill>
                            <a:srgbClr val="000000"/>
                          </a:solidFill>
                          <a:effectLst/>
                          <a:latin typeface="Arial" panose="020B0604020202020204" pitchFamily="34" charset="0"/>
                        </a:rPr>
                        <a:t>Expense</a:t>
                      </a:r>
                      <a:endParaRPr lang="en-US" sz="1100" b="0" i="0" u="none" strike="noStrike" dirty="0">
                        <a:solidFill>
                          <a:srgbClr val="000000"/>
                        </a:solidFill>
                        <a:effectLst/>
                        <a:latin typeface="Arial" panose="020B0604020202020204" pitchFamily="34" charset="0"/>
                      </a:endParaRPr>
                    </a:p>
                  </a:txBody>
                  <a:tcPr marL="171450" marR="9525" marT="9525" marB="0" anchor="b">
                    <a:lnL>
                      <a:noFill/>
                    </a:lnL>
                    <a:lnR>
                      <a:noFill/>
                    </a:lnR>
                    <a:lnT>
                      <a:noFill/>
                    </a:lnT>
                    <a:lnB>
                      <a:noFill/>
                    </a:lnB>
                  </a:tcPr>
                </a:tc>
                <a:tc>
                  <a:txBody>
                    <a:bodyPr/>
                    <a:lstStyle/>
                    <a:p>
                      <a:pPr algn="r" rtl="0"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$185,196.00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$185,196.00 </a:t>
                      </a:r>
                    </a:p>
                  </a:txBody>
                  <a:tcPr marL="9525" marR="9525" marT="9525" marB="0" anchor="ctr">
                    <a:lnL>
                      <a:noFill/>
                    </a:lnL>
                    <a:lnR>
                      <a:noFill/>
                    </a:lnR>
                    <a:lnT>
                      <a:noFill/>
                    </a:lnT>
                    <a:lnB>
                      <a:noFill/>
                    </a:lnB>
                  </a:tcPr>
                </a:tc>
              </a:tr>
              <a:tr h="205356">
                <a:tc>
                  <a:txBody>
                    <a:bodyPr/>
                    <a:lstStyle/>
                    <a:p>
                      <a:pPr algn="l" fontAlgn="b"/>
                      <a:r>
                        <a:rPr lang="en-US" sz="1100" b="0" i="0" u="none" strike="noStrike">
                          <a:solidFill>
                            <a:srgbClr val="000000"/>
                          </a:solidFill>
                          <a:effectLst/>
                          <a:latin typeface="Arial" panose="020B0604020202020204" pitchFamily="34" charset="0"/>
                        </a:rPr>
                        <a:t>4.110 - Site Survey</a:t>
                      </a:r>
                    </a:p>
                  </a:txBody>
                  <a:tcPr marL="171450" marR="9525" marT="9525" marB="0" anchor="b">
                    <a:lnL>
                      <a:noFill/>
                    </a:lnL>
                    <a:lnR>
                      <a:noFill/>
                    </a:lnR>
                    <a:lnT>
                      <a:noFill/>
                    </a:lnT>
                    <a:lnB>
                      <a:noFill/>
                    </a:lnB>
                  </a:tcPr>
                </a:tc>
                <a:tc>
                  <a:txBody>
                    <a:bodyPr/>
                    <a:lstStyle/>
                    <a:p>
                      <a:pPr algn="r" rtl="0" fontAlgn="ctr"/>
                      <a:r>
                        <a:rPr lang="en-US" sz="1100" b="0" i="0" u="none" strike="noStrike" dirty="0">
                          <a:solidFill>
                            <a:srgbClr val="000000"/>
                          </a:solidFill>
                          <a:effectLst/>
                          <a:latin typeface="Arial" panose="020B0604020202020204" pitchFamily="34" charset="0"/>
                        </a:rPr>
                        <a:t>$1,867.43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$1,209.08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$3,076.51 </a:t>
                      </a:r>
                    </a:p>
                  </a:txBody>
                  <a:tcPr marL="9525" marR="9525" marT="9525" marB="0" anchor="ctr">
                    <a:lnL>
                      <a:noFill/>
                    </a:lnL>
                    <a:lnR>
                      <a:noFill/>
                    </a:lnR>
                    <a:lnT>
                      <a:noFill/>
                    </a:lnT>
                    <a:lnB>
                      <a:noFill/>
                    </a:lnB>
                  </a:tcPr>
                </a:tc>
              </a:tr>
              <a:tr h="205356">
                <a:tc>
                  <a:txBody>
                    <a:bodyPr/>
                    <a:lstStyle/>
                    <a:p>
                      <a:pPr algn="l" fontAlgn="b"/>
                      <a:r>
                        <a:rPr lang="en-US" sz="1100" b="0" i="0" u="none" strike="noStrike">
                          <a:solidFill>
                            <a:srgbClr val="000000"/>
                          </a:solidFill>
                          <a:effectLst/>
                          <a:latin typeface="Arial" panose="020B0604020202020204" pitchFamily="34" charset="0"/>
                        </a:rPr>
                        <a:t>4.111 - Deposit</a:t>
                      </a:r>
                    </a:p>
                  </a:txBody>
                  <a:tcPr marL="171450" marR="9525" marT="9525" marB="0" anchor="b">
                    <a:lnL>
                      <a:noFill/>
                    </a:lnL>
                    <a:lnR>
                      <a:noFill/>
                    </a:lnR>
                    <a:lnT>
                      <a:noFill/>
                    </a:lnT>
                    <a:lnB>
                      <a:noFill/>
                    </a:lnB>
                  </a:tcPr>
                </a:tc>
                <a:tc>
                  <a:txBody>
                    <a:bodyPr/>
                    <a:lstStyle/>
                    <a:p>
                      <a:pPr algn="r" rtl="0"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r>
              <a:tr h="205356">
                <a:tc>
                  <a:txBody>
                    <a:bodyPr/>
                    <a:lstStyle/>
                    <a:p>
                      <a:pPr algn="l" fontAlgn="b"/>
                      <a:r>
                        <a:rPr lang="en-US" sz="1100" b="0" i="0" u="none" strike="noStrike">
                          <a:solidFill>
                            <a:srgbClr val="000000"/>
                          </a:solidFill>
                          <a:effectLst/>
                          <a:latin typeface="Arial" panose="020B0604020202020204" pitchFamily="34" charset="0"/>
                        </a:rPr>
                        <a:t>4.113 - Venue</a:t>
                      </a:r>
                    </a:p>
                  </a:txBody>
                  <a:tcPr marL="171450" marR="9525" marT="9525" marB="0" anchor="b">
                    <a:lnL>
                      <a:noFill/>
                    </a:lnL>
                    <a:lnR>
                      <a:noFill/>
                    </a:lnR>
                    <a:lnT>
                      <a:noFill/>
                    </a:lnT>
                    <a:lnB>
                      <a:noFill/>
                    </a:lnB>
                  </a:tcPr>
                </a:tc>
                <a:tc>
                  <a:txBody>
                    <a:bodyPr/>
                    <a:lstStyle/>
                    <a:p>
                      <a:pPr algn="r" rtl="0"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$54,999.48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$9,389.30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$84,001.00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$148,389.78 </a:t>
                      </a:r>
                    </a:p>
                  </a:txBody>
                  <a:tcPr marL="9525" marR="9525" marT="9525" marB="0" anchor="ctr">
                    <a:lnL>
                      <a:noFill/>
                    </a:lnL>
                    <a:lnR>
                      <a:noFill/>
                    </a:lnR>
                    <a:lnT>
                      <a:noFill/>
                    </a:lnT>
                    <a:lnB>
                      <a:noFill/>
                    </a:lnB>
                  </a:tcPr>
                </a:tc>
              </a:tr>
              <a:tr h="205356">
                <a:tc>
                  <a:txBody>
                    <a:bodyPr/>
                    <a:lstStyle/>
                    <a:p>
                      <a:pPr algn="l" fontAlgn="b"/>
                      <a:r>
                        <a:rPr lang="en-US" sz="1100" b="0" i="0" u="none" strike="noStrike">
                          <a:solidFill>
                            <a:srgbClr val="000000"/>
                          </a:solidFill>
                          <a:effectLst/>
                          <a:latin typeface="Arial" panose="020B0604020202020204" pitchFamily="34" charset="0"/>
                        </a:rPr>
                        <a:t>4.12 - Financial Fees</a:t>
                      </a:r>
                    </a:p>
                  </a:txBody>
                  <a:tcPr marL="171450" marR="9525" marT="9525" marB="0" anchor="b">
                    <a:lnL>
                      <a:noFill/>
                    </a:lnL>
                    <a:lnR>
                      <a:noFill/>
                    </a:lnR>
                    <a:lnT>
                      <a:noFill/>
                    </a:lnT>
                    <a:lnB>
                      <a:noFill/>
                    </a:lnB>
                  </a:tcPr>
                </a:tc>
                <a:tc>
                  <a:txBody>
                    <a:bodyPr/>
                    <a:lstStyle/>
                    <a:p>
                      <a:pPr algn="r" rtl="0"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$27,600.51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$17,398.04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$22,450.00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$67,448.55 </a:t>
                      </a:r>
                    </a:p>
                  </a:txBody>
                  <a:tcPr marL="9525" marR="9525" marT="9525" marB="0" anchor="ctr">
                    <a:lnL>
                      <a:noFill/>
                    </a:lnL>
                    <a:lnR>
                      <a:noFill/>
                    </a:lnR>
                    <a:lnT>
                      <a:noFill/>
                    </a:lnT>
                    <a:lnB>
                      <a:noFill/>
                    </a:lnB>
                  </a:tcPr>
                </a:tc>
              </a:tr>
              <a:tr h="205356">
                <a:tc>
                  <a:txBody>
                    <a:bodyPr/>
                    <a:lstStyle/>
                    <a:p>
                      <a:pPr algn="l" fontAlgn="b"/>
                      <a:r>
                        <a:rPr lang="en-US" sz="1100" b="0" i="0" u="none" strike="noStrike">
                          <a:solidFill>
                            <a:srgbClr val="000000"/>
                          </a:solidFill>
                          <a:effectLst/>
                          <a:latin typeface="Arial" panose="020B0604020202020204" pitchFamily="34" charset="0"/>
                        </a:rPr>
                        <a:t>4.13 - Meeting  Planner</a:t>
                      </a:r>
                    </a:p>
                  </a:txBody>
                  <a:tcPr marL="171450" marR="9525" marT="9525" marB="0" anchor="b">
                    <a:lnL>
                      <a:noFill/>
                    </a:lnL>
                    <a:lnR>
                      <a:noFill/>
                    </a:lnR>
                    <a:lnT>
                      <a:noFill/>
                    </a:lnT>
                    <a:lnB>
                      <a:noFill/>
                    </a:lnB>
                  </a:tcPr>
                </a:tc>
                <a:tc>
                  <a:txBody>
                    <a:bodyPr/>
                    <a:lstStyle/>
                    <a:p>
                      <a:pPr algn="r" rtl="0"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$75,058.66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$52,270.74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$48,725.00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$176,054.40 </a:t>
                      </a:r>
                    </a:p>
                  </a:txBody>
                  <a:tcPr marL="9525" marR="9525" marT="9525" marB="0" anchor="ctr">
                    <a:lnL>
                      <a:noFill/>
                    </a:lnL>
                    <a:lnR>
                      <a:noFill/>
                    </a:lnR>
                    <a:lnT>
                      <a:noFill/>
                    </a:lnT>
                    <a:lnB>
                      <a:noFill/>
                    </a:lnB>
                  </a:tcPr>
                </a:tc>
              </a:tr>
              <a:tr h="205356">
                <a:tc>
                  <a:txBody>
                    <a:bodyPr/>
                    <a:lstStyle/>
                    <a:p>
                      <a:pPr algn="l" fontAlgn="b"/>
                      <a:r>
                        <a:rPr lang="en-US" sz="1100" b="0" i="0" u="none" strike="noStrike">
                          <a:solidFill>
                            <a:srgbClr val="000000"/>
                          </a:solidFill>
                          <a:effectLst/>
                          <a:latin typeface="Arial" panose="020B0604020202020204" pitchFamily="34" charset="0"/>
                        </a:rPr>
                        <a:t>4.14 - Food &amp; Beverage</a:t>
                      </a:r>
                    </a:p>
                  </a:txBody>
                  <a:tcPr marL="171450" marR="9525" marT="9525" marB="0" anchor="b">
                    <a:lnL>
                      <a:noFill/>
                    </a:lnL>
                    <a:lnR>
                      <a:noFill/>
                    </a:lnR>
                    <a:lnT>
                      <a:noFill/>
                    </a:lnT>
                    <a:lnB>
                      <a:noFill/>
                    </a:lnB>
                  </a:tcPr>
                </a:tc>
                <a:tc>
                  <a:txBody>
                    <a:bodyPr/>
                    <a:lstStyle/>
                    <a:p>
                      <a:pPr algn="r" rtl="0"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$81,373.75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$93,491.26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$914.99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$83,405.00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$270.29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$259,455.29 </a:t>
                      </a:r>
                    </a:p>
                  </a:txBody>
                  <a:tcPr marL="9525" marR="9525" marT="9525" marB="0" anchor="ctr">
                    <a:lnL>
                      <a:noFill/>
                    </a:lnL>
                    <a:lnR>
                      <a:noFill/>
                    </a:lnR>
                    <a:lnT>
                      <a:noFill/>
                    </a:lnT>
                    <a:lnB>
                      <a:noFill/>
                    </a:lnB>
                  </a:tcPr>
                </a:tc>
              </a:tr>
              <a:tr h="205356">
                <a:tc>
                  <a:txBody>
                    <a:bodyPr/>
                    <a:lstStyle/>
                    <a:p>
                      <a:pPr algn="l" fontAlgn="b"/>
                      <a:r>
                        <a:rPr lang="en-US" sz="1100" b="0" i="0" u="none" strike="noStrike">
                          <a:solidFill>
                            <a:srgbClr val="000000"/>
                          </a:solidFill>
                          <a:effectLst/>
                          <a:latin typeface="Arial" panose="020B0604020202020204" pitchFamily="34" charset="0"/>
                        </a:rPr>
                        <a:t>4.15 - Network Services</a:t>
                      </a:r>
                    </a:p>
                  </a:txBody>
                  <a:tcPr marL="171450" marR="9525" marT="9525" marB="0" anchor="b">
                    <a:lnL>
                      <a:noFill/>
                    </a:lnL>
                    <a:lnR>
                      <a:noFill/>
                    </a:lnR>
                    <a:lnT>
                      <a:noFill/>
                    </a:lnT>
                    <a:lnB>
                      <a:noFill/>
                    </a:lnB>
                  </a:tcPr>
                </a:tc>
                <a:tc>
                  <a:txBody>
                    <a:bodyPr/>
                    <a:lstStyle/>
                    <a:p>
                      <a:pPr algn="r" rtl="0"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$50,873.54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$53,986.00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$104,859.54 </a:t>
                      </a:r>
                    </a:p>
                  </a:txBody>
                  <a:tcPr marL="9525" marR="9525" marT="9525" marB="0" anchor="ctr">
                    <a:lnL>
                      <a:noFill/>
                    </a:lnL>
                    <a:lnR>
                      <a:noFill/>
                    </a:lnR>
                    <a:lnT>
                      <a:noFill/>
                    </a:lnT>
                    <a:lnB>
                      <a:noFill/>
                    </a:lnB>
                  </a:tcPr>
                </a:tc>
              </a:tr>
              <a:tr h="205356">
                <a:tc>
                  <a:txBody>
                    <a:bodyPr/>
                    <a:lstStyle/>
                    <a:p>
                      <a:pPr algn="l" fontAlgn="b"/>
                      <a:r>
                        <a:rPr lang="en-US" sz="1100" b="0" i="0" u="none" strike="noStrike">
                          <a:solidFill>
                            <a:srgbClr val="000000"/>
                          </a:solidFill>
                          <a:effectLst/>
                          <a:latin typeface="Arial" panose="020B0604020202020204" pitchFamily="34" charset="0"/>
                        </a:rPr>
                        <a:t>4.16 - Social</a:t>
                      </a:r>
                    </a:p>
                  </a:txBody>
                  <a:tcPr marL="171450" marR="9525" marT="9525" marB="0" anchor="b">
                    <a:lnL>
                      <a:noFill/>
                    </a:lnL>
                    <a:lnR>
                      <a:noFill/>
                    </a:lnR>
                    <a:lnT>
                      <a:noFill/>
                    </a:lnT>
                    <a:lnB>
                      <a:noFill/>
                    </a:lnB>
                  </a:tcPr>
                </a:tc>
                <a:tc>
                  <a:txBody>
                    <a:bodyPr/>
                    <a:lstStyle/>
                    <a:p>
                      <a:pPr algn="r" rtl="0"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$9,015.95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$9,015.95 </a:t>
                      </a:r>
                    </a:p>
                  </a:txBody>
                  <a:tcPr marL="9525" marR="9525" marT="9525" marB="0" anchor="ctr">
                    <a:lnL>
                      <a:noFill/>
                    </a:lnL>
                    <a:lnR>
                      <a:noFill/>
                    </a:lnR>
                    <a:lnT>
                      <a:noFill/>
                    </a:lnT>
                    <a:lnB>
                      <a:noFill/>
                    </a:lnB>
                  </a:tcPr>
                </a:tc>
              </a:tr>
              <a:tr h="205356">
                <a:tc>
                  <a:txBody>
                    <a:bodyPr/>
                    <a:lstStyle/>
                    <a:p>
                      <a:pPr algn="l" fontAlgn="b"/>
                      <a:r>
                        <a:rPr lang="en-US" sz="1100" b="0" i="0" u="none" strike="noStrike">
                          <a:solidFill>
                            <a:srgbClr val="000000"/>
                          </a:solidFill>
                          <a:effectLst/>
                          <a:latin typeface="Arial" panose="020B0604020202020204" pitchFamily="34" charset="0"/>
                        </a:rPr>
                        <a:t>4.17 - Shipping</a:t>
                      </a:r>
                    </a:p>
                  </a:txBody>
                  <a:tcPr marL="171450" marR="9525" marT="9525" marB="0" anchor="b">
                    <a:lnL>
                      <a:noFill/>
                    </a:lnL>
                    <a:lnR>
                      <a:noFill/>
                    </a:lnR>
                    <a:lnT>
                      <a:noFill/>
                    </a:lnT>
                    <a:lnB>
                      <a:noFill/>
                    </a:lnB>
                  </a:tcPr>
                </a:tc>
                <a:tc>
                  <a:txBody>
                    <a:bodyPr/>
                    <a:lstStyle/>
                    <a:p>
                      <a:pPr algn="r" rtl="0"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$1,511.30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$4,418.54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$5,929.84 </a:t>
                      </a:r>
                    </a:p>
                  </a:txBody>
                  <a:tcPr marL="9525" marR="9525" marT="9525" marB="0" anchor="ctr">
                    <a:lnL>
                      <a:noFill/>
                    </a:lnL>
                    <a:lnR>
                      <a:noFill/>
                    </a:lnR>
                    <a:lnT>
                      <a:noFill/>
                    </a:lnT>
                    <a:lnB>
                      <a:noFill/>
                    </a:lnB>
                  </a:tcPr>
                </a:tc>
              </a:tr>
              <a:tr h="205356">
                <a:tc>
                  <a:txBody>
                    <a:bodyPr/>
                    <a:lstStyle/>
                    <a:p>
                      <a:pPr algn="l" fontAlgn="b"/>
                      <a:r>
                        <a:rPr lang="en-US" sz="1100" b="0" i="0" u="none" strike="noStrike">
                          <a:solidFill>
                            <a:srgbClr val="000000"/>
                          </a:solidFill>
                          <a:effectLst/>
                          <a:latin typeface="Arial" panose="020B0604020202020204" pitchFamily="34" charset="0"/>
                        </a:rPr>
                        <a:t>4.18 - Misc Expense</a:t>
                      </a:r>
                    </a:p>
                  </a:txBody>
                  <a:tcPr marL="171450" marR="9525" marT="9525"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100" b="0" i="0" u="none" strike="noStrike">
                          <a:solidFill>
                            <a:srgbClr val="000000"/>
                          </a:solidFill>
                          <a:effectLst/>
                          <a:latin typeface="Arial" panose="020B0604020202020204" pitchFamily="34" charset="0"/>
                        </a:rPr>
                        <a:t>$7,449.26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100" b="0" i="0" u="none" strike="noStrike">
                          <a:solidFill>
                            <a:srgbClr val="000000"/>
                          </a:solidFill>
                          <a:effectLst/>
                          <a:latin typeface="Arial" panose="020B0604020202020204" pitchFamily="34" charset="0"/>
                        </a:rPr>
                        <a:t>$820.80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100" b="0" i="0" u="none" strike="noStrike">
                          <a:solidFill>
                            <a:srgbClr val="000000"/>
                          </a:solidFill>
                          <a:effectLst/>
                          <a:latin typeface="Arial" panose="020B0604020202020204" pitchFamily="34" charset="0"/>
                        </a:rPr>
                        <a:t>$2,959.02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100" b="0" i="0" u="none" strike="noStrike">
                          <a:solidFill>
                            <a:srgbClr val="000000"/>
                          </a:solidFill>
                          <a:effectLst/>
                          <a:latin typeface="Arial" panose="020B0604020202020204" pitchFamily="34" charset="0"/>
                        </a:rPr>
                        <a:t>$5,276.00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100" b="0" i="0" u="none" strike="noStrike" dirty="0">
                          <a:solidFill>
                            <a:srgbClr val="000000"/>
                          </a:solidFill>
                          <a:effectLst/>
                          <a:latin typeface="Arial" panose="020B0604020202020204" pitchFamily="34" charset="0"/>
                        </a:rPr>
                        <a:t>$16,505.08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r>
              <a:tr h="205356">
                <a:tc>
                  <a:txBody>
                    <a:bodyPr/>
                    <a:lstStyle/>
                    <a:p>
                      <a:pPr algn="l" fontAlgn="b"/>
                      <a:r>
                        <a:rPr lang="en-US" sz="1100" b="1" i="0" u="none" strike="noStrike">
                          <a:solidFill>
                            <a:srgbClr val="000000"/>
                          </a:solidFill>
                          <a:effectLst/>
                          <a:latin typeface="Arial" panose="020B0604020202020204" pitchFamily="34" charset="0"/>
                        </a:rPr>
                        <a:t>Total - Expense</a:t>
                      </a:r>
                    </a:p>
                  </a:txBody>
                  <a:tcPr marL="85725" marR="9525" marT="9525"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100" b="1" i="0" u="none" strike="noStrike" dirty="0">
                          <a:solidFill>
                            <a:srgbClr val="000000"/>
                          </a:solidFill>
                          <a:effectLst/>
                          <a:latin typeface="Arial" panose="020B0604020202020204" pitchFamily="34" charset="0"/>
                        </a:rPr>
                        <a:t>$1,867.43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100" b="1" i="0" u="none" strike="noStrike">
                          <a:solidFill>
                            <a:srgbClr val="000000"/>
                          </a:solidFill>
                          <a:effectLst/>
                          <a:latin typeface="Arial" panose="020B0604020202020204" pitchFamily="34" charset="0"/>
                        </a:rPr>
                        <a:t>$433,188.96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100" b="1" i="0" u="none" strike="noStrike">
                          <a:solidFill>
                            <a:srgbClr val="000000"/>
                          </a:solidFill>
                          <a:effectLst/>
                          <a:latin typeface="Arial" panose="020B0604020202020204" pitchFamily="34" charset="0"/>
                        </a:rPr>
                        <a:t>$237,678.17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100" b="1" i="0" u="none" strike="noStrike">
                          <a:solidFill>
                            <a:srgbClr val="000000"/>
                          </a:solidFill>
                          <a:effectLst/>
                          <a:latin typeface="Arial" panose="020B0604020202020204" pitchFamily="34" charset="0"/>
                        </a:rPr>
                        <a:t>$3,874.01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100" b="1" i="0" u="none" strike="noStrike">
                          <a:solidFill>
                            <a:srgbClr val="000000"/>
                          </a:solidFill>
                          <a:effectLst/>
                          <a:latin typeface="Arial" panose="020B0604020202020204" pitchFamily="34" charset="0"/>
                        </a:rPr>
                        <a:t>$299,052.08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100" b="1" i="0" u="none" strike="noStrike">
                          <a:solidFill>
                            <a:srgbClr val="000000"/>
                          </a:solidFill>
                          <a:effectLst/>
                          <a:latin typeface="Arial" panose="020B0604020202020204" pitchFamily="34" charset="0"/>
                        </a:rPr>
                        <a:t>$270.29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100" b="1" i="0" u="none" strike="noStrike" dirty="0">
                          <a:solidFill>
                            <a:srgbClr val="000000"/>
                          </a:solidFill>
                          <a:effectLst/>
                          <a:latin typeface="Arial" panose="020B0604020202020204" pitchFamily="34" charset="0"/>
                        </a:rPr>
                        <a:t>$975,930.94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205356">
                <a:tc>
                  <a:txBody>
                    <a:bodyPr/>
                    <a:lstStyle/>
                    <a:p>
                      <a:pPr algn="l" fontAlgn="ctr"/>
                      <a:r>
                        <a:rPr lang="en-US" sz="1100" b="1" i="0" u="none" strike="noStrike">
                          <a:solidFill>
                            <a:srgbClr val="000000"/>
                          </a:solidFill>
                          <a:effectLst/>
                          <a:latin typeface="Arial" panose="020B0604020202020204" pitchFamily="34" charset="0"/>
                        </a:rPr>
                        <a:t>Net  Income</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100" b="1" i="0" u="none" strike="noStrike" dirty="0">
                          <a:solidFill>
                            <a:srgbClr val="000000"/>
                          </a:solidFill>
                          <a:effectLst/>
                          <a:latin typeface="Arial" panose="020B0604020202020204" pitchFamily="34" charset="0"/>
                        </a:rPr>
                        <a:t>($892.87)</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100" b="1" i="0" u="none" strike="noStrike">
                          <a:solidFill>
                            <a:srgbClr val="000000"/>
                          </a:solidFill>
                          <a:effectLst/>
                          <a:latin typeface="Arial" panose="020B0604020202020204" pitchFamily="34" charset="0"/>
                        </a:rPr>
                        <a:t>$0.60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100" b="1" i="0" u="none" strike="noStrike">
                          <a:solidFill>
                            <a:srgbClr val="000000"/>
                          </a:solidFill>
                          <a:effectLst/>
                          <a:latin typeface="Arial" panose="020B0604020202020204" pitchFamily="34" charset="0"/>
                        </a:rPr>
                        <a:t>$14,666.93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100" b="1" i="0" u="none" strike="noStrike">
                          <a:solidFill>
                            <a:srgbClr val="000000"/>
                          </a:solidFill>
                          <a:effectLst/>
                          <a:latin typeface="Arial" panose="020B0604020202020204" pitchFamily="34" charset="0"/>
                        </a:rPr>
                        <a:t>($3,874.01)</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100" b="1" i="0" u="none" strike="noStrike">
                          <a:solidFill>
                            <a:srgbClr val="000000"/>
                          </a:solidFill>
                          <a:effectLst/>
                          <a:latin typeface="Arial" panose="020B0604020202020204" pitchFamily="34" charset="0"/>
                        </a:rPr>
                        <a:t>$18,101.92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100" b="1" i="0" u="none" strike="noStrike" dirty="0">
                          <a:solidFill>
                            <a:srgbClr val="000000"/>
                          </a:solidFill>
                          <a:effectLst/>
                          <a:latin typeface="Arial" panose="020B0604020202020204" pitchFamily="34" charset="0"/>
                        </a:rPr>
                        <a:t>($270.29)</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100" b="1" i="0" u="none" strike="noStrike" dirty="0">
                          <a:solidFill>
                            <a:srgbClr val="000000"/>
                          </a:solidFill>
                          <a:effectLst/>
                          <a:latin typeface="Arial" panose="020B0604020202020204" pitchFamily="34" charset="0"/>
                        </a:rPr>
                        <a:t>$27,732.28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r>
            </a:tbl>
          </a:graphicData>
        </a:graphic>
      </p:graphicFrame>
      <p:sp>
        <p:nvSpPr>
          <p:cNvPr id="6" name="TextBox 5"/>
          <p:cNvSpPr txBox="1"/>
          <p:nvPr/>
        </p:nvSpPr>
        <p:spPr>
          <a:xfrm>
            <a:off x="2778125" y="602684"/>
            <a:ext cx="4191000" cy="461665"/>
          </a:xfrm>
          <a:prstGeom prst="rect">
            <a:avLst/>
          </a:prstGeom>
          <a:noFill/>
        </p:spPr>
        <p:txBody>
          <a:bodyPr wrap="square" rtlCol="0">
            <a:spAutoFit/>
          </a:bodyPr>
          <a:lstStyle/>
          <a:p>
            <a:r>
              <a:rPr lang="en-US" dirty="0" smtClean="0">
                <a:solidFill>
                  <a:schemeClr val="tx1"/>
                </a:solidFill>
              </a:rPr>
              <a:t>2015 Meeting Income Report</a:t>
            </a:r>
            <a:endParaRPr lang="en-US" dirty="0">
              <a:solidFill>
                <a:schemeClr val="tx1"/>
              </a:solidFill>
            </a:endParaRPr>
          </a:p>
        </p:txBody>
      </p:sp>
    </p:spTree>
    <p:extLst>
      <p:ext uri="{BB962C8B-B14F-4D97-AF65-F5344CB8AC3E}">
        <p14:creationId xmlns:p14="http://schemas.microsoft.com/office/powerpoint/2010/main" val="7322483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idx="10"/>
          </p:nvPr>
        </p:nvSpPr>
        <p:spPr/>
        <p:txBody>
          <a:bodyPr/>
          <a:lstStyle/>
          <a:p>
            <a:pPr>
              <a:defRPr/>
            </a:pPr>
            <a:r>
              <a:rPr lang="en-US" smtClean="0"/>
              <a:t>March 2017</a:t>
            </a:r>
            <a:endParaRPr lang="en-GB" dirty="0"/>
          </a:p>
        </p:txBody>
      </p:sp>
      <p:sp>
        <p:nvSpPr>
          <p:cNvPr id="4" name="Slide Number Placeholder 3"/>
          <p:cNvSpPr>
            <a:spLocks noGrp="1"/>
          </p:cNvSpPr>
          <p:nvPr>
            <p:ph type="sldNum" idx="12"/>
          </p:nvPr>
        </p:nvSpPr>
        <p:spPr/>
        <p:txBody>
          <a:bodyPr/>
          <a:lstStyle/>
          <a:p>
            <a:pPr>
              <a:defRPr/>
            </a:pPr>
            <a:r>
              <a:rPr lang="en-GB" smtClean="0"/>
              <a:t>Slide </a:t>
            </a:r>
            <a:fld id="{A6C5482A-260B-4E4B-AC84-D73403BB5CB9}" type="slidenum">
              <a:rPr lang="en-GB" smtClean="0"/>
              <a:pPr>
                <a:defRPr/>
              </a:pPr>
              <a:t>12</a:t>
            </a:fld>
            <a:endParaRPr lang="en-GB"/>
          </a:p>
        </p:txBody>
      </p:sp>
      <p:sp>
        <p:nvSpPr>
          <p:cNvPr id="2" name="Footer Placeholder 1"/>
          <p:cNvSpPr>
            <a:spLocks noGrp="1"/>
          </p:cNvSpPr>
          <p:nvPr>
            <p:ph type="ftr" idx="11"/>
          </p:nvPr>
        </p:nvSpPr>
        <p:spPr/>
        <p:txBody>
          <a:bodyPr/>
          <a:lstStyle/>
          <a:p>
            <a:pPr>
              <a:defRPr/>
            </a:pPr>
            <a:r>
              <a:rPr lang="en-GB" smtClean="0"/>
              <a:t>Ben Rolfe (BCA);   Jon Rosdahl (Qualcomm)</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4192099661"/>
              </p:ext>
            </p:extLst>
          </p:nvPr>
        </p:nvGraphicFramePr>
        <p:xfrm>
          <a:off x="696914" y="762001"/>
          <a:ext cx="7761286" cy="5625903"/>
        </p:xfrm>
        <a:graphic>
          <a:graphicData uri="http://schemas.openxmlformats.org/drawingml/2006/table">
            <a:tbl>
              <a:tblPr/>
              <a:tblGrid>
                <a:gridCol w="2519564"/>
                <a:gridCol w="972464"/>
                <a:gridCol w="1060868"/>
                <a:gridCol w="1016665"/>
                <a:gridCol w="1164008"/>
                <a:gridCol w="1027717"/>
              </a:tblGrid>
              <a:tr h="310988">
                <a:tc gridSpan="6">
                  <a:txBody>
                    <a:bodyPr/>
                    <a:lstStyle/>
                    <a:p>
                      <a:pPr algn="ctr" fontAlgn="b"/>
                      <a:r>
                        <a:rPr lang="en-US" sz="2400" kern="1200" dirty="0">
                          <a:solidFill>
                            <a:schemeClr val="tx1"/>
                          </a:solidFill>
                          <a:latin typeface="Times New Roman" pitchFamily="18" charset="0"/>
                          <a:ea typeface="MS Gothic"/>
                          <a:cs typeface="MS Gothic"/>
                        </a:rPr>
                        <a:t>2014 Meeting Income Report</a:t>
                      </a:r>
                    </a:p>
                  </a:txBody>
                  <a:tcPr marL="8534" marR="8534" marT="8534"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86769">
                <a:tc>
                  <a:txBody>
                    <a:bodyPr/>
                    <a:lstStyle/>
                    <a:p>
                      <a:pPr algn="l" fontAlgn="b"/>
                      <a:endParaRPr lang="en-US" sz="1400" b="1" i="0" u="none" strike="noStrike" dirty="0">
                        <a:effectLst/>
                        <a:latin typeface="Arial" panose="020B0604020202020204" pitchFamily="34" charset="0"/>
                      </a:endParaRPr>
                    </a:p>
                  </a:txBody>
                  <a:tcPr marL="8534" marR="8534" marT="8534" marB="0" anchor="b">
                    <a:lnL>
                      <a:noFill/>
                    </a:lnL>
                    <a:lnR>
                      <a:noFill/>
                    </a:lnR>
                    <a:lnT>
                      <a:noFill/>
                    </a:lnT>
                    <a:lnB>
                      <a:noFill/>
                    </a:lnB>
                    <a:solidFill>
                      <a:srgbClr val="D0D0D0"/>
                    </a:solidFill>
                  </a:tcPr>
                </a:tc>
                <a:tc>
                  <a:txBody>
                    <a:bodyPr/>
                    <a:lstStyle/>
                    <a:p>
                      <a:pPr algn="ctr" rtl="0" fontAlgn="b"/>
                      <a:r>
                        <a:rPr lang="en-US" sz="1400" b="1" i="0" u="none" strike="noStrike">
                          <a:solidFill>
                            <a:srgbClr val="000000"/>
                          </a:solidFill>
                          <a:effectLst/>
                          <a:latin typeface="Arial" panose="020B0604020202020204" pitchFamily="34" charset="0"/>
                        </a:rPr>
                        <a:t>CB Interest</a:t>
                      </a:r>
                    </a:p>
                  </a:txBody>
                  <a:tcPr marL="8534" marR="8534" marT="8534"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2014-01 </a:t>
                      </a:r>
                      <a:br>
                        <a:rPr lang="en-US" sz="1400" b="1" i="0" u="none" strike="noStrike">
                          <a:effectLst/>
                          <a:latin typeface="Arial" panose="020B0604020202020204" pitchFamily="34" charset="0"/>
                        </a:rPr>
                      </a:br>
                      <a:r>
                        <a:rPr lang="en-US" sz="1400" b="1" i="0" u="none" strike="noStrike">
                          <a:effectLst/>
                          <a:latin typeface="Arial" panose="020B0604020202020204" pitchFamily="34" charset="0"/>
                        </a:rPr>
                        <a:t>Century City, CA</a:t>
                      </a:r>
                    </a:p>
                  </a:txBody>
                  <a:tcPr marL="8534" marR="8534" marT="8534"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2014-05 Waikoloa, HI</a:t>
                      </a:r>
                    </a:p>
                  </a:txBody>
                  <a:tcPr marL="8534" marR="8534" marT="8534"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2014-09 </a:t>
                      </a:r>
                      <a:br>
                        <a:rPr lang="en-US" sz="1400" b="1" i="0" u="none" strike="noStrike">
                          <a:effectLst/>
                          <a:latin typeface="Arial" panose="020B0604020202020204" pitchFamily="34" charset="0"/>
                        </a:rPr>
                      </a:br>
                      <a:r>
                        <a:rPr lang="en-US" sz="1400" b="1" i="0" u="none" strike="noStrike">
                          <a:effectLst/>
                          <a:latin typeface="Arial" panose="020B0604020202020204" pitchFamily="34" charset="0"/>
                        </a:rPr>
                        <a:t>Athens, Greece</a:t>
                      </a:r>
                    </a:p>
                  </a:txBody>
                  <a:tcPr marL="8534" marR="8534" marT="8534"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Total</a:t>
                      </a:r>
                    </a:p>
                  </a:txBody>
                  <a:tcPr marL="8534" marR="8534" marT="8534" marB="0" anchor="b">
                    <a:lnL>
                      <a:noFill/>
                    </a:lnL>
                    <a:lnR>
                      <a:noFill/>
                    </a:lnR>
                    <a:lnT>
                      <a:noFill/>
                    </a:lnT>
                    <a:lnB>
                      <a:noFill/>
                    </a:lnB>
                    <a:solidFill>
                      <a:srgbClr val="D0D0D0"/>
                    </a:solidFill>
                  </a:tcPr>
                </a:tc>
              </a:tr>
              <a:tr h="261229">
                <a:tc>
                  <a:txBody>
                    <a:bodyPr/>
                    <a:lstStyle/>
                    <a:p>
                      <a:pPr algn="l" fontAlgn="b"/>
                      <a:r>
                        <a:rPr lang="en-US" sz="1400" b="1" i="0" u="none" strike="noStrike">
                          <a:effectLst/>
                          <a:latin typeface="Arial" panose="020B0604020202020204" pitchFamily="34" charset="0"/>
                        </a:rPr>
                        <a:t> </a:t>
                      </a:r>
                    </a:p>
                  </a:txBody>
                  <a:tcPr marL="8534" marR="8534" marT="8534" marB="0" anchor="b">
                    <a:lnL>
                      <a:noFill/>
                    </a:lnL>
                    <a:lnR>
                      <a:noFill/>
                    </a:lnR>
                    <a:lnT>
                      <a:noFill/>
                    </a:lnT>
                    <a:lnB>
                      <a:noFill/>
                    </a:lnB>
                    <a:solidFill>
                      <a:srgbClr val="D0D0D0"/>
                    </a:solidFill>
                  </a:tcPr>
                </a:tc>
                <a:tc>
                  <a:txBody>
                    <a:bodyPr/>
                    <a:lstStyle/>
                    <a:p>
                      <a:pPr algn="ctr" rtl="0" fontAlgn="ctr"/>
                      <a:r>
                        <a:rPr lang="en-US" sz="1400" b="1" i="0" u="none" strike="noStrike">
                          <a:solidFill>
                            <a:srgbClr val="000000"/>
                          </a:solidFill>
                          <a:effectLst/>
                          <a:latin typeface="Arial" panose="020B0604020202020204" pitchFamily="34" charset="0"/>
                        </a:rPr>
                        <a:t>Amount</a:t>
                      </a:r>
                    </a:p>
                  </a:txBody>
                  <a:tcPr marL="8534" marR="8534" marT="8534" marB="0" anchor="ctr">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Amount</a:t>
                      </a:r>
                    </a:p>
                  </a:txBody>
                  <a:tcPr marL="8534" marR="8534" marT="8534"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Amount</a:t>
                      </a:r>
                    </a:p>
                  </a:txBody>
                  <a:tcPr marL="8534" marR="8534" marT="8534"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Amount</a:t>
                      </a:r>
                    </a:p>
                  </a:txBody>
                  <a:tcPr marL="8534" marR="8534" marT="8534"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Amount</a:t>
                      </a:r>
                    </a:p>
                  </a:txBody>
                  <a:tcPr marL="8534" marR="8534" marT="8534" marB="0" anchor="b">
                    <a:lnL>
                      <a:noFill/>
                    </a:lnL>
                    <a:lnR>
                      <a:noFill/>
                    </a:lnR>
                    <a:lnT>
                      <a:noFill/>
                    </a:lnT>
                    <a:lnB>
                      <a:noFill/>
                    </a:lnB>
                    <a:solidFill>
                      <a:srgbClr val="D0D0D0"/>
                    </a:solidFill>
                  </a:tcPr>
                </a:tc>
              </a:tr>
              <a:tr h="248791">
                <a:tc>
                  <a:txBody>
                    <a:bodyPr/>
                    <a:lstStyle/>
                    <a:p>
                      <a:pPr algn="l" fontAlgn="ctr"/>
                      <a:r>
                        <a:rPr lang="en-US" sz="1200" b="1" i="0" u="none" strike="noStrike" dirty="0">
                          <a:solidFill>
                            <a:srgbClr val="000000"/>
                          </a:solidFill>
                          <a:effectLst/>
                          <a:latin typeface="Arial" panose="020B0604020202020204" pitchFamily="34" charset="0"/>
                        </a:rPr>
                        <a:t>Ordinary Income/Expense</a:t>
                      </a:r>
                    </a:p>
                  </a:txBody>
                  <a:tcPr marL="8534" marR="8534" marT="8534" marB="0" anchor="ctr">
                    <a:lnL>
                      <a:noFill/>
                    </a:lnL>
                    <a:lnR>
                      <a:noFill/>
                    </a:lnR>
                    <a:lnT>
                      <a:noFill/>
                    </a:lnT>
                    <a:lnB>
                      <a:noFill/>
                    </a:lnB>
                  </a:tcPr>
                </a:tc>
                <a:tc>
                  <a:txBody>
                    <a:bodyPr/>
                    <a:lstStyle/>
                    <a:p>
                      <a:pPr algn="r" fontAlgn="ctr"/>
                      <a:endParaRPr lang="en-US" sz="1100" b="0" i="0" u="none" strike="noStrike">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1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1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1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1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r>
              <a:tr h="248791">
                <a:tc>
                  <a:txBody>
                    <a:bodyPr/>
                    <a:lstStyle/>
                    <a:p>
                      <a:pPr algn="l" fontAlgn="b"/>
                      <a:r>
                        <a:rPr lang="en-US" sz="1200" b="1" i="0" u="none" strike="noStrike" dirty="0">
                          <a:solidFill>
                            <a:srgbClr val="000000"/>
                          </a:solidFill>
                          <a:effectLst/>
                          <a:latin typeface="Arial" panose="020B0604020202020204" pitchFamily="34" charset="0"/>
                        </a:rPr>
                        <a:t>Income</a:t>
                      </a:r>
                    </a:p>
                  </a:txBody>
                  <a:tcPr marL="76803" marR="8534" marT="8534" marB="0" anchor="b">
                    <a:lnL>
                      <a:noFill/>
                    </a:lnL>
                    <a:lnR>
                      <a:noFill/>
                    </a:lnR>
                    <a:lnT>
                      <a:noFill/>
                    </a:lnT>
                    <a:lnB>
                      <a:noFill/>
                    </a:lnB>
                  </a:tcPr>
                </a:tc>
                <a:tc>
                  <a:txBody>
                    <a:bodyPr/>
                    <a:lstStyle/>
                    <a:p>
                      <a:pPr algn="r" fontAlgn="ctr"/>
                      <a:endParaRPr lang="en-US" sz="1200" b="0" i="0" u="none" strike="noStrike">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2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2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2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2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r>
              <a:tr h="236350">
                <a:tc>
                  <a:txBody>
                    <a:bodyPr/>
                    <a:lstStyle/>
                    <a:p>
                      <a:pPr algn="l" fontAlgn="b"/>
                      <a:r>
                        <a:rPr lang="en-US" sz="1200" b="0" i="0" u="none" strike="noStrike" dirty="0">
                          <a:solidFill>
                            <a:srgbClr val="000000"/>
                          </a:solidFill>
                          <a:effectLst/>
                          <a:latin typeface="Arial" panose="020B0604020202020204" pitchFamily="34" charset="0"/>
                        </a:rPr>
                        <a:t>2.11 - Registrations</a:t>
                      </a:r>
                    </a:p>
                  </a:txBody>
                  <a:tcPr marL="153605" marR="8534" marT="8534" marB="0" anchor="b">
                    <a:lnL>
                      <a:noFill/>
                    </a:lnL>
                    <a:lnR>
                      <a:noFill/>
                    </a:lnR>
                    <a:lnT>
                      <a:noFill/>
                    </a:lnT>
                    <a:lnB>
                      <a:noFill/>
                    </a:lnB>
                  </a:tcPr>
                </a:tc>
                <a:tc>
                  <a:txBody>
                    <a:bodyPr/>
                    <a:lstStyle/>
                    <a:p>
                      <a:pPr algn="r" rtl="0" fontAlgn="ctr"/>
                      <a:r>
                        <a:rPr lang="en-US" sz="1200" b="0" i="0" u="none" strike="noStrike" dirty="0">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$294,150.00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$257,800.00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$337,050.00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$889,000.00 </a:t>
                      </a:r>
                    </a:p>
                  </a:txBody>
                  <a:tcPr marL="8534" marR="8534" marT="8534" marB="0" anchor="ctr">
                    <a:lnL>
                      <a:noFill/>
                    </a:lnL>
                    <a:lnR>
                      <a:noFill/>
                    </a:lnR>
                    <a:lnT>
                      <a:noFill/>
                    </a:lnT>
                    <a:lnB>
                      <a:noFill/>
                    </a:lnB>
                  </a:tcPr>
                </a:tc>
              </a:tr>
              <a:tr h="236350">
                <a:tc>
                  <a:txBody>
                    <a:bodyPr/>
                    <a:lstStyle/>
                    <a:p>
                      <a:pPr algn="l" fontAlgn="b"/>
                      <a:r>
                        <a:rPr lang="en-US" sz="1200" b="0" i="0" u="none" strike="noStrike">
                          <a:solidFill>
                            <a:srgbClr val="000000"/>
                          </a:solidFill>
                          <a:effectLst/>
                          <a:latin typeface="Arial" panose="020B0604020202020204" pitchFamily="34" charset="0"/>
                        </a:rPr>
                        <a:t>2.12 - Hotel Commissions</a:t>
                      </a:r>
                    </a:p>
                  </a:txBody>
                  <a:tcPr marL="153605" marR="8534" marT="8534" marB="0" anchor="b">
                    <a:lnL>
                      <a:noFill/>
                    </a:lnL>
                    <a:lnR>
                      <a:noFill/>
                    </a:lnR>
                    <a:lnT>
                      <a:noFill/>
                    </a:lnT>
                    <a:lnB>
                      <a:noFill/>
                    </a:lnB>
                  </a:tcPr>
                </a:tc>
                <a:tc>
                  <a:txBody>
                    <a:bodyPr/>
                    <a:lstStyle/>
                    <a:p>
                      <a:pPr algn="r" rtl="0" fontAlgn="ctr"/>
                      <a:r>
                        <a:rPr lang="en-US" sz="1200" b="0" i="0" u="none" strike="noStrike" dirty="0">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dirty="0">
                          <a:solidFill>
                            <a:srgbClr val="000000"/>
                          </a:solidFill>
                          <a:effectLst/>
                          <a:latin typeface="Arial" panose="020B0604020202020204" pitchFamily="34" charset="0"/>
                        </a:rPr>
                        <a:t>$8,738.60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$7,666.92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$16,405.52 </a:t>
                      </a:r>
                    </a:p>
                  </a:txBody>
                  <a:tcPr marL="8534" marR="8534" marT="8534" marB="0" anchor="ctr">
                    <a:lnL>
                      <a:noFill/>
                    </a:lnL>
                    <a:lnR>
                      <a:noFill/>
                    </a:lnR>
                    <a:lnT>
                      <a:noFill/>
                    </a:lnT>
                    <a:lnB>
                      <a:noFill/>
                    </a:lnB>
                  </a:tcPr>
                </a:tc>
              </a:tr>
              <a:tr h="211015">
                <a:tc>
                  <a:txBody>
                    <a:bodyPr/>
                    <a:lstStyle/>
                    <a:p>
                      <a:pPr algn="l" fontAlgn="b"/>
                      <a:r>
                        <a:rPr lang="en-US" sz="1200" b="0" i="0" u="none" strike="noStrike" dirty="0">
                          <a:solidFill>
                            <a:srgbClr val="000000"/>
                          </a:solidFill>
                          <a:effectLst/>
                          <a:latin typeface="Arial" panose="020B0604020202020204" pitchFamily="34" charset="0"/>
                        </a:rPr>
                        <a:t>3.40 - IEEE CB Account Interest</a:t>
                      </a:r>
                    </a:p>
                  </a:txBody>
                  <a:tcPr marL="153605" marR="8534" marT="8534"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200" b="0" i="0" u="none" strike="noStrike">
                          <a:solidFill>
                            <a:srgbClr val="000000"/>
                          </a:solidFill>
                          <a:effectLst/>
                          <a:latin typeface="Arial" panose="020B0604020202020204" pitchFamily="34" charset="0"/>
                        </a:rPr>
                        <a:t>$898.58 </a:t>
                      </a: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endParaRPr lang="en-US" sz="1200" b="0" i="0" u="none" strike="noStrike" dirty="0">
                        <a:solidFill>
                          <a:srgbClr val="000000"/>
                        </a:solidFill>
                        <a:effectLst/>
                        <a:latin typeface="Arial" panose="020B0604020202020204" pitchFamily="34" charset="0"/>
                      </a:endParaRP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endParaRPr lang="en-US" sz="1200" b="0" i="0" u="none" strike="noStrike" dirty="0">
                        <a:solidFill>
                          <a:srgbClr val="000000"/>
                        </a:solidFill>
                        <a:effectLst/>
                        <a:latin typeface="Arial" panose="020B0604020202020204" pitchFamily="34" charset="0"/>
                      </a:endParaRP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r>
              <a:tr h="248791">
                <a:tc>
                  <a:txBody>
                    <a:bodyPr/>
                    <a:lstStyle/>
                    <a:p>
                      <a:pPr algn="l" fontAlgn="b"/>
                      <a:r>
                        <a:rPr lang="en-US" sz="1200" b="1" i="0" u="none" strike="noStrike">
                          <a:solidFill>
                            <a:srgbClr val="000000"/>
                          </a:solidFill>
                          <a:effectLst/>
                          <a:latin typeface="Arial" panose="020B0604020202020204" pitchFamily="34" charset="0"/>
                        </a:rPr>
                        <a:t>Total - Income</a:t>
                      </a:r>
                    </a:p>
                  </a:txBody>
                  <a:tcPr marL="76803" marR="8534" marT="8534"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$898.58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en-US" sz="1200" b="1" i="0" u="none" strike="noStrike">
                          <a:solidFill>
                            <a:srgbClr val="000000"/>
                          </a:solidFill>
                          <a:effectLst/>
                          <a:latin typeface="Arial" panose="020B0604020202020204" pitchFamily="34" charset="0"/>
                        </a:rPr>
                        <a:t>$302,888.60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200" b="1" i="0" u="none" strike="noStrike" dirty="0">
                          <a:solidFill>
                            <a:srgbClr val="000000"/>
                          </a:solidFill>
                          <a:effectLst/>
                          <a:latin typeface="Arial" panose="020B0604020202020204" pitchFamily="34" charset="0"/>
                        </a:rPr>
                        <a:t>$265,466.92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200" b="1" i="0" u="none" strike="noStrike" dirty="0">
                          <a:solidFill>
                            <a:srgbClr val="000000"/>
                          </a:solidFill>
                          <a:effectLst/>
                          <a:latin typeface="Arial" panose="020B0604020202020204" pitchFamily="34" charset="0"/>
                        </a:rPr>
                        <a:t>$337,050.00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200" b="1" i="0" u="none" strike="noStrike">
                          <a:solidFill>
                            <a:srgbClr val="000000"/>
                          </a:solidFill>
                          <a:effectLst/>
                          <a:latin typeface="Arial" panose="020B0604020202020204" pitchFamily="34" charset="0"/>
                        </a:rPr>
                        <a:t>$906,304.10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248791">
                <a:tc>
                  <a:txBody>
                    <a:bodyPr/>
                    <a:lstStyle/>
                    <a:p>
                      <a:pPr algn="l" fontAlgn="b"/>
                      <a:r>
                        <a:rPr lang="en-US" sz="1200" b="1" i="0" u="none" strike="noStrike" dirty="0">
                          <a:solidFill>
                            <a:srgbClr val="000000"/>
                          </a:solidFill>
                          <a:effectLst/>
                          <a:latin typeface="Arial" panose="020B0604020202020204" pitchFamily="34" charset="0"/>
                        </a:rPr>
                        <a:t>Expense</a:t>
                      </a:r>
                    </a:p>
                  </a:txBody>
                  <a:tcPr marL="76803" marR="8534" marT="8534" marB="0" anchor="b">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200" b="1" i="0" u="none" strike="noStrike">
                          <a:solidFill>
                            <a:srgbClr val="000000"/>
                          </a:solidFill>
                          <a:effectLst/>
                          <a:latin typeface="Arial" panose="020B0604020202020204" pitchFamily="34" charset="0"/>
                        </a:rPr>
                        <a:t> </a:t>
                      </a:r>
                    </a:p>
                  </a:txBody>
                  <a:tcPr marL="8534" marR="8534" marT="8534" marB="0" anchor="ctr">
                    <a:lnL>
                      <a:noFill/>
                    </a:lnL>
                    <a:lnR>
                      <a:noFill/>
                    </a:lnR>
                    <a:lnT w="6350" cap="flat" cmpd="sng" algn="ctr">
                      <a:solidFill>
                        <a:srgbClr val="C0C0C0"/>
                      </a:solidFill>
                      <a:prstDash val="dot"/>
                      <a:round/>
                      <a:headEnd type="none" w="med" len="med"/>
                      <a:tailEnd type="none" w="med" len="med"/>
                    </a:lnT>
                    <a:lnB>
                      <a:noFill/>
                    </a:lnB>
                  </a:tcPr>
                </a:tc>
                <a:tc>
                  <a:txBody>
                    <a:bodyPr/>
                    <a:lstStyle/>
                    <a:p>
                      <a:pPr algn="r" fontAlgn="ctr"/>
                      <a:endParaRPr lang="en-US" sz="1200" b="1" i="0" u="none" strike="noStrike">
                        <a:solidFill>
                          <a:srgbClr val="000000"/>
                        </a:solidFill>
                        <a:effectLst/>
                        <a:latin typeface="Arial" panose="020B0604020202020204" pitchFamily="34" charset="0"/>
                      </a:endParaRP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200" b="1" i="0" u="none" strike="noStrike" dirty="0">
                        <a:solidFill>
                          <a:srgbClr val="000000"/>
                        </a:solidFill>
                        <a:effectLst/>
                        <a:latin typeface="Arial" panose="020B0604020202020204" pitchFamily="34" charset="0"/>
                      </a:endParaRP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200" b="1" i="0" u="none" strike="noStrike" dirty="0">
                        <a:solidFill>
                          <a:srgbClr val="000000"/>
                        </a:solidFill>
                        <a:effectLst/>
                        <a:latin typeface="Arial" panose="020B0604020202020204" pitchFamily="34" charset="0"/>
                      </a:endParaRP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200" b="1" i="0" u="none" strike="noStrike" dirty="0">
                        <a:solidFill>
                          <a:srgbClr val="000000"/>
                        </a:solidFill>
                        <a:effectLst/>
                        <a:latin typeface="Arial" panose="020B0604020202020204" pitchFamily="34" charset="0"/>
                      </a:endParaRP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r>
              <a:tr h="236350">
                <a:tc>
                  <a:txBody>
                    <a:bodyPr/>
                    <a:lstStyle/>
                    <a:p>
                      <a:pPr algn="l" fontAlgn="b"/>
                      <a:r>
                        <a:rPr lang="en-US" sz="1200" b="0" i="0" u="none" strike="noStrike">
                          <a:solidFill>
                            <a:srgbClr val="000000"/>
                          </a:solidFill>
                          <a:effectLst/>
                          <a:latin typeface="Arial" panose="020B0604020202020204" pitchFamily="34" charset="0"/>
                        </a:rPr>
                        <a:t>4.110 - Site Survey</a:t>
                      </a:r>
                    </a:p>
                  </a:txBody>
                  <a:tcPr marL="153605" marR="8534" marT="8534" marB="0" anchor="b">
                    <a:lnL>
                      <a:noFill/>
                    </a:lnL>
                    <a:lnR>
                      <a:noFill/>
                    </a:lnR>
                    <a:lnT>
                      <a:noFill/>
                    </a:lnT>
                    <a:lnB>
                      <a:noFill/>
                    </a:lnB>
                  </a:tcPr>
                </a:tc>
                <a:tc>
                  <a:txBody>
                    <a:bodyPr/>
                    <a:lstStyle/>
                    <a:p>
                      <a:pPr algn="r" fontAlgn="ctr"/>
                      <a:endParaRPr lang="en-US" sz="1200" b="0" i="0" u="none" strike="noStrike">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$2,339.14 </a:t>
                      </a:r>
                    </a:p>
                  </a:txBody>
                  <a:tcPr marL="8534" marR="8534" marT="8534" marB="0" anchor="ctr">
                    <a:lnL>
                      <a:noFill/>
                    </a:lnL>
                    <a:lnR>
                      <a:noFill/>
                    </a:lnR>
                    <a:lnT>
                      <a:noFill/>
                    </a:lnT>
                    <a:lnB>
                      <a:noFill/>
                    </a:lnB>
                  </a:tcPr>
                </a:tc>
                <a:tc>
                  <a:txBody>
                    <a:bodyPr/>
                    <a:lstStyle/>
                    <a:p>
                      <a:pPr algn="r" fontAlgn="ctr"/>
                      <a:r>
                        <a:rPr lang="en-US" sz="1200" b="0" i="0" u="none" strike="noStrike" dirty="0">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$2,339.14 </a:t>
                      </a:r>
                    </a:p>
                  </a:txBody>
                  <a:tcPr marL="8534" marR="8534" marT="8534" marB="0" anchor="ctr">
                    <a:lnL>
                      <a:noFill/>
                    </a:lnL>
                    <a:lnR>
                      <a:noFill/>
                    </a:lnR>
                    <a:lnT>
                      <a:noFill/>
                    </a:lnT>
                    <a:lnB>
                      <a:noFill/>
                    </a:lnB>
                  </a:tcPr>
                </a:tc>
              </a:tr>
              <a:tr h="236350">
                <a:tc>
                  <a:txBody>
                    <a:bodyPr/>
                    <a:lstStyle/>
                    <a:p>
                      <a:pPr algn="l" fontAlgn="b"/>
                      <a:r>
                        <a:rPr lang="en-US" sz="1200" b="0" i="0" u="none" strike="noStrike">
                          <a:solidFill>
                            <a:srgbClr val="000000"/>
                          </a:solidFill>
                          <a:effectLst/>
                          <a:latin typeface="Arial" panose="020B0604020202020204" pitchFamily="34" charset="0"/>
                        </a:rPr>
                        <a:t>4.113 - Venue</a:t>
                      </a:r>
                    </a:p>
                  </a:txBody>
                  <a:tcPr marL="153605" marR="8534" marT="8534"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$19,200.06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$17,505.03 </a:t>
                      </a:r>
                    </a:p>
                  </a:txBody>
                  <a:tcPr marL="8534" marR="8534" marT="8534" marB="0" anchor="ctr">
                    <a:lnL>
                      <a:noFill/>
                    </a:lnL>
                    <a:lnR>
                      <a:noFill/>
                    </a:lnR>
                    <a:lnT>
                      <a:noFill/>
                    </a:lnT>
                    <a:lnB>
                      <a:noFill/>
                    </a:lnB>
                  </a:tcPr>
                </a:tc>
                <a:tc>
                  <a:txBody>
                    <a:bodyPr/>
                    <a:lstStyle/>
                    <a:p>
                      <a:pPr algn="r" fontAlgn="ctr"/>
                      <a:r>
                        <a:rPr lang="en-US" sz="1200" b="0" i="0" u="none" strike="noStrike" dirty="0">
                          <a:solidFill>
                            <a:srgbClr val="000000"/>
                          </a:solidFill>
                          <a:effectLst/>
                          <a:latin typeface="Arial" panose="020B0604020202020204" pitchFamily="34" charset="0"/>
                        </a:rPr>
                        <a:t>$74,085.00 </a:t>
                      </a:r>
                    </a:p>
                  </a:txBody>
                  <a:tcPr marL="8534" marR="8534" marT="8534" marB="0" anchor="ctr">
                    <a:lnL>
                      <a:noFill/>
                    </a:lnL>
                    <a:lnR>
                      <a:noFill/>
                    </a:lnR>
                    <a:lnT>
                      <a:noFill/>
                    </a:lnT>
                    <a:lnB>
                      <a:noFill/>
                    </a:lnB>
                  </a:tcPr>
                </a:tc>
                <a:tc>
                  <a:txBody>
                    <a:bodyPr/>
                    <a:lstStyle/>
                    <a:p>
                      <a:pPr algn="r" fontAlgn="ctr"/>
                      <a:r>
                        <a:rPr lang="en-US" sz="1200" b="0" i="0" u="none" strike="noStrike" dirty="0">
                          <a:solidFill>
                            <a:srgbClr val="000000"/>
                          </a:solidFill>
                          <a:effectLst/>
                          <a:latin typeface="Arial" panose="020B0604020202020204" pitchFamily="34" charset="0"/>
                        </a:rPr>
                        <a:t>$110,790.09 </a:t>
                      </a:r>
                    </a:p>
                  </a:txBody>
                  <a:tcPr marL="8534" marR="8534" marT="8534" marB="0" anchor="ctr">
                    <a:lnL>
                      <a:noFill/>
                    </a:lnL>
                    <a:lnR>
                      <a:noFill/>
                    </a:lnR>
                    <a:lnT>
                      <a:noFill/>
                    </a:lnT>
                    <a:lnB>
                      <a:noFill/>
                    </a:lnB>
                  </a:tcPr>
                </a:tc>
              </a:tr>
              <a:tr h="236350">
                <a:tc>
                  <a:txBody>
                    <a:bodyPr/>
                    <a:lstStyle/>
                    <a:p>
                      <a:pPr algn="l" fontAlgn="b"/>
                      <a:r>
                        <a:rPr lang="en-US" sz="1200" b="0" i="0" u="none" strike="noStrike">
                          <a:solidFill>
                            <a:srgbClr val="000000"/>
                          </a:solidFill>
                          <a:effectLst/>
                          <a:latin typeface="Arial" panose="020B0604020202020204" pitchFamily="34" charset="0"/>
                        </a:rPr>
                        <a:t>4.12 - Financial Fees</a:t>
                      </a:r>
                    </a:p>
                  </a:txBody>
                  <a:tcPr marL="153605" marR="8534" marT="8534"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$19,396.46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$17,676.21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$25,215.85 </a:t>
                      </a:r>
                    </a:p>
                  </a:txBody>
                  <a:tcPr marL="8534" marR="8534" marT="8534" marB="0" anchor="ctr">
                    <a:lnL>
                      <a:noFill/>
                    </a:lnL>
                    <a:lnR>
                      <a:noFill/>
                    </a:lnR>
                    <a:lnT>
                      <a:noFill/>
                    </a:lnT>
                    <a:lnB>
                      <a:noFill/>
                    </a:lnB>
                  </a:tcPr>
                </a:tc>
                <a:tc>
                  <a:txBody>
                    <a:bodyPr/>
                    <a:lstStyle/>
                    <a:p>
                      <a:pPr algn="r" fontAlgn="ctr"/>
                      <a:r>
                        <a:rPr lang="en-US" sz="1200" b="0" i="0" u="none" strike="noStrike" dirty="0">
                          <a:solidFill>
                            <a:srgbClr val="000000"/>
                          </a:solidFill>
                          <a:effectLst/>
                          <a:latin typeface="Arial" panose="020B0604020202020204" pitchFamily="34" charset="0"/>
                        </a:rPr>
                        <a:t>$62,288.52 </a:t>
                      </a:r>
                    </a:p>
                  </a:txBody>
                  <a:tcPr marL="8534" marR="8534" marT="8534" marB="0" anchor="ctr">
                    <a:lnL>
                      <a:noFill/>
                    </a:lnL>
                    <a:lnR>
                      <a:noFill/>
                    </a:lnR>
                    <a:lnT>
                      <a:noFill/>
                    </a:lnT>
                    <a:lnB>
                      <a:noFill/>
                    </a:lnB>
                  </a:tcPr>
                </a:tc>
              </a:tr>
              <a:tr h="236350">
                <a:tc>
                  <a:txBody>
                    <a:bodyPr/>
                    <a:lstStyle/>
                    <a:p>
                      <a:pPr algn="l" fontAlgn="b"/>
                      <a:r>
                        <a:rPr lang="en-US" sz="1200" b="0" i="0" u="none" strike="noStrike">
                          <a:solidFill>
                            <a:srgbClr val="000000"/>
                          </a:solidFill>
                          <a:effectLst/>
                          <a:latin typeface="Arial" panose="020B0604020202020204" pitchFamily="34" charset="0"/>
                        </a:rPr>
                        <a:t>4.13 - Meeting  Planner</a:t>
                      </a:r>
                    </a:p>
                  </a:txBody>
                  <a:tcPr marL="153605" marR="8534" marT="8534"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$51,061.35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$44,330.15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$50,379.00 </a:t>
                      </a:r>
                    </a:p>
                  </a:txBody>
                  <a:tcPr marL="8534" marR="8534" marT="8534" marB="0" anchor="ctr">
                    <a:lnL>
                      <a:noFill/>
                    </a:lnL>
                    <a:lnR>
                      <a:noFill/>
                    </a:lnR>
                    <a:lnT>
                      <a:noFill/>
                    </a:lnT>
                    <a:lnB>
                      <a:noFill/>
                    </a:lnB>
                  </a:tcPr>
                </a:tc>
                <a:tc>
                  <a:txBody>
                    <a:bodyPr/>
                    <a:lstStyle/>
                    <a:p>
                      <a:pPr algn="r" fontAlgn="ctr"/>
                      <a:r>
                        <a:rPr lang="en-US" sz="1200" b="0" i="0" u="none" strike="noStrike" dirty="0">
                          <a:solidFill>
                            <a:srgbClr val="000000"/>
                          </a:solidFill>
                          <a:effectLst/>
                          <a:latin typeface="Arial" panose="020B0604020202020204" pitchFamily="34" charset="0"/>
                        </a:rPr>
                        <a:t>$145,770.50 </a:t>
                      </a:r>
                    </a:p>
                  </a:txBody>
                  <a:tcPr marL="8534" marR="8534" marT="8534" marB="0" anchor="ctr">
                    <a:lnL>
                      <a:noFill/>
                    </a:lnL>
                    <a:lnR>
                      <a:noFill/>
                    </a:lnR>
                    <a:lnT>
                      <a:noFill/>
                    </a:lnT>
                    <a:lnB>
                      <a:noFill/>
                    </a:lnB>
                  </a:tcPr>
                </a:tc>
              </a:tr>
              <a:tr h="236350">
                <a:tc>
                  <a:txBody>
                    <a:bodyPr/>
                    <a:lstStyle/>
                    <a:p>
                      <a:pPr algn="l" fontAlgn="b"/>
                      <a:r>
                        <a:rPr lang="en-US" sz="1200" b="0" i="0" u="none" strike="noStrike">
                          <a:solidFill>
                            <a:srgbClr val="000000"/>
                          </a:solidFill>
                          <a:effectLst/>
                          <a:latin typeface="Arial" panose="020B0604020202020204" pitchFamily="34" charset="0"/>
                        </a:rPr>
                        <a:t>4.14 - Food &amp; Beverage</a:t>
                      </a:r>
                    </a:p>
                  </a:txBody>
                  <a:tcPr marL="153605" marR="8534" marT="8534"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$129,456.46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$93,164.43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$125,851.00 </a:t>
                      </a:r>
                    </a:p>
                  </a:txBody>
                  <a:tcPr marL="8534" marR="8534" marT="8534" marB="0" anchor="ctr">
                    <a:lnL>
                      <a:noFill/>
                    </a:lnL>
                    <a:lnR>
                      <a:noFill/>
                    </a:lnR>
                    <a:lnT>
                      <a:noFill/>
                    </a:lnT>
                    <a:lnB>
                      <a:noFill/>
                    </a:lnB>
                  </a:tcPr>
                </a:tc>
                <a:tc>
                  <a:txBody>
                    <a:bodyPr/>
                    <a:lstStyle/>
                    <a:p>
                      <a:pPr algn="r" fontAlgn="ctr"/>
                      <a:r>
                        <a:rPr lang="en-US" sz="1200" b="0" i="0" u="none" strike="noStrike" dirty="0">
                          <a:solidFill>
                            <a:srgbClr val="000000"/>
                          </a:solidFill>
                          <a:effectLst/>
                          <a:latin typeface="Arial" panose="020B0604020202020204" pitchFamily="34" charset="0"/>
                        </a:rPr>
                        <a:t>$348,471.89 </a:t>
                      </a:r>
                    </a:p>
                  </a:txBody>
                  <a:tcPr marL="8534" marR="8534" marT="8534" marB="0" anchor="ctr">
                    <a:lnL>
                      <a:noFill/>
                    </a:lnL>
                    <a:lnR>
                      <a:noFill/>
                    </a:lnR>
                    <a:lnT>
                      <a:noFill/>
                    </a:lnT>
                    <a:lnB>
                      <a:noFill/>
                    </a:lnB>
                  </a:tcPr>
                </a:tc>
              </a:tr>
              <a:tr h="236350">
                <a:tc>
                  <a:txBody>
                    <a:bodyPr/>
                    <a:lstStyle/>
                    <a:p>
                      <a:pPr algn="l" fontAlgn="b"/>
                      <a:r>
                        <a:rPr lang="en-US" sz="1200" b="0" i="0" u="none" strike="noStrike">
                          <a:solidFill>
                            <a:srgbClr val="000000"/>
                          </a:solidFill>
                          <a:effectLst/>
                          <a:latin typeface="Arial" panose="020B0604020202020204" pitchFamily="34" charset="0"/>
                        </a:rPr>
                        <a:t>4.15 - Network Services</a:t>
                      </a:r>
                    </a:p>
                  </a:txBody>
                  <a:tcPr marL="153605" marR="8534" marT="8534"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$47,590.07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$43,254.69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$45,592.42 </a:t>
                      </a:r>
                    </a:p>
                  </a:txBody>
                  <a:tcPr marL="8534" marR="8534" marT="8534" marB="0" anchor="ctr">
                    <a:lnL>
                      <a:noFill/>
                    </a:lnL>
                    <a:lnR>
                      <a:noFill/>
                    </a:lnR>
                    <a:lnT>
                      <a:noFill/>
                    </a:lnT>
                    <a:lnB>
                      <a:noFill/>
                    </a:lnB>
                  </a:tcPr>
                </a:tc>
                <a:tc>
                  <a:txBody>
                    <a:bodyPr/>
                    <a:lstStyle/>
                    <a:p>
                      <a:pPr algn="r" fontAlgn="ctr"/>
                      <a:r>
                        <a:rPr lang="en-US" sz="1200" b="0" i="0" u="none" strike="noStrike" dirty="0">
                          <a:solidFill>
                            <a:srgbClr val="000000"/>
                          </a:solidFill>
                          <a:effectLst/>
                          <a:latin typeface="Arial" panose="020B0604020202020204" pitchFamily="34" charset="0"/>
                        </a:rPr>
                        <a:t>$136,437.18 </a:t>
                      </a:r>
                    </a:p>
                  </a:txBody>
                  <a:tcPr marL="8534" marR="8534" marT="8534" marB="0" anchor="ctr">
                    <a:lnL>
                      <a:noFill/>
                    </a:lnL>
                    <a:lnR>
                      <a:noFill/>
                    </a:lnR>
                    <a:lnT>
                      <a:noFill/>
                    </a:lnT>
                    <a:lnB>
                      <a:noFill/>
                    </a:lnB>
                  </a:tcPr>
                </a:tc>
              </a:tr>
              <a:tr h="236350">
                <a:tc>
                  <a:txBody>
                    <a:bodyPr/>
                    <a:lstStyle/>
                    <a:p>
                      <a:pPr algn="l" fontAlgn="b"/>
                      <a:r>
                        <a:rPr lang="en-US" sz="1200" b="0" i="0" u="none" strike="noStrike">
                          <a:solidFill>
                            <a:srgbClr val="000000"/>
                          </a:solidFill>
                          <a:effectLst/>
                          <a:latin typeface="Arial" panose="020B0604020202020204" pitchFamily="34" charset="0"/>
                        </a:rPr>
                        <a:t>4.16 - Social</a:t>
                      </a:r>
                    </a:p>
                  </a:txBody>
                  <a:tcPr marL="153605" marR="8534" marT="8534"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$33,673.00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$21,411.32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dirty="0">
                          <a:solidFill>
                            <a:srgbClr val="000000"/>
                          </a:solidFill>
                          <a:effectLst/>
                          <a:latin typeface="Arial" panose="020B0604020202020204" pitchFamily="34" charset="0"/>
                        </a:rPr>
                        <a:t>$55,084.32 </a:t>
                      </a:r>
                    </a:p>
                  </a:txBody>
                  <a:tcPr marL="8534" marR="8534" marT="8534" marB="0" anchor="ctr">
                    <a:lnL>
                      <a:noFill/>
                    </a:lnL>
                    <a:lnR>
                      <a:noFill/>
                    </a:lnR>
                    <a:lnT>
                      <a:noFill/>
                    </a:lnT>
                    <a:lnB>
                      <a:noFill/>
                    </a:lnB>
                  </a:tcPr>
                </a:tc>
              </a:tr>
              <a:tr h="236350">
                <a:tc>
                  <a:txBody>
                    <a:bodyPr/>
                    <a:lstStyle/>
                    <a:p>
                      <a:pPr algn="l" fontAlgn="b"/>
                      <a:r>
                        <a:rPr lang="en-US" sz="1200" b="0" i="0" u="none" strike="noStrike">
                          <a:solidFill>
                            <a:srgbClr val="000000"/>
                          </a:solidFill>
                          <a:effectLst/>
                          <a:latin typeface="Arial" panose="020B0604020202020204" pitchFamily="34" charset="0"/>
                        </a:rPr>
                        <a:t>4.17 - Shipping</a:t>
                      </a:r>
                    </a:p>
                  </a:txBody>
                  <a:tcPr marL="153605" marR="8534" marT="8534"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$3,576.33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$10,678.59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$9,547.23 </a:t>
                      </a:r>
                    </a:p>
                  </a:txBody>
                  <a:tcPr marL="8534" marR="8534" marT="8534" marB="0" anchor="ctr">
                    <a:lnL>
                      <a:noFill/>
                    </a:lnL>
                    <a:lnR>
                      <a:noFill/>
                    </a:lnR>
                    <a:lnT>
                      <a:noFill/>
                    </a:lnT>
                    <a:lnB>
                      <a:noFill/>
                    </a:lnB>
                  </a:tcPr>
                </a:tc>
                <a:tc>
                  <a:txBody>
                    <a:bodyPr/>
                    <a:lstStyle/>
                    <a:p>
                      <a:pPr algn="r" fontAlgn="ctr"/>
                      <a:r>
                        <a:rPr lang="en-US" sz="1200" b="0" i="0" u="none" strike="noStrike" dirty="0">
                          <a:solidFill>
                            <a:srgbClr val="000000"/>
                          </a:solidFill>
                          <a:effectLst/>
                          <a:latin typeface="Arial" panose="020B0604020202020204" pitchFamily="34" charset="0"/>
                        </a:rPr>
                        <a:t>$23,802.15 </a:t>
                      </a:r>
                    </a:p>
                  </a:txBody>
                  <a:tcPr marL="8534" marR="8534" marT="8534" marB="0" anchor="ctr">
                    <a:lnL>
                      <a:noFill/>
                    </a:lnL>
                    <a:lnR>
                      <a:noFill/>
                    </a:lnR>
                    <a:lnT>
                      <a:noFill/>
                    </a:lnT>
                    <a:lnB>
                      <a:noFill/>
                    </a:lnB>
                  </a:tcPr>
                </a:tc>
              </a:tr>
              <a:tr h="236350">
                <a:tc>
                  <a:txBody>
                    <a:bodyPr/>
                    <a:lstStyle/>
                    <a:p>
                      <a:pPr algn="l" fontAlgn="b"/>
                      <a:r>
                        <a:rPr lang="en-US" sz="1200" b="0" i="0" u="none" strike="noStrike">
                          <a:solidFill>
                            <a:srgbClr val="000000"/>
                          </a:solidFill>
                          <a:effectLst/>
                          <a:latin typeface="Arial" panose="020B0604020202020204" pitchFamily="34" charset="0"/>
                        </a:rPr>
                        <a:t>4.18 - Misc Expense</a:t>
                      </a:r>
                    </a:p>
                  </a:txBody>
                  <a:tcPr marL="153605" marR="8534" marT="8534"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$1,016.92 </a:t>
                      </a: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200" b="0" i="0" u="none" strike="noStrike">
                          <a:solidFill>
                            <a:srgbClr val="000000"/>
                          </a:solidFill>
                          <a:effectLst/>
                          <a:latin typeface="Arial" panose="020B0604020202020204" pitchFamily="34" charset="0"/>
                        </a:rPr>
                        <a:t>$1,158.30 </a:t>
                      </a: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200" b="0" i="0" u="none" strike="noStrike">
                          <a:solidFill>
                            <a:srgbClr val="000000"/>
                          </a:solidFill>
                          <a:effectLst/>
                          <a:latin typeface="Arial" panose="020B0604020202020204" pitchFamily="34" charset="0"/>
                        </a:rPr>
                        <a:t>$5,280.50 </a:t>
                      </a: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200" b="0" i="0" u="none" strike="noStrike" dirty="0">
                          <a:solidFill>
                            <a:srgbClr val="000000"/>
                          </a:solidFill>
                          <a:effectLst/>
                          <a:latin typeface="Arial" panose="020B0604020202020204" pitchFamily="34" charset="0"/>
                        </a:rPr>
                        <a:t>$7,455.72 </a:t>
                      </a: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r>
              <a:tr h="248791">
                <a:tc>
                  <a:txBody>
                    <a:bodyPr/>
                    <a:lstStyle/>
                    <a:p>
                      <a:pPr algn="l" fontAlgn="b"/>
                      <a:r>
                        <a:rPr lang="en-US" sz="1200" b="1" i="0" u="none" strike="noStrike">
                          <a:solidFill>
                            <a:srgbClr val="000000"/>
                          </a:solidFill>
                          <a:effectLst/>
                          <a:latin typeface="Arial" panose="020B0604020202020204" pitchFamily="34" charset="0"/>
                        </a:rPr>
                        <a:t>Total - Expense</a:t>
                      </a:r>
                    </a:p>
                  </a:txBody>
                  <a:tcPr marL="76803" marR="8534" marT="8534"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200" b="1" i="0" u="none" strike="noStrike">
                          <a:solidFill>
                            <a:srgbClr val="000000"/>
                          </a:solidFill>
                          <a:effectLst/>
                          <a:latin typeface="Arial" panose="020B0604020202020204" pitchFamily="34" charset="0"/>
                        </a:rPr>
                        <a:t>$304,970.65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200" b="1" i="0" u="none" strike="noStrike">
                          <a:solidFill>
                            <a:srgbClr val="000000"/>
                          </a:solidFill>
                          <a:effectLst/>
                          <a:latin typeface="Arial" panose="020B0604020202020204" pitchFamily="34" charset="0"/>
                        </a:rPr>
                        <a:t>$251,517.86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200" b="1" i="0" u="none" strike="noStrike">
                          <a:solidFill>
                            <a:srgbClr val="000000"/>
                          </a:solidFill>
                          <a:effectLst/>
                          <a:latin typeface="Arial" panose="020B0604020202020204" pitchFamily="34" charset="0"/>
                        </a:rPr>
                        <a:t>$335,951.00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200" b="1" i="0" u="none" strike="noStrike" dirty="0">
                          <a:solidFill>
                            <a:srgbClr val="000000"/>
                          </a:solidFill>
                          <a:effectLst/>
                          <a:latin typeface="Arial" panose="020B0604020202020204" pitchFamily="34" charset="0"/>
                        </a:rPr>
                        <a:t>$892,439.51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248791">
                <a:tc>
                  <a:txBody>
                    <a:bodyPr/>
                    <a:lstStyle/>
                    <a:p>
                      <a:pPr algn="l" fontAlgn="ctr"/>
                      <a:r>
                        <a:rPr lang="en-US" sz="1200" b="1" i="0" u="none" strike="noStrike">
                          <a:solidFill>
                            <a:srgbClr val="000000"/>
                          </a:solidFill>
                          <a:effectLst/>
                          <a:latin typeface="Arial" panose="020B0604020202020204" pitchFamily="34" charset="0"/>
                        </a:rPr>
                        <a:t>Net Income</a:t>
                      </a: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200" b="1" i="0" u="none" strike="noStrike">
                          <a:solidFill>
                            <a:srgbClr val="000000"/>
                          </a:solidFill>
                          <a:effectLst/>
                          <a:latin typeface="Arial" panose="020B0604020202020204" pitchFamily="34" charset="0"/>
                        </a:rPr>
                        <a:t>$0.00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200" b="1" i="0" u="none" strike="noStrike">
                          <a:solidFill>
                            <a:srgbClr val="000000"/>
                          </a:solidFill>
                          <a:effectLst/>
                          <a:latin typeface="Arial" panose="020B0604020202020204" pitchFamily="34" charset="0"/>
                        </a:rPr>
                        <a:t>($2,082.05)</a:t>
                      </a: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200" b="1" i="0" u="none" strike="noStrike">
                          <a:solidFill>
                            <a:srgbClr val="000000"/>
                          </a:solidFill>
                          <a:effectLst/>
                          <a:latin typeface="Arial" panose="020B0604020202020204" pitchFamily="34" charset="0"/>
                        </a:rPr>
                        <a:t>$13,949.06 </a:t>
                      </a: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200" b="1" i="0" u="none" strike="noStrike">
                          <a:solidFill>
                            <a:srgbClr val="000000"/>
                          </a:solidFill>
                          <a:effectLst/>
                          <a:latin typeface="Arial" panose="020B0604020202020204" pitchFamily="34" charset="0"/>
                        </a:rPr>
                        <a:t>$1,099.00 </a:t>
                      </a: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200" b="1" i="0" u="none" strike="noStrike" dirty="0">
                          <a:solidFill>
                            <a:srgbClr val="000000"/>
                          </a:solidFill>
                          <a:effectLst/>
                          <a:latin typeface="Arial" panose="020B0604020202020204" pitchFamily="34" charset="0"/>
                        </a:rPr>
                        <a:t>$13,864.59 </a:t>
                      </a: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r>
            </a:tbl>
          </a:graphicData>
        </a:graphic>
      </p:graphicFrame>
    </p:spTree>
    <p:extLst>
      <p:ext uri="{BB962C8B-B14F-4D97-AF65-F5344CB8AC3E}">
        <p14:creationId xmlns:p14="http://schemas.microsoft.com/office/powerpoint/2010/main" val="41578229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Grp="1" noChangeArrowheads="1"/>
          </p:cNvSpPr>
          <p:nvPr>
            <p:ph type="dt" sz="quarter" idx="10"/>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March 2017</a:t>
            </a:r>
            <a:endParaRPr lang="en-GB" dirty="0" smtClean="0">
              <a:latin typeface="Times New Roman" pitchFamily="18" charset="0"/>
              <a:ea typeface="Arial Unicode MS" pitchFamily="34" charset="-128"/>
              <a:cs typeface="Arial Unicode MS" pitchFamily="34" charset="-128"/>
            </a:endParaRPr>
          </a:p>
        </p:txBody>
      </p:sp>
      <p:sp>
        <p:nvSpPr>
          <p:cNvPr id="1029" name="Rectangle 5"/>
          <p:cNvSpPr>
            <a:spLocks noGrp="1" noChangeArrowheads="1"/>
          </p:cNvSpPr>
          <p:nvPr>
            <p:ph type="sldNum" sz="quarter" idx="12"/>
          </p:nvPr>
        </p:nvSpPr>
        <p:spPr>
          <a:noFill/>
        </p:spPr>
        <p:txBody>
          <a:bodyPr/>
          <a:lstStyle/>
          <a:p>
            <a:pPr>
              <a:buFont typeface="Times New Roman" pitchFamily="18" charset="0"/>
              <a:buNone/>
            </a:pPr>
            <a:r>
              <a:rPr lang="en-GB" smtClean="0">
                <a:latin typeface="Times New Roman" pitchFamily="18" charset="0"/>
                <a:ea typeface="Arial Unicode MS" pitchFamily="34" charset="-128"/>
                <a:cs typeface="Arial Unicode MS" pitchFamily="34" charset="-128"/>
              </a:rPr>
              <a:t>Slide </a:t>
            </a:r>
            <a:fld id="{DA834F39-FECA-4254-A927-AA26D4F544F5}"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2</a:t>
            </a:fld>
            <a:endParaRPr lang="en-GB" smtClean="0">
              <a:latin typeface="Times New Roman" pitchFamily="18" charset="0"/>
              <a:ea typeface="Arial Unicode MS" pitchFamily="34" charset="-128"/>
              <a:cs typeface="Arial Unicode MS" pitchFamily="34" charset="-128"/>
            </a:endParaRPr>
          </a:p>
        </p:txBody>
      </p:sp>
      <p:sp>
        <p:nvSpPr>
          <p:cNvPr id="1031"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ea typeface="Arial Unicode MS" pitchFamily="34" charset="-128"/>
                <a:cs typeface="Arial Unicode MS" pitchFamily="34" charset="-128"/>
              </a:rPr>
              <a:t>Slide </a:t>
            </a:r>
            <a:fld id="{F2ACD4E4-215F-4F98-8233-1E85A981F83D}" type="slidenum">
              <a:rPr lang="en-GB" sz="1200">
                <a:solidFill>
                  <a:srgbClr val="000000"/>
                </a:solidFill>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a:t>
            </a:fld>
            <a:endParaRPr lang="en-GB" sz="1200">
              <a:solidFill>
                <a:srgbClr val="000000"/>
              </a:solidFill>
              <a:ea typeface="Arial Unicode MS" pitchFamily="34" charset="-128"/>
              <a:cs typeface="Arial Unicode MS" pitchFamily="34" charset="-128"/>
            </a:endParaRPr>
          </a:p>
        </p:txBody>
      </p:sp>
      <p:sp>
        <p:nvSpPr>
          <p:cNvPr id="1032" name="Rectangle 1"/>
          <p:cNvSpPr>
            <a:spLocks noGrp="1" noChangeArrowheads="1"/>
          </p:cNvSpPr>
          <p:nvPr>
            <p:ph type="title"/>
          </p:nvPr>
        </p:nvSpPr>
        <p:spPr>
          <a:xfrm>
            <a:off x="685800" y="685800"/>
            <a:ext cx="7772400" cy="1066800"/>
          </a:xfrm>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Treasurer Report </a:t>
            </a:r>
            <a:r>
              <a:rPr lang="en-US" dirty="0" smtClean="0"/>
              <a:t>March 2017 </a:t>
            </a:r>
            <a:br>
              <a:rPr lang="en-US" dirty="0" smtClean="0"/>
            </a:br>
            <a:r>
              <a:rPr lang="en-US" dirty="0" smtClean="0"/>
              <a:t>- Vancouver</a:t>
            </a:r>
            <a:endParaRPr lang="en-GB" dirty="0" smtClean="0"/>
          </a:p>
        </p:txBody>
      </p:sp>
      <p:sp>
        <p:nvSpPr>
          <p:cNvPr id="1033" name="Rectangle 2"/>
          <p:cNvSpPr>
            <a:spLocks noGrp="1" noChangeArrowheads="1"/>
          </p:cNvSpPr>
          <p:nvPr>
            <p:ph type="body" idx="1"/>
          </p:nvPr>
        </p:nvSpPr>
        <p:spPr>
          <a:xfrm>
            <a:off x="685800" y="1672209"/>
            <a:ext cx="7772400" cy="396875"/>
          </a:xfrm>
        </p:spPr>
        <p:txBody>
          <a:bodyPr/>
          <a:lstStyle/>
          <a:p>
            <a:pPr algn="ctr" eaLnBrk="1" hangingPunct="1">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smtClean="0"/>
              <a:t>Date:</a:t>
            </a:r>
            <a:r>
              <a:rPr lang="en-GB" sz="2000" b="0" dirty="0" smtClean="0"/>
              <a:t> </a:t>
            </a:r>
            <a:r>
              <a:rPr lang="en-GB" sz="2000" b="0" dirty="0" smtClean="0"/>
              <a:t>2017-03-17</a:t>
            </a:r>
            <a:endParaRPr lang="en-GB" sz="2000" b="0" dirty="0" smtClean="0"/>
          </a:p>
        </p:txBody>
      </p:sp>
      <p:graphicFrame>
        <p:nvGraphicFramePr>
          <p:cNvPr id="1026" name="Object 3"/>
          <p:cNvGraphicFramePr>
            <a:graphicFrameLocks noChangeAspect="1"/>
          </p:cNvGraphicFramePr>
          <p:nvPr>
            <p:extLst>
              <p:ext uri="{D42A27DB-BD31-4B8C-83A1-F6EECF244321}">
                <p14:modId xmlns:p14="http://schemas.microsoft.com/office/powerpoint/2010/main" val="2132431648"/>
              </p:ext>
            </p:extLst>
          </p:nvPr>
        </p:nvGraphicFramePr>
        <p:xfrm>
          <a:off x="514350" y="2305050"/>
          <a:ext cx="7410450" cy="2762250"/>
        </p:xfrm>
        <a:graphic>
          <a:graphicData uri="http://schemas.openxmlformats.org/presentationml/2006/ole">
            <mc:AlternateContent xmlns:mc="http://schemas.openxmlformats.org/markup-compatibility/2006">
              <mc:Choice xmlns:v="urn:schemas-microsoft-com:vml" Requires="v">
                <p:oleObj spid="_x0000_s1254" name="Document" r:id="rId4" imgW="8253180" imgH="3081427" progId="Word.Document.8">
                  <p:embed/>
                </p:oleObj>
              </mc:Choice>
              <mc:Fallback>
                <p:oleObj name="Document" r:id="rId4" imgW="8253180" imgH="3081427" progId="Word.Document.8">
                  <p:embed/>
                  <p:pic>
                    <p:nvPicPr>
                      <p:cNvPr id="0" name="Picture 46"/>
                      <p:cNvPicPr>
                        <a:picLocks noChangeAspect="1" noChangeArrowheads="1"/>
                      </p:cNvPicPr>
                      <p:nvPr/>
                    </p:nvPicPr>
                    <p:blipFill>
                      <a:blip r:embed="rId5"/>
                      <a:srcRect/>
                      <a:stretch>
                        <a:fillRect/>
                      </a:stretch>
                    </p:blipFill>
                    <p:spPr bwMode="auto">
                      <a:xfrm>
                        <a:off x="514350" y="2305050"/>
                        <a:ext cx="7410450" cy="276225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1034" name="Rectangle 4"/>
          <p:cNvSpPr>
            <a:spLocks noChangeArrowheads="1"/>
          </p:cNvSpPr>
          <p:nvPr/>
        </p:nvSpPr>
        <p:spPr bwMode="auto">
          <a:xfrm>
            <a:off x="533400" y="1939925"/>
            <a:ext cx="1447800" cy="381000"/>
          </a:xfrm>
          <a:prstGeom prst="rect">
            <a:avLst/>
          </a:prstGeom>
          <a:noFill/>
          <a:ln w="9525">
            <a:noFill/>
            <a:round/>
            <a:headEnd/>
            <a:tailEnd/>
          </a:ln>
        </p:spPr>
        <p:txBody>
          <a:bodyPr lIns="92160" tIns="46080" rIns="92160" bIns="46080"/>
          <a:lstStyle/>
          <a:p>
            <a:pPr eaLnBrk="0" hangingPunct="0">
              <a:spcBef>
                <a:spcPts val="500"/>
              </a:spcBef>
              <a:buClr>
                <a:srgbClr val="000000"/>
              </a:buClr>
              <a:buSzPct val="100000"/>
              <a:buFont typeface="Times New Roman" pitchFamily="18" charset="0"/>
              <a:buNone/>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
        <p:nvSpPr>
          <p:cNvPr id="2" name="Footer Placeholder 1"/>
          <p:cNvSpPr>
            <a:spLocks noGrp="1"/>
          </p:cNvSpPr>
          <p:nvPr>
            <p:ph type="ftr" idx="11"/>
          </p:nvPr>
        </p:nvSpPr>
        <p:spPr>
          <a:xfrm>
            <a:off x="5715000" y="6475413"/>
            <a:ext cx="2827338" cy="294931"/>
          </a:xfrm>
        </p:spPr>
        <p:txBody>
          <a:bodyPr/>
          <a:lstStyle/>
          <a:p>
            <a:pPr>
              <a:defRPr/>
            </a:pPr>
            <a:r>
              <a:rPr lang="en-GB" smtClean="0"/>
              <a:t>Ben Rolfe (BCA);   Jon Rosdahl (Qualcomm)</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Rectangle 1"/>
          <p:cNvSpPr>
            <a:spLocks noGrp="1" noChangeArrowheads="1"/>
          </p:cNvSpPr>
          <p:nvPr>
            <p:ph type="title"/>
          </p:nvPr>
        </p:nvSpPr>
        <p:spPr/>
        <p:txBody>
          <a:bodyPr/>
          <a:lstStyle/>
          <a:p>
            <a:r>
              <a:rPr lang="en-GB" smtClean="0"/>
              <a:t>Abstract</a:t>
            </a:r>
          </a:p>
        </p:txBody>
      </p:sp>
      <p:sp>
        <p:nvSpPr>
          <p:cNvPr id="4105" name="Rectangle 2"/>
          <p:cNvSpPr>
            <a:spLocks noGrp="1" noChangeArrowheads="1"/>
          </p:cNvSpPr>
          <p:nvPr>
            <p:ph idx="1"/>
          </p:nvPr>
        </p:nvSpPr>
        <p:spPr/>
        <p:txBody>
          <a:bodyPr/>
          <a:lstStyle/>
          <a:p>
            <a:r>
              <a:rPr lang="en-GB" dirty="0" smtClean="0"/>
              <a:t>March 2017 Treasurer report for the Joint 802.11/.15 Wireless funds</a:t>
            </a:r>
          </a:p>
          <a:p>
            <a:endParaRPr lang="en-GB" dirty="0" smtClean="0"/>
          </a:p>
          <a:p>
            <a:r>
              <a:rPr lang="en-GB" dirty="0" smtClean="0"/>
              <a:t>Also reported in 802.15 doc: </a:t>
            </a:r>
            <a:r>
              <a:rPr lang="en-US" dirty="0" smtClean="0"/>
              <a:t>15-17/0156r3</a:t>
            </a:r>
            <a:endParaRPr lang="en-US" dirty="0" smtClean="0"/>
          </a:p>
          <a:p>
            <a:r>
              <a:rPr lang="en-US" dirty="0" smtClean="0"/>
              <a:t>    </a:t>
            </a:r>
            <a:endParaRPr lang="en-GB" dirty="0" smtClean="0"/>
          </a:p>
          <a:p>
            <a:endParaRPr lang="en-GB" dirty="0" smtClean="0"/>
          </a:p>
        </p:txBody>
      </p:sp>
      <p:sp>
        <p:nvSpPr>
          <p:cNvPr id="4098" name="Rectangle 3"/>
          <p:cNvSpPr>
            <a:spLocks noGrp="1" noChangeArrowheads="1"/>
          </p:cNvSpPr>
          <p:nvPr>
            <p:ph type="dt" idx="10"/>
          </p:nvPr>
        </p:nvSpPr>
        <p:spPr/>
        <p:txBody>
          <a:bodyPr/>
          <a:lstStyle/>
          <a:p>
            <a:r>
              <a:rPr lang="en-US" smtClean="0"/>
              <a:t>March 2017</a:t>
            </a:r>
            <a:endParaRPr lang="en-GB" dirty="0" smtClean="0"/>
          </a:p>
        </p:txBody>
      </p:sp>
      <p:sp>
        <p:nvSpPr>
          <p:cNvPr id="2" name="Footer Placeholder 1"/>
          <p:cNvSpPr>
            <a:spLocks noGrp="1"/>
          </p:cNvSpPr>
          <p:nvPr>
            <p:ph type="ftr" idx="11"/>
          </p:nvPr>
        </p:nvSpPr>
        <p:spPr>
          <a:xfrm>
            <a:off x="5638800" y="6475413"/>
            <a:ext cx="2903538" cy="181768"/>
          </a:xfrm>
        </p:spPr>
        <p:txBody>
          <a:bodyPr/>
          <a:lstStyle/>
          <a:p>
            <a:r>
              <a:rPr lang="en-GB" dirty="0" smtClean="0"/>
              <a:t>Ben Rolfe (BCA);   Jon Rosdahl (Qualcomm)</a:t>
            </a:r>
            <a:endParaRPr lang="en-GB" dirty="0"/>
          </a:p>
        </p:txBody>
      </p:sp>
      <p:sp>
        <p:nvSpPr>
          <p:cNvPr id="4100" name="Rectangle 5"/>
          <p:cNvSpPr>
            <a:spLocks noGrp="1" noChangeArrowheads="1"/>
          </p:cNvSpPr>
          <p:nvPr>
            <p:ph type="sldNum" idx="12"/>
          </p:nvPr>
        </p:nvSpPr>
        <p:spPr/>
        <p:txBody>
          <a:bodyPr/>
          <a:lstStyle/>
          <a:p>
            <a:r>
              <a:rPr lang="en-GB" smtClean="0"/>
              <a:t>Slide </a:t>
            </a:r>
            <a:fld id="{182CB204-8F88-4025-B305-BD26943A6CBF}" type="slidenum">
              <a:rPr lang="en-GB" smtClean="0"/>
              <a:pPr/>
              <a:t>3</a:t>
            </a:fld>
            <a:endParaRPr lang="en-GB" smtClean="0"/>
          </a:p>
        </p:txBody>
      </p:sp>
      <p:sp>
        <p:nvSpPr>
          <p:cNvPr id="4103"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ea typeface="Arial Unicode MS" pitchFamily="34" charset="-128"/>
                <a:cs typeface="Arial Unicode MS" pitchFamily="34" charset="-128"/>
              </a:rPr>
              <a:t>Slide </a:t>
            </a:r>
            <a:fld id="{96A3BDA0-F89D-4392-A8A5-DD14A7AEC5DC}" type="slidenum">
              <a:rPr lang="en-GB" sz="1200">
                <a:solidFill>
                  <a:srgbClr val="000000"/>
                </a:solidFill>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3</a:t>
            </a:fld>
            <a:endParaRPr lang="en-GB" sz="1200">
              <a:solidFill>
                <a:srgbClr val="000000"/>
              </a:solidFill>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March 2017</a:t>
            </a:r>
            <a:endParaRPr lang="en-GB" dirty="0"/>
          </a:p>
        </p:txBody>
      </p:sp>
      <p:sp>
        <p:nvSpPr>
          <p:cNvPr id="3" name="Slide Number Placeholder 2"/>
          <p:cNvSpPr>
            <a:spLocks noGrp="1"/>
          </p:cNvSpPr>
          <p:nvPr>
            <p:ph type="sldNum" idx="12"/>
          </p:nvPr>
        </p:nvSpPr>
        <p:spPr/>
        <p:txBody>
          <a:bodyPr/>
          <a:lstStyle/>
          <a:p>
            <a:pPr>
              <a:defRPr/>
            </a:pPr>
            <a:r>
              <a:rPr lang="en-GB" smtClean="0"/>
              <a:t>Slide </a:t>
            </a:r>
            <a:fld id="{189D7BFD-E160-402F-BBC8-B5B701941DD4}" type="slidenum">
              <a:rPr lang="en-GB" smtClean="0"/>
              <a:pPr>
                <a:defRPr/>
              </a:pPr>
              <a:t>4</a:t>
            </a:fld>
            <a:endParaRPr lang="en-GB"/>
          </a:p>
        </p:txBody>
      </p:sp>
      <p:sp>
        <p:nvSpPr>
          <p:cNvPr id="5" name="Footer Placeholder 4"/>
          <p:cNvSpPr>
            <a:spLocks noGrp="1"/>
          </p:cNvSpPr>
          <p:nvPr>
            <p:ph type="ftr" idx="11"/>
          </p:nvPr>
        </p:nvSpPr>
        <p:spPr>
          <a:xfrm>
            <a:off x="5638800" y="6475413"/>
            <a:ext cx="2903538" cy="230187"/>
          </a:xfrm>
        </p:spPr>
        <p:txBody>
          <a:bodyPr/>
          <a:lstStyle/>
          <a:p>
            <a:pPr>
              <a:defRPr/>
            </a:pPr>
            <a:r>
              <a:rPr lang="en-GB" dirty="0" smtClean="0"/>
              <a:t>Ben Rolfe (BCA);   Jon Rosdahl (Qualcomm)</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1973878628"/>
              </p:ext>
            </p:extLst>
          </p:nvPr>
        </p:nvGraphicFramePr>
        <p:xfrm>
          <a:off x="990600" y="838193"/>
          <a:ext cx="7391400" cy="5483650"/>
        </p:xfrm>
        <a:graphic>
          <a:graphicData uri="http://schemas.openxmlformats.org/drawingml/2006/table">
            <a:tbl>
              <a:tblPr/>
              <a:tblGrid>
                <a:gridCol w="5257800"/>
                <a:gridCol w="2133600"/>
              </a:tblGrid>
              <a:tr h="399523">
                <a:tc gridSpan="2">
                  <a:txBody>
                    <a:bodyPr/>
                    <a:lstStyle/>
                    <a:p>
                      <a:pPr algn="ctr" fontAlgn="b"/>
                      <a:r>
                        <a:rPr lang="en-US" sz="2800" b="1" i="0" u="none" strike="noStrike" dirty="0">
                          <a:effectLst/>
                          <a:latin typeface="Arial" panose="020B0604020202020204" pitchFamily="34" charset="0"/>
                        </a:rPr>
                        <a:t>Reconciled Balance Sheet</a:t>
                      </a:r>
                    </a:p>
                  </a:txBody>
                  <a:tcPr marL="9525" marR="9525" marT="9525" marB="0" anchor="b">
                    <a:lnL>
                      <a:noFill/>
                    </a:lnL>
                    <a:lnR>
                      <a:noFill/>
                    </a:lnR>
                    <a:lnT>
                      <a:noFill/>
                    </a:lnT>
                    <a:lnB>
                      <a:noFill/>
                    </a:lnB>
                  </a:tcPr>
                </a:tc>
                <a:tc hMerge="1">
                  <a:txBody>
                    <a:bodyPr/>
                    <a:lstStyle/>
                    <a:p>
                      <a:endParaRPr lang="en-US"/>
                    </a:p>
                  </a:txBody>
                  <a:tcPr/>
                </a:tc>
              </a:tr>
              <a:tr h="399523">
                <a:tc gridSpan="2">
                  <a:txBody>
                    <a:bodyPr/>
                    <a:lstStyle/>
                    <a:p>
                      <a:pPr algn="ctr" fontAlgn="b"/>
                      <a:r>
                        <a:rPr lang="en-US" sz="2800" b="1" i="0" u="none" strike="noStrike" dirty="0" smtClean="0">
                          <a:effectLst/>
                          <a:latin typeface="Arial" panose="020B0604020202020204" pitchFamily="34" charset="0"/>
                        </a:rPr>
                        <a:t>28</a:t>
                      </a:r>
                      <a:r>
                        <a:rPr lang="en-US" sz="2800" b="1" i="0" u="none" strike="noStrike" baseline="0" dirty="0" smtClean="0">
                          <a:effectLst/>
                          <a:latin typeface="Arial" panose="020B0604020202020204" pitchFamily="34" charset="0"/>
                        </a:rPr>
                        <a:t> - February</a:t>
                      </a:r>
                      <a:r>
                        <a:rPr lang="en-US" sz="2800" b="1" i="0" u="none" strike="noStrike" dirty="0" smtClean="0">
                          <a:effectLst/>
                          <a:latin typeface="Arial" panose="020B0604020202020204" pitchFamily="34" charset="0"/>
                        </a:rPr>
                        <a:t>-2017</a:t>
                      </a:r>
                      <a:endParaRPr lang="en-US" sz="2800" b="1" i="0" u="none" strike="noStrike" dirty="0">
                        <a:effectLst/>
                        <a:latin typeface="Arial" panose="020B0604020202020204" pitchFamily="34" charset="0"/>
                      </a:endParaRPr>
                    </a:p>
                  </a:txBody>
                  <a:tcPr marL="9525" marR="9525" marT="9525" marB="0" anchor="b">
                    <a:lnL>
                      <a:noFill/>
                    </a:lnL>
                    <a:lnR>
                      <a:noFill/>
                    </a:lnR>
                    <a:lnT>
                      <a:noFill/>
                    </a:lnT>
                    <a:lnB>
                      <a:noFill/>
                    </a:lnB>
                  </a:tcPr>
                </a:tc>
                <a:tc hMerge="1">
                  <a:txBody>
                    <a:bodyPr/>
                    <a:lstStyle/>
                    <a:p>
                      <a:endParaRPr lang="en-US"/>
                    </a:p>
                  </a:txBody>
                  <a:tcPr/>
                </a:tc>
              </a:tr>
              <a:tr h="332936">
                <a:tc>
                  <a:txBody>
                    <a:bodyPr/>
                    <a:lstStyle/>
                    <a:p>
                      <a:pPr algn="l" fontAlgn="b"/>
                      <a:endParaRPr lang="en-US" sz="2000" b="1" i="0" u="none" strike="noStrike" dirty="0">
                        <a:effectLst/>
                        <a:latin typeface="Arial" panose="020B0604020202020204" pitchFamily="34" charset="0"/>
                      </a:endParaRPr>
                    </a:p>
                  </a:txBody>
                  <a:tcPr marL="9525" marR="9525" marT="9525" marB="0" anchor="b">
                    <a:lnL>
                      <a:noFill/>
                    </a:lnL>
                    <a:lnR>
                      <a:noFill/>
                    </a:lnR>
                    <a:lnT>
                      <a:noFill/>
                    </a:lnT>
                    <a:lnB>
                      <a:noFill/>
                    </a:lnB>
                    <a:solidFill>
                      <a:srgbClr val="D0D0D0"/>
                    </a:solidFill>
                  </a:tcPr>
                </a:tc>
                <a:tc>
                  <a:txBody>
                    <a:bodyPr/>
                    <a:lstStyle/>
                    <a:p>
                      <a:pPr algn="r" fontAlgn="b"/>
                      <a:r>
                        <a:rPr lang="en-US" sz="2000" b="1" i="0" u="none" strike="noStrike">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r>
              <a:tr h="332936">
                <a:tc>
                  <a:txBody>
                    <a:bodyPr/>
                    <a:lstStyle/>
                    <a:p>
                      <a:pPr algn="l" fontAlgn="ctr"/>
                      <a:r>
                        <a:rPr lang="en-US" sz="2000" b="1" i="0" u="none" strike="noStrike">
                          <a:solidFill>
                            <a:srgbClr val="000000"/>
                          </a:solidFill>
                          <a:effectLst/>
                          <a:latin typeface="Arial" panose="020B0604020202020204" pitchFamily="34" charset="0"/>
                        </a:rPr>
                        <a:t>ASSETS</a:t>
                      </a:r>
                    </a:p>
                  </a:txBody>
                  <a:tcPr marL="9525" marR="9525" marT="9525" marB="0" anchor="ctr">
                    <a:lnL>
                      <a:noFill/>
                    </a:lnL>
                    <a:lnR>
                      <a:noFill/>
                    </a:lnR>
                    <a:lnT>
                      <a:noFill/>
                    </a:lnT>
                    <a:lnB>
                      <a:noFill/>
                    </a:lnB>
                  </a:tcPr>
                </a:tc>
                <a:tc>
                  <a:txBody>
                    <a:bodyPr/>
                    <a:lstStyle/>
                    <a:p>
                      <a:pPr algn="r" fontAlgn="ctr"/>
                      <a:endParaRPr lang="en-US" sz="20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r>
              <a:tr h="332936">
                <a:tc>
                  <a:txBody>
                    <a:bodyPr/>
                    <a:lstStyle/>
                    <a:p>
                      <a:pPr algn="l" fontAlgn="b"/>
                      <a:r>
                        <a:rPr lang="en-US" sz="2000" b="1" i="0" u="none" strike="noStrike">
                          <a:solidFill>
                            <a:srgbClr val="000000"/>
                          </a:solidFill>
                          <a:effectLst/>
                          <a:latin typeface="Arial" panose="020B0604020202020204" pitchFamily="34" charset="0"/>
                        </a:rPr>
                        <a:t>Current Assets</a:t>
                      </a:r>
                    </a:p>
                  </a:txBody>
                  <a:tcPr marL="85725" marR="9525" marT="9525" marB="0" anchor="b">
                    <a:lnL>
                      <a:noFill/>
                    </a:lnL>
                    <a:lnR>
                      <a:noFill/>
                    </a:lnR>
                    <a:lnT>
                      <a:noFill/>
                    </a:lnT>
                    <a:lnB>
                      <a:noFill/>
                    </a:lnB>
                  </a:tcPr>
                </a:tc>
                <a:tc>
                  <a:txBody>
                    <a:bodyPr/>
                    <a:lstStyle/>
                    <a:p>
                      <a:pPr algn="r" fontAlgn="ctr"/>
                      <a:endParaRPr lang="en-US" sz="20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r>
              <a:tr h="332936">
                <a:tc>
                  <a:txBody>
                    <a:bodyPr/>
                    <a:lstStyle/>
                    <a:p>
                      <a:pPr algn="l" fontAlgn="b"/>
                      <a:r>
                        <a:rPr lang="en-US" sz="2000" b="1" i="0" u="none" strike="noStrike">
                          <a:solidFill>
                            <a:srgbClr val="000000"/>
                          </a:solidFill>
                          <a:effectLst/>
                          <a:latin typeface="Arial" panose="020B0604020202020204" pitchFamily="34" charset="0"/>
                        </a:rPr>
                        <a:t>Bank</a:t>
                      </a:r>
                    </a:p>
                  </a:txBody>
                  <a:tcPr marL="171450" marR="9525" marT="9525" marB="0" anchor="b">
                    <a:lnL>
                      <a:noFill/>
                    </a:lnL>
                    <a:lnR>
                      <a:noFill/>
                    </a:lnR>
                    <a:lnT>
                      <a:noFill/>
                    </a:lnT>
                    <a:lnB>
                      <a:noFill/>
                    </a:lnB>
                  </a:tcPr>
                </a:tc>
                <a:tc>
                  <a:txBody>
                    <a:bodyPr/>
                    <a:lstStyle/>
                    <a:p>
                      <a:pPr algn="r" fontAlgn="ctr"/>
                      <a:endParaRPr lang="en-US" sz="20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r>
              <a:tr h="316288">
                <a:tc>
                  <a:txBody>
                    <a:bodyPr/>
                    <a:lstStyle/>
                    <a:p>
                      <a:pPr algn="l" fontAlgn="b"/>
                      <a:r>
                        <a:rPr lang="en-US" sz="1800" b="0" i="0" u="none" strike="noStrike" dirty="0">
                          <a:solidFill>
                            <a:srgbClr val="000000"/>
                          </a:solidFill>
                          <a:effectLst/>
                          <a:latin typeface="Arial" panose="020B0604020202020204" pitchFamily="34" charset="0"/>
                        </a:rPr>
                        <a:t>74331 - 802.11/.15 CB Acct No. 556802</a:t>
                      </a:r>
                    </a:p>
                  </a:txBody>
                  <a:tcPr marL="257175" marR="9525" marT="9525"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l" fontAlgn="b"/>
                      <a:r>
                        <a:rPr lang="en-US" sz="2000" b="0" i="0" u="none" strike="noStrike" dirty="0">
                          <a:effectLst/>
                          <a:latin typeface="Arial" panose="020B0604020202020204" pitchFamily="34" charset="0"/>
                        </a:rPr>
                        <a:t> $       </a:t>
                      </a:r>
                      <a:r>
                        <a:rPr lang="en-US" sz="2000" b="0" i="0" u="none" strike="noStrike" dirty="0" smtClean="0">
                          <a:effectLst/>
                          <a:latin typeface="Arial" panose="020B0604020202020204" pitchFamily="34" charset="0"/>
                        </a:rPr>
                        <a:t>548,560.11 </a:t>
                      </a:r>
                      <a:endParaRPr lang="en-US" sz="2000" b="0" i="0" u="none" strike="noStrike" dirty="0">
                        <a:effectLst/>
                        <a:latin typeface="Arial" panose="020B0604020202020204" pitchFamily="34" charset="0"/>
                      </a:endParaRPr>
                    </a:p>
                  </a:txBody>
                  <a:tcPr marL="9525" marR="9525" marT="9525" marB="0" anchor="b">
                    <a:lnL>
                      <a:noFill/>
                    </a:lnL>
                    <a:lnR>
                      <a:noFill/>
                    </a:lnR>
                    <a:lnT>
                      <a:noFill/>
                    </a:lnT>
                    <a:lnB w="6350" cap="flat" cmpd="sng" algn="ctr">
                      <a:solidFill>
                        <a:srgbClr val="C0C0C0"/>
                      </a:solidFill>
                      <a:prstDash val="dot"/>
                      <a:round/>
                      <a:headEnd type="none" w="med" len="med"/>
                      <a:tailEnd type="none" w="med" len="med"/>
                    </a:lnB>
                  </a:tcPr>
                </a:tc>
              </a:tr>
              <a:tr h="332936">
                <a:tc>
                  <a:txBody>
                    <a:bodyPr/>
                    <a:lstStyle/>
                    <a:p>
                      <a:pPr algn="l" fontAlgn="b"/>
                      <a:r>
                        <a:rPr lang="en-US" sz="2000" b="1" i="0" u="none" strike="noStrike">
                          <a:solidFill>
                            <a:srgbClr val="000000"/>
                          </a:solidFill>
                          <a:effectLst/>
                          <a:latin typeface="Arial" panose="020B0604020202020204" pitchFamily="34" charset="0"/>
                        </a:rPr>
                        <a:t>Total Bank</a:t>
                      </a:r>
                    </a:p>
                  </a:txBody>
                  <a:tcPr marL="171450" marR="9525" marT="9525"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l" fontAlgn="b"/>
                      <a:r>
                        <a:rPr lang="en-US" sz="2000" b="0" i="0" u="none" strike="noStrike" dirty="0">
                          <a:effectLst/>
                          <a:latin typeface="Arial" panose="020B0604020202020204" pitchFamily="34" charset="0"/>
                        </a:rPr>
                        <a:t> $       </a:t>
                      </a:r>
                      <a:r>
                        <a:rPr lang="en-US" sz="2000" b="0" i="0" u="none" strike="noStrike" dirty="0" smtClean="0">
                          <a:effectLst/>
                          <a:latin typeface="Arial" panose="020B0604020202020204" pitchFamily="34" charset="0"/>
                        </a:rPr>
                        <a:t>548,560.11 </a:t>
                      </a:r>
                      <a:endParaRPr lang="en-US" sz="2000" b="0" i="0" u="none" strike="noStrike" dirty="0">
                        <a:effectLst/>
                        <a:latin typeface="Arial" panose="020B0604020202020204" pitchFamily="34" charset="0"/>
                      </a:endParaRPr>
                    </a:p>
                  </a:txBody>
                  <a:tcPr marL="9525" marR="9525" marT="9525"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332936">
                <a:tc>
                  <a:txBody>
                    <a:bodyPr/>
                    <a:lstStyle/>
                    <a:p>
                      <a:pPr algn="l" fontAlgn="b"/>
                      <a:r>
                        <a:rPr lang="en-US" sz="2000" b="1" i="0" u="none" strike="noStrike">
                          <a:solidFill>
                            <a:srgbClr val="000000"/>
                          </a:solidFill>
                          <a:effectLst/>
                          <a:latin typeface="Arial" panose="020B0604020202020204" pitchFamily="34" charset="0"/>
                        </a:rPr>
                        <a:t>Total Current Assets</a:t>
                      </a:r>
                    </a:p>
                  </a:txBody>
                  <a:tcPr marL="85725" marR="9525" marT="9525" marB="0" anchor="b">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l" fontAlgn="b"/>
                      <a:r>
                        <a:rPr lang="en-US" sz="2000" b="0" i="0" u="none" strike="noStrike" dirty="0">
                          <a:effectLst/>
                          <a:latin typeface="Arial" panose="020B0604020202020204" pitchFamily="34" charset="0"/>
                        </a:rPr>
                        <a:t> $       </a:t>
                      </a:r>
                      <a:r>
                        <a:rPr lang="en-US" sz="2000" b="0" i="0" u="none" strike="noStrike" dirty="0" smtClean="0">
                          <a:effectLst/>
                          <a:latin typeface="Arial" panose="020B0604020202020204" pitchFamily="34" charset="0"/>
                        </a:rPr>
                        <a:t>548,560.11</a:t>
                      </a:r>
                      <a:endParaRPr lang="en-US" sz="2000" b="0" i="0" u="none" strike="noStrike" dirty="0">
                        <a:effectLst/>
                        <a:latin typeface="Arial" panose="020B0604020202020204" pitchFamily="34" charset="0"/>
                      </a:endParaRPr>
                    </a:p>
                  </a:txBody>
                  <a:tcPr marL="9525" marR="9525" marT="9525" marB="0" anchor="b">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332936">
                <a:tc>
                  <a:txBody>
                    <a:bodyPr/>
                    <a:lstStyle/>
                    <a:p>
                      <a:pPr algn="l" fontAlgn="ctr"/>
                      <a:endParaRPr lang="en-US" sz="2000" b="1" i="0" u="none" strike="noStrike" dirty="0">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l" fontAlgn="b"/>
                      <a:endParaRPr lang="en-US" sz="2000" b="0" i="0" u="none" strike="noStrike" dirty="0">
                        <a:effectLst/>
                        <a:latin typeface="Arial" panose="020B0604020202020204" pitchFamily="34" charset="0"/>
                      </a:endParaRPr>
                    </a:p>
                  </a:txBody>
                  <a:tcPr marL="9525" marR="9525" marT="9525" marB="0" anchor="b">
                    <a:lnL>
                      <a:noFill/>
                    </a:lnL>
                    <a:lnR>
                      <a:noFill/>
                    </a:lnR>
                    <a:lnT w="6350" cap="flat" cmpd="sng" algn="ctr">
                      <a:solidFill>
                        <a:srgbClr val="969696"/>
                      </a:solidFill>
                      <a:prstDash val="dot"/>
                      <a:round/>
                      <a:headEnd type="none" w="med" len="med"/>
                      <a:tailEnd type="none" w="med" len="med"/>
                    </a:lnT>
                    <a:lnB>
                      <a:noFill/>
                    </a:lnB>
                  </a:tcPr>
                </a:tc>
              </a:tr>
              <a:tr h="332936">
                <a:tc>
                  <a:txBody>
                    <a:bodyPr/>
                    <a:lstStyle/>
                    <a:p>
                      <a:pPr algn="l" fontAlgn="ctr"/>
                      <a:r>
                        <a:rPr lang="en-US" sz="2000" b="1" i="0" u="none" strike="noStrike">
                          <a:solidFill>
                            <a:srgbClr val="000000"/>
                          </a:solidFill>
                          <a:effectLst/>
                          <a:latin typeface="Arial" panose="020B0604020202020204" pitchFamily="34" charset="0"/>
                        </a:rPr>
                        <a:t>LIABILITIES &amp; EQUITY</a:t>
                      </a:r>
                    </a:p>
                  </a:txBody>
                  <a:tcPr marL="9525" marR="9525" marT="9525" marB="0" anchor="ctr">
                    <a:lnL>
                      <a:noFill/>
                    </a:lnL>
                    <a:lnR>
                      <a:noFill/>
                    </a:lnR>
                    <a:lnT>
                      <a:noFill/>
                    </a:lnT>
                    <a:lnB>
                      <a:noFill/>
                    </a:lnB>
                  </a:tcPr>
                </a:tc>
                <a:tc>
                  <a:txBody>
                    <a:bodyPr/>
                    <a:lstStyle/>
                    <a:p>
                      <a:pPr algn="l" fontAlgn="b"/>
                      <a:endParaRPr lang="en-US" sz="2000" b="0" i="0" u="none" strike="noStrike">
                        <a:effectLst/>
                        <a:latin typeface="Arial" panose="020B0604020202020204" pitchFamily="34" charset="0"/>
                      </a:endParaRPr>
                    </a:p>
                  </a:txBody>
                  <a:tcPr marL="9525" marR="9525" marT="9525" marB="0" anchor="b">
                    <a:lnL>
                      <a:noFill/>
                    </a:lnL>
                    <a:lnR>
                      <a:noFill/>
                    </a:lnR>
                    <a:lnT>
                      <a:noFill/>
                    </a:lnT>
                    <a:lnB>
                      <a:noFill/>
                    </a:lnB>
                  </a:tcPr>
                </a:tc>
              </a:tr>
              <a:tr h="332936">
                <a:tc>
                  <a:txBody>
                    <a:bodyPr/>
                    <a:lstStyle/>
                    <a:p>
                      <a:pPr algn="l" fontAlgn="b"/>
                      <a:r>
                        <a:rPr lang="en-US" sz="2000" b="1" i="0" u="none" strike="noStrike">
                          <a:solidFill>
                            <a:srgbClr val="000000"/>
                          </a:solidFill>
                          <a:effectLst/>
                          <a:latin typeface="Arial" panose="020B0604020202020204" pitchFamily="34" charset="0"/>
                        </a:rPr>
                        <a:t>Equity</a:t>
                      </a:r>
                    </a:p>
                  </a:txBody>
                  <a:tcPr marL="85725" marR="9525" marT="9525" marB="0" anchor="b">
                    <a:lnL>
                      <a:noFill/>
                    </a:lnL>
                    <a:lnR>
                      <a:noFill/>
                    </a:lnR>
                    <a:lnT>
                      <a:noFill/>
                    </a:lnT>
                    <a:lnB>
                      <a:noFill/>
                    </a:lnB>
                  </a:tcPr>
                </a:tc>
                <a:tc>
                  <a:txBody>
                    <a:bodyPr/>
                    <a:lstStyle/>
                    <a:p>
                      <a:pPr algn="l" fontAlgn="b"/>
                      <a:endParaRPr lang="en-US" sz="2000" b="0" i="0" u="none" strike="noStrike">
                        <a:effectLst/>
                        <a:latin typeface="Arial" panose="020B0604020202020204" pitchFamily="34" charset="0"/>
                      </a:endParaRPr>
                    </a:p>
                  </a:txBody>
                  <a:tcPr marL="9525" marR="9525" marT="9525" marB="0" anchor="b">
                    <a:lnL>
                      <a:noFill/>
                    </a:lnL>
                    <a:lnR>
                      <a:noFill/>
                    </a:lnR>
                    <a:lnT>
                      <a:noFill/>
                    </a:lnT>
                    <a:lnB>
                      <a:noFill/>
                    </a:lnB>
                  </a:tcPr>
                </a:tc>
              </a:tr>
              <a:tr h="316288">
                <a:tc>
                  <a:txBody>
                    <a:bodyPr/>
                    <a:lstStyle/>
                    <a:p>
                      <a:pPr algn="l" fontAlgn="b"/>
                      <a:r>
                        <a:rPr lang="en-US" sz="2000" b="0" i="0" u="none" strike="noStrike">
                          <a:solidFill>
                            <a:srgbClr val="000000"/>
                          </a:solidFill>
                          <a:effectLst/>
                          <a:latin typeface="Arial" panose="020B0604020202020204" pitchFamily="34" charset="0"/>
                        </a:rPr>
                        <a:t>Retained Earnings</a:t>
                      </a:r>
                    </a:p>
                  </a:txBody>
                  <a:tcPr marL="171450" marR="9525" marT="9525" marB="0" anchor="b">
                    <a:lnL>
                      <a:noFill/>
                    </a:lnL>
                    <a:lnR>
                      <a:noFill/>
                    </a:lnR>
                    <a:lnT>
                      <a:noFill/>
                    </a:lnT>
                    <a:lnB>
                      <a:noFill/>
                    </a:lnB>
                  </a:tcPr>
                </a:tc>
                <a:tc>
                  <a:txBody>
                    <a:bodyPr/>
                    <a:lstStyle/>
                    <a:p>
                      <a:pPr algn="l" fontAlgn="b"/>
                      <a:r>
                        <a:rPr lang="en-US" sz="2000" b="0" i="0" u="none" strike="noStrike" dirty="0">
                          <a:effectLst/>
                          <a:latin typeface="Arial" panose="020B0604020202020204" pitchFamily="34" charset="0"/>
                        </a:rPr>
                        <a:t> $       </a:t>
                      </a:r>
                      <a:r>
                        <a:rPr lang="en-US" sz="2000" b="0" i="0" u="none" strike="noStrike" dirty="0" smtClean="0">
                          <a:effectLst/>
                          <a:latin typeface="Arial" panose="020B0604020202020204" pitchFamily="34" charset="0"/>
                        </a:rPr>
                        <a:t>565,307.44 </a:t>
                      </a:r>
                      <a:endParaRPr lang="en-US" sz="2000" b="0" i="0" u="none" strike="noStrike" dirty="0">
                        <a:effectLst/>
                        <a:latin typeface="Arial" panose="020B0604020202020204" pitchFamily="34" charset="0"/>
                      </a:endParaRPr>
                    </a:p>
                  </a:txBody>
                  <a:tcPr marL="9525" marR="9525" marT="9525" marB="0" anchor="b">
                    <a:lnL>
                      <a:noFill/>
                    </a:lnL>
                    <a:lnR>
                      <a:noFill/>
                    </a:lnR>
                    <a:lnT>
                      <a:noFill/>
                    </a:lnT>
                    <a:lnB>
                      <a:noFill/>
                    </a:lnB>
                  </a:tcPr>
                </a:tc>
              </a:tr>
              <a:tr h="316288">
                <a:tc>
                  <a:txBody>
                    <a:bodyPr/>
                    <a:lstStyle/>
                    <a:p>
                      <a:pPr algn="l" fontAlgn="b"/>
                      <a:r>
                        <a:rPr lang="en-US" sz="2000" b="0" i="0" u="none" strike="noStrike">
                          <a:solidFill>
                            <a:srgbClr val="000000"/>
                          </a:solidFill>
                          <a:effectLst/>
                          <a:latin typeface="Arial" panose="020B0604020202020204" pitchFamily="34" charset="0"/>
                        </a:rPr>
                        <a:t>Net Income</a:t>
                      </a:r>
                    </a:p>
                  </a:txBody>
                  <a:tcPr marL="171450" marR="9525" marT="9525" marB="0" anchor="b">
                    <a:lnL>
                      <a:noFill/>
                    </a:lnL>
                    <a:lnR>
                      <a:noFill/>
                    </a:lnR>
                    <a:lnT>
                      <a:noFill/>
                    </a:lnT>
                    <a:lnB w="6350" cap="flat" cmpd="sng" algn="ctr">
                      <a:solidFill>
                        <a:srgbClr val="969696"/>
                      </a:solidFill>
                      <a:prstDash val="dot"/>
                      <a:round/>
                      <a:headEnd type="none" w="med" len="med"/>
                      <a:tailEnd type="none" w="med" len="med"/>
                    </a:lnB>
                  </a:tcPr>
                </a:tc>
                <a:tc>
                  <a:txBody>
                    <a:bodyPr/>
                    <a:lstStyle/>
                    <a:p>
                      <a:pPr algn="l" fontAlgn="b"/>
                      <a:r>
                        <a:rPr lang="en-US" sz="2000" b="0" i="0" u="none" strike="noStrike" dirty="0">
                          <a:effectLst/>
                          <a:latin typeface="Arial" panose="020B0604020202020204" pitchFamily="34" charset="0"/>
                        </a:rPr>
                        <a:t> $     </a:t>
                      </a:r>
                      <a:r>
                        <a:rPr lang="en-US" sz="2000" b="0" i="0" u="none" strike="noStrike" dirty="0" smtClean="0">
                          <a:effectLst/>
                          <a:latin typeface="Arial" panose="020B0604020202020204" pitchFamily="34" charset="0"/>
                        </a:rPr>
                        <a:t>   (16,747.33)</a:t>
                      </a:r>
                      <a:endParaRPr lang="en-US" sz="2000" b="0" i="0" u="none" strike="noStrike" dirty="0">
                        <a:effectLst/>
                        <a:latin typeface="Arial" panose="020B0604020202020204" pitchFamily="34" charset="0"/>
                      </a:endParaRPr>
                    </a:p>
                  </a:txBody>
                  <a:tcPr marL="9525" marR="9525" marT="9525" marB="0" anchor="b">
                    <a:lnL>
                      <a:noFill/>
                    </a:lnL>
                    <a:lnR>
                      <a:noFill/>
                    </a:lnR>
                    <a:lnT>
                      <a:noFill/>
                    </a:lnT>
                    <a:lnB w="6350" cap="flat" cmpd="sng" algn="ctr">
                      <a:solidFill>
                        <a:srgbClr val="969696"/>
                      </a:solidFill>
                      <a:prstDash val="dot"/>
                      <a:round/>
                      <a:headEnd type="none" w="med" len="med"/>
                      <a:tailEnd type="none" w="med" len="med"/>
                    </a:lnB>
                  </a:tcPr>
                </a:tc>
              </a:tr>
              <a:tr h="332936">
                <a:tc>
                  <a:txBody>
                    <a:bodyPr/>
                    <a:lstStyle/>
                    <a:p>
                      <a:pPr algn="l" fontAlgn="b"/>
                      <a:r>
                        <a:rPr lang="en-US" sz="2000" b="1" i="0" u="none" strike="noStrike">
                          <a:solidFill>
                            <a:srgbClr val="000000"/>
                          </a:solidFill>
                          <a:effectLst/>
                          <a:latin typeface="Arial" panose="020B0604020202020204" pitchFamily="34" charset="0"/>
                        </a:rPr>
                        <a:t>Total Equity</a:t>
                      </a:r>
                    </a:p>
                  </a:txBody>
                  <a:tcPr marL="85725" marR="9525" marT="9525" marB="0" anchor="b">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l" fontAlgn="b"/>
                      <a:r>
                        <a:rPr lang="en-US" sz="2000" b="0" i="0" u="none" strike="noStrike" dirty="0">
                          <a:effectLst/>
                          <a:latin typeface="Arial" panose="020B0604020202020204" pitchFamily="34" charset="0"/>
                        </a:rPr>
                        <a:t> $       </a:t>
                      </a:r>
                      <a:r>
                        <a:rPr lang="en-US" sz="2000" b="0" i="0" u="none" strike="noStrike" dirty="0" smtClean="0">
                          <a:effectLst/>
                          <a:latin typeface="Arial" panose="020B0604020202020204" pitchFamily="34" charset="0"/>
                        </a:rPr>
                        <a:t>548,560.11 </a:t>
                      </a:r>
                      <a:endParaRPr lang="en-US" sz="2000" b="0" i="0" u="none" strike="noStrike" dirty="0">
                        <a:effectLst/>
                        <a:latin typeface="Arial" panose="020B0604020202020204" pitchFamily="34" charset="0"/>
                      </a:endParaRPr>
                    </a:p>
                  </a:txBody>
                  <a:tcPr marL="9525" marR="9525" marT="9525" marB="0" anchor="b">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332936">
                <a:tc>
                  <a:txBody>
                    <a:bodyPr/>
                    <a:lstStyle/>
                    <a:p>
                      <a:pPr algn="l" fontAlgn="ctr"/>
                      <a:r>
                        <a:rPr lang="en-US" sz="2000" b="1" i="0" u="none" strike="noStrike">
                          <a:solidFill>
                            <a:srgbClr val="000000"/>
                          </a:solidFill>
                          <a:effectLst/>
                          <a:latin typeface="Arial" panose="020B0604020202020204" pitchFamily="34" charset="0"/>
                        </a:rPr>
                        <a:t>Total LIABILITIES &amp; EQUITY</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l" fontAlgn="b"/>
                      <a:r>
                        <a:rPr lang="en-US" sz="2000" b="0" i="0" u="none" strike="noStrike" dirty="0">
                          <a:effectLst/>
                          <a:latin typeface="Arial" panose="020B0604020202020204" pitchFamily="34" charset="0"/>
                        </a:rPr>
                        <a:t> $       </a:t>
                      </a:r>
                      <a:r>
                        <a:rPr lang="en-US" sz="2000" b="0" i="0" u="none" strike="noStrike" dirty="0" smtClean="0">
                          <a:effectLst/>
                          <a:latin typeface="Arial" panose="020B0604020202020204" pitchFamily="34" charset="0"/>
                        </a:rPr>
                        <a:t>548,560.11 </a:t>
                      </a:r>
                      <a:endParaRPr lang="en-US" sz="2000" b="0" i="0" u="none" strike="noStrike" dirty="0">
                        <a:effectLst/>
                        <a:latin typeface="Arial" panose="020B0604020202020204" pitchFamily="34" charset="0"/>
                      </a:endParaRPr>
                    </a:p>
                  </a:txBody>
                  <a:tcPr marL="9525" marR="9525" marT="9525" marB="0" anchor="b">
                    <a:lnL>
                      <a:noFill/>
                    </a:lnL>
                    <a:lnR>
                      <a:noFill/>
                    </a:lnR>
                    <a:lnT w="6350" cap="flat" cmpd="sng" algn="ctr">
                      <a:solidFill>
                        <a:srgbClr val="969696"/>
                      </a:solidFill>
                      <a:prstDash val="dot"/>
                      <a:round/>
                      <a:headEnd type="none" w="med" len="med"/>
                      <a:tailEnd type="none" w="med" len="med"/>
                    </a:lnT>
                    <a:lnB>
                      <a:noFill/>
                    </a:lnB>
                  </a:tcPr>
                </a:tc>
              </a:tr>
            </a:tbl>
          </a:graphicData>
        </a:graphic>
      </p:graphicFrame>
    </p:spTree>
    <p:extLst>
      <p:ext uri="{BB962C8B-B14F-4D97-AF65-F5344CB8AC3E}">
        <p14:creationId xmlns:p14="http://schemas.microsoft.com/office/powerpoint/2010/main" val="25218145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dirty="0" smtClean="0"/>
              <a:t>Atlanta, Jan 2017 Budget Report</a:t>
            </a:r>
            <a:endParaRPr lang="en-US" dirty="0"/>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a:xfrm>
            <a:off x="5638800" y="6475413"/>
            <a:ext cx="2903538" cy="230187"/>
          </a:xfrm>
        </p:spPr>
        <p:txBody>
          <a:bodyPr/>
          <a:lstStyle/>
          <a:p>
            <a:r>
              <a:rPr lang="en-GB" dirty="0" smtClean="0"/>
              <a:t>Ben Rolfe (BCA);   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E6969283-78ED-4F71-B854-48055E18A2DC}" type="slidenum">
              <a:rPr lang="en-GB" smtClean="0"/>
              <a:pPr/>
              <a:t>5</a:t>
            </a:fld>
            <a:endParaRPr lang="en-GB"/>
          </a:p>
        </p:txBody>
      </p:sp>
      <p:graphicFrame>
        <p:nvGraphicFramePr>
          <p:cNvPr id="16" name="Content Placeholder 15"/>
          <p:cNvGraphicFramePr>
            <a:graphicFrameLocks noGrp="1"/>
          </p:cNvGraphicFramePr>
          <p:nvPr>
            <p:ph idx="1"/>
            <p:extLst>
              <p:ext uri="{D42A27DB-BD31-4B8C-83A1-F6EECF244321}">
                <p14:modId xmlns:p14="http://schemas.microsoft.com/office/powerpoint/2010/main" val="2465659874"/>
              </p:ext>
            </p:extLst>
          </p:nvPr>
        </p:nvGraphicFramePr>
        <p:xfrm>
          <a:off x="696913" y="1219201"/>
          <a:ext cx="6846887" cy="5055482"/>
        </p:xfrm>
        <a:graphic>
          <a:graphicData uri="http://schemas.openxmlformats.org/drawingml/2006/table">
            <a:tbl>
              <a:tblPr>
                <a:tableStyleId>{5C22544A-7EE6-4342-B048-85BDC9FD1C3A}</a:tableStyleId>
              </a:tblPr>
              <a:tblGrid>
                <a:gridCol w="2582065"/>
                <a:gridCol w="1459062"/>
                <a:gridCol w="1459062"/>
                <a:gridCol w="1346698"/>
              </a:tblGrid>
              <a:tr h="303785">
                <a:tc>
                  <a:txBody>
                    <a:bodyPr/>
                    <a:lstStyle/>
                    <a:p>
                      <a:pPr algn="l"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u="none" strike="noStrike" dirty="0" smtClean="0">
                          <a:effectLst/>
                          <a:latin typeface="Tahoma" panose="020B0604030504040204" pitchFamily="34" charset="0"/>
                          <a:ea typeface="Tahoma" panose="020B0604030504040204" pitchFamily="34" charset="0"/>
                          <a:cs typeface="Tahoma" panose="020B0604030504040204" pitchFamily="34" charset="0"/>
                        </a:rPr>
                        <a:t>     Oct 28 </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Jan 9 </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March</a:t>
                      </a:r>
                      <a:r>
                        <a:rPr lang="en-US" sz="1400" b="0" i="0" u="none" strike="noStrike" baseline="0" dirty="0" smtClean="0">
                          <a:effectLst/>
                          <a:latin typeface="Tahoma" panose="020B0604030504040204" pitchFamily="34" charset="0"/>
                          <a:ea typeface="Tahoma" panose="020B0604030504040204" pitchFamily="34" charset="0"/>
                          <a:cs typeface="Tahoma" panose="020B0604030504040204" pitchFamily="34" charset="0"/>
                        </a:rPr>
                        <a:t> </a:t>
                      </a:r>
                      <a:r>
                        <a:rPr lang="en-US" sz="1400" b="0" i="0" u="none" strike="noStrike" baseline="0" dirty="0" smtClean="0">
                          <a:effectLst/>
                          <a:latin typeface="Tahoma" panose="020B0604030504040204" pitchFamily="34" charset="0"/>
                          <a:ea typeface="Tahoma" panose="020B0604030504040204" pitchFamily="34" charset="0"/>
                          <a:cs typeface="Tahoma" panose="020B0604030504040204" pitchFamily="34" charset="0"/>
                        </a:rPr>
                        <a:t>13</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90576">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Income</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u="none" strike="noStrike" dirty="0" smtClean="0">
                          <a:effectLst/>
                          <a:latin typeface="Tahoma" panose="020B0604030504040204" pitchFamily="34" charset="0"/>
                          <a:ea typeface="Tahoma" panose="020B0604030504040204" pitchFamily="34" charset="0"/>
                          <a:cs typeface="Tahoma" panose="020B0604030504040204" pitchFamily="34" charset="0"/>
                        </a:rPr>
                        <a:t>      Draft Budget</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Draft Budget</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Final Expenses</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dirty="0">
                          <a:effectLst/>
                          <a:latin typeface="Tahoma" panose="020B0604030504040204" pitchFamily="34" charset="0"/>
                          <a:ea typeface="Tahoma" panose="020B0604030504040204" pitchFamily="34" charset="0"/>
                          <a:cs typeface="Tahoma" panose="020B0604030504040204" pitchFamily="34" charset="0"/>
                        </a:rPr>
                        <a:t>2.11 - Registrations</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$223,650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188,050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$215,501</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dirty="0">
                          <a:effectLst/>
                          <a:latin typeface="Tahoma" panose="020B0604030504040204" pitchFamily="34" charset="0"/>
                          <a:ea typeface="Tahoma" panose="020B0604030504040204" pitchFamily="34" charset="0"/>
                          <a:cs typeface="Tahoma" panose="020B0604030504040204" pitchFamily="34" charset="0"/>
                        </a:rPr>
                        <a:t>2.12 - Hotel Commissions</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            </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5,818</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$24,462.74</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b="1" u="none" strike="noStrike">
                          <a:effectLst/>
                          <a:latin typeface="Tahoma" panose="020B0604030504040204" pitchFamily="34" charset="0"/>
                          <a:ea typeface="Tahoma" panose="020B0604030504040204" pitchFamily="34" charset="0"/>
                          <a:cs typeface="Tahoma" panose="020B0604030504040204" pitchFamily="34" charset="0"/>
                        </a:rPr>
                        <a:t>Total - Income</a:t>
                      </a:r>
                      <a:endParaRPr lang="en-US" sz="1400" b="1"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1" i="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 </a:t>
                      </a:r>
                      <a:r>
                        <a:rPr lang="en-US" sz="1400" b="1" i="0" u="none" strike="noStrike" kern="1200" dirty="0" smtClean="0">
                          <a:solidFill>
                            <a:schemeClr val="dk1"/>
                          </a:solidFill>
                          <a:effectLst/>
                          <a:latin typeface="Tahoma" panose="020B0604030504040204" pitchFamily="34" charset="0"/>
                          <a:ea typeface="Tahoma" panose="020B0604030504040204" pitchFamily="34" charset="0"/>
                          <a:cs typeface="Tahoma" panose="020B0604030504040204" pitchFamily="34" charset="0"/>
                        </a:rPr>
                        <a:t>$223,650</a:t>
                      </a:r>
                      <a:endParaRPr lang="en-US" sz="1400" b="1" i="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1" i="0" u="none" strike="noStrike" dirty="0" smtClean="0">
                          <a:effectLst/>
                          <a:latin typeface="Tahoma" panose="020B0604030504040204" pitchFamily="34" charset="0"/>
                          <a:ea typeface="Tahoma" panose="020B0604030504040204" pitchFamily="34" charset="0"/>
                          <a:cs typeface="Tahoma" panose="020B0604030504040204" pitchFamily="34" charset="0"/>
                        </a:rPr>
                        <a:t>$193,868</a:t>
                      </a:r>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1" i="0" u="none" strike="noStrike" dirty="0" smtClean="0">
                          <a:effectLst/>
                          <a:latin typeface="Tahoma" panose="020B0604030504040204" pitchFamily="34" charset="0"/>
                          <a:ea typeface="Tahoma" panose="020B0604030504040204" pitchFamily="34" charset="0"/>
                          <a:cs typeface="Tahoma" panose="020B0604030504040204" pitchFamily="34" charset="0"/>
                        </a:rPr>
                        <a:t>$</a:t>
                      </a:r>
                      <a:r>
                        <a:rPr lang="en-US" sz="1400" b="1" i="0" u="none" strike="noStrike" dirty="0" smtClean="0">
                          <a:effectLst/>
                          <a:latin typeface="Tahoma" panose="020B0604030504040204" pitchFamily="34" charset="0"/>
                          <a:ea typeface="Tahoma" panose="020B0604030504040204" pitchFamily="34" charset="0"/>
                          <a:cs typeface="Tahoma" panose="020B0604030504040204" pitchFamily="34" charset="0"/>
                        </a:rPr>
                        <a:t>241,163.74</a:t>
                      </a:r>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13132">
                <a:tc>
                  <a:txBody>
                    <a:bodyPr/>
                    <a:lstStyle/>
                    <a:p>
                      <a:pPr algn="l" fontAlgn="b"/>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195282">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Expense</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77197">
                <a:tc>
                  <a:txBody>
                    <a:bodyPr/>
                    <a:lstStyle/>
                    <a:p>
                      <a:pPr algn="l" fontAlgn="b"/>
                      <a:r>
                        <a:rPr lang="en-US" sz="1400" u="none" strike="noStrike" dirty="0">
                          <a:effectLst/>
                          <a:latin typeface="Tahoma" panose="020B0604030504040204" pitchFamily="34" charset="0"/>
                          <a:ea typeface="Tahoma" panose="020B0604030504040204" pitchFamily="34" charset="0"/>
                          <a:cs typeface="Tahoma" panose="020B0604030504040204" pitchFamily="34" charset="0"/>
                        </a:rPr>
                        <a:t>4.113 - Venue</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$21,000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23,250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$9,630.90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4.12 - Financial Fees</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$8,486</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7,453.45</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$6,677.10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4.13 – Meeting Planner</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$50,700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44,490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$45,710.87</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4.14 - Food &amp; Beverage</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$90,000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109,000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ctr"/>
                      <a:r>
                        <a:rPr lang="en-US" sz="14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$114,318.15 </a:t>
                      </a:r>
                    </a:p>
                  </a:txBody>
                  <a:tcPr marL="0" marR="0" marT="0" marB="0" anchor="ctr"/>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4.15 - Network Services</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$34,625</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33,500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ctr"/>
                      <a:r>
                        <a:rPr lang="en-US" sz="14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$38,925.72 </a:t>
                      </a:r>
                    </a:p>
                  </a:txBody>
                  <a:tcPr marL="0" marR="0" marT="0" marB="0" anchor="ctr"/>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4.16 - Social</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$24,750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18,000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ctr"/>
                      <a:r>
                        <a:rPr lang="en-US" sz="14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$22,415.00 </a:t>
                      </a:r>
                    </a:p>
                  </a:txBody>
                  <a:tcPr marL="0" marR="0" marT="0" marB="0" anchor="ctr"/>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4.17 - Shipping</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$7,000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7,000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ctr"/>
                      <a:r>
                        <a:rPr lang="en-US" sz="14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$3,159.50 </a:t>
                      </a:r>
                    </a:p>
                  </a:txBody>
                  <a:tcPr marL="0" marR="0" marT="0" marB="0" anchor="ctr"/>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4.18 - Misc Expense</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$4625</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u="none" strike="noStrike" dirty="0" smtClean="0">
                          <a:effectLst/>
                          <a:latin typeface="Tahoma" panose="020B0604030504040204" pitchFamily="34" charset="0"/>
                          <a:ea typeface="Tahoma" panose="020B0604030504040204" pitchFamily="34" charset="0"/>
                          <a:cs typeface="Tahoma" panose="020B0604030504040204" pitchFamily="34" charset="0"/>
                        </a:rPr>
                        <a:t>4,375</a:t>
                      </a:r>
                    </a:p>
                  </a:txBody>
                  <a:tcPr marL="9525" marR="9525" marT="9525" marB="0" anchor="b"/>
                </a:tc>
                <a:tc>
                  <a:txBody>
                    <a:bodyPr/>
                    <a:lstStyle/>
                    <a:p>
                      <a:pPr algn="r" fontAlgn="ctr"/>
                      <a:r>
                        <a:rPr lang="en-US" sz="14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$1,060.00 </a:t>
                      </a:r>
                    </a:p>
                  </a:txBody>
                  <a:tcPr marL="0" marR="0" marT="0" marB="0" anchor="ctr"/>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Total - Expense</a:t>
                      </a:r>
                      <a:endParaRPr lang="en-US" sz="1400" b="1"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1" i="0" u="none" strike="noStrike" dirty="0" smtClean="0">
                          <a:effectLst/>
                          <a:latin typeface="Tahoma" panose="020B0604030504040204" pitchFamily="34" charset="0"/>
                          <a:ea typeface="Tahoma" panose="020B0604030504040204" pitchFamily="34" charset="0"/>
                          <a:cs typeface="Tahoma" panose="020B0604030504040204" pitchFamily="34" charset="0"/>
                        </a:rPr>
                        <a:t>$237,736</a:t>
                      </a:r>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1" i="0" u="none" strike="noStrike" dirty="0" smtClean="0">
                          <a:effectLst/>
                          <a:latin typeface="Tahoma" panose="020B0604030504040204" pitchFamily="34" charset="0"/>
                          <a:ea typeface="Tahoma" panose="020B0604030504040204" pitchFamily="34" charset="0"/>
                          <a:cs typeface="Tahoma" panose="020B0604030504040204" pitchFamily="34" charset="0"/>
                        </a:rPr>
                        <a:t>$247,068</a:t>
                      </a:r>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ctr"/>
                      <a:r>
                        <a:rPr lang="en-US" sz="1400" b="1"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$241,897.24 </a:t>
                      </a:r>
                    </a:p>
                  </a:txBody>
                  <a:tcPr marL="0" marR="0" marT="0" marB="0" anchor="ctr"/>
                </a:tc>
              </a:tr>
              <a:tr h="267011">
                <a:tc>
                  <a:txBody>
                    <a:bodyPr/>
                    <a:lstStyle/>
                    <a:p>
                      <a:pPr algn="l" fontAlgn="b"/>
                      <a:r>
                        <a:rPr lang="en-US" sz="1400" u="none" strike="noStrike" dirty="0">
                          <a:effectLst/>
                          <a:latin typeface="Tahoma" panose="020B0604030504040204" pitchFamily="34" charset="0"/>
                          <a:ea typeface="Tahoma" panose="020B0604030504040204" pitchFamily="34" charset="0"/>
                          <a:cs typeface="Tahoma" panose="020B0604030504040204" pitchFamily="34" charset="0"/>
                        </a:rPr>
                        <a:t>Net Ordinary Income</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1" i="0" u="none" strike="noStrike" dirty="0" smtClean="0">
                          <a:solidFill>
                            <a:srgbClr val="C00000"/>
                          </a:solidFill>
                          <a:effectLst/>
                          <a:latin typeface="Tahoma" panose="020B0604030504040204" pitchFamily="34" charset="0"/>
                          <a:ea typeface="Tahoma" panose="020B0604030504040204" pitchFamily="34" charset="0"/>
                          <a:cs typeface="Tahoma" panose="020B0604030504040204" pitchFamily="34" charset="0"/>
                        </a:rPr>
                        <a:t>$-8,268</a:t>
                      </a:r>
                      <a:endParaRPr lang="en-US" sz="1400" b="1" i="0" u="none" strike="noStrike" dirty="0">
                        <a:solidFill>
                          <a:srgbClr val="C00000"/>
                        </a:solidFill>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1" i="0" u="none" strike="noStrike" kern="1200" dirty="0" smtClean="0">
                          <a:solidFill>
                            <a:srgbClr val="C00000"/>
                          </a:solidFill>
                          <a:effectLst/>
                          <a:latin typeface="Tahoma" panose="020B0604030504040204" pitchFamily="34" charset="0"/>
                          <a:ea typeface="Tahoma" panose="020B0604030504040204" pitchFamily="34" charset="0"/>
                          <a:cs typeface="Tahoma" panose="020B0604030504040204" pitchFamily="34" charset="0"/>
                        </a:rPr>
                        <a:t>$-53,201</a:t>
                      </a:r>
                      <a:endParaRPr lang="en-US" sz="1400" b="1" i="0" u="none" strike="noStrike" kern="1200" dirty="0">
                        <a:solidFill>
                          <a:srgbClr val="C00000"/>
                        </a:solidFill>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1" i="0" u="none" strike="noStrike" kern="1200" dirty="0" smtClean="0">
                          <a:solidFill>
                            <a:srgbClr val="C00000"/>
                          </a:solidFill>
                          <a:effectLst/>
                          <a:latin typeface="Tahoma" panose="020B0604030504040204" pitchFamily="34" charset="0"/>
                          <a:ea typeface="Tahoma" panose="020B0604030504040204" pitchFamily="34" charset="0"/>
                          <a:cs typeface="Tahoma" panose="020B0604030504040204" pitchFamily="34" charset="0"/>
                        </a:rPr>
                        <a:t>$-733.50</a:t>
                      </a:r>
                      <a:endParaRPr lang="en-US" sz="1400" b="1" i="0" u="none" strike="noStrike" kern="1200" dirty="0">
                        <a:solidFill>
                          <a:srgbClr val="C00000"/>
                        </a:solidFill>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Total Attendees</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r>
                        <a:rPr lang="en-US" sz="1400" u="none" strike="noStrike" dirty="0" smtClean="0">
                          <a:effectLst/>
                          <a:latin typeface="Tahoma" panose="020B0604030504040204" pitchFamily="34" charset="0"/>
                          <a:ea typeface="Tahoma" panose="020B0604030504040204" pitchFamily="34" charset="0"/>
                          <a:cs typeface="Tahoma" panose="020B0604030504040204" pitchFamily="34" charset="0"/>
                        </a:rPr>
                        <a:t>325</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307</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317</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Cost per attendee</a:t>
                      </a:r>
                      <a:endParaRPr lang="en-US" sz="1400" b="1"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ctr" fontAlgn="b"/>
                      <a:r>
                        <a:rPr lang="en-US" sz="1400" b="1" i="0" u="none" strike="noStrike" dirty="0" smtClean="0">
                          <a:effectLst/>
                          <a:latin typeface="Tahoma" panose="020B0604030504040204" pitchFamily="34" charset="0"/>
                          <a:ea typeface="Tahoma" panose="020B0604030504040204" pitchFamily="34" charset="0"/>
                          <a:cs typeface="Tahoma" panose="020B0604030504040204" pitchFamily="34" charset="0"/>
                        </a:rPr>
                        <a:t>$731</a:t>
                      </a:r>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1" i="0" u="none" strike="noStrike" dirty="0" smtClean="0">
                          <a:effectLst/>
                          <a:latin typeface="Tahoma" panose="020B0604030504040204" pitchFamily="34" charset="0"/>
                          <a:ea typeface="Tahoma" panose="020B0604030504040204" pitchFamily="34" charset="0"/>
                          <a:cs typeface="Tahoma" panose="020B0604030504040204" pitchFamily="34" charset="0"/>
                        </a:rPr>
                        <a:t>$805</a:t>
                      </a:r>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1" i="0" u="none" strike="noStrike" dirty="0" smtClean="0">
                          <a:effectLst/>
                          <a:latin typeface="Tahoma" panose="020B0604030504040204" pitchFamily="34" charset="0"/>
                          <a:ea typeface="Tahoma" panose="020B0604030504040204" pitchFamily="34" charset="0"/>
                          <a:cs typeface="Tahoma" panose="020B0604030504040204" pitchFamily="34" charset="0"/>
                        </a:rPr>
                        <a:t>$763</a:t>
                      </a:r>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bl>
          </a:graphicData>
        </a:graphic>
      </p:graphicFrame>
    </p:spTree>
    <p:extLst>
      <p:ext uri="{BB962C8B-B14F-4D97-AF65-F5344CB8AC3E}">
        <p14:creationId xmlns:p14="http://schemas.microsoft.com/office/powerpoint/2010/main" val="29396757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dirty="0" smtClean="0"/>
              <a:t>Daejeon, May 2017 Budget Estimate</a:t>
            </a:r>
            <a:endParaRPr lang="en-US" dirty="0"/>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a:xfrm>
            <a:off x="5638800" y="6475413"/>
            <a:ext cx="2903538" cy="230187"/>
          </a:xfrm>
        </p:spPr>
        <p:txBody>
          <a:bodyPr/>
          <a:lstStyle/>
          <a:p>
            <a:r>
              <a:rPr lang="en-GB" dirty="0" smtClean="0"/>
              <a:t>Ben Rolfe (BCA);   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E6969283-78ED-4F71-B854-48055E18A2DC}" type="slidenum">
              <a:rPr lang="en-GB" smtClean="0"/>
              <a:pPr/>
              <a:t>6</a:t>
            </a:fld>
            <a:endParaRPr lang="en-GB"/>
          </a:p>
        </p:txBody>
      </p:sp>
      <p:graphicFrame>
        <p:nvGraphicFramePr>
          <p:cNvPr id="16" name="Content Placeholder 15"/>
          <p:cNvGraphicFramePr>
            <a:graphicFrameLocks noGrp="1"/>
          </p:cNvGraphicFramePr>
          <p:nvPr>
            <p:ph idx="1"/>
            <p:extLst>
              <p:ext uri="{D42A27DB-BD31-4B8C-83A1-F6EECF244321}">
                <p14:modId xmlns:p14="http://schemas.microsoft.com/office/powerpoint/2010/main" val="2994247119"/>
              </p:ext>
            </p:extLst>
          </p:nvPr>
        </p:nvGraphicFramePr>
        <p:xfrm>
          <a:off x="1634331" y="1219202"/>
          <a:ext cx="6138069" cy="5055482"/>
        </p:xfrm>
        <a:graphic>
          <a:graphicData uri="http://schemas.openxmlformats.org/drawingml/2006/table">
            <a:tbl>
              <a:tblPr>
                <a:tableStyleId>{5C22544A-7EE6-4342-B048-85BDC9FD1C3A}</a:tableStyleId>
              </a:tblPr>
              <a:tblGrid>
                <a:gridCol w="2838582"/>
                <a:gridCol w="1521688"/>
                <a:gridCol w="1777799"/>
              </a:tblGrid>
              <a:tr h="303785">
                <a:tc>
                  <a:txBody>
                    <a:bodyPr/>
                    <a:lstStyle/>
                    <a:p>
                      <a:pPr algn="l"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u="none" strike="noStrike" dirty="0" smtClean="0">
                          <a:effectLst/>
                          <a:latin typeface="Tahoma" panose="020B0604030504040204" pitchFamily="34" charset="0"/>
                          <a:ea typeface="Tahoma" panose="020B0604030504040204" pitchFamily="34" charset="0"/>
                          <a:cs typeface="Tahoma" panose="020B0604030504040204" pitchFamily="34" charset="0"/>
                        </a:rPr>
                        <a:t>     Jan 13 </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90576">
                <a:tc>
                  <a:txBody>
                    <a:bodyPr/>
                    <a:lstStyle/>
                    <a:p>
                      <a:pPr algn="l" fontAlgn="b"/>
                      <a:r>
                        <a:rPr lang="en-US" sz="1400" b="1" u="none" strike="noStrike" dirty="0">
                          <a:effectLst/>
                          <a:latin typeface="Tahoma" panose="020B0604030504040204" pitchFamily="34" charset="0"/>
                          <a:ea typeface="Tahoma" panose="020B0604030504040204" pitchFamily="34" charset="0"/>
                          <a:cs typeface="Tahoma" panose="020B0604030504040204" pitchFamily="34" charset="0"/>
                        </a:rPr>
                        <a:t>Income</a:t>
                      </a:r>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u="none" strike="noStrike" dirty="0" smtClean="0">
                          <a:effectLst/>
                          <a:latin typeface="Tahoma" panose="020B0604030504040204" pitchFamily="34" charset="0"/>
                          <a:ea typeface="Tahoma" panose="020B0604030504040204" pitchFamily="34" charset="0"/>
                          <a:cs typeface="Tahoma" panose="020B0604030504040204" pitchFamily="34" charset="0"/>
                        </a:rPr>
                        <a:t>      Draft Budget</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kern="1200">
                          <a:solidFill>
                            <a:schemeClr val="dk1"/>
                          </a:solidFill>
                          <a:effectLst/>
                          <a:latin typeface="Tahoma" panose="020B0604030504040204" pitchFamily="34" charset="0"/>
                          <a:ea typeface="Tahoma" panose="020B0604030504040204" pitchFamily="34" charset="0"/>
                          <a:cs typeface="Tahoma" panose="020B0604030504040204" pitchFamily="34" charset="0"/>
                        </a:rPr>
                        <a:t>1.20 Received from Corporations</a:t>
                      </a:r>
                    </a:p>
                  </a:txBody>
                  <a:tcPr marL="85725" marR="0" marT="0" marB="0" anchor="b"/>
                </a:tc>
                <a:tc>
                  <a:txBody>
                    <a:bodyPr/>
                    <a:lstStyle/>
                    <a:p>
                      <a:pPr algn="l" fontAlgn="b"/>
                      <a:r>
                        <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 $ </a:t>
                      </a:r>
                      <a:r>
                        <a:rPr lang="en-US" sz="1400" u="none" strike="noStrike" kern="1200" dirty="0" smtClean="0">
                          <a:solidFill>
                            <a:schemeClr val="dk1"/>
                          </a:solidFill>
                          <a:effectLst/>
                          <a:latin typeface="Tahoma" panose="020B0604030504040204" pitchFamily="34" charset="0"/>
                          <a:ea typeface="Tahoma" panose="020B0604030504040204" pitchFamily="34" charset="0"/>
                          <a:cs typeface="Tahoma" panose="020B0604030504040204" pitchFamily="34" charset="0"/>
                        </a:rPr>
                        <a:t>         30,000.00 </a:t>
                      </a:r>
                      <a:endPar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endParaRPr>
                    </a:p>
                  </a:txBody>
                  <a:tcPr marL="0" marR="0" marT="0"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kern="1200">
                          <a:solidFill>
                            <a:schemeClr val="dk1"/>
                          </a:solidFill>
                          <a:effectLst/>
                          <a:latin typeface="Tahoma" panose="020B0604030504040204" pitchFamily="34" charset="0"/>
                          <a:ea typeface="Tahoma" panose="020B0604030504040204" pitchFamily="34" charset="0"/>
                          <a:cs typeface="Tahoma" panose="020B0604030504040204" pitchFamily="34" charset="0"/>
                        </a:rPr>
                        <a:t>2.11 - Registrations</a:t>
                      </a:r>
                    </a:p>
                  </a:txBody>
                  <a:tcPr marL="85725" marR="0" marT="0" marB="0" anchor="b"/>
                </a:tc>
                <a:tc>
                  <a:txBody>
                    <a:bodyPr/>
                    <a:lstStyle/>
                    <a:p>
                      <a:pPr algn="l" fontAlgn="b"/>
                      <a:r>
                        <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 $   </a:t>
                      </a:r>
                      <a:r>
                        <a:rPr lang="en-US" sz="1400" u="none" strike="noStrike" kern="1200" dirty="0" smtClean="0">
                          <a:solidFill>
                            <a:schemeClr val="dk1"/>
                          </a:solidFill>
                          <a:effectLst/>
                          <a:latin typeface="Tahoma" panose="020B0604030504040204" pitchFamily="34" charset="0"/>
                          <a:ea typeface="Tahoma" panose="020B0604030504040204" pitchFamily="34" charset="0"/>
                          <a:cs typeface="Tahoma" panose="020B0604030504040204" pitchFamily="34" charset="0"/>
                        </a:rPr>
                        <a:t>     321,850.00 </a:t>
                      </a:r>
                      <a:endPar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endParaRPr>
                    </a:p>
                  </a:txBody>
                  <a:tcPr marL="0" marR="0" marT="0"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b="1" u="none" strike="noStrike">
                          <a:effectLst/>
                          <a:latin typeface="Tahoma" panose="020B0604030504040204" pitchFamily="34" charset="0"/>
                          <a:ea typeface="Tahoma" panose="020B0604030504040204" pitchFamily="34" charset="0"/>
                          <a:cs typeface="Tahoma" panose="020B0604030504040204" pitchFamily="34" charset="0"/>
                        </a:rPr>
                        <a:t>Total - Income</a:t>
                      </a:r>
                      <a:endParaRPr lang="en-US" sz="1400" b="1"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 </a:t>
                      </a:r>
                      <a:r>
                        <a:rPr lang="en-US" sz="1400" b="1" u="none" strike="noStrike" kern="1200" dirty="0" smtClean="0">
                          <a:solidFill>
                            <a:schemeClr val="dk1"/>
                          </a:solidFill>
                          <a:effectLst/>
                          <a:latin typeface="Tahoma" panose="020B0604030504040204" pitchFamily="34" charset="0"/>
                          <a:ea typeface="Tahoma" panose="020B0604030504040204" pitchFamily="34" charset="0"/>
                          <a:cs typeface="Tahoma" panose="020B0604030504040204" pitchFamily="34" charset="0"/>
                        </a:rPr>
                        <a:t>$      351,850.00 </a:t>
                      </a:r>
                    </a:p>
                  </a:txBody>
                  <a:tcPr marL="0" marR="0" marT="0" marB="0" anchor="b"/>
                </a:tc>
                <a:tc>
                  <a:txBody>
                    <a:bodyPr/>
                    <a:lstStyle/>
                    <a:p>
                      <a:pPr algn="r" fontAlgn="b"/>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13132">
                <a:tc>
                  <a:txBody>
                    <a:bodyPr/>
                    <a:lstStyle/>
                    <a:p>
                      <a:pPr algn="l" fontAlgn="b"/>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endPar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endParaRPr>
                    </a:p>
                  </a:txBody>
                  <a:tcPr marL="0" marR="0" marT="0"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195282">
                <a:tc>
                  <a:txBody>
                    <a:bodyPr/>
                    <a:lstStyle/>
                    <a:p>
                      <a:pPr algn="l" fontAlgn="b"/>
                      <a:r>
                        <a:rPr lang="en-US" sz="1400" b="1" u="none" strike="noStrike" dirty="0">
                          <a:effectLst/>
                          <a:latin typeface="Tahoma" panose="020B0604030504040204" pitchFamily="34" charset="0"/>
                          <a:ea typeface="Tahoma" panose="020B0604030504040204" pitchFamily="34" charset="0"/>
                          <a:cs typeface="Tahoma" panose="020B0604030504040204" pitchFamily="34" charset="0"/>
                        </a:rPr>
                        <a:t>Expense</a:t>
                      </a:r>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endPar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endParaRPr>
                    </a:p>
                  </a:txBody>
                  <a:tcPr marL="0" marR="0" marT="0"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77197">
                <a:tc>
                  <a:txBody>
                    <a:bodyPr/>
                    <a:lstStyle/>
                    <a:p>
                      <a:pPr algn="l" fontAlgn="b"/>
                      <a:r>
                        <a:rPr lang="en-US" sz="1400" u="none" strike="noStrike" dirty="0">
                          <a:effectLst/>
                          <a:latin typeface="Tahoma" panose="020B0604030504040204" pitchFamily="34" charset="0"/>
                          <a:ea typeface="Tahoma" panose="020B0604030504040204" pitchFamily="34" charset="0"/>
                          <a:cs typeface="Tahoma" panose="020B0604030504040204" pitchFamily="34" charset="0"/>
                        </a:rPr>
                        <a:t>4.113 - Venue</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r>
                        <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 $         47,600.00 </a:t>
                      </a:r>
                    </a:p>
                  </a:txBody>
                  <a:tcPr marL="0" marR="0" marT="0"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dirty="0">
                          <a:effectLst/>
                          <a:latin typeface="Tahoma" panose="020B0604030504040204" pitchFamily="34" charset="0"/>
                          <a:ea typeface="Tahoma" panose="020B0604030504040204" pitchFamily="34" charset="0"/>
                          <a:cs typeface="Tahoma" panose="020B0604030504040204" pitchFamily="34" charset="0"/>
                        </a:rPr>
                        <a:t>4.12 - Financial Fees</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r>
                        <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 $         20,100.00 </a:t>
                      </a:r>
                    </a:p>
                  </a:txBody>
                  <a:tcPr marL="0" marR="0" marT="0"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4.13 – Meeting Planner</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r>
                        <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 $         55,200.00 </a:t>
                      </a:r>
                    </a:p>
                  </a:txBody>
                  <a:tcPr marL="0" marR="0" marT="0"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4.14 - Food &amp; Beverage</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r>
                        <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 $       113,250.00 </a:t>
                      </a:r>
                    </a:p>
                  </a:txBody>
                  <a:tcPr marL="0" marR="0" marT="0"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4.15 - Network Services</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r>
                        <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 $         37,300.00 </a:t>
                      </a:r>
                    </a:p>
                  </a:txBody>
                  <a:tcPr marL="0" marR="0" marT="0"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4.16 - Social</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r>
                        <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 $         35,000.00 </a:t>
                      </a:r>
                    </a:p>
                  </a:txBody>
                  <a:tcPr marL="0" marR="0" marT="0"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4.17 - Shipping</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r>
                        <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 $         10,000.00 </a:t>
                      </a:r>
                    </a:p>
                  </a:txBody>
                  <a:tcPr marL="0" marR="0" marT="0"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4.18 - Misc Expense</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r>
                        <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 $         14,275.00 </a:t>
                      </a:r>
                    </a:p>
                  </a:txBody>
                  <a:tcPr marL="0" marR="0" marT="0" marB="0" anchor="b"/>
                </a:tc>
                <a:tc>
                  <a:txBody>
                    <a:bodyPr/>
                    <a:lstStyle/>
                    <a:p>
                      <a:pPr algn="r" fontAlgn="b"/>
                      <a:endParaRPr lang="en-US" sz="1400" u="none" strike="noStrike" dirty="0" smtClean="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b="1" u="none" strike="noStrike">
                          <a:effectLst/>
                          <a:latin typeface="Tahoma" panose="020B0604030504040204" pitchFamily="34" charset="0"/>
                          <a:ea typeface="Tahoma" panose="020B0604030504040204" pitchFamily="34" charset="0"/>
                          <a:cs typeface="Tahoma" panose="020B0604030504040204" pitchFamily="34" charset="0"/>
                        </a:rPr>
                        <a:t>Total - Expense</a:t>
                      </a:r>
                      <a:endParaRPr lang="en-US" sz="1400" b="1"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1" u="none" strike="noStrike" kern="1200" dirty="0" smtClean="0">
                          <a:solidFill>
                            <a:schemeClr val="dk1"/>
                          </a:solidFill>
                          <a:effectLst/>
                          <a:latin typeface="Tahoma" panose="020B0604030504040204" pitchFamily="34" charset="0"/>
                          <a:ea typeface="Tahoma" panose="020B0604030504040204" pitchFamily="34" charset="0"/>
                          <a:cs typeface="Tahoma" panose="020B0604030504040204" pitchFamily="34" charset="0"/>
                        </a:rPr>
                        <a:t>$      332,725.00 </a:t>
                      </a:r>
                      <a:endParaRPr lang="en-US" sz="1400" b="1"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endParaRPr>
                    </a:p>
                  </a:txBody>
                  <a:tcPr marL="0" marR="0" marT="0" marB="0" anchor="b"/>
                </a:tc>
                <a:tc>
                  <a:txBody>
                    <a:bodyPr/>
                    <a:lstStyle/>
                    <a:p>
                      <a:pPr algn="r" fontAlgn="b"/>
                      <a:endParaRPr lang="en-US" sz="1400" b="1" i="0" u="none" strike="noStrike" dirty="0">
                        <a:effectLst/>
                        <a:latin typeface="Arial" panose="020B0604020202020204" pitchFamily="34" charset="0"/>
                        <a:ea typeface="Tahoma" panose="020B0604030504040204" pitchFamily="34" charset="0"/>
                        <a:cs typeface="Arial" panose="020B0604020202020204" pitchFamily="34" charset="0"/>
                      </a:endParaRPr>
                    </a:p>
                  </a:txBody>
                  <a:tcPr marL="9525" marR="9525" marT="9525" marB="0" anchor="b"/>
                </a:tc>
              </a:tr>
              <a:tr h="267011">
                <a:tc>
                  <a:txBody>
                    <a:bodyPr/>
                    <a:lstStyle/>
                    <a:p>
                      <a:pPr algn="l" fontAlgn="b"/>
                      <a:r>
                        <a:rPr lang="en-US" sz="1400" b="1" u="none" strike="noStrike" dirty="0">
                          <a:effectLst/>
                          <a:latin typeface="Tahoma" panose="020B0604030504040204" pitchFamily="34" charset="0"/>
                          <a:ea typeface="Tahoma" panose="020B0604030504040204" pitchFamily="34" charset="0"/>
                          <a:cs typeface="Tahoma" panose="020B0604030504040204" pitchFamily="34" charset="0"/>
                        </a:rPr>
                        <a:t>Net Ordinary Income</a:t>
                      </a:r>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$19,125.00 </a:t>
                      </a:r>
                    </a:p>
                  </a:txBody>
                  <a:tcPr marL="0" marR="0" marT="0" marB="0" anchor="b"/>
                </a:tc>
                <a:tc>
                  <a:txBody>
                    <a:bodyPr/>
                    <a:lstStyle/>
                    <a:p>
                      <a:pPr algn="r" fontAlgn="b"/>
                      <a:endParaRPr lang="en-US" sz="1400" b="1" i="0" u="none" strike="noStrike" kern="1200" dirty="0">
                        <a:solidFill>
                          <a:srgbClr val="C00000"/>
                        </a:solidFill>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b="1" u="none" strike="noStrike" dirty="0">
                          <a:effectLst/>
                          <a:latin typeface="Tahoma" panose="020B0604030504040204" pitchFamily="34" charset="0"/>
                          <a:ea typeface="Tahoma" panose="020B0604030504040204" pitchFamily="34" charset="0"/>
                          <a:cs typeface="Tahoma" panose="020B0604030504040204" pitchFamily="34" charset="0"/>
                        </a:rPr>
                        <a:t>Total Attendees</a:t>
                      </a:r>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1"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350</a:t>
                      </a:r>
                    </a:p>
                  </a:txBody>
                  <a:tcPr marL="0" marR="0" marT="0" marB="0" anchor="b"/>
                </a:tc>
                <a:tc>
                  <a:txBody>
                    <a:bodyPr/>
                    <a:lstStyle/>
                    <a:p>
                      <a:pPr algn="l" fontAlgn="b"/>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b="1" u="none" strike="noStrike" dirty="0">
                          <a:effectLst/>
                          <a:latin typeface="Tahoma" panose="020B0604030504040204" pitchFamily="34" charset="0"/>
                          <a:ea typeface="Tahoma" panose="020B0604030504040204" pitchFamily="34" charset="0"/>
                          <a:cs typeface="Tahoma" panose="020B0604030504040204" pitchFamily="34" charset="0"/>
                        </a:rPr>
                        <a:t>Cost per attendee</a:t>
                      </a:r>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r>
                        <a:rPr lang="en-US" sz="1400" b="1" u="none" strike="noStrike" kern="1200" dirty="0" smtClean="0">
                          <a:solidFill>
                            <a:schemeClr val="dk1"/>
                          </a:solidFill>
                          <a:effectLst/>
                          <a:latin typeface="Tahoma" panose="020B0604030504040204" pitchFamily="34" charset="0"/>
                          <a:ea typeface="Tahoma" panose="020B0604030504040204" pitchFamily="34" charset="0"/>
                          <a:cs typeface="Tahoma" panose="020B0604030504040204" pitchFamily="34" charset="0"/>
                        </a:rPr>
                        <a:t>$951</a:t>
                      </a:r>
                      <a:endParaRPr lang="en-US" sz="1400" b="1"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endParaRPr>
                    </a:p>
                  </a:txBody>
                  <a:tcPr marL="0" marR="0" marT="0" marB="0" anchor="b"/>
                </a:tc>
                <a:tc>
                  <a:txBody>
                    <a:bodyPr/>
                    <a:lstStyle/>
                    <a:p>
                      <a:pPr algn="r" fontAlgn="b"/>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bl>
          </a:graphicData>
        </a:graphic>
      </p:graphicFrame>
    </p:spTree>
    <p:extLst>
      <p:ext uri="{BB962C8B-B14F-4D97-AF65-F5344CB8AC3E}">
        <p14:creationId xmlns:p14="http://schemas.microsoft.com/office/powerpoint/2010/main" val="6902231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dt" sz="quarter" idx="10"/>
          </p:nvPr>
        </p:nvSpPr>
        <p:spPr>
          <a:noFill/>
        </p:spPr>
        <p:txBody>
          <a:bodyPr/>
          <a:lstStyle/>
          <a:p>
            <a:r>
              <a:rPr lang="en-US" smtClean="0">
                <a:latin typeface="Times New Roman" pitchFamily="18" charset="0"/>
                <a:ea typeface="Arial Unicode MS" pitchFamily="34" charset="-128"/>
                <a:cs typeface="Arial Unicode MS" pitchFamily="34" charset="-128"/>
              </a:rPr>
              <a:t>March 2017</a:t>
            </a:r>
            <a:endParaRPr lang="en-GB" dirty="0" smtClean="0">
              <a:latin typeface="Times New Roman" pitchFamily="18" charset="0"/>
              <a:ea typeface="Arial Unicode MS" pitchFamily="34" charset="-128"/>
              <a:cs typeface="Arial Unicode MS" pitchFamily="34" charset="-128"/>
            </a:endParaRPr>
          </a:p>
        </p:txBody>
      </p:sp>
      <p:sp>
        <p:nvSpPr>
          <p:cNvPr id="8196" name="Rectangle 5"/>
          <p:cNvSpPr>
            <a:spLocks noGrp="1" noChangeArrowheads="1"/>
          </p:cNvSpPr>
          <p:nvPr>
            <p:ph type="sldNum" sz="quarter" idx="12"/>
          </p:nvPr>
        </p:nvSpPr>
        <p:spPr>
          <a:noFill/>
        </p:spPr>
        <p:txBody>
          <a:bodyPr/>
          <a:lstStyle/>
          <a:p>
            <a:pPr>
              <a:buFont typeface="Times New Roman" pitchFamily="18" charset="0"/>
              <a:buNone/>
            </a:pPr>
            <a:r>
              <a:rPr lang="en-GB" smtClean="0">
                <a:latin typeface="Times New Roman" pitchFamily="18" charset="0"/>
                <a:ea typeface="Arial Unicode MS" pitchFamily="34" charset="-128"/>
                <a:cs typeface="Arial Unicode MS" pitchFamily="34" charset="-128"/>
              </a:rPr>
              <a:t>Slide </a:t>
            </a:r>
            <a:fld id="{3838B4BB-A4D0-4480-9F10-787314E25A66}"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7</a:t>
            </a:fld>
            <a:endParaRPr lang="en-GB" smtClean="0">
              <a:latin typeface="Times New Roman" pitchFamily="18" charset="0"/>
              <a:ea typeface="Arial Unicode MS" pitchFamily="34" charset="-128"/>
              <a:cs typeface="Arial Unicode MS" pitchFamily="34" charset="-128"/>
            </a:endParaRPr>
          </a:p>
        </p:txBody>
      </p:sp>
      <p:sp>
        <p:nvSpPr>
          <p:cNvPr id="8197" name="Slide Number Placeholder 5"/>
          <p:cNvSpPr txBox="1">
            <a:spLocks noGrp="1"/>
          </p:cNvSpPr>
          <p:nvPr/>
        </p:nvSpPr>
        <p:spPr bwMode="auto">
          <a:xfrm>
            <a:off x="4395788" y="6475413"/>
            <a:ext cx="428625" cy="182562"/>
          </a:xfrm>
          <a:prstGeom prst="rect">
            <a:avLst/>
          </a:prstGeom>
          <a:noFill/>
          <a:ln w="9525">
            <a:noFill/>
            <a:miter lim="800000"/>
            <a:headEnd/>
            <a:tailEnd/>
          </a:ln>
        </p:spPr>
        <p:txBody>
          <a:bodyPr wrap="none" lIns="0" tIns="0" rIns="0" bIns="0">
            <a:spAutoFit/>
          </a:bodyPr>
          <a:lstStyle/>
          <a:p>
            <a:pPr algn="ctr" defTabSz="914400" eaLnBrk="0" hangingPunct="0"/>
            <a:r>
              <a:rPr lang="en-US" sz="1200">
                <a:solidFill>
                  <a:schemeClr val="tx1"/>
                </a:solidFill>
                <a:ea typeface="MS PGothic" pitchFamily="34" charset="-128"/>
              </a:rPr>
              <a:t>Slide </a:t>
            </a:r>
            <a:fld id="{B88F9BB2-5D92-4163-B1C0-486E6FDCA691}" type="slidenum">
              <a:rPr lang="en-US" sz="1200">
                <a:solidFill>
                  <a:schemeClr val="tx1"/>
                </a:solidFill>
                <a:ea typeface="MS PGothic" pitchFamily="34" charset="-128"/>
              </a:rPr>
              <a:pPr algn="ctr" defTabSz="914400" eaLnBrk="0" hangingPunct="0"/>
              <a:t>7</a:t>
            </a:fld>
            <a:endParaRPr lang="en-US" sz="1200">
              <a:solidFill>
                <a:schemeClr val="tx1"/>
              </a:solidFill>
              <a:ea typeface="MS PGothic" pitchFamily="34" charset="-128"/>
            </a:endParaRPr>
          </a:p>
        </p:txBody>
      </p:sp>
      <p:sp>
        <p:nvSpPr>
          <p:cNvPr id="8198" name="Rectangle 2"/>
          <p:cNvSpPr>
            <a:spLocks noGrp="1" noChangeArrowheads="1"/>
          </p:cNvSpPr>
          <p:nvPr>
            <p:ph type="title" idx="4294967295"/>
          </p:nvPr>
        </p:nvSpPr>
        <p:spPr>
          <a:xfrm>
            <a:off x="685800" y="533400"/>
            <a:ext cx="7772400" cy="533400"/>
          </a:xfrm>
        </p:spPr>
        <p:txBody>
          <a:bodyPr lIns="92075" tIns="46038" rIns="92075" bIns="46038"/>
          <a:lstStyle/>
          <a:p>
            <a:pPr eaLnBrk="1" hangingPunct="1"/>
            <a:r>
              <a:rPr lang="en-US" smtClean="0"/>
              <a:t>Historical Attendance</a:t>
            </a:r>
          </a:p>
        </p:txBody>
      </p:sp>
      <p:sp>
        <p:nvSpPr>
          <p:cNvPr id="8199" name="Rectangle 3"/>
          <p:cNvSpPr>
            <a:spLocks noGrp="1" noChangeArrowheads="1"/>
          </p:cNvSpPr>
          <p:nvPr>
            <p:ph type="body" sz="half" idx="4294967295"/>
          </p:nvPr>
        </p:nvSpPr>
        <p:spPr>
          <a:xfrm>
            <a:off x="152400" y="1143000"/>
            <a:ext cx="3352800" cy="5334000"/>
          </a:xfrm>
        </p:spPr>
        <p:txBody>
          <a:bodyPr wrap="square" lIns="92075" tIns="46038" rIns="92075" bIns="46038">
            <a:spAutoFit/>
          </a:bodyPr>
          <a:lstStyle/>
          <a:p>
            <a:pPr marL="227013" indent="-227013" defTabSz="914400" eaLnBrk="1" hangingPunct="1">
              <a:lnSpc>
                <a:spcPct val="90000"/>
              </a:lnSpc>
              <a:tabLst>
                <a:tab pos="7372350" algn="r"/>
              </a:tabLst>
            </a:pPr>
            <a:r>
              <a:rPr lang="en-US" sz="1200" dirty="0" smtClean="0"/>
              <a:t>2003</a:t>
            </a:r>
          </a:p>
          <a:p>
            <a:pPr marL="454025" lvl="1" indent="-112713" defTabSz="914400" eaLnBrk="1" hangingPunct="1">
              <a:lnSpc>
                <a:spcPct val="90000"/>
              </a:lnSpc>
              <a:tabLst>
                <a:tab pos="7372350" algn="r"/>
              </a:tabLst>
            </a:pPr>
            <a:r>
              <a:rPr lang="en-US" sz="1200" dirty="0" smtClean="0"/>
              <a:t> 420 - Ft. Lauderdale ($47,287 - $42,118)</a:t>
            </a:r>
          </a:p>
          <a:p>
            <a:pPr marL="454025" lvl="1" indent="-112713" defTabSz="914400" eaLnBrk="1" hangingPunct="1">
              <a:lnSpc>
                <a:spcPct val="90000"/>
              </a:lnSpc>
              <a:tabLst>
                <a:tab pos="7372350" algn="r"/>
              </a:tabLst>
            </a:pPr>
            <a:r>
              <a:rPr lang="en-US" sz="1200" dirty="0" smtClean="0"/>
              <a:t> 561 - DFW ($72,916 - $78,354)</a:t>
            </a:r>
          </a:p>
          <a:p>
            <a:pPr marL="454025" lvl="1" indent="-112713" defTabSz="914400" eaLnBrk="1" hangingPunct="1">
              <a:lnSpc>
                <a:spcPct val="90000"/>
              </a:lnSpc>
              <a:tabLst>
                <a:tab pos="7372350" algn="r"/>
              </a:tabLst>
            </a:pPr>
            <a:r>
              <a:rPr lang="en-US" sz="1200" dirty="0" smtClean="0"/>
              <a:t> 491 - Singapore ($22,077 - </a:t>
            </a:r>
            <a:r>
              <a:rPr lang="en-US" sz="1200" dirty="0" smtClean="0">
                <a:solidFill>
                  <a:srgbClr val="FF0000"/>
                </a:solidFill>
              </a:rPr>
              <a:t>$32,319</a:t>
            </a:r>
            <a:r>
              <a:rPr lang="en-US" sz="1200" dirty="0" smtClean="0"/>
              <a:t>)</a:t>
            </a:r>
          </a:p>
          <a:p>
            <a:pPr marL="227013" indent="-227013" defTabSz="914400" eaLnBrk="1" hangingPunct="1">
              <a:lnSpc>
                <a:spcPct val="90000"/>
              </a:lnSpc>
              <a:tabLst>
                <a:tab pos="7372350" algn="r"/>
              </a:tabLst>
            </a:pPr>
            <a:r>
              <a:rPr lang="en-US" sz="1200" dirty="0" smtClean="0"/>
              <a:t>2004</a:t>
            </a:r>
          </a:p>
          <a:p>
            <a:pPr marL="454025" lvl="1" indent="-112713" defTabSz="914400" eaLnBrk="1" hangingPunct="1">
              <a:lnSpc>
                <a:spcPct val="90000"/>
              </a:lnSpc>
              <a:tabLst>
                <a:tab pos="7372350" algn="r"/>
              </a:tabLst>
            </a:pPr>
            <a:r>
              <a:rPr lang="en-US" sz="1200" dirty="0" smtClean="0"/>
              <a:t> 650 - Garden Grove ( $13, 250 - $82,735)</a:t>
            </a:r>
          </a:p>
          <a:p>
            <a:pPr marL="454025" lvl="1" indent="-112713" defTabSz="914400" eaLnBrk="1" hangingPunct="1">
              <a:lnSpc>
                <a:spcPct val="90000"/>
              </a:lnSpc>
              <a:tabLst>
                <a:tab pos="7372350" algn="r"/>
              </a:tabLst>
            </a:pPr>
            <a:r>
              <a:rPr lang="en-US" sz="1200" dirty="0" smtClean="0"/>
              <a:t> 714 - Berlin (</a:t>
            </a:r>
            <a:r>
              <a:rPr lang="en-US" sz="1200" dirty="0" smtClean="0">
                <a:solidFill>
                  <a:srgbClr val="FF0000"/>
                </a:solidFill>
              </a:rPr>
              <a:t>$25, 914</a:t>
            </a:r>
            <a:r>
              <a:rPr lang="en-US" sz="1200" dirty="0" smtClean="0"/>
              <a:t> - $41,257)</a:t>
            </a:r>
          </a:p>
          <a:p>
            <a:pPr marL="227013" indent="-227013" defTabSz="914400" eaLnBrk="1" hangingPunct="1">
              <a:lnSpc>
                <a:spcPct val="90000"/>
              </a:lnSpc>
              <a:tabLst>
                <a:tab pos="7372350" algn="r"/>
              </a:tabLst>
            </a:pPr>
            <a:r>
              <a:rPr lang="en-US" sz="1200" dirty="0" smtClean="0"/>
              <a:t>2005</a:t>
            </a:r>
          </a:p>
          <a:p>
            <a:pPr marL="454025" lvl="1" indent="-112713" defTabSz="914400" eaLnBrk="1" hangingPunct="1">
              <a:lnSpc>
                <a:spcPct val="90000"/>
              </a:lnSpc>
              <a:tabLst>
                <a:tab pos="7372350" algn="r"/>
              </a:tabLst>
            </a:pPr>
            <a:r>
              <a:rPr lang="en-US" sz="1200" dirty="0" smtClean="0"/>
              <a:t> 802 - Monterey ($11,858 - $63,183)</a:t>
            </a:r>
          </a:p>
          <a:p>
            <a:pPr marL="454025" lvl="1" indent="-112713" defTabSz="914400" eaLnBrk="1" hangingPunct="1">
              <a:lnSpc>
                <a:spcPct val="90000"/>
              </a:lnSpc>
              <a:tabLst>
                <a:tab pos="7372350" algn="r"/>
              </a:tabLst>
            </a:pPr>
            <a:r>
              <a:rPr lang="en-US" sz="1200" dirty="0" smtClean="0"/>
              <a:t> 523 - Cairns (Australia) (</a:t>
            </a:r>
            <a:r>
              <a:rPr lang="en-US" sz="1200" dirty="0" smtClean="0">
                <a:solidFill>
                  <a:srgbClr val="FF0000"/>
                </a:solidFill>
              </a:rPr>
              <a:t>$60,750 - $51,375</a:t>
            </a:r>
            <a:r>
              <a:rPr lang="en-US" sz="1200" dirty="0" smtClean="0"/>
              <a:t>)</a:t>
            </a:r>
          </a:p>
          <a:p>
            <a:pPr marL="454025" lvl="1" indent="-112713" defTabSz="914400" eaLnBrk="1" hangingPunct="1">
              <a:lnSpc>
                <a:spcPct val="90000"/>
              </a:lnSpc>
              <a:tabLst>
                <a:tab pos="7372350" algn="r"/>
              </a:tabLst>
            </a:pPr>
            <a:r>
              <a:rPr lang="en-US" sz="1200" dirty="0" smtClean="0"/>
              <a:t> 759 - Garden Grove ($87,772 - $94,114)</a:t>
            </a:r>
          </a:p>
          <a:p>
            <a:pPr marL="227013" indent="-227013" defTabSz="914400" eaLnBrk="1" hangingPunct="1">
              <a:lnSpc>
                <a:spcPct val="90000"/>
              </a:lnSpc>
              <a:tabLst>
                <a:tab pos="7372350" algn="r"/>
              </a:tabLst>
            </a:pPr>
            <a:r>
              <a:rPr lang="en-US" sz="1200" dirty="0" smtClean="0"/>
              <a:t>2006</a:t>
            </a:r>
          </a:p>
          <a:p>
            <a:pPr marL="454025" lvl="1" indent="-112713" defTabSz="914400" eaLnBrk="1" hangingPunct="1">
              <a:lnSpc>
                <a:spcPct val="90000"/>
              </a:lnSpc>
              <a:tabLst>
                <a:tab pos="7372350" algn="r"/>
              </a:tabLst>
            </a:pPr>
            <a:r>
              <a:rPr lang="en-US" sz="1200" dirty="0" smtClean="0"/>
              <a:t> 740 - Hawaii ($32,272)</a:t>
            </a:r>
          </a:p>
          <a:p>
            <a:pPr marL="454025" lvl="1" indent="-112713" defTabSz="914400" eaLnBrk="1" hangingPunct="1">
              <a:lnSpc>
                <a:spcPct val="90000"/>
              </a:lnSpc>
              <a:tabLst>
                <a:tab pos="7372350" algn="r"/>
              </a:tabLst>
            </a:pPr>
            <a:r>
              <a:rPr lang="en-US" sz="1200" dirty="0" smtClean="0"/>
              <a:t> 564 - Jacksonville ($55,163)</a:t>
            </a:r>
          </a:p>
          <a:p>
            <a:pPr marL="454025" lvl="1" indent="-112713" defTabSz="914400" eaLnBrk="1" hangingPunct="1">
              <a:lnSpc>
                <a:spcPct val="90000"/>
              </a:lnSpc>
              <a:tabLst>
                <a:tab pos="7372350" algn="r"/>
              </a:tabLst>
            </a:pPr>
            <a:r>
              <a:rPr lang="en-US" sz="1200" dirty="0" smtClean="0"/>
              <a:t> 350 - Melbourne (</a:t>
            </a:r>
            <a:r>
              <a:rPr lang="en-US" sz="1200" dirty="0" smtClean="0">
                <a:solidFill>
                  <a:srgbClr val="FF0000"/>
                </a:solidFill>
              </a:rPr>
              <a:t>$38,855 - $23,184</a:t>
            </a:r>
            <a:r>
              <a:rPr lang="en-US" sz="1200" dirty="0" smtClean="0"/>
              <a:t>)</a:t>
            </a:r>
          </a:p>
          <a:p>
            <a:pPr marL="227013" indent="-227013" defTabSz="914400" eaLnBrk="1" hangingPunct="1">
              <a:lnSpc>
                <a:spcPct val="90000"/>
              </a:lnSpc>
              <a:tabLst>
                <a:tab pos="7372350" algn="r"/>
              </a:tabLst>
            </a:pPr>
            <a:r>
              <a:rPr lang="en-US" sz="1200" dirty="0" smtClean="0"/>
              <a:t>2007</a:t>
            </a:r>
          </a:p>
          <a:p>
            <a:pPr marL="454025" lvl="1" indent="-112713" defTabSz="914400" eaLnBrk="1" hangingPunct="1">
              <a:lnSpc>
                <a:spcPct val="90000"/>
              </a:lnSpc>
              <a:tabLst>
                <a:tab pos="7372350" algn="r"/>
              </a:tabLst>
            </a:pPr>
            <a:r>
              <a:rPr lang="en-US" sz="1200" dirty="0" smtClean="0"/>
              <a:t> 478 - Montreal (</a:t>
            </a:r>
            <a:r>
              <a:rPr lang="en-US" sz="1200" dirty="0" smtClean="0">
                <a:solidFill>
                  <a:srgbClr val="FF0000"/>
                </a:solidFill>
              </a:rPr>
              <a:t>$750 </a:t>
            </a:r>
            <a:r>
              <a:rPr lang="en-US" sz="1200" dirty="0" smtClean="0"/>
              <a:t>- $17,425)</a:t>
            </a:r>
          </a:p>
          <a:p>
            <a:pPr marL="454025" lvl="1" indent="-112713" defTabSz="914400" eaLnBrk="1" hangingPunct="1">
              <a:lnSpc>
                <a:spcPct val="90000"/>
              </a:lnSpc>
              <a:tabLst>
                <a:tab pos="7372350" algn="r"/>
              </a:tabLst>
            </a:pPr>
            <a:r>
              <a:rPr lang="en-US" sz="1200" dirty="0" smtClean="0"/>
              <a:t> 439 - Hawaii (</a:t>
            </a:r>
            <a:r>
              <a:rPr lang="en-US" sz="1200" dirty="0" smtClean="0">
                <a:solidFill>
                  <a:srgbClr val="FF0000"/>
                </a:solidFill>
              </a:rPr>
              <a:t>$28,200</a:t>
            </a:r>
            <a:r>
              <a:rPr lang="en-US" sz="1200" dirty="0" smtClean="0"/>
              <a:t> - $17,720)</a:t>
            </a:r>
          </a:p>
          <a:p>
            <a:pPr marL="227013" indent="-227013" defTabSz="914400" eaLnBrk="1" hangingPunct="1">
              <a:lnSpc>
                <a:spcPct val="90000"/>
              </a:lnSpc>
              <a:tabLst>
                <a:tab pos="7372350" algn="r"/>
              </a:tabLst>
            </a:pPr>
            <a:r>
              <a:rPr lang="en-US" sz="1200" dirty="0" smtClean="0"/>
              <a:t>2008</a:t>
            </a:r>
          </a:p>
          <a:p>
            <a:pPr marL="454025" lvl="1" indent="-112713" defTabSz="914400" eaLnBrk="1" hangingPunct="1">
              <a:lnSpc>
                <a:spcPct val="90000"/>
              </a:lnSpc>
              <a:tabLst>
                <a:tab pos="7372350" algn="r"/>
              </a:tabLst>
            </a:pPr>
            <a:r>
              <a:rPr lang="en-US" sz="1200" dirty="0" smtClean="0"/>
              <a:t>361 - Taipei (</a:t>
            </a:r>
            <a:r>
              <a:rPr lang="en-US" sz="1200" dirty="0" smtClean="0">
                <a:solidFill>
                  <a:srgbClr val="FF0000"/>
                </a:solidFill>
              </a:rPr>
              <a:t>$126,352 - $24,636</a:t>
            </a:r>
            <a:r>
              <a:rPr lang="en-US" sz="1200" dirty="0" smtClean="0"/>
              <a:t>)</a:t>
            </a:r>
          </a:p>
          <a:p>
            <a:pPr marL="454025" lvl="1" indent="-112713" defTabSz="914400" eaLnBrk="1" hangingPunct="1">
              <a:lnSpc>
                <a:spcPct val="90000"/>
              </a:lnSpc>
              <a:tabLst>
                <a:tab pos="7372350" algn="r"/>
              </a:tabLst>
            </a:pPr>
            <a:r>
              <a:rPr lang="en-US" sz="1200" dirty="0" smtClean="0"/>
              <a:t>402 - Jacksonville ($1,850 - $39,459)</a:t>
            </a:r>
          </a:p>
          <a:p>
            <a:pPr marL="454025" lvl="1" indent="-112713" defTabSz="914400" eaLnBrk="1" hangingPunct="1">
              <a:lnSpc>
                <a:spcPct val="90000"/>
              </a:lnSpc>
              <a:tabLst>
                <a:tab pos="7372350" algn="r"/>
              </a:tabLst>
            </a:pPr>
            <a:r>
              <a:rPr lang="en-US" sz="1200" dirty="0" smtClean="0"/>
              <a:t>379 – Hawaii (</a:t>
            </a:r>
            <a:r>
              <a:rPr lang="en-US" sz="1200" dirty="0" smtClean="0">
                <a:solidFill>
                  <a:srgbClr val="FF0000"/>
                </a:solidFill>
              </a:rPr>
              <a:t>$13,343 </a:t>
            </a:r>
            <a:r>
              <a:rPr lang="en-US" sz="1200" dirty="0" smtClean="0"/>
              <a:t>-</a:t>
            </a:r>
            <a:r>
              <a:rPr lang="en-US" sz="1200" dirty="0" smtClean="0">
                <a:solidFill>
                  <a:srgbClr val="FF0000"/>
                </a:solidFill>
              </a:rPr>
              <a:t> </a:t>
            </a:r>
            <a:r>
              <a:rPr lang="en-US" sz="1200" dirty="0" smtClean="0"/>
              <a:t>$8,557)</a:t>
            </a:r>
          </a:p>
        </p:txBody>
      </p:sp>
      <p:sp>
        <p:nvSpPr>
          <p:cNvPr id="8200" name="Rectangle 4"/>
          <p:cNvSpPr>
            <a:spLocks noGrp="1" noChangeArrowheads="1"/>
          </p:cNvSpPr>
          <p:nvPr>
            <p:ph type="body" sz="half" idx="4294967295"/>
          </p:nvPr>
        </p:nvSpPr>
        <p:spPr>
          <a:xfrm>
            <a:off x="4495800" y="1066801"/>
            <a:ext cx="3810000" cy="5408612"/>
          </a:xfrm>
        </p:spPr>
        <p:txBody>
          <a:bodyPr lIns="92075" tIns="46038" rIns="92075" bIns="46038"/>
          <a:lstStyle/>
          <a:p>
            <a:pPr marL="182880" indent="-227013" defTabSz="914400" eaLnBrk="1" hangingPunct="1">
              <a:spcBef>
                <a:spcPts val="0"/>
              </a:spcBef>
              <a:tabLst>
                <a:tab pos="7372350" algn="r"/>
              </a:tabLst>
            </a:pPr>
            <a:r>
              <a:rPr lang="en-US" sz="1200" dirty="0" smtClean="0"/>
              <a:t>2009</a:t>
            </a:r>
          </a:p>
          <a:p>
            <a:pPr marL="582930" lvl="2" indent="-174625" defTabSz="914400" eaLnBrk="1" hangingPunct="1">
              <a:spcBef>
                <a:spcPts val="0"/>
              </a:spcBef>
              <a:tabLst>
                <a:tab pos="7372350" algn="r"/>
              </a:tabLst>
            </a:pPr>
            <a:r>
              <a:rPr lang="en-US" sz="1200" dirty="0" smtClean="0"/>
              <a:t>355 – LA ($4,724 - $9,835)</a:t>
            </a:r>
          </a:p>
          <a:p>
            <a:pPr marL="582930" lvl="2" indent="-174625" defTabSz="914400" eaLnBrk="1" hangingPunct="1">
              <a:spcBef>
                <a:spcPts val="0"/>
              </a:spcBef>
              <a:tabLst>
                <a:tab pos="7372350" algn="r"/>
              </a:tabLst>
            </a:pPr>
            <a:r>
              <a:rPr lang="en-US" sz="1200" dirty="0" smtClean="0"/>
              <a:t>344 – Montreal ($8,676 - $29,948)</a:t>
            </a:r>
          </a:p>
          <a:p>
            <a:pPr marL="582930" lvl="2" indent="-174625" defTabSz="914400" eaLnBrk="1" hangingPunct="1">
              <a:spcBef>
                <a:spcPts val="0"/>
              </a:spcBef>
              <a:tabLst>
                <a:tab pos="7372350" algn="r"/>
              </a:tabLst>
            </a:pPr>
            <a:r>
              <a:rPr lang="en-US" sz="1200" dirty="0" smtClean="0"/>
              <a:t>500 – Hawaii ($16,793 - $17,330)</a:t>
            </a:r>
          </a:p>
          <a:p>
            <a:pPr marL="582930" lvl="2" indent="-174625" defTabSz="914400" eaLnBrk="1" hangingPunct="1">
              <a:spcBef>
                <a:spcPts val="0"/>
              </a:spcBef>
              <a:tabLst>
                <a:tab pos="7372350" algn="r"/>
              </a:tabLst>
            </a:pPr>
            <a:endParaRPr lang="en-US" sz="1000" dirty="0" smtClean="0"/>
          </a:p>
          <a:p>
            <a:pPr marL="182880" indent="-227013" defTabSz="914400" eaLnBrk="1" hangingPunct="1">
              <a:spcBef>
                <a:spcPts val="0"/>
              </a:spcBef>
              <a:tabLst>
                <a:tab pos="7372350" algn="r"/>
              </a:tabLst>
            </a:pPr>
            <a:r>
              <a:rPr lang="en-US" sz="1200" dirty="0" smtClean="0"/>
              <a:t>2010</a:t>
            </a:r>
          </a:p>
          <a:p>
            <a:pPr marL="582930" lvl="2" indent="-174625" defTabSz="914400" eaLnBrk="1" hangingPunct="1">
              <a:spcBef>
                <a:spcPts val="0"/>
              </a:spcBef>
              <a:tabLst>
                <a:tab pos="7372350" algn="r"/>
              </a:tabLst>
            </a:pPr>
            <a:r>
              <a:rPr lang="en-US" sz="1200" dirty="0" smtClean="0"/>
              <a:t>428 – LA ($9,000 - $33,841)</a:t>
            </a:r>
          </a:p>
          <a:p>
            <a:pPr marL="582930" lvl="2" indent="-174625" defTabSz="914400" eaLnBrk="1" hangingPunct="1">
              <a:spcBef>
                <a:spcPts val="0"/>
              </a:spcBef>
              <a:tabLst>
                <a:tab pos="7372350" algn="r"/>
              </a:tabLst>
            </a:pPr>
            <a:r>
              <a:rPr lang="en-US" sz="1200" dirty="0" smtClean="0"/>
              <a:t>426 - Beijing ($0)</a:t>
            </a:r>
          </a:p>
          <a:p>
            <a:pPr marL="582930" lvl="2" indent="-174625" defTabSz="914400" eaLnBrk="1" hangingPunct="1">
              <a:spcBef>
                <a:spcPts val="0"/>
              </a:spcBef>
              <a:tabLst>
                <a:tab pos="7372350" algn="r"/>
              </a:tabLst>
            </a:pPr>
            <a:r>
              <a:rPr lang="en-US" sz="1200" dirty="0" smtClean="0"/>
              <a:t>384 – Hawaii ($1,161- $316)</a:t>
            </a:r>
          </a:p>
          <a:p>
            <a:pPr marL="582930" lvl="2" indent="-174625" defTabSz="914400" eaLnBrk="1" hangingPunct="1">
              <a:spcBef>
                <a:spcPts val="0"/>
              </a:spcBef>
              <a:tabLst>
                <a:tab pos="7372350" algn="r"/>
              </a:tabLst>
            </a:pPr>
            <a:endParaRPr lang="en-US" sz="1000" dirty="0" smtClean="0"/>
          </a:p>
          <a:p>
            <a:pPr marL="182880" indent="-227013" defTabSz="914400" eaLnBrk="1" hangingPunct="1">
              <a:spcBef>
                <a:spcPts val="0"/>
              </a:spcBef>
              <a:tabLst>
                <a:tab pos="7372350" algn="r"/>
              </a:tabLst>
            </a:pPr>
            <a:r>
              <a:rPr lang="en-US" sz="1200" dirty="0" smtClean="0"/>
              <a:t>2011</a:t>
            </a:r>
          </a:p>
          <a:p>
            <a:pPr marL="582930" lvl="2" indent="-174625" defTabSz="914400" eaLnBrk="1" hangingPunct="1">
              <a:spcBef>
                <a:spcPts val="0"/>
              </a:spcBef>
              <a:tabLst>
                <a:tab pos="7372350" algn="r"/>
              </a:tabLst>
            </a:pPr>
            <a:r>
              <a:rPr lang="en-US" sz="1200" dirty="0" smtClean="0"/>
              <a:t>410 – LA ($13,378 - $29,080)</a:t>
            </a:r>
          </a:p>
          <a:p>
            <a:pPr marL="582930" lvl="2" indent="-174625" defTabSz="914400" eaLnBrk="1" hangingPunct="1">
              <a:spcBef>
                <a:spcPts val="0"/>
              </a:spcBef>
              <a:tabLst>
                <a:tab pos="7372350" algn="r"/>
              </a:tabLst>
            </a:pPr>
            <a:r>
              <a:rPr lang="en-US" sz="1200" dirty="0" smtClean="0"/>
              <a:t>351 – Indian Wells (</a:t>
            </a:r>
            <a:r>
              <a:rPr lang="en-US" sz="1200" dirty="0" smtClean="0">
                <a:solidFill>
                  <a:srgbClr val="FF0000"/>
                </a:solidFill>
              </a:rPr>
              <a:t>$9,128 </a:t>
            </a:r>
            <a:r>
              <a:rPr lang="en-US" sz="1200" dirty="0" smtClean="0"/>
              <a:t>– $20,536)</a:t>
            </a:r>
          </a:p>
          <a:p>
            <a:pPr marL="582930" lvl="2" indent="-174625" defTabSz="914400" eaLnBrk="1" hangingPunct="1">
              <a:spcBef>
                <a:spcPts val="0"/>
              </a:spcBef>
              <a:tabLst>
                <a:tab pos="7372350" algn="r"/>
              </a:tabLst>
            </a:pPr>
            <a:r>
              <a:rPr lang="en-US" sz="1200" dirty="0" smtClean="0"/>
              <a:t>313 – Okinawa (</a:t>
            </a:r>
            <a:r>
              <a:rPr lang="en-US" sz="1200" dirty="0" smtClean="0">
                <a:solidFill>
                  <a:srgbClr val="FF0000"/>
                </a:solidFill>
              </a:rPr>
              <a:t>$22,669 </a:t>
            </a:r>
            <a:r>
              <a:rPr lang="en-US" sz="1200" dirty="0" smtClean="0"/>
              <a:t>– $0)</a:t>
            </a:r>
          </a:p>
          <a:p>
            <a:pPr marL="582930" lvl="2" indent="-174625" defTabSz="914400" eaLnBrk="1" hangingPunct="1">
              <a:spcBef>
                <a:spcPts val="0"/>
              </a:spcBef>
              <a:tabLst>
                <a:tab pos="7372350" algn="r"/>
              </a:tabLst>
            </a:pPr>
            <a:endParaRPr lang="en-US" sz="1000" dirty="0" smtClean="0"/>
          </a:p>
          <a:p>
            <a:pPr marL="182880" indent="-227013" defTabSz="914400" eaLnBrk="1" hangingPunct="1">
              <a:spcBef>
                <a:spcPts val="0"/>
              </a:spcBef>
              <a:tabLst>
                <a:tab pos="7372350" algn="r"/>
              </a:tabLst>
            </a:pPr>
            <a:r>
              <a:rPr lang="en-US" sz="1200" dirty="0" smtClean="0"/>
              <a:t>2012</a:t>
            </a:r>
          </a:p>
          <a:p>
            <a:pPr marL="582930" lvl="2" indent="-174625" defTabSz="914400" eaLnBrk="1" hangingPunct="1">
              <a:spcBef>
                <a:spcPts val="0"/>
              </a:spcBef>
              <a:tabLst>
                <a:tab pos="7372350" algn="r"/>
              </a:tabLst>
            </a:pPr>
            <a:r>
              <a:rPr lang="en-US" sz="1200" dirty="0" smtClean="0"/>
              <a:t>359 – Jacksonville ($16,398 - $30,931.52)</a:t>
            </a:r>
          </a:p>
          <a:p>
            <a:pPr marL="582930" lvl="2" indent="-174625" defTabSz="914400" eaLnBrk="1" hangingPunct="1">
              <a:spcBef>
                <a:spcPts val="0"/>
              </a:spcBef>
              <a:tabLst>
                <a:tab pos="7372350" algn="r"/>
              </a:tabLst>
            </a:pPr>
            <a:r>
              <a:rPr lang="en-US" sz="1200" dirty="0" smtClean="0"/>
              <a:t>335 – Atlanta (</a:t>
            </a:r>
            <a:r>
              <a:rPr lang="en-US" sz="1200" dirty="0" smtClean="0">
                <a:solidFill>
                  <a:srgbClr val="FF0000"/>
                </a:solidFill>
              </a:rPr>
              <a:t>$680 </a:t>
            </a:r>
            <a:r>
              <a:rPr lang="en-US" sz="1200" dirty="0" smtClean="0"/>
              <a:t>- </a:t>
            </a:r>
            <a:r>
              <a:rPr lang="en-US" sz="1200" dirty="0" smtClean="0">
                <a:solidFill>
                  <a:srgbClr val="FF0000"/>
                </a:solidFill>
              </a:rPr>
              <a:t> $100.35</a:t>
            </a:r>
            <a:r>
              <a:rPr lang="en-US" sz="1200" dirty="0" smtClean="0"/>
              <a:t>)</a:t>
            </a:r>
          </a:p>
          <a:p>
            <a:pPr marL="582930" lvl="2" indent="-174625" defTabSz="914400" eaLnBrk="1" hangingPunct="1">
              <a:spcBef>
                <a:spcPts val="0"/>
              </a:spcBef>
              <a:tabLst>
                <a:tab pos="7372350" algn="r"/>
              </a:tabLst>
            </a:pPr>
            <a:r>
              <a:rPr lang="en-US" sz="1200" dirty="0" smtClean="0"/>
              <a:t>314 – Indian Wells (</a:t>
            </a:r>
            <a:r>
              <a:rPr lang="en-US" sz="1200" dirty="0" smtClean="0">
                <a:solidFill>
                  <a:srgbClr val="FF0000"/>
                </a:solidFill>
              </a:rPr>
              <a:t>$7,665 </a:t>
            </a:r>
            <a:r>
              <a:rPr lang="en-US" sz="1200" dirty="0" smtClean="0"/>
              <a:t>-  $ 15,480) </a:t>
            </a:r>
          </a:p>
          <a:p>
            <a:pPr marL="582930" lvl="2" indent="-174625" defTabSz="914400" eaLnBrk="1" hangingPunct="1">
              <a:spcBef>
                <a:spcPts val="0"/>
              </a:spcBef>
              <a:tabLst>
                <a:tab pos="7372350" algn="r"/>
              </a:tabLst>
            </a:pPr>
            <a:endParaRPr lang="en-US" sz="1000" dirty="0" smtClean="0"/>
          </a:p>
          <a:p>
            <a:pPr marL="182880" indent="-174625" defTabSz="914400" eaLnBrk="1" hangingPunct="1">
              <a:spcBef>
                <a:spcPts val="0"/>
              </a:spcBef>
              <a:tabLst>
                <a:tab pos="7372350" algn="r"/>
              </a:tabLst>
            </a:pPr>
            <a:r>
              <a:rPr lang="en-US" sz="1200" dirty="0" smtClean="0"/>
              <a:t>2013</a:t>
            </a:r>
          </a:p>
          <a:p>
            <a:pPr marL="582930" lvl="2" indent="-174625" defTabSz="914400" eaLnBrk="1" hangingPunct="1">
              <a:spcBef>
                <a:spcPts val="0"/>
              </a:spcBef>
              <a:tabLst>
                <a:tab pos="7372350" algn="r"/>
              </a:tabLst>
            </a:pPr>
            <a:r>
              <a:rPr lang="en-US" sz="1200" dirty="0" smtClean="0"/>
              <a:t>356 – Vancouver (</a:t>
            </a:r>
            <a:r>
              <a:rPr lang="en-US" sz="1200" dirty="0" smtClean="0">
                <a:solidFill>
                  <a:srgbClr val="FF0000"/>
                </a:solidFill>
              </a:rPr>
              <a:t>$15,259  </a:t>
            </a:r>
            <a:r>
              <a:rPr lang="en-US" sz="1200" dirty="0" smtClean="0"/>
              <a:t>- </a:t>
            </a:r>
            <a:r>
              <a:rPr lang="en-US" sz="1200" dirty="0" smtClean="0">
                <a:solidFill>
                  <a:srgbClr val="FF0000"/>
                </a:solidFill>
              </a:rPr>
              <a:t>$ 5,855</a:t>
            </a:r>
            <a:r>
              <a:rPr lang="en-US" sz="1200" dirty="0" smtClean="0"/>
              <a:t>)</a:t>
            </a:r>
          </a:p>
          <a:p>
            <a:pPr marL="582930" lvl="2" indent="-174625" defTabSz="914400" eaLnBrk="1" hangingPunct="1">
              <a:spcBef>
                <a:spcPts val="0"/>
              </a:spcBef>
              <a:tabLst>
                <a:tab pos="7372350" algn="r"/>
              </a:tabLst>
            </a:pPr>
            <a:r>
              <a:rPr lang="en-US" sz="1200" dirty="0" smtClean="0"/>
              <a:t>337 – Hawaii      (</a:t>
            </a:r>
            <a:r>
              <a:rPr lang="en-US" sz="1200" dirty="0" smtClean="0">
                <a:solidFill>
                  <a:srgbClr val="FF0000"/>
                </a:solidFill>
              </a:rPr>
              <a:t>$10,533 </a:t>
            </a:r>
            <a:r>
              <a:rPr lang="en-US" sz="1200" dirty="0" smtClean="0"/>
              <a:t>- </a:t>
            </a:r>
            <a:r>
              <a:rPr lang="en-US" sz="1200" dirty="0">
                <a:solidFill>
                  <a:srgbClr val="FF0000"/>
                </a:solidFill>
              </a:rPr>
              <a:t>$</a:t>
            </a:r>
            <a:r>
              <a:rPr lang="en-US" sz="1200" dirty="0" smtClean="0">
                <a:solidFill>
                  <a:srgbClr val="FF0000"/>
                </a:solidFill>
              </a:rPr>
              <a:t>12,227</a:t>
            </a:r>
            <a:r>
              <a:rPr lang="en-US" sz="1200" dirty="0" smtClean="0"/>
              <a:t>)</a:t>
            </a:r>
          </a:p>
          <a:p>
            <a:pPr marL="582930" lvl="2" indent="-174625" defTabSz="914400" eaLnBrk="1" hangingPunct="1">
              <a:spcBef>
                <a:spcPts val="0"/>
              </a:spcBef>
              <a:tabLst>
                <a:tab pos="7372350" algn="r"/>
              </a:tabLst>
            </a:pPr>
            <a:r>
              <a:rPr lang="en-US" sz="1200" dirty="0" smtClean="0"/>
              <a:t>279 </a:t>
            </a:r>
            <a:r>
              <a:rPr lang="en-US" sz="1200" dirty="0"/>
              <a:t>– Nanjing </a:t>
            </a:r>
            <a:r>
              <a:rPr lang="en-US" sz="1200" dirty="0" smtClean="0"/>
              <a:t>    ($0- </a:t>
            </a:r>
            <a:r>
              <a:rPr lang="en-US" sz="1200" dirty="0" smtClean="0">
                <a:solidFill>
                  <a:srgbClr val="FF0000"/>
                </a:solidFill>
              </a:rPr>
              <a:t>$7,475</a:t>
            </a:r>
            <a:r>
              <a:rPr lang="en-US" sz="1200" dirty="0" smtClean="0"/>
              <a:t>) </a:t>
            </a:r>
          </a:p>
          <a:p>
            <a:pPr marL="582930" lvl="2" indent="-174625" defTabSz="914400" eaLnBrk="1" hangingPunct="1">
              <a:spcBef>
                <a:spcPts val="0"/>
              </a:spcBef>
              <a:tabLst>
                <a:tab pos="7372350" algn="r"/>
              </a:tabLst>
            </a:pPr>
            <a:endParaRPr lang="en-US" sz="1000" dirty="0" smtClean="0"/>
          </a:p>
          <a:p>
            <a:pPr marL="182880" indent="-227013" defTabSz="914400" eaLnBrk="1" hangingPunct="1">
              <a:spcBef>
                <a:spcPts val="0"/>
              </a:spcBef>
              <a:tabLst>
                <a:tab pos="7372350" algn="r"/>
              </a:tabLst>
            </a:pPr>
            <a:r>
              <a:rPr lang="en-US" sz="1200" dirty="0"/>
              <a:t>2014</a:t>
            </a:r>
          </a:p>
          <a:p>
            <a:pPr marL="582930" lvl="2" indent="-112713" defTabSz="914400" eaLnBrk="1" hangingPunct="1">
              <a:spcBef>
                <a:spcPts val="0"/>
              </a:spcBef>
              <a:tabLst>
                <a:tab pos="7372350" algn="r"/>
              </a:tabLst>
            </a:pPr>
            <a:r>
              <a:rPr lang="en-US" sz="1200" dirty="0"/>
              <a:t>426 – LA (</a:t>
            </a:r>
            <a:r>
              <a:rPr lang="en-US" sz="1200" dirty="0">
                <a:solidFill>
                  <a:srgbClr val="FF0000"/>
                </a:solidFill>
              </a:rPr>
              <a:t>$</a:t>
            </a:r>
            <a:r>
              <a:rPr lang="en-US" sz="1200" dirty="0">
                <a:solidFill>
                  <a:srgbClr val="FF0000"/>
                </a:solidFill>
                <a:ea typeface="MS PGothic" pitchFamily="34" charset="-128"/>
              </a:rPr>
              <a:t>9,313 </a:t>
            </a:r>
            <a:r>
              <a:rPr lang="en-US" sz="1200" dirty="0"/>
              <a:t>-- </a:t>
            </a:r>
            <a:r>
              <a:rPr lang="en-US" sz="1200" dirty="0">
                <a:solidFill>
                  <a:srgbClr val="FF0000"/>
                </a:solidFill>
              </a:rPr>
              <a:t>$</a:t>
            </a:r>
            <a:r>
              <a:rPr lang="en-US" sz="1200" dirty="0">
                <a:solidFill>
                  <a:srgbClr val="FF0000"/>
                </a:solidFill>
                <a:ea typeface="MS PGothic" pitchFamily="34" charset="-128"/>
              </a:rPr>
              <a:t>2,082</a:t>
            </a:r>
            <a:r>
              <a:rPr lang="en-US" sz="1200" dirty="0">
                <a:solidFill>
                  <a:schemeClr val="tx1"/>
                </a:solidFill>
                <a:ea typeface="MS PGothic" pitchFamily="34" charset="-128"/>
              </a:rPr>
              <a:t>)</a:t>
            </a:r>
            <a:endParaRPr lang="en-US" sz="1200" dirty="0">
              <a:solidFill>
                <a:schemeClr val="tx1"/>
              </a:solidFill>
            </a:endParaRPr>
          </a:p>
          <a:p>
            <a:pPr marL="582930" lvl="2" indent="-112713" defTabSz="914400" eaLnBrk="1" hangingPunct="1">
              <a:spcBef>
                <a:spcPts val="0"/>
              </a:spcBef>
              <a:tabLst>
                <a:tab pos="7372350" algn="r"/>
              </a:tabLst>
            </a:pPr>
            <a:r>
              <a:rPr lang="en-US" sz="1200" dirty="0"/>
              <a:t>337 – Waikoloa </a:t>
            </a:r>
            <a:r>
              <a:rPr lang="en-US" sz="1200" dirty="0" smtClean="0"/>
              <a:t>(</a:t>
            </a:r>
            <a:r>
              <a:rPr lang="en-US" sz="1200" dirty="0" smtClean="0">
                <a:solidFill>
                  <a:schemeClr val="tx1"/>
                </a:solidFill>
              </a:rPr>
              <a:t>$</a:t>
            </a:r>
            <a:r>
              <a:rPr lang="en-US" sz="1200" dirty="0">
                <a:solidFill>
                  <a:schemeClr val="tx1"/>
                </a:solidFill>
              </a:rPr>
              <a:t>8,940 - </a:t>
            </a:r>
            <a:r>
              <a:rPr lang="en-US" sz="1200" dirty="0">
                <a:solidFill>
                  <a:schemeClr val="tx1"/>
                </a:solidFill>
                <a:ea typeface="MS PGothic" pitchFamily="34" charset="-128"/>
              </a:rPr>
              <a:t>$13,949</a:t>
            </a:r>
            <a:r>
              <a:rPr lang="en-US" sz="1200" dirty="0"/>
              <a:t>)</a:t>
            </a:r>
          </a:p>
          <a:p>
            <a:pPr marL="582930" lvl="2" indent="-112713" defTabSz="914400" eaLnBrk="1" hangingPunct="1">
              <a:spcBef>
                <a:spcPts val="0"/>
              </a:spcBef>
              <a:tabLst>
                <a:tab pos="7372350" algn="r"/>
              </a:tabLst>
            </a:pPr>
            <a:r>
              <a:rPr lang="en-US" sz="1200" dirty="0"/>
              <a:t>341 – Athens (</a:t>
            </a:r>
            <a:r>
              <a:rPr lang="en-US" sz="1200" dirty="0">
                <a:solidFill>
                  <a:srgbClr val="FF0000"/>
                </a:solidFill>
              </a:rPr>
              <a:t>$63,050 </a:t>
            </a:r>
            <a:r>
              <a:rPr lang="en-US" sz="1200" dirty="0"/>
              <a:t>- $1,098</a:t>
            </a:r>
            <a:r>
              <a:rPr lang="en-US" sz="1200" dirty="0" smtClean="0"/>
              <a:t>)</a:t>
            </a:r>
          </a:p>
          <a:p>
            <a:pPr marL="515938" lvl="1" indent="-174625" defTabSz="914400" eaLnBrk="1" hangingPunct="1">
              <a:lnSpc>
                <a:spcPct val="90000"/>
              </a:lnSpc>
              <a:tabLst>
                <a:tab pos="7372350" algn="r"/>
              </a:tabLst>
            </a:pPr>
            <a:endParaRPr lang="en-US" sz="1400" dirty="0" smtClean="0"/>
          </a:p>
        </p:txBody>
      </p:sp>
      <p:sp>
        <p:nvSpPr>
          <p:cNvPr id="8201" name="Rectangle 5"/>
          <p:cNvSpPr>
            <a:spLocks noChangeArrowheads="1"/>
          </p:cNvSpPr>
          <p:nvPr/>
        </p:nvSpPr>
        <p:spPr bwMode="auto">
          <a:xfrm>
            <a:off x="8850313" y="-177800"/>
            <a:ext cx="184150" cy="228600"/>
          </a:xfrm>
          <a:prstGeom prst="rect">
            <a:avLst/>
          </a:prstGeom>
          <a:noFill/>
          <a:ln w="12700">
            <a:noFill/>
            <a:miter lim="800000"/>
            <a:headEnd type="none" w="sm" len="sm"/>
            <a:tailEnd type="none" w="sm" len="sm"/>
          </a:ln>
        </p:spPr>
        <p:txBody>
          <a:bodyPr wrap="none">
            <a:spAutoFit/>
          </a:bodyPr>
          <a:lstStyle/>
          <a:p>
            <a:pPr defTabSz="914400" eaLnBrk="0" hangingPunct="0"/>
            <a:endParaRPr lang="en-US" sz="900" b="1">
              <a:solidFill>
                <a:schemeClr val="tx1"/>
              </a:solidFill>
              <a:ea typeface="MS PGothic" pitchFamily="34" charset="-128"/>
            </a:endParaRPr>
          </a:p>
        </p:txBody>
      </p:sp>
      <p:sp>
        <p:nvSpPr>
          <p:cNvPr id="2" name="Footer Placeholder 1"/>
          <p:cNvSpPr>
            <a:spLocks noGrp="1"/>
          </p:cNvSpPr>
          <p:nvPr>
            <p:ph type="ftr" idx="11"/>
          </p:nvPr>
        </p:nvSpPr>
        <p:spPr/>
        <p:txBody>
          <a:bodyPr/>
          <a:lstStyle/>
          <a:p>
            <a:pPr>
              <a:defRPr/>
            </a:pPr>
            <a:r>
              <a:rPr lang="en-GB" smtClean="0"/>
              <a:t>Ben Rolfe (BCA);   Jon Rosdahl (Qualcomm)</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dt" sz="quarter" idx="10"/>
          </p:nvPr>
        </p:nvSpPr>
        <p:spPr>
          <a:noFill/>
        </p:spPr>
        <p:txBody>
          <a:bodyPr/>
          <a:lstStyle/>
          <a:p>
            <a:r>
              <a:rPr lang="en-US" smtClean="0">
                <a:latin typeface="Times New Roman" pitchFamily="18" charset="0"/>
                <a:ea typeface="Arial Unicode MS" pitchFamily="34" charset="-128"/>
                <a:cs typeface="Arial Unicode MS" pitchFamily="34" charset="-128"/>
              </a:rPr>
              <a:t>March 2017</a:t>
            </a:r>
            <a:endParaRPr lang="en-GB" dirty="0" smtClean="0">
              <a:latin typeface="Times New Roman" pitchFamily="18" charset="0"/>
              <a:ea typeface="Arial Unicode MS" pitchFamily="34" charset="-128"/>
              <a:cs typeface="Arial Unicode MS" pitchFamily="34" charset="-128"/>
            </a:endParaRPr>
          </a:p>
        </p:txBody>
      </p:sp>
      <p:sp>
        <p:nvSpPr>
          <p:cNvPr id="8196" name="Rectangle 5"/>
          <p:cNvSpPr>
            <a:spLocks noGrp="1" noChangeArrowheads="1"/>
          </p:cNvSpPr>
          <p:nvPr>
            <p:ph type="sldNum" sz="quarter" idx="12"/>
          </p:nvPr>
        </p:nvSpPr>
        <p:spPr>
          <a:noFill/>
        </p:spPr>
        <p:txBody>
          <a:bodyPr/>
          <a:lstStyle/>
          <a:p>
            <a:pPr>
              <a:buFont typeface="Times New Roman" pitchFamily="18" charset="0"/>
              <a:buNone/>
            </a:pPr>
            <a:r>
              <a:rPr lang="en-GB" smtClean="0">
                <a:latin typeface="Times New Roman" pitchFamily="18" charset="0"/>
                <a:ea typeface="Arial Unicode MS" pitchFamily="34" charset="-128"/>
                <a:cs typeface="Arial Unicode MS" pitchFamily="34" charset="-128"/>
              </a:rPr>
              <a:t>Slide </a:t>
            </a:r>
            <a:fld id="{3838B4BB-A4D0-4480-9F10-787314E25A66}"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8</a:t>
            </a:fld>
            <a:endParaRPr lang="en-GB" smtClean="0">
              <a:latin typeface="Times New Roman" pitchFamily="18" charset="0"/>
              <a:ea typeface="Arial Unicode MS" pitchFamily="34" charset="-128"/>
              <a:cs typeface="Arial Unicode MS" pitchFamily="34" charset="-128"/>
            </a:endParaRPr>
          </a:p>
        </p:txBody>
      </p:sp>
      <p:sp>
        <p:nvSpPr>
          <p:cNvPr id="8197" name="Slide Number Placeholder 5"/>
          <p:cNvSpPr txBox="1">
            <a:spLocks noGrp="1"/>
          </p:cNvSpPr>
          <p:nvPr/>
        </p:nvSpPr>
        <p:spPr bwMode="auto">
          <a:xfrm>
            <a:off x="4395788" y="6475413"/>
            <a:ext cx="428625" cy="182562"/>
          </a:xfrm>
          <a:prstGeom prst="rect">
            <a:avLst/>
          </a:prstGeom>
          <a:noFill/>
          <a:ln w="9525">
            <a:noFill/>
            <a:miter lim="800000"/>
            <a:headEnd/>
            <a:tailEnd/>
          </a:ln>
        </p:spPr>
        <p:txBody>
          <a:bodyPr wrap="none" lIns="0" tIns="0" rIns="0" bIns="0">
            <a:spAutoFit/>
          </a:bodyPr>
          <a:lstStyle/>
          <a:p>
            <a:pPr algn="ctr" defTabSz="914400" eaLnBrk="0" hangingPunct="0"/>
            <a:r>
              <a:rPr lang="en-US" sz="1200">
                <a:solidFill>
                  <a:schemeClr val="tx1"/>
                </a:solidFill>
                <a:ea typeface="MS PGothic" pitchFamily="34" charset="-128"/>
              </a:rPr>
              <a:t>Slide </a:t>
            </a:r>
            <a:fld id="{B88F9BB2-5D92-4163-B1C0-486E6FDCA691}" type="slidenum">
              <a:rPr lang="en-US" sz="1200">
                <a:solidFill>
                  <a:schemeClr val="tx1"/>
                </a:solidFill>
                <a:ea typeface="MS PGothic" pitchFamily="34" charset="-128"/>
              </a:rPr>
              <a:pPr algn="ctr" defTabSz="914400" eaLnBrk="0" hangingPunct="0"/>
              <a:t>8</a:t>
            </a:fld>
            <a:endParaRPr lang="en-US" sz="1200">
              <a:solidFill>
                <a:schemeClr val="tx1"/>
              </a:solidFill>
              <a:ea typeface="MS PGothic" pitchFamily="34" charset="-128"/>
            </a:endParaRPr>
          </a:p>
        </p:txBody>
      </p:sp>
      <p:sp>
        <p:nvSpPr>
          <p:cNvPr id="8198" name="Rectangle 2"/>
          <p:cNvSpPr>
            <a:spLocks noGrp="1" noChangeArrowheads="1"/>
          </p:cNvSpPr>
          <p:nvPr>
            <p:ph type="title" idx="4294967295"/>
          </p:nvPr>
        </p:nvSpPr>
        <p:spPr>
          <a:xfrm>
            <a:off x="685800" y="533400"/>
            <a:ext cx="7772400" cy="533400"/>
          </a:xfrm>
        </p:spPr>
        <p:txBody>
          <a:bodyPr lIns="92075" tIns="46038" rIns="92075" bIns="46038"/>
          <a:lstStyle/>
          <a:p>
            <a:pPr eaLnBrk="1" hangingPunct="1"/>
            <a:r>
              <a:rPr lang="en-US" smtClean="0"/>
              <a:t>Historical Attendance</a:t>
            </a:r>
          </a:p>
        </p:txBody>
      </p:sp>
      <p:sp>
        <p:nvSpPr>
          <p:cNvPr id="8199" name="Rectangle 3"/>
          <p:cNvSpPr>
            <a:spLocks noGrp="1" noChangeArrowheads="1"/>
          </p:cNvSpPr>
          <p:nvPr>
            <p:ph type="body" sz="half" idx="4294967295"/>
          </p:nvPr>
        </p:nvSpPr>
        <p:spPr>
          <a:xfrm>
            <a:off x="152400" y="1143000"/>
            <a:ext cx="4243388" cy="3851953"/>
          </a:xfrm>
        </p:spPr>
        <p:txBody>
          <a:bodyPr wrap="square" lIns="92075" tIns="46038" rIns="92075" bIns="46038">
            <a:spAutoFit/>
          </a:bodyPr>
          <a:lstStyle/>
          <a:p>
            <a:pPr marL="53975" indent="-112713" defTabSz="914400" eaLnBrk="1" hangingPunct="1">
              <a:lnSpc>
                <a:spcPct val="90000"/>
              </a:lnSpc>
              <a:tabLst>
                <a:tab pos="7372350" algn="r"/>
              </a:tabLst>
            </a:pPr>
            <a:r>
              <a:rPr lang="en-US" sz="1800" dirty="0" smtClean="0"/>
              <a:t>2015</a:t>
            </a:r>
          </a:p>
          <a:p>
            <a:pPr marL="454025" lvl="1" indent="-112713" defTabSz="914400" eaLnBrk="1" hangingPunct="1">
              <a:lnSpc>
                <a:spcPct val="90000"/>
              </a:lnSpc>
              <a:tabLst>
                <a:tab pos="7372350" algn="r"/>
              </a:tabLst>
            </a:pPr>
            <a:r>
              <a:rPr lang="en-US" sz="1400" dirty="0" smtClean="0"/>
              <a:t>665 – Atlanta ($</a:t>
            </a:r>
            <a:r>
              <a:rPr lang="en-US" sz="1400" b="1" dirty="0" smtClean="0">
                <a:solidFill>
                  <a:schemeClr val="tx1"/>
                </a:solidFill>
                <a:ea typeface="MS PGothic" pitchFamily="34" charset="-128"/>
              </a:rPr>
              <a:t>190,625 - 0</a:t>
            </a:r>
            <a:r>
              <a:rPr lang="en-US" sz="1400" dirty="0" smtClean="0"/>
              <a:t>)*</a:t>
            </a:r>
          </a:p>
          <a:p>
            <a:pPr marL="454025" lvl="1" indent="-112713" defTabSz="914400" eaLnBrk="1" hangingPunct="1">
              <a:lnSpc>
                <a:spcPct val="90000"/>
              </a:lnSpc>
              <a:tabLst>
                <a:tab pos="7372350" algn="r"/>
              </a:tabLst>
            </a:pPr>
            <a:r>
              <a:rPr lang="en-US" sz="1400" dirty="0" smtClean="0"/>
              <a:t>357 </a:t>
            </a:r>
            <a:r>
              <a:rPr lang="en-US" sz="1400" dirty="0"/>
              <a:t>– </a:t>
            </a:r>
            <a:r>
              <a:rPr lang="en-US" sz="1400" dirty="0" smtClean="0"/>
              <a:t>Vancouver ($6,323 - $14,667)</a:t>
            </a:r>
          </a:p>
          <a:p>
            <a:pPr marL="454025" lvl="1" indent="-112713" defTabSz="914400" eaLnBrk="1" hangingPunct="1">
              <a:lnSpc>
                <a:spcPct val="90000"/>
              </a:lnSpc>
              <a:tabLst>
                <a:tab pos="7372350" algn="r"/>
              </a:tabLst>
            </a:pPr>
            <a:r>
              <a:rPr lang="en-US" sz="1400" dirty="0" smtClean="0"/>
              <a:t>329 </a:t>
            </a:r>
            <a:r>
              <a:rPr lang="en-US" sz="1400" dirty="0"/>
              <a:t>– </a:t>
            </a:r>
            <a:r>
              <a:rPr lang="en-US" sz="1400" dirty="0" smtClean="0"/>
              <a:t>Bangkok (</a:t>
            </a:r>
            <a:r>
              <a:rPr lang="en-US" sz="1400" dirty="0" smtClean="0">
                <a:solidFill>
                  <a:srgbClr val="FF0000"/>
                </a:solidFill>
              </a:rPr>
              <a:t>$3,147 </a:t>
            </a:r>
            <a:r>
              <a:rPr lang="en-US" sz="1400" dirty="0" smtClean="0"/>
              <a:t> </a:t>
            </a:r>
            <a:r>
              <a:rPr lang="en-US" sz="1400" dirty="0"/>
              <a:t>- </a:t>
            </a:r>
            <a:r>
              <a:rPr lang="en-US" sz="1400" dirty="0" smtClean="0">
                <a:solidFill>
                  <a:schemeClr val="tx1"/>
                </a:solidFill>
              </a:rPr>
              <a:t>$18,102</a:t>
            </a:r>
            <a:r>
              <a:rPr lang="en-US" sz="1400" dirty="0" smtClean="0"/>
              <a:t>)</a:t>
            </a:r>
          </a:p>
          <a:p>
            <a:pPr marL="53975" indent="-112713" defTabSz="914400" eaLnBrk="1" hangingPunct="1">
              <a:lnSpc>
                <a:spcPct val="90000"/>
              </a:lnSpc>
              <a:tabLst>
                <a:tab pos="7372350" algn="r"/>
              </a:tabLst>
            </a:pPr>
            <a:r>
              <a:rPr lang="en-US" sz="1800" dirty="0" smtClean="0"/>
              <a:t>2016</a:t>
            </a:r>
          </a:p>
          <a:p>
            <a:pPr marL="454025" lvl="1" indent="-112713" defTabSz="914400" eaLnBrk="1" hangingPunct="1">
              <a:lnSpc>
                <a:spcPct val="90000"/>
              </a:lnSpc>
              <a:tabLst>
                <a:tab pos="7372350" algn="r"/>
              </a:tabLst>
            </a:pPr>
            <a:r>
              <a:rPr lang="en-US" sz="1400" dirty="0" smtClean="0"/>
              <a:t>698 – Atlanta (</a:t>
            </a:r>
            <a:r>
              <a:rPr lang="en-US" sz="1400" dirty="0" smtClean="0">
                <a:solidFill>
                  <a:srgbClr val="FF0000"/>
                </a:solidFill>
              </a:rPr>
              <a:t>$33,625 </a:t>
            </a:r>
            <a:r>
              <a:rPr lang="en-US" sz="1400" dirty="0"/>
              <a:t> </a:t>
            </a:r>
            <a:r>
              <a:rPr lang="en-US" sz="1400" dirty="0" smtClean="0"/>
              <a:t>- 0)*</a:t>
            </a:r>
          </a:p>
          <a:p>
            <a:pPr marL="454025" lvl="1" indent="-112713" defTabSz="914400" eaLnBrk="1" hangingPunct="1">
              <a:lnSpc>
                <a:spcPct val="90000"/>
              </a:lnSpc>
              <a:tabLst>
                <a:tab pos="7372350" algn="r"/>
              </a:tabLst>
            </a:pPr>
            <a:r>
              <a:rPr lang="en-US" sz="1400" dirty="0" smtClean="0"/>
              <a:t>324 – Waikoloa (</a:t>
            </a:r>
            <a:r>
              <a:rPr lang="en-US" sz="1400" dirty="0" smtClean="0">
                <a:solidFill>
                  <a:srgbClr val="FF0000"/>
                </a:solidFill>
              </a:rPr>
              <a:t>$22,740 </a:t>
            </a:r>
            <a:r>
              <a:rPr lang="en-US" sz="1400" dirty="0" smtClean="0"/>
              <a:t>- $</a:t>
            </a:r>
            <a:r>
              <a:rPr lang="en-US" sz="1400" dirty="0">
                <a:solidFill>
                  <a:schemeClr val="tx1"/>
                </a:solidFill>
              </a:rPr>
              <a:t>13,887</a:t>
            </a:r>
            <a:r>
              <a:rPr lang="en-US" sz="1400" dirty="0" smtClean="0"/>
              <a:t>)</a:t>
            </a:r>
          </a:p>
          <a:p>
            <a:pPr marL="454025" lvl="1" indent="-112713" defTabSz="914400" eaLnBrk="1" hangingPunct="1">
              <a:lnSpc>
                <a:spcPct val="90000"/>
              </a:lnSpc>
              <a:tabLst>
                <a:tab pos="7372350" algn="r"/>
              </a:tabLst>
            </a:pPr>
            <a:r>
              <a:rPr lang="en-US" sz="1400" dirty="0" smtClean="0"/>
              <a:t>267 – Warsaw ($1,025 - </a:t>
            </a:r>
            <a:r>
              <a:rPr lang="en-US" sz="1400" dirty="0" smtClean="0">
                <a:solidFill>
                  <a:srgbClr val="C00000"/>
                </a:solidFill>
              </a:rPr>
              <a:t>$7,868</a:t>
            </a:r>
            <a:r>
              <a:rPr lang="en-US" sz="1400" dirty="0" smtClean="0"/>
              <a:t>)</a:t>
            </a:r>
          </a:p>
          <a:p>
            <a:pPr marL="53975" indent="-112713" defTabSz="914400" eaLnBrk="1" hangingPunct="1">
              <a:lnSpc>
                <a:spcPct val="90000"/>
              </a:lnSpc>
              <a:tabLst>
                <a:tab pos="7372350" algn="r"/>
              </a:tabLst>
            </a:pPr>
            <a:r>
              <a:rPr lang="en-US" dirty="0" smtClean="0"/>
              <a:t>2017</a:t>
            </a:r>
          </a:p>
          <a:p>
            <a:pPr marL="454025" lvl="1" indent="-112713" defTabSz="914400" eaLnBrk="1" hangingPunct="1">
              <a:lnSpc>
                <a:spcPct val="90000"/>
              </a:lnSpc>
              <a:tabLst>
                <a:tab pos="7372350" algn="r"/>
              </a:tabLst>
            </a:pPr>
            <a:r>
              <a:rPr lang="en-US" sz="1800" dirty="0" smtClean="0"/>
              <a:t>317 – Atlanta </a:t>
            </a:r>
            <a:r>
              <a:rPr lang="en-US" sz="1800" dirty="0" smtClean="0"/>
              <a:t>(</a:t>
            </a:r>
            <a:r>
              <a:rPr lang="en-US" sz="1800" b="1" dirty="0" smtClean="0">
                <a:solidFill>
                  <a:srgbClr val="C00000"/>
                </a:solidFill>
                <a:latin typeface="Tahoma" panose="020B0604030504040204" pitchFamily="34" charset="0"/>
                <a:ea typeface="Tahoma" panose="020B0604030504040204" pitchFamily="34" charset="0"/>
                <a:cs typeface="Tahoma" panose="020B0604030504040204" pitchFamily="34" charset="0"/>
              </a:rPr>
              <a:t>$8,268 </a:t>
            </a:r>
            <a:r>
              <a:rPr lang="en-US" sz="1800" dirty="0" smtClean="0">
                <a:solidFill>
                  <a:schemeClr val="tx1"/>
                </a:solidFill>
              </a:rPr>
              <a:t>- </a:t>
            </a:r>
            <a:r>
              <a:rPr lang="en-US" sz="1800" b="1" kern="1200" dirty="0" smtClean="0">
                <a:solidFill>
                  <a:srgbClr val="C00000"/>
                </a:solidFill>
                <a:latin typeface="Tahoma" panose="020B0604030504040204" pitchFamily="34" charset="0"/>
                <a:ea typeface="Tahoma" panose="020B0604030504040204" pitchFamily="34" charset="0"/>
                <a:cs typeface="Tahoma" panose="020B0604030504040204" pitchFamily="34" charset="0"/>
              </a:rPr>
              <a:t>$733.50</a:t>
            </a:r>
            <a:r>
              <a:rPr lang="en-US" sz="1800" dirty="0" smtClean="0">
                <a:solidFill>
                  <a:schemeClr val="tx1"/>
                </a:solidFill>
              </a:rPr>
              <a:t>)</a:t>
            </a:r>
            <a:endParaRPr lang="en-US" sz="1800" dirty="0" smtClean="0">
              <a:solidFill>
                <a:schemeClr val="tx1"/>
              </a:solidFill>
            </a:endParaRPr>
          </a:p>
          <a:p>
            <a:pPr marL="454025" lvl="1" indent="-112713" defTabSz="914400" eaLnBrk="1" hangingPunct="1">
              <a:lnSpc>
                <a:spcPct val="90000"/>
              </a:lnSpc>
              <a:tabLst>
                <a:tab pos="7372350" algn="r"/>
              </a:tabLst>
            </a:pPr>
            <a:endParaRPr lang="en-US" dirty="0"/>
          </a:p>
          <a:p>
            <a:pPr marL="454025" lvl="1" indent="-112713" defTabSz="914400" eaLnBrk="1" hangingPunct="1">
              <a:lnSpc>
                <a:spcPct val="90000"/>
              </a:lnSpc>
              <a:tabLst>
                <a:tab pos="7372350" algn="r"/>
              </a:tabLst>
            </a:pPr>
            <a:r>
              <a:rPr lang="en-US" dirty="0" smtClean="0"/>
              <a:t> </a:t>
            </a:r>
          </a:p>
          <a:p>
            <a:pPr marL="454025" lvl="1" indent="-112713" defTabSz="914400" eaLnBrk="1" hangingPunct="1">
              <a:lnSpc>
                <a:spcPct val="90000"/>
              </a:lnSpc>
              <a:tabLst>
                <a:tab pos="7372350" algn="r"/>
              </a:tabLst>
            </a:pPr>
            <a:endParaRPr lang="en-US" sz="1200" dirty="0" smtClean="0"/>
          </a:p>
        </p:txBody>
      </p:sp>
      <p:sp>
        <p:nvSpPr>
          <p:cNvPr id="8200" name="Rectangle 4"/>
          <p:cNvSpPr>
            <a:spLocks noGrp="1" noChangeArrowheads="1"/>
          </p:cNvSpPr>
          <p:nvPr>
            <p:ph type="body" sz="half" idx="4294967295"/>
          </p:nvPr>
        </p:nvSpPr>
        <p:spPr>
          <a:xfrm>
            <a:off x="4495800" y="1066800"/>
            <a:ext cx="3733800" cy="5334000"/>
          </a:xfrm>
        </p:spPr>
        <p:txBody>
          <a:bodyPr lIns="92075" tIns="46038" rIns="92075" bIns="46038"/>
          <a:lstStyle/>
          <a:p>
            <a:pPr marL="227013" indent="-227013" defTabSz="914400" eaLnBrk="1" hangingPunct="1">
              <a:lnSpc>
                <a:spcPct val="90000"/>
              </a:lnSpc>
              <a:tabLst>
                <a:tab pos="7372350" algn="r"/>
              </a:tabLst>
            </a:pPr>
            <a:endParaRPr lang="en-US" sz="1400" dirty="0" smtClean="0"/>
          </a:p>
        </p:txBody>
      </p:sp>
      <p:sp>
        <p:nvSpPr>
          <p:cNvPr id="8201" name="Rectangle 5"/>
          <p:cNvSpPr>
            <a:spLocks noChangeArrowheads="1"/>
          </p:cNvSpPr>
          <p:nvPr/>
        </p:nvSpPr>
        <p:spPr bwMode="auto">
          <a:xfrm>
            <a:off x="8850313" y="-177800"/>
            <a:ext cx="184150" cy="228600"/>
          </a:xfrm>
          <a:prstGeom prst="rect">
            <a:avLst/>
          </a:prstGeom>
          <a:noFill/>
          <a:ln w="12700">
            <a:noFill/>
            <a:miter lim="800000"/>
            <a:headEnd type="none" w="sm" len="sm"/>
            <a:tailEnd type="none" w="sm" len="sm"/>
          </a:ln>
        </p:spPr>
        <p:txBody>
          <a:bodyPr wrap="none">
            <a:spAutoFit/>
          </a:bodyPr>
          <a:lstStyle/>
          <a:p>
            <a:pPr defTabSz="914400" eaLnBrk="0" hangingPunct="0"/>
            <a:endParaRPr lang="en-US" sz="900" b="1">
              <a:solidFill>
                <a:schemeClr val="tx1"/>
              </a:solidFill>
              <a:ea typeface="MS PGothic" pitchFamily="34" charset="-128"/>
            </a:endParaRPr>
          </a:p>
        </p:txBody>
      </p:sp>
      <p:sp>
        <p:nvSpPr>
          <p:cNvPr id="2" name="TextBox 1"/>
          <p:cNvSpPr txBox="1"/>
          <p:nvPr/>
        </p:nvSpPr>
        <p:spPr>
          <a:xfrm>
            <a:off x="319087" y="6079123"/>
            <a:ext cx="3810000" cy="338554"/>
          </a:xfrm>
          <a:prstGeom prst="rect">
            <a:avLst/>
          </a:prstGeom>
          <a:noFill/>
        </p:spPr>
        <p:txBody>
          <a:bodyPr wrap="square" rtlCol="0">
            <a:spAutoFit/>
          </a:bodyPr>
          <a:lstStyle/>
          <a:p>
            <a:r>
              <a:rPr lang="en-US" sz="1600" dirty="0" smtClean="0">
                <a:solidFill>
                  <a:schemeClr val="tx1"/>
                </a:solidFill>
              </a:rPr>
              <a:t>*802 Hosted Interim</a:t>
            </a:r>
            <a:endParaRPr lang="en-US" sz="1600" dirty="0">
              <a:solidFill>
                <a:schemeClr val="tx1"/>
              </a:solidFill>
            </a:endParaRPr>
          </a:p>
        </p:txBody>
      </p:sp>
      <p:sp>
        <p:nvSpPr>
          <p:cNvPr id="3" name="Footer Placeholder 2"/>
          <p:cNvSpPr>
            <a:spLocks noGrp="1"/>
          </p:cNvSpPr>
          <p:nvPr>
            <p:ph type="ftr" idx="11"/>
          </p:nvPr>
        </p:nvSpPr>
        <p:spPr/>
        <p:txBody>
          <a:bodyPr/>
          <a:lstStyle/>
          <a:p>
            <a:pPr>
              <a:defRPr/>
            </a:pPr>
            <a:r>
              <a:rPr lang="en-GB" smtClean="0"/>
              <a:t>Ben Rolfe (BCA);   Jon Rosdahl (Qualcomm)</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March 2017</a:t>
            </a:r>
            <a:endParaRPr lang="en-GB" dirty="0"/>
          </a:p>
        </p:txBody>
      </p:sp>
      <p:sp>
        <p:nvSpPr>
          <p:cNvPr id="3" name="Footer Placeholder 2"/>
          <p:cNvSpPr>
            <a:spLocks noGrp="1"/>
          </p:cNvSpPr>
          <p:nvPr>
            <p:ph type="ftr" idx="11"/>
          </p:nvPr>
        </p:nvSpPr>
        <p:spPr/>
        <p:txBody>
          <a:bodyPr/>
          <a:lstStyle/>
          <a:p>
            <a:pPr>
              <a:defRPr/>
            </a:pPr>
            <a:r>
              <a:rPr lang="en-GB" smtClean="0"/>
              <a:t>Ben Rolfe (BCA);   Jon Rosdahl (Qualcomm)</a:t>
            </a:r>
            <a:endParaRPr lang="en-GB" dirty="0"/>
          </a:p>
        </p:txBody>
      </p:sp>
      <p:sp>
        <p:nvSpPr>
          <p:cNvPr id="4" name="Slide Number Placeholder 3"/>
          <p:cNvSpPr>
            <a:spLocks noGrp="1"/>
          </p:cNvSpPr>
          <p:nvPr>
            <p:ph type="sldNum" idx="12"/>
          </p:nvPr>
        </p:nvSpPr>
        <p:spPr/>
        <p:txBody>
          <a:bodyPr/>
          <a:lstStyle/>
          <a:p>
            <a:pPr>
              <a:defRPr/>
            </a:pPr>
            <a:r>
              <a:rPr lang="en-GB" smtClean="0"/>
              <a:t>Slide </a:t>
            </a:r>
            <a:fld id="{189D7BFD-E160-402F-BBC8-B5B701941DD4}" type="slidenum">
              <a:rPr lang="en-GB" smtClean="0"/>
              <a:pPr>
                <a:defRPr/>
              </a:pPr>
              <a:t>9</a:t>
            </a:fld>
            <a:endParaRPr lang="en-GB"/>
          </a:p>
        </p:txBody>
      </p:sp>
      <p:sp>
        <p:nvSpPr>
          <p:cNvPr id="5" name="TextBox 4"/>
          <p:cNvSpPr txBox="1"/>
          <p:nvPr/>
        </p:nvSpPr>
        <p:spPr>
          <a:xfrm>
            <a:off x="762000" y="602684"/>
            <a:ext cx="7780338" cy="461665"/>
          </a:xfrm>
          <a:prstGeom prst="rect">
            <a:avLst/>
          </a:prstGeom>
          <a:noFill/>
        </p:spPr>
        <p:txBody>
          <a:bodyPr wrap="square" rtlCol="0">
            <a:spAutoFit/>
          </a:bodyPr>
          <a:lstStyle/>
          <a:p>
            <a:pPr algn="ctr"/>
            <a:r>
              <a:rPr lang="en-US" dirty="0" smtClean="0">
                <a:solidFill>
                  <a:schemeClr val="tx1"/>
                </a:solidFill>
              </a:rPr>
              <a:t>2017 Meeting Income Report</a:t>
            </a:r>
          </a:p>
        </p:txBody>
      </p:sp>
      <p:graphicFrame>
        <p:nvGraphicFramePr>
          <p:cNvPr id="6" name="Table 5"/>
          <p:cNvGraphicFramePr>
            <a:graphicFrameLocks noGrp="1"/>
          </p:cNvGraphicFramePr>
          <p:nvPr>
            <p:extLst>
              <p:ext uri="{D42A27DB-BD31-4B8C-83A1-F6EECF244321}">
                <p14:modId xmlns:p14="http://schemas.microsoft.com/office/powerpoint/2010/main" val="3791370133"/>
              </p:ext>
            </p:extLst>
          </p:nvPr>
        </p:nvGraphicFramePr>
        <p:xfrm>
          <a:off x="762000" y="1064347"/>
          <a:ext cx="7780338" cy="5394590"/>
        </p:xfrm>
        <a:graphic>
          <a:graphicData uri="http://schemas.openxmlformats.org/drawingml/2006/table">
            <a:tbl>
              <a:tblPr/>
              <a:tblGrid>
                <a:gridCol w="3182606"/>
                <a:gridCol w="1500372"/>
                <a:gridCol w="1415124"/>
                <a:gridCol w="1682236"/>
              </a:tblGrid>
              <a:tr h="459926">
                <a:tc>
                  <a:txBody>
                    <a:bodyPr/>
                    <a:lstStyle/>
                    <a:p>
                      <a:pPr algn="l" fontAlgn="b"/>
                      <a:r>
                        <a:rPr lang="en-US" sz="1200" b="1" i="0" u="none" strike="noStrike" dirty="0">
                          <a:effectLst/>
                          <a:latin typeface="Arial" panose="020B0604020202020204" pitchFamily="34" charset="0"/>
                        </a:rPr>
                        <a:t>Financial Row</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2017 Miscellaneous</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2017-01 Atlanta, GA</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Total</a:t>
                      </a:r>
                    </a:p>
                  </a:txBody>
                  <a:tcPr marL="9525" marR="9525" marT="9525" marB="0" anchor="b">
                    <a:lnL>
                      <a:noFill/>
                    </a:lnL>
                    <a:lnR>
                      <a:noFill/>
                    </a:lnR>
                    <a:lnT>
                      <a:noFill/>
                    </a:lnT>
                    <a:lnB>
                      <a:noFill/>
                    </a:lnB>
                    <a:solidFill>
                      <a:srgbClr val="D0D0D0"/>
                    </a:solidFill>
                  </a:tcPr>
                </a:tc>
              </a:tr>
              <a:tr h="234984">
                <a:tc>
                  <a:txBody>
                    <a:bodyPr/>
                    <a:lstStyle/>
                    <a:p>
                      <a:pPr algn="l" fontAlgn="b"/>
                      <a:r>
                        <a:rPr lang="en-US" sz="1200" b="1" i="0" u="none" strike="noStrike" dirty="0">
                          <a:effectLst/>
                          <a:latin typeface="Arial" panose="020B0604020202020204" pitchFamily="34" charset="0"/>
                        </a:rPr>
                        <a:t> </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r>
              <a:tr h="234984">
                <a:tc>
                  <a:txBody>
                    <a:bodyPr/>
                    <a:lstStyle/>
                    <a:p>
                      <a:pPr algn="l" fontAlgn="ctr"/>
                      <a:r>
                        <a:rPr lang="en-US" sz="1400" b="1" i="0" u="none" strike="noStrike">
                          <a:solidFill>
                            <a:srgbClr val="000000"/>
                          </a:solidFill>
                          <a:effectLst/>
                          <a:latin typeface="Arial" panose="020B0604020202020204" pitchFamily="34" charset="0"/>
                        </a:rPr>
                        <a:t>Ordinary Income/Expense</a:t>
                      </a: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r>
              <a:tr h="234984">
                <a:tc>
                  <a:txBody>
                    <a:bodyPr/>
                    <a:lstStyle/>
                    <a:p>
                      <a:pPr algn="l" fontAlgn="b"/>
                      <a:r>
                        <a:rPr lang="en-US" sz="1400" b="1" i="0" u="none" strike="noStrike">
                          <a:solidFill>
                            <a:srgbClr val="000000"/>
                          </a:solidFill>
                          <a:effectLst/>
                          <a:latin typeface="Arial" panose="020B0604020202020204" pitchFamily="34" charset="0"/>
                        </a:rPr>
                        <a:t>Income</a:t>
                      </a:r>
                    </a:p>
                  </a:txBody>
                  <a:tcPr marL="85725" marR="9525" marT="9525" marB="0" anchor="b">
                    <a:lnL>
                      <a:noFill/>
                    </a:lnL>
                    <a:lnR>
                      <a:noFill/>
                    </a:lnR>
                    <a:lnT>
                      <a:noFill/>
                    </a:lnT>
                    <a:lnB>
                      <a:noFill/>
                    </a:lnB>
                  </a:tcPr>
                </a:tc>
                <a:tc>
                  <a:txBody>
                    <a:bodyPr/>
                    <a:lstStyle/>
                    <a:p>
                      <a:pPr algn="r" fontAlgn="ctr"/>
                      <a:endParaRPr lang="en-US" sz="1400" b="1"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r>
              <a:tr h="234984">
                <a:tc>
                  <a:txBody>
                    <a:bodyPr/>
                    <a:lstStyle/>
                    <a:p>
                      <a:pPr algn="l" fontAlgn="b"/>
                      <a:r>
                        <a:rPr lang="en-US" sz="1400" b="0" i="0" u="none" strike="noStrike">
                          <a:solidFill>
                            <a:srgbClr val="000000"/>
                          </a:solidFill>
                          <a:effectLst/>
                          <a:latin typeface="Arial" panose="020B0604020202020204" pitchFamily="34" charset="0"/>
                        </a:rPr>
                        <a:t>2.11 - Registrations</a:t>
                      </a:r>
                    </a:p>
                  </a:txBody>
                  <a:tcPr marL="171450" marR="9525" marT="9525" marB="0" anchor="b">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$215,501.00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$215,501.00 </a:t>
                      </a:r>
                    </a:p>
                  </a:txBody>
                  <a:tcPr marL="9525" marR="9525" marT="9525" marB="0" anchor="ctr">
                    <a:lnL>
                      <a:noFill/>
                    </a:lnL>
                    <a:lnR>
                      <a:noFill/>
                    </a:lnR>
                    <a:lnT>
                      <a:noFill/>
                    </a:lnT>
                    <a:lnB>
                      <a:noFill/>
                    </a:lnB>
                  </a:tcPr>
                </a:tc>
              </a:tr>
              <a:tr h="234984">
                <a:tc>
                  <a:txBody>
                    <a:bodyPr/>
                    <a:lstStyle/>
                    <a:p>
                      <a:pPr algn="l" fontAlgn="b"/>
                      <a:r>
                        <a:rPr lang="en-US" sz="1400" b="0" i="0" u="none" strike="noStrike">
                          <a:solidFill>
                            <a:srgbClr val="000000"/>
                          </a:solidFill>
                          <a:effectLst/>
                          <a:latin typeface="Arial" panose="020B0604020202020204" pitchFamily="34" charset="0"/>
                        </a:rPr>
                        <a:t>2.12 - Hotel Commissions</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$24,462.74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$24,462.74 </a:t>
                      </a:r>
                    </a:p>
                  </a:txBody>
                  <a:tcPr marL="9525" marR="9525" marT="9525" marB="0" anchor="ctr">
                    <a:lnL>
                      <a:noFill/>
                    </a:lnL>
                    <a:lnR>
                      <a:noFill/>
                    </a:lnR>
                    <a:lnT>
                      <a:noFill/>
                    </a:lnT>
                    <a:lnB>
                      <a:noFill/>
                    </a:lnB>
                  </a:tcPr>
                </a:tc>
              </a:tr>
              <a:tr h="234984">
                <a:tc>
                  <a:txBody>
                    <a:bodyPr/>
                    <a:lstStyle/>
                    <a:p>
                      <a:pPr algn="l" fontAlgn="b"/>
                      <a:r>
                        <a:rPr lang="en-US" sz="1400" b="0" i="0" u="none" strike="noStrike">
                          <a:solidFill>
                            <a:srgbClr val="000000"/>
                          </a:solidFill>
                          <a:effectLst/>
                          <a:latin typeface="Arial" panose="020B0604020202020204" pitchFamily="34" charset="0"/>
                        </a:rPr>
                        <a:t>3.40 - IEEE CB Account Interest</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$310.48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$310.48 </a:t>
                      </a:r>
                    </a:p>
                  </a:txBody>
                  <a:tcPr marL="9525" marR="9525" marT="9525" marB="0" anchor="ctr">
                    <a:lnL>
                      <a:noFill/>
                    </a:lnL>
                    <a:lnR>
                      <a:noFill/>
                    </a:lnR>
                    <a:lnT>
                      <a:noFill/>
                    </a:lnT>
                    <a:lnB>
                      <a:noFill/>
                    </a:lnB>
                  </a:tcPr>
                </a:tc>
              </a:tr>
              <a:tr h="234984">
                <a:tc>
                  <a:txBody>
                    <a:bodyPr/>
                    <a:lstStyle/>
                    <a:p>
                      <a:pPr algn="l" fontAlgn="b"/>
                      <a:r>
                        <a:rPr lang="en-US" sz="1400" b="0" i="0" u="none" strike="noStrike" dirty="0">
                          <a:solidFill>
                            <a:srgbClr val="000000"/>
                          </a:solidFill>
                          <a:effectLst/>
                          <a:latin typeface="Arial" panose="020B0604020202020204" pitchFamily="34" charset="0"/>
                        </a:rPr>
                        <a:t>3.96 - Miscellaneous Income</a:t>
                      </a:r>
                    </a:p>
                  </a:txBody>
                  <a:tcPr marL="171450" marR="9525" marT="9525"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dirty="0">
                          <a:solidFill>
                            <a:srgbClr val="000000"/>
                          </a:solidFill>
                          <a:effectLst/>
                          <a:latin typeface="Arial" panose="020B0604020202020204" pitchFamily="34" charset="0"/>
                        </a:rPr>
                        <a:t>$69,810.00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dirty="0">
                          <a:solidFill>
                            <a:srgbClr val="000000"/>
                          </a:solidFill>
                          <a:effectLst/>
                          <a:latin typeface="Arial" panose="020B0604020202020204" pitchFamily="34" charset="0"/>
                        </a:rPr>
                        <a:t>$69,810.00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r>
              <a:tr h="234984">
                <a:tc>
                  <a:txBody>
                    <a:bodyPr/>
                    <a:lstStyle/>
                    <a:p>
                      <a:pPr algn="l" fontAlgn="b"/>
                      <a:r>
                        <a:rPr lang="en-US" sz="1400" b="1" i="0" u="none" strike="noStrike">
                          <a:solidFill>
                            <a:srgbClr val="000000"/>
                          </a:solidFill>
                          <a:effectLst/>
                          <a:latin typeface="Arial" panose="020B0604020202020204" pitchFamily="34" charset="0"/>
                        </a:rPr>
                        <a:t>Total - Income</a:t>
                      </a:r>
                    </a:p>
                  </a:txBody>
                  <a:tcPr marL="85725" marR="9525" marT="9525"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$310.48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dirty="0">
                          <a:solidFill>
                            <a:srgbClr val="000000"/>
                          </a:solidFill>
                          <a:effectLst/>
                          <a:latin typeface="Arial" panose="020B0604020202020204" pitchFamily="34" charset="0"/>
                        </a:rPr>
                        <a:t>$309,773.74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dirty="0">
                          <a:solidFill>
                            <a:srgbClr val="000000"/>
                          </a:solidFill>
                          <a:effectLst/>
                          <a:latin typeface="Arial" panose="020B0604020202020204" pitchFamily="34" charset="0"/>
                        </a:rPr>
                        <a:t>$310,084.22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234984">
                <a:tc>
                  <a:txBody>
                    <a:bodyPr/>
                    <a:lstStyle/>
                    <a:p>
                      <a:pPr algn="l" fontAlgn="b"/>
                      <a:r>
                        <a:rPr lang="en-US" sz="1400" b="1" i="0" u="none" strike="noStrike">
                          <a:solidFill>
                            <a:srgbClr val="000000"/>
                          </a:solidFill>
                          <a:effectLst/>
                          <a:latin typeface="Arial" panose="020B0604020202020204" pitchFamily="34" charset="0"/>
                        </a:rPr>
                        <a:t>Gross Profit</a:t>
                      </a:r>
                    </a:p>
                  </a:txBody>
                  <a:tcPr marL="85725" marR="9525" marT="9525" marB="0" anchor="b">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$310.48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$309,773.74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dirty="0">
                          <a:solidFill>
                            <a:srgbClr val="000000"/>
                          </a:solidFill>
                          <a:effectLst/>
                          <a:latin typeface="Arial" panose="020B0604020202020204" pitchFamily="34" charset="0"/>
                        </a:rPr>
                        <a:t>$310,084.22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r>
              <a:tr h="234984">
                <a:tc>
                  <a:txBody>
                    <a:bodyPr/>
                    <a:lstStyle/>
                    <a:p>
                      <a:pPr algn="l" fontAlgn="b"/>
                      <a:r>
                        <a:rPr lang="en-US" sz="1400" b="1" i="0" u="none" strike="noStrike">
                          <a:solidFill>
                            <a:srgbClr val="000000"/>
                          </a:solidFill>
                          <a:effectLst/>
                          <a:latin typeface="Arial" panose="020B0604020202020204" pitchFamily="34" charset="0"/>
                        </a:rPr>
                        <a:t>Expense</a:t>
                      </a:r>
                    </a:p>
                  </a:txBody>
                  <a:tcPr marL="85725" marR="9525" marT="9525" marB="0" anchor="b">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r>
              <a:tr h="234984">
                <a:tc>
                  <a:txBody>
                    <a:bodyPr/>
                    <a:lstStyle/>
                    <a:p>
                      <a:pPr algn="l" fontAlgn="b"/>
                      <a:r>
                        <a:rPr lang="en-US" sz="1400" b="0" i="0" u="none" strike="noStrike">
                          <a:solidFill>
                            <a:srgbClr val="000000"/>
                          </a:solidFill>
                          <a:effectLst/>
                          <a:latin typeface="Arial" panose="020B0604020202020204" pitchFamily="34" charset="0"/>
                        </a:rPr>
                        <a:t>4.113 - Venue</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$9,630.90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$9,630.90 </a:t>
                      </a:r>
                    </a:p>
                  </a:txBody>
                  <a:tcPr marL="9525" marR="9525" marT="9525" marB="0" anchor="ctr">
                    <a:lnL>
                      <a:noFill/>
                    </a:lnL>
                    <a:lnR>
                      <a:noFill/>
                    </a:lnR>
                    <a:lnT>
                      <a:noFill/>
                    </a:lnT>
                    <a:lnB>
                      <a:noFill/>
                    </a:lnB>
                  </a:tcPr>
                </a:tc>
              </a:tr>
              <a:tr h="234984">
                <a:tc>
                  <a:txBody>
                    <a:bodyPr/>
                    <a:lstStyle/>
                    <a:p>
                      <a:pPr algn="l" fontAlgn="b"/>
                      <a:r>
                        <a:rPr lang="en-US" sz="1400" b="0" i="0" u="none" strike="noStrike">
                          <a:solidFill>
                            <a:srgbClr val="000000"/>
                          </a:solidFill>
                          <a:effectLst/>
                          <a:latin typeface="Arial" panose="020B0604020202020204" pitchFamily="34" charset="0"/>
                        </a:rPr>
                        <a:t>4.12 - Financial Fees</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dirty="0" smtClean="0">
                          <a:solidFill>
                            <a:srgbClr val="000000"/>
                          </a:solidFill>
                          <a:effectLst/>
                          <a:latin typeface="Arial" panose="020B0604020202020204" pitchFamily="34" charset="0"/>
                        </a:rPr>
                        <a:t>$6,677.10 </a:t>
                      </a:r>
                      <a:endParaRPr lang="en-US" sz="1400" b="0"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r>
                        <a:rPr lang="en-US" sz="1400" b="0" i="0" u="none" strike="noStrike" dirty="0" smtClean="0">
                          <a:solidFill>
                            <a:srgbClr val="000000"/>
                          </a:solidFill>
                          <a:effectLst/>
                          <a:latin typeface="Arial" panose="020B0604020202020204" pitchFamily="34" charset="0"/>
                        </a:rPr>
                        <a:t>$6,677.10 </a:t>
                      </a:r>
                      <a:endParaRPr lang="en-US" sz="1400" b="0"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r>
              <a:tr h="234984">
                <a:tc>
                  <a:txBody>
                    <a:bodyPr/>
                    <a:lstStyle/>
                    <a:p>
                      <a:pPr algn="l" fontAlgn="b"/>
                      <a:r>
                        <a:rPr lang="en-US" sz="1400" b="0" i="0" u="none" strike="noStrike">
                          <a:solidFill>
                            <a:srgbClr val="000000"/>
                          </a:solidFill>
                          <a:effectLst/>
                          <a:latin typeface="Arial" panose="020B0604020202020204" pitchFamily="34" charset="0"/>
                        </a:rPr>
                        <a:t>4.13 - Meeting  Planner</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$45,710.87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$45,710.87 </a:t>
                      </a:r>
                    </a:p>
                  </a:txBody>
                  <a:tcPr marL="9525" marR="9525" marT="9525" marB="0" anchor="ctr">
                    <a:lnL>
                      <a:noFill/>
                    </a:lnL>
                    <a:lnR>
                      <a:noFill/>
                    </a:lnR>
                    <a:lnT>
                      <a:noFill/>
                    </a:lnT>
                    <a:lnB>
                      <a:noFill/>
                    </a:lnB>
                  </a:tcPr>
                </a:tc>
              </a:tr>
              <a:tr h="234984">
                <a:tc>
                  <a:txBody>
                    <a:bodyPr/>
                    <a:lstStyle/>
                    <a:p>
                      <a:pPr algn="l" fontAlgn="b"/>
                      <a:r>
                        <a:rPr lang="en-US" sz="1400" b="0" i="0" u="none" strike="noStrike">
                          <a:solidFill>
                            <a:srgbClr val="000000"/>
                          </a:solidFill>
                          <a:effectLst/>
                          <a:latin typeface="Arial" panose="020B0604020202020204" pitchFamily="34" charset="0"/>
                        </a:rPr>
                        <a:t>4.14 - Food &amp; Beverage</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$114,318.15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$114,318.15 </a:t>
                      </a:r>
                    </a:p>
                  </a:txBody>
                  <a:tcPr marL="9525" marR="9525" marT="9525" marB="0" anchor="ctr">
                    <a:lnL>
                      <a:noFill/>
                    </a:lnL>
                    <a:lnR>
                      <a:noFill/>
                    </a:lnR>
                    <a:lnT>
                      <a:noFill/>
                    </a:lnT>
                    <a:lnB>
                      <a:noFill/>
                    </a:lnB>
                  </a:tcPr>
                </a:tc>
              </a:tr>
              <a:tr h="234984">
                <a:tc>
                  <a:txBody>
                    <a:bodyPr/>
                    <a:lstStyle/>
                    <a:p>
                      <a:pPr algn="l" fontAlgn="b"/>
                      <a:r>
                        <a:rPr lang="en-US" sz="1400" b="0" i="0" u="none" strike="noStrike">
                          <a:solidFill>
                            <a:srgbClr val="000000"/>
                          </a:solidFill>
                          <a:effectLst/>
                          <a:latin typeface="Arial" panose="020B0604020202020204" pitchFamily="34" charset="0"/>
                        </a:rPr>
                        <a:t>4.15 - Network Services</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$38,925.72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$38,925.72 </a:t>
                      </a:r>
                    </a:p>
                  </a:txBody>
                  <a:tcPr marL="9525" marR="9525" marT="9525" marB="0" anchor="ctr">
                    <a:lnL>
                      <a:noFill/>
                    </a:lnL>
                    <a:lnR>
                      <a:noFill/>
                    </a:lnR>
                    <a:lnT>
                      <a:noFill/>
                    </a:lnT>
                    <a:lnB>
                      <a:noFill/>
                    </a:lnB>
                  </a:tcPr>
                </a:tc>
              </a:tr>
              <a:tr h="234984">
                <a:tc>
                  <a:txBody>
                    <a:bodyPr/>
                    <a:lstStyle/>
                    <a:p>
                      <a:pPr algn="l" fontAlgn="b"/>
                      <a:r>
                        <a:rPr lang="en-US" sz="1400" b="0" i="0" u="none" strike="noStrike">
                          <a:solidFill>
                            <a:srgbClr val="000000"/>
                          </a:solidFill>
                          <a:effectLst/>
                          <a:latin typeface="Arial" panose="020B0604020202020204" pitchFamily="34" charset="0"/>
                        </a:rPr>
                        <a:t>4.16 - Social</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$22,415.00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$22,415.00 </a:t>
                      </a:r>
                    </a:p>
                  </a:txBody>
                  <a:tcPr marL="9525" marR="9525" marT="9525" marB="0" anchor="ctr">
                    <a:lnL>
                      <a:noFill/>
                    </a:lnL>
                    <a:lnR>
                      <a:noFill/>
                    </a:lnR>
                    <a:lnT>
                      <a:noFill/>
                    </a:lnT>
                    <a:lnB>
                      <a:noFill/>
                    </a:lnB>
                  </a:tcPr>
                </a:tc>
              </a:tr>
              <a:tr h="234984">
                <a:tc>
                  <a:txBody>
                    <a:bodyPr/>
                    <a:lstStyle/>
                    <a:p>
                      <a:pPr algn="l" fontAlgn="b"/>
                      <a:r>
                        <a:rPr lang="en-US" sz="1400" b="0" i="0" u="none" strike="noStrike">
                          <a:solidFill>
                            <a:srgbClr val="000000"/>
                          </a:solidFill>
                          <a:effectLst/>
                          <a:latin typeface="Arial" panose="020B0604020202020204" pitchFamily="34" charset="0"/>
                        </a:rPr>
                        <a:t>4.17 - Shipping</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$3,159.50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$3,159.50 </a:t>
                      </a:r>
                    </a:p>
                  </a:txBody>
                  <a:tcPr marL="9525" marR="9525" marT="9525" marB="0" anchor="ctr">
                    <a:lnL>
                      <a:noFill/>
                    </a:lnL>
                    <a:lnR>
                      <a:noFill/>
                    </a:lnR>
                    <a:lnT>
                      <a:noFill/>
                    </a:lnT>
                    <a:lnB>
                      <a:noFill/>
                    </a:lnB>
                  </a:tcPr>
                </a:tc>
              </a:tr>
              <a:tr h="234984">
                <a:tc>
                  <a:txBody>
                    <a:bodyPr/>
                    <a:lstStyle/>
                    <a:p>
                      <a:pPr algn="l" fontAlgn="b"/>
                      <a:r>
                        <a:rPr lang="en-US" sz="1400" b="0" i="0" u="none" strike="noStrike">
                          <a:solidFill>
                            <a:srgbClr val="000000"/>
                          </a:solidFill>
                          <a:effectLst/>
                          <a:latin typeface="Arial" panose="020B0604020202020204" pitchFamily="34" charset="0"/>
                        </a:rPr>
                        <a:t>4.18 - Misc Expense</a:t>
                      </a:r>
                    </a:p>
                  </a:txBody>
                  <a:tcPr marL="171450" marR="9525" marT="9525"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$1,060.00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dirty="0">
                          <a:solidFill>
                            <a:srgbClr val="000000"/>
                          </a:solidFill>
                          <a:effectLst/>
                          <a:latin typeface="Arial" panose="020B0604020202020204" pitchFamily="34" charset="0"/>
                        </a:rPr>
                        <a:t>$1,060.00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r>
              <a:tr h="234984">
                <a:tc>
                  <a:txBody>
                    <a:bodyPr/>
                    <a:lstStyle/>
                    <a:p>
                      <a:pPr algn="l" fontAlgn="b"/>
                      <a:r>
                        <a:rPr lang="en-US" sz="1400" b="1" i="0" u="none" strike="noStrike">
                          <a:solidFill>
                            <a:srgbClr val="000000"/>
                          </a:solidFill>
                          <a:effectLst/>
                          <a:latin typeface="Arial" panose="020B0604020202020204" pitchFamily="34" charset="0"/>
                        </a:rPr>
                        <a:t>Total - Expense</a:t>
                      </a:r>
                    </a:p>
                  </a:txBody>
                  <a:tcPr marL="85725" marR="9525" marT="9525"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$0.00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dirty="0">
                          <a:solidFill>
                            <a:srgbClr val="000000"/>
                          </a:solidFill>
                          <a:effectLst/>
                          <a:latin typeface="Arial" panose="020B0604020202020204" pitchFamily="34" charset="0"/>
                        </a:rPr>
                        <a:t>$</a:t>
                      </a:r>
                      <a:r>
                        <a:rPr lang="en-US" sz="1400" b="1" i="0" u="none" strike="noStrike" dirty="0" smtClean="0">
                          <a:solidFill>
                            <a:srgbClr val="000000"/>
                          </a:solidFill>
                          <a:effectLst/>
                          <a:latin typeface="Arial" panose="020B0604020202020204" pitchFamily="34" charset="0"/>
                        </a:rPr>
                        <a:t>241,897.24 </a:t>
                      </a:r>
                      <a:endParaRPr lang="en-US" sz="1400" b="1" i="0" u="none" strike="noStrike" dirty="0">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dirty="0">
                          <a:solidFill>
                            <a:srgbClr val="000000"/>
                          </a:solidFill>
                          <a:effectLst/>
                          <a:latin typeface="Arial" panose="020B0604020202020204" pitchFamily="34" charset="0"/>
                        </a:rPr>
                        <a:t>$</a:t>
                      </a:r>
                      <a:r>
                        <a:rPr lang="en-US" sz="1400" b="1" i="0" u="none" strike="noStrike" dirty="0" smtClean="0">
                          <a:solidFill>
                            <a:srgbClr val="000000"/>
                          </a:solidFill>
                          <a:effectLst/>
                          <a:latin typeface="Arial" panose="020B0604020202020204" pitchFamily="34" charset="0"/>
                        </a:rPr>
                        <a:t>241,897.24 </a:t>
                      </a:r>
                      <a:endParaRPr lang="en-US" sz="1400" b="1" i="0" u="none" strike="noStrike" dirty="0">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234984">
                <a:tc>
                  <a:txBody>
                    <a:bodyPr/>
                    <a:lstStyle/>
                    <a:p>
                      <a:pPr algn="l" fontAlgn="ctr"/>
                      <a:r>
                        <a:rPr lang="en-US" sz="1400" b="1" i="0" u="none" strike="noStrike">
                          <a:solidFill>
                            <a:srgbClr val="000000"/>
                          </a:solidFill>
                          <a:effectLst/>
                          <a:latin typeface="Arial" panose="020B0604020202020204" pitchFamily="34" charset="0"/>
                        </a:rPr>
                        <a:t>Net Ordinary Income</a:t>
                      </a:r>
                    </a:p>
                  </a:txBody>
                  <a:tcPr marL="9525" marR="9525" marT="9525"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$310.48 </a:t>
                      </a:r>
                    </a:p>
                  </a:txBody>
                  <a:tcPr marL="9525" marR="9525" marT="9525"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dirty="0">
                          <a:solidFill>
                            <a:srgbClr val="000000"/>
                          </a:solidFill>
                          <a:effectLst/>
                          <a:latin typeface="Arial" panose="020B0604020202020204" pitchFamily="34" charset="0"/>
                        </a:rPr>
                        <a:t>$</a:t>
                      </a:r>
                      <a:r>
                        <a:rPr lang="en-US" sz="1400" b="1" i="0" u="none" strike="noStrike" dirty="0" smtClean="0">
                          <a:solidFill>
                            <a:srgbClr val="000000"/>
                          </a:solidFill>
                          <a:effectLst/>
                          <a:latin typeface="Arial" panose="020B0604020202020204" pitchFamily="34" charset="0"/>
                        </a:rPr>
                        <a:t>67,876.50 </a:t>
                      </a:r>
                      <a:endParaRPr lang="en-US" sz="1400" b="1" i="0" u="none" strike="noStrike" dirty="0">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dirty="0" smtClean="0">
                          <a:solidFill>
                            <a:srgbClr val="000000"/>
                          </a:solidFill>
                          <a:effectLst/>
                          <a:latin typeface="Arial" panose="020B0604020202020204" pitchFamily="34" charset="0"/>
                        </a:rPr>
                        <a:t>$68,186.98 </a:t>
                      </a:r>
                      <a:endParaRPr lang="en-US" sz="1400" b="1" i="0" u="none" strike="noStrike" dirty="0">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234984">
                <a:tc>
                  <a:txBody>
                    <a:bodyPr/>
                    <a:lstStyle/>
                    <a:p>
                      <a:pPr algn="l" fontAlgn="ctr"/>
                      <a:r>
                        <a:rPr lang="en-US" sz="1400" b="1" i="0" u="none" strike="noStrike">
                          <a:solidFill>
                            <a:srgbClr val="000000"/>
                          </a:solidFill>
                          <a:effectLst/>
                          <a:latin typeface="Arial" panose="020B0604020202020204" pitchFamily="34" charset="0"/>
                        </a:rPr>
                        <a:t>Net Income</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dirty="0">
                          <a:solidFill>
                            <a:srgbClr val="000000"/>
                          </a:solidFill>
                          <a:effectLst/>
                          <a:latin typeface="Arial" panose="020B0604020202020204" pitchFamily="34" charset="0"/>
                        </a:rPr>
                        <a:t>$310.48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dirty="0">
                          <a:solidFill>
                            <a:srgbClr val="000000"/>
                          </a:solidFill>
                          <a:effectLst/>
                          <a:latin typeface="Arial" panose="020B0604020202020204" pitchFamily="34" charset="0"/>
                        </a:rPr>
                        <a:t>$</a:t>
                      </a:r>
                      <a:r>
                        <a:rPr lang="en-US" sz="1400" b="1" i="0" u="none" strike="noStrike" dirty="0" smtClean="0">
                          <a:solidFill>
                            <a:srgbClr val="000000"/>
                          </a:solidFill>
                          <a:effectLst/>
                          <a:latin typeface="Arial" panose="020B0604020202020204" pitchFamily="34" charset="0"/>
                        </a:rPr>
                        <a:t>67,876.50 </a:t>
                      </a:r>
                      <a:endParaRPr lang="en-US" sz="1400" b="1" i="0" u="none" strike="noStrike" dirty="0">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dirty="0" smtClean="0">
                          <a:solidFill>
                            <a:srgbClr val="000000"/>
                          </a:solidFill>
                          <a:effectLst/>
                          <a:latin typeface="Arial" panose="020B0604020202020204" pitchFamily="34" charset="0"/>
                        </a:rPr>
                        <a:t>$68,186.98 </a:t>
                      </a:r>
                      <a:endParaRPr lang="en-US" sz="1400" b="1" i="0" u="none" strike="noStrike" dirty="0">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r>
            </a:tbl>
          </a:graphicData>
        </a:graphic>
      </p:graphicFrame>
    </p:spTree>
    <p:extLst>
      <p:ext uri="{BB962C8B-B14F-4D97-AF65-F5344CB8AC3E}">
        <p14:creationId xmlns:p14="http://schemas.microsoft.com/office/powerpoint/2010/main" val="1588707324"/>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67680</TotalTime>
  <Words>2576</Words>
  <Application>Microsoft Office PowerPoint</Application>
  <PresentationFormat>On-screen Show (4:3)</PresentationFormat>
  <Paragraphs>796</Paragraphs>
  <Slides>12</Slides>
  <Notes>11</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22" baseType="lpstr">
      <vt:lpstr>Arial Unicode MS</vt:lpstr>
      <vt:lpstr>Gulim</vt:lpstr>
      <vt:lpstr>MS Gothic</vt:lpstr>
      <vt:lpstr>MS PGothic</vt:lpstr>
      <vt:lpstr>Arial</vt:lpstr>
      <vt:lpstr>Calibri</vt:lpstr>
      <vt:lpstr>Tahoma</vt:lpstr>
      <vt:lpstr>Times New Roman</vt:lpstr>
      <vt:lpstr>802-11-Submission</vt:lpstr>
      <vt:lpstr>Document</vt:lpstr>
      <vt:lpstr>PowerPoint Presentation</vt:lpstr>
      <vt:lpstr>Treasurer Report March 2017  - Vancouver</vt:lpstr>
      <vt:lpstr>Abstract</vt:lpstr>
      <vt:lpstr>PowerPoint Presentation</vt:lpstr>
      <vt:lpstr>Atlanta, Jan 2017 Budget Report</vt:lpstr>
      <vt:lpstr>Daejeon, May 2017 Budget Estimate</vt:lpstr>
      <vt:lpstr>Historical Attendance</vt:lpstr>
      <vt:lpstr>Historical Attendance</vt:lpstr>
      <vt:lpstr>PowerPoint Presentation</vt:lpstr>
      <vt:lpstr>PowerPoint Presentation</vt:lpstr>
      <vt:lpstr>PowerPoint Presentation</vt:lpstr>
      <vt:lpstr>PowerPoint Presentation</vt:lpstr>
    </vt:vector>
  </TitlesOfParts>
  <Manager>Benjamin A. Rolfe</Manager>
  <Company>BCA, CSR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Treasurer Report March 2017 - Vancouver</dc:title>
  <dc:creator>Jon Rosdahl</dc:creator>
  <cp:keywords>March 2017</cp:keywords>
  <dc:description>Ben Rolfe (BCA); Jon Rosdahl (Qualcomm)</dc:description>
  <cp:lastModifiedBy>Jon Rosdahl</cp:lastModifiedBy>
  <cp:revision>377</cp:revision>
  <cp:lastPrinted>1601-01-01T00:00:00Z</cp:lastPrinted>
  <dcterms:created xsi:type="dcterms:W3CDTF">2012-05-13T15:07:35Z</dcterms:created>
  <dcterms:modified xsi:type="dcterms:W3CDTF">2017-03-18T00:57:18Z</dcterms:modified>
</cp:coreProperties>
</file>