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0" r:id="rId3"/>
    <p:sldId id="261" r:id="rId4"/>
    <p:sldId id="283" r:id="rId5"/>
    <p:sldId id="262" r:id="rId6"/>
    <p:sldId id="285" r:id="rId7"/>
    <p:sldId id="287" r:id="rId8"/>
    <p:sldId id="269" r:id="rId9"/>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91" autoAdjust="0"/>
  </p:normalViewPr>
  <p:slideViewPr>
    <p:cSldViewPr snapToGrid="0">
      <p:cViewPr>
        <p:scale>
          <a:sx n="80" d="100"/>
          <a:sy n="80" d="100"/>
        </p:scale>
        <p:origin x="-143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6</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7</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802.15-16-0691-000-003d_September </a:t>
            </a:r>
            <a:r>
              <a:rPr lang="en-US" sz="1400" b="1" dirty="0" smtClean="0"/>
              <a:t>2016_Closing_Plenary_Slides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September </a:t>
            </a:r>
            <a:r>
              <a:rPr lang="en-US" dirty="0" smtClean="0"/>
              <a:t>2016</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San Diego July </a:t>
            </a:r>
            <a:r>
              <a:rPr lang="en-US" sz="1600" dirty="0" smtClean="0"/>
              <a:t>2016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29 July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July </a:t>
            </a:r>
            <a:r>
              <a:rPr lang="en-US" sz="1600" dirty="0" smtClean="0"/>
              <a:t>2016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3d </a:t>
            </a:r>
            <a:r>
              <a:rPr lang="de-DE" sz="4400" b="1" dirty="0" err="1" smtClean="0">
                <a:solidFill>
                  <a:schemeClr val="tx1"/>
                </a:solidFill>
              </a:rPr>
              <a:t>Septenber</a:t>
            </a:r>
            <a:r>
              <a:rPr lang="de-DE" sz="4400" b="1" dirty="0" smtClean="0">
                <a:solidFill>
                  <a:schemeClr val="tx1"/>
                </a:solidFill>
              </a:rPr>
              <a:t> </a:t>
            </a:r>
            <a:r>
              <a:rPr lang="de-DE" sz="4400" b="1" dirty="0" smtClean="0">
                <a:solidFill>
                  <a:schemeClr val="tx1"/>
                </a:solidFill>
              </a:rPr>
              <a:t>2016</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 September 20 </a:t>
            </a:r>
            <a:r>
              <a:rPr lang="en-US" dirty="0" smtClean="0"/>
              <a:t>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662267"/>
            <a:ext cx="7772400" cy="4114800"/>
          </a:xfrm>
        </p:spPr>
        <p:txBody>
          <a:bodyPr/>
          <a:lstStyle/>
          <a:p>
            <a:r>
              <a:rPr lang="de-DE" sz="2000" dirty="0" smtClean="0"/>
              <a:t>6 </a:t>
            </a:r>
            <a:r>
              <a:rPr lang="de-DE" sz="2000" dirty="0" err="1" smtClean="0"/>
              <a:t>meetings</a:t>
            </a:r>
            <a:endParaRPr lang="de-DE" sz="2000" dirty="0" smtClean="0"/>
          </a:p>
          <a:p>
            <a:endParaRPr lang="de-DE" sz="2000" dirty="0" smtClean="0"/>
          </a:p>
          <a:p>
            <a:r>
              <a:rPr lang="de-DE" sz="2000" dirty="0" err="1" smtClean="0"/>
              <a:t>Contributions</a:t>
            </a:r>
            <a:r>
              <a:rPr lang="de-DE" sz="2000" dirty="0" smtClean="0"/>
              <a:t>:</a:t>
            </a:r>
            <a:endParaRPr lang="de-DE" sz="1800" dirty="0" smtClean="0"/>
          </a:p>
          <a:p>
            <a:endParaRPr lang="de-DE" sz="1800" dirty="0" smtClean="0"/>
          </a:p>
          <a:p>
            <a:pPr lvl="1"/>
            <a:r>
              <a:rPr lang="en-US" sz="1800" b="1" u="sng" dirty="0" smtClean="0"/>
              <a:t>Contribution #1</a:t>
            </a:r>
            <a:r>
              <a:rPr lang="en-US" sz="1800" b="1" u="sng" dirty="0" smtClean="0"/>
              <a:t>:</a:t>
            </a:r>
          </a:p>
          <a:p>
            <a:pPr lvl="2"/>
            <a:r>
              <a:rPr lang="en-US" sz="1800" b="1" u="sng" dirty="0" smtClean="0"/>
              <a:t>TG3d proposal submitted </a:t>
            </a:r>
            <a:r>
              <a:rPr lang="en-US" sz="1800" b="1" u="sng" dirty="0" smtClean="0"/>
              <a:t>by TU Braunschweig, NICT, University of </a:t>
            </a:r>
            <a:r>
              <a:rPr lang="en-US" sz="1800" b="1" u="sng" dirty="0" err="1" smtClean="0"/>
              <a:t>Hiorshima</a:t>
            </a:r>
            <a:r>
              <a:rPr lang="en-US" sz="1800" b="1" u="sng" dirty="0" smtClean="0"/>
              <a:t>, Univ. of Glasgow consisting </a:t>
            </a:r>
            <a:r>
              <a:rPr lang="en-US" sz="1800" b="1" u="sng" dirty="0" smtClean="0"/>
              <a:t>of four </a:t>
            </a:r>
            <a:r>
              <a:rPr lang="en-US" sz="1800" b="1" u="sng" dirty="0" err="1" smtClean="0"/>
              <a:t>docuemnts</a:t>
            </a:r>
            <a:endParaRPr lang="de-DE" sz="1800" dirty="0" smtClean="0"/>
          </a:p>
          <a:p>
            <a:pPr lvl="2"/>
            <a:r>
              <a:rPr lang="en-US" sz="1800" dirty="0" smtClean="0">
                <a:solidFill>
                  <a:schemeClr val="tx2"/>
                </a:solidFill>
              </a:rPr>
              <a:t>15-16-0595-00-003d-proposal-for-ieee802-15-3d-thz-phy</a:t>
            </a:r>
            <a:endParaRPr lang="de-DE" sz="1800" dirty="0" smtClean="0"/>
          </a:p>
          <a:p>
            <a:pPr lvl="2"/>
            <a:r>
              <a:rPr lang="en-US" sz="1800" dirty="0" smtClean="0">
                <a:solidFill>
                  <a:schemeClr val="tx2"/>
                </a:solidFill>
              </a:rPr>
              <a:t>15-16-0609-00-003d_final_proposal_3d_overview</a:t>
            </a:r>
          </a:p>
          <a:p>
            <a:pPr lvl="2"/>
            <a:r>
              <a:rPr lang="en-US" sz="1800" dirty="0" smtClean="0">
                <a:solidFill>
                  <a:schemeClr val="tx2"/>
                </a:solidFill>
              </a:rPr>
              <a:t>15-16-0592-00-003d-proposal-for-ieee802-15-3d-channel-assignment-plans</a:t>
            </a:r>
          </a:p>
          <a:p>
            <a:pPr lvl="2"/>
            <a:r>
              <a:rPr lang="de-DE" sz="1800" dirty="0" smtClean="0"/>
              <a:t>15-16-0610-00-003d_final_proposal_3d_explanations</a:t>
            </a:r>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September  </a:t>
            </a:r>
            <a:r>
              <a:rPr lang="en-US" dirty="0" smtClean="0"/>
              <a:t>2016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Contributions</a:t>
            </a:r>
            <a:r>
              <a:rPr lang="de-DE" dirty="0" smtClean="0"/>
              <a:t> </a:t>
            </a:r>
            <a:r>
              <a:rPr lang="de-DE" dirty="0" err="1" smtClean="0"/>
              <a:t>contd</a:t>
            </a:r>
            <a:r>
              <a:rPr lang="de-DE" dirty="0" smtClean="0"/>
              <a:t>.</a:t>
            </a:r>
            <a:endParaRPr lang="de-DE" dirty="0"/>
          </a:p>
        </p:txBody>
      </p:sp>
      <p:sp>
        <p:nvSpPr>
          <p:cNvPr id="6" name="Inhaltsplatzhalter 5"/>
          <p:cNvSpPr>
            <a:spLocks noGrp="1"/>
          </p:cNvSpPr>
          <p:nvPr>
            <p:ph idx="1"/>
          </p:nvPr>
        </p:nvSpPr>
        <p:spPr>
          <a:xfrm>
            <a:off x="685800" y="1662267"/>
            <a:ext cx="7772400" cy="4114800"/>
          </a:xfrm>
        </p:spPr>
        <p:txBody>
          <a:bodyPr/>
          <a:lstStyle/>
          <a:p>
            <a:endParaRPr lang="de-DE" sz="1800" dirty="0" smtClean="0"/>
          </a:p>
          <a:p>
            <a:endParaRPr lang="de-DE" sz="1800" dirty="0" smtClean="0"/>
          </a:p>
          <a:p>
            <a:pPr lvl="1"/>
            <a:r>
              <a:rPr lang="en-US" sz="1800" b="1" u="sng" dirty="0" smtClean="0"/>
              <a:t>Contribution #2:</a:t>
            </a:r>
            <a:endParaRPr lang="de-DE" sz="1800" dirty="0" smtClean="0"/>
          </a:p>
          <a:p>
            <a:pPr lvl="2"/>
            <a:r>
              <a:rPr lang="en-US" sz="1600" dirty="0" smtClean="0"/>
              <a:t>Max Riegel (Nokia Bell Labs) , “</a:t>
            </a:r>
            <a:r>
              <a:rPr lang="en-US" altLang="en-US" sz="1600" dirty="0" smtClean="0">
                <a:solidFill>
                  <a:schemeClr val="tx2"/>
                </a:solidFill>
              </a:rPr>
              <a:t>Ethernet convergence for 802.15.3d</a:t>
            </a:r>
            <a:r>
              <a:rPr lang="en-US" sz="1600" dirty="0" smtClean="0"/>
              <a:t>” </a:t>
            </a:r>
            <a:r>
              <a:rPr lang="en-US" sz="1600" dirty="0" smtClean="0"/>
              <a:t>(</a:t>
            </a:r>
            <a:r>
              <a:rPr lang="en-US" sz="1600" dirty="0" smtClean="0"/>
              <a:t>15-16-0640)</a:t>
            </a:r>
          </a:p>
          <a:p>
            <a:pPr lvl="2"/>
            <a:endParaRPr lang="de-DE" sz="1600" dirty="0" smtClean="0"/>
          </a:p>
          <a:p>
            <a:pPr lvl="1"/>
            <a:r>
              <a:rPr lang="en-US" sz="1800" b="1" u="sng" dirty="0" smtClean="0"/>
              <a:t>Contribution #3:</a:t>
            </a:r>
            <a:endParaRPr lang="de-DE" sz="1800" dirty="0" smtClean="0"/>
          </a:p>
          <a:p>
            <a:pPr lvl="2"/>
            <a:r>
              <a:rPr lang="en-US" sz="1600" dirty="0" smtClean="0"/>
              <a:t>Thomas Kürner (TU </a:t>
            </a:r>
            <a:r>
              <a:rPr lang="en-US" sz="1600" dirty="0" smtClean="0"/>
              <a:t>Braunschweig), </a:t>
            </a:r>
            <a:r>
              <a:rPr lang="en-US" sz="1600" dirty="0" smtClean="0"/>
              <a:t>“</a:t>
            </a:r>
            <a:r>
              <a:rPr lang="en-US" altLang="zh-CN" sz="1600" dirty="0" smtClean="0"/>
              <a:t>Some thoughts on naming conventions in TG3d</a:t>
            </a:r>
            <a:r>
              <a:rPr lang="en-US" sz="1600" dirty="0" smtClean="0"/>
              <a:t>,” </a:t>
            </a:r>
            <a:r>
              <a:rPr lang="en-US" sz="1600" smtClean="0"/>
              <a:t>(</a:t>
            </a:r>
            <a:r>
              <a:rPr lang="en-US" sz="1600" smtClean="0"/>
              <a:t>15-16-0690r1)</a:t>
            </a:r>
            <a:endParaRPr lang="de-DE" sz="1600" dirty="0" smtClean="0"/>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September  </a:t>
            </a:r>
            <a:r>
              <a:rPr lang="en-US" dirty="0" smtClean="0"/>
              <a:t>2016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000" dirty="0" smtClean="0"/>
              <a:t>Listening </a:t>
            </a:r>
            <a:r>
              <a:rPr lang="de-DE" sz="2000" dirty="0" smtClean="0"/>
              <a:t>and </a:t>
            </a:r>
            <a:r>
              <a:rPr lang="de-DE" sz="2000" dirty="0" err="1" smtClean="0"/>
              <a:t>disucussion</a:t>
            </a:r>
            <a:r>
              <a:rPr lang="de-DE" sz="2000" dirty="0" smtClean="0"/>
              <a:t> of TG3d </a:t>
            </a:r>
            <a:r>
              <a:rPr lang="de-DE" sz="2000" dirty="0" err="1" smtClean="0"/>
              <a:t>proposal</a:t>
            </a:r>
            <a:r>
              <a:rPr lang="de-DE" sz="2000" dirty="0" smtClean="0"/>
              <a:t>:</a:t>
            </a:r>
          </a:p>
          <a:p>
            <a:pPr lvl="1"/>
            <a:r>
              <a:rPr lang="de-DE" sz="1600" dirty="0" err="1" smtClean="0"/>
              <a:t>Proposal</a:t>
            </a:r>
            <a:r>
              <a:rPr lang="de-DE" sz="1600" dirty="0" smtClean="0"/>
              <a:t> </a:t>
            </a:r>
            <a:r>
              <a:rPr lang="de-DE" sz="1600" dirty="0" err="1" smtClean="0"/>
              <a:t>document</a:t>
            </a:r>
            <a:r>
              <a:rPr lang="de-DE" sz="1600" dirty="0" smtClean="0"/>
              <a:t> </a:t>
            </a:r>
            <a:r>
              <a:rPr lang="de-DE" sz="1600" dirty="0" err="1" smtClean="0"/>
              <a:t>with</a:t>
            </a:r>
            <a:r>
              <a:rPr lang="de-DE" sz="1600" dirty="0" smtClean="0"/>
              <a:t> </a:t>
            </a:r>
            <a:r>
              <a:rPr lang="de-DE" sz="1600" dirty="0" err="1" smtClean="0"/>
              <a:t>comments</a:t>
            </a:r>
            <a:r>
              <a:rPr lang="de-DE" sz="1600" dirty="0" smtClean="0"/>
              <a:t>: </a:t>
            </a:r>
            <a:r>
              <a:rPr lang="en-US" sz="1600" dirty="0" smtClean="0">
                <a:solidFill>
                  <a:schemeClr val="tx2"/>
                </a:solidFill>
              </a:rPr>
              <a:t>15-16-0595-01-003d-proposal-for-ieee802-15-3d-thz-phy</a:t>
            </a:r>
            <a:endParaRPr lang="de-DE" sz="1600" dirty="0" smtClean="0"/>
          </a:p>
          <a:p>
            <a:pPr lvl="1"/>
            <a:r>
              <a:rPr lang="de-DE" sz="1600" dirty="0" smtClean="0"/>
              <a:t>List on </a:t>
            </a:r>
            <a:r>
              <a:rPr lang="de-DE" sz="1600" dirty="0" err="1" smtClean="0"/>
              <a:t>action</a:t>
            </a:r>
            <a:r>
              <a:rPr lang="de-DE" sz="1600" dirty="0" smtClean="0"/>
              <a:t> </a:t>
            </a:r>
            <a:r>
              <a:rPr lang="de-DE" sz="1600" dirty="0" err="1" smtClean="0"/>
              <a:t>items</a:t>
            </a:r>
            <a:r>
              <a:rPr lang="de-DE" sz="1600" dirty="0" smtClean="0"/>
              <a:t> </a:t>
            </a:r>
            <a:r>
              <a:rPr lang="de-DE" sz="1600" dirty="0" err="1" smtClean="0"/>
              <a:t>towards</a:t>
            </a:r>
            <a:r>
              <a:rPr lang="de-DE" sz="1600" dirty="0" smtClean="0"/>
              <a:t> </a:t>
            </a:r>
            <a:r>
              <a:rPr lang="de-DE" sz="1600" dirty="0" err="1" smtClean="0"/>
              <a:t>the</a:t>
            </a:r>
            <a:r>
              <a:rPr lang="de-DE" sz="1600" dirty="0" smtClean="0"/>
              <a:t> TG3d </a:t>
            </a:r>
            <a:r>
              <a:rPr lang="de-DE" sz="1600" dirty="0" err="1" smtClean="0"/>
              <a:t>draft</a:t>
            </a:r>
            <a:r>
              <a:rPr lang="de-DE" sz="1600" dirty="0" smtClean="0"/>
              <a:t>: 15-16-0692-00-003d-action_items-for_tg3d_draft</a:t>
            </a:r>
          </a:p>
          <a:p>
            <a:pPr lvl="1"/>
            <a:endParaRPr lang="de-DE" sz="1600" dirty="0" smtClean="0"/>
          </a:p>
          <a:p>
            <a:r>
              <a:rPr lang="de-DE" sz="2000" dirty="0" smtClean="0"/>
              <a:t>Review of Time </a:t>
            </a:r>
            <a:r>
              <a:rPr lang="de-DE" sz="2000" dirty="0" err="1" smtClean="0"/>
              <a:t>Planning</a:t>
            </a:r>
            <a:r>
              <a:rPr lang="de-DE" sz="2000" dirty="0" smtClean="0"/>
              <a:t> (</a:t>
            </a:r>
            <a:r>
              <a:rPr lang="en-US" sz="2000" dirty="0" smtClean="0"/>
              <a:t>15-14-0155r11</a:t>
            </a:r>
            <a:r>
              <a:rPr lang="en-US" sz="2000" dirty="0" smtClean="0"/>
              <a:t>)</a:t>
            </a:r>
            <a:endParaRPr lang="de-DE" sz="2000" dirty="0" smtClean="0"/>
          </a:p>
          <a:p>
            <a:r>
              <a:rPr lang="de-DE" sz="2000" dirty="0" err="1" smtClean="0"/>
              <a:t>Finalisation</a:t>
            </a:r>
            <a:r>
              <a:rPr lang="de-DE" sz="2000" dirty="0" smtClean="0"/>
              <a:t> of </a:t>
            </a:r>
            <a:r>
              <a:rPr lang="de-DE" sz="2000" dirty="0" err="1" smtClean="0"/>
              <a:t>responses</a:t>
            </a:r>
            <a:r>
              <a:rPr lang="de-DE" sz="2000" dirty="0" smtClean="0"/>
              <a:t> </a:t>
            </a:r>
            <a:r>
              <a:rPr lang="de-DE" sz="2000" dirty="0" err="1" smtClean="0"/>
              <a:t>to</a:t>
            </a:r>
            <a:r>
              <a:rPr lang="de-DE" sz="2000" dirty="0" smtClean="0"/>
              <a:t> </a:t>
            </a:r>
            <a:r>
              <a:rPr lang="de-DE" sz="2000" dirty="0" err="1" smtClean="0"/>
              <a:t>liasion</a:t>
            </a:r>
            <a:r>
              <a:rPr lang="de-DE" sz="2000" dirty="0" smtClean="0"/>
              <a:t> </a:t>
            </a:r>
            <a:r>
              <a:rPr lang="de-DE" sz="2000" dirty="0" err="1" smtClean="0"/>
              <a:t>statements</a:t>
            </a:r>
            <a:r>
              <a:rPr lang="de-DE" sz="2000" dirty="0" smtClean="0"/>
              <a:t> </a:t>
            </a:r>
            <a:r>
              <a:rPr lang="de-DE" sz="2000" dirty="0" err="1" smtClean="0"/>
              <a:t>received</a:t>
            </a:r>
            <a:r>
              <a:rPr lang="de-DE" sz="2000" dirty="0" smtClean="0"/>
              <a:t> </a:t>
            </a:r>
            <a:r>
              <a:rPr lang="de-DE" sz="2000" dirty="0" err="1" smtClean="0"/>
              <a:t>from</a:t>
            </a:r>
            <a:r>
              <a:rPr lang="de-DE" sz="2000" dirty="0" smtClean="0"/>
              <a:t> ITU-R W 5A and ITU-R WP5C:</a:t>
            </a:r>
            <a:endParaRPr lang="de-DE" sz="2000" dirty="0" smtClean="0"/>
          </a:p>
          <a:p>
            <a:pPr lvl="1"/>
            <a:r>
              <a:rPr lang="en-US" sz="1600" i="1" dirty="0" smtClean="0"/>
              <a:t>15-16-0494-02-003d-itu-r-working-document</a:t>
            </a:r>
            <a:r>
              <a:rPr lang="de-DE" sz="1600" dirty="0" smtClean="0"/>
              <a:t> </a:t>
            </a:r>
          </a:p>
          <a:p>
            <a:pPr lvl="1"/>
            <a:r>
              <a:rPr lang="en-US" sz="1600" i="1" dirty="0" smtClean="0"/>
              <a:t>15-16-0614-01-003d-response-letter-to-ls-wp5a</a:t>
            </a:r>
            <a:endParaRPr lang="en-US" sz="1600" i="1" dirty="0" smtClean="0"/>
          </a:p>
          <a:p>
            <a:pPr lvl="1"/>
            <a:r>
              <a:rPr lang="en-US" sz="1600" i="1" dirty="0" smtClean="0"/>
              <a:t>15-16-0514-02-003d-itu-r-wp5c-working-document-towards-a-preliminary-draft</a:t>
            </a:r>
          </a:p>
          <a:p>
            <a:pPr lvl="1"/>
            <a:r>
              <a:rPr lang="en-US" sz="1600" i="1" dirty="0" smtClean="0"/>
              <a:t>15-16-0613-01-003d-response-letter-to-ls-wp5c</a:t>
            </a:r>
            <a:endParaRPr lang="en-US" sz="1600" i="1" dirty="0" smtClean="0"/>
          </a:p>
        </p:txBody>
      </p:sp>
      <p:sp>
        <p:nvSpPr>
          <p:cNvPr id="4" name="Datumsplatzhalter 3"/>
          <p:cNvSpPr>
            <a:spLocks noGrp="1"/>
          </p:cNvSpPr>
          <p:nvPr>
            <p:ph type="dt" sz="half" idx="10"/>
          </p:nvPr>
        </p:nvSpPr>
        <p:spPr/>
        <p:txBody>
          <a:bodyPr/>
          <a:lstStyle/>
          <a:p>
            <a:r>
              <a:rPr lang="en-US" dirty="0" smtClean="0"/>
              <a:t>September </a:t>
            </a:r>
            <a:r>
              <a:rPr lang="en-US" dirty="0" smtClean="0"/>
              <a:t>2016</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6</a:t>
            </a:fld>
            <a:endParaRPr lang="en-US"/>
          </a:p>
        </p:txBody>
      </p:sp>
      <p:sp>
        <p:nvSpPr>
          <p:cNvPr id="4098" name="Rectangle 2"/>
          <p:cNvSpPr>
            <a:spLocks noGrp="1" noChangeArrowheads="1"/>
          </p:cNvSpPr>
          <p:nvPr>
            <p:ph type="title"/>
          </p:nvPr>
        </p:nvSpPr>
        <p:spPr>
          <a:ln/>
        </p:spPr>
        <p:txBody>
          <a:bodyPr/>
          <a:lstStyle/>
          <a:p>
            <a:r>
              <a:rPr lang="de-DE" sz="3200" dirty="0" smtClean="0"/>
              <a:t>TG 15.3d Motion on Text </a:t>
            </a:r>
            <a:r>
              <a:rPr lang="de-DE" sz="3200" dirty="0" err="1" smtClean="0"/>
              <a:t>for</a:t>
            </a:r>
            <a:r>
              <a:rPr lang="de-DE" sz="3200" dirty="0" smtClean="0"/>
              <a:t> Response </a:t>
            </a:r>
            <a:r>
              <a:rPr lang="de-DE" sz="3200" dirty="0" err="1" smtClean="0"/>
              <a:t>to</a:t>
            </a:r>
            <a:r>
              <a:rPr lang="de-DE" sz="3200" dirty="0" smtClean="0"/>
              <a:t> ITU-R WP5A Liaison</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request that the text proposals contained in 15-16-0494-02-003d-itu-r-working-document and 15-16-0614-01-003d-response-letter-to-ls-wp5a  be approved for submission to the WG for its approval and further submission to 802.18.</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Thomas Kürner</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 Iwao Hosako</a:t>
            </a:r>
            <a:endParaRPr lang="de-DE" sz="2000" dirty="0">
              <a:solidFill>
                <a:schemeClr val="tx1"/>
              </a:solidFill>
              <a:latin typeface="+mn-lt"/>
              <a:ea typeface="+mn-ea"/>
              <a:cs typeface="+mn-cs"/>
            </a:endParaRPr>
          </a:p>
          <a:p>
            <a:r>
              <a:rPr lang="de-DE" sz="2000" dirty="0" smtClean="0"/>
              <a:t>9 </a:t>
            </a:r>
            <a:r>
              <a:rPr lang="de-DE" sz="2000" dirty="0" err="1" smtClean="0"/>
              <a:t>yes</a:t>
            </a:r>
            <a:r>
              <a:rPr lang="de-DE" sz="2000" dirty="0" smtClean="0">
                <a:solidFill>
                  <a:schemeClr val="tx1"/>
                </a:solidFill>
                <a:latin typeface="+mn-lt"/>
                <a:ea typeface="+mn-ea"/>
                <a:cs typeface="+mn-cs"/>
              </a:rPr>
              <a:t>   / </a:t>
            </a:r>
            <a:r>
              <a:rPr lang="de-DE" sz="2000" dirty="0" smtClean="0"/>
              <a:t>0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smtClean="0"/>
              <a:t>0</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
        <p:nvSpPr>
          <p:cNvPr id="7" name="Datumsplatzhalter 3"/>
          <p:cNvSpPr>
            <a:spLocks noGrp="1"/>
          </p:cNvSpPr>
          <p:nvPr>
            <p:ph type="dt" sz="half" idx="10"/>
          </p:nvPr>
        </p:nvSpPr>
        <p:spPr>
          <a:xfrm>
            <a:off x="685800" y="378281"/>
            <a:ext cx="1600200" cy="215444"/>
          </a:xfrm>
        </p:spPr>
        <p:txBody>
          <a:bodyPr/>
          <a:lstStyle/>
          <a:p>
            <a:r>
              <a:rPr lang="en-US" dirty="0" smtClean="0"/>
              <a:t>September </a:t>
            </a:r>
            <a:r>
              <a:rPr lang="en-US" dirty="0" smtClean="0"/>
              <a:t>2016</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7</a:t>
            </a:fld>
            <a:endParaRPr lang="en-US"/>
          </a:p>
        </p:txBody>
      </p:sp>
      <p:sp>
        <p:nvSpPr>
          <p:cNvPr id="4098" name="Rectangle 2"/>
          <p:cNvSpPr>
            <a:spLocks noGrp="1" noChangeArrowheads="1"/>
          </p:cNvSpPr>
          <p:nvPr>
            <p:ph type="title"/>
          </p:nvPr>
        </p:nvSpPr>
        <p:spPr>
          <a:ln/>
        </p:spPr>
        <p:txBody>
          <a:bodyPr/>
          <a:lstStyle/>
          <a:p>
            <a:r>
              <a:rPr lang="de-DE" sz="3200" dirty="0" smtClean="0"/>
              <a:t>TG 15.3d Motion on Text </a:t>
            </a:r>
            <a:r>
              <a:rPr lang="de-DE" sz="3200" dirty="0" err="1" smtClean="0"/>
              <a:t>for</a:t>
            </a:r>
            <a:r>
              <a:rPr lang="de-DE" sz="3200" dirty="0" smtClean="0"/>
              <a:t> Response </a:t>
            </a:r>
            <a:r>
              <a:rPr lang="de-DE" sz="3200" dirty="0" err="1" smtClean="0"/>
              <a:t>to</a:t>
            </a:r>
            <a:r>
              <a:rPr lang="de-DE" sz="3200" dirty="0" smtClean="0"/>
              <a:t> ITU-R WP5C Liaison</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request that the text proposals contained in 15-16-0514-02-003d-itu-r-wp5c-working-document-towards-a-preliminary-draft and 15-16-0613-01-003d-response-letter-to-ls-wp5c  be approved for submission to the WG for its approval and further submission to 802.18.</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Thomas Kürner</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 Iwao Hosako</a:t>
            </a:r>
            <a:endParaRPr lang="de-DE" sz="2000" dirty="0">
              <a:solidFill>
                <a:schemeClr val="tx1"/>
              </a:solidFill>
              <a:latin typeface="+mn-lt"/>
              <a:ea typeface="+mn-ea"/>
              <a:cs typeface="+mn-cs"/>
            </a:endParaRPr>
          </a:p>
          <a:p>
            <a:r>
              <a:rPr lang="de-DE" sz="2000" dirty="0" smtClean="0"/>
              <a:t>9 </a:t>
            </a:r>
            <a:r>
              <a:rPr lang="de-DE" sz="2000" dirty="0" err="1" smtClean="0"/>
              <a:t>yes</a:t>
            </a:r>
            <a:r>
              <a:rPr lang="de-DE" sz="2000" dirty="0" smtClean="0">
                <a:solidFill>
                  <a:schemeClr val="tx1"/>
                </a:solidFill>
                <a:latin typeface="+mn-lt"/>
                <a:ea typeface="+mn-ea"/>
                <a:cs typeface="+mn-cs"/>
              </a:rPr>
              <a:t>   / </a:t>
            </a:r>
            <a:r>
              <a:rPr lang="de-DE" sz="2000" dirty="0" smtClean="0"/>
              <a:t>0</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smtClean="0"/>
              <a:t>0</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
        <p:nvSpPr>
          <p:cNvPr id="7" name="Datumsplatzhalter 3"/>
          <p:cNvSpPr>
            <a:spLocks noGrp="1"/>
          </p:cNvSpPr>
          <p:nvPr>
            <p:ph type="dt" sz="half" idx="10"/>
          </p:nvPr>
        </p:nvSpPr>
        <p:spPr>
          <a:xfrm>
            <a:off x="685800" y="378281"/>
            <a:ext cx="1600200" cy="215444"/>
          </a:xfrm>
        </p:spPr>
        <p:txBody>
          <a:bodyPr/>
          <a:lstStyle/>
          <a:p>
            <a:r>
              <a:rPr lang="en-US" dirty="0" smtClean="0"/>
              <a:t>September </a:t>
            </a:r>
            <a:r>
              <a:rPr lang="en-US" dirty="0" smtClean="0"/>
              <a:t>2016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for</a:t>
            </a:r>
            <a:r>
              <a:rPr lang="de-DE" dirty="0" smtClean="0"/>
              <a:t> </a:t>
            </a:r>
            <a:r>
              <a:rPr lang="de-DE" dirty="0" err="1" smtClean="0"/>
              <a:t>the</a:t>
            </a:r>
            <a:r>
              <a:rPr lang="de-DE" dirty="0" smtClean="0"/>
              <a:t> November Meeting / </a:t>
            </a:r>
            <a:r>
              <a:rPr lang="de-DE" dirty="0" err="1" smtClean="0"/>
              <a:t>Telco</a:t>
            </a:r>
            <a:endParaRPr lang="de-DE" dirty="0"/>
          </a:p>
        </p:txBody>
      </p:sp>
      <p:sp>
        <p:nvSpPr>
          <p:cNvPr id="3" name="Inhaltsplatzhalter 2"/>
          <p:cNvSpPr>
            <a:spLocks noGrp="1"/>
          </p:cNvSpPr>
          <p:nvPr>
            <p:ph idx="1"/>
          </p:nvPr>
        </p:nvSpPr>
        <p:spPr/>
        <p:txBody>
          <a:bodyPr/>
          <a:lstStyle/>
          <a:p>
            <a:r>
              <a:rPr lang="de-DE" sz="2400" dirty="0" err="1" smtClean="0"/>
              <a:t>Presentation</a:t>
            </a:r>
            <a:r>
              <a:rPr lang="de-DE" sz="2400" dirty="0" smtClean="0"/>
              <a:t> of </a:t>
            </a:r>
            <a:r>
              <a:rPr lang="de-DE" sz="2400" dirty="0" err="1" smtClean="0"/>
              <a:t>input</a:t>
            </a:r>
            <a:r>
              <a:rPr lang="de-DE" sz="2400" dirty="0" smtClean="0"/>
              <a:t> </a:t>
            </a:r>
            <a:r>
              <a:rPr lang="de-DE" sz="2400" dirty="0" err="1" smtClean="0"/>
              <a:t>documents</a:t>
            </a:r>
            <a:r>
              <a:rPr lang="de-DE" sz="2400" dirty="0" smtClean="0"/>
              <a:t> </a:t>
            </a:r>
            <a:r>
              <a:rPr lang="de-DE" sz="2400" dirty="0" err="1" smtClean="0"/>
              <a:t>towards</a:t>
            </a:r>
            <a:r>
              <a:rPr lang="de-DE" sz="2400" dirty="0" smtClean="0"/>
              <a:t> a </a:t>
            </a:r>
            <a:r>
              <a:rPr lang="de-DE" sz="2400" dirty="0" err="1" smtClean="0"/>
              <a:t>draft</a:t>
            </a:r>
            <a:r>
              <a:rPr lang="de-DE" sz="2400" dirty="0" smtClean="0"/>
              <a:t> </a:t>
            </a:r>
            <a:r>
              <a:rPr lang="de-DE" sz="2400" dirty="0" err="1" smtClean="0"/>
              <a:t>standard</a:t>
            </a:r>
            <a:endParaRPr lang="de-DE" sz="2400" dirty="0" smtClean="0"/>
          </a:p>
          <a:p>
            <a:r>
              <a:rPr lang="de-DE" sz="2400" dirty="0" smtClean="0"/>
              <a:t>Development of a </a:t>
            </a:r>
            <a:r>
              <a:rPr lang="de-DE" sz="2400" dirty="0" err="1" smtClean="0"/>
              <a:t>draft</a:t>
            </a:r>
            <a:r>
              <a:rPr lang="de-DE" sz="2400" dirty="0" smtClean="0"/>
              <a:t> </a:t>
            </a:r>
            <a:r>
              <a:rPr lang="de-DE" sz="2400" dirty="0" err="1" smtClean="0"/>
              <a:t>standard</a:t>
            </a:r>
            <a:endParaRPr lang="de-DE" sz="2400" dirty="0" smtClean="0"/>
          </a:p>
          <a:p>
            <a:r>
              <a:rPr lang="de-DE" sz="2400" dirty="0" smtClean="0"/>
              <a:t>Kick-off </a:t>
            </a:r>
            <a:r>
              <a:rPr lang="de-DE" sz="2400" dirty="0" err="1" smtClean="0"/>
              <a:t>activities</a:t>
            </a:r>
            <a:r>
              <a:rPr lang="de-DE" sz="2400" dirty="0" smtClean="0"/>
              <a:t>: PAR </a:t>
            </a:r>
            <a:r>
              <a:rPr lang="de-DE" sz="2400" dirty="0" err="1" smtClean="0"/>
              <a:t>for</a:t>
            </a:r>
            <a:r>
              <a:rPr lang="de-DE" sz="2400" dirty="0" smtClean="0"/>
              <a:t> 802.1AC </a:t>
            </a:r>
            <a:r>
              <a:rPr lang="de-DE" sz="2400" dirty="0" err="1" smtClean="0"/>
              <a:t>amendment</a:t>
            </a:r>
            <a:endParaRPr lang="de-DE" sz="2400" dirty="0" smtClean="0"/>
          </a:p>
          <a:p>
            <a:endParaRPr lang="de-DE" sz="2400" dirty="0" smtClean="0"/>
          </a:p>
          <a:p>
            <a:r>
              <a:rPr lang="de-DE" sz="2400" dirty="0" smtClean="0"/>
              <a:t>In </a:t>
            </a:r>
            <a:r>
              <a:rPr lang="de-DE" sz="2400" dirty="0" err="1" smtClean="0"/>
              <a:t>preparation</a:t>
            </a:r>
            <a:r>
              <a:rPr lang="de-DE" sz="2400" dirty="0" smtClean="0"/>
              <a:t> </a:t>
            </a:r>
            <a:r>
              <a:rPr lang="de-DE" sz="2400" dirty="0" err="1" smtClean="0"/>
              <a:t>for</a:t>
            </a:r>
            <a:r>
              <a:rPr lang="de-DE" sz="2400" dirty="0" smtClean="0"/>
              <a:t> </a:t>
            </a:r>
            <a:r>
              <a:rPr lang="de-DE" sz="2400" dirty="0" err="1" smtClean="0"/>
              <a:t>the</a:t>
            </a:r>
            <a:r>
              <a:rPr lang="de-DE" sz="2400" dirty="0" smtClean="0"/>
              <a:t> November </a:t>
            </a:r>
            <a:r>
              <a:rPr lang="de-DE" sz="2400" dirty="0" err="1" smtClean="0"/>
              <a:t>meeting</a:t>
            </a:r>
            <a:r>
              <a:rPr lang="de-DE" sz="2400" dirty="0" smtClean="0"/>
              <a:t> a </a:t>
            </a:r>
            <a:r>
              <a:rPr lang="de-DE" sz="2400" dirty="0" err="1" smtClean="0"/>
              <a:t>Telco</a:t>
            </a:r>
            <a:r>
              <a:rPr lang="de-DE" sz="2400" dirty="0" smtClean="0"/>
              <a:t> will </a:t>
            </a:r>
            <a:r>
              <a:rPr lang="de-DE" sz="2400" dirty="0" err="1" smtClean="0"/>
              <a:t>be</a:t>
            </a:r>
            <a:r>
              <a:rPr lang="de-DE" sz="2400" dirty="0" smtClean="0"/>
              <a:t> </a:t>
            </a:r>
            <a:r>
              <a:rPr lang="de-DE" sz="2400" dirty="0" err="1" smtClean="0"/>
              <a:t>held</a:t>
            </a:r>
            <a:r>
              <a:rPr lang="de-DE" sz="2400" dirty="0" smtClean="0"/>
              <a:t> on 25.10.16 </a:t>
            </a:r>
            <a:r>
              <a:rPr lang="de-DE" sz="2400" dirty="0" err="1" smtClean="0"/>
              <a:t>at</a:t>
            </a:r>
            <a:r>
              <a:rPr lang="de-DE" sz="2400" dirty="0" smtClean="0"/>
              <a:t> 9 am (CEST)</a:t>
            </a:r>
            <a:endParaRPr lang="de-DE" sz="2400"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8"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7" name="Datumsplatzhalter 3"/>
          <p:cNvSpPr>
            <a:spLocks noGrp="1"/>
          </p:cNvSpPr>
          <p:nvPr>
            <p:ph type="dt" sz="half" idx="10"/>
          </p:nvPr>
        </p:nvSpPr>
        <p:spPr>
          <a:xfrm>
            <a:off x="685800" y="378281"/>
            <a:ext cx="1600200" cy="215444"/>
          </a:xfrm>
        </p:spPr>
        <p:txBody>
          <a:bodyPr/>
          <a:lstStyle/>
          <a:p>
            <a:r>
              <a:rPr lang="en-US" dirty="0" smtClean="0"/>
              <a:t>September </a:t>
            </a:r>
            <a:r>
              <a:rPr lang="en-US" dirty="0" smtClean="0"/>
              <a:t>2016</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345</Words>
  <Application>Microsoft Office PowerPoint</Application>
  <PresentationFormat>Bildschirmpräsentation (4:3)</PresentationFormat>
  <Paragraphs>99</Paragraphs>
  <Slides>8</Slides>
  <Notes>2</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IEEE-P802_15</vt:lpstr>
      <vt:lpstr>Folie 1</vt:lpstr>
      <vt:lpstr>TG 3d Septenber 2016 Closing Report</vt:lpstr>
      <vt:lpstr>Meetings/Contributions</vt:lpstr>
      <vt:lpstr>Contributions contd.</vt:lpstr>
      <vt:lpstr>Tasks Completed</vt:lpstr>
      <vt:lpstr>TG 15.3d Motion on Text for Response to ITU-R WP5A Liaison</vt:lpstr>
      <vt:lpstr>TG 15.3d Motion on Text for Response to ITU-R WP5C Liaison</vt:lpstr>
      <vt:lpstr>Tasks for the November Meeting / Telco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149</cp:revision>
  <cp:lastPrinted>1998-02-10T13:28:06Z</cp:lastPrinted>
  <dcterms:created xsi:type="dcterms:W3CDTF">2012-11-14T22:04:21Z</dcterms:created>
  <dcterms:modified xsi:type="dcterms:W3CDTF">2016-09-15T12:56:08Z</dcterms:modified>
</cp:coreProperties>
</file>