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310" r:id="rId4"/>
    <p:sldId id="311" r:id="rId5"/>
    <p:sldId id="312" r:id="rId6"/>
    <p:sldId id="294" r:id="rId7"/>
    <p:sldId id="314" r:id="rId8"/>
  </p:sldIdLst>
  <p:sldSz cx="9144000" cy="6858000" type="screen4x3"/>
  <p:notesSz cx="6735763" cy="9866313"/>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45" autoAdjust="0"/>
    <p:restoredTop sz="89594" autoAdjust="0"/>
  </p:normalViewPr>
  <p:slideViewPr>
    <p:cSldViewPr>
      <p:cViewPr varScale="1">
        <p:scale>
          <a:sx n="60" d="100"/>
          <a:sy n="60" d="100"/>
        </p:scale>
        <p:origin x="-1104" y="-84"/>
      </p:cViewPr>
      <p:guideLst>
        <p:guide orient="horz" pos="2160"/>
        <p:guide pos="2880"/>
      </p:guideLst>
    </p:cSldViewPr>
  </p:slideViewPr>
  <p:notesTextViewPr>
    <p:cViewPr>
      <p:scale>
        <a:sx n="1" d="1"/>
        <a:sy n="1" d="1"/>
      </p:scale>
      <p:origin x="0" y="0"/>
    </p:cViewPr>
  </p:notesTextViewPr>
  <p:sorterViewPr>
    <p:cViewPr>
      <p:scale>
        <a:sx n="100" d="100"/>
        <a:sy n="100" d="100"/>
      </p:scale>
      <p:origin x="0" y="217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0025"/>
            <a:ext cx="2617787"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eaLnBrk="0" hangingPunct="0">
              <a:defRPr kumimoji="0" sz="1400" b="1" dirty="0">
                <a:ea typeface="+mn-ea"/>
              </a:defRPr>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74688" y="200025"/>
            <a:ext cx="22447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eaLnBrk="0" hangingPunct="0">
              <a:defRPr kumimoji="0" sz="1400" b="1" dirty="0">
                <a:ea typeface="+mn-ea"/>
              </a:defRPr>
            </a:lvl1pPr>
          </a:lstStyle>
          <a:p>
            <a:pPr>
              <a:defRPr/>
            </a:pPr>
            <a:endParaRPr lang="en-US" altLang="ja-JP"/>
          </a:p>
        </p:txBody>
      </p:sp>
      <p:sp>
        <p:nvSpPr>
          <p:cNvPr id="3076" name="Rectangle 4"/>
          <p:cNvSpPr>
            <a:spLocks noGrp="1" noChangeArrowheads="1"/>
          </p:cNvSpPr>
          <p:nvPr>
            <p:ph type="ftr" sz="quarter" idx="2"/>
          </p:nvPr>
        </p:nvSpPr>
        <p:spPr bwMode="auto">
          <a:xfrm>
            <a:off x="4041775" y="9548813"/>
            <a:ext cx="2095500" cy="15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eaLnBrk="0" hangingPunct="0">
              <a:defRPr kumimoji="0" sz="1000" dirty="0" smtClean="0">
                <a:ea typeface="+mn-ea"/>
              </a:defRPr>
            </a:lvl1pPr>
          </a:lstStyle>
          <a:p>
            <a:pPr>
              <a:defRPr/>
            </a:pPr>
            <a:r>
              <a:rPr lang="en-US" altLang="ja-JP"/>
              <a:t>Shoichi Kitazawa (ATR)</a:t>
            </a:r>
            <a:endParaRPr lang="en-US" altLang="ja-JP"/>
          </a:p>
        </p:txBody>
      </p:sp>
      <p:sp>
        <p:nvSpPr>
          <p:cNvPr id="3077" name="Rectangle 5"/>
          <p:cNvSpPr>
            <a:spLocks noGrp="1" noChangeArrowheads="1"/>
          </p:cNvSpPr>
          <p:nvPr>
            <p:ph type="sldNum" sz="quarter" idx="3"/>
          </p:nvPr>
        </p:nvSpPr>
        <p:spPr bwMode="auto">
          <a:xfrm>
            <a:off x="2619375" y="9548813"/>
            <a:ext cx="1346200" cy="15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eaLnBrk="0" hangingPunct="0">
              <a:defRPr kumimoji="0" sz="1000" dirty="0">
                <a:ea typeface="+mn-ea"/>
              </a:defRPr>
            </a:lvl1pPr>
          </a:lstStyle>
          <a:p>
            <a:pPr>
              <a:defRPr/>
            </a:pPr>
            <a:r>
              <a:rPr lang="en-US" altLang="ja-JP"/>
              <a:t>Page </a:t>
            </a:r>
            <a:fld id="{FB3054D2-95F3-4D88-8702-EEE6D047BF23}" type="slidenum">
              <a:rPr lang="en-US" altLang="ja-JP"/>
              <a:pPr>
                <a:defRPr/>
              </a:pPr>
              <a:t>‹#›</a:t>
            </a:fld>
            <a:endParaRPr lang="en-US" altLang="ja-JP"/>
          </a:p>
        </p:txBody>
      </p:sp>
      <p:sp>
        <p:nvSpPr>
          <p:cNvPr id="32774"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5" name="Rectangle 7"/>
          <p:cNvSpPr>
            <a:spLocks noChangeArrowheads="1"/>
          </p:cNvSpPr>
          <p:nvPr/>
        </p:nvSpPr>
        <p:spPr bwMode="auto">
          <a:xfrm>
            <a:off x="487363" y="9548813"/>
            <a:ext cx="877887"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kumimoji="0" lang="en-US" altLang="ja-JP"/>
              <a:t>Submission</a:t>
            </a:r>
          </a:p>
        </p:txBody>
      </p:sp>
      <p:sp>
        <p:nvSpPr>
          <p:cNvPr id="32776"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992555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5888"/>
            <a:ext cx="273367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eaLnBrk="0" hangingPunct="0">
              <a:defRPr kumimoji="0" sz="1400" b="1" dirty="0">
                <a:ea typeface="+mn-ea"/>
              </a:defRPr>
            </a:lvl1pPr>
          </a:lstStyle>
          <a:p>
            <a:pPr>
              <a:defRPr/>
            </a:pPr>
            <a:r>
              <a:rPr lang="en-US" altLang="ja-JP"/>
              <a:t>doc.: IEEE 802.15-&lt;doc#&gt;</a:t>
            </a:r>
          </a:p>
        </p:txBody>
      </p:sp>
      <p:sp>
        <p:nvSpPr>
          <p:cNvPr id="26627"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0" y="9551988"/>
            <a:ext cx="2438400" cy="18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eaLnBrk="0" hangingPunct="0">
              <a:defRPr kumimoji="0" dirty="0" smtClean="0">
                <a:ea typeface="+mn-ea"/>
              </a:defRPr>
            </a:lvl5pPr>
          </a:lstStyle>
          <a:p>
            <a:pPr lvl="4">
              <a:defRPr/>
            </a:pPr>
            <a:r>
              <a:rPr lang="en-US" altLang="ja-JP"/>
              <a:t>Shoichi Kitazawa (ATR)</a:t>
            </a:r>
            <a:endParaRPr lang="en-US" altLang="ja-JP"/>
          </a:p>
        </p:txBody>
      </p:sp>
      <p:sp>
        <p:nvSpPr>
          <p:cNvPr id="26629" name="Rectangle 8"/>
          <p:cNvSpPr>
            <a:spLocks noChangeArrowheads="1"/>
          </p:cNvSpPr>
          <p:nvPr/>
        </p:nvSpPr>
        <p:spPr bwMode="auto">
          <a:xfrm>
            <a:off x="487363" y="9551988"/>
            <a:ext cx="906462" cy="18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a:t>Submission</a:t>
            </a:r>
          </a:p>
        </p:txBody>
      </p:sp>
      <p:sp>
        <p:nvSpPr>
          <p:cNvPr id="26630"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1"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4" name="スライド番号プレースホルダー 3"/>
          <p:cNvSpPr>
            <a:spLocks noGrp="1"/>
          </p:cNvSpPr>
          <p:nvPr>
            <p:ph type="sldNum" sz="quarter" idx="5"/>
          </p:nvPr>
        </p:nvSpPr>
        <p:spPr>
          <a:xfrm>
            <a:off x="2863850" y="9551988"/>
            <a:ext cx="1027113" cy="195262"/>
          </a:xfrm>
          <a:prstGeom prst="rect">
            <a:avLst/>
          </a:prstGeom>
        </p:spPr>
        <p:txBody>
          <a:bodyPr vert="horz" lIns="91440" tIns="45720" rIns="91440" bIns="45720" rtlCol="0" anchor="b"/>
          <a:lstStyle>
            <a:lvl1pPr algn="ctr" eaLnBrk="0" hangingPunct="0">
              <a:defRPr sz="1200" smtClean="0">
                <a:ea typeface="+mn-ea"/>
              </a:defRPr>
            </a:lvl1pPr>
          </a:lstStyle>
          <a:p>
            <a:pPr>
              <a:defRPr/>
            </a:pPr>
            <a:fld id="{EFEC0B37-E29D-4010-B23F-F19B467DB244}" type="slidenum">
              <a:rPr lang="ja-JP" altLang="en-US"/>
              <a:pPr>
                <a:defRPr/>
              </a:pPr>
              <a:t>‹#›</a:t>
            </a:fld>
            <a:endParaRPr lang="ja-JP" altLang="en-US" dirty="0"/>
          </a:p>
        </p:txBody>
      </p:sp>
    </p:spTree>
    <p:extLst>
      <p:ext uri="{BB962C8B-B14F-4D97-AF65-F5344CB8AC3E}">
        <p14:creationId xmlns:p14="http://schemas.microsoft.com/office/powerpoint/2010/main" val="30366502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a:ln/>
        </p:spPr>
      </p:sp>
      <p:sp>
        <p:nvSpPr>
          <p:cNvPr id="2765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smtClean="0"/>
          </a:p>
        </p:txBody>
      </p:sp>
      <p:sp>
        <p:nvSpPr>
          <p:cNvPr id="27652" name="ヘッダー プレースホルダ 3"/>
          <p:cNvSpPr>
            <a:spLocks noGrp="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7653" name="フッター プレースホルダ 4"/>
          <p:cNvSpPr>
            <a:spLocks noGrp="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a:t>Shoichi Kitazawa (ATR)</a:t>
            </a:r>
          </a:p>
        </p:txBody>
      </p:sp>
      <p:sp>
        <p:nvSpPr>
          <p:cNvPr id="27654" name="スライド番号プレースホルダ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fld id="{D74E10F5-EC99-44E6-A5B5-74F2F46B68FA}" type="slidenum">
              <a:rPr lang="ja-JP" altLang="en-US"/>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p:cNvSpPr>
            <a:spLocks noGrp="1" noRot="1" noChangeAspect="1" noTextEdit="1"/>
          </p:cNvSpPr>
          <p:nvPr>
            <p:ph type="sldImg"/>
          </p:nvPr>
        </p:nvSpPr>
        <p:spPr>
          <a:ln/>
        </p:spPr>
      </p:sp>
      <p:sp>
        <p:nvSpPr>
          <p:cNvPr id="2867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smtClean="0"/>
          </a:p>
        </p:txBody>
      </p:sp>
      <p:sp>
        <p:nvSpPr>
          <p:cNvPr id="28676" name="ヘッダー プレースホルダー 3"/>
          <p:cNvSpPr>
            <a:spLocks noGrp="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8677" name="フッター プレースホルダー 4"/>
          <p:cNvSpPr>
            <a:spLocks noGrp="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endParaRPr lang="en-US" altLang="ja-JP"/>
          </a:p>
        </p:txBody>
      </p:sp>
      <p:sp>
        <p:nvSpPr>
          <p:cNvPr id="28678" name="スライド番号プレースホルダー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fld id="{48300D25-CB2A-4AC3-837A-974C93CDD2EC}" type="slidenum">
              <a:rPr lang="ja-JP" altLang="en-US"/>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fld id="{3399869D-ED92-4D99-97C6-B01C4E2E164B}" type="slidenum">
              <a:rPr kumimoji="0" lang="ja-JP" altLang="en-US">
                <a:solidFill>
                  <a:srgbClr val="000000"/>
                </a:solidFill>
              </a:rPr>
              <a:pPr/>
              <a:t>5</a:t>
            </a:fld>
            <a:endParaRPr kumimoji="0" lang="en-US" altLang="ja-JP">
              <a:solidFill>
                <a:srgbClr val="000000"/>
              </a:solidFill>
            </a:endParaRPr>
          </a:p>
        </p:txBody>
      </p:sp>
      <p:sp>
        <p:nvSpPr>
          <p:cNvPr id="20483" name="Rectangle 2"/>
          <p:cNvSpPr>
            <a:spLocks noGrp="1" noRot="1" noChangeAspect="1" noChangeArrowheads="1" noTextEdit="1"/>
          </p:cNvSpPr>
          <p:nvPr>
            <p:ph type="sldImg"/>
          </p:nvPr>
        </p:nvSpPr>
        <p:spPr>
          <a:xfrm>
            <a:off x="903288" y="739775"/>
            <a:ext cx="4930775" cy="3698875"/>
          </a:xfrm>
          <a:ln/>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dirty="0" smtClean="0"/>
            </a:lvl1pPr>
          </a:lstStyle>
          <a:p>
            <a:pPr>
              <a:defRPr/>
            </a:pPr>
            <a:r>
              <a:rPr lang="en-US" altLang="ja-JP"/>
              <a:t>July 2016</a:t>
            </a:r>
            <a:endParaRPr lang="en-US" altLang="ja-JP"/>
          </a:p>
        </p:txBody>
      </p:sp>
      <p:sp>
        <p:nvSpPr>
          <p:cNvPr id="5" name="スライド番号プレースホルダー 5"/>
          <p:cNvSpPr>
            <a:spLocks noGrp="1"/>
          </p:cNvSpPr>
          <p:nvPr>
            <p:ph type="sldNum" sz="quarter" idx="11"/>
          </p:nvPr>
        </p:nvSpPr>
        <p:spPr/>
        <p:txBody>
          <a:bodyPr/>
          <a:lstStyle>
            <a:lvl1pPr>
              <a:defRPr dirty="0"/>
            </a:lvl1pPr>
          </a:lstStyle>
          <a:p>
            <a:pPr>
              <a:defRPr/>
            </a:pPr>
            <a:r>
              <a:rPr lang="en-US" altLang="ja-JP"/>
              <a:t>Slide </a:t>
            </a:r>
            <a:fld id="{5FF86E04-7C1F-4F35-A81D-BD09680931EC}" type="slidenum">
              <a:rPr lang="en-US" altLang="ja-JP"/>
              <a:pPr>
                <a:defRPr/>
              </a:pPr>
              <a:t>‹#›</a:t>
            </a:fld>
            <a:endParaRPr lang="en-US" altLang="ja-JP"/>
          </a:p>
        </p:txBody>
      </p:sp>
      <p:sp>
        <p:nvSpPr>
          <p:cNvPr id="6" name="Rectangle 5"/>
          <p:cNvSpPr>
            <a:spLocks noGrp="1" noChangeArrowheads="1"/>
          </p:cNvSpPr>
          <p:nvPr>
            <p:ph type="ftr" sz="quarter" idx="12"/>
          </p:nvPr>
        </p:nvSpPr>
        <p:spPr/>
        <p:txBody>
          <a:bodyPr/>
          <a:lstStyle>
            <a:lvl1pPr algn="r">
              <a:defRPr dirty="0" smtClean="0">
                <a:ea typeface="ＭＳ Ｐゴシック" charset="-128"/>
              </a:defRPr>
            </a:lvl1pPr>
          </a:lstStyle>
          <a:p>
            <a:pPr>
              <a:defRPr/>
            </a:pPr>
            <a:r>
              <a:rPr lang="en-US" altLang="ja-JP"/>
              <a:t>Ryuji Kohno(YNU/CWC-Nippon)</a:t>
            </a:r>
            <a:endParaRPr lang="en-US" altLang="ja-JP"/>
          </a:p>
        </p:txBody>
      </p:sp>
    </p:spTree>
    <p:extLst>
      <p:ext uri="{BB962C8B-B14F-4D97-AF65-F5344CB8AC3E}">
        <p14:creationId xmlns:p14="http://schemas.microsoft.com/office/powerpoint/2010/main" val="269529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dirty="0" smtClean="0"/>
            </a:lvl1pPr>
          </a:lstStyle>
          <a:p>
            <a:pPr>
              <a:defRPr/>
            </a:pPr>
            <a:r>
              <a:rPr lang="en-US" altLang="ja-JP"/>
              <a:t>July 2016</a:t>
            </a:r>
            <a:endParaRPr lang="en-US" altLang="ja-JP"/>
          </a:p>
        </p:txBody>
      </p:sp>
      <p:sp>
        <p:nvSpPr>
          <p:cNvPr id="5" name="スライド番号プレースホルダー 5"/>
          <p:cNvSpPr>
            <a:spLocks noGrp="1"/>
          </p:cNvSpPr>
          <p:nvPr>
            <p:ph type="sldNum" sz="quarter" idx="11"/>
          </p:nvPr>
        </p:nvSpPr>
        <p:spPr/>
        <p:txBody>
          <a:bodyPr/>
          <a:lstStyle>
            <a:lvl1pPr>
              <a:defRPr dirty="0"/>
            </a:lvl1pPr>
          </a:lstStyle>
          <a:p>
            <a:pPr>
              <a:defRPr/>
            </a:pPr>
            <a:r>
              <a:rPr lang="en-US" altLang="ja-JP"/>
              <a:t>Slide </a:t>
            </a:r>
            <a:fld id="{85E04E31-20E6-4172-A395-F900B32212E0}" type="slidenum">
              <a:rPr lang="en-US" altLang="ja-JP"/>
              <a:pPr>
                <a:defRPr/>
              </a:pPr>
              <a:t>‹#›</a:t>
            </a:fld>
            <a:endParaRPr lang="en-US" altLang="ja-JP"/>
          </a:p>
        </p:txBody>
      </p:sp>
      <p:sp>
        <p:nvSpPr>
          <p:cNvPr id="6" name="Rectangle 5"/>
          <p:cNvSpPr>
            <a:spLocks noGrp="1" noChangeArrowheads="1"/>
          </p:cNvSpPr>
          <p:nvPr>
            <p:ph type="ftr" sz="quarter" idx="12"/>
          </p:nvPr>
        </p:nvSpPr>
        <p:spPr/>
        <p:txBody>
          <a:bodyPr/>
          <a:lstStyle>
            <a:lvl1pPr algn="r">
              <a:defRPr dirty="0" smtClean="0">
                <a:ea typeface="ＭＳ Ｐゴシック" charset="-128"/>
              </a:defRPr>
            </a:lvl1pPr>
          </a:lstStyle>
          <a:p>
            <a:pPr>
              <a:defRPr/>
            </a:pPr>
            <a:r>
              <a:rPr lang="en-US" altLang="ja-JP"/>
              <a:t>Ryuji Kohno(YNU/CWC-Nippon)</a:t>
            </a:r>
          </a:p>
        </p:txBody>
      </p:sp>
    </p:spTree>
    <p:extLst>
      <p:ext uri="{BB962C8B-B14F-4D97-AF65-F5344CB8AC3E}">
        <p14:creationId xmlns:p14="http://schemas.microsoft.com/office/powerpoint/2010/main" val="141674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dirty="0" smtClean="0"/>
            </a:lvl1pPr>
          </a:lstStyle>
          <a:p>
            <a:pPr>
              <a:defRPr/>
            </a:pPr>
            <a:r>
              <a:rPr lang="en-US" altLang="ja-JP"/>
              <a:t>July 2016</a:t>
            </a:r>
            <a:endParaRPr lang="en-US" altLang="ja-JP"/>
          </a:p>
        </p:txBody>
      </p:sp>
      <p:sp>
        <p:nvSpPr>
          <p:cNvPr id="6" name="スライド番号プレースホルダー 6"/>
          <p:cNvSpPr>
            <a:spLocks noGrp="1"/>
          </p:cNvSpPr>
          <p:nvPr>
            <p:ph type="sldNum" sz="quarter" idx="11"/>
          </p:nvPr>
        </p:nvSpPr>
        <p:spPr/>
        <p:txBody>
          <a:bodyPr/>
          <a:lstStyle>
            <a:lvl1pPr>
              <a:defRPr dirty="0"/>
            </a:lvl1pPr>
          </a:lstStyle>
          <a:p>
            <a:pPr>
              <a:defRPr/>
            </a:pPr>
            <a:r>
              <a:rPr lang="en-US" altLang="ja-JP"/>
              <a:t>Slide </a:t>
            </a:r>
            <a:fld id="{9A8F4372-08B1-4CF7-B8D5-AECCE8FD52B9}" type="slidenum">
              <a:rPr lang="en-US" altLang="ja-JP"/>
              <a:pPr>
                <a:defRPr/>
              </a:pPr>
              <a:t>‹#›</a:t>
            </a:fld>
            <a:endParaRPr lang="en-US" altLang="ja-JP"/>
          </a:p>
        </p:txBody>
      </p:sp>
      <p:sp>
        <p:nvSpPr>
          <p:cNvPr id="7" name="Rectangle 5"/>
          <p:cNvSpPr>
            <a:spLocks noGrp="1" noChangeArrowheads="1"/>
          </p:cNvSpPr>
          <p:nvPr>
            <p:ph type="ftr" sz="quarter" idx="12"/>
          </p:nvPr>
        </p:nvSpPr>
        <p:spPr>
          <a:xfrm>
            <a:off x="5486400" y="6475413"/>
            <a:ext cx="3124200" cy="369887"/>
          </a:xfrm>
        </p:spPr>
        <p:txBody>
          <a:bodyPr/>
          <a:lstStyle>
            <a:lvl1pPr algn="r">
              <a:defRPr dirty="0" smtClean="0">
                <a:ea typeface="ＭＳ Ｐゴシック" charset="-128"/>
              </a:defRPr>
            </a:lvl1pPr>
          </a:lstStyle>
          <a:p>
            <a:pPr>
              <a:defRPr/>
            </a:pPr>
            <a:r>
              <a:rPr lang="en-US" altLang="ja-JP"/>
              <a:t>Ryuji Kohno(YNU/CWC-Nippon)</a:t>
            </a:r>
          </a:p>
          <a:p>
            <a:pPr>
              <a:defRPr/>
            </a:pPr>
            <a:r>
              <a:rPr lang="en-US" altLang="ja-JP"/>
              <a:t>)</a:t>
            </a:r>
            <a:endParaRPr lang="en-US" altLang="ja-JP"/>
          </a:p>
        </p:txBody>
      </p:sp>
    </p:spTree>
    <p:extLst>
      <p:ext uri="{BB962C8B-B14F-4D97-AF65-F5344CB8AC3E}">
        <p14:creationId xmlns:p14="http://schemas.microsoft.com/office/powerpoint/2010/main" val="4046594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dirty="0" smtClean="0"/>
            </a:lvl1pPr>
          </a:lstStyle>
          <a:p>
            <a:pPr>
              <a:defRPr/>
            </a:pPr>
            <a:r>
              <a:rPr lang="en-US" altLang="ja-JP"/>
              <a:t>July 2016</a:t>
            </a:r>
            <a:endParaRPr lang="en-US" altLang="ja-JP"/>
          </a:p>
        </p:txBody>
      </p:sp>
      <p:sp>
        <p:nvSpPr>
          <p:cNvPr id="4" name="スライド番号プレースホルダー 4"/>
          <p:cNvSpPr>
            <a:spLocks noGrp="1"/>
          </p:cNvSpPr>
          <p:nvPr>
            <p:ph type="sldNum" sz="quarter" idx="11"/>
          </p:nvPr>
        </p:nvSpPr>
        <p:spPr/>
        <p:txBody>
          <a:bodyPr/>
          <a:lstStyle>
            <a:lvl1pPr>
              <a:defRPr dirty="0"/>
            </a:lvl1pPr>
          </a:lstStyle>
          <a:p>
            <a:pPr>
              <a:defRPr/>
            </a:pPr>
            <a:r>
              <a:rPr lang="en-US" altLang="ja-JP"/>
              <a:t>Slide </a:t>
            </a:r>
            <a:fld id="{5ECB3C1C-BBA6-4CBC-B32F-E5F5B7631CA0}" type="slidenum">
              <a:rPr lang="en-US" altLang="ja-JP"/>
              <a:pPr>
                <a:defRPr/>
              </a:pPr>
              <a:t>‹#›</a:t>
            </a:fld>
            <a:endParaRPr lang="en-US" altLang="ja-JP"/>
          </a:p>
        </p:txBody>
      </p:sp>
      <p:sp>
        <p:nvSpPr>
          <p:cNvPr id="5" name="Footer Placeholder 5"/>
          <p:cNvSpPr>
            <a:spLocks noGrp="1" noChangeArrowheads="1"/>
          </p:cNvSpPr>
          <p:nvPr>
            <p:ph type="ftr" sz="quarter" idx="12"/>
          </p:nvPr>
        </p:nvSpPr>
        <p:spPr>
          <a:xfrm>
            <a:off x="5486400" y="6475413"/>
            <a:ext cx="3124200" cy="369887"/>
          </a:xfrm>
        </p:spPr>
        <p:txBody>
          <a:bodyPr/>
          <a:lstStyle>
            <a:lvl1pPr algn="r">
              <a:defRPr dirty="0" smtClean="0">
                <a:ea typeface="ＭＳ Ｐゴシック" charset="-128"/>
              </a:defRPr>
            </a:lvl1pPr>
          </a:lstStyle>
          <a:p>
            <a:pPr>
              <a:defRPr/>
            </a:pPr>
            <a:r>
              <a:rPr lang="en-US" altLang="ja-JP"/>
              <a:t>Ryuji Kohno(YNU/CWC-Nippon)</a:t>
            </a:r>
          </a:p>
          <a:p>
            <a:pPr>
              <a:defRPr/>
            </a:pPr>
            <a:r>
              <a:rPr lang="en-US" altLang="ja-JP"/>
              <a:t>)</a:t>
            </a:r>
            <a:endParaRPr lang="en-US" altLang="ja-JP"/>
          </a:p>
        </p:txBody>
      </p:sp>
    </p:spTree>
    <p:extLst>
      <p:ext uri="{BB962C8B-B14F-4D97-AF65-F5344CB8AC3E}">
        <p14:creationId xmlns:p14="http://schemas.microsoft.com/office/powerpoint/2010/main" val="91459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dirty="0" smtClean="0"/>
            </a:lvl1pPr>
          </a:lstStyle>
          <a:p>
            <a:pPr>
              <a:defRPr/>
            </a:pPr>
            <a:r>
              <a:rPr lang="en-US" altLang="ja-JP"/>
              <a:t>July 2016</a:t>
            </a:r>
            <a:endParaRPr lang="en-US" altLang="ja-JP"/>
          </a:p>
        </p:txBody>
      </p:sp>
      <p:sp>
        <p:nvSpPr>
          <p:cNvPr id="3" name="スライド番号プレースホルダー 3"/>
          <p:cNvSpPr>
            <a:spLocks noGrp="1"/>
          </p:cNvSpPr>
          <p:nvPr>
            <p:ph type="sldNum" sz="quarter" idx="11"/>
          </p:nvPr>
        </p:nvSpPr>
        <p:spPr/>
        <p:txBody>
          <a:bodyPr/>
          <a:lstStyle>
            <a:lvl1pPr>
              <a:defRPr dirty="0"/>
            </a:lvl1pPr>
          </a:lstStyle>
          <a:p>
            <a:pPr>
              <a:defRPr/>
            </a:pPr>
            <a:r>
              <a:rPr lang="en-US" altLang="ja-JP"/>
              <a:t>Slide </a:t>
            </a:r>
            <a:fld id="{E4D32860-710B-43B8-885C-8E832266CF15}" type="slidenum">
              <a:rPr lang="en-US" altLang="ja-JP"/>
              <a:pPr>
                <a:defRPr/>
              </a:pPr>
              <a:t>‹#›</a:t>
            </a:fld>
            <a:endParaRPr lang="en-US" altLang="ja-JP"/>
          </a:p>
        </p:txBody>
      </p:sp>
      <p:sp>
        <p:nvSpPr>
          <p:cNvPr id="4" name="Rectangle 5"/>
          <p:cNvSpPr>
            <a:spLocks noGrp="1" noChangeArrowheads="1"/>
          </p:cNvSpPr>
          <p:nvPr>
            <p:ph type="ftr" sz="quarter" idx="12"/>
          </p:nvPr>
        </p:nvSpPr>
        <p:spPr>
          <a:xfrm>
            <a:off x="5486400" y="6475413"/>
            <a:ext cx="3124200" cy="369887"/>
          </a:xfrm>
        </p:spPr>
        <p:txBody>
          <a:bodyPr/>
          <a:lstStyle>
            <a:lvl1pPr algn="r">
              <a:defRPr dirty="0" smtClean="0">
                <a:ea typeface="ＭＳ Ｐゴシック" charset="-128"/>
              </a:defRPr>
            </a:lvl1pPr>
          </a:lstStyle>
          <a:p>
            <a:pPr>
              <a:defRPr/>
            </a:pPr>
            <a:r>
              <a:rPr lang="en-US" altLang="ja-JP"/>
              <a:t>Ryuji Kohno(YNU/CWC-Nippon)</a:t>
            </a:r>
          </a:p>
          <a:p>
            <a:pPr>
              <a:defRPr/>
            </a:pPr>
            <a:endParaRPr lang="en-US" altLang="ja-JP"/>
          </a:p>
        </p:txBody>
      </p:sp>
    </p:spTree>
    <p:extLst>
      <p:ext uri="{BB962C8B-B14F-4D97-AF65-F5344CB8AC3E}">
        <p14:creationId xmlns:p14="http://schemas.microsoft.com/office/powerpoint/2010/main" val="9096882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kumimoji="0" sz="1400" b="1" dirty="0" smtClean="0">
                <a:ea typeface="ＭＳ Ｐゴシック" charset="-128"/>
              </a:defRPr>
            </a:lvl1pPr>
          </a:lstStyle>
          <a:p>
            <a:pPr>
              <a:defRPr/>
            </a:pPr>
            <a:r>
              <a:rPr lang="en-US" altLang="ja-JP"/>
              <a:t>July 2016</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eaLnBrk="0" hangingPunct="0">
              <a:defRPr kumimoji="0" dirty="0" smtClean="0">
                <a:ea typeface="ＭＳ Ｐゴシック" charset="-128"/>
              </a:defRPr>
            </a:lvl1pPr>
          </a:lstStyle>
          <a:p>
            <a:pPr>
              <a:defRPr/>
            </a:pPr>
            <a:r>
              <a:rPr lang="en-US" altLang="ja-JP"/>
              <a:t>Ryuji Kohno(YNU/CWC-Nippon)</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kumimoji="0" dirty="0">
                <a:ea typeface="ＭＳ Ｐゴシック" charset="-128"/>
              </a:defRPr>
            </a:lvl1pPr>
          </a:lstStyle>
          <a:p>
            <a:pPr>
              <a:defRPr/>
            </a:pPr>
            <a:r>
              <a:rPr lang="en-US" altLang="ja-JP"/>
              <a:t>Slide </a:t>
            </a:r>
            <a:fld id="{CD4DF8FC-C1A8-4FC7-98E5-DF16896CDE55}" type="slidenum">
              <a:rPr lang="en-US" altLang="ja-JP"/>
              <a:pPr>
                <a:defRPr/>
              </a:pPr>
              <a:t>‹#›</a:t>
            </a:fld>
            <a:endParaRPr lang="en-US" altLang="ja-JP"/>
          </a:p>
        </p:txBody>
      </p:sp>
      <p:sp>
        <p:nvSpPr>
          <p:cNvPr id="1031" name="Rectangle 7"/>
          <p:cNvSpPr>
            <a:spLocks noChangeArrowheads="1"/>
          </p:cNvSpPr>
          <p:nvPr/>
        </p:nvSpPr>
        <p:spPr bwMode="auto">
          <a:xfrm>
            <a:off x="4495800" y="393700"/>
            <a:ext cx="39624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712788" eaLnBrk="0" hangingPunct="0">
              <a:defRPr sz="1200">
                <a:solidFill>
                  <a:schemeClr val="tx1"/>
                </a:solidFill>
                <a:latin typeface="Times New Roman" pitchFamily="18" charset="0"/>
              </a:defRPr>
            </a:lvl5pPr>
            <a:lvl6pPr marL="1169988" eaLnBrk="0" fontAlgn="base" hangingPunct="0">
              <a:spcBef>
                <a:spcPct val="0"/>
              </a:spcBef>
              <a:spcAft>
                <a:spcPct val="0"/>
              </a:spcAft>
              <a:defRPr sz="1200">
                <a:solidFill>
                  <a:schemeClr val="tx1"/>
                </a:solidFill>
                <a:latin typeface="Times New Roman" pitchFamily="18" charset="0"/>
              </a:defRPr>
            </a:lvl6pPr>
            <a:lvl7pPr marL="1627188" eaLnBrk="0" fontAlgn="base" hangingPunct="0">
              <a:spcBef>
                <a:spcPct val="0"/>
              </a:spcBef>
              <a:spcAft>
                <a:spcPct val="0"/>
              </a:spcAft>
              <a:defRPr sz="1200">
                <a:solidFill>
                  <a:schemeClr val="tx1"/>
                </a:solidFill>
                <a:latin typeface="Times New Roman" pitchFamily="18" charset="0"/>
              </a:defRPr>
            </a:lvl7pPr>
            <a:lvl8pPr marL="2084388" eaLnBrk="0" fontAlgn="base" hangingPunct="0">
              <a:spcBef>
                <a:spcPct val="0"/>
              </a:spcBef>
              <a:spcAft>
                <a:spcPct val="0"/>
              </a:spcAft>
              <a:defRPr sz="1200">
                <a:solidFill>
                  <a:schemeClr val="tx1"/>
                </a:solidFill>
                <a:latin typeface="Times New Roman" pitchFamily="18" charset="0"/>
              </a:defRPr>
            </a:lvl8pPr>
            <a:lvl9pPr marL="2541588" eaLnBrk="0" fontAlgn="base" hangingPunct="0">
              <a:spcBef>
                <a:spcPct val="0"/>
              </a:spcBef>
              <a:spcAft>
                <a:spcPct val="0"/>
              </a:spcAft>
              <a:defRPr sz="1200">
                <a:solidFill>
                  <a:schemeClr val="tx1"/>
                </a:solidFill>
                <a:latin typeface="Times New Roman" pitchFamily="18" charset="0"/>
              </a:defRPr>
            </a:lvl9pPr>
          </a:lstStyle>
          <a:p>
            <a:pPr lvl="4" algn="r"/>
            <a:r>
              <a:rPr kumimoji="0" lang="en-US" altLang="ja-JP" sz="1400" b="1" dirty="0"/>
              <a:t>doc.: IEEE </a:t>
            </a:r>
            <a:r>
              <a:rPr kumimoji="0" lang="en-US" altLang="ja-JP" sz="1400" b="1" dirty="0" smtClean="0"/>
              <a:t>15-16-0558-01-0dep</a:t>
            </a:r>
            <a:endParaRPr kumimoji="0" lang="en-US" altLang="ja-JP"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日付プレースホルダー 1"/>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a:ea typeface="ＭＳ Ｐゴシック" pitchFamily="50" charset="-128"/>
              </a:rPr>
              <a:t>July 2016</a:t>
            </a:r>
          </a:p>
        </p:txBody>
      </p:sp>
      <p:sp>
        <p:nvSpPr>
          <p:cNvPr id="8195" name="スライド番号プレースホルダー 3"/>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ea typeface="ＭＳ Ｐゴシック" pitchFamily="50" charset="-128"/>
              </a:rPr>
              <a:t>Slide </a:t>
            </a:r>
            <a:fld id="{44002246-9C33-4D5B-8422-3F2F33178110}" type="slidenum">
              <a:rPr lang="en-US" altLang="ja-JP" smtClean="0">
                <a:ea typeface="ＭＳ Ｐゴシック" pitchFamily="50" charset="-128"/>
              </a:rPr>
              <a:pPr/>
              <a:t>1</a:t>
            </a:fld>
            <a:endParaRPr lang="en-US" altLang="ja-JP" smtClean="0">
              <a:ea typeface="ＭＳ Ｐゴシック" pitchFamily="50" charset="-128"/>
            </a:endParaRPr>
          </a:p>
        </p:txBody>
      </p:sp>
      <p:sp>
        <p:nvSpPr>
          <p:cNvPr id="27651" name="Rectangle 3"/>
          <p:cNvSpPr>
            <a:spLocks noChangeArrowheads="1"/>
          </p:cNvSpPr>
          <p:nvPr/>
        </p:nvSpPr>
        <p:spPr bwMode="auto">
          <a:xfrm>
            <a:off x="152400" y="784225"/>
            <a:ext cx="8991600" cy="4888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defRPr/>
            </a:pPr>
            <a:r>
              <a:rPr kumimoji="0"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kumimoji="0" lang="en-US" altLang="ja-JP" sz="1600" b="1" dirty="0">
              <a:solidFill>
                <a:schemeClr val="tx2"/>
              </a:solidFill>
              <a:ea typeface="ＭＳ Ｐゴシック" charset="-128"/>
            </a:endParaRPr>
          </a:p>
          <a:p>
            <a:pPr eaLnBrk="0" hangingPunct="0">
              <a:defRPr/>
            </a:pPr>
            <a:endParaRPr kumimoji="0" lang="en-US" altLang="ja-JP" sz="1600" dirty="0">
              <a:solidFill>
                <a:schemeClr val="tx2"/>
              </a:solidFill>
              <a:ea typeface="ＭＳ Ｐゴシック" charset="-128"/>
            </a:endParaRPr>
          </a:p>
          <a:p>
            <a:pPr eaLnBrk="0" hangingPunct="0">
              <a:defRPr/>
            </a:pPr>
            <a:r>
              <a:rPr kumimoji="0" lang="en-US" altLang="ja-JP" sz="1600" b="1" dirty="0">
                <a:ea typeface="ＭＳ Ｐゴシック" charset="-128"/>
              </a:rPr>
              <a:t>Submission Title</a:t>
            </a:r>
            <a:r>
              <a:rPr kumimoji="0" lang="en-US" altLang="ja-JP" sz="1600" b="1" dirty="0">
                <a:ea typeface="ＭＳ Ｐゴシック" charset="-128"/>
              </a:rPr>
              <a:t>:</a:t>
            </a:r>
            <a:r>
              <a:rPr kumimoji="0" lang="en-US" altLang="ja-JP" sz="1600" dirty="0">
                <a:ea typeface="ＭＳ Ｐゴシック" charset="-128"/>
              </a:rPr>
              <a:t> [IG-DEP </a:t>
            </a:r>
            <a:r>
              <a:rPr kumimoji="0" lang="en-US" altLang="ja-JP" sz="1600" dirty="0" smtClean="0">
                <a:ea typeface="ＭＳ Ｐゴシック" charset="-128"/>
              </a:rPr>
              <a:t>Tutorial Plan for Primary Focused Applications in Vehicle Networks with Enhanced Dependability]</a:t>
            </a:r>
            <a:endParaRPr kumimoji="0" lang="en-US" altLang="ja-JP" sz="1600" dirty="0">
              <a:ea typeface="ＭＳ Ｐゴシック" charset="-128"/>
            </a:endParaRPr>
          </a:p>
          <a:p>
            <a:pPr eaLnBrk="0" hangingPunct="0">
              <a:defRPr/>
            </a:pPr>
            <a:r>
              <a:rPr kumimoji="0" lang="en-US" altLang="ja-JP" sz="1600" b="1" dirty="0">
                <a:ea typeface="ＭＳ Ｐゴシック" charset="-128"/>
              </a:rPr>
              <a:t>Date Submitted: </a:t>
            </a:r>
            <a:r>
              <a:rPr kumimoji="0" lang="en-US" altLang="ja-JP" sz="1600" dirty="0">
                <a:ea typeface="ＭＳ Ｐゴシック" charset="-128"/>
              </a:rPr>
              <a:t>[25 July, 2016]</a:t>
            </a:r>
            <a:r>
              <a:rPr kumimoji="0" lang="en-US" altLang="ja-JP" sz="1600" dirty="0">
                <a:ea typeface="ＭＳ Ｐゴシック" charset="-128"/>
              </a:rPr>
              <a:t>	</a:t>
            </a:r>
          </a:p>
          <a:p>
            <a:pPr eaLnBrk="0" hangingPunct="0">
              <a:defRPr/>
            </a:pPr>
            <a:r>
              <a:rPr kumimoji="0" lang="en-US" altLang="ja-JP" sz="1600" b="1" dirty="0">
                <a:ea typeface="ＭＳ Ｐゴシック" charset="-128"/>
              </a:rPr>
              <a:t>Source:</a:t>
            </a:r>
            <a:r>
              <a:rPr kumimoji="0" lang="en-US" altLang="ja-JP" sz="1600" dirty="0">
                <a:ea typeface="ＭＳ Ｐゴシック" charset="-128"/>
              </a:rPr>
              <a:t> </a:t>
            </a:r>
            <a:r>
              <a:rPr kumimoji="0" lang="en-US" altLang="ja-JP" sz="1600" dirty="0">
                <a:ea typeface="ＭＳ Ｐゴシック" charset="-128"/>
              </a:rPr>
              <a:t> Ryuji Kohno, Yokohama National University/CWC-Nippon Co.                                </a:t>
            </a:r>
            <a:endParaRPr kumimoji="0" lang="en-US" altLang="ja-JP" sz="1600" dirty="0">
              <a:ea typeface="ＭＳ Ｐゴシック" charset="-128"/>
            </a:endParaRPr>
          </a:p>
          <a:p>
            <a:pPr eaLnBrk="0" hangingPunct="0">
              <a:defRPr/>
            </a:pPr>
            <a:r>
              <a:rPr kumimoji="0" lang="en-US" altLang="ja-JP" sz="1600" dirty="0">
                <a:ea typeface="ＭＳ Ｐゴシック" charset="-128"/>
              </a:rPr>
              <a:t>Address </a:t>
            </a:r>
            <a:r>
              <a:rPr kumimoji="0" lang="en-US" altLang="ja-JP" sz="1600" dirty="0">
                <a:ea typeface="ＭＳ Ｐゴシック" charset="-128"/>
              </a:rPr>
              <a:t>79-5 Tokiwadai, Hodogaya-ku, Yokohama, Japan  240-8501</a:t>
            </a:r>
            <a:endParaRPr kumimoji="0" lang="en-US" altLang="ja-JP" sz="1600" dirty="0">
              <a:ea typeface="ＭＳ Ｐゴシック" charset="-128"/>
            </a:endParaRPr>
          </a:p>
          <a:p>
            <a:pPr eaLnBrk="0" hangingPunct="0">
              <a:defRPr/>
            </a:pPr>
            <a:r>
              <a:rPr kumimoji="0" lang="en-US" altLang="ja-JP" sz="1600" dirty="0">
                <a:ea typeface="ＭＳ Ｐゴシック" charset="-128"/>
              </a:rPr>
              <a:t>Voice</a:t>
            </a:r>
            <a:r>
              <a:rPr kumimoji="0" lang="en-US" altLang="ja-JP" sz="1600" dirty="0">
                <a:ea typeface="ＭＳ Ｐゴシック" charset="-128"/>
              </a:rPr>
              <a:t>: +81 (0)45-339-4115 Email: </a:t>
            </a:r>
            <a:r>
              <a:rPr kumimoji="0" lang="en-US" altLang="ja-JP" sz="1600" dirty="0">
                <a:ea typeface="ＭＳ Ｐゴシック" charset="-128"/>
                <a:hlinkClick r:id="rId3"/>
              </a:rPr>
              <a:t>kohno@ynu.ac.jp</a:t>
            </a:r>
            <a:r>
              <a:rPr kumimoji="0" lang="en-US" altLang="ja-JP" sz="1600" dirty="0">
                <a:ea typeface="ＭＳ Ｐゴシック" charset="-128"/>
              </a:rPr>
              <a:t>, ryuji.kohno@cwc-nippon.co.jp]</a:t>
            </a:r>
            <a:endParaRPr kumimoji="0" lang="en-US" altLang="ja-JP" sz="1600" dirty="0">
              <a:ea typeface="ＭＳ Ｐゴシック" charset="-128"/>
            </a:endParaRPr>
          </a:p>
          <a:p>
            <a:pPr eaLnBrk="0" hangingPunct="0">
              <a:spcBef>
                <a:spcPts val="600"/>
              </a:spcBef>
              <a:spcAft>
                <a:spcPts val="600"/>
              </a:spcAft>
              <a:defRPr/>
            </a:pPr>
            <a:r>
              <a:rPr kumimoji="0" lang="en-US" altLang="ja-JP" sz="1600" b="1" dirty="0">
                <a:solidFill>
                  <a:schemeClr val="tx2"/>
                </a:solidFill>
                <a:ea typeface="ＭＳ Ｐゴシック" charset="-128"/>
              </a:rPr>
              <a:t>Re</a:t>
            </a:r>
            <a:r>
              <a:rPr kumimoji="0" lang="en-US" altLang="ja-JP" sz="1600" b="1" dirty="0">
                <a:solidFill>
                  <a:schemeClr val="tx2"/>
                </a:solidFill>
                <a:ea typeface="ＭＳ Ｐゴシック" charset="-128"/>
              </a:rPr>
              <a:t>:</a:t>
            </a:r>
            <a:r>
              <a:rPr kumimoji="0" lang="en-US" altLang="ja-JP" sz="1600" dirty="0">
                <a:solidFill>
                  <a:schemeClr val="tx2"/>
                </a:solidFill>
                <a:ea typeface="ＭＳ Ｐゴシック" charset="-128"/>
              </a:rPr>
              <a:t> </a:t>
            </a:r>
            <a:r>
              <a:rPr kumimoji="0" lang="en-US" altLang="ja-JP" sz="1600" dirty="0">
                <a:solidFill>
                  <a:schemeClr val="tx2"/>
                </a:solidFill>
                <a:ea typeface="ＭＳ Ｐゴシック" charset="-128"/>
              </a:rPr>
              <a:t>[]</a:t>
            </a:r>
            <a:endParaRPr kumimoji="0" lang="en-US" altLang="ja-JP" sz="1600" dirty="0">
              <a:solidFill>
                <a:schemeClr val="tx2"/>
              </a:solidFill>
              <a:ea typeface="ＭＳ Ｐゴシック" charset="-128"/>
            </a:endParaRPr>
          </a:p>
          <a:p>
            <a:pPr eaLnBrk="0" hangingPunct="0">
              <a:spcBef>
                <a:spcPts val="100"/>
              </a:spcBef>
              <a:spcAft>
                <a:spcPts val="100"/>
              </a:spcAft>
              <a:defRPr/>
            </a:pPr>
            <a:r>
              <a:rPr kumimoji="0" lang="en-US" altLang="ja-JP" sz="1600" b="1" dirty="0">
                <a:solidFill>
                  <a:schemeClr val="tx2"/>
                </a:solidFill>
                <a:ea typeface="ＭＳ Ｐゴシック" charset="-128"/>
              </a:rPr>
              <a:t>Abstract</a:t>
            </a:r>
            <a:r>
              <a:rPr kumimoji="0" lang="en-US" altLang="ja-JP" sz="1600" b="1" dirty="0">
                <a:solidFill>
                  <a:schemeClr val="tx2"/>
                </a:solidFill>
                <a:ea typeface="ＭＳ Ｐゴシック" charset="-128"/>
              </a:rPr>
              <a:t>:</a:t>
            </a:r>
            <a:r>
              <a:rPr kumimoji="0" lang="en-US" altLang="ja-JP" sz="1600" dirty="0">
                <a:solidFill>
                  <a:schemeClr val="tx2"/>
                </a:solidFill>
                <a:ea typeface="ＭＳ Ｐゴシック" charset="-128"/>
              </a:rPr>
              <a:t>	</a:t>
            </a:r>
            <a:r>
              <a:rPr kumimoji="0" lang="en-US" altLang="ja-JP" sz="1600" dirty="0">
                <a:solidFill>
                  <a:schemeClr val="tx2"/>
                </a:solidFill>
                <a:ea typeface="ＭＳ Ｐゴシック" charset="-128"/>
              </a:rPr>
              <a:t>[This document </a:t>
            </a:r>
            <a:r>
              <a:rPr kumimoji="0" lang="en-US" altLang="ja-JP" sz="1600" dirty="0" smtClean="0">
                <a:solidFill>
                  <a:schemeClr val="tx2"/>
                </a:solidFill>
                <a:ea typeface="ＭＳ Ｐゴシック" charset="-128"/>
              </a:rPr>
              <a:t>describes primary focused applications in vehicle networks which need enhanced dependability and plans tutorial in November meeting.]</a:t>
            </a:r>
            <a:endParaRPr kumimoji="0" lang="en-US" altLang="ja-JP" sz="1600" dirty="0">
              <a:solidFill>
                <a:schemeClr val="tx2"/>
              </a:solidFill>
              <a:ea typeface="ＭＳ Ｐゴシック" charset="-128"/>
            </a:endParaRPr>
          </a:p>
          <a:p>
            <a:pPr eaLnBrk="0" hangingPunct="0">
              <a:spcBef>
                <a:spcPts val="600"/>
              </a:spcBef>
              <a:spcAft>
                <a:spcPts val="600"/>
              </a:spcAft>
              <a:defRPr/>
            </a:pPr>
            <a:r>
              <a:rPr kumimoji="0" lang="en-US" altLang="ja-JP" sz="1600" b="1" dirty="0">
                <a:solidFill>
                  <a:schemeClr val="tx2"/>
                </a:solidFill>
                <a:ea typeface="ＭＳ Ｐゴシック" charset="-128"/>
              </a:rPr>
              <a:t>Purpose:</a:t>
            </a:r>
            <a:r>
              <a:rPr kumimoji="0" lang="en-US" altLang="ja-JP" sz="1600" dirty="0">
                <a:solidFill>
                  <a:schemeClr val="tx2"/>
                </a:solidFill>
                <a:ea typeface="ＭＳ Ｐゴシック" charset="-128"/>
              </a:rPr>
              <a:t>	</a:t>
            </a:r>
            <a:r>
              <a:rPr kumimoji="0" lang="en-US" altLang="ja-JP" sz="1600" dirty="0">
                <a:ea typeface="ＭＳ Ｐゴシック" charset="-128"/>
              </a:rPr>
              <a:t>[information]</a:t>
            </a:r>
            <a:endParaRPr kumimoji="0" lang="en-US" altLang="ja-JP" sz="1600" dirty="0">
              <a:ea typeface="ＭＳ Ｐゴシック" charset="-128"/>
            </a:endParaRPr>
          </a:p>
          <a:p>
            <a:pPr eaLnBrk="0" hangingPunct="0">
              <a:defRPr/>
            </a:pPr>
            <a:r>
              <a:rPr kumimoji="0" lang="en-US" altLang="ja-JP" sz="1600" b="1" dirty="0">
                <a:solidFill>
                  <a:schemeClr val="tx2"/>
                </a:solidFill>
                <a:ea typeface="ＭＳ Ｐゴシック" charset="-128"/>
              </a:rPr>
              <a:t>Notice:</a:t>
            </a:r>
            <a:r>
              <a:rPr kumimoji="0"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kumimoji="0" lang="en-US" altLang="ja-JP" sz="1600" b="1" dirty="0">
                <a:solidFill>
                  <a:schemeClr val="tx2"/>
                </a:solidFill>
                <a:ea typeface="ＭＳ Ｐゴシック" charset="-128"/>
              </a:rPr>
              <a:t>Release:</a:t>
            </a:r>
            <a:r>
              <a:rPr kumimoji="0" lang="en-US" altLang="ja-JP" sz="1600" dirty="0">
                <a:solidFill>
                  <a:schemeClr val="tx2"/>
                </a:solidFill>
                <a:ea typeface="ＭＳ Ｐゴシック" charset="-128"/>
              </a:rPr>
              <a:t>	The contributor acknowledges </a:t>
            </a:r>
            <a:r>
              <a:rPr kumimoji="0" lang="en-US" altLang="ja-JP" sz="1600" dirty="0">
                <a:solidFill>
                  <a:schemeClr val="tx2"/>
                </a:solidFill>
                <a:ea typeface="ＭＳ Ｐゴシック" charset="-128"/>
              </a:rPr>
              <a:t>and accepts </a:t>
            </a:r>
            <a:r>
              <a:rPr kumimoji="0" lang="en-US" altLang="ja-JP" sz="1600" dirty="0">
                <a:solidFill>
                  <a:schemeClr val="tx2"/>
                </a:solidFill>
                <a:ea typeface="ＭＳ Ｐゴシック" charset="-128"/>
              </a:rPr>
              <a:t>that this contribution becomes the property of IEEE and may be made publicly available by P802.15.	</a:t>
            </a:r>
          </a:p>
        </p:txBody>
      </p:sp>
      <p:sp>
        <p:nvSpPr>
          <p:cNvPr id="8197" name="Rectangle 5"/>
          <p:cNvSpPr>
            <a:spLocks noGrp="1" noChangeArrowheads="1"/>
          </p:cNvSpPr>
          <p:nvPr>
            <p:ph type="ftr" sz="quarter" idx="12"/>
          </p:nvPr>
        </p:nvSpPr>
        <p:spPr>
          <a:xfrm>
            <a:off x="5486400" y="6475413"/>
            <a:ext cx="3124200" cy="184150"/>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pitchFamily="50" charset="-128"/>
              </a:rPr>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ー 3"/>
          <p:cNvSpPr>
            <a:spLocks noGrp="1"/>
          </p:cNvSpPr>
          <p:nvPr>
            <p:ph type="dt" sz="quarter" idx="10"/>
          </p:nvPr>
        </p:nvSpPr>
        <p:spPr>
          <a:xfrm>
            <a:off x="684213" y="377825"/>
            <a:ext cx="1295400" cy="215900"/>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a:ea typeface="ＭＳ Ｐゴシック" pitchFamily="50" charset="-128"/>
              </a:rPr>
              <a:t>July 2016</a:t>
            </a:r>
          </a:p>
        </p:txBody>
      </p:sp>
      <p:sp>
        <p:nvSpPr>
          <p:cNvPr id="9219" name="スライド番号プレースホルダー 5"/>
          <p:cNvSpPr>
            <a:spLocks noGrp="1"/>
          </p:cNvSpPr>
          <p:nvPr>
            <p:ph type="sldNum" sz="quarter" idx="11"/>
          </p:nvPr>
        </p:nvSpPr>
        <p:spPr>
          <a:xfrm>
            <a:off x="4343400" y="6475413"/>
            <a:ext cx="530225" cy="182562"/>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ea typeface="ＭＳ Ｐゴシック" pitchFamily="50" charset="-128"/>
              </a:rPr>
              <a:t>Slide </a:t>
            </a:r>
            <a:fld id="{7C09BB6F-8E2D-461E-9679-A2C54F7453AA}" type="slidenum">
              <a:rPr lang="en-US" altLang="ja-JP" smtClean="0">
                <a:ea typeface="ＭＳ Ｐゴシック" pitchFamily="50" charset="-128"/>
              </a:rPr>
              <a:pPr/>
              <a:t>2</a:t>
            </a:fld>
            <a:endParaRPr lang="en-US" altLang="ja-JP" smtClean="0">
              <a:ea typeface="ＭＳ Ｐゴシック" pitchFamily="50" charset="-128"/>
            </a:endParaRPr>
          </a:p>
        </p:txBody>
      </p:sp>
      <p:sp>
        <p:nvSpPr>
          <p:cNvPr id="26626" name="Rectangle 2"/>
          <p:cNvSpPr>
            <a:spLocks noGrp="1" noChangeArrowheads="1"/>
          </p:cNvSpPr>
          <p:nvPr>
            <p:ph type="ctrTitle"/>
          </p:nvPr>
        </p:nvSpPr>
        <p:spPr>
          <a:xfrm>
            <a:off x="0" y="2286000"/>
            <a:ext cx="9144000" cy="2222500"/>
          </a:xfrm>
        </p:spPr>
        <p:txBody>
          <a:bodyPr/>
          <a:lstStyle/>
          <a:p>
            <a:r>
              <a:rPr lang="en-US" altLang="ja-JP" b="1" dirty="0" smtClean="0">
                <a:ea typeface="ＭＳ Ｐゴシック" pitchFamily="50" charset="-128"/>
              </a:rPr>
              <a:t>IEEE 802.15 IG DEP </a:t>
            </a:r>
            <a:br>
              <a:rPr lang="en-US" altLang="ja-JP" b="1" dirty="0" smtClean="0">
                <a:ea typeface="ＭＳ Ｐゴシック" pitchFamily="50" charset="-128"/>
              </a:rPr>
            </a:br>
            <a:r>
              <a:rPr lang="en-US" altLang="ja-JP" sz="3200" b="1" dirty="0" smtClean="0">
                <a:ea typeface="ＭＳ Ｐゴシック" pitchFamily="50" charset="-128"/>
              </a:rPr>
              <a:t/>
            </a:r>
            <a:br>
              <a:rPr lang="en-US" altLang="ja-JP" sz="3200" b="1" dirty="0" smtClean="0">
                <a:ea typeface="ＭＳ Ｐゴシック" pitchFamily="50" charset="-128"/>
              </a:rPr>
            </a:br>
            <a:r>
              <a:rPr lang="en-US" altLang="ja-JP" sz="3200" b="1" dirty="0" smtClean="0">
                <a:latin typeface="Arial" pitchFamily="34" charset="0"/>
                <a:ea typeface="ＭＳ Ｐゴシック" pitchFamily="50" charset="-128"/>
              </a:rPr>
              <a:t>Tutorial Plan for Primary Focused Applications in Vehicle Networks with Enhanced Dependability</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Ryuji Kohno</a:t>
            </a:r>
            <a:br>
              <a:rPr lang="en-US" altLang="ja-JP" dirty="0" smtClean="0">
                <a:ea typeface="ＭＳ Ｐゴシック" pitchFamily="50" charset="-128"/>
              </a:rPr>
            </a:br>
            <a:r>
              <a:rPr lang="en-US" altLang="ja-JP" sz="3200" dirty="0" smtClean="0">
                <a:ea typeface="ＭＳ Ｐゴシック" pitchFamily="50" charset="-128"/>
              </a:rPr>
              <a:t>(Yokohama National University/CWC-Nippon Co.)</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San Diego, CA, USA</a:t>
            </a:r>
            <a:endParaRPr lang="ja-JP" altLang="ja-JP" dirty="0" smtClean="0">
              <a:ea typeface="ＭＳ Ｐゴシック" pitchFamily="50" charset="-128"/>
            </a:endParaRPr>
          </a:p>
        </p:txBody>
      </p:sp>
      <p:sp>
        <p:nvSpPr>
          <p:cNvPr id="9221" name="Rectangle 5"/>
          <p:cNvSpPr>
            <a:spLocks noGrp="1" noChangeArrowheads="1"/>
          </p:cNvSpPr>
          <p:nvPr>
            <p:ph type="ftr" sz="quarter" idx="12"/>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pitchFamily="50" charset="-128"/>
              </a:rPr>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94009" y="549275"/>
            <a:ext cx="8526463" cy="754063"/>
          </a:xfrm>
        </p:spPr>
        <p:txBody>
          <a:bodyPr/>
          <a:lstStyle/>
          <a:p>
            <a:r>
              <a:rPr lang="en-GB" altLang="ja-JP" sz="3200" b="1" dirty="0" smtClean="0">
                <a:latin typeface="+mn-lt"/>
                <a:ea typeface="ＭＳ Ｐゴシック" pitchFamily="50" charset="-128"/>
              </a:rPr>
              <a:t>Proposed </a:t>
            </a:r>
            <a:r>
              <a:rPr lang="en-GB" altLang="ja-JP" sz="3200" b="1" dirty="0" smtClean="0">
                <a:latin typeface="+mn-lt"/>
                <a:ea typeface="ＭＳ Ｐゴシック" pitchFamily="50" charset="-128"/>
              </a:rPr>
              <a:t>Applications Responded for CFI</a:t>
            </a:r>
            <a:endParaRPr lang="en-GB" altLang="ja-JP" sz="3200" b="1" dirty="0" smtClean="0">
              <a:latin typeface="+mn-lt"/>
              <a:ea typeface="ＭＳ Ｐゴシック" pitchFamily="50" charset="-128"/>
            </a:endParaRPr>
          </a:p>
        </p:txBody>
      </p:sp>
      <p:sp>
        <p:nvSpPr>
          <p:cNvPr id="9219" name="Slide Number Placeholder 2"/>
          <p:cNvSpPr>
            <a:spLocks noGrp="1"/>
          </p:cNvSpPr>
          <p:nvPr>
            <p:ph type="sldNum" sz="quarter" idx="11"/>
          </p:nvPr>
        </p:nvSpPr>
        <p:spPr>
          <a:xfrm>
            <a:off x="4284663" y="6561138"/>
            <a:ext cx="1600200"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itchFamily="18" charset="0"/>
              </a:defRPr>
            </a:lvl9pPr>
          </a:lstStyle>
          <a:p>
            <a:pPr algn="l" eaLnBrk="1" hangingPunct="1">
              <a:buSzPct val="100000"/>
            </a:pPr>
            <a:r>
              <a:rPr lang="en-US" altLang="ja-JP" b="1" smtClean="0">
                <a:solidFill>
                  <a:srgbClr val="000000"/>
                </a:solidFill>
                <a:ea typeface="ＭＳ Ｐゴシック" pitchFamily="50" charset="-128"/>
              </a:rPr>
              <a:t>Slide </a:t>
            </a:r>
            <a:fld id="{6B78A5D3-2BDF-49F3-A915-D14BD0401F0E}" type="slidenum">
              <a:rPr lang="en-US" altLang="ja-JP" b="1" smtClean="0">
                <a:solidFill>
                  <a:srgbClr val="000000"/>
                </a:solidFill>
                <a:ea typeface="ＭＳ Ｐゴシック" pitchFamily="50" charset="-128"/>
              </a:rPr>
              <a:pPr algn="l" eaLnBrk="1" hangingPunct="1">
                <a:buSzPct val="100000"/>
              </a:pPr>
              <a:t>3</a:t>
            </a:fld>
            <a:endParaRPr lang="en-US" altLang="ja-JP" b="1" smtClean="0">
              <a:solidFill>
                <a:srgbClr val="000000"/>
              </a:solidFill>
              <a:ea typeface="ＭＳ Ｐゴシック" pitchFamily="50" charset="-128"/>
            </a:endParaRPr>
          </a:p>
        </p:txBody>
      </p:sp>
      <p:sp>
        <p:nvSpPr>
          <p:cNvPr id="9220"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Remote healthcare monitoring</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Remote sensing and controlling</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Vehicle internal sensing and controlling</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Collision avoidance radar</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Inter-vehicle communications and ranging</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Wearable and implant wireless medical sensing and controlling</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Applications for ultra wideband radio</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Reliable and robust radio control</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Wearable healthcare sensing</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Secure remote healthcare and medicine</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Wireless sensing system for Factory with feedback control</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Dependable multi-hop inter-vehicle communications</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Inter-navigation and inter-vehicle information sharing in normal and emergency conditions</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Single wireless communication network solution that functions both in normal and in disaster environments</a:t>
            </a:r>
          </a:p>
          <a:p>
            <a:pPr eaLnBrk="1" hangingPunct="1">
              <a:lnSpc>
                <a:spcPct val="90000"/>
              </a:lnSpc>
              <a:buClr>
                <a:srgbClr val="000000"/>
              </a:buClr>
              <a:buSzPct val="100000"/>
              <a:buFont typeface="Arial" pitchFamily="34" charset="0"/>
              <a:buAutoNum type="arabicPeriod"/>
            </a:pPr>
            <a:r>
              <a:rPr kumimoji="0" lang="en-US" altLang="ja-JP" sz="2200">
                <a:solidFill>
                  <a:srgbClr val="000000"/>
                </a:solidFill>
              </a:rPr>
              <a:t>Disaster prevention, emergency rescue and recovery</a:t>
            </a:r>
          </a:p>
          <a:p>
            <a:pPr eaLnBrk="1" hangingPunct="1">
              <a:lnSpc>
                <a:spcPct val="90000"/>
              </a:lnSpc>
              <a:buClr>
                <a:srgbClr val="000000"/>
              </a:buClr>
              <a:buSzPct val="100000"/>
              <a:buFont typeface="Arial" pitchFamily="34" charset="0"/>
              <a:buAutoNum type="arabicPeriod"/>
            </a:pPr>
            <a:endParaRPr kumimoji="0" lang="en-US" altLang="ja-JP" sz="2200">
              <a:solidFill>
                <a:srgbClr val="000000"/>
              </a:solidFill>
            </a:endParaRPr>
          </a:p>
          <a:p>
            <a:pPr eaLnBrk="1" hangingPunct="1">
              <a:lnSpc>
                <a:spcPct val="90000"/>
              </a:lnSpc>
              <a:buClr>
                <a:srgbClr val="000000"/>
              </a:buClr>
              <a:buSzPct val="100000"/>
              <a:buFont typeface="Arial" pitchFamily="34" charset="0"/>
              <a:buAutoNum type="arabicPeriod"/>
            </a:pPr>
            <a:endParaRPr kumimoji="0" lang="en-US" altLang="ja-JP" sz="2200">
              <a:solidFill>
                <a:srgbClr val="000000"/>
              </a:solidFill>
            </a:endParaRPr>
          </a:p>
          <a:p>
            <a:pPr eaLnBrk="1" hangingPunct="1">
              <a:lnSpc>
                <a:spcPct val="90000"/>
              </a:lnSpc>
              <a:buClr>
                <a:srgbClr val="000000"/>
              </a:buClr>
              <a:buSzPct val="100000"/>
              <a:buFontTx/>
              <a:buChar char="-"/>
            </a:pPr>
            <a:endParaRPr kumimoji="0" lang="en-US" altLang="ja-JP" sz="2200">
              <a:solidFill>
                <a:srgbClr val="000000"/>
              </a:solidFill>
            </a:endParaRPr>
          </a:p>
          <a:p>
            <a:pPr eaLnBrk="1" hangingPunct="1">
              <a:lnSpc>
                <a:spcPct val="90000"/>
              </a:lnSpc>
              <a:buClr>
                <a:srgbClr val="000000"/>
              </a:buClr>
              <a:buSzPct val="100000"/>
              <a:buFontTx/>
              <a:buChar char="-"/>
            </a:pPr>
            <a:endParaRPr kumimoji="0" lang="en-US" altLang="ja-JP" sz="2200">
              <a:solidFill>
                <a:srgbClr val="000000"/>
              </a:solidFill>
            </a:endParaRPr>
          </a:p>
          <a:p>
            <a:pPr eaLnBrk="1" hangingPunct="1">
              <a:lnSpc>
                <a:spcPct val="90000"/>
              </a:lnSpc>
              <a:buClr>
                <a:srgbClr val="000000"/>
              </a:buClr>
              <a:buSzPct val="100000"/>
              <a:buFontTx/>
              <a:buChar char="-"/>
            </a:pPr>
            <a:endParaRPr kumimoji="0" lang="en-US" altLang="ja-JP" sz="2200">
              <a:solidFill>
                <a:srgbClr val="000000"/>
              </a:solidFill>
            </a:endParaRPr>
          </a:p>
          <a:p>
            <a:pPr eaLnBrk="1" hangingPunct="1">
              <a:lnSpc>
                <a:spcPct val="90000"/>
              </a:lnSpc>
              <a:buClr>
                <a:srgbClr val="000000"/>
              </a:buClr>
              <a:buSzPct val="100000"/>
              <a:buFontTx/>
              <a:buChar char="-"/>
            </a:pPr>
            <a:endParaRPr kumimoji="0" lang="en-US" altLang="ja-JP" sz="2200">
              <a:solidFill>
                <a:srgbClr val="000000"/>
              </a:solidFill>
            </a:endParaRPr>
          </a:p>
        </p:txBody>
      </p:sp>
      <p:sp>
        <p:nvSpPr>
          <p:cNvPr id="9221" name="日付プレースホルダー 3"/>
          <p:cNvSpPr txBox="1">
            <a:spLocks/>
          </p:cNvSpPr>
          <p:nvPr/>
        </p:nvSpPr>
        <p:spPr bwMode="auto">
          <a:xfrm>
            <a:off x="684213" y="377825"/>
            <a:ext cx="12954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spcBef>
                <a:spcPct val="20000"/>
              </a:spcBef>
              <a:buChar char="•"/>
              <a:defRPr kumimoji="1" sz="3200">
                <a:solidFill>
                  <a:schemeClr val="tx1"/>
                </a:solidFill>
                <a:latin typeface="Arial" pitchFamily="34" charset="0"/>
              </a:defRPr>
            </a:lvl1pPr>
            <a:lvl2pPr indent="-285750">
              <a:spcBef>
                <a:spcPct val="20000"/>
              </a:spcBef>
              <a:buChar char="–"/>
              <a:defRPr kumimoji="1" sz="2800">
                <a:solidFill>
                  <a:schemeClr val="tx1"/>
                </a:solidFill>
                <a:latin typeface="Arial" pitchFamily="34" charset="0"/>
              </a:defRPr>
            </a:lvl2pPr>
            <a:lvl3pPr indent="-228600">
              <a:spcBef>
                <a:spcPct val="20000"/>
              </a:spcBef>
              <a:buChar char="•"/>
              <a:defRPr kumimoji="1" sz="2400">
                <a:solidFill>
                  <a:schemeClr val="tx1"/>
                </a:solidFill>
                <a:latin typeface="Arial" pitchFamily="34" charset="0"/>
              </a:defRPr>
            </a:lvl3pPr>
            <a:lvl4pPr indent="-228600">
              <a:spcBef>
                <a:spcPct val="20000"/>
              </a:spcBef>
              <a:buChar char="–"/>
              <a:defRPr kumimoji="1" sz="2000">
                <a:solidFill>
                  <a:schemeClr val="tx1"/>
                </a:solidFill>
                <a:latin typeface="Arial" pitchFamily="34" charset="0"/>
              </a:defRPr>
            </a:lvl4pPr>
            <a:lvl5pPr indent="-228600">
              <a:spcBef>
                <a:spcPct val="20000"/>
              </a:spcBef>
              <a:buChar char="•"/>
              <a:defRPr kumimoji="1" sz="2000">
                <a:solidFill>
                  <a:schemeClr val="tx1"/>
                </a:solidFill>
                <a:latin typeface="Arial" pitchFamily="34" charset="0"/>
              </a:defRPr>
            </a:lvl5pPr>
            <a:lvl6pPr indent="-228600" fontAlgn="base">
              <a:spcBef>
                <a:spcPct val="20000"/>
              </a:spcBef>
              <a:spcAft>
                <a:spcPct val="0"/>
              </a:spcAft>
              <a:buChar char="•"/>
              <a:defRPr kumimoji="1" sz="2000">
                <a:solidFill>
                  <a:schemeClr val="tx1"/>
                </a:solidFill>
                <a:latin typeface="Arial" pitchFamily="34" charset="0"/>
              </a:defRPr>
            </a:lvl6pPr>
            <a:lvl7pPr indent="-228600" fontAlgn="base">
              <a:spcBef>
                <a:spcPct val="20000"/>
              </a:spcBef>
              <a:spcAft>
                <a:spcPct val="0"/>
              </a:spcAft>
              <a:buChar char="•"/>
              <a:defRPr kumimoji="1" sz="2000">
                <a:solidFill>
                  <a:schemeClr val="tx1"/>
                </a:solidFill>
                <a:latin typeface="Arial" pitchFamily="34" charset="0"/>
              </a:defRPr>
            </a:lvl7pPr>
            <a:lvl8pPr indent="-228600" fontAlgn="base">
              <a:spcBef>
                <a:spcPct val="20000"/>
              </a:spcBef>
              <a:spcAft>
                <a:spcPct val="0"/>
              </a:spcAft>
              <a:buChar char="•"/>
              <a:defRPr kumimoji="1" sz="2000">
                <a:solidFill>
                  <a:schemeClr val="tx1"/>
                </a:solidFill>
                <a:latin typeface="Arial" pitchFamily="34" charset="0"/>
              </a:defRPr>
            </a:lvl8pPr>
            <a:lvl9pPr indent="-228600" fontAlgn="base">
              <a:spcBef>
                <a:spcPct val="20000"/>
              </a:spcBef>
              <a:spcAft>
                <a:spcPct val="0"/>
              </a:spcAft>
              <a:buChar char="•"/>
              <a:defRPr kumimoji="1" sz="2000">
                <a:solidFill>
                  <a:schemeClr val="tx1"/>
                </a:solidFill>
                <a:latin typeface="Arial" pitchFamily="34" charset="0"/>
              </a:defRPr>
            </a:lvl9pPr>
          </a:lstStyle>
          <a:p>
            <a:pPr eaLnBrk="0" hangingPunct="0">
              <a:spcBef>
                <a:spcPct val="0"/>
              </a:spcBef>
              <a:buFontTx/>
              <a:buNone/>
            </a:pPr>
            <a:r>
              <a:rPr kumimoji="0" lang="en-US" altLang="ja-JP" sz="1400" b="1">
                <a:latin typeface="Times New Roman" pitchFamily="18" charset="0"/>
              </a:rPr>
              <a:t>July 2016</a:t>
            </a:r>
          </a:p>
        </p:txBody>
      </p:sp>
      <p:sp>
        <p:nvSpPr>
          <p:cNvPr id="9222" name="正方形/長方形 1"/>
          <p:cNvSpPr>
            <a:spLocks noChangeArrowheads="1"/>
          </p:cNvSpPr>
          <p:nvPr/>
        </p:nvSpPr>
        <p:spPr bwMode="auto">
          <a:xfrm>
            <a:off x="6716713" y="6464300"/>
            <a:ext cx="23193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a:t>Ryuji Kohno(YNU/CWC-Nippon)</a:t>
            </a:r>
          </a:p>
        </p:txBody>
      </p:sp>
    </p:spTree>
    <p:extLst>
      <p:ext uri="{BB962C8B-B14F-4D97-AF65-F5344CB8AC3E}">
        <p14:creationId xmlns:p14="http://schemas.microsoft.com/office/powerpoint/2010/main" val="4035577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0" y="685800"/>
            <a:ext cx="9144000" cy="511175"/>
          </a:xfrm>
        </p:spPr>
        <p:txBody>
          <a:bodyPr/>
          <a:lstStyle/>
          <a:p>
            <a:r>
              <a:rPr lang="en-US" altLang="ja-JP" sz="3200" b="1" dirty="0" smtClean="0">
                <a:latin typeface="+mn-lt"/>
                <a:ea typeface="ＭＳ Ｐゴシック" pitchFamily="50" charset="-128"/>
              </a:rPr>
              <a:t>Potential Applications with Responses for CFI</a:t>
            </a:r>
            <a:endParaRPr lang="ja-JP" altLang="en-US" sz="3200" b="1" dirty="0" smtClean="0">
              <a:latin typeface="+mn-lt"/>
              <a:ea typeface="ＭＳ Ｐゴシック" pitchFamily="50" charset="-128"/>
            </a:endParaRPr>
          </a:p>
        </p:txBody>
      </p:sp>
      <p:sp>
        <p:nvSpPr>
          <p:cNvPr id="10243" name="スライド番号プレースホルダー 3"/>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ea typeface="ＭＳ Ｐゴシック" pitchFamily="50" charset="-128"/>
              </a:rPr>
              <a:t>Slide </a:t>
            </a:r>
            <a:fld id="{211B9425-E641-4907-9E4A-96F1DBCB6BA5}" type="slidenum">
              <a:rPr lang="en-US" altLang="ja-JP" smtClean="0">
                <a:ea typeface="ＭＳ Ｐゴシック" pitchFamily="50" charset="-128"/>
              </a:rPr>
              <a:pPr/>
              <a:t>4</a:t>
            </a:fld>
            <a:endParaRPr lang="en-US" altLang="ja-JP" smtClean="0">
              <a:ea typeface="ＭＳ Ｐゴシック" pitchFamily="50" charset="-128"/>
            </a:endParaRPr>
          </a:p>
        </p:txBody>
      </p:sp>
      <p:sp>
        <p:nvSpPr>
          <p:cNvPr id="10244" name="フッター プレースホルダー 4"/>
          <p:cNvSpPr>
            <a:spLocks noGrp="1"/>
          </p:cNvSpPr>
          <p:nvPr>
            <p:ph type="ftr" sz="quarter" idx="12"/>
          </p:nvPr>
        </p:nvSpPr>
        <p:spPr>
          <a:xfrm>
            <a:off x="5486400" y="6475413"/>
            <a:ext cx="3124200" cy="369887"/>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pitchFamily="50" charset="-128"/>
              </a:rPr>
              <a:t>Ryuji Kohno(YNU/CWC-Nippon)</a:t>
            </a:r>
          </a:p>
          <a:p>
            <a:r>
              <a:rPr lang="en-US" altLang="ja-JP">
                <a:ea typeface="ＭＳ Ｐゴシック" pitchFamily="50" charset="-128"/>
              </a:rPr>
              <a:t>)</a:t>
            </a:r>
          </a:p>
        </p:txBody>
      </p:sp>
      <p:sp>
        <p:nvSpPr>
          <p:cNvPr id="10245" name="正方形/長方形 5"/>
          <p:cNvSpPr>
            <a:spLocks noChangeArrowheads="1"/>
          </p:cNvSpPr>
          <p:nvPr/>
        </p:nvSpPr>
        <p:spPr bwMode="auto">
          <a:xfrm>
            <a:off x="250825" y="1919288"/>
            <a:ext cx="8893175" cy="460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nSpc>
                <a:spcPts val="2200"/>
              </a:lnSpc>
            </a:pPr>
            <a:r>
              <a:rPr kumimoji="0" lang="en-US" altLang="ja-JP" sz="2400" b="1" dirty="0">
                <a:solidFill>
                  <a:srgbClr val="FF0000"/>
                </a:solidFill>
                <a:latin typeface="+mn-lt"/>
              </a:rPr>
              <a:t>1.Automotive</a:t>
            </a:r>
          </a:p>
          <a:p>
            <a:pPr lvl="1">
              <a:lnSpc>
                <a:spcPts val="2200"/>
              </a:lnSpc>
            </a:pPr>
            <a:r>
              <a:rPr kumimoji="0" lang="en-US" altLang="ja-JP" sz="2200" dirty="0">
                <a:solidFill>
                  <a:srgbClr val="FF0000"/>
                </a:solidFill>
              </a:rPr>
              <a:t>1.1</a:t>
            </a:r>
            <a:r>
              <a:rPr kumimoji="0" lang="en-US" altLang="ja-JP" sz="2200" b="1" dirty="0">
                <a:solidFill>
                  <a:srgbClr val="FF0000"/>
                </a:solidFill>
              </a:rPr>
              <a:t>Car Internal M2M</a:t>
            </a:r>
            <a:r>
              <a:rPr kumimoji="0" lang="en-US" altLang="ja-JP" sz="2200" dirty="0">
                <a:solidFill>
                  <a:srgbClr val="FF0000"/>
                </a:solidFill>
              </a:rPr>
              <a:t>; </a:t>
            </a:r>
            <a:r>
              <a:rPr kumimoji="0" lang="en-US" altLang="ja-JP" sz="2200" dirty="0" smtClean="0">
                <a:solidFill>
                  <a:srgbClr val="FF0000"/>
                </a:solidFill>
              </a:rPr>
              <a:t>Volkswagen</a:t>
            </a:r>
            <a:r>
              <a:rPr kumimoji="0" lang="en-US" altLang="ja-JP" sz="2200" dirty="0">
                <a:solidFill>
                  <a:srgbClr val="FF0000"/>
                </a:solidFill>
              </a:rPr>
              <a:t>, BMW, KIA, Bosh, Continental </a:t>
            </a:r>
            <a:r>
              <a:rPr kumimoji="0" lang="en-US" altLang="ja-JP" sz="2200" dirty="0" err="1">
                <a:solidFill>
                  <a:srgbClr val="FF0000"/>
                </a:solidFill>
              </a:rPr>
              <a:t>etc</a:t>
            </a:r>
            <a:r>
              <a:rPr kumimoji="0" lang="en-US" altLang="ja-JP" sz="2200" dirty="0">
                <a:solidFill>
                  <a:srgbClr val="FF0000"/>
                </a:solidFill>
              </a:rPr>
              <a:t>        </a:t>
            </a:r>
          </a:p>
          <a:p>
            <a:pPr lvl="1">
              <a:lnSpc>
                <a:spcPts val="2200"/>
              </a:lnSpc>
            </a:pPr>
            <a:r>
              <a:rPr kumimoji="0" lang="en-US" altLang="ja-JP" sz="2200" dirty="0">
                <a:solidFill>
                  <a:srgbClr val="FF0000"/>
                </a:solidFill>
              </a:rPr>
              <a:t>1,2 </a:t>
            </a:r>
            <a:r>
              <a:rPr kumimoji="0" lang="en-US" altLang="ja-JP" sz="2200" b="1" dirty="0">
                <a:solidFill>
                  <a:srgbClr val="FF0000"/>
                </a:solidFill>
              </a:rPr>
              <a:t>Inter-vehicle M2M</a:t>
            </a:r>
            <a:r>
              <a:rPr kumimoji="0" lang="en-US" altLang="ja-JP" sz="2200" dirty="0">
                <a:solidFill>
                  <a:srgbClr val="FF0000"/>
                </a:solidFill>
              </a:rPr>
              <a:t>; Toyota, Daimler, Honda, Denso, Google etc.  </a:t>
            </a:r>
          </a:p>
          <a:p>
            <a:pPr lvl="1">
              <a:lnSpc>
                <a:spcPts val="2200"/>
              </a:lnSpc>
            </a:pPr>
            <a:r>
              <a:rPr kumimoji="0" lang="en-US" altLang="ja-JP" sz="2200" dirty="0">
                <a:solidFill>
                  <a:srgbClr val="FF0000"/>
                </a:solidFill>
              </a:rPr>
              <a:t>1.3 </a:t>
            </a:r>
            <a:r>
              <a:rPr kumimoji="0" lang="en-US" altLang="ja-JP" sz="2200" b="1" dirty="0">
                <a:solidFill>
                  <a:srgbClr val="FF0000"/>
                </a:solidFill>
              </a:rPr>
              <a:t>Remote Diagnosis in Factory</a:t>
            </a:r>
            <a:r>
              <a:rPr kumimoji="0" lang="en-US" altLang="ja-JP" sz="2200" dirty="0">
                <a:solidFill>
                  <a:srgbClr val="FF0000"/>
                </a:solidFill>
              </a:rPr>
              <a:t>; Nissan, GM, Renault, Audi etc.</a:t>
            </a:r>
          </a:p>
          <a:p>
            <a:pPr>
              <a:lnSpc>
                <a:spcPts val="2200"/>
              </a:lnSpc>
            </a:pPr>
            <a:r>
              <a:rPr kumimoji="0" lang="en-US" altLang="ja-JP" sz="2400" b="1" dirty="0">
                <a:latin typeface="+mn-lt"/>
              </a:rPr>
              <a:t>2. Medical Healthcare</a:t>
            </a:r>
          </a:p>
          <a:p>
            <a:pPr lvl="1">
              <a:lnSpc>
                <a:spcPts val="2200"/>
              </a:lnSpc>
            </a:pPr>
            <a:r>
              <a:rPr kumimoji="0" lang="en-US" altLang="ja-JP" sz="2200" dirty="0"/>
              <a:t>2.1 </a:t>
            </a:r>
            <a:r>
              <a:rPr kumimoji="0" lang="en-US" altLang="ja-JP" sz="2200" b="1" dirty="0"/>
              <a:t>Wellness, Wellbeing</a:t>
            </a:r>
            <a:r>
              <a:rPr kumimoji="0" lang="en-US" altLang="ja-JP" sz="2200" dirty="0"/>
              <a:t>; GE, Haier, LG, </a:t>
            </a:r>
            <a:r>
              <a:rPr kumimoji="0" lang="en-US" altLang="ja-JP" sz="2200" dirty="0" err="1"/>
              <a:t>Pansonic</a:t>
            </a:r>
            <a:r>
              <a:rPr kumimoji="0" lang="en-US" altLang="ja-JP" sz="2200" dirty="0"/>
              <a:t>, NTT, Huawei etc. </a:t>
            </a:r>
          </a:p>
          <a:p>
            <a:pPr lvl="1">
              <a:lnSpc>
                <a:spcPts val="2200"/>
              </a:lnSpc>
            </a:pPr>
            <a:r>
              <a:rPr kumimoji="0" lang="en-US" altLang="ja-JP" sz="2200" dirty="0"/>
              <a:t>2.2 </a:t>
            </a:r>
            <a:r>
              <a:rPr kumimoji="0" lang="en-US" altLang="ja-JP" sz="2200" b="1" dirty="0"/>
              <a:t>Healthcare</a:t>
            </a:r>
            <a:r>
              <a:rPr kumimoji="0" lang="en-US" altLang="ja-JP" sz="2200" dirty="0"/>
              <a:t>; Samsung, Omron, Philips, Apple, Cannon, Nokia etc.</a:t>
            </a:r>
          </a:p>
          <a:p>
            <a:pPr lvl="1">
              <a:lnSpc>
                <a:spcPts val="2200"/>
              </a:lnSpc>
            </a:pPr>
            <a:r>
              <a:rPr kumimoji="0" lang="en-US" altLang="ja-JP" sz="2200" dirty="0"/>
              <a:t>2.3 </a:t>
            </a:r>
            <a:r>
              <a:rPr kumimoji="0" lang="en-US" altLang="ja-JP" sz="2200" b="1" dirty="0"/>
              <a:t>Professional Medicine</a:t>
            </a:r>
            <a:r>
              <a:rPr kumimoji="0" lang="en-US" altLang="ja-JP" sz="2200" dirty="0"/>
              <a:t>; GE, Siemens, </a:t>
            </a:r>
            <a:r>
              <a:rPr kumimoji="0" lang="en-US" altLang="ja-JP" sz="2200" dirty="0" err="1"/>
              <a:t>Meditronics</a:t>
            </a:r>
            <a:r>
              <a:rPr kumimoji="0" lang="en-US" altLang="ja-JP" sz="2200" dirty="0"/>
              <a:t>, Olympus, etc. </a:t>
            </a:r>
          </a:p>
          <a:p>
            <a:pPr>
              <a:lnSpc>
                <a:spcPts val="2200"/>
              </a:lnSpc>
            </a:pPr>
            <a:r>
              <a:rPr kumimoji="0" lang="en-US" altLang="ja-JP" sz="2400" b="1" dirty="0">
                <a:latin typeface="+mn-lt"/>
              </a:rPr>
              <a:t>3. Social Public Service</a:t>
            </a:r>
          </a:p>
          <a:p>
            <a:pPr lvl="1">
              <a:lnSpc>
                <a:spcPts val="2200"/>
              </a:lnSpc>
            </a:pPr>
            <a:r>
              <a:rPr kumimoji="0" lang="en-US" altLang="ja-JP" sz="2200" dirty="0"/>
              <a:t>3.1 </a:t>
            </a:r>
            <a:r>
              <a:rPr kumimoji="0" lang="en-US" altLang="ja-JP" sz="2200" b="1" dirty="0"/>
              <a:t>Life Line </a:t>
            </a:r>
            <a:r>
              <a:rPr kumimoji="0" lang="en-US" altLang="ja-JP" sz="2200" dirty="0"/>
              <a:t>(Water/Gas/Electricity Supply), GE, Siemens, NEC </a:t>
            </a:r>
            <a:r>
              <a:rPr kumimoji="0" lang="en-US" altLang="ja-JP" sz="2200" dirty="0" err="1"/>
              <a:t>etc</a:t>
            </a:r>
            <a:endParaRPr kumimoji="0" lang="en-US" altLang="ja-JP" sz="2200" dirty="0"/>
          </a:p>
          <a:p>
            <a:pPr lvl="1">
              <a:lnSpc>
                <a:spcPts val="2200"/>
              </a:lnSpc>
            </a:pPr>
            <a:r>
              <a:rPr kumimoji="0" lang="en-US" altLang="ja-JP" sz="2200" dirty="0"/>
              <a:t>3.2 </a:t>
            </a:r>
            <a:r>
              <a:rPr kumimoji="0" lang="en-US" altLang="ja-JP" sz="2200" b="1" dirty="0"/>
              <a:t>Public Safety</a:t>
            </a:r>
            <a:r>
              <a:rPr kumimoji="0" lang="en-US" altLang="ja-JP" sz="2200" dirty="0"/>
              <a:t>; Motorola, GE, Siemens, SECOM </a:t>
            </a:r>
            <a:r>
              <a:rPr kumimoji="0" lang="en-US" altLang="ja-JP" sz="2200" dirty="0" err="1"/>
              <a:t>etc</a:t>
            </a:r>
            <a:r>
              <a:rPr kumimoji="0" lang="en-US" altLang="ja-JP" sz="2200" dirty="0"/>
              <a:t> </a:t>
            </a:r>
          </a:p>
          <a:p>
            <a:pPr lvl="1">
              <a:lnSpc>
                <a:spcPts val="2200"/>
              </a:lnSpc>
            </a:pPr>
            <a:r>
              <a:rPr kumimoji="0" lang="en-US" altLang="ja-JP" sz="2200" dirty="0"/>
              <a:t>3.3 </a:t>
            </a:r>
            <a:r>
              <a:rPr kumimoji="0" lang="en-US" altLang="ja-JP" sz="2200" b="1" dirty="0"/>
              <a:t>Government System</a:t>
            </a:r>
            <a:r>
              <a:rPr kumimoji="0" lang="en-US" altLang="ja-JP" sz="2200" dirty="0"/>
              <a:t>; NEC, GE, Raytheon, Siemens etc.</a:t>
            </a:r>
          </a:p>
          <a:p>
            <a:pPr>
              <a:lnSpc>
                <a:spcPts val="2200"/>
              </a:lnSpc>
            </a:pPr>
            <a:r>
              <a:rPr kumimoji="0" lang="en-US" altLang="ja-JP" sz="2400" b="1" dirty="0">
                <a:latin typeface="+mn-lt"/>
              </a:rPr>
              <a:t>4. Remote Monitoring and Controlling for Maintenance</a:t>
            </a:r>
          </a:p>
          <a:p>
            <a:pPr lvl="1">
              <a:lnSpc>
                <a:spcPts val="2200"/>
              </a:lnSpc>
            </a:pPr>
            <a:r>
              <a:rPr kumimoji="0" lang="en-US" altLang="ja-JP" sz="2000" dirty="0"/>
              <a:t>4.1 </a:t>
            </a:r>
            <a:r>
              <a:rPr kumimoji="0" lang="en-US" altLang="ja-JP" sz="2200" b="1" dirty="0"/>
              <a:t>Remote Diagnosis of Infra(bridge/</a:t>
            </a:r>
            <a:r>
              <a:rPr kumimoji="0" lang="en-US" altLang="ja-JP" sz="2200" b="1" dirty="0" err="1"/>
              <a:t>bldg</a:t>
            </a:r>
            <a:r>
              <a:rPr kumimoji="0" lang="en-US" altLang="ja-JP" sz="2200" b="1" dirty="0"/>
              <a:t>/train); </a:t>
            </a:r>
            <a:r>
              <a:rPr kumimoji="0" lang="en-US" altLang="ja-JP" sz="2200" dirty="0"/>
              <a:t>Bechtel, </a:t>
            </a:r>
            <a:r>
              <a:rPr kumimoji="0" lang="en-US" altLang="ja-JP" sz="2200" dirty="0" err="1"/>
              <a:t>Shimiz</a:t>
            </a:r>
            <a:r>
              <a:rPr kumimoji="0" lang="en-US" altLang="ja-JP" sz="2200" dirty="0"/>
              <a:t>, </a:t>
            </a:r>
            <a:r>
              <a:rPr kumimoji="0" lang="en-US" altLang="ja-JP" sz="2200" dirty="0" err="1"/>
              <a:t>etc</a:t>
            </a:r>
            <a:endParaRPr kumimoji="0" lang="en-US" altLang="ja-JP" sz="2200" dirty="0"/>
          </a:p>
          <a:p>
            <a:pPr lvl="1">
              <a:lnSpc>
                <a:spcPts val="2200"/>
              </a:lnSpc>
            </a:pPr>
            <a:r>
              <a:rPr kumimoji="0" lang="en-US" altLang="ja-JP" sz="2200" dirty="0"/>
              <a:t>4.2 </a:t>
            </a:r>
            <a:r>
              <a:rPr kumimoji="0" lang="en-US" altLang="ja-JP" sz="2200" b="1" dirty="0"/>
              <a:t>Remote Sensing and Controlling Mobile Robots</a:t>
            </a:r>
            <a:r>
              <a:rPr kumimoji="0" lang="en-US" altLang="ja-JP" sz="2200" dirty="0"/>
              <a:t>; IHI, Komatsu </a:t>
            </a:r>
            <a:r>
              <a:rPr kumimoji="0" lang="en-US" altLang="ja-JP" sz="2200" dirty="0" err="1"/>
              <a:t>etc</a:t>
            </a:r>
            <a:endParaRPr kumimoji="0" lang="en-US" altLang="ja-JP" sz="2200" dirty="0"/>
          </a:p>
          <a:p>
            <a:pPr lvl="1">
              <a:lnSpc>
                <a:spcPts val="2200"/>
              </a:lnSpc>
            </a:pPr>
            <a:r>
              <a:rPr kumimoji="0" lang="en-US" altLang="ja-JP" sz="2200" dirty="0"/>
              <a:t>4.3 </a:t>
            </a:r>
            <a:r>
              <a:rPr kumimoji="0" lang="en-US" altLang="ja-JP" sz="2200" b="1" dirty="0"/>
              <a:t>Disaster Analysis and Prevention</a:t>
            </a:r>
            <a:r>
              <a:rPr kumimoji="0" lang="en-US" altLang="ja-JP" sz="2200" dirty="0"/>
              <a:t>; GE, NEC, Westin, Siemens </a:t>
            </a:r>
            <a:r>
              <a:rPr kumimoji="0" lang="en-US" altLang="ja-JP" sz="2200" dirty="0" err="1"/>
              <a:t>etc</a:t>
            </a:r>
            <a:r>
              <a:rPr kumimoji="0" lang="en-US" altLang="ja-JP" sz="2200" dirty="0"/>
              <a:t> </a:t>
            </a:r>
          </a:p>
        </p:txBody>
      </p:sp>
      <p:sp>
        <p:nvSpPr>
          <p:cNvPr id="10246" name="テキスト ボックス 7"/>
          <p:cNvSpPr txBox="1">
            <a:spLocks noChangeArrowheads="1"/>
          </p:cNvSpPr>
          <p:nvPr/>
        </p:nvSpPr>
        <p:spPr bwMode="auto">
          <a:xfrm>
            <a:off x="720725" y="1196975"/>
            <a:ext cx="82438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2000"/>
              <a:t>We have been discussing on focused potential applications according to demands in a world.  Possible sponsors for each application are followed.</a:t>
            </a:r>
            <a:endParaRPr lang="ja-JP" altLang="en-US" sz="2000"/>
          </a:p>
        </p:txBody>
      </p:sp>
      <p:sp>
        <p:nvSpPr>
          <p:cNvPr id="10247" name="日付プレースホルダー 3"/>
          <p:cNvSpPr>
            <a:spLocks noGrp="1"/>
          </p:cNvSpPr>
          <p:nvPr>
            <p:ph type="dt" sz="quarter" idx="10"/>
          </p:nvPr>
        </p:nvSpPr>
        <p:spPr>
          <a:xfrm>
            <a:off x="684213" y="377825"/>
            <a:ext cx="1295400" cy="215900"/>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a:ea typeface="ＭＳ Ｐゴシック" pitchFamily="50" charset="-128"/>
              </a:rPr>
              <a:t>July 2016</a:t>
            </a:r>
          </a:p>
        </p:txBody>
      </p:sp>
    </p:spTree>
    <p:extLst>
      <p:ext uri="{BB962C8B-B14F-4D97-AF65-F5344CB8AC3E}">
        <p14:creationId xmlns:p14="http://schemas.microsoft.com/office/powerpoint/2010/main" val="285130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1"/>
          <p:cNvGrpSpPr>
            <a:grpSpLocks/>
          </p:cNvGrpSpPr>
          <p:nvPr/>
        </p:nvGrpSpPr>
        <p:grpSpPr bwMode="auto">
          <a:xfrm rot="-5400000">
            <a:off x="2460625" y="2647950"/>
            <a:ext cx="914400" cy="2952750"/>
            <a:chOff x="1504" y="1404"/>
            <a:chExt cx="576" cy="1595"/>
          </a:xfrm>
        </p:grpSpPr>
        <p:sp>
          <p:nvSpPr>
            <p:cNvPr id="11305" name="Oval 12"/>
            <p:cNvSpPr>
              <a:spLocks noChangeArrowheads="1"/>
            </p:cNvSpPr>
            <p:nvPr/>
          </p:nvSpPr>
          <p:spPr bwMode="auto">
            <a:xfrm rot="-5400000">
              <a:off x="994" y="1914"/>
              <a:ext cx="1595" cy="576"/>
            </a:xfrm>
            <a:prstGeom prst="ellipse">
              <a:avLst/>
            </a:prstGeom>
            <a:solidFill>
              <a:srgbClr val="CCFFCC">
                <a:alpha val="74901"/>
              </a:srgbClr>
            </a:solidFill>
            <a:ln w="9525">
              <a:solidFill>
                <a:schemeClr val="tx1"/>
              </a:solidFill>
              <a:round/>
              <a:headEnd/>
              <a:tailEnd/>
            </a:ln>
          </p:spPr>
          <p:txBody>
            <a:bodyPr rot="10800000"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endParaRPr kumimoji="0" lang="ja-JP" altLang="en-US" sz="2800">
                <a:solidFill>
                  <a:srgbClr val="000000"/>
                </a:solidFill>
                <a:latin typeface="Arial" pitchFamily="34" charset="0"/>
              </a:endParaRPr>
            </a:p>
          </p:txBody>
        </p:sp>
        <p:sp>
          <p:nvSpPr>
            <p:cNvPr id="11306" name="Text Box 13"/>
            <p:cNvSpPr txBox="1">
              <a:spLocks noChangeArrowheads="1"/>
            </p:cNvSpPr>
            <p:nvPr/>
          </p:nvSpPr>
          <p:spPr bwMode="auto">
            <a:xfrm>
              <a:off x="1531" y="1728"/>
              <a:ext cx="504" cy="1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2000">
                  <a:solidFill>
                    <a:srgbClr val="000000"/>
                  </a:solidFill>
                  <a:latin typeface="Arial" pitchFamily="34" charset="0"/>
                </a:rPr>
                <a:t>Fitness, Massage</a:t>
              </a:r>
            </a:p>
            <a:p>
              <a:r>
                <a:rPr kumimoji="0" lang="en-US" altLang="ja-JP" sz="2000">
                  <a:solidFill>
                    <a:srgbClr val="000000"/>
                  </a:solidFill>
                  <a:latin typeface="Arial" pitchFamily="34" charset="0"/>
                </a:rPr>
                <a:t>&amp; Sauna</a:t>
              </a:r>
              <a:endParaRPr kumimoji="0" lang="ja-JP" altLang="en-US" sz="2000">
                <a:solidFill>
                  <a:srgbClr val="000000"/>
                </a:solidFill>
                <a:latin typeface="Arial" pitchFamily="34" charset="0"/>
              </a:endParaRPr>
            </a:p>
          </p:txBody>
        </p:sp>
      </p:grpSp>
      <p:sp>
        <p:nvSpPr>
          <p:cNvPr id="11267" name="Oval 15"/>
          <p:cNvSpPr>
            <a:spLocks noChangeArrowheads="1"/>
          </p:cNvSpPr>
          <p:nvPr/>
        </p:nvSpPr>
        <p:spPr bwMode="auto">
          <a:xfrm>
            <a:off x="107950" y="4365625"/>
            <a:ext cx="3600450" cy="1004888"/>
          </a:xfrm>
          <a:prstGeom prst="ellipse">
            <a:avLst/>
          </a:prstGeom>
          <a:solidFill>
            <a:srgbClr val="CCFFCC"/>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Sports: Walking, Jogging,</a:t>
            </a:r>
          </a:p>
          <a:p>
            <a:pPr algn="ctr"/>
            <a:r>
              <a:rPr kumimoji="0" lang="en-US" altLang="ja-JP" sz="2000">
                <a:solidFill>
                  <a:srgbClr val="000000"/>
                </a:solidFill>
                <a:latin typeface="Arial" pitchFamily="34" charset="0"/>
              </a:rPr>
              <a:t>Bicycling, Hiking, Skiing etc</a:t>
            </a:r>
            <a:endParaRPr kumimoji="0" lang="ja-JP" altLang="en-US" sz="2000">
              <a:solidFill>
                <a:srgbClr val="000000"/>
              </a:solidFill>
              <a:latin typeface="Arial" pitchFamily="34" charset="0"/>
            </a:endParaRPr>
          </a:p>
        </p:txBody>
      </p:sp>
      <p:sp>
        <p:nvSpPr>
          <p:cNvPr id="11268" name="Oval 14"/>
          <p:cNvSpPr>
            <a:spLocks noChangeArrowheads="1"/>
          </p:cNvSpPr>
          <p:nvPr/>
        </p:nvSpPr>
        <p:spPr bwMode="auto">
          <a:xfrm>
            <a:off x="4519613" y="3644900"/>
            <a:ext cx="4156075" cy="504825"/>
          </a:xfrm>
          <a:prstGeom prst="ellipse">
            <a:avLst/>
          </a:prstGeom>
          <a:solidFill>
            <a:srgbClr val="CCFFFF"/>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Public Safety</a:t>
            </a:r>
          </a:p>
        </p:txBody>
      </p:sp>
      <p:sp>
        <p:nvSpPr>
          <p:cNvPr id="11269" name="Oval 8"/>
          <p:cNvSpPr>
            <a:spLocks noChangeArrowheads="1"/>
          </p:cNvSpPr>
          <p:nvPr/>
        </p:nvSpPr>
        <p:spPr bwMode="auto">
          <a:xfrm>
            <a:off x="3276600" y="2492375"/>
            <a:ext cx="3024188" cy="576263"/>
          </a:xfrm>
          <a:prstGeom prst="ellipse">
            <a:avLst/>
          </a:prstGeom>
          <a:solidFill>
            <a:srgbClr val="FFFF99"/>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Inter-Vehicle M2M</a:t>
            </a:r>
            <a:endParaRPr kumimoji="0" lang="ja-JP" altLang="en-US" sz="2000">
              <a:solidFill>
                <a:srgbClr val="000000"/>
              </a:solidFill>
              <a:latin typeface="Arial" pitchFamily="34" charset="0"/>
            </a:endParaRPr>
          </a:p>
        </p:txBody>
      </p:sp>
      <p:sp>
        <p:nvSpPr>
          <p:cNvPr id="11270" name="Text Box 4"/>
          <p:cNvSpPr txBox="1">
            <a:spLocks noChangeArrowheads="1"/>
          </p:cNvSpPr>
          <p:nvPr/>
        </p:nvSpPr>
        <p:spPr bwMode="auto">
          <a:xfrm>
            <a:off x="1692275" y="981075"/>
            <a:ext cx="56880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2400" b="1">
                <a:solidFill>
                  <a:srgbClr val="000000"/>
                </a:solidFill>
                <a:latin typeface="Arial" pitchFamily="34" charset="0"/>
              </a:rPr>
              <a:t>Highly Life Critical Uses(High QoS) </a:t>
            </a:r>
            <a:endParaRPr kumimoji="0" lang="ja-JP" altLang="en-US" sz="2400" b="1">
              <a:solidFill>
                <a:srgbClr val="000000"/>
              </a:solidFill>
              <a:latin typeface="Arial" pitchFamily="34" charset="0"/>
            </a:endParaRPr>
          </a:p>
        </p:txBody>
      </p:sp>
      <p:sp>
        <p:nvSpPr>
          <p:cNvPr id="11271" name="Text Box 5"/>
          <p:cNvSpPr txBox="1">
            <a:spLocks noChangeArrowheads="1"/>
          </p:cNvSpPr>
          <p:nvPr/>
        </p:nvSpPr>
        <p:spPr bwMode="auto">
          <a:xfrm>
            <a:off x="2303463" y="6064250"/>
            <a:ext cx="50053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2400" b="1">
                <a:solidFill>
                  <a:srgbClr val="000000"/>
                </a:solidFill>
                <a:latin typeface="Arial" pitchFamily="34" charset="0"/>
              </a:rPr>
              <a:t>Less Life Critical Uses(Low QoS)</a:t>
            </a:r>
            <a:endParaRPr kumimoji="0" lang="ja-JP" altLang="en-US" sz="2400" b="1">
              <a:solidFill>
                <a:srgbClr val="000000"/>
              </a:solidFill>
              <a:latin typeface="Arial" pitchFamily="34" charset="0"/>
            </a:endParaRPr>
          </a:p>
        </p:txBody>
      </p:sp>
      <p:sp>
        <p:nvSpPr>
          <p:cNvPr id="11272" name="Text Box 6"/>
          <p:cNvSpPr txBox="1">
            <a:spLocks noChangeArrowheads="1"/>
          </p:cNvSpPr>
          <p:nvPr/>
        </p:nvSpPr>
        <p:spPr bwMode="auto">
          <a:xfrm>
            <a:off x="34925" y="3644900"/>
            <a:ext cx="152558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nSpc>
                <a:spcPts val="2000"/>
              </a:lnSpc>
            </a:pPr>
            <a:r>
              <a:rPr kumimoji="0" lang="en-US" altLang="ja-JP" sz="2000" b="1">
                <a:solidFill>
                  <a:srgbClr val="000000"/>
                </a:solidFill>
                <a:latin typeface="Arial" pitchFamily="34" charset="0"/>
              </a:rPr>
              <a:t>Home &amp; </a:t>
            </a:r>
          </a:p>
          <a:p>
            <a:pPr>
              <a:lnSpc>
                <a:spcPts val="2000"/>
              </a:lnSpc>
            </a:pPr>
            <a:r>
              <a:rPr kumimoji="0" lang="en-US" altLang="ja-JP" sz="2000" b="1">
                <a:solidFill>
                  <a:srgbClr val="000000"/>
                </a:solidFill>
                <a:latin typeface="Arial" pitchFamily="34" charset="0"/>
              </a:rPr>
              <a:t>Consumer </a:t>
            </a:r>
          </a:p>
          <a:p>
            <a:pPr>
              <a:lnSpc>
                <a:spcPts val="2000"/>
              </a:lnSpc>
            </a:pPr>
            <a:r>
              <a:rPr kumimoji="0" lang="en-US" altLang="ja-JP" sz="2000" b="1">
                <a:solidFill>
                  <a:srgbClr val="000000"/>
                </a:solidFill>
                <a:latin typeface="Arial" pitchFamily="34" charset="0"/>
              </a:rPr>
              <a:t>Uses</a:t>
            </a:r>
            <a:endParaRPr kumimoji="0" lang="ja-JP" altLang="en-US" sz="1800" b="1">
              <a:solidFill>
                <a:srgbClr val="000000"/>
              </a:solidFill>
              <a:latin typeface="Arial" pitchFamily="34" charset="0"/>
            </a:endParaRPr>
          </a:p>
        </p:txBody>
      </p:sp>
      <p:sp>
        <p:nvSpPr>
          <p:cNvPr id="11273" name="Text Box 7"/>
          <p:cNvSpPr txBox="1">
            <a:spLocks noChangeArrowheads="1"/>
          </p:cNvSpPr>
          <p:nvPr/>
        </p:nvSpPr>
        <p:spPr bwMode="auto">
          <a:xfrm>
            <a:off x="7345363" y="3575050"/>
            <a:ext cx="197961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nSpc>
                <a:spcPts val="2000"/>
              </a:lnSpc>
            </a:pPr>
            <a:r>
              <a:rPr kumimoji="0" lang="en-US" altLang="ja-JP" sz="2000" b="1">
                <a:solidFill>
                  <a:srgbClr val="000000"/>
                </a:solidFill>
                <a:latin typeface="Arial" pitchFamily="34" charset="0"/>
              </a:rPr>
              <a:t>Industrial &amp; </a:t>
            </a:r>
          </a:p>
          <a:p>
            <a:pPr>
              <a:lnSpc>
                <a:spcPts val="2000"/>
              </a:lnSpc>
            </a:pPr>
            <a:r>
              <a:rPr kumimoji="0" lang="en-US" altLang="ja-JP" sz="2000" b="1">
                <a:solidFill>
                  <a:srgbClr val="000000"/>
                </a:solidFill>
                <a:latin typeface="Arial" pitchFamily="34" charset="0"/>
              </a:rPr>
              <a:t>Governmental </a:t>
            </a:r>
          </a:p>
          <a:p>
            <a:pPr>
              <a:lnSpc>
                <a:spcPts val="2000"/>
              </a:lnSpc>
            </a:pPr>
            <a:r>
              <a:rPr kumimoji="0" lang="en-US" altLang="ja-JP" sz="2000" b="1">
                <a:solidFill>
                  <a:srgbClr val="000000"/>
                </a:solidFill>
                <a:latin typeface="Arial" pitchFamily="34" charset="0"/>
              </a:rPr>
              <a:t>Uses</a:t>
            </a:r>
            <a:endParaRPr kumimoji="0" lang="ja-JP" altLang="en-US" sz="1800" b="1">
              <a:solidFill>
                <a:srgbClr val="000000"/>
              </a:solidFill>
              <a:latin typeface="Arial" pitchFamily="34" charset="0"/>
            </a:endParaRPr>
          </a:p>
        </p:txBody>
      </p:sp>
      <p:sp>
        <p:nvSpPr>
          <p:cNvPr id="11274" name="Oval 8"/>
          <p:cNvSpPr>
            <a:spLocks noChangeArrowheads="1"/>
          </p:cNvSpPr>
          <p:nvPr/>
        </p:nvSpPr>
        <p:spPr bwMode="auto">
          <a:xfrm>
            <a:off x="5111750" y="2276475"/>
            <a:ext cx="3563938" cy="647700"/>
          </a:xfrm>
          <a:prstGeom prst="ellipse">
            <a:avLst/>
          </a:prstGeom>
          <a:solidFill>
            <a:srgbClr val="FFFF99"/>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Internal Car Dependable M2M</a:t>
            </a:r>
            <a:endParaRPr kumimoji="0" lang="ja-JP" altLang="en-US" sz="2000">
              <a:solidFill>
                <a:srgbClr val="000000"/>
              </a:solidFill>
              <a:latin typeface="Arial" pitchFamily="34" charset="0"/>
            </a:endParaRPr>
          </a:p>
        </p:txBody>
      </p:sp>
      <p:sp>
        <p:nvSpPr>
          <p:cNvPr id="11275" name="Oval 9"/>
          <p:cNvSpPr>
            <a:spLocks noChangeArrowheads="1"/>
          </p:cNvSpPr>
          <p:nvPr/>
        </p:nvSpPr>
        <p:spPr bwMode="auto">
          <a:xfrm>
            <a:off x="2627313" y="3160713"/>
            <a:ext cx="3203575" cy="555625"/>
          </a:xfrm>
          <a:prstGeom prst="ellipse">
            <a:avLst/>
          </a:prstGeom>
          <a:solidFill>
            <a:srgbClr val="FFFF99"/>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Inter-Vehicle M2M</a:t>
            </a:r>
            <a:endParaRPr kumimoji="0" lang="ja-JP" altLang="en-US" sz="2000">
              <a:solidFill>
                <a:srgbClr val="000000"/>
              </a:solidFill>
              <a:latin typeface="Arial" pitchFamily="34" charset="0"/>
            </a:endParaRPr>
          </a:p>
        </p:txBody>
      </p:sp>
      <p:sp>
        <p:nvSpPr>
          <p:cNvPr id="11276" name="Oval 10"/>
          <p:cNvSpPr>
            <a:spLocks noChangeArrowheads="1"/>
          </p:cNvSpPr>
          <p:nvPr/>
        </p:nvSpPr>
        <p:spPr bwMode="auto">
          <a:xfrm>
            <a:off x="250825" y="2420938"/>
            <a:ext cx="3313113" cy="576262"/>
          </a:xfrm>
          <a:prstGeom prst="ellipse">
            <a:avLst/>
          </a:prstGeom>
          <a:solidFill>
            <a:srgbClr val="CCFFCC"/>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Home Medical Therapy</a:t>
            </a:r>
            <a:endParaRPr kumimoji="0" lang="ja-JP" altLang="en-US" sz="2000">
              <a:solidFill>
                <a:srgbClr val="000000"/>
              </a:solidFill>
              <a:latin typeface="Arial" pitchFamily="34" charset="0"/>
            </a:endParaRPr>
          </a:p>
        </p:txBody>
      </p:sp>
      <p:sp>
        <p:nvSpPr>
          <p:cNvPr id="11277" name="Oval 14"/>
          <p:cNvSpPr>
            <a:spLocks noChangeArrowheads="1"/>
          </p:cNvSpPr>
          <p:nvPr/>
        </p:nvSpPr>
        <p:spPr bwMode="auto">
          <a:xfrm>
            <a:off x="5151438" y="1989138"/>
            <a:ext cx="4029075" cy="431800"/>
          </a:xfrm>
          <a:prstGeom prst="ellipse">
            <a:avLst/>
          </a:prstGeom>
          <a:solidFill>
            <a:srgbClr val="CCFFFF"/>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Government Infrastructure</a:t>
            </a:r>
          </a:p>
        </p:txBody>
      </p:sp>
      <p:sp>
        <p:nvSpPr>
          <p:cNvPr id="11278" name="Text Box 16"/>
          <p:cNvSpPr txBox="1">
            <a:spLocks noChangeArrowheads="1"/>
          </p:cNvSpPr>
          <p:nvPr/>
        </p:nvSpPr>
        <p:spPr bwMode="auto">
          <a:xfrm>
            <a:off x="468313" y="549275"/>
            <a:ext cx="90725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2800" b="1">
                <a:solidFill>
                  <a:srgbClr val="0000FF"/>
                </a:solidFill>
                <a:latin typeface="Arial" pitchFamily="34" charset="0"/>
              </a:rPr>
              <a:t>Visualizing Portfolio of Focused Applications</a:t>
            </a:r>
            <a:endParaRPr kumimoji="0" lang="ja-JP" altLang="en-US" sz="2800" b="1">
              <a:solidFill>
                <a:srgbClr val="0000FF"/>
              </a:solidFill>
              <a:latin typeface="Arial" pitchFamily="34" charset="0"/>
            </a:endParaRPr>
          </a:p>
        </p:txBody>
      </p:sp>
      <p:cxnSp>
        <p:nvCxnSpPr>
          <p:cNvPr id="18" name="直線矢印コネクタ 17"/>
          <p:cNvCxnSpPr/>
          <p:nvPr/>
        </p:nvCxnSpPr>
        <p:spPr>
          <a:xfrm rot="16200000" flipH="1">
            <a:off x="2271713" y="3765550"/>
            <a:ext cx="4608512" cy="7938"/>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258888" y="3625850"/>
            <a:ext cx="6913562" cy="1588"/>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281" name="Oval 8"/>
          <p:cNvSpPr>
            <a:spLocks noChangeArrowheads="1"/>
          </p:cNvSpPr>
          <p:nvPr/>
        </p:nvSpPr>
        <p:spPr bwMode="auto">
          <a:xfrm>
            <a:off x="5724525" y="1484313"/>
            <a:ext cx="3095625" cy="576262"/>
          </a:xfrm>
          <a:prstGeom prst="ellipse">
            <a:avLst/>
          </a:prstGeom>
          <a:solidFill>
            <a:srgbClr val="FFFF99"/>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Remote Diagnosis </a:t>
            </a:r>
          </a:p>
          <a:p>
            <a:pPr algn="ctr"/>
            <a:r>
              <a:rPr kumimoji="0" lang="en-US" altLang="ja-JP" sz="2000">
                <a:solidFill>
                  <a:srgbClr val="000000"/>
                </a:solidFill>
                <a:latin typeface="Arial" pitchFamily="34" charset="0"/>
              </a:rPr>
              <a:t>for Factory Automation</a:t>
            </a:r>
            <a:endParaRPr kumimoji="0" lang="ja-JP" altLang="en-US" sz="2000">
              <a:solidFill>
                <a:srgbClr val="000000"/>
              </a:solidFill>
              <a:latin typeface="Arial" pitchFamily="34" charset="0"/>
            </a:endParaRPr>
          </a:p>
        </p:txBody>
      </p:sp>
      <p:sp>
        <p:nvSpPr>
          <p:cNvPr id="11282" name="Oval 10"/>
          <p:cNvSpPr>
            <a:spLocks noChangeArrowheads="1"/>
          </p:cNvSpPr>
          <p:nvPr/>
        </p:nvSpPr>
        <p:spPr bwMode="auto">
          <a:xfrm>
            <a:off x="1258888" y="1411288"/>
            <a:ext cx="3313112" cy="649287"/>
          </a:xfrm>
          <a:prstGeom prst="ellipse">
            <a:avLst/>
          </a:prstGeom>
          <a:solidFill>
            <a:srgbClr val="CCFFCC"/>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Hospital Clinical Service</a:t>
            </a:r>
          </a:p>
        </p:txBody>
      </p:sp>
      <p:sp>
        <p:nvSpPr>
          <p:cNvPr id="11283" name="Oval 10"/>
          <p:cNvSpPr>
            <a:spLocks noChangeArrowheads="1"/>
          </p:cNvSpPr>
          <p:nvPr/>
        </p:nvSpPr>
        <p:spPr bwMode="auto">
          <a:xfrm>
            <a:off x="1258888" y="2997200"/>
            <a:ext cx="2592387" cy="719138"/>
          </a:xfrm>
          <a:prstGeom prst="ellipse">
            <a:avLst/>
          </a:prstGeom>
          <a:solidFill>
            <a:srgbClr val="CCFFCC"/>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Remote Wellness</a:t>
            </a:r>
          </a:p>
          <a:p>
            <a:pPr algn="ctr"/>
            <a:r>
              <a:rPr kumimoji="0" lang="en-US" altLang="ja-JP" sz="2000">
                <a:solidFill>
                  <a:srgbClr val="000000"/>
                </a:solidFill>
                <a:latin typeface="Arial" pitchFamily="34" charset="0"/>
              </a:rPr>
              <a:t> &amp; Well-being</a:t>
            </a:r>
            <a:endParaRPr kumimoji="0" lang="ja-JP" altLang="en-US" sz="2000">
              <a:solidFill>
                <a:srgbClr val="000000"/>
              </a:solidFill>
              <a:latin typeface="Arial" pitchFamily="34" charset="0"/>
            </a:endParaRPr>
          </a:p>
        </p:txBody>
      </p:sp>
      <p:grpSp>
        <p:nvGrpSpPr>
          <p:cNvPr id="2" name="Group 11"/>
          <p:cNvGrpSpPr>
            <a:grpSpLocks/>
          </p:cNvGrpSpPr>
          <p:nvPr/>
        </p:nvGrpSpPr>
        <p:grpSpPr bwMode="auto">
          <a:xfrm rot="-7675550">
            <a:off x="1448594" y="1535906"/>
            <a:ext cx="1684337" cy="5683251"/>
            <a:chOff x="1503" y="1321"/>
            <a:chExt cx="576" cy="1626"/>
          </a:xfrm>
        </p:grpSpPr>
        <p:sp>
          <p:nvSpPr>
            <p:cNvPr id="11303" name="Oval 12"/>
            <p:cNvSpPr>
              <a:spLocks noChangeArrowheads="1"/>
            </p:cNvSpPr>
            <p:nvPr/>
          </p:nvSpPr>
          <p:spPr bwMode="auto">
            <a:xfrm rot="-5400000">
              <a:off x="978" y="1846"/>
              <a:ext cx="1626" cy="576"/>
            </a:xfrm>
            <a:prstGeom prst="ellipse">
              <a:avLst/>
            </a:prstGeom>
            <a:solidFill>
              <a:srgbClr val="FFCCFF">
                <a:alpha val="74901"/>
              </a:srgbClr>
            </a:solidFill>
            <a:ln w="9525">
              <a:solidFill>
                <a:schemeClr val="tx1"/>
              </a:solidFill>
              <a:round/>
              <a:headEnd/>
              <a:tailEnd/>
            </a:ln>
          </p:spPr>
          <p:txBody>
            <a:bodyPr rot="10800000"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endParaRPr kumimoji="0" lang="ja-JP" altLang="en-US" sz="2800">
                <a:solidFill>
                  <a:srgbClr val="000000"/>
                </a:solidFill>
                <a:latin typeface="Arial" pitchFamily="34" charset="0"/>
              </a:endParaRPr>
            </a:p>
          </p:txBody>
        </p:sp>
        <p:sp>
          <p:nvSpPr>
            <p:cNvPr id="11304" name="Text Box 13"/>
            <p:cNvSpPr txBox="1">
              <a:spLocks noChangeArrowheads="1"/>
            </p:cNvSpPr>
            <p:nvPr/>
          </p:nvSpPr>
          <p:spPr bwMode="auto">
            <a:xfrm>
              <a:off x="1618" y="1582"/>
              <a:ext cx="316" cy="1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2400">
                  <a:solidFill>
                    <a:srgbClr val="000000"/>
                  </a:solidFill>
                  <a:latin typeface="Arial" pitchFamily="34" charset="0"/>
                </a:rPr>
                <a:t>QoS 3; Relatively Lower Priority for </a:t>
              </a:r>
            </a:p>
            <a:p>
              <a:r>
                <a:rPr kumimoji="0" lang="en-US" altLang="ja-JP" sz="2400">
                  <a:solidFill>
                    <a:srgbClr val="000000"/>
                  </a:solidFill>
                  <a:latin typeface="Arial" pitchFamily="34" charset="0"/>
                </a:rPr>
                <a:t>Demand of Dependability</a:t>
              </a:r>
              <a:endParaRPr kumimoji="0" lang="ja-JP" altLang="en-US" sz="2400">
                <a:solidFill>
                  <a:srgbClr val="000000"/>
                </a:solidFill>
                <a:latin typeface="Arial" pitchFamily="34" charset="0"/>
              </a:endParaRPr>
            </a:p>
          </p:txBody>
        </p:sp>
      </p:grpSp>
      <p:sp>
        <p:nvSpPr>
          <p:cNvPr id="11285" name="Oval 14"/>
          <p:cNvSpPr>
            <a:spLocks noChangeArrowheads="1"/>
          </p:cNvSpPr>
          <p:nvPr/>
        </p:nvSpPr>
        <p:spPr bwMode="auto">
          <a:xfrm>
            <a:off x="5003800" y="2781300"/>
            <a:ext cx="3960813" cy="885825"/>
          </a:xfrm>
          <a:prstGeom prst="ellipse">
            <a:avLst/>
          </a:prstGeom>
          <a:solidFill>
            <a:srgbClr val="CCFFFF"/>
          </a:solidFill>
          <a:ln w="9525">
            <a:solidFill>
              <a:schemeClr val="tx1"/>
            </a:solidFill>
            <a:round/>
            <a:headEnd/>
            <a:tailEnd/>
          </a:ln>
        </p:spPr>
        <p:txBody>
          <a:bodyPr wrap="none" anchor="ctr"/>
          <a:lstStyle>
            <a:lvl1pPr marL="342900" indent="-342900" eaLnBrk="0" hangingPunct="0">
              <a:defRPr sz="1200">
                <a:solidFill>
                  <a:schemeClr val="tx1"/>
                </a:solidFill>
                <a:latin typeface="Times New Roman" pitchFamily="18" charset="0"/>
              </a:defRPr>
            </a:lvl1pPr>
            <a:lvl2pPr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lvl="1" algn="ctr">
              <a:lnSpc>
                <a:spcPts val="2200"/>
              </a:lnSpc>
            </a:pPr>
            <a:r>
              <a:rPr kumimoji="0" lang="en-US" altLang="ja-JP" sz="2200"/>
              <a:t>Life Line</a:t>
            </a:r>
          </a:p>
          <a:p>
            <a:pPr lvl="1" algn="ctr">
              <a:lnSpc>
                <a:spcPts val="2200"/>
              </a:lnSpc>
            </a:pPr>
            <a:r>
              <a:rPr kumimoji="0" lang="en-US" altLang="ja-JP" sz="2200"/>
              <a:t> (Water/Gas/Electricity Supply)</a:t>
            </a:r>
          </a:p>
        </p:txBody>
      </p:sp>
      <p:sp>
        <p:nvSpPr>
          <p:cNvPr id="42" name="AutoShape 12"/>
          <p:cNvSpPr>
            <a:spLocks noChangeArrowheads="1"/>
          </p:cNvSpPr>
          <p:nvPr/>
        </p:nvSpPr>
        <p:spPr bwMode="auto">
          <a:xfrm rot="-1470987">
            <a:off x="7732713" y="615950"/>
            <a:ext cx="1565275" cy="912813"/>
          </a:xfrm>
          <a:custGeom>
            <a:avLst/>
            <a:gdLst>
              <a:gd name="T0" fmla="*/ 1174004 w 21600"/>
              <a:gd name="T1" fmla="*/ 0 h 21600"/>
              <a:gd name="T2" fmla="*/ 0 w 21600"/>
              <a:gd name="T3" fmla="*/ 456345 h 21600"/>
              <a:gd name="T4" fmla="*/ 1174004 w 21600"/>
              <a:gd name="T5" fmla="*/ 912690 h 21600"/>
              <a:gd name="T6" fmla="*/ 1565339 w 21600"/>
              <a:gd name="T7" fmla="*/ 45634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99"/>
          </a:solidFill>
          <a:ln w="9525">
            <a:solidFill>
              <a:schemeClr val="tx1"/>
            </a:solidFill>
            <a:miter lim="800000"/>
            <a:headEnd/>
            <a:tailEnd/>
          </a:ln>
        </p:spPr>
        <p:txBody>
          <a:bodyPr wrap="none" anchor="ctr"/>
          <a:lstStyle/>
          <a:p>
            <a:endParaRPr lang="ja-JP" altLang="en-US"/>
          </a:p>
        </p:txBody>
      </p:sp>
      <p:sp>
        <p:nvSpPr>
          <p:cNvPr id="43" name="テキスト ボックス 42"/>
          <p:cNvSpPr txBox="1">
            <a:spLocks noChangeArrowheads="1"/>
          </p:cNvSpPr>
          <p:nvPr/>
        </p:nvSpPr>
        <p:spPr bwMode="auto">
          <a:xfrm rot="-1308021">
            <a:off x="7853363" y="758825"/>
            <a:ext cx="15795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1400">
                <a:solidFill>
                  <a:srgbClr val="000000"/>
                </a:solidFill>
              </a:rPr>
              <a:t>Car, Bldg Care</a:t>
            </a:r>
          </a:p>
          <a:p>
            <a:r>
              <a:rPr kumimoji="0" lang="en-US" altLang="ja-JP" sz="1400">
                <a:solidFill>
                  <a:srgbClr val="000000"/>
                </a:solidFill>
              </a:rPr>
              <a:t> business</a:t>
            </a:r>
            <a:endParaRPr kumimoji="0" lang="ja-JP" altLang="en-US" sz="1400">
              <a:solidFill>
                <a:srgbClr val="000000"/>
              </a:solidFill>
            </a:endParaRPr>
          </a:p>
        </p:txBody>
      </p:sp>
      <p:sp>
        <p:nvSpPr>
          <p:cNvPr id="44" name="AutoShape 12"/>
          <p:cNvSpPr>
            <a:spLocks noChangeArrowheads="1"/>
          </p:cNvSpPr>
          <p:nvPr/>
        </p:nvSpPr>
        <p:spPr bwMode="auto">
          <a:xfrm rot="9552922">
            <a:off x="577850" y="5508625"/>
            <a:ext cx="1565275" cy="912813"/>
          </a:xfrm>
          <a:custGeom>
            <a:avLst/>
            <a:gdLst>
              <a:gd name="T0" fmla="*/ 1174004 w 21600"/>
              <a:gd name="T1" fmla="*/ 0 h 21600"/>
              <a:gd name="T2" fmla="*/ 0 w 21600"/>
              <a:gd name="T3" fmla="*/ 456345 h 21600"/>
              <a:gd name="T4" fmla="*/ 1174004 w 21600"/>
              <a:gd name="T5" fmla="*/ 912690 h 21600"/>
              <a:gd name="T6" fmla="*/ 1565339 w 21600"/>
              <a:gd name="T7" fmla="*/ 45634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99"/>
          </a:solidFill>
          <a:ln w="9525">
            <a:solidFill>
              <a:schemeClr val="tx1"/>
            </a:solidFill>
            <a:miter lim="800000"/>
            <a:headEnd/>
            <a:tailEnd/>
          </a:ln>
        </p:spPr>
        <p:txBody>
          <a:bodyPr wrap="none" anchor="ctr"/>
          <a:lstStyle/>
          <a:p>
            <a:endParaRPr lang="ja-JP" altLang="en-US"/>
          </a:p>
        </p:txBody>
      </p:sp>
      <p:sp>
        <p:nvSpPr>
          <p:cNvPr id="45" name="テキスト ボックス 44"/>
          <p:cNvSpPr txBox="1">
            <a:spLocks noChangeArrowheads="1"/>
          </p:cNvSpPr>
          <p:nvPr/>
        </p:nvSpPr>
        <p:spPr bwMode="auto">
          <a:xfrm rot="-1308021">
            <a:off x="792163" y="5583238"/>
            <a:ext cx="15795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1400">
                <a:solidFill>
                  <a:srgbClr val="000000"/>
                </a:solidFill>
              </a:rPr>
              <a:t>Entertainment business</a:t>
            </a:r>
            <a:endParaRPr kumimoji="0" lang="ja-JP" altLang="en-US" sz="1400">
              <a:solidFill>
                <a:srgbClr val="000000"/>
              </a:solidFill>
            </a:endParaRPr>
          </a:p>
        </p:txBody>
      </p:sp>
      <p:sp>
        <p:nvSpPr>
          <p:cNvPr id="46" name="AutoShape 12"/>
          <p:cNvSpPr>
            <a:spLocks noChangeArrowheads="1"/>
          </p:cNvSpPr>
          <p:nvPr/>
        </p:nvSpPr>
        <p:spPr bwMode="auto">
          <a:xfrm rot="-9515326">
            <a:off x="9525" y="1173163"/>
            <a:ext cx="1447800" cy="1317625"/>
          </a:xfrm>
          <a:custGeom>
            <a:avLst/>
            <a:gdLst>
              <a:gd name="T0" fmla="*/ 1085654 w 21600"/>
              <a:gd name="T1" fmla="*/ 0 h 21600"/>
              <a:gd name="T2" fmla="*/ 0 w 21600"/>
              <a:gd name="T3" fmla="*/ 658540 h 21600"/>
              <a:gd name="T4" fmla="*/ 1085654 w 21600"/>
              <a:gd name="T5" fmla="*/ 1317079 h 21600"/>
              <a:gd name="T6" fmla="*/ 1447538 w 21600"/>
              <a:gd name="T7" fmla="*/ 65854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99"/>
          </a:solidFill>
          <a:ln w="9525">
            <a:solidFill>
              <a:schemeClr val="tx1"/>
            </a:solidFill>
            <a:miter lim="800000"/>
            <a:headEnd/>
            <a:tailEnd/>
          </a:ln>
        </p:spPr>
        <p:txBody>
          <a:bodyPr wrap="none" anchor="ctr"/>
          <a:lstStyle/>
          <a:p>
            <a:endParaRPr lang="ja-JP" altLang="en-US"/>
          </a:p>
        </p:txBody>
      </p:sp>
      <p:sp>
        <p:nvSpPr>
          <p:cNvPr id="47" name="テキスト ボックス 46"/>
          <p:cNvSpPr txBox="1">
            <a:spLocks noChangeArrowheads="1"/>
          </p:cNvSpPr>
          <p:nvPr/>
        </p:nvSpPr>
        <p:spPr bwMode="auto">
          <a:xfrm rot="1332773">
            <a:off x="165100" y="1541463"/>
            <a:ext cx="15144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1400">
                <a:solidFill>
                  <a:srgbClr val="000000"/>
                </a:solidFill>
              </a:rPr>
              <a:t>Regulatory Compliance </a:t>
            </a:r>
          </a:p>
          <a:p>
            <a:r>
              <a:rPr kumimoji="0" lang="en-US" altLang="ja-JP" sz="1400">
                <a:solidFill>
                  <a:srgbClr val="000000"/>
                </a:solidFill>
              </a:rPr>
              <a:t> Test</a:t>
            </a:r>
            <a:endParaRPr kumimoji="0" lang="ja-JP" altLang="en-US" sz="1400">
              <a:solidFill>
                <a:srgbClr val="000000"/>
              </a:solidFill>
            </a:endParaRPr>
          </a:p>
        </p:txBody>
      </p:sp>
      <p:sp>
        <p:nvSpPr>
          <p:cNvPr id="48" name="AutoShape 12"/>
          <p:cNvSpPr>
            <a:spLocks noChangeArrowheads="1"/>
          </p:cNvSpPr>
          <p:nvPr/>
        </p:nvSpPr>
        <p:spPr bwMode="auto">
          <a:xfrm rot="-1476299">
            <a:off x="7602538" y="4694238"/>
            <a:ext cx="1663700" cy="1166812"/>
          </a:xfrm>
          <a:custGeom>
            <a:avLst/>
            <a:gdLst>
              <a:gd name="T0" fmla="*/ 1247642 w 21600"/>
              <a:gd name="T1" fmla="*/ 0 h 21600"/>
              <a:gd name="T2" fmla="*/ 0 w 21600"/>
              <a:gd name="T3" fmla="*/ 583273 h 21600"/>
              <a:gd name="T4" fmla="*/ 1247642 w 21600"/>
              <a:gd name="T5" fmla="*/ 1166545 h 21600"/>
              <a:gd name="T6" fmla="*/ 1663523 w 21600"/>
              <a:gd name="T7" fmla="*/ 583273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99"/>
          </a:solidFill>
          <a:ln w="9525">
            <a:solidFill>
              <a:schemeClr val="tx1"/>
            </a:solidFill>
            <a:miter lim="800000"/>
            <a:headEnd/>
            <a:tailEnd/>
          </a:ln>
        </p:spPr>
        <p:txBody>
          <a:bodyPr wrap="none" anchor="ctr"/>
          <a:lstStyle/>
          <a:p>
            <a:endParaRPr lang="ja-JP" altLang="en-US"/>
          </a:p>
        </p:txBody>
      </p:sp>
      <p:sp>
        <p:nvSpPr>
          <p:cNvPr id="49" name="テキスト ボックス 48"/>
          <p:cNvSpPr txBox="1">
            <a:spLocks noChangeArrowheads="1"/>
          </p:cNvSpPr>
          <p:nvPr/>
        </p:nvSpPr>
        <p:spPr bwMode="auto">
          <a:xfrm rot="-1520200">
            <a:off x="7810500" y="4995863"/>
            <a:ext cx="167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kumimoji="0" lang="en-US" altLang="ja-JP" sz="1400">
                <a:solidFill>
                  <a:srgbClr val="000000"/>
                </a:solidFill>
              </a:rPr>
              <a:t>Big Data Mining </a:t>
            </a:r>
            <a:endParaRPr kumimoji="0" lang="ja-JP" altLang="en-US" sz="1400">
              <a:solidFill>
                <a:srgbClr val="000000"/>
              </a:solidFill>
            </a:endParaRPr>
          </a:p>
        </p:txBody>
      </p:sp>
      <p:sp>
        <p:nvSpPr>
          <p:cNvPr id="11294" name="object 15"/>
          <p:cNvSpPr>
            <a:spLocks noGrp="1"/>
          </p:cNvSpPr>
          <p:nvPr>
            <p:ph type="sldNum" sz="quarter" idx="11"/>
          </p:nvPr>
        </p:nvSpPr>
        <p:spPr>
          <a:xfrm>
            <a:off x="4427538" y="6638925"/>
            <a:ext cx="720725" cy="246063"/>
          </a:xfrm>
          <a:noFill/>
        </p:spPr>
        <p:txBody>
          <a:bodyPr wrap="square"/>
          <a:lstStyle>
            <a:lvl1pPr marL="92075"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fld id="{AA772CC6-64EF-45A6-B5CF-55AAA04A036A}" type="slidenum">
              <a:rPr lang="ja-JP" altLang="ja-JP" sz="1600" b="1" smtClean="0">
                <a:latin typeface="Arial" pitchFamily="34" charset="0"/>
                <a:ea typeface="ＭＳ Ｐゴシック" pitchFamily="50" charset="-128"/>
                <a:cs typeface="Arial" pitchFamily="34" charset="0"/>
              </a:rPr>
              <a:pPr/>
              <a:t>5</a:t>
            </a:fld>
            <a:endParaRPr lang="ja-JP" altLang="ja-JP" sz="1600" smtClean="0">
              <a:latin typeface="Arial" pitchFamily="34" charset="0"/>
              <a:ea typeface="ＭＳ Ｐゴシック" pitchFamily="50" charset="-128"/>
              <a:cs typeface="Arial" pitchFamily="34" charset="0"/>
            </a:endParaRPr>
          </a:p>
        </p:txBody>
      </p:sp>
      <p:sp>
        <p:nvSpPr>
          <p:cNvPr id="11295" name="Text Box 13"/>
          <p:cNvSpPr txBox="1">
            <a:spLocks noChangeArrowheads="1"/>
          </p:cNvSpPr>
          <p:nvPr/>
        </p:nvSpPr>
        <p:spPr bwMode="auto">
          <a:xfrm rot="10800000">
            <a:off x="6442075" y="3881438"/>
            <a:ext cx="555625" cy="9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kumimoji="0" lang="ja-JP" altLang="en-US" sz="2400">
              <a:solidFill>
                <a:srgbClr val="000000"/>
              </a:solidFill>
              <a:latin typeface="Arial" pitchFamily="34" charset="0"/>
            </a:endParaRPr>
          </a:p>
        </p:txBody>
      </p:sp>
      <p:sp>
        <p:nvSpPr>
          <p:cNvPr id="11296" name="日付プレースホルダー 3"/>
          <p:cNvSpPr>
            <a:spLocks noGrp="1"/>
          </p:cNvSpPr>
          <p:nvPr>
            <p:ph type="dt" sz="quarter" idx="10"/>
          </p:nvPr>
        </p:nvSpPr>
        <p:spPr>
          <a:xfrm>
            <a:off x="684213" y="377825"/>
            <a:ext cx="1295400" cy="215900"/>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a:ea typeface="ＭＳ Ｐゴシック" pitchFamily="50" charset="-128"/>
              </a:rPr>
              <a:t>July 2016</a:t>
            </a:r>
          </a:p>
        </p:txBody>
      </p:sp>
      <p:sp>
        <p:nvSpPr>
          <p:cNvPr id="11297" name="Rectangle 5"/>
          <p:cNvSpPr>
            <a:spLocks noGrp="1" noChangeArrowheads="1"/>
          </p:cNvSpPr>
          <p:nvPr>
            <p:ph type="ftr" sz="quarter" idx="12"/>
          </p:nvPr>
        </p:nvSpPr>
        <p:spPr>
          <a:xfrm>
            <a:off x="5486400" y="6524625"/>
            <a:ext cx="3124200" cy="185738"/>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pitchFamily="50" charset="-128"/>
              </a:rPr>
              <a:t>Ryuji Kohno(YNU/CWC-Nippon)</a:t>
            </a:r>
          </a:p>
        </p:txBody>
      </p:sp>
      <p:sp>
        <p:nvSpPr>
          <p:cNvPr id="11298" name="Oval 8"/>
          <p:cNvSpPr>
            <a:spLocks noChangeArrowheads="1"/>
          </p:cNvSpPr>
          <p:nvPr/>
        </p:nvSpPr>
        <p:spPr bwMode="auto">
          <a:xfrm>
            <a:off x="2857500" y="5191125"/>
            <a:ext cx="3514725" cy="873125"/>
          </a:xfrm>
          <a:prstGeom prst="ellipse">
            <a:avLst/>
          </a:prstGeom>
          <a:solidFill>
            <a:srgbClr val="FF9933">
              <a:alpha val="49019"/>
            </a:srgbClr>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Remote Sensing </a:t>
            </a:r>
          </a:p>
          <a:p>
            <a:pPr algn="ctr"/>
            <a:r>
              <a:rPr kumimoji="0" lang="en-US" altLang="ja-JP" sz="2000">
                <a:solidFill>
                  <a:srgbClr val="000000"/>
                </a:solidFill>
                <a:latin typeface="Arial" pitchFamily="34" charset="0"/>
              </a:rPr>
              <a:t>&amp; Controlling Mobile Robots </a:t>
            </a:r>
            <a:endParaRPr kumimoji="0" lang="ja-JP" altLang="en-US" sz="2000">
              <a:solidFill>
                <a:srgbClr val="000000"/>
              </a:solidFill>
              <a:latin typeface="Arial" pitchFamily="34" charset="0"/>
            </a:endParaRPr>
          </a:p>
        </p:txBody>
      </p:sp>
      <p:sp>
        <p:nvSpPr>
          <p:cNvPr id="11299" name="Oval 8"/>
          <p:cNvSpPr>
            <a:spLocks noChangeArrowheads="1"/>
          </p:cNvSpPr>
          <p:nvPr/>
        </p:nvSpPr>
        <p:spPr bwMode="auto">
          <a:xfrm>
            <a:off x="4427538" y="4543425"/>
            <a:ext cx="3267075" cy="757238"/>
          </a:xfrm>
          <a:prstGeom prst="ellipse">
            <a:avLst/>
          </a:prstGeom>
          <a:solidFill>
            <a:srgbClr val="FF9933">
              <a:alpha val="27843"/>
            </a:srgbClr>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Disaster Analysis </a:t>
            </a:r>
          </a:p>
          <a:p>
            <a:pPr algn="ctr"/>
            <a:r>
              <a:rPr kumimoji="0" lang="en-US" altLang="ja-JP" sz="2000">
                <a:solidFill>
                  <a:srgbClr val="000000"/>
                </a:solidFill>
                <a:latin typeface="Arial" pitchFamily="34" charset="0"/>
              </a:rPr>
              <a:t>&amp; Prevention</a:t>
            </a:r>
            <a:endParaRPr kumimoji="0" lang="ja-JP" altLang="en-US" sz="2000">
              <a:solidFill>
                <a:srgbClr val="000000"/>
              </a:solidFill>
              <a:latin typeface="Arial" pitchFamily="34" charset="0"/>
            </a:endParaRPr>
          </a:p>
        </p:txBody>
      </p:sp>
      <p:sp>
        <p:nvSpPr>
          <p:cNvPr id="11300" name="Oval 8"/>
          <p:cNvSpPr>
            <a:spLocks noChangeArrowheads="1"/>
          </p:cNvSpPr>
          <p:nvPr/>
        </p:nvSpPr>
        <p:spPr bwMode="auto">
          <a:xfrm>
            <a:off x="5229225" y="4005263"/>
            <a:ext cx="3267075" cy="757237"/>
          </a:xfrm>
          <a:prstGeom prst="ellipse">
            <a:avLst/>
          </a:prstGeom>
          <a:solidFill>
            <a:srgbClr val="FF9933">
              <a:alpha val="34117"/>
            </a:srgbClr>
          </a:solidFill>
          <a:ln w="9525">
            <a:solidFill>
              <a:schemeClr val="tx1"/>
            </a:solidFill>
            <a:round/>
            <a:headEnd/>
            <a:tailEnd/>
          </a:ln>
        </p:spPr>
        <p:txBody>
          <a:bodyPr wrap="none"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kumimoji="0" lang="en-US" altLang="ja-JP" sz="2000">
                <a:solidFill>
                  <a:srgbClr val="000000"/>
                </a:solidFill>
                <a:latin typeface="Arial" pitchFamily="34" charset="0"/>
              </a:rPr>
              <a:t>Remote Diagnosi</a:t>
            </a:r>
          </a:p>
          <a:p>
            <a:pPr algn="ctr"/>
            <a:r>
              <a:rPr kumimoji="0" lang="en-US" altLang="ja-JP" sz="2000">
                <a:solidFill>
                  <a:srgbClr val="000000"/>
                </a:solidFill>
                <a:latin typeface="Arial" pitchFamily="34" charset="0"/>
              </a:rPr>
              <a:t>s of Infra(bridge/bldg/train)</a:t>
            </a:r>
          </a:p>
        </p:txBody>
      </p:sp>
      <p:grpSp>
        <p:nvGrpSpPr>
          <p:cNvPr id="52" name="Group 11"/>
          <p:cNvGrpSpPr>
            <a:grpSpLocks/>
          </p:cNvGrpSpPr>
          <p:nvPr/>
        </p:nvGrpSpPr>
        <p:grpSpPr bwMode="auto">
          <a:xfrm rot="17124177">
            <a:off x="6310897" y="1935797"/>
            <a:ext cx="1684513" cy="4838232"/>
            <a:chOff x="1076" y="2246"/>
            <a:chExt cx="576" cy="1405"/>
          </a:xfrm>
          <a:solidFill>
            <a:srgbClr val="FFCCFF">
              <a:alpha val="55000"/>
            </a:srgbClr>
          </a:solidFill>
        </p:grpSpPr>
        <p:sp>
          <p:nvSpPr>
            <p:cNvPr id="58" name="Oval 12"/>
            <p:cNvSpPr>
              <a:spLocks noChangeArrowheads="1"/>
            </p:cNvSpPr>
            <p:nvPr/>
          </p:nvSpPr>
          <p:spPr bwMode="auto">
            <a:xfrm rot="18531094">
              <a:off x="661" y="2661"/>
              <a:ext cx="1405" cy="576"/>
            </a:xfrm>
            <a:prstGeom prst="ellipse">
              <a:avLst/>
            </a:prstGeom>
            <a:grpFill/>
            <a:ln w="9525">
              <a:solidFill>
                <a:schemeClr val="tx1"/>
              </a:solidFill>
              <a:round/>
              <a:headEnd/>
              <a:tailEnd/>
            </a:ln>
            <a:effectLst/>
          </p:spPr>
          <p:txBody>
            <a:bodyPr rot="10800000" wrap="none" anchor="ctr"/>
            <a:lstStyle/>
            <a:p>
              <a:pPr algn="ctr" eaLnBrk="0" hangingPunct="0">
                <a:defRPr/>
              </a:pPr>
              <a:endParaRPr kumimoji="0" lang="ja-JP" altLang="en-US" sz="2800" dirty="0">
                <a:solidFill>
                  <a:srgbClr val="000000"/>
                </a:solidFill>
                <a:latin typeface="Arial" charset="0"/>
                <a:ea typeface="+mn-ea"/>
              </a:endParaRPr>
            </a:p>
          </p:txBody>
        </p:sp>
        <p:sp>
          <p:nvSpPr>
            <p:cNvPr id="59" name="Text Box 13"/>
            <p:cNvSpPr txBox="1">
              <a:spLocks noChangeArrowheads="1"/>
            </p:cNvSpPr>
            <p:nvPr/>
          </p:nvSpPr>
          <p:spPr bwMode="auto">
            <a:xfrm rot="2392532">
              <a:off x="1141" y="2438"/>
              <a:ext cx="316" cy="1148"/>
            </a:xfrm>
            <a:prstGeom prst="rect">
              <a:avLst/>
            </a:prstGeom>
            <a:noFill/>
            <a:ln w="9525">
              <a:noFill/>
              <a:miter lim="800000"/>
              <a:headEnd/>
              <a:tailEnd/>
            </a:ln>
            <a:effectLst/>
          </p:spPr>
          <p:txBody>
            <a:bodyPr vert="eaVert">
              <a:spAutoFit/>
            </a:bodyPr>
            <a:lstStyle/>
            <a:p>
              <a:pPr eaLnBrk="0" hangingPunct="0">
                <a:defRPr/>
              </a:pPr>
              <a:r>
                <a:rPr kumimoji="0" lang="en-US" altLang="ja-JP" sz="2400" dirty="0" err="1">
                  <a:solidFill>
                    <a:srgbClr val="000000"/>
                  </a:solidFill>
                  <a:latin typeface="Arial" charset="0"/>
                  <a:ea typeface="+mn-ea"/>
                </a:rPr>
                <a:t>QoS</a:t>
              </a:r>
              <a:r>
                <a:rPr kumimoji="0" lang="en-US" altLang="ja-JP" sz="2400" dirty="0">
                  <a:solidFill>
                    <a:srgbClr val="000000"/>
                  </a:solidFill>
                  <a:latin typeface="Arial" charset="0"/>
                  <a:ea typeface="+mn-ea"/>
                </a:rPr>
                <a:t> 2; Middle Priority of Demand of Dependability</a:t>
              </a:r>
              <a:endParaRPr kumimoji="0" lang="ja-JP" altLang="en-US" sz="2400" dirty="0">
                <a:solidFill>
                  <a:srgbClr val="000000"/>
                </a:solidFill>
                <a:latin typeface="Arial" charset="0"/>
                <a:ea typeface="+mn-ea"/>
              </a:endParaRPr>
            </a:p>
          </p:txBody>
        </p:sp>
      </p:grpSp>
      <p:grpSp>
        <p:nvGrpSpPr>
          <p:cNvPr id="3" name="Group 11"/>
          <p:cNvGrpSpPr>
            <a:grpSpLocks/>
          </p:cNvGrpSpPr>
          <p:nvPr/>
        </p:nvGrpSpPr>
        <p:grpSpPr bwMode="auto">
          <a:xfrm rot="17124177">
            <a:off x="4594765" y="-545807"/>
            <a:ext cx="1684521" cy="5895409"/>
            <a:chOff x="1559" y="1423"/>
            <a:chExt cx="576" cy="1712"/>
          </a:xfrm>
          <a:solidFill>
            <a:srgbClr val="FFCCFF">
              <a:alpha val="55000"/>
            </a:srgbClr>
          </a:solidFill>
        </p:grpSpPr>
        <p:sp>
          <p:nvSpPr>
            <p:cNvPr id="31" name="Oval 12"/>
            <p:cNvSpPr>
              <a:spLocks noChangeArrowheads="1"/>
            </p:cNvSpPr>
            <p:nvPr/>
          </p:nvSpPr>
          <p:spPr bwMode="auto">
            <a:xfrm rot="16200000">
              <a:off x="991" y="1991"/>
              <a:ext cx="1712" cy="576"/>
            </a:xfrm>
            <a:prstGeom prst="ellipse">
              <a:avLst/>
            </a:prstGeom>
            <a:grpFill/>
            <a:ln w="9525">
              <a:solidFill>
                <a:schemeClr val="tx1"/>
              </a:solidFill>
              <a:round/>
              <a:headEnd/>
              <a:tailEnd/>
            </a:ln>
            <a:effectLst/>
          </p:spPr>
          <p:txBody>
            <a:bodyPr rot="10800000" wrap="none" anchor="ctr"/>
            <a:lstStyle/>
            <a:p>
              <a:pPr algn="ctr" eaLnBrk="0" hangingPunct="0">
                <a:defRPr/>
              </a:pPr>
              <a:endParaRPr kumimoji="0" lang="ja-JP" altLang="en-US" sz="2800" dirty="0">
                <a:solidFill>
                  <a:srgbClr val="000000"/>
                </a:solidFill>
                <a:latin typeface="Arial" charset="0"/>
                <a:ea typeface="+mn-ea"/>
              </a:endParaRPr>
            </a:p>
          </p:txBody>
        </p:sp>
        <p:sp>
          <p:nvSpPr>
            <p:cNvPr id="32" name="Text Box 13"/>
            <p:cNvSpPr txBox="1">
              <a:spLocks noChangeArrowheads="1"/>
            </p:cNvSpPr>
            <p:nvPr/>
          </p:nvSpPr>
          <p:spPr bwMode="auto">
            <a:xfrm>
              <a:off x="1674" y="1600"/>
              <a:ext cx="316" cy="1398"/>
            </a:xfrm>
            <a:prstGeom prst="rect">
              <a:avLst/>
            </a:prstGeom>
            <a:grpFill/>
            <a:ln w="9525">
              <a:noFill/>
              <a:miter lim="800000"/>
              <a:headEnd/>
              <a:tailEnd/>
            </a:ln>
            <a:effectLst/>
          </p:spPr>
          <p:txBody>
            <a:bodyPr vert="eaVert" wrap="none">
              <a:spAutoFit/>
            </a:bodyPr>
            <a:lstStyle/>
            <a:p>
              <a:pPr eaLnBrk="0" hangingPunct="0">
                <a:defRPr/>
              </a:pPr>
              <a:r>
                <a:rPr kumimoji="0" lang="en-US" altLang="ja-JP" sz="2400" dirty="0" err="1">
                  <a:solidFill>
                    <a:srgbClr val="000000"/>
                  </a:solidFill>
                  <a:latin typeface="Arial" charset="0"/>
                  <a:ea typeface="+mn-ea"/>
                </a:rPr>
                <a:t>QoS</a:t>
              </a:r>
              <a:r>
                <a:rPr kumimoji="0" lang="en-US" altLang="ja-JP" sz="2400" dirty="0">
                  <a:solidFill>
                    <a:srgbClr val="000000"/>
                  </a:solidFill>
                  <a:latin typeface="Arial" charset="0"/>
                  <a:ea typeface="+mn-ea"/>
                </a:rPr>
                <a:t> 1; Highest Priority of Demand</a:t>
              </a:r>
            </a:p>
            <a:p>
              <a:pPr eaLnBrk="0" hangingPunct="0">
                <a:defRPr/>
              </a:pPr>
              <a:r>
                <a:rPr kumimoji="0" lang="en-US" altLang="ja-JP" sz="2400" dirty="0">
                  <a:solidFill>
                    <a:srgbClr val="000000"/>
                  </a:solidFill>
                  <a:latin typeface="Arial" charset="0"/>
                  <a:ea typeface="+mn-ea"/>
                </a:rPr>
                <a:t>of Dependability</a:t>
              </a:r>
              <a:endParaRPr kumimoji="0" lang="ja-JP" altLang="en-US" sz="2400" dirty="0">
                <a:solidFill>
                  <a:srgbClr val="000000"/>
                </a:solidFill>
                <a:latin typeface="Arial" charset="0"/>
                <a:ea typeface="+mn-ea"/>
              </a:endParaRPr>
            </a:p>
          </p:txBody>
        </p:sp>
      </p:grpSp>
    </p:spTree>
    <p:extLst>
      <p:ext uri="{BB962C8B-B14F-4D97-AF65-F5344CB8AC3E}">
        <p14:creationId xmlns:p14="http://schemas.microsoft.com/office/powerpoint/2010/main" val="3880850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strips(downLeft)">
                                      <p:cBhvr>
                                        <p:cTn id="17" dur="500"/>
                                        <p:tgtEl>
                                          <p:spTgt spid="42"/>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strips(downLeft)">
                                      <p:cBhvr>
                                        <p:cTn id="20" dur="500"/>
                                        <p:tgtEl>
                                          <p:spTgt spid="4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strips(downLeft)">
                                      <p:cBhvr>
                                        <p:cTn id="25" dur="500"/>
                                        <p:tgtEl>
                                          <p:spTgt spid="44"/>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strips(downLeft)">
                                      <p:cBhvr>
                                        <p:cTn id="28" dur="500"/>
                                        <p:tgtEl>
                                          <p:spTgt spid="4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strips(downLeft)">
                                      <p:cBhvr>
                                        <p:cTn id="33" dur="500"/>
                                        <p:tgtEl>
                                          <p:spTgt spid="46"/>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strips(downLeft)">
                                      <p:cBhvr>
                                        <p:cTn id="36" dur="500"/>
                                        <p:tgtEl>
                                          <p:spTgt spid="4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strips(downLeft)">
                                      <p:cBhvr>
                                        <p:cTn id="41" dur="500"/>
                                        <p:tgtEl>
                                          <p:spTgt spid="48"/>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strips(downLeft)">
                                      <p:cBhvr>
                                        <p:cTn id="44" dur="500"/>
                                        <p:tgtEl>
                                          <p:spTgt spid="4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44" grpId="0" animBg="1"/>
      <p:bldP spid="45" grpId="0"/>
      <p:bldP spid="46" grpId="0" animBg="1"/>
      <p:bldP spid="47" grpId="0"/>
      <p:bldP spid="48" grpId="0" animBg="1"/>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0"/>
            <a:ext cx="9144000" cy="511175"/>
          </a:xfrm>
        </p:spPr>
        <p:txBody>
          <a:bodyPr/>
          <a:lstStyle/>
          <a:p>
            <a:r>
              <a:rPr lang="en-US" altLang="ja-JP" sz="2800" b="1" smtClean="0">
                <a:latin typeface="Arial" pitchFamily="34" charset="0"/>
                <a:ea typeface="ＭＳ Ｐゴシック" pitchFamily="50" charset="-128"/>
              </a:rPr>
              <a:t>Three Classes of Focused Potential Applications</a:t>
            </a:r>
            <a:endParaRPr lang="ja-JP" altLang="en-US" sz="2800" b="1" smtClean="0">
              <a:latin typeface="Arial" pitchFamily="34" charset="0"/>
              <a:ea typeface="ＭＳ Ｐゴシック" pitchFamily="50" charset="-128"/>
            </a:endParaRPr>
          </a:p>
        </p:txBody>
      </p:sp>
      <p:sp>
        <p:nvSpPr>
          <p:cNvPr id="10243" name="スライド番号プレースホルダー 3"/>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ea typeface="ＭＳ Ｐゴシック" pitchFamily="50" charset="-128"/>
              </a:rPr>
              <a:t>Slide </a:t>
            </a:r>
            <a:fld id="{65F3F751-7F43-4C0F-836C-15512AE1FB9E}" type="slidenum">
              <a:rPr lang="en-US" altLang="ja-JP" smtClean="0">
                <a:ea typeface="ＭＳ Ｐゴシック" pitchFamily="50" charset="-128"/>
              </a:rPr>
              <a:pPr/>
              <a:t>6</a:t>
            </a:fld>
            <a:endParaRPr lang="en-US" altLang="ja-JP" smtClean="0">
              <a:ea typeface="ＭＳ Ｐゴシック" pitchFamily="50" charset="-128"/>
            </a:endParaRPr>
          </a:p>
        </p:txBody>
      </p:sp>
      <p:sp>
        <p:nvSpPr>
          <p:cNvPr id="10244" name="フッター プレースホルダー 4"/>
          <p:cNvSpPr>
            <a:spLocks noGrp="1"/>
          </p:cNvSpPr>
          <p:nvPr>
            <p:ph type="ftr" sz="quarter" idx="12"/>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pitchFamily="50" charset="-128"/>
              </a:rPr>
              <a:t>Ryuji Kohno(YNU/CWC-Nippon)</a:t>
            </a:r>
          </a:p>
          <a:p>
            <a:r>
              <a:rPr lang="en-US" altLang="ja-JP">
                <a:ea typeface="ＭＳ Ｐゴシック" pitchFamily="50" charset="-128"/>
              </a:rPr>
              <a:t>)</a:t>
            </a:r>
          </a:p>
        </p:txBody>
      </p:sp>
      <p:sp>
        <p:nvSpPr>
          <p:cNvPr id="6" name="正方形/長方形 5"/>
          <p:cNvSpPr/>
          <p:nvPr/>
        </p:nvSpPr>
        <p:spPr>
          <a:xfrm>
            <a:off x="179388" y="1984375"/>
            <a:ext cx="8820150" cy="4324350"/>
          </a:xfrm>
          <a:prstGeom prst="rect">
            <a:avLst/>
          </a:prstGeom>
        </p:spPr>
        <p:txBody>
          <a:bodyPr>
            <a:spAutoFit/>
          </a:bodyPr>
          <a:lstStyle>
            <a:lvl1pPr eaLnBrk="0" hangingPunct="0">
              <a:defRPr sz="1200">
                <a:solidFill>
                  <a:schemeClr val="tx1"/>
                </a:solidFill>
                <a:latin typeface="Times New Roman" pitchFamily="18" charset="0"/>
              </a:defRPr>
            </a:lvl1pPr>
            <a:lvl2pPr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nSpc>
                <a:spcPts val="2200"/>
              </a:lnSpc>
            </a:pPr>
            <a:r>
              <a:rPr kumimoji="0" lang="en-US" altLang="ja-JP" sz="2400" b="1" dirty="0">
                <a:solidFill>
                  <a:srgbClr val="FF0000"/>
                </a:solidFill>
              </a:rPr>
              <a:t>QoS 1 Class:  Highest Priority Level for Demand of Dependability </a:t>
            </a:r>
          </a:p>
          <a:p>
            <a:pPr lvl="1">
              <a:lnSpc>
                <a:spcPts val="2200"/>
              </a:lnSpc>
            </a:pPr>
            <a:r>
              <a:rPr kumimoji="0" lang="en-US" altLang="ja-JP" sz="2200" dirty="0">
                <a:solidFill>
                  <a:srgbClr val="FF0000"/>
                </a:solidFill>
              </a:rPr>
              <a:t>1.1 </a:t>
            </a:r>
            <a:r>
              <a:rPr kumimoji="0" lang="en-US" altLang="ja-JP" sz="2200" b="1" dirty="0">
                <a:solidFill>
                  <a:srgbClr val="FF0000"/>
                </a:solidFill>
              </a:rPr>
              <a:t>Car Internal M2M</a:t>
            </a:r>
          </a:p>
          <a:p>
            <a:pPr lvl="1">
              <a:lnSpc>
                <a:spcPts val="2200"/>
              </a:lnSpc>
            </a:pPr>
            <a:r>
              <a:rPr kumimoji="0" lang="en-US" altLang="ja-JP" sz="2200" dirty="0">
                <a:solidFill>
                  <a:srgbClr val="FF0000"/>
                </a:solidFill>
              </a:rPr>
              <a:t>1.3 </a:t>
            </a:r>
            <a:r>
              <a:rPr kumimoji="0" lang="en-US" altLang="ja-JP" sz="2200" b="1" dirty="0">
                <a:solidFill>
                  <a:srgbClr val="FF0000"/>
                </a:solidFill>
              </a:rPr>
              <a:t>Remote Diagnosis in Factory</a:t>
            </a:r>
          </a:p>
          <a:p>
            <a:pPr lvl="1">
              <a:lnSpc>
                <a:spcPts val="2200"/>
              </a:lnSpc>
            </a:pPr>
            <a:r>
              <a:rPr kumimoji="0" lang="en-US" altLang="ja-JP" sz="2200" dirty="0">
                <a:solidFill>
                  <a:srgbClr val="FF0000"/>
                </a:solidFill>
              </a:rPr>
              <a:t>2.3 </a:t>
            </a:r>
            <a:r>
              <a:rPr kumimoji="0" lang="en-US" altLang="ja-JP" sz="2200" b="1" dirty="0">
                <a:solidFill>
                  <a:srgbClr val="FF0000"/>
                </a:solidFill>
              </a:rPr>
              <a:t>Professional Medicine</a:t>
            </a:r>
          </a:p>
          <a:p>
            <a:pPr lvl="1">
              <a:lnSpc>
                <a:spcPts val="2200"/>
              </a:lnSpc>
            </a:pPr>
            <a:r>
              <a:rPr kumimoji="0" lang="en-US" altLang="ja-JP" sz="2200" dirty="0">
                <a:solidFill>
                  <a:srgbClr val="FF0000"/>
                </a:solidFill>
              </a:rPr>
              <a:t>3.2 </a:t>
            </a:r>
            <a:r>
              <a:rPr kumimoji="0" lang="en-US" altLang="ja-JP" sz="2200" b="1" dirty="0">
                <a:solidFill>
                  <a:srgbClr val="FF0000"/>
                </a:solidFill>
              </a:rPr>
              <a:t>Public Safety</a:t>
            </a:r>
            <a:r>
              <a:rPr kumimoji="0" lang="ja-JP" altLang="en-US" sz="2200" dirty="0">
                <a:solidFill>
                  <a:srgbClr val="FF0000"/>
                </a:solidFill>
              </a:rPr>
              <a:t>　</a:t>
            </a:r>
            <a:endParaRPr kumimoji="0" lang="en-US" altLang="ja-JP" sz="2200" dirty="0">
              <a:solidFill>
                <a:srgbClr val="FF0000"/>
              </a:solidFill>
            </a:endParaRPr>
          </a:p>
          <a:p>
            <a:pPr>
              <a:lnSpc>
                <a:spcPts val="2200"/>
              </a:lnSpc>
            </a:pPr>
            <a:r>
              <a:rPr kumimoji="0" lang="en-US" altLang="ja-JP" sz="2400" b="1" dirty="0"/>
              <a:t>QoS 2 Class:  Meddle Priority Level for Demand of Dependability</a:t>
            </a:r>
          </a:p>
          <a:p>
            <a:pPr lvl="1">
              <a:lnSpc>
                <a:spcPts val="2200"/>
              </a:lnSpc>
            </a:pPr>
            <a:r>
              <a:rPr kumimoji="0" lang="en-US" altLang="ja-JP" sz="2200" b="1" dirty="0" smtClean="0">
                <a:solidFill>
                  <a:srgbClr val="FF0000"/>
                </a:solidFill>
              </a:rPr>
              <a:t>1,2 </a:t>
            </a:r>
            <a:r>
              <a:rPr kumimoji="0" lang="en-US" altLang="ja-JP" sz="2200" b="1" dirty="0">
                <a:solidFill>
                  <a:srgbClr val="FF0000"/>
                </a:solidFill>
              </a:rPr>
              <a:t>Inter-vehicle M2M</a:t>
            </a:r>
          </a:p>
          <a:p>
            <a:pPr lvl="1">
              <a:lnSpc>
                <a:spcPts val="2200"/>
              </a:lnSpc>
            </a:pPr>
            <a:r>
              <a:rPr kumimoji="0" lang="en-US" altLang="ja-JP" sz="2200" dirty="0"/>
              <a:t>2.2 Healthcare</a:t>
            </a:r>
          </a:p>
          <a:p>
            <a:pPr lvl="1">
              <a:lnSpc>
                <a:spcPts val="2200"/>
              </a:lnSpc>
            </a:pPr>
            <a:r>
              <a:rPr kumimoji="0" lang="en-US" altLang="ja-JP" sz="2200" dirty="0"/>
              <a:t>3.1 Life Line (Water/Gas/Electricity Supply)</a:t>
            </a:r>
          </a:p>
          <a:p>
            <a:pPr lvl="1">
              <a:lnSpc>
                <a:spcPts val="2200"/>
              </a:lnSpc>
            </a:pPr>
            <a:r>
              <a:rPr kumimoji="0" lang="en-US" altLang="ja-JP" sz="2200" dirty="0"/>
              <a:t>4.1 Remote Diagnosis of Infra(bridge/bldg./train)</a:t>
            </a:r>
          </a:p>
          <a:p>
            <a:pPr>
              <a:lnSpc>
                <a:spcPts val="2200"/>
              </a:lnSpc>
            </a:pPr>
            <a:r>
              <a:rPr kumimoji="0" lang="en-US" altLang="ja-JP" sz="2400" b="1" dirty="0"/>
              <a:t>QoS 3 Class:  Low Priority Level for Demand of Dependability</a:t>
            </a:r>
          </a:p>
          <a:p>
            <a:pPr lvl="1">
              <a:lnSpc>
                <a:spcPts val="2200"/>
              </a:lnSpc>
            </a:pPr>
            <a:r>
              <a:rPr kumimoji="0" lang="en-US" altLang="ja-JP" sz="2200" dirty="0"/>
              <a:t>2.1 Wellness, Wellbeing</a:t>
            </a:r>
          </a:p>
          <a:p>
            <a:pPr lvl="1">
              <a:lnSpc>
                <a:spcPts val="2200"/>
              </a:lnSpc>
            </a:pPr>
            <a:r>
              <a:rPr kumimoji="0" lang="en-US" altLang="ja-JP" sz="2200" dirty="0"/>
              <a:t>3.3 Government System</a:t>
            </a:r>
          </a:p>
          <a:p>
            <a:pPr lvl="1">
              <a:lnSpc>
                <a:spcPts val="2200"/>
              </a:lnSpc>
            </a:pPr>
            <a:r>
              <a:rPr kumimoji="0" lang="en-US" altLang="ja-JP" sz="2200" dirty="0"/>
              <a:t>4.2 Remote Sensing and Controlling Mobile Robots  </a:t>
            </a:r>
          </a:p>
          <a:p>
            <a:pPr lvl="1">
              <a:lnSpc>
                <a:spcPts val="2200"/>
              </a:lnSpc>
            </a:pPr>
            <a:r>
              <a:rPr kumimoji="0" lang="en-US" altLang="ja-JP" sz="2200" dirty="0"/>
              <a:t>4.3 Disaster Analysis and Prevention</a:t>
            </a:r>
          </a:p>
        </p:txBody>
      </p:sp>
      <p:sp>
        <p:nvSpPr>
          <p:cNvPr id="10246" name="テキスト ボックス 7"/>
          <p:cNvSpPr txBox="1">
            <a:spLocks noChangeArrowheads="1"/>
          </p:cNvSpPr>
          <p:nvPr/>
        </p:nvSpPr>
        <p:spPr bwMode="auto">
          <a:xfrm>
            <a:off x="900113" y="1196975"/>
            <a:ext cx="7343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2000"/>
              <a:t>We have classified focused potential applications into three classes according to demands of dependability.</a:t>
            </a:r>
            <a:endParaRPr lang="ja-JP" altLang="en-US" sz="2000"/>
          </a:p>
        </p:txBody>
      </p:sp>
      <p:sp>
        <p:nvSpPr>
          <p:cNvPr id="10247" name="日付プレースホルダー 3"/>
          <p:cNvSpPr>
            <a:spLocks noGrp="1"/>
          </p:cNvSpPr>
          <p:nvPr>
            <p:ph type="dt" sz="quarter" idx="10"/>
          </p:nvPr>
        </p:nvSpPr>
        <p:spPr>
          <a:xfrm>
            <a:off x="684213" y="377825"/>
            <a:ext cx="1295400" cy="215900"/>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a:ea typeface="ＭＳ Ｐゴシック" pitchFamily="50" charset="-128"/>
              </a:rPr>
              <a:t>July 2016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620713"/>
            <a:ext cx="8313737" cy="1066800"/>
          </a:xfrm>
        </p:spPr>
        <p:txBody>
          <a:bodyPr/>
          <a:lstStyle/>
          <a:p>
            <a:r>
              <a:rPr lang="en-US" altLang="ja-JP" sz="2800" b="1" dirty="0" smtClean="0">
                <a:latin typeface="Arial" pitchFamily="34" charset="0"/>
                <a:ea typeface="ＭＳ Ｐゴシック" pitchFamily="50" charset="-128"/>
              </a:rPr>
              <a:t>Tutorial Program for Enhanced </a:t>
            </a:r>
            <a:r>
              <a:rPr lang="en-US" altLang="ja-JP" sz="2800" b="1" dirty="0" smtClean="0">
                <a:latin typeface="Arial" pitchFamily="34" charset="0"/>
                <a:ea typeface="ＭＳ Ｐゴシック" pitchFamily="50" charset="-128"/>
              </a:rPr>
              <a:t>Dependability in </a:t>
            </a:r>
            <a:r>
              <a:rPr lang="en-US" altLang="ja-JP" sz="2800" b="1" dirty="0" smtClean="0">
                <a:latin typeface="Arial" pitchFamily="34" charset="0"/>
                <a:ea typeface="ＭＳ Ｐゴシック" pitchFamily="50" charset="-128"/>
              </a:rPr>
              <a:t>Vehicle Wireless Networks</a:t>
            </a:r>
            <a:endParaRPr lang="ja-JP" altLang="en-US" sz="2800" b="1" dirty="0" smtClean="0">
              <a:latin typeface="Arial" pitchFamily="34" charset="0"/>
              <a:ea typeface="ＭＳ Ｐゴシック" pitchFamily="50" charset="-128"/>
            </a:endParaRPr>
          </a:p>
        </p:txBody>
      </p:sp>
      <p:sp>
        <p:nvSpPr>
          <p:cNvPr id="11267" name="日付プレースホルダー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a:solidFill>
                  <a:srgbClr val="000000"/>
                </a:solidFill>
                <a:ea typeface="ＭＳ Ｐゴシック" pitchFamily="50" charset="-128"/>
              </a:rPr>
              <a:t>July 2016</a:t>
            </a:r>
          </a:p>
        </p:txBody>
      </p:sp>
      <p:sp>
        <p:nvSpPr>
          <p:cNvPr id="11268" name="スライド番号プレースホルダー 3"/>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solidFill>
                  <a:srgbClr val="000000"/>
                </a:solidFill>
                <a:ea typeface="ＭＳ Ｐゴシック" pitchFamily="50" charset="-128"/>
              </a:rPr>
              <a:t>Slide </a:t>
            </a:r>
            <a:fld id="{12D5BB88-1035-43E9-9E10-C8B05EE1DEE6}" type="slidenum">
              <a:rPr lang="en-US" altLang="ja-JP" smtClean="0">
                <a:solidFill>
                  <a:srgbClr val="000000"/>
                </a:solidFill>
                <a:ea typeface="ＭＳ Ｐゴシック" pitchFamily="50" charset="-128"/>
              </a:rPr>
              <a:pPr/>
              <a:t>7</a:t>
            </a:fld>
            <a:endParaRPr lang="en-US" altLang="ja-JP" smtClean="0">
              <a:solidFill>
                <a:srgbClr val="000000"/>
              </a:solidFill>
              <a:ea typeface="ＭＳ Ｐゴシック" pitchFamily="50" charset="-128"/>
            </a:endParaRPr>
          </a:p>
        </p:txBody>
      </p:sp>
      <p:sp>
        <p:nvSpPr>
          <p:cNvPr id="11269" name="フッター プレースホルダー 4"/>
          <p:cNvSpPr>
            <a:spLocks noGrp="1"/>
          </p:cNvSpPr>
          <p:nvPr>
            <p:ph type="ftr" sz="quarter" idx="12"/>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solidFill>
                  <a:srgbClr val="000000"/>
                </a:solidFill>
                <a:ea typeface="ＭＳ Ｐゴシック" pitchFamily="50" charset="-128"/>
              </a:rPr>
              <a:t>Ryuji Kohno(YNU/CWC-Nippon)</a:t>
            </a:r>
          </a:p>
        </p:txBody>
      </p:sp>
      <p:sp>
        <p:nvSpPr>
          <p:cNvPr id="6" name="正方形/長方形 5"/>
          <p:cNvSpPr/>
          <p:nvPr/>
        </p:nvSpPr>
        <p:spPr>
          <a:xfrm>
            <a:off x="180975" y="1628800"/>
            <a:ext cx="8999538" cy="5221942"/>
          </a:xfrm>
          <a:prstGeom prst="rect">
            <a:avLst/>
          </a:prstGeom>
        </p:spPr>
        <p:txBody>
          <a:bodyPr>
            <a:spAutoFit/>
          </a:bodyPr>
          <a:lstStyle>
            <a:lvl1pPr eaLnBrk="0" hangingPunct="0">
              <a:defRPr sz="1200">
                <a:solidFill>
                  <a:schemeClr val="tx1"/>
                </a:solidFill>
                <a:latin typeface="Times New Roman" pitchFamily="18" charset="0"/>
              </a:defRPr>
            </a:lvl1pPr>
            <a:lvl2pPr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nSpc>
                <a:spcPts val="2000"/>
              </a:lnSpc>
            </a:pPr>
            <a:r>
              <a:rPr kumimoji="0" lang="en-US" altLang="ja-JP" sz="2400" dirty="0" smtClean="0">
                <a:solidFill>
                  <a:srgbClr val="000000"/>
                </a:solidFill>
              </a:rPr>
              <a:t>After we have focused primary applications of enhanced dependability in vehicles, we will organize a tutorial session in November meeting by inviting representatives from automotive and car electronics companies.</a:t>
            </a:r>
          </a:p>
          <a:p>
            <a:pPr>
              <a:lnSpc>
                <a:spcPts val="2000"/>
              </a:lnSpc>
            </a:pPr>
            <a:endParaRPr kumimoji="0" lang="en-US" altLang="ja-JP" sz="2400" dirty="0">
              <a:solidFill>
                <a:srgbClr val="000000"/>
              </a:solidFill>
            </a:endParaRPr>
          </a:p>
          <a:p>
            <a:pPr marL="457200" indent="-457200">
              <a:lnSpc>
                <a:spcPts val="2000"/>
              </a:lnSpc>
              <a:buAutoNum type="arabicPeriod"/>
            </a:pPr>
            <a:r>
              <a:rPr kumimoji="0" lang="en-US" altLang="ja-JP" sz="2200" b="1" dirty="0" smtClean="0"/>
              <a:t>Car </a:t>
            </a:r>
            <a:r>
              <a:rPr kumimoji="0" lang="en-US" altLang="ja-JP" sz="2200" b="1" dirty="0"/>
              <a:t>Internal </a:t>
            </a:r>
            <a:r>
              <a:rPr kumimoji="0" lang="en-US" altLang="ja-JP" sz="2200" b="1" dirty="0" smtClean="0"/>
              <a:t>Net; CAN, RIM, auto brake, A/C, A/V etc.</a:t>
            </a:r>
            <a:endParaRPr kumimoji="0" lang="en-US" altLang="ja-JP" sz="2200" b="1" dirty="0" smtClean="0">
              <a:solidFill>
                <a:srgbClr val="FF0000"/>
              </a:solidFill>
            </a:endParaRPr>
          </a:p>
          <a:p>
            <a:pPr marL="457200" indent="-457200">
              <a:lnSpc>
                <a:spcPts val="2000"/>
              </a:lnSpc>
              <a:buAutoNum type="arabicPeriod"/>
            </a:pPr>
            <a:r>
              <a:rPr kumimoji="0" lang="en-US" altLang="ja-JP" sz="2200" b="1" dirty="0" smtClean="0">
                <a:solidFill>
                  <a:srgbClr val="000000"/>
                </a:solidFill>
              </a:rPr>
              <a:t>Inter vehicle; VANET, collision avoidance radar, etc.</a:t>
            </a:r>
          </a:p>
          <a:p>
            <a:pPr marL="457200" indent="-457200">
              <a:lnSpc>
                <a:spcPts val="2000"/>
              </a:lnSpc>
              <a:buAutoNum type="arabicPeriod"/>
            </a:pPr>
            <a:r>
              <a:rPr kumimoji="0" lang="en-US" altLang="ja-JP" sz="2200" b="1" dirty="0" smtClean="0">
                <a:solidFill>
                  <a:srgbClr val="000000"/>
                </a:solidFill>
              </a:rPr>
              <a:t>Vehicle-to-Infra;</a:t>
            </a:r>
          </a:p>
          <a:p>
            <a:pPr marL="457200" indent="-457200">
              <a:lnSpc>
                <a:spcPts val="2000"/>
              </a:lnSpc>
              <a:buAutoNum type="arabicPeriod"/>
            </a:pPr>
            <a:r>
              <a:rPr kumimoji="0" lang="en-US" altLang="ja-JP" sz="2200" b="1" dirty="0" smtClean="0">
                <a:solidFill>
                  <a:srgbClr val="000000"/>
                </a:solidFill>
              </a:rPr>
              <a:t>Factory Automation; remote sensing and controlling for maintenance</a:t>
            </a:r>
          </a:p>
          <a:p>
            <a:pPr>
              <a:lnSpc>
                <a:spcPts val="2000"/>
              </a:lnSpc>
            </a:pPr>
            <a:r>
              <a:rPr kumimoji="0" lang="en-US" altLang="ja-JP" sz="2200" b="1" dirty="0" smtClean="0">
                <a:solidFill>
                  <a:srgbClr val="000000"/>
                </a:solidFill>
              </a:rPr>
              <a:t>Tutorial Program;</a:t>
            </a:r>
          </a:p>
          <a:p>
            <a:pPr marL="457200" indent="-457200">
              <a:lnSpc>
                <a:spcPts val="2000"/>
              </a:lnSpc>
              <a:buAutoNum type="arabicParenBoth"/>
            </a:pPr>
            <a:r>
              <a:rPr kumimoji="0" lang="en-US" altLang="ja-JP" sz="2200" b="1" dirty="0" smtClean="0">
                <a:solidFill>
                  <a:srgbClr val="FF0000"/>
                </a:solidFill>
              </a:rPr>
              <a:t>Car Manufacturers</a:t>
            </a:r>
            <a:r>
              <a:rPr kumimoji="0" lang="en-US" altLang="ja-JP" sz="2200" dirty="0">
                <a:solidFill>
                  <a:srgbClr val="000000"/>
                </a:solidFill>
              </a:rPr>
              <a:t>; </a:t>
            </a:r>
            <a:r>
              <a:rPr kumimoji="0" lang="en-US" altLang="ja-JP" sz="2200" b="1" dirty="0" smtClean="0">
                <a:solidFill>
                  <a:srgbClr val="000000"/>
                </a:solidFill>
              </a:rPr>
              <a:t>GM</a:t>
            </a:r>
            <a:r>
              <a:rPr kumimoji="0" lang="en-US" altLang="ja-JP" sz="2200" dirty="0" smtClean="0">
                <a:solidFill>
                  <a:srgbClr val="000000"/>
                </a:solidFill>
              </a:rPr>
              <a:t>, </a:t>
            </a:r>
            <a:r>
              <a:rPr kumimoji="0" lang="en-US" altLang="ja-JP" sz="2200" dirty="0">
                <a:solidFill>
                  <a:srgbClr val="000000"/>
                </a:solidFill>
              </a:rPr>
              <a:t>Ford, </a:t>
            </a:r>
            <a:r>
              <a:rPr kumimoji="0" lang="en-US" altLang="ja-JP" sz="2200" dirty="0" smtClean="0">
                <a:solidFill>
                  <a:srgbClr val="000000"/>
                </a:solidFill>
              </a:rPr>
              <a:t>Chrysler, Nissan</a:t>
            </a:r>
            <a:r>
              <a:rPr kumimoji="0" lang="en-US" altLang="ja-JP" sz="2200" dirty="0">
                <a:solidFill>
                  <a:srgbClr val="000000"/>
                </a:solidFill>
              </a:rPr>
              <a:t>, </a:t>
            </a:r>
            <a:r>
              <a:rPr kumimoji="0" lang="en-US" altLang="ja-JP" sz="2200" dirty="0" smtClean="0">
                <a:solidFill>
                  <a:srgbClr val="000000"/>
                </a:solidFill>
              </a:rPr>
              <a:t>Toyota, Honda, Volvo, </a:t>
            </a:r>
            <a:r>
              <a:rPr kumimoji="0" lang="en-US" altLang="ja-JP" sz="2200" b="1" dirty="0" smtClean="0">
                <a:solidFill>
                  <a:srgbClr val="000000"/>
                </a:solidFill>
              </a:rPr>
              <a:t>Daimler, BMW</a:t>
            </a:r>
            <a:r>
              <a:rPr kumimoji="0" lang="en-US" altLang="ja-JP" sz="2200" dirty="0" smtClean="0">
                <a:solidFill>
                  <a:srgbClr val="000000"/>
                </a:solidFill>
              </a:rPr>
              <a:t>, Volkswagen, Audi, </a:t>
            </a:r>
            <a:r>
              <a:rPr kumimoji="0" lang="en-US" altLang="ja-JP" sz="2200" dirty="0">
                <a:solidFill>
                  <a:srgbClr val="000000"/>
                </a:solidFill>
              </a:rPr>
              <a:t>Renault, </a:t>
            </a:r>
            <a:r>
              <a:rPr kumimoji="0" lang="en-US" altLang="ja-JP" sz="2200" dirty="0" smtClean="0">
                <a:solidFill>
                  <a:srgbClr val="000000"/>
                </a:solidFill>
              </a:rPr>
              <a:t>KIA, Hyundai, TATA </a:t>
            </a:r>
            <a:r>
              <a:rPr kumimoji="0" lang="en-US" altLang="ja-JP" sz="2200" dirty="0">
                <a:solidFill>
                  <a:srgbClr val="000000"/>
                </a:solidFill>
              </a:rPr>
              <a:t>etc.</a:t>
            </a:r>
            <a:endParaRPr kumimoji="0" lang="en-US" altLang="ja-JP" sz="2200" b="1" dirty="0">
              <a:solidFill>
                <a:srgbClr val="FF0000"/>
              </a:solidFill>
            </a:endParaRPr>
          </a:p>
          <a:p>
            <a:pPr>
              <a:lnSpc>
                <a:spcPts val="2000"/>
              </a:lnSpc>
            </a:pPr>
            <a:r>
              <a:rPr kumimoji="0" lang="en-US" altLang="ja-JP" sz="2200" b="1" dirty="0" smtClean="0">
                <a:solidFill>
                  <a:srgbClr val="FF0000"/>
                </a:solidFill>
              </a:rPr>
              <a:t>(2)  </a:t>
            </a:r>
            <a:r>
              <a:rPr kumimoji="0" lang="en-US" altLang="ja-JP" sz="2200" b="1" dirty="0">
                <a:solidFill>
                  <a:srgbClr val="FF0000"/>
                </a:solidFill>
              </a:rPr>
              <a:t>C</a:t>
            </a:r>
            <a:r>
              <a:rPr kumimoji="0" lang="en-US" altLang="ja-JP" sz="2200" b="1" dirty="0" smtClean="0">
                <a:solidFill>
                  <a:srgbClr val="FF0000"/>
                </a:solidFill>
              </a:rPr>
              <a:t>ar Electronics</a:t>
            </a:r>
            <a:r>
              <a:rPr kumimoji="0" lang="en-US" altLang="ja-JP" sz="2200" dirty="0" smtClean="0">
                <a:solidFill>
                  <a:srgbClr val="000000"/>
                </a:solidFill>
              </a:rPr>
              <a:t>; Bosh, Continental, Autoliv, Denso, Clarion, Fujitsu, </a:t>
            </a:r>
            <a:r>
              <a:rPr kumimoji="0" lang="en-US" altLang="ja-JP" sz="2200" dirty="0" err="1" smtClean="0">
                <a:solidFill>
                  <a:srgbClr val="000000"/>
                </a:solidFill>
              </a:rPr>
              <a:t>Cohda</a:t>
            </a:r>
            <a:r>
              <a:rPr kumimoji="0" lang="en-US" altLang="ja-JP" sz="2200" dirty="0" smtClean="0">
                <a:solidFill>
                  <a:srgbClr val="000000"/>
                </a:solidFill>
              </a:rPr>
              <a:t>, </a:t>
            </a:r>
            <a:r>
              <a:rPr kumimoji="0" lang="en-US" altLang="ja-JP" sz="2200" dirty="0" err="1" smtClean="0">
                <a:solidFill>
                  <a:srgbClr val="000000"/>
                </a:solidFill>
              </a:rPr>
              <a:t>Ubrock</a:t>
            </a:r>
            <a:r>
              <a:rPr kumimoji="0" lang="en-US" altLang="ja-JP" sz="2200" dirty="0" smtClean="0">
                <a:solidFill>
                  <a:srgbClr val="000000"/>
                </a:solidFill>
              </a:rPr>
              <a:t>,  etc</a:t>
            </a:r>
            <a:r>
              <a:rPr kumimoji="0" lang="en-US" altLang="ja-JP" sz="2200" dirty="0">
                <a:solidFill>
                  <a:srgbClr val="000000"/>
                </a:solidFill>
              </a:rPr>
              <a:t>. </a:t>
            </a:r>
            <a:endParaRPr kumimoji="0" lang="en-US" altLang="ja-JP" sz="2200" b="1" dirty="0">
              <a:solidFill>
                <a:srgbClr val="FF0000"/>
              </a:solidFill>
            </a:endParaRPr>
          </a:p>
          <a:p>
            <a:pPr>
              <a:lnSpc>
                <a:spcPts val="2000"/>
              </a:lnSpc>
            </a:pPr>
            <a:r>
              <a:rPr kumimoji="0" lang="en-US" altLang="ja-JP" sz="2200" b="1" dirty="0" smtClean="0">
                <a:solidFill>
                  <a:srgbClr val="FF0000"/>
                </a:solidFill>
              </a:rPr>
              <a:t>(3)  ITS Operators</a:t>
            </a:r>
            <a:r>
              <a:rPr kumimoji="0" lang="en-US" altLang="ja-JP" sz="2200" dirty="0" smtClean="0">
                <a:solidFill>
                  <a:srgbClr val="000000"/>
                </a:solidFill>
              </a:rPr>
              <a:t>; Toyota ITC, Motorola</a:t>
            </a:r>
            <a:r>
              <a:rPr kumimoji="0" lang="en-US" altLang="ja-JP" sz="2200" dirty="0">
                <a:solidFill>
                  <a:srgbClr val="000000"/>
                </a:solidFill>
              </a:rPr>
              <a:t>, GE, Siemens, Raytheon, </a:t>
            </a:r>
            <a:r>
              <a:rPr kumimoji="0" lang="en-US" altLang="ja-JP" sz="2200" dirty="0" smtClean="0">
                <a:solidFill>
                  <a:srgbClr val="000000"/>
                </a:solidFill>
              </a:rPr>
              <a:t>etc</a:t>
            </a:r>
            <a:r>
              <a:rPr kumimoji="0" lang="en-US" altLang="ja-JP" sz="2200" dirty="0">
                <a:solidFill>
                  <a:srgbClr val="000000"/>
                </a:solidFill>
              </a:rPr>
              <a:t>. </a:t>
            </a:r>
          </a:p>
          <a:p>
            <a:pPr>
              <a:lnSpc>
                <a:spcPts val="2000"/>
              </a:lnSpc>
            </a:pPr>
            <a:r>
              <a:rPr kumimoji="0" lang="en-US" altLang="ja-JP" sz="2400" b="1" dirty="0" smtClean="0">
                <a:solidFill>
                  <a:srgbClr val="FF0000"/>
                </a:solidFill>
              </a:rPr>
              <a:t>(4) Heavy Vehicle Manufacturers</a:t>
            </a:r>
            <a:r>
              <a:rPr kumimoji="0" lang="en-US" altLang="ja-JP" sz="2400" dirty="0" smtClean="0">
                <a:solidFill>
                  <a:srgbClr val="000000"/>
                </a:solidFill>
              </a:rPr>
              <a:t>; MAN, </a:t>
            </a:r>
            <a:r>
              <a:rPr kumimoji="0" lang="en-US" altLang="ja-JP" sz="2400" dirty="0" err="1" smtClean="0">
                <a:solidFill>
                  <a:srgbClr val="000000"/>
                </a:solidFill>
              </a:rPr>
              <a:t>DaimlarBenz</a:t>
            </a:r>
            <a:r>
              <a:rPr kumimoji="0" lang="en-US" altLang="ja-JP" sz="2400" dirty="0" smtClean="0">
                <a:solidFill>
                  <a:srgbClr val="000000"/>
                </a:solidFill>
              </a:rPr>
              <a:t>, Hitachi, Komatsu, IHI, etc.</a:t>
            </a:r>
          </a:p>
          <a:p>
            <a:pPr>
              <a:lnSpc>
                <a:spcPts val="2000"/>
              </a:lnSpc>
            </a:pPr>
            <a:r>
              <a:rPr kumimoji="0" lang="en-US" altLang="ja-JP" sz="2400" b="1" dirty="0" smtClean="0">
                <a:solidFill>
                  <a:srgbClr val="FF0000"/>
                </a:solidFill>
              </a:rPr>
              <a:t>(5) Factory Automation</a:t>
            </a:r>
            <a:r>
              <a:rPr kumimoji="0" lang="en-US" altLang="ja-JP" sz="2400" dirty="0" smtClean="0">
                <a:solidFill>
                  <a:srgbClr val="000000"/>
                </a:solidFill>
              </a:rPr>
              <a:t>; Nissan, GE, Siemens, Hitachi, Fujitsu, </a:t>
            </a:r>
          </a:p>
          <a:p>
            <a:pPr>
              <a:lnSpc>
                <a:spcPts val="2000"/>
              </a:lnSpc>
            </a:pPr>
            <a:r>
              <a:rPr kumimoji="0" lang="en-US" altLang="ja-JP" sz="2400" b="1" dirty="0" smtClean="0">
                <a:solidFill>
                  <a:srgbClr val="FF0000"/>
                </a:solidFill>
              </a:rPr>
              <a:t>(6) Transportation Authorities</a:t>
            </a:r>
            <a:r>
              <a:rPr kumimoji="0" lang="en-US" altLang="ja-JP" sz="2400" dirty="0" smtClean="0">
                <a:solidFill>
                  <a:srgbClr val="000000"/>
                </a:solidFill>
              </a:rPr>
              <a:t>; </a:t>
            </a:r>
          </a:p>
          <a:p>
            <a:pPr>
              <a:lnSpc>
                <a:spcPts val="2000"/>
              </a:lnSpc>
            </a:pPr>
            <a:r>
              <a:rPr kumimoji="0" lang="en-US" altLang="ja-JP" sz="2400" dirty="0" smtClean="0">
                <a:solidFill>
                  <a:srgbClr val="000000"/>
                </a:solidFill>
              </a:rPr>
              <a:t>(7) Others; </a:t>
            </a:r>
            <a:r>
              <a:rPr kumimoji="0" lang="en-US" altLang="ja-JP" sz="2200" dirty="0" err="1" smtClean="0">
                <a:solidFill>
                  <a:srgbClr val="000000"/>
                </a:solidFill>
              </a:rPr>
              <a:t>Trimvob</a:t>
            </a:r>
            <a:r>
              <a:rPr kumimoji="0" lang="en-US" altLang="ja-JP" sz="2200" dirty="0" smtClean="0">
                <a:solidFill>
                  <a:srgbClr val="000000"/>
                </a:solidFill>
              </a:rPr>
              <a:t> </a:t>
            </a:r>
            <a:r>
              <a:rPr kumimoji="0" lang="en-US" altLang="ja-JP" sz="2200" dirty="0" err="1" smtClean="0">
                <a:solidFill>
                  <a:srgbClr val="000000"/>
                </a:solidFill>
              </a:rPr>
              <a:t>etc</a:t>
            </a:r>
            <a:r>
              <a:rPr kumimoji="0" lang="en-US" altLang="ja-JP" sz="2200" smtClean="0">
                <a:solidFill>
                  <a:srgbClr val="000000"/>
                </a:solidFill>
              </a:rPr>
              <a:t>,</a:t>
            </a:r>
            <a:endParaRPr kumimoji="0" lang="en-US" altLang="ja-JP" sz="2200" dirty="0">
              <a:solidFill>
                <a:srgbClr val="000000"/>
              </a:solidFill>
            </a:endParaRPr>
          </a:p>
          <a:p>
            <a:pPr lvl="1">
              <a:lnSpc>
                <a:spcPts val="2000"/>
              </a:lnSpc>
            </a:pPr>
            <a:endParaRPr kumimoji="0" lang="ja-JP" altLang="en-US" dirty="0">
              <a:solidFill>
                <a:srgbClr val="000000"/>
              </a:solidFill>
            </a:endParaRPr>
          </a:p>
        </p:txBody>
      </p:sp>
    </p:spTree>
    <p:extLst>
      <p:ext uri="{BB962C8B-B14F-4D97-AF65-F5344CB8AC3E}">
        <p14:creationId xmlns:p14="http://schemas.microsoft.com/office/powerpoint/2010/main" val="3436511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5-16-0517-00-0dep-ig-dep-viable-technologies-in-phy-and-mac-layers-for-technical-requirement-of-enhanced-dependability-in-wireless-link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15-16-0517-00-0dep-ig-dep-viable-technologies-in-phy-and-mac-layers-for-technical-requirement-of-enhanced-dependability-in-wireless-links</Template>
  <TotalTime>126</TotalTime>
  <Words>814</Words>
  <Application>Microsoft Office PowerPoint</Application>
  <PresentationFormat>画面に合わせる (4:3)</PresentationFormat>
  <Paragraphs>155</Paragraphs>
  <Slides>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Times New Roman</vt:lpstr>
      <vt:lpstr>Arial</vt:lpstr>
      <vt:lpstr>ＭＳ Ｐゴシック</vt:lpstr>
      <vt:lpstr>Wingdings</vt:lpstr>
      <vt:lpstr>HGP創英角ｺﾞｼｯｸUB</vt:lpstr>
      <vt:lpstr>Monotype Sorts</vt:lpstr>
      <vt:lpstr>Verdana</vt:lpstr>
      <vt:lpstr>15-16-0517-00-0dep-ig-dep-viable-technologies-in-phy-and-mac-layers-for-technical-requirement-of-enhanced-dependability-in-wireless-links</vt:lpstr>
      <vt:lpstr>PowerPoint プレゼンテーション</vt:lpstr>
      <vt:lpstr>IEEE 802.15 IG DEP   Tutorial Plan for Primary Focused Applications in Vehicle Networks with Enhanced Dependability  Ryuji Kohno (Yokohama National University/CWC-Nippon Co.)  San Diego, CA, USA</vt:lpstr>
      <vt:lpstr>Proposed Applications Responded for CFI</vt:lpstr>
      <vt:lpstr>Potential Applications with Responses for CFI</vt:lpstr>
      <vt:lpstr>PowerPoint プレゼンテーション</vt:lpstr>
      <vt:lpstr>Three Classes of Focused Potential Applications</vt:lpstr>
      <vt:lpstr>Tutorial Program for Enhanced Dependability in Vehicle Wireless Networks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Ryuji Kohno</dc:creator>
  <dc:description>15-13-0664-00-0sru</dc:description>
  <cp:lastModifiedBy>Ryuji Kohno</cp:lastModifiedBy>
  <cp:revision>12</cp:revision>
  <cp:lastPrinted>2013-04-17T07:57:49Z</cp:lastPrinted>
  <dcterms:created xsi:type="dcterms:W3CDTF">2016-07-28T21:34:50Z</dcterms:created>
  <dcterms:modified xsi:type="dcterms:W3CDTF">2016-07-28T23:41:14Z</dcterms:modified>
</cp:coreProperties>
</file>