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301" r:id="rId2"/>
    <p:sldId id="303" r:id="rId3"/>
    <p:sldId id="305" r:id="rId4"/>
    <p:sldId id="306" r:id="rId5"/>
    <p:sldId id="304" r:id="rId6"/>
    <p:sldId id="307" r:id="rId7"/>
    <p:sldId id="302" r:id="rId8"/>
    <p:sldId id="29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5179" autoAdjust="0"/>
  </p:normalViewPr>
  <p:slideViewPr>
    <p:cSldViewPr>
      <p:cViewPr varScale="1">
        <p:scale>
          <a:sx n="91" d="100"/>
          <a:sy n="91" d="100"/>
        </p:scale>
        <p:origin x="2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85800"/>
            <a:ext cx="7772400" cy="10668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2016</a:t>
            </a:r>
            <a:endParaRPr lang="en-US" dirty="0"/>
          </a:p>
        </p:txBody>
      </p:sp>
      <p:sp>
        <p:nvSpPr>
          <p:cNvPr id="5" name="Footer Placeholder 4"/>
          <p:cNvSpPr>
            <a:spLocks noGrp="1"/>
          </p:cNvSpPr>
          <p:nvPr>
            <p:ph type="ftr" sz="quarter" idx="11"/>
          </p:nvPr>
        </p:nvSpPr>
        <p:spPr>
          <a:xfrm>
            <a:off x="7037102" y="6475413"/>
            <a:ext cx="1506823" cy="184666"/>
          </a:xfrm>
        </p:spPr>
        <p:txBody>
          <a:bodyPr/>
          <a:lstStyle>
            <a:lvl1pPr>
              <a:defRPr/>
            </a:lvl1pPr>
          </a:lstStyle>
          <a:p>
            <a:r>
              <a:rPr lang="en-US" dirty="0" smtClean="0"/>
              <a:t>Jay Holcomb, Itron, Inc.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2016</a:t>
            </a:r>
            <a:endParaRPr lang="en-US" dirty="0"/>
          </a:p>
        </p:txBody>
      </p:sp>
      <p:sp>
        <p:nvSpPr>
          <p:cNvPr id="1029" name="Rectangle 5"/>
          <p:cNvSpPr>
            <a:spLocks noGrp="1" noChangeArrowheads="1"/>
          </p:cNvSpPr>
          <p:nvPr>
            <p:ph type="ftr" sz="quarter" idx="3"/>
          </p:nvPr>
        </p:nvSpPr>
        <p:spPr bwMode="auto">
          <a:xfrm>
            <a:off x="7037102" y="6475413"/>
            <a:ext cx="15068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Jay Holcomb, Itron,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5715000" y="332601"/>
            <a:ext cx="27432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smtClean="0"/>
              <a:t>doc: 15-16/0552r00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8/dcn/16/18-16-0057-00-0000-2-4-5-ghz-specrum-survey-in-san-jose-ca.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8/dcn/16/18-16-0053-03-0000-meeting-plan-and-agenda-july-2016.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16/18-16-0036-06-0000-ofcom-5-gfhz-consultation-questions.ppt" TargetMode="External"/><Relationship Id="rId2" Type="http://schemas.openxmlformats.org/officeDocument/2006/relationships/hyperlink" Target="https://mentor.ieee.org/802.18/dcn/16/18-16-0032-00-0000-ofcom-5-ghz-consultation.pdf" TargetMode="External"/><Relationship Id="rId1" Type="http://schemas.openxmlformats.org/officeDocument/2006/relationships/slideLayout" Target="../slideLayouts/slideLayout1.xml"/><Relationship Id="rId4" Type="http://schemas.openxmlformats.org/officeDocument/2006/relationships/hyperlink" Target="https://mentor.ieee.org/802.18/dcn/16/18-16-0062-02-0000-itu-r-5-1-liaison-was-rlan-considered-in-57-71-ghz.docx"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6/18-16-0058-00-0000-fcc-mmwave-r-o-and-fnprm.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989012"/>
            <a:ext cx="8229600" cy="303213"/>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r>
              <a:rPr lang="en-US" altLang="en-US" dirty="0"/>
              <a:t/>
            </a:r>
            <a:br>
              <a:rPr lang="en-US" altLang="en-US" dirty="0"/>
            </a:br>
            <a:endParaRPr lang="en-US" dirty="0"/>
          </a:p>
        </p:txBody>
      </p:sp>
      <p:sp>
        <p:nvSpPr>
          <p:cNvPr id="3" name="Content Placeholder 2"/>
          <p:cNvSpPr>
            <a:spLocks noGrp="1"/>
          </p:cNvSpPr>
          <p:nvPr>
            <p:ph idx="1"/>
          </p:nvPr>
        </p:nvSpPr>
        <p:spPr>
          <a:xfrm>
            <a:off x="685800" y="1217216"/>
            <a:ext cx="7772400" cy="5181600"/>
          </a:xfrm>
        </p:spPr>
        <p:txBody>
          <a:bodyPr/>
          <a:lstStyle/>
          <a:p>
            <a:r>
              <a:rPr lang="en-US" altLang="en-US" sz="1600" dirty="0">
                <a:solidFill>
                  <a:schemeClr val="tx2"/>
                </a:solidFill>
              </a:rPr>
              <a:t>Submission Title: [</a:t>
            </a:r>
            <a:r>
              <a:rPr lang="en-US" altLang="en-US" sz="1600" dirty="0">
                <a:solidFill>
                  <a:srgbClr val="FF0000"/>
                </a:solidFill>
              </a:rPr>
              <a:t>Liaison Report on 802.18 for </a:t>
            </a:r>
            <a:r>
              <a:rPr lang="en-US" altLang="en-US" sz="1600" dirty="0" smtClean="0">
                <a:solidFill>
                  <a:srgbClr val="FF0000"/>
                </a:solidFill>
              </a:rPr>
              <a:t>July </a:t>
            </a:r>
            <a:r>
              <a:rPr lang="en-US" altLang="en-US" sz="1600" dirty="0">
                <a:solidFill>
                  <a:srgbClr val="FF0000"/>
                </a:solidFill>
              </a:rPr>
              <a:t>2016</a:t>
            </a:r>
            <a:r>
              <a:rPr lang="en-US" altLang="en-US" sz="1600" dirty="0">
                <a:solidFill>
                  <a:schemeClr val="tx2"/>
                </a:solidFill>
              </a:rPr>
              <a:t>]	</a:t>
            </a:r>
          </a:p>
          <a:p>
            <a:r>
              <a:rPr lang="en-US" altLang="en-US" sz="1600" dirty="0">
                <a:solidFill>
                  <a:schemeClr val="tx2"/>
                </a:solidFill>
              </a:rPr>
              <a:t>Date Submitted: </a:t>
            </a:r>
            <a:r>
              <a:rPr lang="en-US" altLang="en-US" sz="1600" dirty="0" smtClean="0">
                <a:solidFill>
                  <a:schemeClr val="tx2"/>
                </a:solidFill>
              </a:rPr>
              <a:t>	[</a:t>
            </a:r>
            <a:r>
              <a:rPr lang="en-US" altLang="en-US" sz="1600" dirty="0" smtClean="0">
                <a:solidFill>
                  <a:srgbClr val="FF0000"/>
                </a:solidFill>
              </a:rPr>
              <a:t>28 July, </a:t>
            </a:r>
            <a:r>
              <a:rPr lang="en-US" altLang="en-US" sz="1600" dirty="0">
                <a:solidFill>
                  <a:srgbClr val="FF0000"/>
                </a:solidFill>
              </a:rPr>
              <a:t>2016</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dirty="0">
                <a:solidFill>
                  <a:schemeClr val="tx2"/>
                </a:solidFill>
              </a:rPr>
              <a:t>Source: </a:t>
            </a:r>
            <a:r>
              <a:rPr lang="en-US" altLang="en-US" sz="1600" dirty="0" smtClean="0">
                <a:solidFill>
                  <a:schemeClr val="tx2"/>
                </a:solidFill>
              </a:rPr>
              <a:t>	[</a:t>
            </a:r>
            <a:r>
              <a:rPr lang="en-US" altLang="en-US" sz="1600" dirty="0">
                <a:solidFill>
                  <a:srgbClr val="FF0000"/>
                </a:solidFill>
              </a:rPr>
              <a:t>Jay Holcomb 802.18</a:t>
            </a:r>
            <a:r>
              <a:rPr lang="en-US" altLang="en-US" sz="1600" dirty="0">
                <a:solidFill>
                  <a:schemeClr val="tx2"/>
                </a:solidFill>
              </a:rPr>
              <a:t>] Company [</a:t>
            </a:r>
            <a:r>
              <a:rPr lang="en-US" altLang="en-US" sz="1600" dirty="0">
                <a:solidFill>
                  <a:srgbClr val="FF0000"/>
                </a:solidFill>
              </a:rPr>
              <a:t>Itron, Inc.</a:t>
            </a:r>
            <a:r>
              <a:rPr lang="en-US" altLang="en-US" sz="1600" dirty="0">
                <a:solidFill>
                  <a:schemeClr val="tx2"/>
                </a:solidFill>
              </a:rPr>
              <a:t>]</a:t>
            </a:r>
          </a:p>
          <a:p>
            <a:r>
              <a:rPr lang="en-US" altLang="en-US" sz="1600" dirty="0">
                <a:solidFill>
                  <a:schemeClr val="tx2"/>
                </a:solidFill>
              </a:rPr>
              <a:t>Address </a:t>
            </a:r>
            <a:r>
              <a:rPr lang="en-US" altLang="en-US" sz="1600" dirty="0" smtClean="0">
                <a:solidFill>
                  <a:schemeClr val="tx2"/>
                </a:solidFill>
              </a:rPr>
              <a:t>	[</a:t>
            </a:r>
            <a:r>
              <a:rPr lang="en-US" altLang="en-US" sz="1600" dirty="0">
                <a:solidFill>
                  <a:srgbClr val="FF0000"/>
                </a:solidFill>
              </a:rPr>
              <a:t>Liberty Lake (Spokane), WA 99019</a:t>
            </a:r>
            <a:r>
              <a:rPr lang="en-US" altLang="en-US" sz="1600" dirty="0">
                <a:solidFill>
                  <a:schemeClr val="tx2"/>
                </a:solidFill>
              </a:rPr>
              <a:t>]</a:t>
            </a:r>
          </a:p>
          <a:p>
            <a:r>
              <a:rPr lang="en-US" altLang="en-US" sz="1600" dirty="0">
                <a:solidFill>
                  <a:schemeClr val="tx2"/>
                </a:solidFill>
              </a:rPr>
              <a:t>Voice</a:t>
            </a:r>
            <a:r>
              <a:rPr lang="en-US" altLang="en-US" sz="1600" dirty="0" smtClean="0">
                <a:solidFill>
                  <a:schemeClr val="tx2"/>
                </a:solidFill>
              </a:rPr>
              <a:t>: 	[</a:t>
            </a:r>
            <a:r>
              <a:rPr lang="en-US" altLang="en-US" sz="1600" dirty="0">
                <a:solidFill>
                  <a:srgbClr val="FF0000"/>
                </a:solidFill>
              </a:rPr>
              <a:t>509-891-3281</a:t>
            </a:r>
            <a:r>
              <a:rPr lang="en-US" altLang="en-US" sz="1600" dirty="0">
                <a:solidFill>
                  <a:schemeClr val="tx2"/>
                </a:solidFill>
              </a:rPr>
              <a:t>], FAX: [</a:t>
            </a:r>
            <a:r>
              <a:rPr lang="en-US" altLang="en-US" sz="1600" dirty="0">
                <a:solidFill>
                  <a:srgbClr val="FF0000"/>
                </a:solidFill>
              </a:rPr>
              <a:t>509-891-3896</a:t>
            </a:r>
            <a:r>
              <a:rPr lang="en-US" altLang="en-US" sz="1600" dirty="0">
                <a:solidFill>
                  <a:schemeClr val="tx2"/>
                </a:solidFill>
              </a:rPr>
              <a:t>], </a:t>
            </a:r>
            <a:endParaRPr lang="en-US" altLang="en-US" sz="1600" dirty="0" smtClean="0">
              <a:solidFill>
                <a:schemeClr val="tx2"/>
              </a:solidFill>
            </a:endParaRPr>
          </a:p>
          <a:p>
            <a:r>
              <a:rPr lang="en-US" altLang="en-US" sz="1600" dirty="0" smtClean="0">
                <a:solidFill>
                  <a:schemeClr val="tx2"/>
                </a:solidFill>
              </a:rPr>
              <a:t>E-Mail:	[</a:t>
            </a:r>
            <a:r>
              <a:rPr lang="en-US" altLang="en-US" sz="1600" dirty="0">
                <a:solidFill>
                  <a:srgbClr val="FF0000"/>
                </a:solidFill>
              </a:rPr>
              <a:t>jay.holcomb@itron.com </a:t>
            </a:r>
            <a:r>
              <a:rPr lang="en-US" altLang="en-US" sz="1600" dirty="0">
                <a:solidFill>
                  <a:schemeClr val="tx2"/>
                </a:solidFill>
              </a:rPr>
              <a:t>]	</a:t>
            </a:r>
          </a:p>
          <a:p>
            <a:pPr>
              <a:spcBef>
                <a:spcPts val="600"/>
              </a:spcBef>
              <a:spcAft>
                <a:spcPts val="600"/>
              </a:spcAft>
            </a:pPr>
            <a:r>
              <a:rPr lang="en-US" altLang="en-US" sz="1600" dirty="0">
                <a:solidFill>
                  <a:schemeClr val="tx2"/>
                </a:solidFill>
              </a:rPr>
              <a:t>Re: </a:t>
            </a:r>
            <a:r>
              <a:rPr lang="en-US" altLang="en-US" sz="1600" dirty="0" smtClean="0">
                <a:solidFill>
                  <a:schemeClr val="tx2"/>
                </a:solidFill>
              </a:rPr>
              <a:t>		[</a:t>
            </a:r>
            <a:r>
              <a:rPr lang="en-US" altLang="en-US" sz="1600" dirty="0">
                <a:solidFill>
                  <a:srgbClr val="FF0000"/>
                </a:solidFill>
              </a:rPr>
              <a:t>Liaison Report on 802.18 for </a:t>
            </a:r>
            <a:r>
              <a:rPr lang="en-US" altLang="en-US" sz="1600" dirty="0" smtClean="0">
                <a:solidFill>
                  <a:srgbClr val="FF0000"/>
                </a:solidFill>
              </a:rPr>
              <a:t>July, </a:t>
            </a:r>
            <a:r>
              <a:rPr lang="en-US" altLang="en-US" sz="1600" dirty="0">
                <a:solidFill>
                  <a:srgbClr val="FF0000"/>
                </a:solidFill>
              </a:rPr>
              <a:t>2016</a:t>
            </a:r>
            <a:r>
              <a:rPr lang="en-US" altLang="en-US" sz="1600" dirty="0">
                <a:solidFill>
                  <a:schemeClr val="tx2"/>
                </a:solidFill>
              </a:rPr>
              <a:t>]</a:t>
            </a:r>
          </a:p>
          <a:p>
            <a:pPr>
              <a:spcBef>
                <a:spcPts val="600"/>
              </a:spcBef>
              <a:spcAft>
                <a:spcPts val="600"/>
              </a:spcAft>
            </a:pPr>
            <a:r>
              <a:rPr lang="en-US" altLang="en-US" sz="1600" dirty="0" smtClean="0">
                <a:solidFill>
                  <a:schemeClr val="tx2"/>
                </a:solidFill>
              </a:rPr>
              <a:t>Abstract</a:t>
            </a:r>
            <a:r>
              <a:rPr lang="en-US" altLang="en-US" sz="1600" dirty="0">
                <a:solidFill>
                  <a:schemeClr val="tx2"/>
                </a:solidFill>
              </a:rPr>
              <a:t>:	[</a:t>
            </a:r>
            <a:r>
              <a:rPr lang="en-US" altLang="en-US" sz="1600" dirty="0">
                <a:solidFill>
                  <a:srgbClr val="FF0000"/>
                </a:solidFill>
              </a:rPr>
              <a:t>Liaison Report on 802.18 for </a:t>
            </a:r>
            <a:r>
              <a:rPr lang="en-US" altLang="en-US" sz="1600" dirty="0" smtClean="0">
                <a:solidFill>
                  <a:srgbClr val="FF0000"/>
                </a:solidFill>
              </a:rPr>
              <a:t>July, </a:t>
            </a:r>
            <a:r>
              <a:rPr lang="en-US" altLang="en-US" sz="1600" dirty="0">
                <a:solidFill>
                  <a:srgbClr val="FF0000"/>
                </a:solidFill>
              </a:rPr>
              <a:t>2016.</a:t>
            </a:r>
            <a:r>
              <a:rPr lang="en-US" altLang="en-US" sz="1600" dirty="0">
                <a:solidFill>
                  <a:schemeClr val="tx2"/>
                </a:solidFill>
              </a:rPr>
              <a:t>]</a:t>
            </a:r>
          </a:p>
          <a:p>
            <a:pPr>
              <a:spcBef>
                <a:spcPts val="600"/>
              </a:spcBef>
              <a:spcAft>
                <a:spcPts val="600"/>
              </a:spcAft>
            </a:pPr>
            <a:r>
              <a:rPr lang="en-US" altLang="en-US" sz="1600" dirty="0">
                <a:solidFill>
                  <a:schemeClr val="tx2"/>
                </a:solidFill>
              </a:rPr>
              <a:t>Purpose:	[</a:t>
            </a:r>
            <a:r>
              <a:rPr lang="en-US" altLang="en-US" sz="1600" dirty="0">
                <a:solidFill>
                  <a:srgbClr val="FF0000"/>
                </a:solidFill>
              </a:rPr>
              <a:t>Informative</a:t>
            </a:r>
            <a:r>
              <a:rPr lang="en-US" altLang="en-US" sz="1600" dirty="0">
                <a:solidFill>
                  <a:schemeClr val="tx2"/>
                </a:solidFill>
              </a:rPr>
              <a:t>]</a:t>
            </a:r>
          </a:p>
          <a:p>
            <a:r>
              <a:rPr lang="en-US" altLang="en-US" sz="16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dirty="0">
                <a:solidFill>
                  <a:schemeClr val="tx2"/>
                </a:solidFill>
              </a:rPr>
              <a:t>Release:	The contributor acknowledges and accepts that this contribution becomes the property of IEEE and may be made publicly available by P802.15.</a:t>
            </a:r>
            <a:endParaRPr lang="en-US" sz="1600" dirty="0"/>
          </a:p>
        </p:txBody>
      </p:sp>
      <p:sp>
        <p:nvSpPr>
          <p:cNvPr id="4" name="Date Placeholder 3"/>
          <p:cNvSpPr>
            <a:spLocks noGrp="1"/>
          </p:cNvSpPr>
          <p:nvPr>
            <p:ph type="dt" sz="half" idx="10"/>
          </p:nvPr>
        </p:nvSpPr>
        <p:spPr/>
        <p:txBody>
          <a:bodyPr/>
          <a:lstStyle/>
          <a:p>
            <a:r>
              <a:rPr lang="en-US" dirty="0" smtClean="0"/>
              <a:t>July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1</a:t>
            </a:fld>
            <a:endParaRPr lang="en-US"/>
          </a:p>
        </p:txBody>
      </p:sp>
    </p:spTree>
    <p:extLst>
      <p:ext uri="{BB962C8B-B14F-4D97-AF65-F5344CB8AC3E}">
        <p14:creationId xmlns:p14="http://schemas.microsoft.com/office/powerpoint/2010/main" val="921129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Items Reviewed/Discussed</a:t>
            </a:r>
            <a:endParaRPr lang="en-US" dirty="0"/>
          </a:p>
        </p:txBody>
      </p:sp>
      <p:sp>
        <p:nvSpPr>
          <p:cNvPr id="3" name="Content Placeholder 2"/>
          <p:cNvSpPr>
            <a:spLocks noGrp="1"/>
          </p:cNvSpPr>
          <p:nvPr>
            <p:ph idx="1"/>
          </p:nvPr>
        </p:nvSpPr>
        <p:spPr/>
        <p:txBody>
          <a:bodyPr/>
          <a:lstStyle/>
          <a:p>
            <a:r>
              <a:rPr lang="en-US" altLang="en-US" b="0" dirty="0" err="1"/>
              <a:t>Ofcom</a:t>
            </a:r>
            <a:r>
              <a:rPr lang="en-US" altLang="en-US" b="0" dirty="0"/>
              <a:t> 5 GHz </a:t>
            </a:r>
            <a:r>
              <a:rPr lang="en-US" altLang="en-US" b="0" dirty="0" smtClean="0"/>
              <a:t>Consultation</a:t>
            </a:r>
          </a:p>
          <a:p>
            <a:pPr lvl="1"/>
            <a:r>
              <a:rPr lang="en-US" altLang="en-US" dirty="0" smtClean="0"/>
              <a:t>Filed answers last week to </a:t>
            </a:r>
            <a:r>
              <a:rPr lang="en-US" altLang="en-US" dirty="0" err="1" smtClean="0"/>
              <a:t>Ofcom</a:t>
            </a:r>
            <a:r>
              <a:rPr lang="en-US" altLang="en-US" dirty="0" smtClean="0"/>
              <a:t> </a:t>
            </a:r>
            <a:endParaRPr lang="en-US" altLang="en-US" b="0" dirty="0"/>
          </a:p>
          <a:p>
            <a:r>
              <a:rPr lang="en-US" altLang="en-US" b="0" dirty="0"/>
              <a:t>FCC </a:t>
            </a:r>
            <a:r>
              <a:rPr lang="en-US" altLang="en-US" b="0" dirty="0" smtClean="0"/>
              <a:t>16-68 5.9 </a:t>
            </a:r>
            <a:r>
              <a:rPr lang="en-US" altLang="en-US" b="0" dirty="0"/>
              <a:t>GHz band </a:t>
            </a:r>
            <a:r>
              <a:rPr lang="en-US" altLang="en-US" b="0" dirty="0" smtClean="0"/>
              <a:t>Public Notice</a:t>
            </a:r>
          </a:p>
          <a:p>
            <a:pPr lvl="1"/>
            <a:r>
              <a:rPr lang="en-US" altLang="en-US" dirty="0" smtClean="0"/>
              <a:t>This is the FCC testing on sharing with DSRC at 5.9 GHz</a:t>
            </a:r>
            <a:endParaRPr lang="en-US" altLang="en-US" b="0" dirty="0"/>
          </a:p>
          <a:p>
            <a:r>
              <a:rPr lang="en-US" altLang="en-US" b="0" dirty="0"/>
              <a:t>FCC 16-89 </a:t>
            </a:r>
            <a:r>
              <a:rPr lang="en-US" altLang="en-US" b="0" dirty="0" err="1"/>
              <a:t>mmWave</a:t>
            </a:r>
            <a:r>
              <a:rPr lang="en-US" altLang="en-US" b="0" dirty="0"/>
              <a:t> R&amp;O </a:t>
            </a:r>
            <a:endParaRPr lang="en-US" altLang="en-US" b="0" dirty="0" smtClean="0"/>
          </a:p>
          <a:p>
            <a:pPr lvl="1"/>
            <a:r>
              <a:rPr lang="en-US" b="0" dirty="0" smtClean="0"/>
              <a:t>Use </a:t>
            </a:r>
            <a:r>
              <a:rPr lang="en-US" b="0" dirty="0"/>
              <a:t>of Spectrum Bands Above 24 </a:t>
            </a:r>
            <a:r>
              <a:rPr lang="en-US" b="0" dirty="0" smtClean="0"/>
              <a:t>GHz</a:t>
            </a:r>
            <a:endParaRPr lang="en-US" altLang="en-US" b="0" dirty="0" smtClean="0"/>
          </a:p>
          <a:p>
            <a:r>
              <a:rPr lang="en-US" altLang="en-US" b="0" dirty="0" smtClean="0"/>
              <a:t>ETSI </a:t>
            </a:r>
            <a:r>
              <a:rPr lang="en-US" altLang="en-US" b="0" dirty="0"/>
              <a:t>BRAN and ERM TG11 </a:t>
            </a:r>
            <a:r>
              <a:rPr lang="en-US" altLang="en-US" b="0" dirty="0" smtClean="0"/>
              <a:t>updates</a:t>
            </a:r>
          </a:p>
          <a:p>
            <a:pPr lvl="1"/>
            <a:r>
              <a:rPr lang="en-US" altLang="en-US" dirty="0" smtClean="0"/>
              <a:t>Many, getting ready for RED in June 2017</a:t>
            </a:r>
            <a:endParaRPr lang="en-US" altLang="en-US" b="0" dirty="0"/>
          </a:p>
          <a:p>
            <a:r>
              <a:rPr lang="en-US" altLang="en-US" b="0" dirty="0" smtClean="0"/>
              <a:t>2.4/5 </a:t>
            </a:r>
            <a:r>
              <a:rPr lang="en-US" altLang="en-US" b="0" dirty="0"/>
              <a:t>GHz Spectrum Survey in San Jose, </a:t>
            </a:r>
            <a:r>
              <a:rPr lang="en-US" altLang="en-US" b="0" dirty="0" smtClean="0"/>
              <a:t>CA</a:t>
            </a:r>
          </a:p>
          <a:p>
            <a:pPr lvl="1"/>
            <a:r>
              <a:rPr lang="en-US" altLang="en-US" dirty="0">
                <a:hlinkClick r:id="rId2"/>
              </a:rPr>
              <a:t>https://</a:t>
            </a:r>
            <a:r>
              <a:rPr lang="en-US" altLang="en-US" dirty="0" smtClean="0">
                <a:hlinkClick r:id="rId2"/>
              </a:rPr>
              <a:t>mentor.ieee.org/802.18/dcn/16/18-16-0057-00-0000-2-4-5-ghz-specrum-survey-in-san-jose-ca.pptx</a:t>
            </a:r>
            <a:r>
              <a:rPr lang="en-US" altLang="en-US" dirty="0" smtClean="0"/>
              <a:t> </a:t>
            </a:r>
            <a:endParaRPr lang="en-US" altLang="en-US" b="0" dirty="0"/>
          </a:p>
          <a:p>
            <a:endParaRPr lang="en-US" dirty="0"/>
          </a:p>
        </p:txBody>
      </p:sp>
      <p:sp>
        <p:nvSpPr>
          <p:cNvPr id="4" name="Date Placeholder 3"/>
          <p:cNvSpPr>
            <a:spLocks noGrp="1"/>
          </p:cNvSpPr>
          <p:nvPr>
            <p:ph type="dt" sz="half" idx="10"/>
          </p:nvPr>
        </p:nvSpPr>
        <p:spPr/>
        <p:txBody>
          <a:bodyPr/>
          <a:lstStyle/>
          <a:p>
            <a:r>
              <a:rPr lang="en-US" smtClean="0"/>
              <a:t>July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2</a:t>
            </a:fld>
            <a:endParaRPr lang="en-US"/>
          </a:p>
        </p:txBody>
      </p:sp>
    </p:spTree>
    <p:extLst>
      <p:ext uri="{BB962C8B-B14F-4D97-AF65-F5344CB8AC3E}">
        <p14:creationId xmlns:p14="http://schemas.microsoft.com/office/powerpoint/2010/main" val="246426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a:t>
            </a:r>
            <a:endParaRPr lang="en-US" dirty="0"/>
          </a:p>
        </p:txBody>
      </p:sp>
      <p:sp>
        <p:nvSpPr>
          <p:cNvPr id="3" name="Content Placeholder 2"/>
          <p:cNvSpPr>
            <a:spLocks noGrp="1"/>
          </p:cNvSpPr>
          <p:nvPr>
            <p:ph idx="1"/>
          </p:nvPr>
        </p:nvSpPr>
        <p:spPr/>
        <p:txBody>
          <a:bodyPr/>
          <a:lstStyle/>
          <a:p>
            <a:r>
              <a:rPr lang="en-US" altLang="en-US" dirty="0" smtClean="0"/>
              <a:t>Reviewed India </a:t>
            </a:r>
            <a:r>
              <a:rPr lang="en-US" altLang="en-US" dirty="0"/>
              <a:t>Public Wi-Fi consultation</a:t>
            </a:r>
          </a:p>
          <a:p>
            <a:pPr marL="685800" lvl="2" indent="-342900"/>
            <a:r>
              <a:rPr lang="en-US" dirty="0" smtClean="0"/>
              <a:t>13 </a:t>
            </a:r>
            <a:r>
              <a:rPr lang="en-US" dirty="0" smtClean="0"/>
              <a:t>questions </a:t>
            </a:r>
            <a:r>
              <a:rPr lang="en-US" dirty="0"/>
              <a:t>on how to grow the public Wi-Fi </a:t>
            </a:r>
            <a:r>
              <a:rPr lang="en-US" dirty="0" smtClean="0"/>
              <a:t>ecosystem.</a:t>
            </a:r>
          </a:p>
          <a:p>
            <a:pPr marL="685800" lvl="2" indent="-342900"/>
            <a:r>
              <a:rPr lang="en-US" dirty="0" smtClean="0"/>
              <a:t>Determined that nothing for IEEE 802 to comment on. </a:t>
            </a:r>
            <a:endParaRPr lang="en-US" dirty="0"/>
          </a:p>
          <a:p>
            <a:endParaRPr lang="en-US" dirty="0" smtClean="0"/>
          </a:p>
          <a:p>
            <a:r>
              <a:rPr lang="en-US" dirty="0" smtClean="0"/>
              <a:t>WP5C/5A Terahertz Liaisons</a:t>
            </a:r>
          </a:p>
          <a:p>
            <a:pPr lvl="1"/>
            <a:r>
              <a:rPr lang="en-US" dirty="0" smtClean="0"/>
              <a:t>Looking for system characteristics for devices working in bands above 275 Hz.</a:t>
            </a:r>
          </a:p>
          <a:p>
            <a:pPr lvl="1"/>
            <a:r>
              <a:rPr lang="en-US" dirty="0" smtClean="0"/>
              <a:t>802.15.3d will be providing input at the September Interim for these liaisons.</a:t>
            </a:r>
          </a:p>
          <a:p>
            <a:endParaRPr lang="en-US" dirty="0"/>
          </a:p>
        </p:txBody>
      </p:sp>
      <p:sp>
        <p:nvSpPr>
          <p:cNvPr id="4" name="Date Placeholder 3"/>
          <p:cNvSpPr>
            <a:spLocks noGrp="1"/>
          </p:cNvSpPr>
          <p:nvPr>
            <p:ph type="dt" sz="half" idx="10"/>
          </p:nvPr>
        </p:nvSpPr>
        <p:spPr/>
        <p:txBody>
          <a:bodyPr/>
          <a:lstStyle/>
          <a:p>
            <a:r>
              <a:rPr lang="en-US" smtClean="0"/>
              <a:t>July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3</a:t>
            </a:fld>
            <a:endParaRPr lang="en-US"/>
          </a:p>
        </p:txBody>
      </p:sp>
    </p:spTree>
    <p:extLst>
      <p:ext uri="{BB962C8B-B14F-4D97-AF65-F5344CB8AC3E}">
        <p14:creationId xmlns:p14="http://schemas.microsoft.com/office/powerpoint/2010/main" val="1862360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 Hoc meeting – Wed</a:t>
            </a:r>
            <a:endParaRPr lang="en-US" dirty="0"/>
          </a:p>
        </p:txBody>
      </p:sp>
      <p:sp>
        <p:nvSpPr>
          <p:cNvPr id="3" name="Content Placeholder 2"/>
          <p:cNvSpPr>
            <a:spLocks noGrp="1"/>
          </p:cNvSpPr>
          <p:nvPr>
            <p:ph idx="1"/>
          </p:nvPr>
        </p:nvSpPr>
        <p:spPr/>
        <p:txBody>
          <a:bodyPr/>
          <a:lstStyle/>
          <a:p>
            <a:r>
              <a:rPr lang="en-US" dirty="0" smtClean="0"/>
              <a:t>Drafted Liaison </a:t>
            </a:r>
            <a:r>
              <a:rPr lang="en-US" dirty="0"/>
              <a:t>to ITU-R WP 5A  then to TG 5/1 </a:t>
            </a:r>
          </a:p>
          <a:p>
            <a:pPr lvl="2"/>
            <a:r>
              <a:rPr lang="en-US" dirty="0"/>
              <a:t>Ask for WAS/RLAN consideration in </a:t>
            </a:r>
            <a:r>
              <a:rPr lang="en-US" dirty="0" err="1"/>
              <a:t>mmWave</a:t>
            </a:r>
            <a:r>
              <a:rPr lang="en-US" dirty="0"/>
              <a:t> studies </a:t>
            </a:r>
            <a:r>
              <a:rPr lang="en-US" dirty="0" smtClean="0"/>
              <a:t>in 70GHz</a:t>
            </a:r>
            <a:r>
              <a:rPr lang="en-US" dirty="0"/>
              <a:t> </a:t>
            </a:r>
            <a:r>
              <a:rPr lang="en-US" dirty="0" smtClean="0"/>
              <a:t>bands.</a:t>
            </a:r>
          </a:p>
          <a:p>
            <a:endParaRPr lang="en-US" dirty="0" smtClean="0"/>
          </a:p>
          <a:p>
            <a:r>
              <a:rPr lang="en-US" dirty="0" smtClean="0"/>
              <a:t>Started Outline of comments on FCC 16-89 FNPRM, </a:t>
            </a:r>
            <a:r>
              <a:rPr lang="en-US" dirty="0" err="1" smtClean="0"/>
              <a:t>mmWave</a:t>
            </a:r>
            <a:r>
              <a:rPr lang="en-US" dirty="0" smtClean="0"/>
              <a:t>, &gt; 24 GHz</a:t>
            </a:r>
          </a:p>
          <a:p>
            <a:pPr lvl="1"/>
            <a:r>
              <a:rPr lang="en-US" dirty="0" smtClean="0"/>
              <a:t>Comments due 30 September.</a:t>
            </a:r>
          </a:p>
          <a:p>
            <a:pPr lvl="1"/>
            <a:r>
              <a:rPr lang="en-US" dirty="0" smtClean="0"/>
              <a:t>See agenda/plan for some possible comments. </a:t>
            </a:r>
          </a:p>
          <a:p>
            <a:pPr lvl="2"/>
            <a:r>
              <a:rPr lang="en-US" dirty="0">
                <a:hlinkClick r:id="rId2"/>
              </a:rPr>
              <a:t>https://</a:t>
            </a:r>
            <a:r>
              <a:rPr lang="en-US" dirty="0" smtClean="0">
                <a:hlinkClick r:id="rId2"/>
              </a:rPr>
              <a:t>mentor.ieee.org/802.18/dcn/16/18-16-0053-03-0000-meeting-plan-and-agenda-july-2016.pptx</a:t>
            </a:r>
            <a:r>
              <a:rPr lang="en-US" dirty="0" smtClean="0"/>
              <a:t> </a:t>
            </a:r>
          </a:p>
          <a:p>
            <a:pPr lvl="2"/>
            <a:endParaRPr lang="en-US" dirty="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4</a:t>
            </a:fld>
            <a:endParaRPr lang="en-US"/>
          </a:p>
        </p:txBody>
      </p:sp>
    </p:spTree>
    <p:extLst>
      <p:ext uri="{BB962C8B-B14F-4D97-AF65-F5344CB8AC3E}">
        <p14:creationId xmlns:p14="http://schemas.microsoft.com/office/powerpoint/2010/main" val="155229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Documents Approved</a:t>
            </a:r>
            <a:endParaRPr lang="en-US" dirty="0"/>
          </a:p>
        </p:txBody>
      </p:sp>
      <p:sp>
        <p:nvSpPr>
          <p:cNvPr id="3" name="Content Placeholder 2"/>
          <p:cNvSpPr>
            <a:spLocks noGrp="1"/>
          </p:cNvSpPr>
          <p:nvPr>
            <p:ph idx="1"/>
          </p:nvPr>
        </p:nvSpPr>
        <p:spPr/>
        <p:txBody>
          <a:bodyPr/>
          <a:lstStyle/>
          <a:p>
            <a:r>
              <a:rPr lang="en-US" dirty="0" smtClean="0"/>
              <a:t>In teleconferences since the last face to face: </a:t>
            </a:r>
          </a:p>
          <a:p>
            <a:pPr lvl="1"/>
            <a:r>
              <a:rPr lang="en-US" altLang="en-US" dirty="0" err="1"/>
              <a:t>Ofcom</a:t>
            </a:r>
            <a:r>
              <a:rPr lang="en-US" altLang="en-US" dirty="0"/>
              <a:t> 5 GHz Consultation</a:t>
            </a:r>
            <a:endParaRPr lang="en-US" altLang="en-US" dirty="0" smtClean="0">
              <a:hlinkClick r:id="rId2"/>
            </a:endParaRPr>
          </a:p>
          <a:p>
            <a:pPr lvl="2"/>
            <a:r>
              <a:rPr lang="en-US" altLang="en-US" dirty="0">
                <a:hlinkClick r:id="rId3"/>
              </a:rPr>
              <a:t>https://</a:t>
            </a:r>
            <a:r>
              <a:rPr lang="en-US" altLang="en-US" dirty="0" smtClean="0">
                <a:hlinkClick r:id="rId3"/>
              </a:rPr>
              <a:t>mentor.ieee.org/802.18/dcn/16/18-16-0036-06-0000-ofcom-5-gfhz-consultation-questions.ppt</a:t>
            </a:r>
            <a:r>
              <a:rPr lang="en-US" altLang="en-US" dirty="0" smtClean="0"/>
              <a:t> </a:t>
            </a:r>
          </a:p>
          <a:p>
            <a:pPr lvl="2"/>
            <a:endParaRPr lang="en-US" dirty="0" smtClean="0"/>
          </a:p>
          <a:p>
            <a:r>
              <a:rPr lang="en-US" dirty="0" smtClean="0"/>
              <a:t>This </a:t>
            </a:r>
            <a:r>
              <a:rPr lang="en-US" dirty="0" smtClean="0"/>
              <a:t>week</a:t>
            </a:r>
            <a:r>
              <a:rPr lang="en-US" dirty="0" smtClean="0"/>
              <a:t>:</a:t>
            </a:r>
          </a:p>
          <a:p>
            <a:pPr lvl="1"/>
            <a:r>
              <a:rPr lang="en-US" dirty="0" smtClean="0"/>
              <a:t>Minutes </a:t>
            </a:r>
            <a:r>
              <a:rPr lang="en-US" dirty="0"/>
              <a:t>for Waikoloa, </a:t>
            </a:r>
            <a:r>
              <a:rPr lang="en-US" dirty="0" smtClean="0"/>
              <a:t>18-16/0033r00 </a:t>
            </a:r>
          </a:p>
          <a:p>
            <a:pPr lvl="1"/>
            <a:r>
              <a:rPr lang="en-US" dirty="0" smtClean="0"/>
              <a:t>Liaison to ITU-R WP 5A  then to TG 5/1 </a:t>
            </a:r>
          </a:p>
          <a:p>
            <a:pPr lvl="2"/>
            <a:r>
              <a:rPr lang="en-US" dirty="0" smtClean="0"/>
              <a:t>Ask </a:t>
            </a:r>
            <a:r>
              <a:rPr lang="en-US" dirty="0"/>
              <a:t>for WAS/RLAN consideration in </a:t>
            </a:r>
            <a:r>
              <a:rPr lang="en-US" dirty="0" err="1"/>
              <a:t>mmWave</a:t>
            </a:r>
            <a:r>
              <a:rPr lang="en-US" dirty="0"/>
              <a:t> </a:t>
            </a:r>
            <a:r>
              <a:rPr lang="en-US" dirty="0" smtClean="0"/>
              <a:t>studies in 70GHz bands..</a:t>
            </a:r>
            <a:endParaRPr lang="en-US" dirty="0"/>
          </a:p>
          <a:p>
            <a:pPr lvl="2"/>
            <a:r>
              <a:rPr lang="en-US" b="0" dirty="0">
                <a:hlinkClick r:id="rId4"/>
              </a:rPr>
              <a:t>https://</a:t>
            </a:r>
            <a:r>
              <a:rPr lang="en-US" b="0" dirty="0" smtClean="0">
                <a:hlinkClick r:id="rId4"/>
              </a:rPr>
              <a:t>mentor.ieee.org/802.18/dcn/16/18-16-0062-02-0000-itu-r-5-1-liaison-was-rlan-considered-in-57-71-ghz.docx</a:t>
            </a:r>
            <a:r>
              <a:rPr lang="en-US" b="0" dirty="0" smtClean="0"/>
              <a:t> </a:t>
            </a:r>
            <a:endParaRPr lang="en-US" b="0" dirty="0"/>
          </a:p>
        </p:txBody>
      </p:sp>
      <p:sp>
        <p:nvSpPr>
          <p:cNvPr id="4" name="Date Placeholder 3"/>
          <p:cNvSpPr>
            <a:spLocks noGrp="1"/>
          </p:cNvSpPr>
          <p:nvPr>
            <p:ph type="dt" sz="half" idx="10"/>
          </p:nvPr>
        </p:nvSpPr>
        <p:spPr/>
        <p:txBody>
          <a:bodyPr/>
          <a:lstStyle/>
          <a:p>
            <a:r>
              <a:rPr lang="en-US" smtClean="0"/>
              <a:t>July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5</a:t>
            </a:fld>
            <a:endParaRPr lang="en-US"/>
          </a:p>
        </p:txBody>
      </p:sp>
    </p:spTree>
    <p:extLst>
      <p:ext uri="{BB962C8B-B14F-4D97-AF65-F5344CB8AC3E}">
        <p14:creationId xmlns:p14="http://schemas.microsoft.com/office/powerpoint/2010/main" val="838729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802.18 Meeting Close</a:t>
            </a:r>
            <a:endParaRPr lang="en-US" dirty="0"/>
          </a:p>
        </p:txBody>
      </p:sp>
      <p:sp>
        <p:nvSpPr>
          <p:cNvPr id="3" name="Content Placeholder 2"/>
          <p:cNvSpPr>
            <a:spLocks noGrp="1"/>
          </p:cNvSpPr>
          <p:nvPr>
            <p:ph idx="1"/>
          </p:nvPr>
        </p:nvSpPr>
        <p:spPr>
          <a:xfrm>
            <a:off x="696913" y="1524000"/>
            <a:ext cx="7772400" cy="4114800"/>
          </a:xfrm>
        </p:spPr>
        <p:txBody>
          <a:bodyPr/>
          <a:lstStyle/>
          <a:p>
            <a:r>
              <a:rPr lang="en-US" sz="2000" dirty="0" smtClean="0"/>
              <a:t>Comments </a:t>
            </a:r>
            <a:r>
              <a:rPr lang="en-US" sz="2000" dirty="0"/>
              <a:t>will be worked on between now and </a:t>
            </a:r>
            <a:r>
              <a:rPr lang="en-US" sz="2000" dirty="0" smtClean="0"/>
              <a:t>September Interim </a:t>
            </a:r>
            <a:endParaRPr lang="en-US" sz="2000" dirty="0"/>
          </a:p>
          <a:p>
            <a:pPr lvl="1"/>
            <a:r>
              <a:rPr lang="en-US" sz="1800" dirty="0" smtClean="0"/>
              <a:t>FCC 16-89 FNPRM, </a:t>
            </a:r>
            <a:r>
              <a:rPr lang="en-US" sz="1800" dirty="0" err="1" smtClean="0"/>
              <a:t>mmWave</a:t>
            </a:r>
            <a:r>
              <a:rPr lang="en-US" sz="1800" dirty="0" smtClean="0"/>
              <a:t> /  </a:t>
            </a:r>
            <a:r>
              <a:rPr lang="en-US" sz="1800" smtClean="0"/>
              <a:t>&gt;24 GHz </a:t>
            </a:r>
            <a:r>
              <a:rPr lang="en-US" sz="1800" dirty="0" smtClean="0"/>
              <a:t>comments due 30 Sept, 2016</a:t>
            </a:r>
            <a:endParaRPr lang="en-US" sz="1800" dirty="0"/>
          </a:p>
          <a:p>
            <a:pPr lvl="2"/>
            <a:r>
              <a:rPr lang="en-US" sz="1600" dirty="0">
                <a:hlinkClick r:id="rId2"/>
              </a:rPr>
              <a:t>https://</a:t>
            </a:r>
            <a:r>
              <a:rPr lang="en-US" sz="1600" dirty="0" smtClean="0">
                <a:hlinkClick r:id="rId2"/>
              </a:rPr>
              <a:t>mentor.ieee.org/802.18/dcn/16/18-16-0058-00-0000-fcc-mmwave-r-o-and-fnprm.pdf</a:t>
            </a:r>
            <a:r>
              <a:rPr lang="en-US" sz="1600" dirty="0" smtClean="0"/>
              <a:t> </a:t>
            </a:r>
          </a:p>
          <a:p>
            <a:pPr lvl="1"/>
            <a:r>
              <a:rPr lang="en-US" sz="1800" dirty="0" smtClean="0"/>
              <a:t>Japan Wireless Power Transfer at 2450 MHz, in ITU-R WP1A</a:t>
            </a:r>
          </a:p>
          <a:p>
            <a:pPr marL="457200" lvl="1" indent="0">
              <a:buNone/>
            </a:pPr>
            <a:endParaRPr lang="en-US" sz="1400" dirty="0"/>
          </a:p>
          <a:p>
            <a:r>
              <a:rPr lang="en-US" sz="2000" dirty="0"/>
              <a:t>The RR-TAG adjourned in </a:t>
            </a:r>
            <a:r>
              <a:rPr lang="en-US" sz="2000" dirty="0" smtClean="0"/>
              <a:t>AM</a:t>
            </a:r>
            <a:r>
              <a:rPr lang="en-US" sz="2000" dirty="0"/>
              <a:t>1</a:t>
            </a:r>
            <a:r>
              <a:rPr lang="en-US" sz="2000" dirty="0" smtClean="0"/>
              <a:t> </a:t>
            </a:r>
            <a:r>
              <a:rPr lang="en-US" sz="2000" dirty="0"/>
              <a:t>on Thursday. </a:t>
            </a:r>
          </a:p>
          <a:p>
            <a:endParaRPr lang="en-US" sz="2000" b="0" dirty="0"/>
          </a:p>
          <a:p>
            <a:r>
              <a:rPr lang="en-US" sz="2000" dirty="0"/>
              <a:t>Will hold weekly, as needed, teleconferences, </a:t>
            </a:r>
            <a:r>
              <a:rPr lang="en-US" sz="2000" dirty="0" smtClean="0"/>
              <a:t>1500 ET </a:t>
            </a:r>
            <a:r>
              <a:rPr lang="en-US" sz="2000" dirty="0"/>
              <a:t>Thursdays. </a:t>
            </a:r>
          </a:p>
          <a:p>
            <a:endParaRPr lang="en-US" sz="2000" b="0" dirty="0"/>
          </a:p>
          <a:p>
            <a:pPr algn="just"/>
            <a:r>
              <a:rPr lang="en-US" sz="2000" dirty="0"/>
              <a:t>The next face to face meeting of the RR-TAG will be at the </a:t>
            </a:r>
            <a:r>
              <a:rPr lang="en-US" sz="2000" dirty="0" smtClean="0"/>
              <a:t>13-15 September </a:t>
            </a:r>
            <a:r>
              <a:rPr lang="en-US" sz="2000" dirty="0"/>
              <a:t>2016 IEEE 802 Interim meeting </a:t>
            </a:r>
            <a:r>
              <a:rPr lang="en-GB" sz="2000" dirty="0"/>
              <a:t>at the Marriott Warsaw, Warsaw, Poland</a:t>
            </a:r>
            <a:r>
              <a:rPr lang="en-GB" sz="2000" dirty="0" smtClean="0"/>
              <a:t>.</a:t>
            </a:r>
            <a:endParaRPr lang="en-US" sz="2000" dirty="0"/>
          </a:p>
        </p:txBody>
      </p:sp>
      <p:sp>
        <p:nvSpPr>
          <p:cNvPr id="4" name="Date Placeholder 3"/>
          <p:cNvSpPr>
            <a:spLocks noGrp="1"/>
          </p:cNvSpPr>
          <p:nvPr>
            <p:ph type="dt" sz="half" idx="10"/>
          </p:nvPr>
        </p:nvSpPr>
        <p:spPr/>
        <p:txBody>
          <a:bodyPr/>
          <a:lstStyle/>
          <a:p>
            <a:r>
              <a:rPr lang="en-US" smtClean="0"/>
              <a:t>July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6</a:t>
            </a:fld>
            <a:endParaRPr lang="en-US"/>
          </a:p>
        </p:txBody>
      </p:sp>
    </p:spTree>
    <p:extLst>
      <p:ext uri="{BB962C8B-B14F-4D97-AF65-F5344CB8AC3E}">
        <p14:creationId xmlns:p14="http://schemas.microsoft.com/office/powerpoint/2010/main" val="3757600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 slides</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Date Placeholder 3"/>
          <p:cNvSpPr>
            <a:spLocks noGrp="1"/>
          </p:cNvSpPr>
          <p:nvPr>
            <p:ph type="dt" sz="half" idx="10"/>
          </p:nvPr>
        </p:nvSpPr>
        <p:spPr/>
        <p:txBody>
          <a:bodyPr/>
          <a:lstStyle/>
          <a:p>
            <a:r>
              <a:rPr lang="en-US" smtClean="0"/>
              <a:t>July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7</a:t>
            </a:fld>
            <a:endParaRPr lang="en-US"/>
          </a:p>
        </p:txBody>
      </p:sp>
    </p:spTree>
    <p:extLst>
      <p:ext uri="{BB962C8B-B14F-4D97-AF65-F5344CB8AC3E}">
        <p14:creationId xmlns:p14="http://schemas.microsoft.com/office/powerpoint/2010/main" val="2543239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r>
              <a:rPr lang="en-US" altLang="en-US" dirty="0"/>
              <a:t/>
            </a:r>
            <a:br>
              <a:rPr lang="en-US" altLang="en-US" dirty="0"/>
            </a:br>
            <a:endParaRPr lang="en-US" dirty="0"/>
          </a:p>
        </p:txBody>
      </p:sp>
      <p:sp>
        <p:nvSpPr>
          <p:cNvPr id="3" name="Content Placeholder 2"/>
          <p:cNvSpPr>
            <a:spLocks noGrp="1"/>
          </p:cNvSpPr>
          <p:nvPr>
            <p:ph idx="1"/>
          </p:nvPr>
        </p:nvSpPr>
        <p:spPr>
          <a:xfrm>
            <a:off x="228600" y="1142998"/>
            <a:ext cx="8686800" cy="5257801"/>
          </a:xfrm>
        </p:spPr>
        <p:txBody>
          <a:bodyPr/>
          <a:lstStyle/>
          <a:p>
            <a:r>
              <a:rPr lang="en-US" altLang="en-US" sz="1400" dirty="0">
                <a:solidFill>
                  <a:schemeClr val="tx2"/>
                </a:solidFill>
              </a:rPr>
              <a:t>Submission Title: [</a:t>
            </a:r>
            <a:r>
              <a:rPr lang="en-US" altLang="en-US" sz="1400" dirty="0">
                <a:solidFill>
                  <a:srgbClr val="FF0000"/>
                </a:solidFill>
              </a:rPr>
              <a:t>Liaison Report on 802.18 for </a:t>
            </a:r>
            <a:r>
              <a:rPr lang="en-US" altLang="en-US" sz="1400" dirty="0" smtClean="0">
                <a:solidFill>
                  <a:srgbClr val="FF0000"/>
                </a:solidFill>
              </a:rPr>
              <a:t>May </a:t>
            </a:r>
            <a:r>
              <a:rPr lang="en-US" altLang="en-US" sz="1400" dirty="0">
                <a:solidFill>
                  <a:srgbClr val="FF0000"/>
                </a:solidFill>
              </a:rPr>
              <a:t>2016</a:t>
            </a:r>
            <a:r>
              <a:rPr lang="en-US" altLang="en-US" sz="1400" dirty="0">
                <a:solidFill>
                  <a:schemeClr val="tx2"/>
                </a:solidFill>
              </a:rPr>
              <a:t>]	</a:t>
            </a:r>
          </a:p>
          <a:p>
            <a:r>
              <a:rPr lang="en-US" altLang="en-US" sz="1400" dirty="0">
                <a:solidFill>
                  <a:schemeClr val="tx2"/>
                </a:solidFill>
              </a:rPr>
              <a:t>Date Submitted: [</a:t>
            </a:r>
            <a:r>
              <a:rPr lang="en-US" altLang="en-US" sz="1400" dirty="0" smtClean="0">
                <a:solidFill>
                  <a:srgbClr val="FF0000"/>
                </a:solidFill>
              </a:rPr>
              <a:t>19 May, </a:t>
            </a:r>
            <a:r>
              <a:rPr lang="en-US" altLang="en-US" sz="1400" dirty="0">
                <a:solidFill>
                  <a:srgbClr val="FF0000"/>
                </a:solidFill>
              </a:rPr>
              <a:t>2016</a:t>
            </a:r>
            <a:r>
              <a:rPr lang="en-US" altLang="en-US" sz="1400" dirty="0"/>
              <a:t>]</a:t>
            </a:r>
            <a:r>
              <a:rPr lang="en-US" altLang="en-US" sz="1400" dirty="0">
                <a:solidFill>
                  <a:srgbClr val="FF0000"/>
                </a:solidFill>
              </a:rPr>
              <a:t> </a:t>
            </a:r>
            <a:r>
              <a:rPr lang="en-US" altLang="en-US" sz="1400" dirty="0">
                <a:solidFill>
                  <a:schemeClr val="tx2"/>
                </a:solidFill>
              </a:rPr>
              <a:t>	</a:t>
            </a:r>
          </a:p>
          <a:p>
            <a:r>
              <a:rPr lang="en-US" altLang="en-US" sz="1400" dirty="0">
                <a:solidFill>
                  <a:schemeClr val="tx2"/>
                </a:solidFill>
              </a:rPr>
              <a:t>Source: [</a:t>
            </a:r>
            <a:r>
              <a:rPr lang="en-US" altLang="en-US" sz="1400" dirty="0">
                <a:solidFill>
                  <a:srgbClr val="FF0000"/>
                </a:solidFill>
              </a:rPr>
              <a:t>Jay Holcomb </a:t>
            </a:r>
            <a:r>
              <a:rPr lang="en-US" altLang="en-US" sz="1400" dirty="0" smtClean="0">
                <a:solidFill>
                  <a:srgbClr val="FF0000"/>
                </a:solidFill>
              </a:rPr>
              <a:t>802.18</a:t>
            </a:r>
            <a:r>
              <a:rPr lang="en-US" altLang="en-US" sz="1400" dirty="0">
                <a:solidFill>
                  <a:schemeClr val="tx2"/>
                </a:solidFill>
              </a:rPr>
              <a:t>] Company [</a:t>
            </a:r>
            <a:r>
              <a:rPr lang="en-US" altLang="en-US" sz="1400" dirty="0">
                <a:solidFill>
                  <a:srgbClr val="FF0000"/>
                </a:solidFill>
              </a:rPr>
              <a:t>Itron, Inc.</a:t>
            </a:r>
            <a:r>
              <a:rPr lang="en-US" altLang="en-US" sz="1400" dirty="0">
                <a:solidFill>
                  <a:schemeClr val="tx2"/>
                </a:solidFill>
              </a:rPr>
              <a:t>]</a:t>
            </a:r>
          </a:p>
          <a:p>
            <a:r>
              <a:rPr lang="en-US" altLang="en-US" sz="1400" dirty="0">
                <a:solidFill>
                  <a:schemeClr val="tx2"/>
                </a:solidFill>
              </a:rPr>
              <a:t>Address [</a:t>
            </a:r>
            <a:r>
              <a:rPr lang="en-US" altLang="en-US" sz="1400" dirty="0">
                <a:solidFill>
                  <a:srgbClr val="FF0000"/>
                </a:solidFill>
              </a:rPr>
              <a:t>Liberty Lake (Spokane), WA 99019</a:t>
            </a:r>
            <a:r>
              <a:rPr lang="en-US" altLang="en-US" sz="1400" dirty="0">
                <a:solidFill>
                  <a:schemeClr val="tx2"/>
                </a:solidFill>
              </a:rPr>
              <a:t>]</a:t>
            </a:r>
          </a:p>
          <a:p>
            <a:r>
              <a:rPr lang="en-US" altLang="en-US" sz="1400" dirty="0">
                <a:solidFill>
                  <a:schemeClr val="tx2"/>
                </a:solidFill>
              </a:rPr>
              <a:t>Voice:[</a:t>
            </a:r>
            <a:r>
              <a:rPr lang="en-US" altLang="en-US" sz="1400" dirty="0" smtClean="0">
                <a:solidFill>
                  <a:srgbClr val="FF0000"/>
                </a:solidFill>
              </a:rPr>
              <a:t>509-891-3281</a:t>
            </a:r>
            <a:r>
              <a:rPr lang="en-US" altLang="en-US" sz="1400" dirty="0" smtClean="0">
                <a:solidFill>
                  <a:schemeClr val="tx2"/>
                </a:solidFill>
              </a:rPr>
              <a:t>], </a:t>
            </a:r>
            <a:r>
              <a:rPr lang="en-US" altLang="en-US" sz="1400" dirty="0">
                <a:solidFill>
                  <a:schemeClr val="tx2"/>
                </a:solidFill>
              </a:rPr>
              <a:t>FAX: [</a:t>
            </a:r>
            <a:r>
              <a:rPr lang="en-US" altLang="en-US" sz="1400" dirty="0">
                <a:solidFill>
                  <a:srgbClr val="FF0000"/>
                </a:solidFill>
              </a:rPr>
              <a:t>509-891-3896</a:t>
            </a:r>
            <a:r>
              <a:rPr lang="en-US" altLang="en-US" sz="1400" dirty="0">
                <a:solidFill>
                  <a:schemeClr val="tx2"/>
                </a:solidFill>
              </a:rPr>
              <a:t>], E-Mail:[</a:t>
            </a:r>
            <a:r>
              <a:rPr lang="en-US" altLang="en-US" sz="1400" dirty="0">
                <a:solidFill>
                  <a:srgbClr val="FF0000"/>
                </a:solidFill>
              </a:rPr>
              <a:t>jay.holcomb@itron.com </a:t>
            </a:r>
            <a:r>
              <a:rPr lang="en-US" altLang="en-US" sz="1400" dirty="0">
                <a:solidFill>
                  <a:schemeClr val="tx2"/>
                </a:solidFill>
              </a:rPr>
              <a:t>]	</a:t>
            </a:r>
          </a:p>
          <a:p>
            <a:pPr>
              <a:spcBef>
                <a:spcPts val="600"/>
              </a:spcBef>
              <a:spcAft>
                <a:spcPts val="600"/>
              </a:spcAft>
            </a:pPr>
            <a:r>
              <a:rPr lang="en-US" altLang="en-US" sz="1400" dirty="0">
                <a:solidFill>
                  <a:schemeClr val="tx2"/>
                </a:solidFill>
              </a:rPr>
              <a:t>Re: [</a:t>
            </a:r>
            <a:r>
              <a:rPr lang="en-US" altLang="en-US" sz="1400" dirty="0">
                <a:solidFill>
                  <a:srgbClr val="FF0000"/>
                </a:solidFill>
              </a:rPr>
              <a:t>Liaison Report on 802.18 for </a:t>
            </a:r>
            <a:r>
              <a:rPr lang="en-US" altLang="en-US" sz="1400" dirty="0" smtClean="0">
                <a:solidFill>
                  <a:srgbClr val="FF0000"/>
                </a:solidFill>
              </a:rPr>
              <a:t>May, </a:t>
            </a:r>
            <a:r>
              <a:rPr lang="en-US" altLang="en-US" sz="1400" dirty="0">
                <a:solidFill>
                  <a:srgbClr val="FF0000"/>
                </a:solidFill>
              </a:rPr>
              <a:t>2016</a:t>
            </a:r>
            <a:r>
              <a:rPr lang="en-US" altLang="en-US" sz="1400" dirty="0">
                <a:solidFill>
                  <a:schemeClr val="tx2"/>
                </a:solidFill>
              </a:rPr>
              <a:t>]</a:t>
            </a:r>
          </a:p>
          <a:p>
            <a:pPr>
              <a:spcBef>
                <a:spcPts val="100"/>
              </a:spcBef>
              <a:spcAft>
                <a:spcPts val="100"/>
              </a:spcAft>
            </a:pPr>
            <a:r>
              <a:rPr lang="en-US" altLang="en-US" sz="1400"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sz="1400" dirty="0">
                <a:solidFill>
                  <a:schemeClr val="accent2"/>
                </a:solidFill>
              </a:rPr>
              <a:t>[Note: Contributions that are not responsive to this section of the template, and contributions which do</a:t>
            </a:r>
          </a:p>
          <a:p>
            <a:r>
              <a:rPr lang="en-US" altLang="en-US" sz="1400" dirty="0">
                <a:solidFill>
                  <a:schemeClr val="accent2"/>
                </a:solidFill>
              </a:rPr>
              <a:t>not address the topic under which they are submitted, may be refused or consigned to the “General Contributions” area.]	</a:t>
            </a:r>
            <a:endParaRPr lang="en-US" altLang="en-US" sz="1400" dirty="0">
              <a:solidFill>
                <a:schemeClr val="tx2"/>
              </a:solidFill>
            </a:endParaRPr>
          </a:p>
          <a:p>
            <a:pPr>
              <a:spcBef>
                <a:spcPts val="600"/>
              </a:spcBef>
              <a:spcAft>
                <a:spcPts val="600"/>
              </a:spcAft>
            </a:pPr>
            <a:r>
              <a:rPr lang="en-US" altLang="en-US" sz="1400" dirty="0">
                <a:solidFill>
                  <a:schemeClr val="tx2"/>
                </a:solidFill>
              </a:rPr>
              <a:t>Abstract:	[</a:t>
            </a:r>
            <a:r>
              <a:rPr lang="en-US" altLang="en-US" sz="1400" dirty="0">
                <a:solidFill>
                  <a:srgbClr val="FF0000"/>
                </a:solidFill>
              </a:rPr>
              <a:t>Liaison Report on 802.18 for </a:t>
            </a:r>
            <a:r>
              <a:rPr lang="en-US" altLang="en-US" sz="1400" dirty="0" smtClean="0">
                <a:solidFill>
                  <a:srgbClr val="FF0000"/>
                </a:solidFill>
              </a:rPr>
              <a:t>May, </a:t>
            </a:r>
            <a:r>
              <a:rPr lang="en-US" altLang="en-US" sz="1400" dirty="0">
                <a:solidFill>
                  <a:srgbClr val="FF0000"/>
                </a:solidFill>
              </a:rPr>
              <a:t>2016.</a:t>
            </a:r>
            <a:r>
              <a:rPr lang="en-US" altLang="en-US" sz="1400" dirty="0">
                <a:solidFill>
                  <a:schemeClr val="tx2"/>
                </a:solidFill>
              </a:rPr>
              <a:t>]</a:t>
            </a:r>
          </a:p>
          <a:p>
            <a:pPr>
              <a:spcBef>
                <a:spcPts val="600"/>
              </a:spcBef>
              <a:spcAft>
                <a:spcPts val="600"/>
              </a:spcAft>
            </a:pPr>
            <a:r>
              <a:rPr lang="en-US" altLang="en-US" sz="1400" dirty="0">
                <a:solidFill>
                  <a:schemeClr val="tx2"/>
                </a:solidFill>
              </a:rPr>
              <a:t>Purpose:	[</a:t>
            </a:r>
            <a:r>
              <a:rPr lang="en-US" altLang="en-US" sz="1400" dirty="0">
                <a:solidFill>
                  <a:srgbClr val="FF0000"/>
                </a:solidFill>
              </a:rPr>
              <a:t>Informative</a:t>
            </a:r>
            <a:r>
              <a:rPr lang="en-US" altLang="en-US" sz="1400" dirty="0">
                <a:solidFill>
                  <a:schemeClr val="tx2"/>
                </a:solidFill>
              </a:rPr>
              <a:t>]</a:t>
            </a:r>
          </a:p>
          <a:p>
            <a:r>
              <a:rPr lang="en-US" altLang="en-US" sz="14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dirty="0">
                <a:solidFill>
                  <a:schemeClr val="tx2"/>
                </a:solidFill>
              </a:rPr>
              <a:t>Release:	The contributor acknowledges and accepts that this contribution becomes the property of IEEE and may be made publicly available by P802.15.	</a:t>
            </a:r>
          </a:p>
          <a:p>
            <a:endParaRPr lang="en-US" sz="1200"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8</a:t>
            </a:fld>
            <a:endParaRPr lang="en-US"/>
          </a:p>
        </p:txBody>
      </p:sp>
      <p:sp>
        <p:nvSpPr>
          <p:cNvPr id="9" name="Rectangle 2"/>
          <p:cNvSpPr>
            <a:spLocks noChangeArrowheads="1"/>
          </p:cNvSpPr>
          <p:nvPr/>
        </p:nvSpPr>
        <p:spPr bwMode="auto">
          <a:xfrm>
            <a:off x="280987" y="6208713"/>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accent2"/>
                </a:solidFill>
              </a:rPr>
              <a:t>NOTE: Update all </a:t>
            </a:r>
            <a:r>
              <a:rPr lang="en-US" altLang="en-US" sz="1400" dirty="0">
                <a:solidFill>
                  <a:srgbClr val="FF0000"/>
                </a:solidFill>
              </a:rPr>
              <a:t>red</a:t>
            </a:r>
            <a:r>
              <a:rPr lang="en-US" altLang="en-US" sz="1400" dirty="0">
                <a:solidFill>
                  <a:schemeClr val="accent2"/>
                </a:solidFill>
              </a:rPr>
              <a:t> fields replacing with your information; they are required. This is a manual update in appropriate</a:t>
            </a:r>
          </a:p>
          <a:p>
            <a:pPr algn="ctr"/>
            <a:r>
              <a:rPr lang="en-US" altLang="en-US" sz="1400" dirty="0">
                <a:solidFill>
                  <a:schemeClr val="accent2"/>
                </a:solidFill>
              </a:rPr>
              <a:t>fields.  All Blue fields are informational and are to be deleted. </a:t>
            </a:r>
            <a:r>
              <a:rPr lang="en-US" altLang="en-US" sz="1400" dirty="0">
                <a:solidFill>
                  <a:schemeClr val="tx2"/>
                </a:solidFill>
              </a:rPr>
              <a:t>Black</a:t>
            </a:r>
            <a:r>
              <a:rPr lang="en-US" altLang="en-US" sz="1400" dirty="0">
                <a:solidFill>
                  <a:schemeClr val="accent2"/>
                </a:solidFill>
              </a:rPr>
              <a:t> stays. After updating delete this box/paragraph.</a:t>
            </a:r>
          </a:p>
        </p:txBody>
      </p:sp>
    </p:spTree>
    <p:extLst>
      <p:ext uri="{BB962C8B-B14F-4D97-AF65-F5344CB8AC3E}">
        <p14:creationId xmlns:p14="http://schemas.microsoft.com/office/powerpoint/2010/main" val="1837153517"/>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1427</TotalTime>
  <Words>506</Words>
  <Application>Microsoft Office PowerPoint</Application>
  <PresentationFormat>On-screen Show (4:3)</PresentationFormat>
  <Paragraphs>101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ＭＳ Ｐゴシック</vt:lpstr>
      <vt:lpstr>Times New Roman</vt:lpstr>
      <vt:lpstr>802-18-Submission</vt:lpstr>
      <vt:lpstr>Project: IEEE P802.15 Working Group for Wireless Personal Area Networks (WPANs) </vt:lpstr>
      <vt:lpstr>Items Reviewed/Discussed</vt:lpstr>
      <vt:lpstr>Other</vt:lpstr>
      <vt:lpstr>Ad Hoc meeting – Wed</vt:lpstr>
      <vt:lpstr>Documents Approved</vt:lpstr>
      <vt:lpstr>802.18 Meeting Close</vt:lpstr>
      <vt:lpstr>Back up slides</vt:lpstr>
      <vt:lpstr>Project: IEEE P802.15 Working Group for Wireless Personal Area Networks (WPANs) </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John H Notor</dc:creator>
  <cp:keywords>July 2016</cp:keywords>
  <cp:lastModifiedBy>Holcomb, Jay</cp:lastModifiedBy>
  <cp:revision>400</cp:revision>
  <cp:lastPrinted>2012-05-17T14:33:36Z</cp:lastPrinted>
  <dcterms:created xsi:type="dcterms:W3CDTF">2012-05-17T18:49:07Z</dcterms:created>
  <dcterms:modified xsi:type="dcterms:W3CDTF">2016-07-29T01:29:54Z</dcterms:modified>
</cp:coreProperties>
</file>