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19"/>
  </p:notesMasterIdLst>
  <p:sldIdLst>
    <p:sldId id="287" r:id="rId3"/>
    <p:sldId id="257" r:id="rId4"/>
    <p:sldId id="258" r:id="rId5"/>
    <p:sldId id="259" r:id="rId6"/>
    <p:sldId id="273" r:id="rId7"/>
    <p:sldId id="278" r:id="rId8"/>
    <p:sldId id="279" r:id="rId9"/>
    <p:sldId id="280" r:id="rId10"/>
    <p:sldId id="281" r:id="rId11"/>
    <p:sldId id="282" r:id="rId12"/>
    <p:sldId id="284" r:id="rId13"/>
    <p:sldId id="285" r:id="rId14"/>
    <p:sldId id="288" r:id="rId15"/>
    <p:sldId id="290" r:id="rId16"/>
    <p:sldId id="291" r:id="rId17"/>
    <p:sldId id="277" r:id="rId1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692"/>
  </p:normalViewPr>
  <p:slideViewPr>
    <p:cSldViewPr>
      <p:cViewPr varScale="1">
        <p:scale>
          <a:sx n="64" d="100"/>
          <a:sy n="64" d="100"/>
        </p:scale>
        <p:origin x="1340" y="3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E4CD1C66-2000-4F6E-98B8-C00F0A775675}" type="slidenum">
              <a:rPr lang="en-US" altLang="en-US"/>
              <a:pPr>
                <a:defRPr/>
              </a:pPr>
              <a:t>‹#›</a:t>
            </a:fld>
            <a:endParaRPr lang="en-US" altLang="en-US"/>
          </a:p>
        </p:txBody>
      </p:sp>
      <p:sp>
        <p:nvSpPr>
          <p:cNvPr id="25613" name="Rectangle 12"/>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3087"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A686E6C5-D102-4A81-A905-DA15035702D6}" type="slidenum">
              <a:rPr lang="en-US" altLang="en-US" sz="2400" smtClean="0"/>
              <a:pPr>
                <a:spcBef>
                  <a:spcPct val="0"/>
                </a:spcBef>
                <a:buClrTx/>
                <a:buFontTx/>
                <a:buNone/>
              </a:pPr>
              <a:t>1</a:t>
            </a:fld>
            <a:endParaRPr lang="en-US" altLang="en-US" sz="2400"/>
          </a:p>
        </p:txBody>
      </p:sp>
      <p:sp>
        <p:nvSpPr>
          <p:cNvPr id="5124"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3016C2A-067D-4E13-90DA-CC3D1554AE8E}" type="slidenum">
              <a:rPr lang="en-US" altLang="en-US"/>
              <a:pPr algn="r" eaLnBrk="1" hangingPunct="1">
                <a:spcBef>
                  <a:spcPct val="0"/>
                </a:spcBef>
                <a:buClrTx/>
                <a:buFontTx/>
                <a:buNone/>
              </a:pPr>
              <a:t>1</a:t>
            </a:fld>
            <a:endParaRPr lang="en-US" altLang="en-US"/>
          </a:p>
        </p:txBody>
      </p:sp>
      <p:sp>
        <p:nvSpPr>
          <p:cNvPr id="5126"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7171"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E754A52-66DD-4451-BF50-9C3FE5C164C4}" type="slidenum">
              <a:rPr lang="en-US" altLang="en-US" sz="2400" smtClean="0"/>
              <a:pPr>
                <a:spcBef>
                  <a:spcPct val="0"/>
                </a:spcBef>
                <a:buClrTx/>
                <a:buFontTx/>
                <a:buNone/>
              </a:pPr>
              <a:t>2</a:t>
            </a:fld>
            <a:endParaRPr lang="en-US" altLang="en-US" sz="2400"/>
          </a:p>
        </p:txBody>
      </p:sp>
      <p:sp>
        <p:nvSpPr>
          <p:cNvPr id="7172"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EEAED866-E6D2-49AD-B020-E73BA77EE1D5}" type="slidenum">
              <a:rPr lang="en-US" altLang="en-US"/>
              <a:pPr algn="r" eaLnBrk="1" hangingPunct="1">
                <a:spcBef>
                  <a:spcPct val="0"/>
                </a:spcBef>
                <a:buClrTx/>
                <a:buFontTx/>
                <a:buNone/>
              </a:pPr>
              <a:t>2</a:t>
            </a:fld>
            <a:endParaRPr lang="en-US" altLang="en-US"/>
          </a:p>
        </p:txBody>
      </p:sp>
      <p:sp>
        <p:nvSpPr>
          <p:cNvPr id="7174"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a:p>
            <a:r>
              <a:rPr lang="en-US" altLang="en-US">
                <a:latin typeface="Times New Roman" panose="02020603050405020304" pitchFamily="18" charset="0"/>
              </a:rPr>
              <a:t>----- Meeting Notes (17/01/2011 11:38) -----</a:t>
            </a:r>
          </a:p>
          <a:p>
            <a:r>
              <a:rPr lang="en-US" altLang="en-US">
                <a:latin typeface="Times New Roman" panose="02020603050405020304" pitchFamily="18" charset="0"/>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9219"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F51AD21-BE3F-4EA5-BBB4-B020A558426B}" type="slidenum">
              <a:rPr lang="en-US" altLang="en-US" sz="2400" smtClean="0"/>
              <a:pPr>
                <a:spcBef>
                  <a:spcPct val="0"/>
                </a:spcBef>
                <a:buClrTx/>
                <a:buFontTx/>
                <a:buNone/>
              </a:pPr>
              <a:t>3</a:t>
            </a:fld>
            <a:endParaRPr lang="en-US" altLang="en-US" sz="2400"/>
          </a:p>
        </p:txBody>
      </p:sp>
      <p:sp>
        <p:nvSpPr>
          <p:cNvPr id="9220"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9221"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E268E7D-7278-4206-9A4C-647113AF88F9}" type="slidenum">
              <a:rPr lang="en-US" altLang="en-US"/>
              <a:pPr algn="r" eaLnBrk="1" hangingPunct="1">
                <a:spcBef>
                  <a:spcPct val="0"/>
                </a:spcBef>
                <a:buClrTx/>
                <a:buFontTx/>
                <a:buNone/>
              </a:pPr>
              <a:t>3</a:t>
            </a:fld>
            <a:endParaRPr lang="en-US" altLang="en-US"/>
          </a:p>
        </p:txBody>
      </p:sp>
      <p:sp>
        <p:nvSpPr>
          <p:cNvPr id="922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922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99BADA93-F754-4E7B-B9FD-FB092F052775}" type="slidenum">
              <a:rPr lang="en-US" altLang="en-US" sz="2400" smtClean="0"/>
              <a:pPr>
                <a:spcBef>
                  <a:spcPct val="0"/>
                </a:spcBef>
                <a:buClrTx/>
                <a:buFontTx/>
                <a:buNone/>
              </a:pPr>
              <a:t>4</a:t>
            </a:fld>
            <a:endParaRPr lang="en-US" altLang="en-US" sz="2400"/>
          </a:p>
        </p:txBody>
      </p:sp>
      <p:sp>
        <p:nvSpPr>
          <p:cNvPr id="11268"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1269"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1270"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1271"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38D2CC25-3FB0-410B-B491-66B33EF0A856}" type="slidenum">
              <a:rPr lang="en-US" altLang="en-US"/>
              <a:pPr algn="r" eaLnBrk="1" hangingPunct="1">
                <a:spcBef>
                  <a:spcPct val="0"/>
                </a:spcBef>
                <a:buClrTx/>
                <a:buFontTx/>
                <a:buNone/>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331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C6163627-23D1-4E9D-B813-434CFF804262}" type="slidenum">
              <a:rPr lang="en-US" altLang="en-US" sz="2400" smtClean="0"/>
              <a:pPr>
                <a:spcBef>
                  <a:spcPct val="0"/>
                </a:spcBef>
                <a:buClrTx/>
                <a:buFontTx/>
                <a:buNone/>
              </a:pPr>
              <a:t>5</a:t>
            </a:fld>
            <a:endParaRPr lang="en-US" altLang="en-US" sz="2400"/>
          </a:p>
        </p:txBody>
      </p:sp>
      <p:sp>
        <p:nvSpPr>
          <p:cNvPr id="13316"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3317"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3077BBEE-D05B-4888-9110-E05B8C502BFC}" type="slidenum">
              <a:rPr lang="en-US" altLang="en-US"/>
              <a:pPr algn="r" eaLnBrk="1" hangingPunct="1">
                <a:spcBef>
                  <a:spcPct val="0"/>
                </a:spcBef>
                <a:buClrTx/>
                <a:buFontTx/>
                <a:buNone/>
              </a:pPr>
              <a:t>5</a:t>
            </a:fld>
            <a:endParaRPr lang="en-US" altLang="en-US"/>
          </a:p>
        </p:txBody>
      </p:sp>
      <p:sp>
        <p:nvSpPr>
          <p:cNvPr id="13318"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3319"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F0C9546-C16A-4B53-A39B-E63140E617BD}" type="slidenum">
              <a:rPr lang="en-US" altLang="en-US" sz="1300" smtClean="0">
                <a:solidFill>
                  <a:schemeClr val="tx1"/>
                </a:solidFill>
              </a:rPr>
              <a:pPr eaLnBrk="0" hangingPunct="0">
                <a:spcBef>
                  <a:spcPct val="0"/>
                </a:spcBef>
                <a:buClrTx/>
                <a:buFontTx/>
                <a:buNone/>
              </a:pPr>
              <a:t>6</a:t>
            </a:fld>
            <a:endParaRPr lang="en-US" altLang="en-US" sz="1300">
              <a:solidFill>
                <a:schemeClr val="tx1"/>
              </a:solidFill>
            </a:endParaRPr>
          </a:p>
        </p:txBody>
      </p:sp>
      <p:sp>
        <p:nvSpPr>
          <p:cNvPr id="15363" name="Rectangle 1026"/>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15364" name="Rectangle 1027"/>
          <p:cNvSpPr>
            <a:spLocks noGrp="1" noRot="1" noChangeAspect="1" noChangeArrowheads="1" noTextEdit="1"/>
          </p:cNvSpPr>
          <p:nvPr>
            <p:ph type="sldImg"/>
          </p:nvPr>
        </p:nvSpPr>
        <p:spPr>
          <a:xfrm>
            <a:off x="1131888" y="698500"/>
            <a:ext cx="4591050" cy="3443288"/>
          </a:xfrm>
          <a:ln w="12700" cap="flat">
            <a:solidFill>
              <a:schemeClr val="tx1"/>
            </a:solid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DF85A6CF-94E8-4975-87EB-61ABC9D4BCB1}" type="slidenum">
              <a:rPr lang="en-US" altLang="en-US" sz="1300" smtClean="0">
                <a:solidFill>
                  <a:schemeClr val="tx1"/>
                </a:solidFill>
              </a:rPr>
              <a:pPr eaLnBrk="0" hangingPunct="0">
                <a:spcBef>
                  <a:spcPct val="0"/>
                </a:spcBef>
                <a:buClrTx/>
                <a:buFontTx/>
                <a:buNone/>
              </a:pPr>
              <a:t>10</a:t>
            </a:fld>
            <a:endParaRPr lang="en-US" altLang="en-US" sz="1300">
              <a:solidFill>
                <a:schemeClr val="tx1"/>
              </a:solidFill>
            </a:endParaRPr>
          </a:p>
        </p:txBody>
      </p:sp>
      <p:sp>
        <p:nvSpPr>
          <p:cNvPr id="20483" name="Rectangle 2"/>
          <p:cNvSpPr>
            <a:spLocks noGrp="1" noRot="1" noChangeAspect="1" noChangeArrowheads="1" noTextEdit="1"/>
          </p:cNvSpPr>
          <p:nvPr>
            <p:ph type="sldImg"/>
          </p:nvPr>
        </p:nvSpPr>
        <p:spPr>
          <a:xfrm>
            <a:off x="1131888" y="698500"/>
            <a:ext cx="4591050" cy="3443288"/>
          </a:xfrm>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B9488A0C-1EAE-4314-B2DC-9C15D87ECC05}" type="slidenum">
              <a:rPr lang="en-US" altLang="en-US"/>
              <a:pPr>
                <a:defRPr/>
              </a:pPr>
              <a:t>‹#›</a:t>
            </a:fld>
            <a:endParaRPr lang="en-US" altLang="en-US"/>
          </a:p>
        </p:txBody>
      </p:sp>
    </p:spTree>
    <p:extLst>
      <p:ext uri="{BB962C8B-B14F-4D97-AF65-F5344CB8AC3E}">
        <p14:creationId xmlns:p14="http://schemas.microsoft.com/office/powerpoint/2010/main" val="3182529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0676AD2C-8DD1-49DE-9717-6EB6852B6A76}" type="slidenum">
              <a:rPr lang="en-US" altLang="en-US"/>
              <a:pPr>
                <a:defRPr/>
              </a:pPr>
              <a:t>‹#›</a:t>
            </a:fld>
            <a:endParaRPr lang="en-US" altLang="en-US"/>
          </a:p>
        </p:txBody>
      </p:sp>
    </p:spTree>
    <p:extLst>
      <p:ext uri="{BB962C8B-B14F-4D97-AF65-F5344CB8AC3E}">
        <p14:creationId xmlns:p14="http://schemas.microsoft.com/office/powerpoint/2010/main" val="4171720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5AD0A711-063D-4DFC-BF60-1F263DF572E1}" type="slidenum">
              <a:rPr lang="en-US" altLang="en-US"/>
              <a:pPr>
                <a:defRPr/>
              </a:pPr>
              <a:t>‹#›</a:t>
            </a:fld>
            <a:endParaRPr lang="en-US" altLang="en-US"/>
          </a:p>
        </p:txBody>
      </p:sp>
    </p:spTree>
    <p:extLst>
      <p:ext uri="{BB962C8B-B14F-4D97-AF65-F5344CB8AC3E}">
        <p14:creationId xmlns:p14="http://schemas.microsoft.com/office/powerpoint/2010/main" val="2956120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C309E4DD-1304-4E6E-86D9-928F3B1CF191}" type="slidenum">
              <a:rPr lang="en-US" altLang="en-US"/>
              <a:pPr>
                <a:defRPr/>
              </a:pPr>
              <a:t>‹#›</a:t>
            </a:fld>
            <a:endParaRPr lang="en-US" altLang="en-US"/>
          </a:p>
        </p:txBody>
      </p:sp>
    </p:spTree>
    <p:extLst>
      <p:ext uri="{BB962C8B-B14F-4D97-AF65-F5344CB8AC3E}">
        <p14:creationId xmlns:p14="http://schemas.microsoft.com/office/powerpoint/2010/main" val="3531506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488506D2-FAAE-40EC-826D-F7C02D0F6162}" type="slidenum">
              <a:rPr lang="en-US" altLang="en-US"/>
              <a:pPr>
                <a:defRPr/>
              </a:pPr>
              <a:t>‹#›</a:t>
            </a:fld>
            <a:endParaRPr lang="en-US" altLang="en-US"/>
          </a:p>
        </p:txBody>
      </p:sp>
    </p:spTree>
    <p:extLst>
      <p:ext uri="{BB962C8B-B14F-4D97-AF65-F5344CB8AC3E}">
        <p14:creationId xmlns:p14="http://schemas.microsoft.com/office/powerpoint/2010/main" val="2558703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C4421262-9F5F-4BF2-8C8D-43C140F39402}" type="slidenum">
              <a:rPr lang="en-US" altLang="en-US"/>
              <a:pPr>
                <a:defRPr/>
              </a:pPr>
              <a:t>‹#›</a:t>
            </a:fld>
            <a:endParaRPr lang="en-US" altLang="en-US"/>
          </a:p>
        </p:txBody>
      </p:sp>
    </p:spTree>
    <p:extLst>
      <p:ext uri="{BB962C8B-B14F-4D97-AF65-F5344CB8AC3E}">
        <p14:creationId xmlns:p14="http://schemas.microsoft.com/office/powerpoint/2010/main" val="408669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A1C4DAAC-84FF-4491-92F7-FDECD7CCD931}" type="slidenum">
              <a:rPr lang="en-US" altLang="en-US"/>
              <a:pPr>
                <a:defRPr/>
              </a:pPr>
              <a:t>‹#›</a:t>
            </a:fld>
            <a:endParaRPr lang="en-US" altLang="en-US"/>
          </a:p>
        </p:txBody>
      </p:sp>
    </p:spTree>
    <p:extLst>
      <p:ext uri="{BB962C8B-B14F-4D97-AF65-F5344CB8AC3E}">
        <p14:creationId xmlns:p14="http://schemas.microsoft.com/office/powerpoint/2010/main" val="3415564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8" name="Rectangle 4"/>
          <p:cNvSpPr>
            <a:spLocks noGrp="1" noChangeArrowheads="1"/>
          </p:cNvSpPr>
          <p:nvPr>
            <p:ph type="sldNum" idx="11"/>
          </p:nvPr>
        </p:nvSpPr>
        <p:spPr>
          <a:ln/>
        </p:spPr>
        <p:txBody>
          <a:bodyPr/>
          <a:lstStyle>
            <a:lvl1pPr>
              <a:defRPr/>
            </a:lvl1pPr>
          </a:lstStyle>
          <a:p>
            <a:pPr>
              <a:defRPr/>
            </a:pPr>
            <a:r>
              <a:rPr lang="en-US" altLang="en-US"/>
              <a:t>Slide </a:t>
            </a:r>
            <a:fld id="{F4F6D02D-C602-4F92-8713-6E5C82BB97E5}" type="slidenum">
              <a:rPr lang="en-US" altLang="en-US"/>
              <a:pPr>
                <a:defRPr/>
              </a:pPr>
              <a:t>‹#›</a:t>
            </a:fld>
            <a:endParaRPr lang="en-US" altLang="en-US"/>
          </a:p>
        </p:txBody>
      </p:sp>
    </p:spTree>
    <p:extLst>
      <p:ext uri="{BB962C8B-B14F-4D97-AF65-F5344CB8AC3E}">
        <p14:creationId xmlns:p14="http://schemas.microsoft.com/office/powerpoint/2010/main" val="3091336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4" name="Rectangle 4"/>
          <p:cNvSpPr>
            <a:spLocks noGrp="1" noChangeArrowheads="1"/>
          </p:cNvSpPr>
          <p:nvPr>
            <p:ph type="sldNum" idx="11"/>
          </p:nvPr>
        </p:nvSpPr>
        <p:spPr>
          <a:ln/>
        </p:spPr>
        <p:txBody>
          <a:bodyPr/>
          <a:lstStyle>
            <a:lvl1pPr>
              <a:defRPr/>
            </a:lvl1pPr>
          </a:lstStyle>
          <a:p>
            <a:pPr>
              <a:defRPr/>
            </a:pPr>
            <a:r>
              <a:rPr lang="en-US" altLang="en-US"/>
              <a:t>Slide </a:t>
            </a:r>
            <a:fld id="{EF4222CD-7660-4D3B-89F5-3FB7F547824D}" type="slidenum">
              <a:rPr lang="en-US" altLang="en-US"/>
              <a:pPr>
                <a:defRPr/>
              </a:pPr>
              <a:t>‹#›</a:t>
            </a:fld>
            <a:endParaRPr lang="en-US" altLang="en-US"/>
          </a:p>
        </p:txBody>
      </p:sp>
    </p:spTree>
    <p:extLst>
      <p:ext uri="{BB962C8B-B14F-4D97-AF65-F5344CB8AC3E}">
        <p14:creationId xmlns:p14="http://schemas.microsoft.com/office/powerpoint/2010/main" val="2657868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3" name="Rectangle 4"/>
          <p:cNvSpPr>
            <a:spLocks noGrp="1" noChangeArrowheads="1"/>
          </p:cNvSpPr>
          <p:nvPr>
            <p:ph type="sldNum" idx="11"/>
          </p:nvPr>
        </p:nvSpPr>
        <p:spPr>
          <a:ln/>
        </p:spPr>
        <p:txBody>
          <a:bodyPr/>
          <a:lstStyle>
            <a:lvl1pPr>
              <a:defRPr/>
            </a:lvl1pPr>
          </a:lstStyle>
          <a:p>
            <a:pPr>
              <a:defRPr/>
            </a:pPr>
            <a:r>
              <a:rPr lang="en-US" altLang="en-US"/>
              <a:t>Slide </a:t>
            </a:r>
            <a:fld id="{4E8217D8-66FB-4BC5-8F9F-4D12BDF41E4C}" type="slidenum">
              <a:rPr lang="en-US" altLang="en-US"/>
              <a:pPr>
                <a:defRPr/>
              </a:pPr>
              <a:t>‹#›</a:t>
            </a:fld>
            <a:endParaRPr lang="en-US" altLang="en-US"/>
          </a:p>
        </p:txBody>
      </p:sp>
    </p:spTree>
    <p:extLst>
      <p:ext uri="{BB962C8B-B14F-4D97-AF65-F5344CB8AC3E}">
        <p14:creationId xmlns:p14="http://schemas.microsoft.com/office/powerpoint/2010/main" val="25738647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173E4FBF-9BA1-46EA-A98D-411E07EC7AD5}" type="slidenum">
              <a:rPr lang="en-US" altLang="en-US"/>
              <a:pPr>
                <a:defRPr/>
              </a:pPr>
              <a:t>‹#›</a:t>
            </a:fld>
            <a:endParaRPr lang="en-US" altLang="en-US"/>
          </a:p>
        </p:txBody>
      </p:sp>
    </p:spTree>
    <p:extLst>
      <p:ext uri="{BB962C8B-B14F-4D97-AF65-F5344CB8AC3E}">
        <p14:creationId xmlns:p14="http://schemas.microsoft.com/office/powerpoint/2010/main" val="639624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B94D6398-E1E5-4C1F-BDD8-9413353E77C4}" type="slidenum">
              <a:rPr lang="en-US" altLang="en-US"/>
              <a:pPr>
                <a:defRPr/>
              </a:pPr>
              <a:t>‹#›</a:t>
            </a:fld>
            <a:endParaRPr lang="en-US" altLang="en-US"/>
          </a:p>
        </p:txBody>
      </p:sp>
    </p:spTree>
    <p:extLst>
      <p:ext uri="{BB962C8B-B14F-4D97-AF65-F5344CB8AC3E}">
        <p14:creationId xmlns:p14="http://schemas.microsoft.com/office/powerpoint/2010/main" val="35552360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2F443FCF-312F-4560-B865-0603DD7DEA05}" type="slidenum">
              <a:rPr lang="en-US" altLang="en-US"/>
              <a:pPr>
                <a:defRPr/>
              </a:pPr>
              <a:t>‹#›</a:t>
            </a:fld>
            <a:endParaRPr lang="en-US" altLang="en-US"/>
          </a:p>
        </p:txBody>
      </p:sp>
    </p:spTree>
    <p:extLst>
      <p:ext uri="{BB962C8B-B14F-4D97-AF65-F5344CB8AC3E}">
        <p14:creationId xmlns:p14="http://schemas.microsoft.com/office/powerpoint/2010/main" val="3940095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2FA54EAE-79A7-4E2B-B45F-CBC0C3E1BF37}" type="slidenum">
              <a:rPr lang="en-US" altLang="en-US"/>
              <a:pPr>
                <a:defRPr/>
              </a:pPr>
              <a:t>‹#›</a:t>
            </a:fld>
            <a:endParaRPr lang="en-US" altLang="en-US"/>
          </a:p>
        </p:txBody>
      </p:sp>
    </p:spTree>
    <p:extLst>
      <p:ext uri="{BB962C8B-B14F-4D97-AF65-F5344CB8AC3E}">
        <p14:creationId xmlns:p14="http://schemas.microsoft.com/office/powerpoint/2010/main" val="3652732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3DC09277-4C26-4DE3-9869-FB91E41CB987}" type="slidenum">
              <a:rPr lang="en-US" altLang="en-US"/>
              <a:pPr>
                <a:defRPr/>
              </a:pPr>
              <a:t>‹#›</a:t>
            </a:fld>
            <a:endParaRPr lang="en-US" altLang="en-US"/>
          </a:p>
        </p:txBody>
      </p:sp>
    </p:spTree>
    <p:extLst>
      <p:ext uri="{BB962C8B-B14F-4D97-AF65-F5344CB8AC3E}">
        <p14:creationId xmlns:p14="http://schemas.microsoft.com/office/powerpoint/2010/main" val="2317713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1387FCE0-B8D8-42EA-871C-6C8E5B3179D9}" type="slidenum">
              <a:rPr lang="en-US" altLang="en-US"/>
              <a:pPr>
                <a:defRPr/>
              </a:pPr>
              <a:t>‹#›</a:t>
            </a:fld>
            <a:endParaRPr lang="en-US" altLang="en-US"/>
          </a:p>
        </p:txBody>
      </p:sp>
    </p:spTree>
    <p:extLst>
      <p:ext uri="{BB962C8B-B14F-4D97-AF65-F5344CB8AC3E}">
        <p14:creationId xmlns:p14="http://schemas.microsoft.com/office/powerpoint/2010/main" val="314794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9299BA6E-845D-405C-95B5-66150C009399}" type="slidenum">
              <a:rPr lang="en-US" altLang="en-US"/>
              <a:pPr>
                <a:defRPr/>
              </a:pPr>
              <a:t>‹#›</a:t>
            </a:fld>
            <a:endParaRPr lang="en-US" altLang="en-US"/>
          </a:p>
        </p:txBody>
      </p:sp>
    </p:spTree>
    <p:extLst>
      <p:ext uri="{BB962C8B-B14F-4D97-AF65-F5344CB8AC3E}">
        <p14:creationId xmlns:p14="http://schemas.microsoft.com/office/powerpoint/2010/main" val="60951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p:cNvSpPr>
            <a:spLocks noGrp="1" noChangeArrowheads="1"/>
          </p:cNvSpPr>
          <p:nvPr>
            <p:ph type="sldNum" idx="10"/>
          </p:nvPr>
        </p:nvSpPr>
        <p:spPr>
          <a:ln/>
        </p:spPr>
        <p:txBody>
          <a:bodyPr/>
          <a:lstStyle>
            <a:lvl1pPr>
              <a:defRPr/>
            </a:lvl1pPr>
          </a:lstStyle>
          <a:p>
            <a:pPr>
              <a:defRPr/>
            </a:pPr>
            <a:r>
              <a:rPr lang="en-US" altLang="en-US"/>
              <a:t>Slide </a:t>
            </a:r>
            <a:fld id="{CB9FB39F-824E-44B7-BE6C-B1977D4BC0C1}" type="slidenum">
              <a:rPr lang="en-US" altLang="en-US"/>
              <a:pPr>
                <a:defRPr/>
              </a:pPr>
              <a:t>‹#›</a:t>
            </a:fld>
            <a:endParaRPr lang="en-US" altLang="en-US"/>
          </a:p>
        </p:txBody>
      </p:sp>
    </p:spTree>
    <p:extLst>
      <p:ext uri="{BB962C8B-B14F-4D97-AF65-F5344CB8AC3E}">
        <p14:creationId xmlns:p14="http://schemas.microsoft.com/office/powerpoint/2010/main" val="346844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ltLang="en-US"/>
              <a:t>Slide </a:t>
            </a:r>
            <a:fld id="{04CDAD3C-9683-4F21-A508-33CFEEDBD982}" type="slidenum">
              <a:rPr lang="en-US" altLang="en-US"/>
              <a:pPr>
                <a:defRPr/>
              </a:pPr>
              <a:t>‹#›</a:t>
            </a:fld>
            <a:endParaRPr lang="en-US" altLang="en-US"/>
          </a:p>
        </p:txBody>
      </p:sp>
    </p:spTree>
    <p:extLst>
      <p:ext uri="{BB962C8B-B14F-4D97-AF65-F5344CB8AC3E}">
        <p14:creationId xmlns:p14="http://schemas.microsoft.com/office/powerpoint/2010/main" val="326625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idx="10"/>
          </p:nvPr>
        </p:nvSpPr>
        <p:spPr>
          <a:ln/>
        </p:spPr>
        <p:txBody>
          <a:bodyPr/>
          <a:lstStyle>
            <a:lvl1pPr>
              <a:defRPr/>
            </a:lvl1pPr>
          </a:lstStyle>
          <a:p>
            <a:pPr>
              <a:defRPr/>
            </a:pPr>
            <a:r>
              <a:rPr lang="en-US" altLang="en-US"/>
              <a:t>Slide </a:t>
            </a:r>
            <a:fld id="{D028A1E7-F2D9-4C0C-BA31-E697DA808208}" type="slidenum">
              <a:rPr lang="en-US" altLang="en-US"/>
              <a:pPr>
                <a:defRPr/>
              </a:pPr>
              <a:t>‹#›</a:t>
            </a:fld>
            <a:endParaRPr lang="en-US" altLang="en-US"/>
          </a:p>
        </p:txBody>
      </p:sp>
    </p:spTree>
    <p:extLst>
      <p:ext uri="{BB962C8B-B14F-4D97-AF65-F5344CB8AC3E}">
        <p14:creationId xmlns:p14="http://schemas.microsoft.com/office/powerpoint/2010/main" val="357865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6E558669-DDFE-4464-8059-67F0E259897A}" type="slidenum">
              <a:rPr lang="en-US" altLang="en-US"/>
              <a:pPr>
                <a:defRPr/>
              </a:pPr>
              <a:t>‹#›</a:t>
            </a:fld>
            <a:endParaRPr lang="en-US" altLang="en-US"/>
          </a:p>
        </p:txBody>
      </p:sp>
    </p:spTree>
    <p:extLst>
      <p:ext uri="{BB962C8B-B14F-4D97-AF65-F5344CB8AC3E}">
        <p14:creationId xmlns:p14="http://schemas.microsoft.com/office/powerpoint/2010/main" val="258314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C87D429F-6511-4EFB-8392-6E44B56FC168}" type="slidenum">
              <a:rPr lang="en-US" altLang="en-US"/>
              <a:pPr>
                <a:defRPr/>
              </a:pPr>
              <a:t>‹#›</a:t>
            </a:fld>
            <a:endParaRPr lang="en-US" altLang="en-US"/>
          </a:p>
        </p:txBody>
      </p:sp>
    </p:spTree>
    <p:extLst>
      <p:ext uri="{BB962C8B-B14F-4D97-AF65-F5344CB8AC3E}">
        <p14:creationId xmlns:p14="http://schemas.microsoft.com/office/powerpoint/2010/main" val="191895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57200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rgbClr val="000000"/>
                </a:solidFill>
              </a:rPr>
              <a:t>doc.: IEEE </a:t>
            </a:r>
            <a:r>
              <a:rPr lang="en-US" altLang="en-US" b="1" dirty="0">
                <a:solidFill>
                  <a:srgbClr val="000000"/>
                </a:solidFill>
              </a:rPr>
              <a:t>15-16-0511-00-004u</a:t>
            </a:r>
            <a:endParaRPr lang="en-GB" altLang="en-US" b="1" dirty="0">
              <a:solidFill>
                <a:srgbClr val="000000"/>
              </a:solidFill>
            </a:endParaRPr>
          </a:p>
        </p:txBody>
      </p:sp>
      <p:sp>
        <p:nvSpPr>
          <p:cNvPr id="1027"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028" name="Rectangle 3"/>
          <p:cNvSpPr>
            <a:spLocks noChangeArrowheads="1"/>
          </p:cNvSpPr>
          <p:nvPr/>
        </p:nvSpPr>
        <p:spPr bwMode="auto">
          <a:xfrm>
            <a:off x="685800" y="6477000"/>
            <a:ext cx="152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GB" altLang="en-US" dirty="0">
                <a:solidFill>
                  <a:srgbClr val="000000"/>
                </a:solidFill>
              </a:rPr>
              <a:t>TG4u – Bands for India</a:t>
            </a:r>
          </a:p>
        </p:txBody>
      </p:sp>
      <p:sp>
        <p:nvSpPr>
          <p:cNvPr id="1029"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 name="Text Box 5"/>
          <p:cNvSpPr txBox="1">
            <a:spLocks noChangeArrowheads="1"/>
          </p:cNvSpPr>
          <p:nvPr/>
        </p:nvSpPr>
        <p:spPr bwMode="auto">
          <a:xfrm>
            <a:off x="685800" y="304800"/>
            <a:ext cx="17526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2016</a:t>
            </a:r>
          </a:p>
        </p:txBody>
      </p:sp>
      <p:sp>
        <p:nvSpPr>
          <p:cNvPr id="1030" name="Text Box 6"/>
          <p:cNvSpPr txBox="1">
            <a:spLocks noChangeArrowheads="1"/>
          </p:cNvSpPr>
          <p:nvPr/>
        </p:nvSpPr>
        <p:spPr bwMode="auto">
          <a:xfrm>
            <a:off x="5562600" y="6400800"/>
            <a:ext cx="29718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Phil Beecher, Wi-SUN Alliance</a:t>
            </a:r>
          </a:p>
        </p:txBody>
      </p:sp>
      <p:sp>
        <p:nvSpPr>
          <p:cNvPr id="1032" name="Rectangle 7"/>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3" name="Rectangle 8"/>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p:cNvSpPr>
            <a:spLocks noGrp="1" noChangeArrowheads="1"/>
          </p:cNvSpPr>
          <p:nvPr>
            <p:ph type="sldNum"/>
          </p:nvPr>
        </p:nvSpPr>
        <p:spPr bwMode="auto">
          <a:xfrm>
            <a:off x="4344988" y="6475413"/>
            <a:ext cx="522287" cy="109220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DAD412C9-06DF-4359-91D6-6C0F7DB5778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2051" name="Rectangle 2"/>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p:cNvSpPr>
            <a:spLocks noGrp="1" noChangeArrowheads="1"/>
          </p:cNvSpPr>
          <p:nvPr>
            <p:ph type="ftr"/>
          </p:nvPr>
        </p:nvSpPr>
        <p:spPr bwMode="auto">
          <a:xfrm>
            <a:off x="5486400" y="6475413"/>
            <a:ext cx="3116263" cy="452437"/>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ClrTx/>
              <a:buSzPct val="45000"/>
              <a:buFontTx/>
              <a:buNone/>
              <a:tabLst>
                <a:tab pos="723900" algn="l"/>
                <a:tab pos="1447800" algn="l"/>
                <a:tab pos="2171700" algn="l"/>
                <a:tab pos="2895600" algn="l"/>
              </a:tabLst>
              <a:defRPr sz="2400">
                <a:solidFill>
                  <a:srgbClr val="000000"/>
                </a:solidFill>
                <a:latin typeface="Times New Roman" charset="0"/>
                <a:ea typeface="ＭＳ Ｐゴシック" charset="0"/>
                <a:cs typeface="Arial Unicode MS" charset="0"/>
              </a:defRPr>
            </a:lvl1pPr>
          </a:lstStyle>
          <a:p>
            <a:pPr>
              <a:defRPr/>
            </a:pPr>
            <a:r>
              <a:rPr lang="en-US"/>
              <a:t>Phil Beecher</a:t>
            </a:r>
          </a:p>
        </p:txBody>
      </p:sp>
      <p:sp>
        <p:nvSpPr>
          <p:cNvPr id="2052" name="Rectangle 4"/>
          <p:cNvSpPr>
            <a:spLocks noGrp="1" noChangeArrowheads="1"/>
          </p:cNvSpPr>
          <p:nvPr>
            <p:ph type="sldNum"/>
          </p:nvPr>
        </p:nvSpPr>
        <p:spPr bwMode="auto">
          <a:xfrm>
            <a:off x="4344988" y="6475413"/>
            <a:ext cx="522287" cy="1095375"/>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ctr" eaLnBrk="1" hangingPunct="1">
              <a:buSzPct val="45000"/>
              <a:defRPr sz="2400">
                <a:solidFill>
                  <a:srgbClr val="000000"/>
                </a:solidFill>
              </a:defRPr>
            </a:lvl1pPr>
          </a:lstStyle>
          <a:p>
            <a:pPr>
              <a:defRPr/>
            </a:pPr>
            <a:r>
              <a:rPr lang="en-US" altLang="en-US"/>
              <a:t>Slide </a:t>
            </a:r>
            <a:fld id="{52541374-63E7-4F3C-9651-BF2F622B374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995E75D-B8C6-468D-A80D-AF26AF5BB49C}"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409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189F116D-3776-4121-B1A6-C5A70E8D2A9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2" name="Rectangle 3"/>
          <p:cNvSpPr>
            <a:spLocks noChangeArrowheads="1"/>
          </p:cNvSpPr>
          <p:nvPr/>
        </p:nvSpPr>
        <p:spPr bwMode="auto">
          <a:xfrm>
            <a:off x="533400" y="762000"/>
            <a:ext cx="8001000" cy="5172075"/>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TG4u Opening and Closing Report for July 2016</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July 2016</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Phil Beecher, Wi-SUN Alliance, </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Phil Beecher, Wi-SUN Alliance. </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+44 7765 400948, E-Mail: pbeecher@wi-sun.org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TG4u Report for July 2016 Interim</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and Closing Report for the TG4u Session in San Diego</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Support for India Bands</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1945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19460" name="Rectangle 4"/>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19461"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725772" y="620688"/>
            <a:ext cx="7764463" cy="504056"/>
          </a:xfrm>
        </p:spPr>
        <p:txBody>
          <a:bodyPr/>
          <a:lstStyle/>
          <a:p>
            <a:r>
              <a:rPr lang="en-GB" altLang="en-US" sz="3200" dirty="0"/>
              <a:t>Sponsor Ballot Result</a:t>
            </a:r>
            <a:endParaRPr lang="en-US" altLang="en-US" sz="3200" dirty="0"/>
          </a:p>
        </p:txBody>
      </p:sp>
      <p:sp>
        <p:nvSpPr>
          <p:cNvPr id="21507" name="Content Placeholder 2"/>
          <p:cNvSpPr>
            <a:spLocks noGrp="1"/>
          </p:cNvSpPr>
          <p:nvPr>
            <p:ph idx="1"/>
          </p:nvPr>
        </p:nvSpPr>
        <p:spPr>
          <a:xfrm>
            <a:off x="251520" y="1700403"/>
            <a:ext cx="8712968" cy="4536910"/>
          </a:xfrm>
        </p:spPr>
        <p:txBody>
          <a:bodyPr numCol="2"/>
          <a:lstStyle/>
          <a:p>
            <a:pPr>
              <a:spcBef>
                <a:spcPts val="0"/>
              </a:spcBef>
            </a:pPr>
            <a:r>
              <a:rPr lang="en-GB" altLang="en-US" sz="1600" dirty="0"/>
              <a:t>BALLOT OPEN DATE: 	15-Jun-2016</a:t>
            </a:r>
          </a:p>
          <a:p>
            <a:pPr>
              <a:spcBef>
                <a:spcPts val="0"/>
              </a:spcBef>
            </a:pPr>
            <a:r>
              <a:rPr lang="en-GB" altLang="en-US" sz="1600" dirty="0"/>
              <a:t>BALLOT CLOSE DATE: 	15-Jul-2016</a:t>
            </a:r>
          </a:p>
          <a:p>
            <a:pPr>
              <a:spcBef>
                <a:spcPts val="0"/>
              </a:spcBef>
            </a:pPr>
            <a:r>
              <a:rPr lang="en-GB" altLang="en-US" sz="1600" dirty="0"/>
              <a:t>DRAFT #: 	D3</a:t>
            </a:r>
          </a:p>
          <a:p>
            <a:pPr>
              <a:spcBef>
                <a:spcPts val="0"/>
              </a:spcBef>
            </a:pPr>
            <a:endParaRPr lang="en-GB" altLang="en-US" sz="1600" dirty="0"/>
          </a:p>
          <a:p>
            <a:pPr>
              <a:spcBef>
                <a:spcPts val="0"/>
              </a:spcBef>
            </a:pPr>
            <a:r>
              <a:rPr lang="en-GB" altLang="en-US" sz="1600" dirty="0"/>
              <a:t>COMMENTS: 	15</a:t>
            </a:r>
          </a:p>
          <a:p>
            <a:pPr>
              <a:spcBef>
                <a:spcPts val="0"/>
              </a:spcBef>
            </a:pPr>
            <a:r>
              <a:rPr lang="en-GB" altLang="en-US" sz="1600" dirty="0"/>
              <a:t>MUST BE SATISFIED COMMENTS: 	1</a:t>
            </a:r>
          </a:p>
          <a:p>
            <a:pPr>
              <a:spcBef>
                <a:spcPts val="0"/>
              </a:spcBef>
            </a:pPr>
            <a:endParaRPr lang="en-GB" altLang="en-US" sz="1600" dirty="0"/>
          </a:p>
          <a:p>
            <a:pPr>
              <a:spcBef>
                <a:spcPts val="0"/>
              </a:spcBef>
            </a:pPr>
            <a:r>
              <a:rPr lang="en-GB" altLang="en-US" sz="1600" dirty="0"/>
              <a:t>Comments are posted on Mentor at https://mentor.ieee.org/802.15/dcn/16/15-16-0485-00-004u-802-15-4u-sponsor-ballot-consolidated-comments.xlsx</a:t>
            </a:r>
            <a:endParaRPr lang="en-US" altLang="en-US" sz="1600" dirty="0"/>
          </a:p>
          <a:p>
            <a:pPr>
              <a:spcBef>
                <a:spcPts val="0"/>
              </a:spcBef>
            </a:pPr>
            <a:endParaRPr lang="en-GB" altLang="en-US" sz="1600" dirty="0"/>
          </a:p>
          <a:p>
            <a:pPr>
              <a:spcBef>
                <a:spcPts val="0"/>
              </a:spcBef>
            </a:pPr>
            <a:endParaRPr lang="en-GB" altLang="en-US" sz="1600" dirty="0"/>
          </a:p>
          <a:p>
            <a:pPr>
              <a:spcBef>
                <a:spcPts val="0"/>
              </a:spcBef>
            </a:pPr>
            <a:endParaRPr lang="en-GB" altLang="en-US" sz="1600" dirty="0"/>
          </a:p>
          <a:p>
            <a:pPr>
              <a:spcBef>
                <a:spcPts val="0"/>
              </a:spcBef>
            </a:pPr>
            <a:endParaRPr lang="en-GB" altLang="en-US" sz="1600" dirty="0"/>
          </a:p>
          <a:p>
            <a:pPr>
              <a:spcBef>
                <a:spcPts val="0"/>
              </a:spcBef>
            </a:pPr>
            <a:endParaRPr lang="en-GB" altLang="en-US" sz="1600" dirty="0"/>
          </a:p>
          <a:p>
            <a:pPr>
              <a:spcBef>
                <a:spcPts val="0"/>
              </a:spcBef>
            </a:pPr>
            <a:endParaRPr lang="en-GB" altLang="en-US" sz="1600" dirty="0"/>
          </a:p>
          <a:p>
            <a:pPr>
              <a:spcBef>
                <a:spcPts val="0"/>
              </a:spcBef>
            </a:pPr>
            <a:endParaRPr lang="en-GB" altLang="en-US" sz="1600" dirty="0"/>
          </a:p>
          <a:p>
            <a:pPr>
              <a:spcBef>
                <a:spcPts val="0"/>
              </a:spcBef>
            </a:pPr>
            <a:endParaRPr lang="en-GB" altLang="en-US" sz="1600" dirty="0"/>
          </a:p>
          <a:p>
            <a:pPr>
              <a:spcBef>
                <a:spcPts val="0"/>
              </a:spcBef>
            </a:pPr>
            <a:r>
              <a:rPr lang="en-GB" altLang="en-US" sz="1600" b="1" dirty="0"/>
              <a:t>RESPONSE RATE</a:t>
            </a:r>
          </a:p>
          <a:p>
            <a:pPr>
              <a:spcBef>
                <a:spcPts val="0"/>
              </a:spcBef>
            </a:pPr>
            <a:r>
              <a:rPr lang="en-GB" altLang="en-US" sz="1600" dirty="0"/>
              <a:t>This ballot has met the 75% returned ballot requirement.</a:t>
            </a:r>
          </a:p>
          <a:p>
            <a:pPr>
              <a:spcBef>
                <a:spcPts val="0"/>
              </a:spcBef>
            </a:pPr>
            <a:r>
              <a:rPr lang="en-GB" altLang="en-US" sz="1600" dirty="0"/>
              <a:t>71 eligible people in this ballot group.</a:t>
            </a:r>
          </a:p>
          <a:p>
            <a:pPr>
              <a:spcBef>
                <a:spcPts val="0"/>
              </a:spcBef>
            </a:pPr>
            <a:r>
              <a:rPr lang="en-GB" altLang="en-US" sz="1600" dirty="0"/>
              <a:t>62 	affirmative votes</a:t>
            </a:r>
          </a:p>
          <a:p>
            <a:pPr>
              <a:spcBef>
                <a:spcPts val="0"/>
              </a:spcBef>
            </a:pPr>
            <a:r>
              <a:rPr lang="en-GB" altLang="en-US" sz="1600" dirty="0"/>
              <a:t>1 	total negative votes with comments</a:t>
            </a:r>
          </a:p>
          <a:p>
            <a:pPr>
              <a:spcBef>
                <a:spcPts val="0"/>
              </a:spcBef>
            </a:pPr>
            <a:r>
              <a:rPr lang="en-GB" altLang="en-US" sz="1600" dirty="0"/>
              <a:t>1 	negative votes with new comments</a:t>
            </a:r>
          </a:p>
          <a:p>
            <a:pPr>
              <a:spcBef>
                <a:spcPts val="0"/>
              </a:spcBef>
            </a:pPr>
            <a:r>
              <a:rPr lang="en-GB" altLang="en-US" sz="1600" dirty="0"/>
              <a:t>0 	negative votes without comments</a:t>
            </a:r>
          </a:p>
          <a:p>
            <a:pPr>
              <a:spcBef>
                <a:spcPts val="0"/>
              </a:spcBef>
            </a:pPr>
            <a:r>
              <a:rPr lang="en-GB" altLang="en-US" sz="1600" dirty="0"/>
              <a:t>1 	abstention votes: (Lack of time: 1)</a:t>
            </a:r>
          </a:p>
          <a:p>
            <a:pPr>
              <a:spcBef>
                <a:spcPts val="0"/>
              </a:spcBef>
            </a:pPr>
            <a:endParaRPr lang="en-GB" altLang="en-US" sz="1600" dirty="0"/>
          </a:p>
          <a:p>
            <a:pPr>
              <a:spcBef>
                <a:spcPts val="0"/>
              </a:spcBef>
            </a:pPr>
            <a:r>
              <a:rPr lang="en-GB" altLang="en-US" sz="1600" dirty="0"/>
              <a:t>64 	votes received = 90% returned</a:t>
            </a:r>
          </a:p>
          <a:p>
            <a:pPr>
              <a:spcBef>
                <a:spcPts val="0"/>
              </a:spcBef>
            </a:pPr>
            <a:r>
              <a:rPr lang="en-GB" altLang="en-US" sz="1600" dirty="0"/>
              <a:t>  	                         1% abstention</a:t>
            </a:r>
          </a:p>
          <a:p>
            <a:pPr>
              <a:spcBef>
                <a:spcPts val="0"/>
              </a:spcBef>
            </a:pPr>
            <a:r>
              <a:rPr lang="en-GB" altLang="en-US" sz="1600" dirty="0"/>
              <a:t> </a:t>
            </a:r>
          </a:p>
          <a:p>
            <a:pPr>
              <a:spcBef>
                <a:spcPts val="0"/>
              </a:spcBef>
            </a:pPr>
            <a:r>
              <a:rPr lang="en-GB" altLang="en-US" sz="1600" b="1" dirty="0"/>
              <a:t>APPROVAL RATE</a:t>
            </a:r>
          </a:p>
          <a:p>
            <a:pPr>
              <a:spcBef>
                <a:spcPts val="0"/>
              </a:spcBef>
            </a:pPr>
            <a:r>
              <a:rPr lang="en-GB" altLang="en-US" sz="1600" dirty="0"/>
              <a:t>The 75% affirmation requirement is being met.</a:t>
            </a:r>
          </a:p>
          <a:p>
            <a:pPr>
              <a:spcBef>
                <a:spcPts val="0"/>
              </a:spcBef>
            </a:pPr>
            <a:r>
              <a:rPr lang="en-GB" altLang="en-US" sz="1600" dirty="0"/>
              <a:t>62 	affirmative votes</a:t>
            </a:r>
          </a:p>
          <a:p>
            <a:pPr>
              <a:spcBef>
                <a:spcPts val="0"/>
              </a:spcBef>
            </a:pPr>
            <a:r>
              <a:rPr lang="en-GB" altLang="en-US" sz="1600" dirty="0"/>
              <a:t>1 	negative votes with comments</a:t>
            </a:r>
          </a:p>
          <a:p>
            <a:pPr>
              <a:spcBef>
                <a:spcPts val="0"/>
              </a:spcBef>
            </a:pPr>
            <a:r>
              <a:rPr lang="en-GB" altLang="en-US" sz="1600" dirty="0"/>
              <a:t>63 	votes = </a:t>
            </a:r>
            <a:r>
              <a:rPr lang="en-GB" altLang="en-US" sz="1600" b="1" dirty="0"/>
              <a:t>98% affirmative</a:t>
            </a:r>
          </a:p>
        </p:txBody>
      </p:sp>
      <p:sp>
        <p:nvSpPr>
          <p:cNvPr id="13" name="Content Placeholder 2"/>
          <p:cNvSpPr txBox="1">
            <a:spLocks/>
          </p:cNvSpPr>
          <p:nvPr/>
        </p:nvSpPr>
        <p:spPr bwMode="auto">
          <a:xfrm>
            <a:off x="251519" y="1052331"/>
            <a:ext cx="8712968" cy="648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spcBef>
                <a:spcPts val="0"/>
              </a:spcBef>
            </a:pPr>
            <a:r>
              <a:rPr lang="en-GB" altLang="en-US" sz="1600" kern="0" dirty="0"/>
              <a:t>P802.15.4u Standard for Local and Metropolitan Area Networks -Part 15.4: Low-Rate Wireless Personal Area Networks (LR-WPANs) Amendment for Use of the 865-867 MHz Band in India</a:t>
            </a:r>
            <a:endParaRPr lang="en-US" altLang="en-US" sz="1600" kern="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7544" y="685800"/>
            <a:ext cx="8058919" cy="754063"/>
          </a:xfrm>
        </p:spPr>
        <p:txBody>
          <a:bodyPr/>
          <a:lstStyle/>
          <a:p>
            <a:r>
              <a:rPr lang="en-US" altLang="en-US" sz="3200" dirty="0"/>
              <a:t>Request for Sponsor Ballot Recirculation</a:t>
            </a:r>
          </a:p>
        </p:txBody>
      </p:sp>
      <p:sp>
        <p:nvSpPr>
          <p:cNvPr id="23555" name="Content Placeholder 2"/>
          <p:cNvSpPr>
            <a:spLocks noGrp="1"/>
          </p:cNvSpPr>
          <p:nvPr>
            <p:ph idx="1"/>
          </p:nvPr>
        </p:nvSpPr>
        <p:spPr>
          <a:xfrm>
            <a:off x="609600" y="1772816"/>
            <a:ext cx="7764463" cy="4467647"/>
          </a:xfrm>
        </p:spPr>
        <p:txBody>
          <a:bodyPr/>
          <a:lstStyle/>
          <a:p>
            <a:r>
              <a:rPr lang="en-US" altLang="en-US" sz="2800" dirty="0"/>
              <a:t>Task Group Motion:</a:t>
            </a:r>
          </a:p>
          <a:p>
            <a:r>
              <a:rPr lang="en-US" altLang="en-US" sz="2800" i="1" dirty="0"/>
              <a:t>The Task Group requests ….</a:t>
            </a:r>
            <a:endParaRPr lang="en-GB" altLang="en-US" sz="2800" dirty="0"/>
          </a:p>
          <a:p>
            <a:endParaRPr lang="en-US" altLang="en-US" sz="2800" i="1" dirty="0"/>
          </a:p>
          <a:p>
            <a:r>
              <a:rPr lang="en-US" altLang="en-US" sz="2800" i="1" dirty="0"/>
              <a:t>Moved by:</a:t>
            </a:r>
          </a:p>
          <a:p>
            <a:r>
              <a:rPr lang="en-US" altLang="en-US" sz="2800" i="1" dirty="0"/>
              <a:t>Seconded by:</a:t>
            </a:r>
            <a:endParaRPr lang="en-US" alt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TG BRC Motion</a:t>
            </a:r>
          </a:p>
        </p:txBody>
      </p:sp>
      <p:sp>
        <p:nvSpPr>
          <p:cNvPr id="24579" name="Content Placeholder 2"/>
          <p:cNvSpPr>
            <a:spLocks noGrp="1"/>
          </p:cNvSpPr>
          <p:nvPr>
            <p:ph idx="1"/>
          </p:nvPr>
        </p:nvSpPr>
        <p:spPr/>
        <p:txBody>
          <a:bodyPr/>
          <a:lstStyle/>
          <a:p>
            <a:r>
              <a:rPr lang="en-US" altLang="en-US" sz="2000" i="1" dirty="0"/>
              <a:t>Move that Task Group requests 802.15 WG approve the formation of a Ballot Resolution Committee (BRC) for the Sponsor ballot recirculation of the P802.15.4u-D04 with the following membership: Phil Beecher (chair), </a:t>
            </a:r>
            <a:r>
              <a:rPr lang="en-US" altLang="en-US" sz="2000" i="1" dirty="0" err="1"/>
              <a:t>Kunal</a:t>
            </a:r>
            <a:r>
              <a:rPr lang="en-US" altLang="en-US" sz="2000" i="1" dirty="0"/>
              <a:t> Shah, </a:t>
            </a:r>
            <a:r>
              <a:rPr lang="en-US" altLang="en-US" sz="2000" i="1" dirty="0" err="1"/>
              <a:t>Amarjeet</a:t>
            </a:r>
            <a:r>
              <a:rPr lang="en-US" altLang="en-US" sz="2000" i="1" dirty="0"/>
              <a:t> Kumar, Benjamin Rolfe, Chris Calvert and Gary </a:t>
            </a:r>
            <a:r>
              <a:rPr lang="en-US" altLang="en-US" sz="2000" i="1" dirty="0" err="1"/>
              <a:t>Stuebing</a:t>
            </a:r>
            <a:r>
              <a:rPr lang="en-US" altLang="en-US" sz="2000" i="1" dirty="0"/>
              <a:t>. The 802.15.4u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a:t>
            </a:r>
          </a:p>
          <a:p>
            <a:r>
              <a:rPr lang="en-US" altLang="en-US" sz="2000" i="1" dirty="0"/>
              <a:t>Seconded By:</a:t>
            </a:r>
          </a:p>
          <a:p>
            <a:r>
              <a:rPr lang="en-US" altLang="en-US" sz="2000" i="1" dirty="0"/>
              <a:t>Unanimous consent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WG BRC Motion</a:t>
            </a:r>
          </a:p>
        </p:txBody>
      </p:sp>
      <p:sp>
        <p:nvSpPr>
          <p:cNvPr id="26627" name="Content Placeholder 2"/>
          <p:cNvSpPr>
            <a:spLocks noGrp="1"/>
          </p:cNvSpPr>
          <p:nvPr>
            <p:ph idx="1"/>
          </p:nvPr>
        </p:nvSpPr>
        <p:spPr/>
        <p:txBody>
          <a:bodyPr/>
          <a:lstStyle/>
          <a:p>
            <a:r>
              <a:rPr lang="en-US" altLang="en-US" sz="2000" i="1" dirty="0"/>
              <a:t>Move that 802.15 Working Group approve the formation of a Ballot Resolution Committee (BRC) for the Sponsor balloting recirculation of the P802.15.4u-D04 with the following membership: Phil Beecher (chair), </a:t>
            </a:r>
            <a:r>
              <a:rPr lang="en-US" altLang="en-US" sz="2000" i="1" dirty="0" err="1"/>
              <a:t>Kunal</a:t>
            </a:r>
            <a:r>
              <a:rPr lang="en-US" altLang="en-US" sz="2000" i="1" dirty="0"/>
              <a:t> Shah, </a:t>
            </a:r>
            <a:r>
              <a:rPr lang="en-US" altLang="en-US" sz="2000" i="1" dirty="0" err="1"/>
              <a:t>Amarjeet</a:t>
            </a:r>
            <a:r>
              <a:rPr lang="en-US" altLang="en-US" sz="2000" i="1" dirty="0"/>
              <a:t> Kumar, Benjamin Rolfe, Chris Calvert and Gary </a:t>
            </a:r>
            <a:r>
              <a:rPr lang="en-US" altLang="en-US" sz="2000" i="1" dirty="0" err="1"/>
              <a:t>Stuebing</a:t>
            </a:r>
            <a:r>
              <a:rPr lang="en-US" altLang="en-US" sz="2000" i="1" dirty="0"/>
              <a:t>. The 802.15.4u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Phil Beecher</a:t>
            </a:r>
          </a:p>
          <a:p>
            <a:r>
              <a:rPr lang="en-US" altLang="en-US" sz="2000" i="1" dirty="0"/>
              <a:t>Seconded By: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a:t>BRC Call</a:t>
            </a:r>
          </a:p>
        </p:txBody>
      </p:sp>
      <p:sp>
        <p:nvSpPr>
          <p:cNvPr id="27651" name="Content Placeholder 2"/>
          <p:cNvSpPr>
            <a:spLocks noGrp="1"/>
          </p:cNvSpPr>
          <p:nvPr>
            <p:ph idx="1"/>
          </p:nvPr>
        </p:nvSpPr>
        <p:spPr/>
        <p:txBody>
          <a:bodyPr/>
          <a:lstStyle/>
          <a:p>
            <a:r>
              <a:rPr lang="en-US" altLang="en-US" sz="2000" i="1" dirty="0"/>
              <a:t>9am PDT Monday. scheduled as required.</a:t>
            </a:r>
          </a:p>
          <a:p>
            <a:endParaRPr lang="en-US" altLang="en-US" sz="2000" i="1" dirty="0"/>
          </a:p>
          <a:p>
            <a:r>
              <a:rPr lang="en-US" altLang="en-US" sz="2000" i="1" dirty="0"/>
              <a:t>1</a:t>
            </a:r>
            <a:r>
              <a:rPr lang="en-US" altLang="en-US" sz="2000" i="1" baseline="30000" dirty="0"/>
              <a:t>st</a:t>
            </a:r>
            <a:r>
              <a:rPr lang="en-US" altLang="en-US" sz="2000" i="1" dirty="0"/>
              <a:t> Call </a:t>
            </a:r>
            <a:r>
              <a:rPr lang="en-US" altLang="en-US" sz="2000" i="1" dirty="0" err="1"/>
              <a:t>t.b.d</a:t>
            </a:r>
            <a:r>
              <a:rPr lang="en-US" altLang="en-US" sz="2000" i="1" dirty="0"/>
              <a:t>. after closes of Ballot (all being well!)</a:t>
            </a:r>
          </a:p>
          <a:p>
            <a:endParaRPr lang="en-US" altLang="en-US" sz="20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제목 1"/>
          <p:cNvSpPr>
            <a:spLocks noGrp="1"/>
          </p:cNvSpPr>
          <p:nvPr>
            <p:ph type="title"/>
          </p:nvPr>
        </p:nvSpPr>
        <p:spPr/>
        <p:txBody>
          <a:bodyPr/>
          <a:lstStyle/>
          <a:p>
            <a:r>
              <a:rPr lang="en-US" altLang="ko-KR"/>
              <a:t>Timeline</a:t>
            </a:r>
            <a:endParaRPr lang="ko-KR" altLang="en-US"/>
          </a:p>
        </p:txBody>
      </p:sp>
      <p:sp>
        <p:nvSpPr>
          <p:cNvPr id="28675" name="내용 개체 틀 2"/>
          <p:cNvSpPr>
            <a:spLocks noGrp="1"/>
          </p:cNvSpPr>
          <p:nvPr>
            <p:ph idx="1"/>
          </p:nvPr>
        </p:nvSpPr>
        <p:spPr>
          <a:xfrm>
            <a:off x="266700" y="1419225"/>
            <a:ext cx="8686800" cy="4843463"/>
          </a:xfrm>
        </p:spPr>
        <p:txBody>
          <a:bodyPr/>
          <a:lstStyle/>
          <a:p>
            <a:r>
              <a:rPr lang="en-US" altLang="ko-KR" sz="2000"/>
              <a:t>TG formation								Nov 2015</a:t>
            </a:r>
          </a:p>
          <a:p>
            <a:r>
              <a:rPr lang="en-US" altLang="ko-KR" sz="2000"/>
              <a:t>Call for Proposals							Dec 2015</a:t>
            </a:r>
          </a:p>
          <a:p>
            <a:r>
              <a:rPr lang="en-US" altLang="ko-KR" sz="2000"/>
              <a:t>Presentation of Proposals					Jan 2016</a:t>
            </a:r>
          </a:p>
          <a:p>
            <a:r>
              <a:rPr lang="en-US" altLang="ko-KR" sz="2000"/>
              <a:t>Task Group TE prepares draft				Jan 2016</a:t>
            </a:r>
          </a:p>
          <a:p>
            <a:r>
              <a:rPr lang="en-US" altLang="ko-KR" sz="2000"/>
              <a:t>WG informal Ballot							Feb 2016</a:t>
            </a:r>
          </a:p>
          <a:p>
            <a:r>
              <a:rPr lang="en-US" altLang="ko-KR" sz="2000"/>
              <a:t>TG BRC comment resolution				Feb 2016</a:t>
            </a:r>
          </a:p>
          <a:p>
            <a:r>
              <a:rPr lang="en-US" altLang="ko-KR" sz="2000"/>
              <a:t>Start Letter Ballot				      			Mar 2016</a:t>
            </a:r>
          </a:p>
          <a:p>
            <a:r>
              <a:rPr lang="en-US" altLang="ko-KR" sz="2000"/>
              <a:t>LB comment resolution + 2 recirculations	Apr – May 2016</a:t>
            </a:r>
          </a:p>
          <a:p>
            <a:r>
              <a:rPr lang="en-US" altLang="ko-KR" sz="2000"/>
              <a:t>Sponsor Ballot 								June 2016</a:t>
            </a:r>
          </a:p>
          <a:p>
            <a:r>
              <a:rPr lang="en-US" altLang="ko-KR" sz="2000"/>
              <a:t>SB comment resolution + 2 recirculations	July – Aug 2016</a:t>
            </a:r>
          </a:p>
          <a:p>
            <a:r>
              <a:rPr lang="en-US" altLang="ko-KR" sz="2000"/>
              <a:t>RevCom submission 						Aug or Nov 2016</a:t>
            </a:r>
          </a:p>
          <a:p>
            <a:r>
              <a:rPr lang="en-US" altLang="ko-KR" sz="2000"/>
              <a:t>RevCom approval							Sep or Dec 2016</a:t>
            </a:r>
          </a:p>
        </p:txBody>
      </p:sp>
      <p:sp>
        <p:nvSpPr>
          <p:cNvPr id="28676" name="Slide Number Placeholder 6"/>
          <p:cNvSpPr>
            <a:spLocks noGrp="1"/>
          </p:cNvSpPr>
          <p:nvPr>
            <p:ph type="sldNum" sz="quarter" idx="10"/>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spcBef>
                <a:spcPct val="0"/>
              </a:spcBef>
              <a:buClrTx/>
              <a:buFontTx/>
              <a:buNone/>
            </a:pPr>
            <a:r>
              <a:rPr lang="en-US" altLang="ko-KR" sz="1200">
                <a:latin typeface="Times New Roman" panose="02020603050405020304" pitchFamily="18" charset="0"/>
              </a:rPr>
              <a:t>Slide </a:t>
            </a:r>
            <a:fld id="{388407B4-D90B-42DB-ADFF-03B86EE47BF4}" type="slidenum">
              <a:rPr lang="en-US" altLang="ko-KR" sz="1200" smtClean="0">
                <a:latin typeface="Times New Roman" panose="02020603050405020304" pitchFamily="18" charset="0"/>
              </a:rPr>
              <a:pPr>
                <a:spcBef>
                  <a:spcPct val="0"/>
                </a:spcBef>
                <a:buClrTx/>
                <a:buFontTx/>
                <a:buNone/>
              </a:pPr>
              <a:t>16</a:t>
            </a:fld>
            <a:endParaRPr lang="en-US" altLang="ko-KR" sz="1200">
              <a:latin typeface="Times New Roman" panose="02020603050405020304" pitchFamily="18" charset="0"/>
            </a:endParaRPr>
          </a:p>
        </p:txBody>
      </p:sp>
      <p:sp>
        <p:nvSpPr>
          <p:cNvPr id="28677" name="Footer Placeholder 5"/>
          <p:cNvSpPr>
            <a:spLocks noGrp="1"/>
          </p:cNvSpPr>
          <p:nvPr>
            <p:ph type="ftr" sz="quarter" idx="4294967295"/>
          </p:nvPr>
        </p:nvSpPr>
        <p:spPr bwMode="auto">
          <a:xfrm>
            <a:off x="5143500" y="6475413"/>
            <a:ext cx="34671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0000"/>
              </a:buClr>
              <a:buSzPct val="100000"/>
              <a:buFont typeface="Times New Roman" panose="02020603050405020304" pitchFamily="18" charset="0"/>
              <a:buNone/>
            </a:pPr>
            <a:r>
              <a:rPr lang="en-US" altLang="ko-KR"/>
              <a:t>Phil Beecher, Wi-SUN Alliance</a:t>
            </a:r>
          </a:p>
        </p:txBody>
      </p:sp>
      <p:sp>
        <p:nvSpPr>
          <p:cNvPr id="28678" name="Right Arrow 1"/>
          <p:cNvSpPr>
            <a:spLocks noChangeArrowheads="1"/>
          </p:cNvSpPr>
          <p:nvPr/>
        </p:nvSpPr>
        <p:spPr bwMode="auto">
          <a:xfrm rot="10800000" flipV="1">
            <a:off x="7236296" y="5085184"/>
            <a:ext cx="1828800" cy="385762"/>
          </a:xfrm>
          <a:prstGeom prst="rightArrow">
            <a:avLst>
              <a:gd name="adj1" fmla="val 50000"/>
              <a:gd name="adj2" fmla="val 50085"/>
            </a:avLst>
          </a:prstGeom>
          <a:solidFill>
            <a:srgbClr val="FFC000"/>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C09EEBF-756C-4EC3-924E-59CA8A2A0A45}"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7"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CAF5324-9608-439C-909F-44382614F730}"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8" name="Text Box 3"/>
          <p:cNvSpPr txBox="1">
            <a:spLocks noChangeArrowheads="1"/>
          </p:cNvSpPr>
          <p:nvPr/>
        </p:nvSpPr>
        <p:spPr bwMode="auto">
          <a:xfrm>
            <a:off x="762000" y="838200"/>
            <a:ext cx="77724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a:latin typeface="Times New Roman" panose="02020603050405020304" pitchFamily="18" charset="0"/>
              </a:rPr>
              <a:t>TG4u PAR Scope</a:t>
            </a:r>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buClr>
                <a:srgbClr val="000000"/>
              </a:buClr>
              <a:buSzPct val="100000"/>
              <a:buFont typeface="Times New Roman" charset="0"/>
              <a:buNone/>
              <a:defRPr/>
            </a:pPr>
            <a:r>
              <a:rPr lang="en-GB" altLang="en-US">
                <a:latin typeface="Times New Roman" charset="0"/>
                <a:ea typeface="ＭＳ Ｐゴシック" charset="-128"/>
              </a:rPr>
              <a:t>This amendment defines a PHY layer enabling the use of the 865-867 MHz band in India. The supported data rate should be at least 40 kbits per second and the typical Line of Sight (LOS) range should be on the order of 5 km using omni directional antennae. Included are any channel access and/or timing changes in the MAC necessary to support this PHY layer.</a:t>
            </a:r>
          </a:p>
        </p:txBody>
      </p:sp>
      <p:sp>
        <p:nvSpPr>
          <p:cNvPr id="6150" name="Rectangle 4"/>
          <p:cNvSpPr>
            <a:spLocks noChangeArrowheads="1"/>
          </p:cNvSpPr>
          <p:nvPr/>
        </p:nvSpPr>
        <p:spPr bwMode="auto">
          <a:xfrm>
            <a:off x="609600" y="1844675"/>
            <a:ext cx="80772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pPr>
            <a:r>
              <a:rPr lang="en-GB" altLang="en-US" sz="2800">
                <a:solidFill>
                  <a:schemeClr val="tx1"/>
                </a:solidFill>
              </a:rPr>
              <a:t>T</a:t>
            </a:r>
            <a:r>
              <a:rPr lang="en-GB" altLang="en-US" sz="2400">
                <a:solidFill>
                  <a:schemeClr val="tx1"/>
                </a:solidFill>
              </a:rPr>
              <a:t>his amendment defines a PHY layer enabling the use of the 865-867 MHz band in India. The supported data rate should be at least 40 kbits per second and the typical Line of Sight (LOS) range should be on the order of 5 km using omni directional antennae. Included are any channel access and/or timing changes in the MAC necessary to support this PHY layer.</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8E50AD9D-8DF6-438B-9CAA-6756C9AA17CD}"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FFC8D17-A8B8-4FAD-8043-8667178B2406}"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6" name="Text Box 3"/>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a:latin typeface="Times New Roman" panose="02020603050405020304" pitchFamily="18" charset="0"/>
              </a:rPr>
              <a:t>TG4u PAR Purpose</a:t>
            </a:r>
          </a:p>
        </p:txBody>
      </p:sp>
      <p:sp>
        <p:nvSpPr>
          <p:cNvPr id="8197" name="Text Box 4"/>
          <p:cNvSpPr txBox="1">
            <a:spLocks noChangeArrowheads="1"/>
          </p:cNvSpPr>
          <p:nvPr/>
        </p:nvSpPr>
        <p:spPr bwMode="auto">
          <a:xfrm>
            <a:off x="381000" y="2209800"/>
            <a:ext cx="81534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US" altLang="en-US" sz="2400">
                <a:latin typeface="Times New Roman" panose="02020603050405020304" pitchFamily="18" charset="0"/>
                <a:cs typeface="Times New Roman" panose="02020603050405020304" pitchFamily="18" charset="0"/>
              </a:rPr>
              <a:t>The standard provides for ultra low complexity, ultra low cost, ultra low power consumption, and low data rate wireless connectivity among inexpensive devices. In addition, one of the alternate PHYs provides precision ranging capability that is accurate to one meter. Multiple PHYs are defined to support a variety of frequency bands.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072BEAF6-D1B4-4A78-AD84-C1B513168F78}"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6BFD4309-B559-4A78-A935-CFCDA99ABC87}"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10244"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TG4u Officers</a:t>
            </a:r>
          </a:p>
        </p:txBody>
      </p:sp>
      <p:sp>
        <p:nvSpPr>
          <p:cNvPr id="10245" name="Text Box 4"/>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a:latin typeface="Times New Roman" panose="02020603050405020304" pitchFamily="18" charset="0"/>
              </a:rPr>
              <a:t>Chair:		Phil Beecher (Wi-SUN Alliance)</a:t>
            </a:r>
          </a:p>
          <a:p>
            <a:pPr eaLnBrk="1" hangingPunct="1">
              <a:lnSpc>
                <a:spcPct val="80000"/>
              </a:lnSpc>
              <a:spcBef>
                <a:spcPts val="500"/>
              </a:spcBef>
              <a:buClrTx/>
              <a:buFontTx/>
              <a:buNone/>
            </a:pPr>
            <a:endParaRPr lang="en-US" altLang="en-US" sz="2000">
              <a:latin typeface="Times New Roman" panose="02020603050405020304" pitchFamily="18" charset="0"/>
            </a:endParaRPr>
          </a:p>
          <a:p>
            <a:pPr eaLnBrk="1" hangingPunct="1">
              <a:lnSpc>
                <a:spcPct val="80000"/>
              </a:lnSpc>
              <a:spcBef>
                <a:spcPts val="500"/>
              </a:spcBef>
              <a:buClrTx/>
              <a:buFontTx/>
              <a:buNone/>
            </a:pPr>
            <a:r>
              <a:rPr lang="en-US" altLang="en-US" sz="2000">
                <a:latin typeface="Times New Roman" panose="02020603050405020304" pitchFamily="18" charset="0"/>
              </a:rPr>
              <a:t>Vice Chairs:	Amarjeet Kumar (Procubed)</a:t>
            </a:r>
          </a:p>
          <a:p>
            <a:pPr eaLnBrk="1" hangingPunct="1">
              <a:lnSpc>
                <a:spcPct val="80000"/>
              </a:lnSpc>
              <a:spcBef>
                <a:spcPts val="500"/>
              </a:spcBef>
              <a:buClrTx/>
              <a:buFontTx/>
              <a:buNone/>
            </a:pPr>
            <a:endParaRPr lang="en-US" altLang="en-US" sz="2000">
              <a:latin typeface="Times New Roman" panose="02020603050405020304" pitchFamily="18" charset="0"/>
            </a:endParaRPr>
          </a:p>
          <a:p>
            <a:pPr eaLnBrk="1" hangingPunct="1">
              <a:lnSpc>
                <a:spcPct val="80000"/>
              </a:lnSpc>
              <a:spcBef>
                <a:spcPts val="500"/>
              </a:spcBef>
              <a:buClrTx/>
              <a:buFontTx/>
              <a:buNone/>
            </a:pPr>
            <a:r>
              <a:rPr lang="en-US" altLang="en-US" sz="2000">
                <a:latin typeface="Times New Roman" panose="02020603050405020304" pitchFamily="18" charset="0"/>
              </a:rPr>
              <a:t>Editors:		Benjamin Rolfe (Blind Creek Associates)</a:t>
            </a:r>
          </a:p>
          <a:p>
            <a:pPr eaLnBrk="1" hangingPunct="1">
              <a:lnSpc>
                <a:spcPct val="80000"/>
              </a:lnSpc>
              <a:spcBef>
                <a:spcPts val="500"/>
              </a:spcBef>
              <a:buClrTx/>
              <a:buFontTx/>
              <a:buNone/>
            </a:pPr>
            <a:r>
              <a:rPr lang="en-US" altLang="en-US" sz="2000">
                <a:latin typeface="Times New Roman" panose="02020603050405020304" pitchFamily="18" charset="0"/>
              </a:rPr>
              <a:t>			Kunal Shah (Silver Spring Networks)</a:t>
            </a:r>
          </a:p>
          <a:p>
            <a:pPr eaLnBrk="1" hangingPunct="1">
              <a:lnSpc>
                <a:spcPct val="80000"/>
              </a:lnSpc>
              <a:spcBef>
                <a:spcPts val="500"/>
              </a:spcBef>
              <a:buClrTx/>
              <a:buFontTx/>
              <a:buNone/>
            </a:pPr>
            <a:endParaRPr lang="en-US" altLang="en-US" sz="2000">
              <a:latin typeface="Times New Roman" panose="02020603050405020304" pitchFamily="18" charset="0"/>
            </a:endParaRPr>
          </a:p>
          <a:p>
            <a:pPr eaLnBrk="1" hangingPunct="1">
              <a:lnSpc>
                <a:spcPct val="80000"/>
              </a:lnSpc>
              <a:spcBef>
                <a:spcPts val="500"/>
              </a:spcBef>
              <a:buClrTx/>
              <a:buFontTx/>
              <a:buNone/>
            </a:pPr>
            <a:r>
              <a:rPr lang="en-US" altLang="en-US" sz="2000">
                <a:latin typeface="Times New Roman" panose="02020603050405020304" pitchFamily="18" charset="0"/>
              </a:rPr>
              <a:t>Secretary:	Benjamin Rolfe (Blind Creek Associates)</a:t>
            </a:r>
          </a:p>
          <a:p>
            <a:pPr eaLnBrk="1" hangingPunct="1">
              <a:lnSpc>
                <a:spcPct val="80000"/>
              </a:lnSpc>
              <a:spcBef>
                <a:spcPts val="500"/>
              </a:spcBef>
              <a:buClrTx/>
              <a:buFontTx/>
              <a:buNone/>
            </a:pPr>
            <a:endParaRPr lang="en-US" altLang="en-US" sz="20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43CC15F2-CF8D-46FA-85D9-946F30C45BDD}"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8278710-2B36-41A2-AAC5-9E6B50379ABD}"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2292" name="Text Box 3"/>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GB" altLang="en-US" sz="4000" dirty="0">
                <a:latin typeface="Times New Roman" panose="02020603050405020304" pitchFamily="18" charset="0"/>
              </a:rPr>
              <a:t>Meeting Goals</a:t>
            </a:r>
          </a:p>
        </p:txBody>
      </p:sp>
      <p:sp>
        <p:nvSpPr>
          <p:cNvPr id="12293" name="Rectangle 4"/>
          <p:cNvSpPr>
            <a:spLocks noChangeArrowheads="1"/>
          </p:cNvSpPr>
          <p:nvPr/>
        </p:nvSpPr>
        <p:spPr bwMode="auto">
          <a:xfrm>
            <a:off x="609600" y="1524000"/>
            <a:ext cx="8077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buFont typeface="Wingdings" panose="05000000000000000000" pitchFamily="2" charset="2"/>
              <a:buChar char=""/>
            </a:pPr>
            <a:r>
              <a:rPr lang="en-GB" altLang="en-US" sz="2800" dirty="0">
                <a:solidFill>
                  <a:srgbClr val="000000"/>
                </a:solidFill>
              </a:rPr>
              <a:t>Review results of Sponsor Ballot	</a:t>
            </a:r>
          </a:p>
          <a:p>
            <a:pPr eaLnBrk="1" hangingPunct="1">
              <a:buClr>
                <a:srgbClr val="FF0000"/>
              </a:buClr>
              <a:buSzPct val="100000"/>
              <a:buFont typeface="Wingdings" panose="05000000000000000000" pitchFamily="2" charset="2"/>
              <a:buChar char=""/>
            </a:pPr>
            <a:r>
              <a:rPr lang="en-GB" altLang="en-US" sz="2800" dirty="0">
                <a:solidFill>
                  <a:srgbClr val="000000"/>
                </a:solidFill>
              </a:rPr>
              <a:t>Comment Resolution and initiate Sponsor Ballot recirculation</a:t>
            </a:r>
          </a:p>
          <a:p>
            <a:pPr eaLnBrk="1" hangingPunct="1">
              <a:buClr>
                <a:srgbClr val="FF0000"/>
              </a:buClr>
              <a:buSzPct val="100000"/>
              <a:buFont typeface="Wingdings" panose="05000000000000000000" pitchFamily="2" charset="2"/>
              <a:buChar char=""/>
            </a:pPr>
            <a:r>
              <a:rPr lang="en-GB" altLang="en-US" sz="2800" dirty="0">
                <a:solidFill>
                  <a:srgbClr val="000000"/>
                </a:solidFill>
              </a:rPr>
              <a:t>Next Steps</a:t>
            </a:r>
            <a:endParaRPr lang="en-GB" altLang="en-US" sz="2400" dirty="0">
              <a:solidFill>
                <a:srgbClr val="000000"/>
              </a:solidFill>
            </a:endParaRPr>
          </a:p>
          <a:p>
            <a:pPr eaLnBrk="1" hangingPunct="1">
              <a:buSzPct val="100000"/>
            </a:pPr>
            <a:endParaRPr lang="en-GB" altLang="en-US" sz="2400" dirty="0">
              <a:solidFill>
                <a:schemeClr val="tx1"/>
              </a:solidFill>
            </a:endParaRPr>
          </a:p>
          <a:p>
            <a:pPr eaLnBrk="1" hangingPunct="1">
              <a:buSzPct val="100000"/>
            </a:pPr>
            <a:endParaRPr lang="en-GB" altLang="en-US" sz="24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7"/>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4339" name="Rectangle 1026"/>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14340"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14341"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16387" name="Rectangle 1027"/>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16388"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17411" name="Rectangle 3"/>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17412"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17413" name="Rectangle 7"/>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18435" name="Rectangle 1027"/>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843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8068</TotalTime>
  <Words>1147</Words>
  <Application>Microsoft Office PowerPoint</Application>
  <PresentationFormat>On-screen Show (4:3)</PresentationFormat>
  <Paragraphs>191</Paragraphs>
  <Slides>16</Slides>
  <Notes>7</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Times New Roman</vt:lpstr>
      <vt:lpstr>MS PGothic</vt:lpstr>
      <vt:lpstr>Arial</vt:lpstr>
      <vt:lpstr>Arial Unicode MS</vt:lpstr>
      <vt:lpstr>Wingdings</vt:lpstr>
      <vt:lpstr>Monotype Sorts</vt:lpstr>
      <vt:lpstr>Helvetica</vt:lpstr>
      <vt:lpstr>Calibri</vt:lpstr>
      <vt:lpstr>Office Theme</vt:lpstr>
      <vt:lpstr>1_Office Theme</vt:lpstr>
      <vt:lpstr>PowerPoint Presentation</vt:lpstr>
      <vt:lpstr>PowerPoint Presentation</vt:lpstr>
      <vt:lpstr>PowerPoint Presentation</vt:lpstr>
      <vt:lpstr>PowerPoint Presentation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Sponsor Ballot Result</vt:lpstr>
      <vt:lpstr>Request for Sponsor Ballot Recirculation</vt:lpstr>
      <vt:lpstr>TG BRC Motion</vt:lpstr>
      <vt:lpstr>WG BRC Motion</vt:lpstr>
      <vt:lpstr>BRC Call</vt:lpstr>
      <vt:lpstr>Timeline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 Beecher</dc:creator>
  <cp:keywords/>
  <dc:description/>
  <cp:lastModifiedBy>Phil Beecher</cp:lastModifiedBy>
  <cp:revision>47</cp:revision>
  <cp:lastPrinted>2000-03-07T00:55:37Z</cp:lastPrinted>
  <dcterms:created xsi:type="dcterms:W3CDTF">2016-01-17T22:48:36Z</dcterms:created>
  <dcterms:modified xsi:type="dcterms:W3CDTF">2016-07-26T19:30:15Z</dcterms:modified>
  <cp:category/>
</cp:coreProperties>
</file>