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ppt" ContentType="application/vnd.ms-powerpoi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9" r:id="rId2"/>
    <p:sldId id="258" r:id="rId3"/>
    <p:sldId id="271" r:id="rId4"/>
    <p:sldId id="272" r:id="rId5"/>
    <p:sldId id="275" r:id="rId6"/>
    <p:sldId id="273" r:id="rId7"/>
    <p:sldId id="274" r:id="rId8"/>
    <p:sldId id="276" r:id="rId9"/>
    <p:sldId id="277" r:id="rId10"/>
    <p:sldId id="279" r:id="rId11"/>
    <p:sldId id="281" r:id="rId12"/>
    <p:sldId id="282" r:id="rId13"/>
    <p:sldId id="280" r:id="rId14"/>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11" autoAdjust="0"/>
    <p:restoredTop sz="94660"/>
  </p:normalViewPr>
  <p:slideViewPr>
    <p:cSldViewPr showGuides="1">
      <p:cViewPr varScale="1">
        <p:scale>
          <a:sx n="65" d="100"/>
          <a:sy n="65" d="100"/>
        </p:scale>
        <p:origin x="-570"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dirty="0"/>
              <a:t>&lt;month year&gt;</a:t>
            </a:r>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ja-JP" dirty="0"/>
              <a:t>&lt;author&gt;, &lt;company&gt;</a:t>
            </a:r>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ja-JP" dirty="0"/>
              <a:t>Page </a:t>
            </a:r>
            <a:fld id="{F0FFAB03-89E0-4626-923C-3D0035B3C66E}" type="slidenum">
              <a:rPr lang="en-US" altLang="ja-JP"/>
              <a:pPr>
                <a:defRPr/>
              </a:pPr>
              <a:t>&lt;#&gt;</a:t>
            </a:fld>
            <a:endParaRPr lang="en-US" altLang="ja-JP" dirty="0"/>
          </a:p>
        </p:txBody>
      </p:sp>
      <p:sp>
        <p:nvSpPr>
          <p:cNvPr id="7174"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3079" name="Rectangle 7"/>
          <p:cNvSpPr>
            <a:spLocks noChangeArrowheads="1"/>
          </p:cNvSpPr>
          <p:nvPr/>
        </p:nvSpPr>
        <p:spPr bwMode="auto">
          <a:xfrm>
            <a:off x="673885" y="9549026"/>
            <a:ext cx="690847"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ja-JP" sz="1200" dirty="0" smtClean="0"/>
              <a:t>Submission</a:t>
            </a:r>
          </a:p>
        </p:txBody>
      </p:sp>
      <p:sp>
        <p:nvSpPr>
          <p:cNvPr id="7176"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xmlns="" val="25509483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dirty="0"/>
              <a:t>doc.: IEEE 802.15-&lt;doc#&gt;</a:t>
            </a:r>
          </a:p>
        </p:txBody>
      </p:sp>
      <p:sp>
        <p:nvSpPr>
          <p:cNvPr id="2051" name="Rectangle 3"/>
          <p:cNvSpPr>
            <a:spLocks noGrp="1" noChangeArrowheads="1"/>
          </p:cNvSpPr>
          <p:nvPr>
            <p:ph type="dt" idx="1"/>
          </p:nvPr>
        </p:nvSpPr>
        <p:spPr bwMode="auto">
          <a:xfrm>
            <a:off x="635333" y="115346"/>
            <a:ext cx="2658529"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dirty="0"/>
              <a:t>&lt;month year&gt;</a:t>
            </a:r>
          </a:p>
        </p:txBody>
      </p:sp>
      <p:sp>
        <p:nvSpPr>
          <p:cNvPr id="5124"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897485" y="4686752"/>
            <a:ext cx="4940793" cy="444034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ja-JP" dirty="0"/>
              <a:t>&lt;author&gt;, &lt;company&gt;</a:t>
            </a:r>
          </a:p>
        </p:txBody>
      </p:sp>
      <p:sp>
        <p:nvSpPr>
          <p:cNvPr id="2055" name="Rectangle 7"/>
          <p:cNvSpPr>
            <a:spLocks noGrp="1" noChangeArrowheads="1"/>
          </p:cNvSpPr>
          <p:nvPr>
            <p:ph type="sldNum" sz="quarter" idx="5"/>
          </p:nvPr>
        </p:nvSpPr>
        <p:spPr bwMode="auto">
          <a:xfrm>
            <a:off x="2849746" y="9552401"/>
            <a:ext cx="778746"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ja-JP" dirty="0"/>
              <a:t>Page </a:t>
            </a:r>
            <a:fld id="{44F6FFEA-2EA3-41B8-9D1F-84CF1B7A7AF6}" type="slidenum">
              <a:rPr lang="en-US" altLang="ja-JP"/>
              <a:pPr>
                <a:defRPr/>
              </a:pPr>
              <a:t>&lt;#&gt;</a:t>
            </a:fld>
            <a:endParaRPr lang="en-US" altLang="ja-JP" dirty="0"/>
          </a:p>
        </p:txBody>
      </p:sp>
      <p:sp>
        <p:nvSpPr>
          <p:cNvPr id="5128" name="Rectangle 8"/>
          <p:cNvSpPr>
            <a:spLocks noChangeArrowheads="1"/>
          </p:cNvSpPr>
          <p:nvPr/>
        </p:nvSpPr>
        <p:spPr bwMode="auto">
          <a:xfrm>
            <a:off x="703184" y="9552401"/>
            <a:ext cx="690847" cy="369332"/>
          </a:xfrm>
          <a:prstGeom prst="rect">
            <a:avLst/>
          </a:prstGeom>
          <a:noFill/>
          <a:ln w="9525">
            <a:noFill/>
            <a:miter lim="800000"/>
            <a:headEnd/>
            <a:tailEnd/>
          </a:ln>
          <a:effectLst/>
        </p:spPr>
        <p:txBody>
          <a:bodyPr lIns="0" tIns="0" rIns="0" bIns="0">
            <a:spAutoFit/>
          </a:bodyPr>
          <a:lstStyle/>
          <a:p>
            <a:r>
              <a:rPr lang="en-US" altLang="ja-JP" dirty="0"/>
              <a:t>Submission</a:t>
            </a:r>
          </a:p>
        </p:txBody>
      </p:sp>
      <p:sp>
        <p:nvSpPr>
          <p:cNvPr id="5129"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5130"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xmlns="" val="376351117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ln/>
        </p:spPr>
        <p:txBody>
          <a:bodyPr/>
          <a:lstStyle/>
          <a:p>
            <a:r>
              <a:rPr lang="en-US" altLang="ja-JP" dirty="0" smtClean="0"/>
              <a:t>April 2013</a:t>
            </a:r>
            <a:endParaRPr lang="en-US" altLang="ja-JP" dirty="0"/>
          </a:p>
        </p:txBody>
      </p:sp>
      <p:sp>
        <p:nvSpPr>
          <p:cNvPr id="6" name="Rectangle 6"/>
          <p:cNvSpPr>
            <a:spLocks noGrp="1" noChangeArrowheads="1"/>
          </p:cNvSpPr>
          <p:nvPr>
            <p:ph type="ftr" sz="quarter" idx="4"/>
          </p:nvPr>
        </p:nvSpPr>
        <p:spPr>
          <a:ln/>
        </p:spPr>
        <p:txBody>
          <a:bodyPr/>
          <a:lstStyle/>
          <a:p>
            <a:pPr lvl="4"/>
            <a:r>
              <a:rPr lang="en-US" altLang="ja-JP" dirty="0" smtClean="0"/>
              <a:t>Shoichi Kitazawa (ATR)</a:t>
            </a:r>
            <a:endParaRPr lang="en-US" altLang="ja-JP" dirty="0"/>
          </a:p>
        </p:txBody>
      </p:sp>
      <p:sp>
        <p:nvSpPr>
          <p:cNvPr id="7" name="Rectangle 7"/>
          <p:cNvSpPr>
            <a:spLocks noGrp="1" noChangeArrowheads="1"/>
          </p:cNvSpPr>
          <p:nvPr>
            <p:ph type="sldNum" sz="quarter" idx="5"/>
          </p:nvPr>
        </p:nvSpPr>
        <p:spPr>
          <a:ln/>
        </p:spPr>
        <p:txBody>
          <a:bodyPr/>
          <a:lstStyle/>
          <a:p>
            <a:r>
              <a:rPr lang="en-US" altLang="ja-JP" dirty="0"/>
              <a:t>Page </a:t>
            </a:r>
            <a:fld id="{77570724-D4C2-4805-9F96-77169DE31113}" type="slidenum">
              <a:rPr lang="en-US" altLang="ja-JP"/>
              <a:pPr/>
              <a:t>5</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July 2016</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D90FBA1F-406D-4570-8D93-1C718CB8028D}" type="slidenum">
              <a:rPr lang="en-US" altLang="ja-JP"/>
              <a:pPr>
                <a:defRPr/>
              </a:pPr>
              <a:t>&lt;#&gt;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July 2016</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5B276CEC-641A-426A-A4CF-567A72D18702}" type="slidenum">
              <a:rPr lang="en-US" altLang="ja-JP"/>
              <a:pPr>
                <a:defRPr/>
              </a:pPr>
              <a:t>&lt;#&gt;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July 2016</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9965E71D-4B90-4FBE-BACA-94EDF2C2D44D}" type="slidenum">
              <a:rPr lang="en-US" altLang="ja-JP"/>
              <a:pPr>
                <a:defRPr/>
              </a:pPr>
              <a:t>&lt;#&gt;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July 2016</a:t>
            </a:r>
            <a:endParaRPr lang="en-US" altLang="ja-JP"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dirty="0"/>
              <a:t>Slide </a:t>
            </a:r>
            <a:fld id="{99E8EDB0-6A65-4C48-A53B-D0F68D84F66B}" type="slidenum">
              <a:rPr lang="en-US" altLang="ja-JP"/>
              <a:pPr>
                <a:defRPr/>
              </a:pPr>
              <a:t>&lt;#&gt;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July 2016</a:t>
            </a:r>
            <a:endParaRPr lang="en-US" altLang="ja-JP"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dirty="0"/>
              <a:t>Slide </a:t>
            </a:r>
            <a:fld id="{F3D8D98C-E633-46DD-BF4A-82FDB30C79BB}" type="slidenum">
              <a:rPr lang="en-US" altLang="ja-JP"/>
              <a:pPr>
                <a:defRPr/>
              </a:pPr>
              <a:t>&lt;#&gt;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July 2016</a:t>
            </a:r>
            <a:endParaRPr lang="en-US" altLang="ja-JP"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dirty="0"/>
              <a:t>Slide </a:t>
            </a:r>
            <a:fld id="{D78FD698-95C0-4845-8AA1-AE13DC99F872}" type="slidenum">
              <a:rPr lang="en-US" altLang="ja-JP"/>
              <a:pPr>
                <a:defRPr/>
              </a:pPr>
              <a:t>&lt;#&gt;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78281"/>
            <a:ext cx="1600200" cy="215444"/>
          </a:xfrm>
          <a:ln/>
        </p:spPr>
        <p:txBody>
          <a:bodyPr/>
          <a:lstStyle>
            <a:lvl1pPr>
              <a:defRPr/>
            </a:lvl1pPr>
          </a:lstStyle>
          <a:p>
            <a:pPr>
              <a:defRPr/>
            </a:pPr>
            <a:r>
              <a:rPr lang="en-US" altLang="ja-JP" smtClean="0"/>
              <a:t>July 2016</a:t>
            </a:r>
            <a:endParaRPr lang="en-US" altLang="ja-JP"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dirty="0"/>
              <a:t>Slide </a:t>
            </a:r>
            <a:fld id="{0EE4C87E-7721-4C7F-93D8-C27C7B733789}" type="slidenum">
              <a:rPr lang="en-US" altLang="ja-JP"/>
              <a:pPr>
                <a:defRPr/>
              </a:pPr>
              <a:t>&lt;#&gt;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5" name="フッター プレースホルダー 4"/>
          <p:cNvSpPr>
            <a:spLocks noGrp="1"/>
          </p:cNvSpPr>
          <p:nvPr>
            <p:ph type="ftr" sz="quarter" idx="11"/>
          </p:nvPr>
        </p:nvSpPr>
        <p:spPr>
          <a:xfrm>
            <a:off x="5486400" y="6475413"/>
            <a:ext cx="3124200" cy="182562"/>
          </a:xfrm>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&lt;#&gt;</a:t>
            </a:fld>
            <a:endParaRPr lang="en-US" altLang="ja-JP" dirty="0"/>
          </a:p>
        </p:txBody>
      </p:sp>
      <p:sp>
        <p:nvSpPr>
          <p:cNvPr id="7" name="日付プレースホルダー 3"/>
          <p:cNvSpPr>
            <a:spLocks noGrp="1"/>
          </p:cNvSpPr>
          <p:nvPr>
            <p:ph type="dt" sz="half" idx="10"/>
          </p:nvPr>
        </p:nvSpPr>
        <p:spPr>
          <a:xfrm>
            <a:off x="685800" y="381000"/>
            <a:ext cx="1600200" cy="212725"/>
          </a:xfrm>
        </p:spPr>
        <p:txBody>
          <a:bodyPr/>
          <a:lstStyle>
            <a:lvl1pPr>
              <a:defRPr/>
            </a:lvl1pPr>
          </a:lstStyle>
          <a:p>
            <a:r>
              <a:rPr lang="en-US" altLang="ja-JP" smtClean="0"/>
              <a:t>July 2016</a:t>
            </a:r>
            <a:endParaRPr lang="en-US" altLang="ja-JP" dirty="0"/>
          </a:p>
        </p:txBody>
      </p:sp>
    </p:spTree>
    <p:extLst>
      <p:ext uri="{BB962C8B-B14F-4D97-AF65-F5344CB8AC3E}">
        <p14:creationId xmlns:p14="http://schemas.microsoft.com/office/powerpoint/2010/main" xmlns="" val="38023937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ea typeface="ＭＳ Ｐゴシック" charset="-128"/>
              </a:defRPr>
            </a:lvl1pPr>
          </a:lstStyle>
          <a:p>
            <a:pPr>
              <a:defRPr/>
            </a:pPr>
            <a:r>
              <a:rPr lang="en-US" altLang="ja-JP" smtClean="0"/>
              <a:t>July 2016</a:t>
            </a:r>
            <a:endParaRPr lang="en-US" altLang="ja-JP"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ea typeface="ＭＳ Ｐゴシック" charset="-128"/>
              </a:defRPr>
            </a:lvl1pPr>
          </a:lstStyle>
          <a:p>
            <a:pPr>
              <a:defRPr/>
            </a:pPr>
            <a:r>
              <a:rPr lang="en-US" altLang="ja-JP" dirty="0" smtClean="0"/>
              <a:t>Shoichi Kitazawa, ATR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ea typeface="ＭＳ Ｐゴシック" charset="-128"/>
              </a:defRPr>
            </a:lvl1pPr>
          </a:lstStyle>
          <a:p>
            <a:pPr>
              <a:defRPr/>
            </a:pPr>
            <a:r>
              <a:rPr lang="en-US" altLang="ja-JP" dirty="0"/>
              <a:t>Slide </a:t>
            </a:r>
            <a:fld id="{2013AF30-E9D5-4990-80B2-CABF7B6EC42E}" type="slidenum">
              <a:rPr lang="en-US" altLang="ja-JP"/>
              <a:pPr>
                <a:defRPr/>
              </a:pPr>
              <a:t>&lt;#&gt;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a:t>
            </a:r>
            <a:r>
              <a:rPr lang="en-US" altLang="ja-JP" sz="1400" b="1" dirty="0" smtClean="0">
                <a:ea typeface="ＭＳ Ｐゴシック" charset="-128"/>
              </a:rPr>
              <a:t>802. 15-16-0508-00-004s</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PowerPoint_97-2003__________1.ppt"/></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日付プレースホルダー 1"/>
          <p:cNvSpPr>
            <a:spLocks noGrp="1"/>
          </p:cNvSpPr>
          <p:nvPr>
            <p:ph type="dt" sz="quarter" idx="10"/>
          </p:nvPr>
        </p:nvSpPr>
        <p:spPr>
          <a:noFill/>
          <a:ln>
            <a:miter lim="800000"/>
            <a:headEnd/>
            <a:tailEnd/>
          </a:ln>
        </p:spPr>
        <p:txBody>
          <a:bodyPr/>
          <a:lstStyle/>
          <a:p>
            <a:r>
              <a:rPr lang="en-US" altLang="ja-JP" smtClean="0"/>
              <a:t>July 2016</a:t>
            </a:r>
            <a:endParaRPr lang="en-US" altLang="ja-JP" dirty="0"/>
          </a:p>
        </p:txBody>
      </p:sp>
      <p:sp>
        <p:nvSpPr>
          <p:cNvPr id="2051" name="フッター プレースホルダー 2"/>
          <p:cNvSpPr>
            <a:spLocks noGrp="1"/>
          </p:cNvSpPr>
          <p:nvPr>
            <p:ph type="ftr" sz="quarter" idx="11"/>
          </p:nvPr>
        </p:nvSpPr>
        <p:spPr>
          <a:noFill/>
          <a:ln>
            <a:miter lim="800000"/>
            <a:headEnd/>
            <a:tailEnd/>
          </a:ln>
        </p:spPr>
        <p:txBody>
          <a:bodyPr/>
          <a:lstStyle/>
          <a:p>
            <a:r>
              <a:rPr lang="en-US" altLang="ja-JP" dirty="0" smtClean="0"/>
              <a:t>Shoichi Kitazawa, ATR</a:t>
            </a:r>
            <a:endParaRPr lang="en-US" altLang="ja-JP" dirty="0"/>
          </a:p>
        </p:txBody>
      </p:sp>
      <p:sp>
        <p:nvSpPr>
          <p:cNvPr id="2052" name="スライド番号プレースホルダー 3"/>
          <p:cNvSpPr>
            <a:spLocks noGrp="1"/>
          </p:cNvSpPr>
          <p:nvPr>
            <p:ph type="sldNum" sz="quarter" idx="12"/>
          </p:nvPr>
        </p:nvSpPr>
        <p:spPr>
          <a:noFill/>
          <a:ln>
            <a:miter lim="800000"/>
            <a:headEnd/>
            <a:tailEnd/>
          </a:ln>
        </p:spPr>
        <p:txBody>
          <a:bodyPr/>
          <a:lstStyle/>
          <a:p>
            <a:r>
              <a:rPr lang="en-US" altLang="ja-JP" dirty="0"/>
              <a:t>Slide </a:t>
            </a:r>
            <a:fld id="{07A4A8D4-A6EB-4596-BC11-A7733F1E04B3}" type="slidenum">
              <a:rPr lang="en-US" altLang="ja-JP"/>
              <a:pPr/>
              <a:t>1</a:t>
            </a:fld>
            <a:endParaRPr lang="en-US" altLang="ja-JP" dirty="0"/>
          </a:p>
        </p:txBody>
      </p:sp>
      <p:sp>
        <p:nvSpPr>
          <p:cNvPr id="27651" name="Rectangle 3"/>
          <p:cNvSpPr>
            <a:spLocks noChangeArrowheads="1"/>
          </p:cNvSpPr>
          <p:nvPr/>
        </p:nvSpPr>
        <p:spPr bwMode="auto">
          <a:xfrm>
            <a:off x="35496" y="609600"/>
            <a:ext cx="8991600" cy="47346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smtClean="0">
                <a:latin typeface="+mj-ea"/>
                <a:ea typeface="+mj-ea"/>
              </a:rPr>
              <a:t>TG4s Opening Information for July 2016</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Date Submitted: </a:t>
            </a:r>
            <a:r>
              <a:rPr lang="en-US" altLang="ja-JP" sz="1600" dirty="0" smtClean="0">
                <a:solidFill>
                  <a:schemeClr val="tx2"/>
                </a:solidFill>
                <a:ea typeface="ＭＳ Ｐゴシック" charset="-128"/>
              </a:rPr>
              <a:t>[26 July </a:t>
            </a:r>
            <a:r>
              <a:rPr lang="en-US" altLang="ja-JP" sz="1600" dirty="0" smtClean="0">
                <a:ea typeface="ＭＳ Ｐゴシック" charset="-128"/>
              </a:rPr>
              <a:t>2016</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[Shoichi Kitazawa] Company [ATR]</a:t>
            </a:r>
          </a:p>
          <a:p>
            <a:pPr>
              <a:defRPr/>
            </a:pPr>
            <a:r>
              <a:rPr lang="en-US" altLang="ja-JP" sz="1600" dirty="0">
                <a:solidFill>
                  <a:schemeClr val="tx2"/>
                </a:solidFill>
                <a:ea typeface="ＭＳ Ｐゴシック" charset="-128"/>
              </a:rPr>
              <a:t>Address [Hikaridai, Seika, Kyoto JAPAN]</a:t>
            </a:r>
          </a:p>
          <a:p>
            <a:pPr>
              <a:defRPr/>
            </a:pPr>
            <a:r>
              <a:rPr lang="en-US" altLang="ja-JP" sz="1600" dirty="0">
                <a:solidFill>
                  <a:schemeClr val="tx2"/>
                </a:solidFill>
                <a:ea typeface="ＭＳ Ｐゴシック" charset="-128"/>
              </a:rPr>
              <a:t>Voice</a:t>
            </a:r>
            <a:r>
              <a:rPr lang="en-US" altLang="ja-JP" sz="1600" dirty="0">
                <a:ea typeface="ＭＳ Ｐゴシック" charset="-128"/>
              </a:rPr>
              <a:t>:[+81-774-95-1565</a:t>
            </a:r>
            <a:r>
              <a:rPr lang="en-US" altLang="ja-JP" sz="1600" dirty="0">
                <a:solidFill>
                  <a:schemeClr val="tx2"/>
                </a:solidFill>
                <a:ea typeface="ＭＳ Ｐゴシック" charset="-128"/>
              </a:rPr>
              <a:t>], FAX: [], E-Mail:[</a:t>
            </a:r>
            <a:r>
              <a:rPr lang="en-US" altLang="ja-JP" sz="1600" dirty="0" smtClean="0">
                <a:solidFill>
                  <a:schemeClr val="tx2"/>
                </a:solidFill>
                <a:ea typeface="ＭＳ Ｐゴシック" charset="-128"/>
              </a:rPr>
              <a:t>kitazawa@ieee.org]</a:t>
            </a:r>
            <a:r>
              <a:rPr lang="en-US" altLang="ja-JP" sz="1600" dirty="0">
                <a:solidFill>
                  <a:schemeClr val="tx2"/>
                </a:solidFill>
                <a:ea typeface="ＭＳ Ｐゴシック" charset="-128"/>
              </a:rPr>
              <a:t>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100"/>
              </a:spcBef>
              <a:spcAft>
                <a:spcPts val="100"/>
              </a:spcAft>
              <a:defRPr/>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[Opening information for the TG4s </a:t>
            </a:r>
            <a:r>
              <a:rPr lang="en-US" altLang="ja-JP" sz="1600" dirty="0" smtClean="0">
                <a:latin typeface="+mj-ea"/>
              </a:rPr>
              <a:t>July 2016</a:t>
            </a:r>
            <a:r>
              <a:rPr lang="en-US" altLang="ja-JP" sz="1600" dirty="0" smtClean="0">
                <a:ea typeface="ＭＳ Ｐゴシック" charset="-128"/>
              </a:rPr>
              <a:t>.]</a:t>
            </a:r>
            <a:endParaRPr lang="en-US" altLang="ja-JP" sz="1600" dirty="0">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[Opening information.]</a:t>
            </a: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251520" y="1628800"/>
            <a:ext cx="8640960" cy="4752528"/>
          </a:xfrm>
        </p:spPr>
        <p:txBody>
          <a:bodyPr/>
          <a:lstStyle/>
          <a:p>
            <a:pPr marL="0" indent="0">
              <a:buNone/>
            </a:pPr>
            <a:r>
              <a:rPr lang="en-GB" altLang="ja-JP" sz="2000" b="1" dirty="0" smtClean="0"/>
              <a:t>Motion for TG Approval to Form a TG4s BRC.</a:t>
            </a:r>
          </a:p>
          <a:p>
            <a:pPr marL="0" indent="0">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ja-JP" sz="2400" i="1" dirty="0" smtClean="0">
                <a:latin typeface="Times New Roman" panose="02020603050405020304" pitchFamily="18" charset="0"/>
              </a:rPr>
              <a:t>TG4s requests that 802.15 WG approve the formation of a Ballot Resolution Committee (BRC) for the WG balloting of the P802.15.4s-D01 with the following membership: </a:t>
            </a:r>
            <a:r>
              <a:rPr lang="en-US" altLang="en-US" sz="2400" i="1" dirty="0" smtClean="0">
                <a:latin typeface="Times New Roman" panose="02020603050405020304" pitchFamily="18" charset="0"/>
              </a:rPr>
              <a:t>Shoichi Kitazawa, Hidetoshi Yokota, </a:t>
            </a:r>
            <a:r>
              <a:rPr lang="en-US" altLang="en-US" sz="2400" i="1" dirty="0" smtClean="0">
                <a:latin typeface="Times New Roman" panose="02020603050405020304" pitchFamily="18" charset="0"/>
              </a:rPr>
              <a:t>and Shusaku Shimada</a:t>
            </a:r>
            <a:r>
              <a:rPr lang="en-US" altLang="ja-JP" sz="2400" i="1" dirty="0" smtClean="0">
                <a:latin typeface="Times New Roman" panose="02020603050405020304" pitchFamily="18" charset="0"/>
              </a:rPr>
              <a:t>. </a:t>
            </a:r>
            <a:r>
              <a:rPr lang="en-US" altLang="ja-JP" sz="2400" i="1" dirty="0" smtClean="0">
                <a:latin typeface="Times New Roman" panose="02020603050405020304" pitchFamily="18" charset="0"/>
              </a:rPr>
              <a:t>The 802.15 TG4s BRC is authorized to approve comment resolutions and to approve the start of recirculation ballots of </a:t>
            </a:r>
            <a:r>
              <a:rPr lang="en-US" altLang="ja-JP" sz="2400" i="1" dirty="0" smtClean="0">
                <a:latin typeface="Times New Roman" panose="02020603050405020304" pitchFamily="18" charset="0"/>
              </a:rPr>
              <a:t> the revised draft </a:t>
            </a:r>
            <a:r>
              <a:rPr lang="en-US" altLang="ja-JP" sz="2400" i="1" dirty="0" smtClean="0">
                <a:latin typeface="Times New Roman" panose="02020603050405020304" pitchFamily="18" charset="0"/>
              </a:rPr>
              <a:t>on behalf of the 802.15 WG. Comment resolution on recirculation ballots between sessions will be conducted via reflector email and via teleconferences announced to the reflector as per the LMSC 802 WG P&amp;P</a:t>
            </a:r>
            <a:r>
              <a:rPr lang="en-US" altLang="ja-JP" sz="2400" i="1" dirty="0" smtClean="0">
                <a:latin typeface="Times New Roman" panose="02020603050405020304" pitchFamily="18" charset="0"/>
              </a:rPr>
              <a:t>.</a:t>
            </a:r>
            <a:endParaRPr lang="en-US" altLang="ja-JP" sz="2000" dirty="0" smtClean="0"/>
          </a:p>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2000" dirty="0" smtClean="0">
                <a:latin typeface="Times New Roman" panose="02020603050405020304" pitchFamily="18" charset="0"/>
              </a:rPr>
              <a:t>Moved by: </a:t>
            </a:r>
            <a:r>
              <a:rPr lang="en-US" altLang="en-US" sz="2000" dirty="0" err="1" smtClean="0">
                <a:latin typeface="Times New Roman" panose="02020603050405020304" pitchFamily="18" charset="0"/>
              </a:rPr>
              <a:t>Jussi</a:t>
            </a:r>
            <a:r>
              <a:rPr lang="en-US" altLang="en-US" sz="2000" dirty="0" smtClean="0">
                <a:latin typeface="Times New Roman" panose="02020603050405020304" pitchFamily="18" charset="0"/>
              </a:rPr>
              <a:t> </a:t>
            </a:r>
            <a:r>
              <a:rPr lang="en-US" altLang="en-US" sz="2000" dirty="0" err="1" smtClean="0">
                <a:latin typeface="Times New Roman" panose="02020603050405020304" pitchFamily="18" charset="0"/>
              </a:rPr>
              <a:t>Haapola</a:t>
            </a:r>
            <a:endParaRPr lang="en-US" altLang="en-US" sz="2000" dirty="0" smtClean="0">
              <a:latin typeface="Times New Roman" panose="02020603050405020304" pitchFamily="18" charset="0"/>
            </a:endParaRPr>
          </a:p>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2000" dirty="0" smtClean="0">
                <a:latin typeface="Times New Roman" panose="02020603050405020304" pitchFamily="18" charset="0"/>
              </a:rPr>
              <a:t>Seconded by: </a:t>
            </a:r>
            <a:r>
              <a:rPr lang="en-US" altLang="en-US" sz="2000" dirty="0" smtClean="0">
                <a:latin typeface="Times New Roman" panose="02020603050405020304" pitchFamily="18" charset="0"/>
              </a:rPr>
              <a:t>Pat Kinney</a:t>
            </a:r>
          </a:p>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2000" dirty="0" smtClean="0">
                <a:latin typeface="Times New Roman" panose="02020603050405020304" pitchFamily="18" charset="0"/>
              </a:rPr>
              <a:t>Y/N/A:4/0/0</a:t>
            </a:r>
            <a:endParaRPr lang="en-US" altLang="en-US" sz="2000" dirty="0" smtClean="0">
              <a:latin typeface="Times New Roman" panose="02020603050405020304" pitchFamily="18" charset="0"/>
            </a:endParaRPr>
          </a:p>
          <a:p>
            <a:pPr>
              <a:buNone/>
            </a:pPr>
            <a:endParaRPr kumimoji="1" lang="ja-JP" altLang="en-US" sz="2400" dirty="0"/>
          </a:p>
        </p:txBody>
      </p:sp>
      <p:sp>
        <p:nvSpPr>
          <p:cNvPr id="3" name="タイトル 2"/>
          <p:cNvSpPr>
            <a:spLocks noGrp="1"/>
          </p:cNvSpPr>
          <p:nvPr>
            <p:ph type="title"/>
          </p:nvPr>
        </p:nvSpPr>
        <p:spPr/>
        <p:txBody>
          <a:bodyPr/>
          <a:lstStyle/>
          <a:p>
            <a:r>
              <a:rPr lang="en-US" altLang="ja-JP" dirty="0" smtClean="0"/>
              <a:t>TG Motion </a:t>
            </a:r>
            <a:r>
              <a:rPr lang="en-US" altLang="ja-JP" dirty="0" smtClean="0"/>
              <a:t>#2</a:t>
            </a:r>
            <a:endParaRPr kumimoji="1" lang="ja-JP" altLang="en-US" dirty="0"/>
          </a:p>
        </p:txBody>
      </p:sp>
      <p:sp>
        <p:nvSpPr>
          <p:cNvPr id="4" name="フッター プレースホルダ 3"/>
          <p:cNvSpPr>
            <a:spLocks noGrp="1"/>
          </p:cNvSpPr>
          <p:nvPr>
            <p:ph type="ftr" sz="quarter" idx="11"/>
          </p:nvPr>
        </p:nvSpPr>
        <p:spPr/>
        <p:txBody>
          <a:bodyPr/>
          <a:lstStyle/>
          <a:p>
            <a:r>
              <a:rPr lang="en-US" altLang="ja-JP" smtClean="0"/>
              <a:t>Shoichi Kitazawa, 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smtClean="0"/>
              <a:t>Slide </a:t>
            </a:r>
            <a:fld id="{17C47D4F-CAA3-4307-B0EF-8C4B3E0CF21D}" type="slidenum">
              <a:rPr lang="en-US" altLang="ja-JP" smtClean="0"/>
              <a:pPr/>
              <a:t>10</a:t>
            </a:fld>
            <a:endParaRPr lang="en-US" altLang="ja-JP" dirty="0"/>
          </a:p>
        </p:txBody>
      </p:sp>
      <p:sp>
        <p:nvSpPr>
          <p:cNvPr id="6" name="日付プレースホルダ 5"/>
          <p:cNvSpPr>
            <a:spLocks noGrp="1"/>
          </p:cNvSpPr>
          <p:nvPr>
            <p:ph type="dt" sz="half" idx="10"/>
          </p:nvPr>
        </p:nvSpPr>
        <p:spPr/>
        <p:txBody>
          <a:bodyPr/>
          <a:lstStyle/>
          <a:p>
            <a:r>
              <a:rPr lang="en-US" altLang="ja-JP" smtClean="0"/>
              <a:t>July 2016</a:t>
            </a:r>
            <a:endParaRPr lang="en-US" altLang="ja-JP"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WG Motion #1</a:t>
            </a:r>
            <a:endParaRPr kumimoji="1" lang="ja-JP" altLang="en-US" dirty="0"/>
          </a:p>
        </p:txBody>
      </p:sp>
      <p:sp>
        <p:nvSpPr>
          <p:cNvPr id="3" name="コンテンツ プレースホルダー 2"/>
          <p:cNvSpPr>
            <a:spLocks noGrp="1"/>
          </p:cNvSpPr>
          <p:nvPr>
            <p:ph idx="1"/>
          </p:nvPr>
        </p:nvSpPr>
        <p:spPr/>
        <p:txBody>
          <a:bodyPr/>
          <a:lstStyle/>
          <a:p>
            <a:pPr marL="0" indent="0">
              <a:buClr>
                <a:srgbClr val="00B050"/>
              </a:buClr>
              <a:buSzPct val="100000"/>
              <a:buNone/>
            </a:pPr>
            <a:r>
              <a:rPr lang="en-GB" altLang="ja-JP" sz="2000" b="1" dirty="0" smtClean="0">
                <a:solidFill>
                  <a:schemeClr val="tx1"/>
                </a:solidFill>
              </a:rPr>
              <a:t>Motion for WG Approval to Start Letter Ballot.</a:t>
            </a:r>
          </a:p>
          <a:p>
            <a:pPr marL="0" indent="0">
              <a:buNone/>
            </a:pPr>
            <a:r>
              <a:rPr lang="en-US" altLang="ja-JP" sz="2000" i="1" dirty="0" smtClean="0"/>
              <a:t>Move that 802.15 WG start a WG Letter Ballot requesting approval to forward document P802-15-4s-D01, and CA document 15-16-536r1 to Sponsor Ballot</a:t>
            </a:r>
            <a:endParaRPr lang="en-US" altLang="en-US" sz="2000" i="1" dirty="0">
              <a:latin typeface="Times New Roman" panose="02020603050405020304" pitchFamily="18" charset="0"/>
            </a:endParaRPr>
          </a:p>
          <a:p>
            <a:r>
              <a:rPr lang="en-US" altLang="en-US" sz="2000" i="1" dirty="0" smtClean="0"/>
              <a:t>Moved By: Shoichi Kitazawa</a:t>
            </a:r>
          </a:p>
          <a:p>
            <a:r>
              <a:rPr lang="en-US" altLang="en-US" sz="2000" i="1" dirty="0" smtClean="0"/>
              <a:t>Seconded By</a:t>
            </a:r>
          </a:p>
          <a:p>
            <a:endParaRPr lang="en-US" altLang="en-US" sz="2000" i="1" dirty="0" smtClean="0">
              <a:latin typeface="Times New Roman" panose="02020603050405020304" pitchFamily="18" charset="0"/>
            </a:endParaRPr>
          </a:p>
          <a:p>
            <a:endParaRPr kumimoji="1" lang="ja-JP" altLang="en-US" sz="2000" i="1" dirty="0"/>
          </a:p>
        </p:txBody>
      </p:sp>
      <p:sp>
        <p:nvSpPr>
          <p:cNvPr id="4" name="日付プレースホルダー 3"/>
          <p:cNvSpPr>
            <a:spLocks noGrp="1"/>
          </p:cNvSpPr>
          <p:nvPr>
            <p:ph type="dt" sz="half" idx="10"/>
          </p:nvPr>
        </p:nvSpPr>
        <p:spPr/>
        <p:txBody>
          <a:bodyPr/>
          <a:lstStyle/>
          <a:p>
            <a:r>
              <a:rPr lang="en-US" altLang="ja-JP" smtClean="0"/>
              <a:t>&lt;month year&gt;</a:t>
            </a:r>
            <a:endParaRPr lang="en-US" altLang="ja-JP"/>
          </a:p>
        </p:txBody>
      </p:sp>
      <p:sp>
        <p:nvSpPr>
          <p:cNvPr id="5" name="フッター プレースホルダー 4"/>
          <p:cNvSpPr>
            <a:spLocks noGrp="1"/>
          </p:cNvSpPr>
          <p:nvPr>
            <p:ph type="ftr" sz="quarter" idx="11"/>
          </p:nvPr>
        </p:nvSpPr>
        <p:spPr/>
        <p:txBody>
          <a:bodyPr/>
          <a:lstStyle/>
          <a:p>
            <a:r>
              <a:rPr lang="en-US" altLang="ja-JP" smtClean="0"/>
              <a:t>&lt;author&gt;, &lt;company&gt;</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BF25FEAB-154F-4327-817E-44C3BB0DF0E9}" type="slidenum">
              <a:rPr lang="en-US" altLang="ja-JP" smtClean="0"/>
              <a:pPr/>
              <a:t>11</a:t>
            </a:fld>
            <a:endParaRPr lang="en-US" altLang="ja-JP"/>
          </a:p>
        </p:txBody>
      </p:sp>
    </p:spTree>
    <p:extLst>
      <p:ext uri="{BB962C8B-B14F-4D97-AF65-F5344CB8AC3E}">
        <p14:creationId xmlns="" xmlns:p14="http://schemas.microsoft.com/office/powerpoint/2010/main" val="11359246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WG Motion </a:t>
            </a:r>
            <a:r>
              <a:rPr lang="en-US" altLang="ja-JP" dirty="0" smtClean="0"/>
              <a:t>#2</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en-GB" altLang="ja-JP" sz="2000" b="1" dirty="0" smtClean="0">
                <a:solidFill>
                  <a:schemeClr val="tx1"/>
                </a:solidFill>
              </a:rPr>
              <a:t>Motion for WG Approval to Form a TG4s BRC.</a:t>
            </a:r>
            <a:endParaRPr lang="en-US" altLang="en-US" sz="2000" dirty="0" smtClean="0"/>
          </a:p>
          <a:p>
            <a:r>
              <a:rPr lang="en-US" altLang="en-US" sz="2000" i="1" dirty="0">
                <a:latin typeface="Times New Roman" panose="02020603050405020304" pitchFamily="18" charset="0"/>
              </a:rPr>
              <a:t>Move that 802.15 WG approve the formation of a Ballot Resolution Committee (BRC) for the WG balloting of the P802.15.4s-D01 with the following membership: Shoichi Kitazawa, Hidetoshi Yokota, </a:t>
            </a:r>
            <a:r>
              <a:rPr lang="en-US" altLang="en-US" sz="2000" i="1" dirty="0" smtClean="0">
                <a:latin typeface="Times New Roman" panose="02020603050405020304" pitchFamily="18" charset="0"/>
              </a:rPr>
              <a:t>and Shusaku Shimada. </a:t>
            </a:r>
            <a:r>
              <a:rPr lang="en-US" altLang="en-US" sz="2000" i="1" dirty="0">
                <a:latin typeface="Times New Roman" panose="02020603050405020304" pitchFamily="18" charset="0"/>
              </a:rPr>
              <a:t>The 802.15.4s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r>
              <a:rPr lang="en-US" altLang="en-US" sz="2000" i="1" dirty="0">
                <a:latin typeface="Times New Roman" panose="02020603050405020304" pitchFamily="18" charset="0"/>
              </a:rPr>
              <a:t>Moved By: Shoichi Kitazawa</a:t>
            </a:r>
          </a:p>
          <a:p>
            <a:r>
              <a:rPr lang="en-US" altLang="en-US" sz="2000" i="1" dirty="0">
                <a:latin typeface="Times New Roman" panose="02020603050405020304" pitchFamily="18" charset="0"/>
              </a:rPr>
              <a:t>Seconded By</a:t>
            </a:r>
          </a:p>
          <a:p>
            <a:endParaRPr kumimoji="1" lang="ja-JP" altLang="en-US" sz="2000" dirty="0"/>
          </a:p>
        </p:txBody>
      </p:sp>
      <p:sp>
        <p:nvSpPr>
          <p:cNvPr id="4" name="日付プレースホルダー 3"/>
          <p:cNvSpPr>
            <a:spLocks noGrp="1"/>
          </p:cNvSpPr>
          <p:nvPr>
            <p:ph type="dt" sz="half" idx="10"/>
          </p:nvPr>
        </p:nvSpPr>
        <p:spPr/>
        <p:txBody>
          <a:bodyPr/>
          <a:lstStyle/>
          <a:p>
            <a:r>
              <a:rPr lang="en-US" altLang="ja-JP" smtClean="0"/>
              <a:t>&lt;month year&gt;</a:t>
            </a:r>
            <a:endParaRPr lang="en-US" altLang="ja-JP"/>
          </a:p>
        </p:txBody>
      </p:sp>
      <p:sp>
        <p:nvSpPr>
          <p:cNvPr id="5" name="フッター プレースホルダー 4"/>
          <p:cNvSpPr>
            <a:spLocks noGrp="1"/>
          </p:cNvSpPr>
          <p:nvPr>
            <p:ph type="ftr" sz="quarter" idx="11"/>
          </p:nvPr>
        </p:nvSpPr>
        <p:spPr/>
        <p:txBody>
          <a:bodyPr/>
          <a:lstStyle/>
          <a:p>
            <a:r>
              <a:rPr lang="en-US" altLang="ja-JP" smtClean="0"/>
              <a:t>&lt;author&gt;, &lt;company&gt;</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BF25FEAB-154F-4327-817E-44C3BB0DF0E9}" type="slidenum">
              <a:rPr lang="en-US" altLang="ja-JP" smtClean="0"/>
              <a:pPr/>
              <a:t>12</a:t>
            </a:fld>
            <a:endParaRPr lang="en-US" altLang="ja-JP"/>
          </a:p>
        </p:txBody>
      </p:sp>
    </p:spTree>
    <p:extLst>
      <p:ext uri="{BB962C8B-B14F-4D97-AF65-F5344CB8AC3E}">
        <p14:creationId xmlns="" xmlns:p14="http://schemas.microsoft.com/office/powerpoint/2010/main" val="32362070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endParaRPr kumimoji="1" lang="ja-JP" altLang="en-US"/>
          </a:p>
        </p:txBody>
      </p:sp>
      <p:sp>
        <p:nvSpPr>
          <p:cNvPr id="3" name="タイトル 2"/>
          <p:cNvSpPr>
            <a:spLocks noGrp="1"/>
          </p:cNvSpPr>
          <p:nvPr>
            <p:ph type="title"/>
          </p:nvPr>
        </p:nvSpPr>
        <p:spPr/>
        <p:txBody>
          <a:bodyPr/>
          <a:lstStyle/>
          <a:p>
            <a:endParaRPr kumimoji="1" lang="ja-JP" altLang="en-US"/>
          </a:p>
        </p:txBody>
      </p:sp>
      <p:sp>
        <p:nvSpPr>
          <p:cNvPr id="4" name="フッター プレースホルダ 3"/>
          <p:cNvSpPr>
            <a:spLocks noGrp="1"/>
          </p:cNvSpPr>
          <p:nvPr>
            <p:ph type="ftr" sz="quarter" idx="11"/>
          </p:nvPr>
        </p:nvSpPr>
        <p:spPr/>
        <p:txBody>
          <a:bodyPr/>
          <a:lstStyle/>
          <a:p>
            <a:r>
              <a:rPr lang="en-US" altLang="ja-JP" smtClean="0"/>
              <a:t>Shoichi Kitazawa, 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smtClean="0"/>
              <a:t>Slide </a:t>
            </a:r>
            <a:fld id="{17C47D4F-CAA3-4307-B0EF-8C4B3E0CF21D}" type="slidenum">
              <a:rPr lang="en-US" altLang="ja-JP" smtClean="0"/>
              <a:pPr/>
              <a:t>13</a:t>
            </a:fld>
            <a:endParaRPr lang="en-US" altLang="ja-JP" dirty="0"/>
          </a:p>
        </p:txBody>
      </p:sp>
      <p:sp>
        <p:nvSpPr>
          <p:cNvPr id="6" name="日付プレースホルダ 5"/>
          <p:cNvSpPr>
            <a:spLocks noGrp="1"/>
          </p:cNvSpPr>
          <p:nvPr>
            <p:ph type="dt" sz="half" idx="10"/>
          </p:nvPr>
        </p:nvSpPr>
        <p:spPr/>
        <p:txBody>
          <a:bodyPr/>
          <a:lstStyle/>
          <a:p>
            <a:r>
              <a:rPr lang="en-US" altLang="ja-JP" smtClean="0"/>
              <a:t>July 2016</a:t>
            </a:r>
            <a:endParaRPr lang="en-US" altLang="ja-JP"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日付プレースホルダー 3"/>
          <p:cNvSpPr>
            <a:spLocks noGrp="1"/>
          </p:cNvSpPr>
          <p:nvPr>
            <p:ph type="dt" sz="quarter" idx="10"/>
          </p:nvPr>
        </p:nvSpPr>
        <p:spPr>
          <a:noFill/>
          <a:ln>
            <a:miter lim="800000"/>
            <a:headEnd/>
            <a:tailEnd/>
          </a:ln>
        </p:spPr>
        <p:txBody>
          <a:bodyPr/>
          <a:lstStyle/>
          <a:p>
            <a:r>
              <a:rPr lang="en-US" altLang="ja-JP" smtClean="0"/>
              <a:t>July 2016</a:t>
            </a:r>
            <a:endParaRPr lang="en-US" altLang="ja-JP" dirty="0"/>
          </a:p>
        </p:txBody>
      </p:sp>
      <p:sp>
        <p:nvSpPr>
          <p:cNvPr id="3075" name="フッター プレースホルダー 4"/>
          <p:cNvSpPr>
            <a:spLocks noGrp="1"/>
          </p:cNvSpPr>
          <p:nvPr>
            <p:ph type="ftr" sz="quarter" idx="11"/>
          </p:nvPr>
        </p:nvSpPr>
        <p:spPr>
          <a:noFill/>
          <a:ln>
            <a:miter lim="800000"/>
            <a:headEnd/>
            <a:tailEnd/>
          </a:ln>
        </p:spPr>
        <p:txBody>
          <a:bodyPr/>
          <a:lstStyle/>
          <a:p>
            <a:r>
              <a:rPr lang="en-US" altLang="ja-JP" dirty="0" smtClean="0"/>
              <a:t>Shoichi Kitazawa, ATR</a:t>
            </a:r>
            <a:endParaRPr lang="en-US" altLang="ja-JP" dirty="0"/>
          </a:p>
        </p:txBody>
      </p:sp>
      <p:sp>
        <p:nvSpPr>
          <p:cNvPr id="3076" name="スライド番号プレースホルダー 5"/>
          <p:cNvSpPr>
            <a:spLocks noGrp="1"/>
          </p:cNvSpPr>
          <p:nvPr>
            <p:ph type="sldNum" sz="quarter" idx="12"/>
          </p:nvPr>
        </p:nvSpPr>
        <p:spPr>
          <a:noFill/>
          <a:ln>
            <a:miter lim="800000"/>
            <a:headEnd/>
            <a:tailEnd/>
          </a:ln>
        </p:spPr>
        <p:txBody>
          <a:bodyPr/>
          <a:lstStyle/>
          <a:p>
            <a:r>
              <a:rPr lang="en-US" altLang="ja-JP" dirty="0"/>
              <a:t>Slide </a:t>
            </a:r>
            <a:fld id="{B5E08AEC-46ED-40F2-81AC-69CFA93FED46}" type="slidenum">
              <a:rPr lang="en-US" altLang="ja-JP"/>
              <a:pPr/>
              <a:t>2</a:t>
            </a:fld>
            <a:endParaRPr lang="en-US" altLang="ja-JP" dirty="0"/>
          </a:p>
        </p:txBody>
      </p:sp>
      <p:sp>
        <p:nvSpPr>
          <p:cNvPr id="3077" name="Rectangle 2"/>
          <p:cNvSpPr>
            <a:spLocks noGrp="1" noChangeArrowheads="1"/>
          </p:cNvSpPr>
          <p:nvPr>
            <p:ph type="ctrTitle"/>
          </p:nvPr>
        </p:nvSpPr>
        <p:spPr>
          <a:xfrm>
            <a:off x="251520" y="2286000"/>
            <a:ext cx="8640960" cy="1143000"/>
          </a:xfrm>
        </p:spPr>
        <p:txBody>
          <a:bodyPr/>
          <a:lstStyle/>
          <a:p>
            <a:r>
              <a:rPr lang="en-US" altLang="ja-JP" dirty="0" smtClean="0">
                <a:ea typeface="ＭＳ Ｐゴシック" charset="-128"/>
              </a:rPr>
              <a:t>TG4s Opening Information for July 2016</a:t>
            </a:r>
            <a:endParaRPr lang="ja-JP" altLang="ja-JP" dirty="0" smtClean="0">
              <a:ea typeface="ＭＳ Ｐゴシック" charset="-128"/>
            </a:endParaRPr>
          </a:p>
        </p:txBody>
      </p:sp>
      <p:sp>
        <p:nvSpPr>
          <p:cNvPr id="3078" name="Rectangle 3"/>
          <p:cNvSpPr>
            <a:spLocks noGrp="1" noChangeArrowheads="1"/>
          </p:cNvSpPr>
          <p:nvPr>
            <p:ph type="subTitle" idx="1"/>
          </p:nvPr>
        </p:nvSpPr>
        <p:spPr/>
        <p:txBody>
          <a:bodyPr/>
          <a:lstStyle/>
          <a:p>
            <a:r>
              <a:rPr lang="en-US" altLang="ja-JP" dirty="0" smtClean="0">
                <a:ea typeface="ＭＳ Ｐゴシック" charset="-128"/>
              </a:rPr>
              <a:t>Shoichi Kitazawa</a:t>
            </a:r>
            <a:endParaRPr lang="ja-JP" altLang="ja-JP" dirty="0" smtClean="0">
              <a:ea typeface="ＭＳ Ｐゴシック"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IEEE Patent Policy</a:t>
            </a:r>
            <a:endParaRPr kumimoji="1" lang="ja-JP" altLang="en-US" dirty="0"/>
          </a:p>
        </p:txBody>
      </p:sp>
      <p:sp>
        <p:nvSpPr>
          <p:cNvPr id="3" name="コンテンツ プレースホルダ 2"/>
          <p:cNvSpPr>
            <a:spLocks noGrp="1"/>
          </p:cNvSpPr>
          <p:nvPr>
            <p:ph idx="1"/>
          </p:nvPr>
        </p:nvSpPr>
        <p:spPr/>
        <p:txBody>
          <a:bodyPr/>
          <a:lstStyle/>
          <a:p>
            <a:pPr>
              <a:buNone/>
            </a:pPr>
            <a:r>
              <a:rPr lang="en-US" altLang="ja-JP" dirty="0" smtClean="0">
                <a:hlinkClick r:id="rId3"/>
              </a:rPr>
              <a:t>IEEE Patent Policy</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ja-JP" smtClean="0"/>
              <a:t>July 2016</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5B276CEC-641A-426A-A4CF-567A72D18702}" type="slidenum">
              <a:rPr lang="en-US" altLang="ja-JP" smtClean="0"/>
              <a:pPr>
                <a:defRPr/>
              </a:pPr>
              <a:t>3</a:t>
            </a:fld>
            <a:endParaRPr lang="en-US" altLang="ja-JP" dirty="0"/>
          </a:p>
        </p:txBody>
      </p:sp>
      <p:graphicFrame>
        <p:nvGraphicFramePr>
          <p:cNvPr id="7" name="オブジェクト 6">
            <a:hlinkClick r:id="" action="ppaction://ole?verb=0"/>
          </p:cNvPr>
          <p:cNvGraphicFramePr>
            <a:graphicFrameLocks noChangeAspect="1"/>
          </p:cNvGraphicFramePr>
          <p:nvPr/>
        </p:nvGraphicFramePr>
        <p:xfrm>
          <a:off x="4114800" y="3000375"/>
          <a:ext cx="914400" cy="857250"/>
        </p:xfrm>
        <a:graphic>
          <a:graphicData uri="http://schemas.openxmlformats.org/presentationml/2006/ole">
            <p:oleObj spid="_x0000_s1028" name="プレゼンテーション" showAsIcon="1" r:id="rId4" imgW="914400" imgH="857250" progId="PowerPoint.Show.8">
              <p:embed/>
            </p:oleObj>
          </a:graphicData>
        </a:graphic>
      </p:graphicFrame>
    </p:spTree>
    <p:extLst>
      <p:ext uri="{BB962C8B-B14F-4D97-AF65-F5344CB8AC3E}">
        <p14:creationId xmlns:p14="http://schemas.microsoft.com/office/powerpoint/2010/main" xmlns="" val="33245885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xmlns="" val="469255265"/>
              </p:ext>
            </p:extLst>
          </p:nvPr>
        </p:nvGraphicFramePr>
        <p:xfrm>
          <a:off x="755576" y="2060848"/>
          <a:ext cx="7416000" cy="2962840"/>
        </p:xfrm>
        <a:graphic>
          <a:graphicData uri="http://schemas.openxmlformats.org/drawingml/2006/table">
            <a:tbl>
              <a:tblPr firstRow="1" bandRow="1">
                <a:tableStyleId>{93296810-A885-4BE3-A3E7-6D5BEEA58F35}</a:tableStyleId>
              </a:tblPr>
              <a:tblGrid>
                <a:gridCol w="1080000"/>
                <a:gridCol w="1584000"/>
                <a:gridCol w="1584000"/>
                <a:gridCol w="1584000"/>
                <a:gridCol w="1584000"/>
              </a:tblGrid>
              <a:tr h="370840">
                <a:tc>
                  <a:txBody>
                    <a:bodyPr/>
                    <a:lstStyle/>
                    <a:p>
                      <a:endParaRPr kumimoji="1" lang="ja-JP" altLang="en-US" dirty="0"/>
                    </a:p>
                  </a:txBody>
                  <a:tcPr/>
                </a:tc>
                <a:tc>
                  <a:txBody>
                    <a:bodyPr/>
                    <a:lstStyle/>
                    <a:p>
                      <a:pPr algn="ctr"/>
                      <a:r>
                        <a:rPr kumimoji="1" lang="en-US" altLang="ja-JP" dirty="0" smtClean="0"/>
                        <a:t>Monday</a:t>
                      </a:r>
                      <a:endParaRPr kumimoji="1" lang="ja-JP" altLang="en-US" dirty="0"/>
                    </a:p>
                  </a:txBody>
                  <a:tcPr anchor="ctr"/>
                </a:tc>
                <a:tc>
                  <a:txBody>
                    <a:bodyPr/>
                    <a:lstStyle/>
                    <a:p>
                      <a:pPr algn="ctr"/>
                      <a:r>
                        <a:rPr kumimoji="1" lang="en-US" altLang="ja-JP" dirty="0" smtClean="0"/>
                        <a:t>Tuesday</a:t>
                      </a:r>
                      <a:endParaRPr kumimoji="1" lang="ja-JP" altLang="en-US" dirty="0"/>
                    </a:p>
                  </a:txBody>
                  <a:tcPr anchor="ctr"/>
                </a:tc>
                <a:tc>
                  <a:txBody>
                    <a:bodyPr/>
                    <a:lstStyle/>
                    <a:p>
                      <a:pPr algn="ctr"/>
                      <a:r>
                        <a:rPr kumimoji="1" lang="en-US" altLang="ja-JP" dirty="0" smtClean="0"/>
                        <a:t>Wednesday</a:t>
                      </a:r>
                      <a:endParaRPr kumimoji="1" lang="ja-JP" altLang="en-US" dirty="0"/>
                    </a:p>
                  </a:txBody>
                  <a:tcPr marL="36000" marR="36000" marT="36000" marB="36000" anchor="ctr"/>
                </a:tc>
                <a:tc>
                  <a:txBody>
                    <a:bodyPr/>
                    <a:lstStyle/>
                    <a:p>
                      <a:pPr algn="ctr"/>
                      <a:r>
                        <a:rPr kumimoji="1" lang="en-US" altLang="ja-JP" dirty="0" smtClean="0"/>
                        <a:t>Thursday</a:t>
                      </a:r>
                      <a:endParaRPr kumimoji="1" lang="ja-JP" altLang="en-US" dirty="0"/>
                    </a:p>
                  </a:txBody>
                  <a:tcPr marL="36000" marR="36000" marT="36000" marB="36000" anchor="ctr"/>
                </a:tc>
              </a:tr>
              <a:tr h="648000">
                <a:tc>
                  <a:txBody>
                    <a:bodyPr/>
                    <a:lstStyle/>
                    <a:p>
                      <a:pPr algn="ctr"/>
                      <a:r>
                        <a:rPr kumimoji="1" lang="en-US" altLang="ja-JP" dirty="0" smtClean="0"/>
                        <a:t>AM1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TG4s</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solidFill>
                            <a:schemeClr val="tx1"/>
                          </a:solidFill>
                        </a:rPr>
                        <a:t>Golden Hill B</a:t>
                      </a:r>
                      <a:endParaRPr kumimoji="1" lang="ja-JP" altLang="en-US"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TG4s</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La</a:t>
                      </a:r>
                      <a:r>
                        <a:rPr kumimoji="1" lang="en-US" altLang="ja-JP" baseline="0" dirty="0" smtClean="0"/>
                        <a:t> Jolla B</a:t>
                      </a:r>
                      <a:endParaRPr kumimoji="1" lang="en-US" altLang="ja-JP" dirty="0" smtClean="0"/>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TG4</a:t>
                      </a:r>
                      <a:r>
                        <a:rPr kumimoji="1" lang="en-US" altLang="ja-JP" baseline="0" dirty="0" smtClean="0"/>
                        <a:t> </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err="1" smtClean="0"/>
                        <a:t>Gaslamp</a:t>
                      </a:r>
                      <a:r>
                        <a:rPr kumimoji="1" lang="en-US" altLang="ja-JP" baseline="0" dirty="0" smtClean="0"/>
                        <a:t> D</a:t>
                      </a:r>
                    </a:p>
                  </a:txBody>
                  <a:tcPr marL="36000" marR="36000" marT="36000" marB="36000" anchor="ctr"/>
                </a:tc>
              </a:tr>
              <a:tr h="648000">
                <a:tc>
                  <a:txBody>
                    <a:bodyPr/>
                    <a:lstStyle/>
                    <a:p>
                      <a:pPr algn="ctr"/>
                      <a:r>
                        <a:rPr kumimoji="1" lang="en-US" altLang="ja-JP" dirty="0" smtClean="0"/>
                        <a:t>AM2</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TG12+TG4s</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solidFill>
                            <a:schemeClr val="tx1"/>
                          </a:solidFill>
                        </a:rPr>
                        <a:t>Golden Hill B</a:t>
                      </a:r>
                      <a:endParaRPr kumimoji="1" lang="ja-JP" altLang="en-US" dirty="0" smtClean="0">
                        <a:solidFill>
                          <a:schemeClr val="tx1"/>
                        </a:solidFill>
                      </a:endParaRPr>
                    </a:p>
                  </a:txBody>
                  <a:tcPr anchor="ctr"/>
                </a:tc>
                <a:tc>
                  <a:txBody>
                    <a:bodyPr/>
                    <a:lstStyle/>
                    <a:p>
                      <a:pPr algn="ctr"/>
                      <a:endParaRPr kumimoji="1" lang="ja-JP" altLang="en-US" dirty="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TG4</a:t>
                      </a:r>
                      <a:r>
                        <a:rPr kumimoji="1" lang="en-US" altLang="ja-JP" baseline="0" dirty="0" smtClean="0"/>
                        <a:t> </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err="1" smtClean="0"/>
                        <a:t>Gaslamp</a:t>
                      </a:r>
                      <a:r>
                        <a:rPr kumimoji="1" lang="en-US" altLang="ja-JP" baseline="0" dirty="0" smtClean="0"/>
                        <a:t> D</a:t>
                      </a:r>
                    </a:p>
                  </a:txBody>
                  <a:tcPr marL="36000" marR="36000" marT="36000" marB="36000" anchor="ctr"/>
                </a:tc>
              </a:tr>
              <a:tr h="648000">
                <a:tc>
                  <a:txBody>
                    <a:bodyPr/>
                    <a:lstStyle/>
                    <a:p>
                      <a:pPr algn="ctr"/>
                      <a:r>
                        <a:rPr kumimoji="1" lang="en-US" altLang="ja-JP" dirty="0" smtClean="0"/>
                        <a:t>PM1</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marL="36000" marR="36000" marT="36000" marB="36000" anchor="ctr"/>
                </a:tc>
              </a:tr>
              <a:tr h="648000">
                <a:tc>
                  <a:txBody>
                    <a:bodyPr/>
                    <a:lstStyle/>
                    <a:p>
                      <a:pPr algn="ctr"/>
                      <a:r>
                        <a:rPr kumimoji="1" lang="en-US" altLang="ja-JP" dirty="0" smtClean="0"/>
                        <a:t>PM2</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smtClean="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marL="36000" marR="36000" marT="36000" marB="36000" anchor="ctr"/>
                </a:tc>
              </a:tr>
            </a:tbl>
          </a:graphicData>
        </a:graphic>
      </p:graphicFrame>
      <p:sp>
        <p:nvSpPr>
          <p:cNvPr id="3" name="タイトル 2"/>
          <p:cNvSpPr>
            <a:spLocks noGrp="1"/>
          </p:cNvSpPr>
          <p:nvPr>
            <p:ph type="title"/>
          </p:nvPr>
        </p:nvSpPr>
        <p:spPr/>
        <p:txBody>
          <a:bodyPr/>
          <a:lstStyle/>
          <a:p>
            <a:r>
              <a:rPr kumimoji="1" lang="en-US" altLang="ja-JP" dirty="0" smtClean="0"/>
              <a:t>TG4s schedule for the week</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4</a:t>
            </a:fld>
            <a:endParaRPr lang="en-US" altLang="ja-JP" dirty="0"/>
          </a:p>
        </p:txBody>
      </p:sp>
      <p:sp>
        <p:nvSpPr>
          <p:cNvPr id="6" name="日付プレースホルダー 5"/>
          <p:cNvSpPr>
            <a:spLocks noGrp="1"/>
          </p:cNvSpPr>
          <p:nvPr>
            <p:ph type="dt" sz="half" idx="10"/>
          </p:nvPr>
        </p:nvSpPr>
        <p:spPr/>
        <p:txBody>
          <a:bodyPr/>
          <a:lstStyle/>
          <a:p>
            <a:r>
              <a:rPr lang="en-US" altLang="ja-JP" smtClean="0"/>
              <a:t>July 2016</a:t>
            </a:r>
            <a:endParaRPr lang="en-US" altLang="ja-JP" dirty="0"/>
          </a:p>
        </p:txBody>
      </p:sp>
    </p:spTree>
    <p:extLst>
      <p:ext uri="{BB962C8B-B14F-4D97-AF65-F5344CB8AC3E}">
        <p14:creationId xmlns:p14="http://schemas.microsoft.com/office/powerpoint/2010/main" xmlns="" val="14242909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July 2016</a:t>
            </a:r>
            <a:endParaRPr lang="en-US" altLang="ja-JP" dirty="0"/>
          </a:p>
        </p:txBody>
      </p:sp>
      <p:sp>
        <p:nvSpPr>
          <p:cNvPr id="5" name="フッター プレースホルダー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5</a:t>
            </a:fld>
            <a:endParaRPr lang="en-US" altLang="ja-JP" dirty="0"/>
          </a:p>
        </p:txBody>
      </p:sp>
      <p:sp>
        <p:nvSpPr>
          <p:cNvPr id="4098" name="Rectangle 2"/>
          <p:cNvSpPr>
            <a:spLocks noGrp="1" noChangeArrowheads="1"/>
          </p:cNvSpPr>
          <p:nvPr>
            <p:ph type="title"/>
          </p:nvPr>
        </p:nvSpPr>
        <p:spPr>
          <a:ln/>
        </p:spPr>
        <p:txBody>
          <a:bodyPr/>
          <a:lstStyle/>
          <a:p>
            <a:r>
              <a:rPr lang="en-US" altLang="ja-JP" sz="3200" dirty="0" smtClean="0"/>
              <a:t>Agenda</a:t>
            </a:r>
            <a:endParaRPr lang="ja-JP" altLang="ja-JP" sz="3200" dirty="0"/>
          </a:p>
        </p:txBody>
      </p:sp>
      <p:sp>
        <p:nvSpPr>
          <p:cNvPr id="4099" name="Rectangle 3"/>
          <p:cNvSpPr>
            <a:spLocks noGrp="1" noChangeArrowheads="1"/>
          </p:cNvSpPr>
          <p:nvPr>
            <p:ph type="body" idx="1"/>
          </p:nvPr>
        </p:nvSpPr>
        <p:spPr>
          <a:xfrm>
            <a:off x="251520" y="1981200"/>
            <a:ext cx="8640960" cy="4328120"/>
          </a:xfrm>
          <a:ln/>
        </p:spPr>
        <p:txBody>
          <a:bodyPr>
            <a:normAutofit/>
          </a:bodyPr>
          <a:lstStyle/>
          <a:p>
            <a:r>
              <a:rPr lang="en-US" altLang="ja-JP" sz="2400" dirty="0" smtClean="0"/>
              <a:t>TG4s meeting call to order</a:t>
            </a:r>
          </a:p>
          <a:p>
            <a:r>
              <a:rPr lang="en-US" altLang="ja-JP" sz="2400" dirty="0" smtClean="0"/>
              <a:t>Call for essential patents and policies &amp; procedures reminder </a:t>
            </a:r>
          </a:p>
          <a:p>
            <a:r>
              <a:rPr lang="en-US" altLang="ja-JP" sz="2400" dirty="0" smtClean="0"/>
              <a:t>Agenda Setting</a:t>
            </a:r>
          </a:p>
          <a:p>
            <a:r>
              <a:rPr lang="en-US" altLang="ja-JP" sz="2400" dirty="0" smtClean="0"/>
              <a:t>Approve KOA  and Teleconference meeting minutes</a:t>
            </a:r>
          </a:p>
          <a:p>
            <a:pPr>
              <a:lnSpc>
                <a:spcPct val="80000"/>
              </a:lnSpc>
            </a:pPr>
            <a:r>
              <a:rPr lang="en-US" altLang="ja-JP" sz="2400" dirty="0" smtClean="0"/>
              <a:t>Hearing presentations</a:t>
            </a:r>
          </a:p>
          <a:p>
            <a:pPr>
              <a:lnSpc>
                <a:spcPct val="80000"/>
              </a:lnSpc>
            </a:pPr>
            <a:r>
              <a:rPr lang="en-US" altLang="ja-JP" sz="2400" dirty="0" smtClean="0"/>
              <a:t>Work on Draft document</a:t>
            </a:r>
          </a:p>
          <a:p>
            <a:pPr>
              <a:lnSpc>
                <a:spcPct val="80000"/>
              </a:lnSpc>
            </a:pPr>
            <a:r>
              <a:rPr lang="en-US" altLang="ja-JP" sz="2400" dirty="0" smtClean="0"/>
              <a:t>TG Motion for LB, BRC and Teleconference</a:t>
            </a:r>
          </a:p>
          <a:p>
            <a:pPr>
              <a:lnSpc>
                <a:spcPct val="80000"/>
              </a:lnSpc>
            </a:pPr>
            <a:r>
              <a:rPr lang="en-US" altLang="ja-JP" sz="2400" dirty="0" smtClean="0"/>
              <a:t>Plan for next meeting</a:t>
            </a:r>
          </a:p>
          <a:p>
            <a:r>
              <a:rPr lang="en-US" altLang="ja-JP" sz="2400" dirty="0" smtClean="0">
                <a:ea typeface="ＭＳ Ｐゴシック" pitchFamily="50" charset="-128"/>
              </a:rPr>
              <a:t>Report on progress to WG</a:t>
            </a:r>
          </a:p>
        </p:txBody>
      </p:sp>
    </p:spTree>
    <p:extLst>
      <p:ext uri="{BB962C8B-B14F-4D97-AF65-F5344CB8AC3E}">
        <p14:creationId xmlns:p14="http://schemas.microsoft.com/office/powerpoint/2010/main" xmlns="" val="19474677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Time planning</a:t>
            </a:r>
            <a:endParaRPr kumimoji="1" lang="ja-JP" altLang="en-US" dirty="0"/>
          </a:p>
        </p:txBody>
      </p:sp>
      <p:sp>
        <p:nvSpPr>
          <p:cNvPr id="6" name="コンテンツ プレースホルダー 5"/>
          <p:cNvSpPr>
            <a:spLocks noGrp="1"/>
          </p:cNvSpPr>
          <p:nvPr>
            <p:ph idx="1"/>
          </p:nvPr>
        </p:nvSpPr>
        <p:spPr>
          <a:xfrm>
            <a:off x="251520" y="1981200"/>
            <a:ext cx="8640960" cy="4114800"/>
          </a:xfrm>
        </p:spPr>
        <p:txBody>
          <a:bodyPr/>
          <a:lstStyle/>
          <a:p>
            <a:r>
              <a:rPr lang="en-US" altLang="ja-JP" sz="2400" dirty="0" smtClean="0"/>
              <a:t>TG Kickoff			September 2014</a:t>
            </a:r>
            <a:r>
              <a:rPr lang="en-US" altLang="ja-JP" sz="2000" dirty="0" smtClean="0"/>
              <a:t>		</a:t>
            </a:r>
          </a:p>
          <a:p>
            <a:r>
              <a:rPr lang="en-US" altLang="ja-JP" sz="2400" dirty="0" smtClean="0"/>
              <a:t>Editing1</a:t>
            </a:r>
            <a:r>
              <a:rPr lang="en-US" altLang="ja-JP" sz="2400" baseline="30000" dirty="0" smtClean="0"/>
              <a:t>st</a:t>
            </a:r>
            <a:r>
              <a:rPr lang="en-US" altLang="ja-JP" sz="2400" dirty="0" smtClean="0"/>
              <a:t> Draft		May 2015</a:t>
            </a:r>
          </a:p>
          <a:p>
            <a:r>
              <a:rPr lang="en-US" altLang="ja-JP" sz="2400" dirty="0" smtClean="0"/>
              <a:t>Motion for Letter Ballot	July 2016</a:t>
            </a:r>
          </a:p>
          <a:p>
            <a:r>
              <a:rPr lang="en-US" altLang="ja-JP" sz="2400" dirty="0" smtClean="0"/>
              <a:t>Sponsor Ballot		March 2017</a:t>
            </a:r>
          </a:p>
          <a:p>
            <a:r>
              <a:rPr lang="de-DE" altLang="ja-JP" sz="2400" dirty="0" smtClean="0"/>
              <a:t>Submission to RevCom	November 2017</a:t>
            </a:r>
            <a:endParaRPr lang="de-DE" altLang="ja-JP" sz="2400" dirty="0"/>
          </a:p>
        </p:txBody>
      </p:sp>
      <p:sp>
        <p:nvSpPr>
          <p:cNvPr id="3" name="日付プレースホルダー 2"/>
          <p:cNvSpPr>
            <a:spLocks noGrp="1"/>
          </p:cNvSpPr>
          <p:nvPr>
            <p:ph type="dt" sz="half" idx="10"/>
          </p:nvPr>
        </p:nvSpPr>
        <p:spPr/>
        <p:txBody>
          <a:bodyPr/>
          <a:lstStyle/>
          <a:p>
            <a:r>
              <a:rPr lang="en-US" altLang="ja-JP" smtClean="0"/>
              <a:t>July 2016</a:t>
            </a:r>
            <a:endParaRPr lang="en-US" altLang="ja-JP" dirty="0"/>
          </a:p>
        </p:txBody>
      </p:sp>
      <p:sp>
        <p:nvSpPr>
          <p:cNvPr id="4" name="フッター プレースホルダー 3"/>
          <p:cNvSpPr>
            <a:spLocks noGrp="1"/>
          </p:cNvSpPr>
          <p:nvPr>
            <p:ph type="ftr" sz="quarter" idx="11"/>
          </p:nvPr>
        </p:nvSpPr>
        <p:spPr/>
        <p:txBody>
          <a:bodyPr/>
          <a:lstStyle/>
          <a:p>
            <a:r>
              <a:rPr lang="en-US" altLang="ja-JP"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DDC4BAE5-0EA1-41D5-B725-885149B36CCC}" type="slidenum">
              <a:rPr lang="en-US" altLang="ja-JP" smtClean="0"/>
              <a:pPr/>
              <a:t>6</a:t>
            </a:fld>
            <a:endParaRPr lang="en-US" altLang="ja-JP" dirty="0"/>
          </a:p>
        </p:txBody>
      </p:sp>
      <p:sp>
        <p:nvSpPr>
          <p:cNvPr id="8" name="テキスト ボックス 7"/>
          <p:cNvSpPr txBox="1"/>
          <p:nvPr/>
        </p:nvSpPr>
        <p:spPr>
          <a:xfrm>
            <a:off x="6007071" y="6165304"/>
            <a:ext cx="2669385" cy="307777"/>
          </a:xfrm>
          <a:prstGeom prst="rect">
            <a:avLst/>
          </a:prstGeom>
          <a:noFill/>
        </p:spPr>
        <p:txBody>
          <a:bodyPr wrap="none" rtlCol="0">
            <a:spAutoFit/>
          </a:bodyPr>
          <a:lstStyle/>
          <a:p>
            <a:r>
              <a:rPr lang="en-US" altLang="ja-JP" sz="1400" dirty="0" smtClean="0">
                <a:ea typeface="ＭＳ Ｐゴシック" charset="-128"/>
              </a:rPr>
              <a:t>Timeline of TG4s (15-14-0559-r2)</a:t>
            </a:r>
            <a:endParaRPr kumimoji="1" lang="ja-JP" altLang="en-US" sz="1400" dirty="0"/>
          </a:p>
        </p:txBody>
      </p:sp>
    </p:spTree>
    <p:extLst>
      <p:ext uri="{BB962C8B-B14F-4D97-AF65-F5344CB8AC3E}">
        <p14:creationId xmlns:p14="http://schemas.microsoft.com/office/powerpoint/2010/main" xmlns="" val="11412111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dirty="0" smtClean="0"/>
              <a:t>Timeline</a:t>
            </a:r>
            <a:endParaRPr kumimoji="1" lang="ja-JP" altLang="en-US" dirty="0"/>
          </a:p>
        </p:txBody>
      </p:sp>
      <p:sp>
        <p:nvSpPr>
          <p:cNvPr id="6" name="日付プレースホルダ 5"/>
          <p:cNvSpPr>
            <a:spLocks noGrp="1"/>
          </p:cNvSpPr>
          <p:nvPr>
            <p:ph type="dt" sz="half" idx="10"/>
          </p:nvPr>
        </p:nvSpPr>
        <p:spPr/>
        <p:txBody>
          <a:bodyPr/>
          <a:lstStyle/>
          <a:p>
            <a:r>
              <a:rPr lang="en-US" altLang="ja-JP" smtClean="0"/>
              <a:t>July 2016</a:t>
            </a:r>
            <a:endParaRPr lang="en-US" altLang="ja-JP" dirty="0"/>
          </a:p>
        </p:txBody>
      </p:sp>
      <p:sp>
        <p:nvSpPr>
          <p:cNvPr id="4" name="フッター プレースホルダ 3"/>
          <p:cNvSpPr>
            <a:spLocks noGrp="1"/>
          </p:cNvSpPr>
          <p:nvPr>
            <p:ph type="ftr" sz="quarter" idx="11"/>
          </p:nvPr>
        </p:nvSpPr>
        <p:spPr/>
        <p:txBody>
          <a:bodyPr/>
          <a:lstStyle/>
          <a:p>
            <a:r>
              <a:rPr lang="en-US" altLang="ja-JP" smtClean="0"/>
              <a:t>Shoichi Kitazawa, 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smtClean="0"/>
              <a:t>Slide </a:t>
            </a:r>
            <a:fld id="{17C47D4F-CAA3-4307-B0EF-8C4B3E0CF21D}" type="slidenum">
              <a:rPr lang="en-US" altLang="ja-JP" smtClean="0"/>
              <a:pPr/>
              <a:t>7</a:t>
            </a:fld>
            <a:endParaRPr lang="en-US" altLang="ja-JP" dirty="0"/>
          </a:p>
        </p:txBody>
      </p:sp>
      <p:sp>
        <p:nvSpPr>
          <p:cNvPr id="8" name="テキスト ボックス 7"/>
          <p:cNvSpPr txBox="1"/>
          <p:nvPr/>
        </p:nvSpPr>
        <p:spPr>
          <a:xfrm>
            <a:off x="6007071" y="6165304"/>
            <a:ext cx="2669385" cy="307777"/>
          </a:xfrm>
          <a:prstGeom prst="rect">
            <a:avLst/>
          </a:prstGeom>
          <a:noFill/>
        </p:spPr>
        <p:txBody>
          <a:bodyPr wrap="none" rtlCol="0">
            <a:spAutoFit/>
          </a:bodyPr>
          <a:lstStyle/>
          <a:p>
            <a:r>
              <a:rPr lang="en-US" altLang="ja-JP" sz="1400" dirty="0" smtClean="0">
                <a:ea typeface="ＭＳ Ｐゴシック" charset="-128"/>
              </a:rPr>
              <a:t>Timeline of TG4s (15-14-0559-r2)</a:t>
            </a:r>
            <a:endParaRPr kumimoji="1" lang="ja-JP" altLang="en-US" sz="1400" dirty="0"/>
          </a:p>
        </p:txBody>
      </p:sp>
      <p:graphicFrame>
        <p:nvGraphicFramePr>
          <p:cNvPr id="9" name="Table 5"/>
          <p:cNvGraphicFramePr>
            <a:graphicFrameLocks noGrp="1" noChangeAspect="1"/>
          </p:cNvGraphicFramePr>
          <p:nvPr>
            <p:extLst>
              <p:ext uri="{D42A27DB-BD31-4B8C-83A1-F6EECF244321}">
                <p14:modId xmlns:p14="http://schemas.microsoft.com/office/powerpoint/2010/main" xmlns="" val="2274331448"/>
              </p:ext>
            </p:extLst>
          </p:nvPr>
        </p:nvGraphicFramePr>
        <p:xfrm>
          <a:off x="276988" y="1700808"/>
          <a:ext cx="8543484" cy="4302298"/>
        </p:xfrm>
        <a:graphic>
          <a:graphicData uri="http://schemas.openxmlformats.org/drawingml/2006/table">
            <a:tbl>
              <a:tblPr/>
              <a:tblGrid>
                <a:gridCol w="288000"/>
                <a:gridCol w="1350216"/>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1268"/>
              </a:tblGrid>
              <a:tr h="324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2016</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4325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24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SG</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PAR &amp; CSD development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88000">
                <a:tc rowSpan="8">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TG Work Items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Start TG</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Use Cases &amp;</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TGD</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Editing Draft</a:t>
                      </a: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88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Letter Ballot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LB Comment Resolution</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49536">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Initial</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Sponsor Ballot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solidFill>
                            <a:srgbClr val="FF0000"/>
                          </a:solid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SB Comment Resolution</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kern="1200" dirty="0" smtClean="0">
                        <a:solidFill>
                          <a:schemeClr val="tx1"/>
                        </a:solidFill>
                        <a:latin typeface="+mn-lt"/>
                        <a:ea typeface="+mn-ea"/>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Submission to </a:t>
                      </a:r>
                      <a:r>
                        <a:rPr kumimoji="1" lang="en-US" altLang="ja-JP" sz="1200" b="0" i="0" u="none" strike="noStrike" cap="none" normalizeH="0" baseline="0" dirty="0" err="1" smtClean="0">
                          <a:ln>
                            <a:noFill/>
                          </a:ln>
                          <a:solidFill>
                            <a:srgbClr val="000000"/>
                          </a:solidFill>
                          <a:effectLst/>
                          <a:latin typeface="Calibri" pitchFamily="34" charset="0"/>
                          <a:ea typeface="ＭＳ Ｐゴシック" pitchFamily="50" charset="-128"/>
                        </a:rPr>
                        <a:t>RevCom</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r>
            </a:tbl>
          </a:graphicData>
        </a:graphic>
      </p:graphicFrame>
      <p:cxnSp>
        <p:nvCxnSpPr>
          <p:cNvPr id="10" name="直線コネクタ 9"/>
          <p:cNvCxnSpPr/>
          <p:nvPr/>
        </p:nvCxnSpPr>
        <p:spPr bwMode="auto">
          <a:xfrm>
            <a:off x="6516216" y="2012186"/>
            <a:ext cx="0" cy="4032448"/>
          </a:xfrm>
          <a:prstGeom prst="line">
            <a:avLst/>
          </a:prstGeom>
          <a:solidFill>
            <a:schemeClr val="accent1"/>
          </a:solidFill>
          <a:ln w="28575"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Tree>
    <p:extLst>
      <p:ext uri="{BB962C8B-B14F-4D97-AF65-F5344CB8AC3E}">
        <p14:creationId xmlns:p14="http://schemas.microsoft.com/office/powerpoint/2010/main" xmlns="" val="17202746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51520" y="1981200"/>
            <a:ext cx="8640960" cy="4114800"/>
          </a:xfrm>
        </p:spPr>
        <p:txBody>
          <a:bodyPr>
            <a:normAutofit/>
          </a:bodyPr>
          <a:lstStyle/>
          <a:p>
            <a:r>
              <a:rPr lang="en-US" altLang="ja-JP" sz="2400" dirty="0" smtClean="0"/>
              <a:t>TG4s May 2016 Meeting Minutes (15-16-382r0)</a:t>
            </a:r>
          </a:p>
          <a:p>
            <a:r>
              <a:rPr lang="en-US" altLang="ja-JP" sz="2400" dirty="0" smtClean="0"/>
              <a:t>TG4s Teleconference Minutes for July 2016 (15-16-500)</a:t>
            </a:r>
          </a:p>
          <a:p>
            <a:r>
              <a:rPr lang="en-US" altLang="ja-JP" sz="2400" dirty="0" smtClean="0"/>
              <a:t>TG4s </a:t>
            </a:r>
            <a:r>
              <a:rPr lang="en-US" altLang="ja-JP" sz="2400" dirty="0"/>
              <a:t>Technical Guidance </a:t>
            </a:r>
            <a:r>
              <a:rPr lang="en-US" altLang="ja-JP" sz="2400" dirty="0" smtClean="0"/>
              <a:t>Document (15-14-555r13)</a:t>
            </a:r>
          </a:p>
          <a:p>
            <a:endParaRPr kumimoji="1" lang="en-US" altLang="ja-JP" sz="2400" dirty="0" smtClean="0"/>
          </a:p>
          <a:p>
            <a:endParaRPr kumimoji="1" lang="ja-JP" altLang="en-US" sz="2400" dirty="0"/>
          </a:p>
        </p:txBody>
      </p:sp>
      <p:sp>
        <p:nvSpPr>
          <p:cNvPr id="3" name="タイトル 2"/>
          <p:cNvSpPr>
            <a:spLocks noGrp="1"/>
          </p:cNvSpPr>
          <p:nvPr>
            <p:ph type="title"/>
          </p:nvPr>
        </p:nvSpPr>
        <p:spPr/>
        <p:txBody>
          <a:bodyPr/>
          <a:lstStyle/>
          <a:p>
            <a:r>
              <a:rPr kumimoji="1" lang="en-US" altLang="ja-JP" dirty="0" smtClean="0"/>
              <a:t>Contributions</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smtClean="0"/>
              <a:t>Slide </a:t>
            </a:r>
            <a:fld id="{17C47D4F-CAA3-4307-B0EF-8C4B3E0CF21D}" type="slidenum">
              <a:rPr lang="en-US" altLang="ja-JP" smtClean="0"/>
              <a:pPr/>
              <a:t>8</a:t>
            </a:fld>
            <a:endParaRPr lang="en-US" altLang="ja-JP" dirty="0"/>
          </a:p>
        </p:txBody>
      </p:sp>
      <p:sp>
        <p:nvSpPr>
          <p:cNvPr id="6" name="日付プレースホルダー 5"/>
          <p:cNvSpPr>
            <a:spLocks noGrp="1"/>
          </p:cNvSpPr>
          <p:nvPr>
            <p:ph type="dt" sz="half" idx="10"/>
          </p:nvPr>
        </p:nvSpPr>
        <p:spPr/>
        <p:txBody>
          <a:bodyPr/>
          <a:lstStyle/>
          <a:p>
            <a:r>
              <a:rPr lang="en-US" altLang="ja-JP" smtClean="0"/>
              <a:t>July 2016</a:t>
            </a:r>
            <a:endParaRPr lang="en-US" altLang="ja-JP" dirty="0"/>
          </a:p>
        </p:txBody>
      </p:sp>
    </p:spTree>
    <p:extLst>
      <p:ext uri="{BB962C8B-B14F-4D97-AF65-F5344CB8AC3E}">
        <p14:creationId xmlns:p14="http://schemas.microsoft.com/office/powerpoint/2010/main" xmlns="" val="24736509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pPr marL="0" indent="0">
              <a:buNone/>
            </a:pPr>
            <a:r>
              <a:rPr lang="en-US" altLang="ja-JP" sz="2400" dirty="0" smtClean="0"/>
              <a:t>Move </a:t>
            </a:r>
            <a:r>
              <a:rPr lang="en-US" altLang="ja-JP" sz="2400" i="1" dirty="0" smtClean="0"/>
              <a:t>that TG4s formally requests that the 802.15 WG start a WG Letter Ballot requesting approval to forward document </a:t>
            </a:r>
            <a:r>
              <a:rPr lang="en-US" altLang="ja-JP" sz="2400" i="1" dirty="0" smtClean="0"/>
              <a:t>P802-15-4s/D01, and CA </a:t>
            </a:r>
            <a:r>
              <a:rPr lang="en-US" altLang="ja-JP" sz="2400" i="1" dirty="0" smtClean="0"/>
              <a:t>document  </a:t>
            </a:r>
            <a:r>
              <a:rPr lang="en-US" altLang="ja-JP" sz="2400" i="1" dirty="0" smtClean="0"/>
              <a:t>15-16-0536-01-004s-coexistence-assurance-document-for-802-15-4s.doc to </a:t>
            </a:r>
            <a:r>
              <a:rPr lang="en-US" altLang="ja-JP" sz="2400" i="1" dirty="0" smtClean="0"/>
              <a:t>Sponsor Ballot</a:t>
            </a:r>
            <a:r>
              <a:rPr lang="en-US" altLang="ja-JP" sz="2400" dirty="0" smtClean="0"/>
              <a:t>.</a:t>
            </a:r>
          </a:p>
          <a:p>
            <a:pPr marL="0" indent="0">
              <a:buNone/>
            </a:pPr>
            <a:endParaRPr lang="en-US" altLang="ja-JP" sz="2400" dirty="0" smtClean="0"/>
          </a:p>
          <a:p>
            <a:pPr marL="0" indent="0">
              <a:buNone/>
            </a:pPr>
            <a:r>
              <a:rPr lang="en-US" altLang="ja-JP" sz="2400" dirty="0" smtClean="0"/>
              <a:t>Moved </a:t>
            </a:r>
            <a:r>
              <a:rPr lang="en-US" altLang="ja-JP" sz="2400" dirty="0" smtClean="0"/>
              <a:t>By: Hidetoshi Yokota</a:t>
            </a:r>
            <a:endParaRPr lang="en-US" altLang="ja-JP" sz="2400" dirty="0" smtClean="0"/>
          </a:p>
          <a:p>
            <a:pPr marL="0" indent="0">
              <a:buNone/>
            </a:pPr>
            <a:r>
              <a:rPr lang="en-US" altLang="ja-JP" sz="2400" dirty="0" smtClean="0"/>
              <a:t>Seconded </a:t>
            </a:r>
            <a:r>
              <a:rPr lang="en-US" altLang="ja-JP" sz="2400" dirty="0" smtClean="0"/>
              <a:t>By: Shusaku Shimada</a:t>
            </a:r>
            <a:endParaRPr lang="en-US" altLang="ja-JP" sz="2400" dirty="0" smtClean="0"/>
          </a:p>
          <a:p>
            <a:pPr marL="0" indent="0">
              <a:buNone/>
            </a:pPr>
            <a:r>
              <a:rPr lang="en-US" altLang="ja-JP" sz="2400" dirty="0" smtClean="0"/>
              <a:t>y/a/n =4 /0/0</a:t>
            </a:r>
          </a:p>
          <a:p>
            <a:pPr marL="0" indent="0">
              <a:buNone/>
            </a:pPr>
            <a:endParaRPr lang="en-US" altLang="ja-JP" sz="2000" dirty="0" smtClean="0"/>
          </a:p>
          <a:p>
            <a:pPr>
              <a:buNone/>
            </a:pPr>
            <a:endParaRPr lang="en-US" altLang="ja-JP" sz="2000" i="1" dirty="0" smtClean="0"/>
          </a:p>
        </p:txBody>
      </p:sp>
      <p:sp>
        <p:nvSpPr>
          <p:cNvPr id="3" name="タイトル 2"/>
          <p:cNvSpPr>
            <a:spLocks noGrp="1"/>
          </p:cNvSpPr>
          <p:nvPr>
            <p:ph type="title"/>
          </p:nvPr>
        </p:nvSpPr>
        <p:spPr/>
        <p:txBody>
          <a:bodyPr/>
          <a:lstStyle/>
          <a:p>
            <a:r>
              <a:rPr kumimoji="1" lang="en-US" altLang="ja-JP" dirty="0" smtClean="0"/>
              <a:t>TG Motion #1</a:t>
            </a:r>
            <a:endParaRPr kumimoji="1" lang="ja-JP" altLang="en-US" dirty="0"/>
          </a:p>
        </p:txBody>
      </p:sp>
      <p:sp>
        <p:nvSpPr>
          <p:cNvPr id="4" name="フッター プレースホルダ 3"/>
          <p:cNvSpPr>
            <a:spLocks noGrp="1"/>
          </p:cNvSpPr>
          <p:nvPr>
            <p:ph type="ftr" sz="quarter" idx="11"/>
          </p:nvPr>
        </p:nvSpPr>
        <p:spPr/>
        <p:txBody>
          <a:bodyPr/>
          <a:lstStyle/>
          <a:p>
            <a:r>
              <a:rPr lang="en-US" altLang="ja-JP" smtClean="0"/>
              <a:t>Shoichi Kitazawa, 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smtClean="0"/>
              <a:t>Slide </a:t>
            </a:r>
            <a:fld id="{17C47D4F-CAA3-4307-B0EF-8C4B3E0CF21D}" type="slidenum">
              <a:rPr lang="en-US" altLang="ja-JP" smtClean="0"/>
              <a:pPr/>
              <a:t>9</a:t>
            </a:fld>
            <a:endParaRPr lang="en-US" altLang="ja-JP" dirty="0"/>
          </a:p>
        </p:txBody>
      </p:sp>
      <p:sp>
        <p:nvSpPr>
          <p:cNvPr id="6" name="日付プレースホルダ 5"/>
          <p:cNvSpPr>
            <a:spLocks noGrp="1"/>
          </p:cNvSpPr>
          <p:nvPr>
            <p:ph type="dt" sz="half" idx="10"/>
          </p:nvPr>
        </p:nvSpPr>
        <p:spPr/>
        <p:txBody>
          <a:bodyPr/>
          <a:lstStyle/>
          <a:p>
            <a:r>
              <a:rPr lang="en-US" altLang="ja-JP" smtClean="0"/>
              <a:t>July 2016</a:t>
            </a:r>
            <a:endParaRPr lang="en-US" altLang="ja-JP"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ユーザー定義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1823</TotalTime>
  <Words>670</Words>
  <Application>Microsoft Office PowerPoint</Application>
  <PresentationFormat>画面に合わせる (4:3)</PresentationFormat>
  <Paragraphs>167</Paragraphs>
  <Slides>13</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13</vt:i4>
      </vt:variant>
    </vt:vector>
  </HeadingPairs>
  <TitlesOfParts>
    <vt:vector size="15" baseType="lpstr">
      <vt:lpstr>IEEE-P802_15</vt:lpstr>
      <vt:lpstr>プレゼンテーション</vt:lpstr>
      <vt:lpstr>スライド 1</vt:lpstr>
      <vt:lpstr>TG4s Opening Information for July 2016</vt:lpstr>
      <vt:lpstr>IEEE Patent Policy</vt:lpstr>
      <vt:lpstr>TG4s schedule for the week</vt:lpstr>
      <vt:lpstr>Agenda</vt:lpstr>
      <vt:lpstr>Time planning</vt:lpstr>
      <vt:lpstr>Timeline</vt:lpstr>
      <vt:lpstr>Contributions</vt:lpstr>
      <vt:lpstr>TG Motion #1</vt:lpstr>
      <vt:lpstr>TG Motion #2</vt:lpstr>
      <vt:lpstr>WG Motion #1</vt:lpstr>
      <vt:lpstr>WG Motion #2</vt:lpstr>
      <vt:lpstr>スライド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TG4s Opening Information for May 2016</dc:title>
  <dc:subject>IEEE 802.15 &lt;subject&gt;</dc:subject>
  <dc:creator>kitazawa</dc:creator>
  <dc:description>15-16-0402-00-004s</dc:description>
  <cp:lastModifiedBy>kitazawa</cp:lastModifiedBy>
  <cp:revision>9</cp:revision>
  <cp:lastPrinted>2015-06-24T08:51:36Z</cp:lastPrinted>
  <dcterms:created xsi:type="dcterms:W3CDTF">2015-02-02T05:19:06Z</dcterms:created>
  <dcterms:modified xsi:type="dcterms:W3CDTF">2016-07-28T18:36:21Z</dcterms:modified>
</cp:coreProperties>
</file>