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87" r:id="rId2"/>
    <p:sldId id="311" r:id="rId3"/>
    <p:sldId id="312" r:id="rId4"/>
    <p:sldId id="313" r:id="rId5"/>
    <p:sldId id="314" r:id="rId6"/>
    <p:sldId id="323" r:id="rId7"/>
    <p:sldId id="264" r:id="rId8"/>
    <p:sldId id="341" r:id="rId9"/>
    <p:sldId id="318" r:id="rId10"/>
    <p:sldId id="325" r:id="rId11"/>
    <p:sldId id="327" r:id="rId12"/>
    <p:sldId id="335" r:id="rId13"/>
    <p:sldId id="336" r:id="rId14"/>
    <p:sldId id="328" r:id="rId15"/>
    <p:sldId id="330" r:id="rId16"/>
    <p:sldId id="338" r:id="rId17"/>
    <p:sldId id="337" r:id="rId18"/>
    <p:sldId id="331" r:id="rId19"/>
    <p:sldId id="332" r:id="rId20"/>
    <p:sldId id="334" r:id="rId21"/>
    <p:sldId id="339" r:id="rId22"/>
    <p:sldId id="289" r:id="rId23"/>
    <p:sldId id="340" r:id="rId24"/>
    <p:sldId id="320" r:id="rId25"/>
    <p:sldId id="321" r:id="rId26"/>
    <p:sldId id="324" r:id="rId27"/>
    <p:sldId id="342" r:id="rId28"/>
    <p:sldId id="322" r:id="rId29"/>
    <p:sldId id="315" r:id="rId30"/>
    <p:sldId id="343" r:id="rId31"/>
    <p:sldId id="344" r:id="rId32"/>
    <p:sldId id="319" r:id="rId3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18"/>
            <p14:sldId id="325"/>
            <p14:sldId id="327"/>
            <p14:sldId id="335"/>
            <p14:sldId id="336"/>
            <p14:sldId id="328"/>
            <p14:sldId id="330"/>
            <p14:sldId id="338"/>
            <p14:sldId id="337"/>
            <p14:sldId id="331"/>
            <p14:sldId id="332"/>
            <p14:sldId id="334"/>
            <p14:sldId id="339"/>
          </p14:sldIdLst>
        </p14:section>
        <p14:section name="Joint Meeting w/4s" id="{A4FA45F8-2BA0-A549-9741-6314C8DEA3CE}">
          <p14:sldIdLst>
            <p14:sldId id="289"/>
          </p14:sldIdLst>
        </p14:section>
        <p14:section name="Back up slides" id="{745B0C6E-9DCA-A44A-B310-3606DBDE587C}">
          <p14:sldIdLst>
            <p14:sldId id="340"/>
            <p14:sldId id="320"/>
            <p14:sldId id="321"/>
            <p14:sldId id="324"/>
          </p14:sldIdLst>
        </p14:section>
        <p14:section name="Closing Report" id="{D1985612-97DB-154D-A772-78B42F343021}">
          <p14:sldIdLst>
            <p14:sldId id="342"/>
            <p14:sldId id="322"/>
            <p14:sldId id="315"/>
            <p14:sldId id="343"/>
            <p14:sldId id="344"/>
            <p14:sldId id="31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84" autoAdjust="0"/>
    <p:restoredTop sz="98660" autoAdjust="0"/>
  </p:normalViewPr>
  <p:slideViewPr>
    <p:cSldViewPr>
      <p:cViewPr>
        <p:scale>
          <a:sx n="116" d="100"/>
          <a:sy n="116" d="100"/>
        </p:scale>
        <p:origin x="-1488"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16-0479-</a:t>
            </a:r>
            <a:r>
              <a:rPr lang="en-US" b="1" dirty="0" smtClean="0"/>
              <a:t>04-</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7.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8.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7.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9.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25 July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799" y="990600"/>
            <a:ext cx="7367075" cy="5467465"/>
          </a:xfrm>
          <a:prstGeom prst="rect">
            <a:avLst/>
          </a:prstGeom>
        </p:spPr>
      </p:pic>
    </p:spTree>
    <p:extLst>
      <p:ext uri="{BB962C8B-B14F-4D97-AF65-F5344CB8AC3E}">
        <p14:creationId xmlns:p14="http://schemas.microsoft.com/office/powerpoint/2010/main" val="29166375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3581400"/>
          </a:xfrm>
        </p:spPr>
        <p:txBody>
          <a:bodyPr/>
          <a:lstStyle/>
          <a:p>
            <a:pPr>
              <a:buFont typeface="Arial" charset="0"/>
              <a:buChar char="•"/>
            </a:pPr>
            <a:r>
              <a:rPr lang="en-US" sz="2800" dirty="0" smtClean="0">
                <a:latin typeface="Arial" charset="0"/>
              </a:rPr>
              <a:t>Higher Layer Protocol </a:t>
            </a:r>
            <a:r>
              <a:rPr lang="en-US" sz="2800" dirty="0">
                <a:latin typeface="Arial" charset="0"/>
              </a:rPr>
              <a:t>Discrimination Entity (HLPDE) </a:t>
            </a:r>
          </a:p>
          <a:p>
            <a:pPr lvl="1">
              <a:buFont typeface="Arial" charset="0"/>
              <a:buChar char="•"/>
            </a:pPr>
            <a:r>
              <a:rPr lang="en-US" sz="2000" dirty="0" smtClean="0">
                <a:latin typeface="Arial" charset="0"/>
              </a:rPr>
              <a:t>Directs </a:t>
            </a:r>
            <a:r>
              <a:rPr lang="en-US" sz="2000" dirty="0">
                <a:latin typeface="Arial" charset="0"/>
              </a:rPr>
              <a:t>and optionally modifies information from Functional SAP to the appropriate </a:t>
            </a:r>
            <a:r>
              <a:rPr lang="en-US" sz="2000" dirty="0" smtClean="0">
                <a:latin typeface="Arial" charset="0"/>
              </a:rPr>
              <a:t>higher layer protocol SAP or </a:t>
            </a:r>
            <a:r>
              <a:rPr lang="en-US" sz="2000" dirty="0">
                <a:latin typeface="Arial" charset="0"/>
              </a:rPr>
              <a:t>another Functional </a:t>
            </a:r>
            <a:r>
              <a:rPr lang="en-US" sz="2000" dirty="0" smtClean="0">
                <a:latin typeface="Arial" charset="0"/>
              </a:rPr>
              <a:t>SAP</a:t>
            </a:r>
          </a:p>
          <a:p>
            <a:pPr>
              <a:buFont typeface="Arial" charset="0"/>
              <a:buChar char="•"/>
            </a:pPr>
            <a:r>
              <a:rPr lang="en-US" sz="2400" dirty="0" smtClean="0">
                <a:latin typeface="Arial" charset="0"/>
              </a:rPr>
              <a:t>Multiplexed MAC Interface (MMI)</a:t>
            </a:r>
          </a:p>
          <a:p>
            <a:pPr lvl="1">
              <a:buFont typeface="Arial" charset="0"/>
              <a:buChar char="•"/>
            </a:pPr>
            <a:r>
              <a:rPr lang="en-US" sz="2000" dirty="0" smtClean="0">
                <a:latin typeface="Arial" charset="0"/>
              </a:rPr>
              <a:t>Directs and optionally modifies information from Functional SAP to the appropriate MAC SAP or another Functional SAP</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826597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a:t>Higher Layer Protocol Discrimination Entity (HLPDE)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0" y="1828800"/>
            <a:ext cx="8686800" cy="3962400"/>
          </a:xfrm>
        </p:spPr>
        <p:txBody>
          <a:bodyPr/>
          <a:lstStyle/>
          <a:p>
            <a:pPr lvl="1">
              <a:buFont typeface="Arial" charset="0"/>
              <a:buChar char="•"/>
            </a:pPr>
            <a:r>
              <a:rPr lang="en-US" sz="2000" dirty="0">
                <a:solidFill>
                  <a:srgbClr val="FF0000"/>
                </a:solidFill>
                <a:latin typeface="Arial" charset="0"/>
              </a:rPr>
              <a:t>HLPDE will be dependent upon configuration of device (via </a:t>
            </a:r>
            <a:r>
              <a:rPr lang="en-US" sz="2000" dirty="0" err="1">
                <a:solidFill>
                  <a:srgbClr val="FF0000"/>
                </a:solidFill>
                <a:latin typeface="Arial" charset="0"/>
              </a:rPr>
              <a:t>Mgmt</a:t>
            </a:r>
            <a:r>
              <a:rPr lang="en-US" sz="2000" dirty="0">
                <a:solidFill>
                  <a:srgbClr val="FF0000"/>
                </a:solidFill>
                <a:latin typeface="Arial" charset="0"/>
              </a:rPr>
              <a:t> Protocol entity). </a:t>
            </a:r>
          </a:p>
          <a:p>
            <a:pPr lvl="1">
              <a:buFont typeface="Arial" charset="0"/>
              <a:buChar char="•"/>
            </a:pPr>
            <a:r>
              <a:rPr lang="en-US" sz="2000" dirty="0" smtClean="0">
                <a:solidFill>
                  <a:srgbClr val="000000"/>
                </a:solidFill>
                <a:latin typeface="Arial" charset="0"/>
              </a:rPr>
              <a:t>For </a:t>
            </a:r>
            <a:r>
              <a:rPr lang="en-US" sz="2000" dirty="0" smtClean="0">
                <a:solidFill>
                  <a:srgbClr val="000000"/>
                </a:solidFill>
                <a:latin typeface="Arial" charset="0"/>
              </a:rPr>
              <a:t>frames going to the higher layer, the HLPDE removes the ULI header (if present), and directs the frame to the proper </a:t>
            </a:r>
            <a:r>
              <a:rPr lang="en-US" sz="2000" dirty="0" smtClean="0">
                <a:solidFill>
                  <a:srgbClr val="000000"/>
                </a:solidFill>
                <a:latin typeface="Arial" charset="0"/>
              </a:rPr>
              <a:t>SAP </a:t>
            </a:r>
            <a:r>
              <a:rPr lang="en-US" sz="2000" dirty="0" smtClean="0">
                <a:solidFill>
                  <a:srgbClr val="FF0000"/>
                </a:solidFill>
                <a:latin typeface="Arial" charset="0"/>
              </a:rPr>
              <a:t>identified by the ULI header information.</a:t>
            </a:r>
            <a:endParaRPr lang="en-US" sz="2000" dirty="0" smtClean="0">
              <a:solidFill>
                <a:srgbClr val="FF0000"/>
              </a:solidFill>
              <a:latin typeface="Arial" charset="0"/>
            </a:endParaRPr>
          </a:p>
          <a:p>
            <a:pPr lvl="1">
              <a:buFont typeface="Arial" charset="0"/>
              <a:buChar char="•"/>
            </a:pPr>
            <a:r>
              <a:rPr lang="en-US" sz="2000" dirty="0" smtClean="0">
                <a:solidFill>
                  <a:srgbClr val="000000"/>
                </a:solidFill>
                <a:latin typeface="Arial" charset="0"/>
              </a:rPr>
              <a:t>For datagrams coming from a higher layer, the HLPDE prepends the datagram with a ULI header and forwards it to the </a:t>
            </a:r>
            <a:r>
              <a:rPr lang="en-US" sz="2000" dirty="0">
                <a:solidFill>
                  <a:srgbClr val="000000"/>
                </a:solidFill>
                <a:latin typeface="Arial" charset="0"/>
              </a:rPr>
              <a:t>appropriate </a:t>
            </a:r>
            <a:r>
              <a:rPr lang="en-US" sz="2000" dirty="0" smtClean="0">
                <a:solidFill>
                  <a:srgbClr val="000000"/>
                </a:solidFill>
                <a:latin typeface="Arial" charset="0"/>
              </a:rPr>
              <a:t>SAP </a:t>
            </a:r>
            <a:r>
              <a:rPr lang="en-US" sz="2000" dirty="0">
                <a:solidFill>
                  <a:srgbClr val="FF0000"/>
                </a:solidFill>
                <a:latin typeface="Arial" charset="0"/>
              </a:rPr>
              <a:t>defined by the configuration </a:t>
            </a:r>
            <a:r>
              <a:rPr lang="en-US" sz="2000" dirty="0" smtClean="0">
                <a:solidFill>
                  <a:srgbClr val="FF0000"/>
                </a:solidFill>
                <a:latin typeface="Arial" charset="0"/>
              </a:rPr>
              <a:t>setting.</a:t>
            </a:r>
            <a:endParaRPr lang="en-US" sz="2000" dirty="0" smtClean="0">
              <a:solidFill>
                <a:srgbClr val="FF0000"/>
              </a:solidFill>
              <a:latin typeface="Arial" charset="0"/>
            </a:endParaRPr>
          </a:p>
          <a:p>
            <a:pPr lvl="2">
              <a:buFont typeface="Arial" charset="0"/>
              <a:buChar char="•"/>
            </a:pPr>
            <a:r>
              <a:rPr lang="en-US" sz="1600" dirty="0" smtClean="0">
                <a:solidFill>
                  <a:srgbClr val="FF0000"/>
                </a:solidFill>
                <a:latin typeface="Arial" charset="0"/>
              </a:rPr>
              <a:t>Note: review how CoMI and CoAP send their management information to the correct device/SAP. Note: ask RAC for EtherType assignment for 802.15.12.</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4343400"/>
          </a:xfrm>
        </p:spPr>
        <p:txBody>
          <a:bodyPr/>
          <a:lstStyle/>
          <a:p>
            <a:pPr>
              <a:buFont typeface="Arial" charset="0"/>
              <a:buChar char="•"/>
            </a:pPr>
            <a:r>
              <a:rPr lang="en-US" sz="2400" dirty="0">
                <a:latin typeface="Arial" charset="0"/>
              </a:rPr>
              <a:t>Multiplexed MAC Interface (MMI)</a:t>
            </a:r>
          </a:p>
          <a:p>
            <a:pPr lvl="1">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within the ULI. </a:t>
            </a:r>
          </a:p>
          <a:p>
            <a:pPr lvl="1">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functions includes </a:t>
            </a:r>
            <a:r>
              <a:rPr lang="en-US" sz="2000" dirty="0"/>
              <a:t>the </a:t>
            </a:r>
            <a:r>
              <a:rPr lang="en-US" sz="2000" dirty="0" smtClean="0"/>
              <a:t>Multiplex ID </a:t>
            </a:r>
            <a:r>
              <a:rPr lang="en-US" sz="2000" dirty="0"/>
              <a:t>and the payload to be sent or the payload </a:t>
            </a:r>
            <a:r>
              <a:rPr lang="en-US" sz="2000" dirty="0" smtClean="0"/>
              <a:t>received</a:t>
            </a:r>
            <a:r>
              <a:rPr lang="en-US" sz="2000" dirty="0" smtClean="0"/>
              <a:t>.</a:t>
            </a:r>
          </a:p>
          <a:p>
            <a:pPr lvl="1">
              <a:buFont typeface="Arial" charset="0"/>
              <a:buChar char="•"/>
            </a:pPr>
            <a:r>
              <a:rPr lang="en-US" sz="2000" dirty="0" smtClean="0">
                <a:solidFill>
                  <a:srgbClr val="FF0000"/>
                </a:solidFill>
              </a:rPr>
              <a:t>The mechanism for the MMI, i.e. the ability to send the data to the proper SAP, will be an extension of the mechanism defined in IEEE 802.15.9 for the multiplexed data service</a:t>
            </a:r>
            <a:endParaRPr lang="en-US" sz="2000" dirty="0" smtClean="0">
              <a:solidFill>
                <a:srgbClr val="FF0000"/>
              </a:solidFill>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381000" y="1447800"/>
            <a:ext cx="8610600" cy="43434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a:t>
            </a:r>
            <a:r>
              <a:rPr lang="en-US" sz="2000" dirty="0" smtClean="0">
                <a:latin typeface="Arial" charset="0"/>
              </a:rPr>
              <a:t>provides</a:t>
            </a:r>
            <a:r>
              <a:rPr lang="en-US" sz="2000" dirty="0" smtClean="0"/>
              <a:t>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provides the function of </a:t>
            </a:r>
            <a:r>
              <a:rPr lang="en-US" sz="2000" dirty="0"/>
              <a:t>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Description</a:t>
            </a:r>
            <a:endParaRPr lang="en-US" dirty="0">
              <a:latin typeface="Arial" charset="0"/>
            </a:endParaRPr>
          </a:p>
        </p:txBody>
      </p:sp>
      <p:sp>
        <p:nvSpPr>
          <p:cNvPr id="10243" name="Rectangle 1027"/>
          <p:cNvSpPr>
            <a:spLocks noGrp="1" noChangeArrowheads="1"/>
          </p:cNvSpPr>
          <p:nvPr>
            <p:ph type="body" idx="1"/>
          </p:nvPr>
        </p:nvSpPr>
        <p:spPr>
          <a:xfrm>
            <a:off x="381000" y="1371600"/>
            <a:ext cx="8534400" cy="45720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a:latin typeface="Arial" charset="0"/>
              </a:rPr>
              <a:t>Management</a:t>
            </a:r>
            <a:r>
              <a:rPr lang="en-US" sz="2000" dirty="0">
                <a:latin typeface="Arial" charset="0"/>
              </a:rPr>
              <a:t> </a:t>
            </a:r>
            <a:r>
              <a:rPr lang="en-US" sz="2000" b="1" dirty="0">
                <a:latin typeface="Arial" charset="0"/>
              </a:rPr>
              <a:t>protocols</a:t>
            </a:r>
            <a:r>
              <a:rPr lang="en-US" sz="2000" dirty="0">
                <a:latin typeface="Arial" charset="0"/>
              </a:rPr>
              <a:t> provides a Yang modeling interface </a:t>
            </a:r>
            <a:r>
              <a:rPr lang="en-US" sz="2000" dirty="0" smtClean="0">
                <a:latin typeface="Arial" charset="0"/>
              </a:rPr>
              <a:t>via </a:t>
            </a:r>
            <a:r>
              <a:rPr lang="en-US" sz="2000" dirty="0">
                <a:latin typeface="Arial" charset="0"/>
              </a:rPr>
              <a:t>the HLPDE-SAP to upper layer applications such as CoAP, CoMI.  Additionally, </a:t>
            </a:r>
            <a:r>
              <a:rPr lang="en-US" sz="2000" dirty="0" smtClean="0">
                <a:latin typeface="Arial" charset="0"/>
              </a:rPr>
              <a:t>it </a:t>
            </a:r>
            <a:r>
              <a:rPr lang="en-US" sz="2000" dirty="0">
                <a:latin typeface="Arial" charset="0"/>
              </a:rPr>
              <a:t>provides configuration parameters to the MAC </a:t>
            </a:r>
            <a:r>
              <a:rPr lang="en-US" sz="2000" dirty="0" smtClean="0">
                <a:latin typeface="Arial" charset="0"/>
              </a:rPr>
              <a:t>and PHY </a:t>
            </a:r>
            <a:r>
              <a:rPr lang="en-US" sz="2000" dirty="0">
                <a:latin typeface="Arial" charset="0"/>
              </a:rPr>
              <a:t>via the MMI-SAP, and </a:t>
            </a:r>
            <a:r>
              <a:rPr lang="en-US" sz="2000" dirty="0">
                <a:latin typeface="Arial" charset="0"/>
              </a:rPr>
              <a:t>may provide configuration parameters to other </a:t>
            </a:r>
            <a:r>
              <a:rPr lang="en-US" sz="2000" dirty="0" smtClean="0">
                <a:latin typeface="Arial" charset="0"/>
              </a:rPr>
              <a:t>protocol entities in </a:t>
            </a:r>
            <a:r>
              <a:rPr lang="en-US" sz="2000" dirty="0">
                <a:latin typeface="Arial" charset="0"/>
              </a:rPr>
              <a:t>the ULI</a:t>
            </a:r>
            <a:r>
              <a:rPr lang="en-US" sz="2000" dirty="0" smtClean="0">
                <a:latin typeface="Arial" charset="0"/>
              </a:rPr>
              <a:t>.</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52056425"/>
              </p:ext>
            </p:extLst>
          </p:nvPr>
        </p:nvGraphicFramePr>
        <p:xfrm>
          <a:off x="609600" y="609600"/>
          <a:ext cx="8077201" cy="5821679"/>
        </p:xfrm>
        <a:graphic>
          <a:graphicData uri="http://schemas.openxmlformats.org/drawingml/2006/table">
            <a:tbl>
              <a:tblPr firstRow="1" bandRow="1">
                <a:tableStyleId>{5C22544A-7EE6-4342-B048-85BDC9FD1C3A}</a:tableStyleId>
              </a:tblPr>
              <a:tblGrid>
                <a:gridCol w="1704364"/>
                <a:gridCol w="1704364"/>
                <a:gridCol w="2202800"/>
                <a:gridCol w="2465673"/>
              </a:tblGrid>
              <a:tr h="286420">
                <a:tc>
                  <a:txBody>
                    <a:bodyPr/>
                    <a:lstStyle/>
                    <a:p>
                      <a:endParaRPr lang="en-US" sz="1400" dirty="0"/>
                    </a:p>
                  </a:txBody>
                  <a:tcPr/>
                </a:tc>
                <a:tc gridSpan="3">
                  <a:txBody>
                    <a:bodyPr/>
                    <a:lstStyle/>
                    <a:p>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ULI Protocol entity</a:t>
                      </a:r>
                      <a:endParaRPr lang="en-US" sz="1400" b="1" dirty="0"/>
                    </a:p>
                  </a:txBody>
                  <a:tcPr/>
                </a:tc>
                <a:tc>
                  <a:txBody>
                    <a:bodyPr/>
                    <a:lstStyle/>
                    <a:p>
                      <a:r>
                        <a:rPr lang="en-US" sz="1400" b="1" dirty="0" smtClean="0"/>
                        <a:t>MAC Mode (incl. IEs)</a:t>
                      </a:r>
                      <a:endParaRPr lang="en-US" sz="1400" b="1" dirty="0"/>
                    </a:p>
                  </a:txBody>
                  <a:tcPr/>
                </a:tc>
                <a:tc>
                  <a:txBody>
                    <a:bodyPr/>
                    <a:lstStyle/>
                    <a:p>
                      <a:r>
                        <a:rPr lang="en-US" sz="1400" b="1" dirty="0" smtClean="0"/>
                        <a:t>PHY Parameters</a:t>
                      </a:r>
                      <a:endParaRPr lang="en-US" sz="1400" b="1" dirty="0"/>
                    </a:p>
                  </a:txBody>
                  <a:tcPr/>
                </a:tc>
                <a:tc>
                  <a:txBody>
                    <a:bodyPr/>
                    <a:lstStyle/>
                    <a:p>
                      <a:r>
                        <a:rPr lang="en-US" sz="1400" b="1" dirty="0" smtClean="0"/>
                        <a:t>PHY Parameters cont’d</a:t>
                      </a:r>
                      <a:endParaRPr lang="en-US" sz="1400" b="1" dirty="0"/>
                    </a:p>
                  </a:txBody>
                  <a:tcPr/>
                </a:tc>
              </a:tr>
              <a:tr h="286420">
                <a:tc>
                  <a:txBody>
                    <a:bodyPr/>
                    <a:lstStyle/>
                    <a:p>
                      <a:endParaRPr lang="en-US" sz="1400" dirty="0" smtClean="0"/>
                    </a:p>
                  </a:txBody>
                  <a:tcPr/>
                </a:tc>
                <a:tc>
                  <a:txBody>
                    <a:bodyPr/>
                    <a:lstStyle/>
                    <a:p>
                      <a:r>
                        <a:rPr lang="en-US" sz="1400" dirty="0" smtClean="0"/>
                        <a:t>TSCH</a:t>
                      </a:r>
                    </a:p>
                  </a:txBody>
                  <a:tcPr/>
                </a:tc>
                <a:tc>
                  <a:txBody>
                    <a:bodyPr/>
                    <a:lstStyle/>
                    <a:p>
                      <a:r>
                        <a:rPr lang="en-US" sz="1400" dirty="0" smtClean="0"/>
                        <a:t>Channel</a:t>
                      </a:r>
                      <a:endParaRPr lang="en-US" sz="1400" dirty="0"/>
                    </a:p>
                  </a:txBody>
                  <a:tcPr/>
                </a:tc>
                <a:tc>
                  <a:txBody>
                    <a:bodyPr/>
                    <a:lstStyle/>
                    <a:p>
                      <a:r>
                        <a:rPr lang="en-US" sz="1400" dirty="0" smtClean="0"/>
                        <a:t>Number/Frequency/Band</a:t>
                      </a:r>
                      <a:endParaRPr lang="en-US" sz="1400" dirty="0"/>
                    </a:p>
                  </a:txBody>
                  <a:tcPr/>
                </a:tc>
              </a:tr>
              <a:tr h="286420">
                <a:tc>
                  <a:txBody>
                    <a:bodyPr/>
                    <a:lstStyle/>
                    <a:p>
                      <a:endParaRPr lang="en-US" sz="1400" dirty="0"/>
                    </a:p>
                  </a:txBody>
                  <a:tcPr/>
                </a:tc>
                <a:tc>
                  <a:txBody>
                    <a:bodyPr/>
                    <a:lstStyle/>
                    <a:p>
                      <a:r>
                        <a:rPr lang="en-US" sz="1400" dirty="0" smtClean="0"/>
                        <a:t>DSME</a:t>
                      </a:r>
                      <a:endParaRPr lang="en-US" sz="1400" dirty="0"/>
                    </a:p>
                  </a:txBody>
                  <a:tcPr/>
                </a:tc>
                <a:tc>
                  <a:txBody>
                    <a:bodyPr/>
                    <a:lstStyle/>
                    <a:p>
                      <a:r>
                        <a:rPr lang="en-US" sz="1400" dirty="0" smtClean="0"/>
                        <a:t>Bandwidth</a:t>
                      </a:r>
                      <a:endParaRPr lang="en-US" sz="1400" dirty="0"/>
                    </a:p>
                  </a:txBody>
                  <a:tcPr/>
                </a:tc>
                <a:tc>
                  <a:txBody>
                    <a:bodyPr/>
                    <a:lstStyle/>
                    <a:p>
                      <a:endParaRPr lang="en-US" sz="1400"/>
                    </a:p>
                  </a:txBody>
                  <a:tcPr/>
                </a:tc>
              </a:tr>
              <a:tr h="286420">
                <a:tc>
                  <a:txBody>
                    <a:bodyPr/>
                    <a:lstStyle/>
                    <a:p>
                      <a:endParaRPr lang="en-US" sz="1400" dirty="0"/>
                    </a:p>
                  </a:txBody>
                  <a:tcPr/>
                </a:tc>
                <a:tc>
                  <a:txBody>
                    <a:bodyPr/>
                    <a:lstStyle/>
                    <a:p>
                      <a:r>
                        <a:rPr lang="en-US" sz="1400" dirty="0" smtClean="0"/>
                        <a:t>RIT</a:t>
                      </a:r>
                      <a:endParaRPr lang="en-US" sz="1400" dirty="0"/>
                    </a:p>
                  </a:txBody>
                  <a:tcPr/>
                </a:tc>
                <a:tc>
                  <a:txBody>
                    <a:bodyPr/>
                    <a:lstStyle/>
                    <a:p>
                      <a:r>
                        <a:rPr lang="en-US" sz="1400" dirty="0" smtClean="0"/>
                        <a:t>Modulation</a:t>
                      </a:r>
                      <a:endParaRPr lang="en-US" sz="1400" dirty="0"/>
                    </a:p>
                  </a:txBody>
                  <a:tcPr/>
                </a:tc>
                <a:tc>
                  <a:txBody>
                    <a:bodyPr/>
                    <a:lstStyle/>
                    <a:p>
                      <a:endParaRPr lang="en-US" sz="1400" dirty="0"/>
                    </a:p>
                  </a:txBody>
                  <a:tcPr/>
                </a:tc>
              </a:tr>
              <a:tr h="286420">
                <a:tc>
                  <a:txBody>
                    <a:bodyPr/>
                    <a:lstStyle/>
                    <a:p>
                      <a:endParaRPr lang="en-US" sz="1400" dirty="0"/>
                    </a:p>
                  </a:txBody>
                  <a:tcPr/>
                </a:tc>
                <a:tc>
                  <a:txBody>
                    <a:bodyPr/>
                    <a:lstStyle/>
                    <a:p>
                      <a:r>
                        <a:rPr lang="en-US" sz="1400" dirty="0" smtClean="0"/>
                        <a:t>CSL</a:t>
                      </a:r>
                      <a:endParaRPr lang="en-US" sz="1400" dirty="0"/>
                    </a:p>
                  </a:txBody>
                  <a:tcPr/>
                </a:tc>
                <a:tc>
                  <a:txBody>
                    <a:bodyPr/>
                    <a:lstStyle/>
                    <a:p>
                      <a:r>
                        <a:rPr lang="en-US" sz="1400" dirty="0" smtClean="0"/>
                        <a:t>Preamble</a:t>
                      </a:r>
                      <a:endParaRPr lang="en-US" sz="1400" dirty="0"/>
                    </a:p>
                  </a:txBody>
                  <a:tcPr/>
                </a:tc>
                <a:tc>
                  <a:txBody>
                    <a:bodyPr/>
                    <a:lstStyle/>
                    <a:p>
                      <a:r>
                        <a:rPr lang="en-US" sz="1400" dirty="0" smtClean="0"/>
                        <a:t>Code/repetition</a:t>
                      </a:r>
                      <a:endParaRPr lang="en-US" sz="1400" dirty="0"/>
                    </a:p>
                  </a:txBody>
                  <a:tcPr/>
                </a:tc>
              </a:tr>
              <a:tr h="286420">
                <a:tc>
                  <a:txBody>
                    <a:bodyPr/>
                    <a:lstStyle/>
                    <a:p>
                      <a:endParaRPr lang="en-US" sz="1400" dirty="0"/>
                    </a:p>
                  </a:txBody>
                  <a:tcPr/>
                </a:tc>
                <a:tc>
                  <a:txBody>
                    <a:bodyPr/>
                    <a:lstStyle/>
                    <a:p>
                      <a:r>
                        <a:rPr lang="en-US" sz="1400" dirty="0" smtClean="0"/>
                        <a:t>SUN</a:t>
                      </a:r>
                      <a:endParaRPr lang="en-US" sz="1400" dirty="0"/>
                    </a:p>
                  </a:txBody>
                  <a:tcPr/>
                </a:tc>
                <a:tc>
                  <a:txBody>
                    <a:bodyPr/>
                    <a:lstStyle/>
                    <a:p>
                      <a:r>
                        <a:rPr lang="en-US" sz="1400" dirty="0" smtClean="0"/>
                        <a:t>FCS size</a:t>
                      </a:r>
                      <a:endParaRPr lang="en-US" sz="1400" dirty="0"/>
                    </a:p>
                  </a:txBody>
                  <a:tcPr/>
                </a:tc>
                <a:tc>
                  <a:txBody>
                    <a:bodyPr/>
                    <a:lstStyle/>
                    <a:p>
                      <a:endParaRPr lang="en-US" sz="1400"/>
                    </a:p>
                  </a:txBody>
                  <a:tcPr/>
                </a:tc>
              </a:tr>
              <a:tr h="286420">
                <a:tc>
                  <a:txBody>
                    <a:bodyPr/>
                    <a:lstStyle/>
                    <a:p>
                      <a:endParaRPr lang="en-US" sz="1400" dirty="0"/>
                    </a:p>
                  </a:txBody>
                  <a:tcPr/>
                </a:tc>
                <a:tc>
                  <a:txBody>
                    <a:bodyPr/>
                    <a:lstStyle/>
                    <a:p>
                      <a:r>
                        <a:rPr lang="en-US" sz="1400" dirty="0" smtClean="0"/>
                        <a:t>TVWS</a:t>
                      </a:r>
                      <a:endParaRPr lang="en-US" sz="1400" dirty="0"/>
                    </a:p>
                  </a:txBody>
                  <a:tcPr/>
                </a:tc>
                <a:tc>
                  <a:txBody>
                    <a:bodyPr/>
                    <a:lstStyle/>
                    <a:p>
                      <a:r>
                        <a:rPr lang="en-US" sz="1400" dirty="0" smtClean="0"/>
                        <a:t>Packet Length</a:t>
                      </a:r>
                      <a:endParaRPr lang="en-US" sz="1400" dirty="0"/>
                    </a:p>
                  </a:txBody>
                  <a:tcPr/>
                </a:tc>
                <a:tc>
                  <a:txBody>
                    <a:bodyPr/>
                    <a:lstStyle/>
                    <a:p>
                      <a:endParaRPr lang="en-US" sz="1400"/>
                    </a:p>
                  </a:txBody>
                  <a:tcPr/>
                </a:tc>
              </a:tr>
              <a:tr h="286420">
                <a:tc>
                  <a:txBody>
                    <a:bodyPr/>
                    <a:lstStyle/>
                    <a:p>
                      <a:endParaRPr lang="en-US" sz="1400" dirty="0"/>
                    </a:p>
                  </a:txBody>
                  <a:tcPr/>
                </a:tc>
                <a:tc>
                  <a:txBody>
                    <a:bodyPr/>
                    <a:lstStyle/>
                    <a:p>
                      <a:r>
                        <a:rPr lang="en-US" sz="1400" dirty="0" smtClean="0"/>
                        <a:t>RFID</a:t>
                      </a:r>
                      <a:endParaRPr lang="en-US" sz="1400" dirty="0"/>
                    </a:p>
                  </a:txBody>
                  <a:tcPr/>
                </a:tc>
                <a:tc>
                  <a:txBody>
                    <a:bodyPr/>
                    <a:lstStyle/>
                    <a:p>
                      <a:r>
                        <a:rPr lang="en-US" sz="1400" dirty="0" smtClean="0"/>
                        <a:t>Data Rate</a:t>
                      </a:r>
                      <a:endParaRPr lang="en-US" sz="1400" dirty="0"/>
                    </a:p>
                  </a:txBody>
                  <a:tcPr/>
                </a:tc>
                <a:tc>
                  <a:txBody>
                    <a:bodyPr/>
                    <a:lstStyle/>
                    <a:p>
                      <a:endParaRPr lang="en-US" sz="1400"/>
                    </a:p>
                  </a:txBody>
                  <a:tcPr/>
                </a:tc>
              </a:tr>
              <a:tr h="286420">
                <a:tc>
                  <a:txBody>
                    <a:bodyPr/>
                    <a:lstStyle/>
                    <a:p>
                      <a:endParaRPr lang="en-US" sz="1400" dirty="0"/>
                    </a:p>
                  </a:txBody>
                  <a:tcPr/>
                </a:tc>
                <a:tc>
                  <a:txBody>
                    <a:bodyPr/>
                    <a:lstStyle/>
                    <a:p>
                      <a:r>
                        <a:rPr lang="en-US" sz="1400" dirty="0" smtClean="0"/>
                        <a:t>RCC</a:t>
                      </a:r>
                      <a:endParaRPr lang="en-US" sz="1400" dirty="0"/>
                    </a:p>
                  </a:txBody>
                  <a:tcPr/>
                </a:tc>
                <a:tc>
                  <a:txBody>
                    <a:bodyPr/>
                    <a:lstStyle/>
                    <a:p>
                      <a:r>
                        <a:rPr lang="en-US" sz="1400" dirty="0" smtClean="0"/>
                        <a:t>Transmit power level</a:t>
                      </a:r>
                      <a:endParaRPr lang="en-US" sz="1400" dirty="0"/>
                    </a:p>
                  </a:txBody>
                  <a:tcPr/>
                </a:tc>
                <a:tc>
                  <a:txBody>
                    <a:bodyPr/>
                    <a:lstStyle/>
                    <a:p>
                      <a:endParaRPr lang="en-US" sz="1400" dirty="0"/>
                    </a:p>
                  </a:txBody>
                  <a:tcPr/>
                </a:tc>
              </a:tr>
              <a:tr h="286420">
                <a:tc>
                  <a:txBody>
                    <a:bodyPr/>
                    <a:lstStyle/>
                    <a:p>
                      <a:endParaRPr lang="en-US" sz="1400" dirty="0"/>
                    </a:p>
                  </a:txBody>
                  <a:tcPr/>
                </a:tc>
                <a:tc>
                  <a:txBody>
                    <a:bodyPr/>
                    <a:lstStyle/>
                    <a:p>
                      <a:r>
                        <a:rPr lang="en-US" sz="1400" dirty="0" smtClean="0"/>
                        <a:t>LECIM</a:t>
                      </a:r>
                      <a:endParaRPr lang="en-US" sz="1400" dirty="0"/>
                    </a:p>
                  </a:txBody>
                  <a:tcPr/>
                </a:tc>
                <a:tc>
                  <a:txBody>
                    <a:bodyPr/>
                    <a:lstStyle/>
                    <a:p>
                      <a:r>
                        <a:rPr lang="en-US" sz="1400" dirty="0" smtClean="0"/>
                        <a:t>CCA</a:t>
                      </a:r>
                      <a:endParaRPr lang="en-US" sz="1400" dirty="0"/>
                    </a:p>
                  </a:txBody>
                  <a:tcPr/>
                </a:tc>
                <a:tc>
                  <a:txBody>
                    <a:bodyPr/>
                    <a:lstStyle/>
                    <a:p>
                      <a:r>
                        <a:rPr lang="en-US" sz="1400" dirty="0" smtClean="0"/>
                        <a:t>Mode/duration</a:t>
                      </a:r>
                      <a:endParaRPr lang="en-US" sz="1400" dirty="0"/>
                    </a:p>
                  </a:txBody>
                  <a:tcPr/>
                </a:tc>
              </a:tr>
              <a:tr h="286420">
                <a:tc>
                  <a:txBody>
                    <a:bodyPr/>
                    <a:lstStyle/>
                    <a:p>
                      <a:endParaRPr lang="en-US" sz="1400" dirty="0"/>
                    </a:p>
                  </a:txBody>
                  <a:tcPr/>
                </a:tc>
                <a:tc>
                  <a:txBody>
                    <a:bodyPr/>
                    <a:lstStyle/>
                    <a:p>
                      <a:r>
                        <a:rPr lang="en-US" sz="1400" dirty="0" smtClean="0"/>
                        <a:t>PAN discovery</a:t>
                      </a:r>
                      <a:endParaRPr lang="en-US" sz="1400" dirty="0"/>
                    </a:p>
                  </a:txBody>
                  <a:tcPr/>
                </a:tc>
                <a:tc>
                  <a:txBody>
                    <a:bodyPr/>
                    <a:lstStyle/>
                    <a:p>
                      <a:r>
                        <a:rPr lang="en-US" sz="1400" dirty="0" smtClean="0"/>
                        <a:t>FEC</a:t>
                      </a:r>
                      <a:endParaRPr lang="en-US" sz="1400" dirty="0"/>
                    </a:p>
                  </a:txBody>
                  <a:tcPr/>
                </a:tc>
                <a:tc>
                  <a:txBody>
                    <a:bodyPr/>
                    <a:lstStyle/>
                    <a:p>
                      <a:r>
                        <a:rPr lang="en-US" sz="1400" dirty="0" smtClean="0"/>
                        <a:t>Rate/code/interleaving</a:t>
                      </a:r>
                      <a:endParaRPr lang="en-US" sz="1400" dirty="0"/>
                    </a:p>
                  </a:txBody>
                  <a:tcPr/>
                </a:tc>
              </a:tr>
              <a:tr h="286420">
                <a:tc>
                  <a:txBody>
                    <a:bodyPr/>
                    <a:lstStyle/>
                    <a:p>
                      <a:endParaRPr lang="en-US" sz="1400" dirty="0"/>
                    </a:p>
                  </a:txBody>
                  <a:tcPr/>
                </a:tc>
                <a:tc>
                  <a:txBody>
                    <a:bodyPr/>
                    <a:lstStyle/>
                    <a:p>
                      <a:r>
                        <a:rPr lang="en-US" sz="1400" dirty="0" smtClean="0"/>
                        <a:t>PAN set-up</a:t>
                      </a:r>
                      <a:endParaRPr lang="en-US" sz="1400" dirty="0"/>
                    </a:p>
                  </a:txBody>
                  <a:tcPr/>
                </a:tc>
                <a:tc>
                  <a:txBody>
                    <a:bodyPr/>
                    <a:lstStyle/>
                    <a:p>
                      <a:r>
                        <a:rPr lang="en-US" sz="1400" dirty="0" smtClean="0"/>
                        <a:t>SFD</a:t>
                      </a:r>
                      <a:endParaRPr lang="en-US" sz="1400" dirty="0"/>
                    </a:p>
                  </a:txBody>
                  <a:tcPr/>
                </a:tc>
                <a:tc>
                  <a:txBody>
                    <a:bodyPr/>
                    <a:lstStyle/>
                    <a:p>
                      <a:r>
                        <a:rPr lang="en-US" sz="1400" dirty="0" smtClean="0"/>
                        <a:t>Size/value</a:t>
                      </a:r>
                      <a:endParaRPr lang="en-US" sz="1400" dirty="0"/>
                    </a:p>
                  </a:txBody>
                  <a:tcPr/>
                </a:tc>
              </a:tr>
              <a:tr h="286420">
                <a:tc>
                  <a:txBody>
                    <a:bodyPr/>
                    <a:lstStyle/>
                    <a:p>
                      <a:endParaRPr lang="en-US" sz="1400" dirty="0"/>
                    </a:p>
                  </a:txBody>
                  <a:tcPr/>
                </a:tc>
                <a:tc>
                  <a:txBody>
                    <a:bodyPr/>
                    <a:lstStyle/>
                    <a:p>
                      <a:r>
                        <a:rPr lang="en-US" sz="1400" dirty="0" smtClean="0"/>
                        <a:t>Security</a:t>
                      </a:r>
                      <a:endParaRPr lang="en-US" sz="1400" dirty="0"/>
                    </a:p>
                  </a:txBody>
                  <a:tcPr/>
                </a:tc>
                <a:tc>
                  <a:txBody>
                    <a:bodyPr/>
                    <a:lstStyle/>
                    <a:p>
                      <a:r>
                        <a:rPr lang="en-US" sz="1400" dirty="0" smtClean="0"/>
                        <a:t>ED threshold</a:t>
                      </a:r>
                      <a:endParaRPr lang="en-US" sz="1400" dirty="0"/>
                    </a:p>
                  </a:txBody>
                  <a:tcPr/>
                </a:tc>
                <a:tc>
                  <a:txBody>
                    <a:bodyPr/>
                    <a:lstStyle/>
                    <a:p>
                      <a:endParaRPr lang="en-US" sz="1400"/>
                    </a:p>
                  </a:txBody>
                  <a:tcPr/>
                </a:tc>
              </a:tr>
              <a:tr h="286420">
                <a:tc>
                  <a:txBody>
                    <a:bodyPr/>
                    <a:lstStyle/>
                    <a:p>
                      <a:endParaRPr lang="en-US" sz="1400" dirty="0"/>
                    </a:p>
                  </a:txBody>
                  <a:tcPr/>
                </a:tc>
                <a:tc>
                  <a:txBody>
                    <a:bodyPr/>
                    <a:lstStyle/>
                    <a:p>
                      <a:r>
                        <a:rPr lang="en-US" sz="1400" dirty="0" smtClean="0"/>
                        <a:t>Association</a:t>
                      </a:r>
                      <a:endParaRPr lang="en-US" sz="1400" dirty="0"/>
                    </a:p>
                  </a:txBody>
                  <a:tcPr/>
                </a:tc>
                <a:tc>
                  <a:txBody>
                    <a:bodyPr/>
                    <a:lstStyle/>
                    <a:p>
                      <a:r>
                        <a:rPr lang="en-US" sz="1400" dirty="0" smtClean="0"/>
                        <a:t>Spreading factor</a:t>
                      </a:r>
                      <a:endParaRPr lang="en-US" sz="1400" dirty="0"/>
                    </a:p>
                  </a:txBody>
                  <a:tcPr/>
                </a:tc>
                <a:tc>
                  <a:txBody>
                    <a:bodyPr/>
                    <a:lstStyle/>
                    <a:p>
                      <a:endParaRPr lang="en-US" sz="1400"/>
                    </a:p>
                  </a:txBody>
                  <a:tcPr/>
                </a:tc>
              </a:tr>
              <a:tr h="286420">
                <a:tc>
                  <a:txBody>
                    <a:bodyPr/>
                    <a:lstStyle/>
                    <a:p>
                      <a:endParaRPr lang="en-US" sz="1400" dirty="0"/>
                    </a:p>
                  </a:txBody>
                  <a:tcPr/>
                </a:tc>
                <a:tc>
                  <a:txBody>
                    <a:bodyPr/>
                    <a:lstStyle/>
                    <a:p>
                      <a:r>
                        <a:rPr lang="en-US" sz="1400" dirty="0" smtClean="0"/>
                        <a:t>Promiscuous</a:t>
                      </a:r>
                      <a:endParaRPr lang="en-US" sz="1400" dirty="0"/>
                    </a:p>
                  </a:txBody>
                  <a:tcPr/>
                </a:tc>
                <a:tc>
                  <a:txBody>
                    <a:bodyPr/>
                    <a:lstStyle/>
                    <a:p>
                      <a:r>
                        <a:rPr lang="en-US" sz="1400" dirty="0" smtClean="0"/>
                        <a:t>DSSS code</a:t>
                      </a:r>
                      <a:endParaRPr lang="en-US" sz="1400" dirty="0"/>
                    </a:p>
                  </a:txBody>
                  <a:tcPr/>
                </a:tc>
                <a:tc>
                  <a:txBody>
                    <a:bodyPr/>
                    <a:lstStyle/>
                    <a:p>
                      <a:endParaRPr lang="en-US" sz="1400" dirty="0"/>
                    </a:p>
                  </a:txBody>
                  <a:tcPr/>
                </a:tc>
              </a:tr>
              <a:tr h="312458">
                <a:tc>
                  <a:txBody>
                    <a:bodyPr/>
                    <a:lstStyle/>
                    <a:p>
                      <a:endParaRPr lang="en-US" sz="1400" dirty="0"/>
                    </a:p>
                  </a:txBody>
                  <a:tcPr/>
                </a:tc>
                <a:tc>
                  <a:txBody>
                    <a:bodyPr/>
                    <a:lstStyle/>
                    <a:p>
                      <a:r>
                        <a:rPr lang="en-US" sz="1400" dirty="0" smtClean="0"/>
                        <a:t>Ranging</a:t>
                      </a:r>
                      <a:endParaRPr lang="en-US" sz="1400" dirty="0"/>
                    </a:p>
                  </a:txBody>
                  <a:tcPr/>
                </a:tc>
                <a:tc>
                  <a:txBody>
                    <a:bodyPr/>
                    <a:lstStyle/>
                    <a:p>
                      <a:r>
                        <a:rPr lang="en-US" sz="1400" dirty="0" smtClean="0"/>
                        <a:t>Data whitening</a:t>
                      </a:r>
                      <a:endParaRPr lang="en-US" sz="1400" dirty="0"/>
                    </a:p>
                  </a:txBody>
                  <a:tcPr/>
                </a:tc>
                <a:tc>
                  <a:txBody>
                    <a:bodyPr/>
                    <a:lstStyle/>
                    <a:p>
                      <a:endParaRPr lang="en-US"/>
                    </a:p>
                  </a:txBody>
                  <a:tcPr/>
                </a:tc>
              </a:tr>
              <a:tr h="286420">
                <a:tc>
                  <a:txBody>
                    <a:bodyPr/>
                    <a:lstStyle/>
                    <a:p>
                      <a:endParaRPr lang="en-US" sz="1400" dirty="0"/>
                    </a:p>
                  </a:txBody>
                  <a:tcPr/>
                </a:tc>
                <a:tc>
                  <a:txBody>
                    <a:bodyPr/>
                    <a:lstStyle/>
                    <a:p>
                      <a:r>
                        <a:rPr lang="en-US" sz="1400" dirty="0" smtClean="0"/>
                        <a:t>Spectrum Tracking</a:t>
                      </a:r>
                      <a:endParaRPr lang="en-US" sz="1400" dirty="0"/>
                    </a:p>
                  </a:txBody>
                  <a:tcPr/>
                </a:tc>
                <a:tc>
                  <a:txBody>
                    <a:bodyPr/>
                    <a:lstStyle/>
                    <a:p>
                      <a:r>
                        <a:rPr lang="en-US" sz="1400" dirty="0" smtClean="0"/>
                        <a:t>Common signaling mode</a:t>
                      </a:r>
                      <a:endParaRPr lang="en-US" sz="1400"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16732178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762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4" name="Picture 3"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914400"/>
            <a:ext cx="8610600" cy="5578532"/>
          </a:xfrm>
          <a:prstGeom prst="rect">
            <a:avLst/>
          </a:prstGeom>
        </p:spPr>
      </p:pic>
    </p:spTree>
    <p:extLst>
      <p:ext uri="{BB962C8B-B14F-4D97-AF65-F5344CB8AC3E}">
        <p14:creationId xmlns:p14="http://schemas.microsoft.com/office/powerpoint/2010/main" val="278625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dirty="0" smtClean="0">
                <a:latin typeface="Times New Roman" charset="0"/>
                <a:ea typeface="ＭＳ Ｐゴシック" charset="0"/>
                <a:cs typeface="ＭＳ Ｐゴシック" charset="0"/>
              </a:rPr>
              <a:t>Joint Meeting with TG4s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4647426"/>
          </a:xfrm>
          <a:prstGeom prst="rect">
            <a:avLst/>
          </a:prstGeom>
          <a:noFill/>
        </p:spPr>
        <p:txBody>
          <a:bodyPr wrap="square" numCol="1" rtlCol="0">
            <a:spAutoFit/>
          </a:bodyPr>
          <a:lstStyle/>
          <a:p>
            <a:pPr marL="342900" indent="-342900">
              <a:buClr>
                <a:srgbClr val="FF0000"/>
              </a:buClr>
              <a:buFont typeface="Wingdings" charset="2"/>
              <a:buChar char="q"/>
            </a:pPr>
            <a:r>
              <a:rPr lang="en-US" sz="2000" b="1" dirty="0" smtClean="0">
                <a:solidFill>
                  <a:srgbClr val="000000"/>
                </a:solidFill>
                <a:ea typeface="Lucida Grande"/>
                <a:cs typeface="Lucida Grande"/>
              </a:rPr>
              <a:t>Dynamic </a:t>
            </a:r>
            <a:r>
              <a:rPr lang="en-US" sz="2000" b="1" dirty="0">
                <a:solidFill>
                  <a:srgbClr val="000000"/>
                </a:solidFill>
                <a:ea typeface="Lucida Grande"/>
                <a:cs typeface="Lucida Grande"/>
              </a:rPr>
              <a:t>802.15.4 </a:t>
            </a:r>
            <a:r>
              <a:rPr lang="en-US" sz="2000" b="1" dirty="0" smtClean="0">
                <a:solidFill>
                  <a:srgbClr val="000000"/>
                </a:solidFill>
                <a:ea typeface="Lucida Grande"/>
                <a:cs typeface="Lucida Grande"/>
              </a:rPr>
              <a:t>Management</a:t>
            </a:r>
          </a:p>
          <a:p>
            <a:pPr marL="800100" lvl="1" indent="-342900">
              <a:buClr>
                <a:srgbClr val="FF0000"/>
              </a:buClr>
              <a:buFont typeface="Wingdings" charset="2"/>
              <a:buChar char="q"/>
            </a:pPr>
            <a:r>
              <a:rPr lang="en-US" sz="2000" b="1" dirty="0" smtClean="0"/>
              <a:t>MAC</a:t>
            </a:r>
          </a:p>
          <a:p>
            <a:pPr marL="800100" lvl="1" indent="-342900">
              <a:buClr>
                <a:srgbClr val="FF0000"/>
              </a:buClr>
              <a:buFont typeface="Wingdings" charset="2"/>
              <a:buChar char="q"/>
            </a:pPr>
            <a:r>
              <a:rPr lang="en-US" sz="2000" b="1" dirty="0" smtClean="0"/>
              <a:t>PHY</a:t>
            </a:r>
          </a:p>
          <a:p>
            <a:pPr marL="1257300" lvl="2" indent="-342900">
              <a:buClr>
                <a:srgbClr val="FF0000"/>
              </a:buClr>
              <a:buFont typeface="Wingdings" charset="2"/>
              <a:buChar char="q"/>
            </a:pPr>
            <a:r>
              <a:rPr lang="en-US" sz="2000" b="1" dirty="0" smtClean="0"/>
              <a:t>Spectrum resource measurement</a:t>
            </a:r>
          </a:p>
          <a:p>
            <a:pPr marL="1257300" lvl="2" indent="-342900">
              <a:buClr>
                <a:srgbClr val="FF0000"/>
              </a:buClr>
              <a:buFont typeface="Wingdings" charset="2"/>
              <a:buChar char="q"/>
            </a:pPr>
            <a:r>
              <a:rPr lang="en-US" sz="2000" b="1" dirty="0" smtClean="0"/>
              <a:t>Desired signal strength and non-desired signal strength</a:t>
            </a:r>
          </a:p>
          <a:p>
            <a:pPr marL="1714500" lvl="3" indent="-342900">
              <a:buClr>
                <a:srgbClr val="FF0000"/>
              </a:buClr>
              <a:buFont typeface="Wingdings" charset="2"/>
              <a:buChar char="q"/>
            </a:pPr>
            <a:r>
              <a:rPr lang="en-US" sz="2000" b="1" dirty="0" smtClean="0"/>
              <a:t>Regulatory</a:t>
            </a:r>
          </a:p>
          <a:p>
            <a:pPr marL="1714500" lvl="3" indent="-342900">
              <a:buClr>
                <a:srgbClr val="FF0000"/>
              </a:buClr>
              <a:buFont typeface="Wingdings" charset="2"/>
              <a:buChar char="q"/>
            </a:pPr>
            <a:r>
              <a:rPr lang="en-US" sz="2000" b="1" dirty="0" smtClean="0"/>
              <a:t>Transmit power level set</a:t>
            </a:r>
          </a:p>
          <a:p>
            <a:pPr marL="1714500" lvl="3" indent="-342900">
              <a:buClr>
                <a:srgbClr val="FF0000"/>
              </a:buClr>
              <a:buFont typeface="Wingdings" charset="2"/>
              <a:buChar char="q"/>
            </a:pPr>
            <a:r>
              <a:rPr lang="en-US" sz="2000" b="1" dirty="0" smtClean="0"/>
              <a:t>CCA threshold</a:t>
            </a:r>
            <a:endParaRPr lang="en-US" sz="2000" b="1" dirty="0" smtClean="0"/>
          </a:p>
          <a:p>
            <a:pPr marL="1257300" lvl="2" indent="-342900">
              <a:buClr>
                <a:srgbClr val="FF0000"/>
              </a:buClr>
              <a:buFont typeface="Wingdings" charset="2"/>
              <a:buChar char="q"/>
            </a:pPr>
            <a:r>
              <a:rPr lang="en-US" sz="2000" b="1" dirty="0" smtClean="0"/>
              <a:t>Transmit </a:t>
            </a:r>
            <a:r>
              <a:rPr lang="en-US" sz="2000" b="1" dirty="0" smtClean="0"/>
              <a:t>power </a:t>
            </a:r>
            <a:r>
              <a:rPr lang="en-US" sz="2000" b="1" dirty="0" smtClean="0"/>
              <a:t>level</a:t>
            </a:r>
          </a:p>
          <a:p>
            <a:pPr marL="1714500" lvl="3" indent="-342900">
              <a:buClr>
                <a:srgbClr val="FF0000"/>
              </a:buClr>
              <a:buFont typeface="Wingdings" charset="2"/>
              <a:buChar char="q"/>
            </a:pPr>
            <a:r>
              <a:rPr lang="en-US" sz="2000" b="1" dirty="0" smtClean="0"/>
              <a:t>Set maximum to comply to regulatory</a:t>
            </a:r>
          </a:p>
          <a:p>
            <a:pPr marL="1714500" lvl="3" indent="-342900">
              <a:buClr>
                <a:srgbClr val="FF0000"/>
              </a:buClr>
              <a:buFont typeface="Wingdings" charset="2"/>
              <a:buChar char="q"/>
            </a:pPr>
            <a:endParaRPr lang="en-US" sz="2000" b="1" dirty="0" smtClean="0"/>
          </a:p>
          <a:p>
            <a:endParaRPr lang="en-US" sz="2000" b="1" dirty="0"/>
          </a:p>
          <a:p>
            <a:endParaRPr lang="en-US" sz="2000" b="1" dirty="0" smtClean="0"/>
          </a:p>
          <a:p>
            <a:endParaRPr lang="en-US" sz="2000" b="1" dirty="0"/>
          </a:p>
          <a:p>
            <a:endParaRPr lang="en-US" sz="16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endParaRPr lang="en-US" sz="1600" dirty="0" smtClean="0"/>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663090"/>
          </a:xfrm>
          <a:prstGeom prst="rect">
            <a:avLst/>
          </a:prstGeom>
          <a:noFill/>
        </p:spPr>
        <p:txBody>
          <a:bodyPr wrap="square" rtlCol="0">
            <a:spAutoFit/>
          </a:bodyPr>
          <a:lstStyle/>
          <a:p>
            <a:r>
              <a:rPr lang="en-US" sz="2000" b="1" dirty="0" smtClean="0"/>
              <a:t>Next Steps </a:t>
            </a:r>
          </a:p>
          <a:p>
            <a:pPr marL="457200" indent="-227013">
              <a:buFont typeface="+mj-lt"/>
              <a:buAutoNum type="arabicPeriod"/>
            </a:pPr>
            <a:r>
              <a:rPr lang="en-US" sz="1800" dirty="0"/>
              <a:t>Define the Higher Layer Protocol Discrimination Entity (HLPDE</a:t>
            </a:r>
            <a:r>
              <a:rPr lang="en-US" sz="1800" dirty="0" smtClean="0"/>
              <a:t>).</a:t>
            </a:r>
          </a:p>
          <a:p>
            <a:pPr marL="457200" indent="-227013">
              <a:buFont typeface="+mj-lt"/>
              <a:buAutoNum type="arabicPeriod"/>
            </a:pPr>
            <a:r>
              <a:rPr lang="en-US" sz="1800" dirty="0" smtClean="0"/>
              <a:t>Define </a:t>
            </a:r>
            <a:r>
              <a:rPr lang="en-US" sz="1800" dirty="0"/>
              <a:t>how the Multiplexed MAC interface </a:t>
            </a:r>
            <a:r>
              <a:rPr lang="en-US" sz="1800" dirty="0" smtClean="0"/>
              <a:t>(MMI) works using the </a:t>
            </a:r>
            <a:r>
              <a:rPr lang="en-US" sz="1800" dirty="0"/>
              <a:t>Multiplexed data service </a:t>
            </a:r>
            <a:r>
              <a:rPr lang="en-US" sz="1800" dirty="0" smtClean="0"/>
              <a:t>as a baseline. </a:t>
            </a:r>
          </a:p>
          <a:p>
            <a:pPr marL="457200" indent="-227013">
              <a:buFont typeface="+mj-lt"/>
              <a:buAutoNum type="arabicPeriod"/>
            </a:pPr>
            <a:r>
              <a:rPr lang="en-US" sz="1800" dirty="0" smtClean="0"/>
              <a:t>Define how the </a:t>
            </a:r>
            <a:r>
              <a:rPr lang="en-US" sz="1800" dirty="0"/>
              <a:t>management protocols </a:t>
            </a:r>
            <a:r>
              <a:rPr lang="en-US" sz="1800" dirty="0" smtClean="0"/>
              <a:t>work</a:t>
            </a:r>
          </a:p>
          <a:p>
            <a:pPr marL="973137" lvl="1" indent="-285750">
              <a:buFont typeface="Arial"/>
              <a:buChar char="•"/>
            </a:pPr>
            <a:r>
              <a:rPr lang="en-US" sz="1600" dirty="0" smtClean="0"/>
              <a:t>PHY configuration</a:t>
            </a:r>
          </a:p>
          <a:p>
            <a:pPr marL="973137" lvl="1" indent="-285750">
              <a:buFont typeface="Arial"/>
              <a:buChar char="•"/>
            </a:pPr>
            <a:r>
              <a:rPr lang="en-US" sz="1600" dirty="0" smtClean="0"/>
              <a:t>MAC configuration</a:t>
            </a:r>
          </a:p>
          <a:p>
            <a:pPr marL="973137" lvl="1" indent="-285750">
              <a:buFont typeface="Arial"/>
              <a:buChar char="•"/>
            </a:pPr>
            <a:r>
              <a:rPr lang="en-US" sz="1600" dirty="0" smtClean="0"/>
              <a:t>TG4s coordination efforts</a:t>
            </a:r>
            <a:endParaRPr lang="en-US" sz="1600" dirty="0"/>
          </a:p>
          <a:p>
            <a:pPr marL="457200" indent="-227013">
              <a:buFont typeface="+mj-lt"/>
              <a:buAutoNum type="arabicPeriod"/>
            </a:pPr>
            <a:r>
              <a:rPr lang="en-US" sz="1800" dirty="0" smtClean="0"/>
              <a:t>Define </a:t>
            </a:r>
            <a:r>
              <a:rPr lang="en-US" sz="1800" dirty="0" smtClean="0"/>
              <a:t>how KMP should work within </a:t>
            </a:r>
            <a:r>
              <a:rPr lang="en-US" sz="1800" dirty="0" smtClean="0"/>
              <a:t>15.12.</a:t>
            </a:r>
            <a:endParaRPr lang="en-US" sz="1800" dirty="0" smtClean="0"/>
          </a:p>
          <a:p>
            <a:pPr marL="800100" lvl="1" indent="-342900">
              <a:buFont typeface="Arial"/>
              <a:buChar char="•"/>
            </a:pPr>
            <a:r>
              <a:rPr lang="en-US" sz="1800" dirty="0" smtClean="0"/>
              <a:t>Define the KMP SAPs using 802.1X as an example</a:t>
            </a:r>
          </a:p>
          <a:p>
            <a:pPr marL="690563" indent="-457200">
              <a:buFont typeface="+mj-lt"/>
              <a:buAutoNum type="arabicPeriod"/>
              <a:tabLst>
                <a:tab pos="854075" algn="l"/>
              </a:tabLst>
            </a:pPr>
            <a:r>
              <a:rPr lang="en-US" sz="1800" dirty="0" smtClean="0"/>
              <a:t>Define </a:t>
            </a:r>
            <a:r>
              <a:rPr lang="en-US" sz="1800" dirty="0" smtClean="0"/>
              <a:t>how 6LoWPAN should work within </a:t>
            </a:r>
            <a:r>
              <a:rPr lang="en-US" sz="1800" dirty="0" smtClean="0"/>
              <a:t>15.12.</a:t>
            </a:r>
            <a:endParaRPr lang="en-US" sz="1800" dirty="0" smtClean="0"/>
          </a:p>
          <a:p>
            <a:pPr marL="800100" lvl="1" indent="-342900">
              <a:buFont typeface="Arial"/>
              <a:buChar char="•"/>
            </a:pPr>
            <a:r>
              <a:rPr lang="en-US" sz="1800" dirty="0" smtClean="0"/>
              <a:t>Define the </a:t>
            </a:r>
            <a:r>
              <a:rPr lang="en-US" sz="1800" dirty="0" smtClean="0"/>
              <a:t>6LO SAPs </a:t>
            </a:r>
            <a:r>
              <a:rPr lang="en-US" sz="1800" dirty="0" smtClean="0"/>
              <a:t>using </a:t>
            </a:r>
            <a:r>
              <a:rPr lang="en-US" sz="1800" dirty="0" smtClean="0"/>
              <a:t>IPv6 as an example</a:t>
            </a:r>
            <a:endParaRPr lang="en-US" sz="1800" dirty="0" smtClean="0"/>
          </a:p>
          <a:p>
            <a:pPr marL="457200" indent="-227013">
              <a:buFont typeface="+mj-lt"/>
              <a:buAutoNum type="arabicPeriod"/>
            </a:pPr>
            <a:r>
              <a:rPr lang="en-US" sz="1800" dirty="0" smtClean="0"/>
              <a:t>Define how L2R should work within 15.12.</a:t>
            </a:r>
          </a:p>
          <a:p>
            <a:pPr marL="1030287" lvl="1" indent="-342900">
              <a:buFont typeface="Arial"/>
              <a:buChar char="•"/>
            </a:pPr>
            <a:r>
              <a:rPr lang="en-US" sz="1800" dirty="0" smtClean="0"/>
              <a:t>Define the L2R SAPs using both an endpoint and router as examples</a:t>
            </a:r>
            <a:endParaRPr lang="en-US" sz="1800" dirty="0" smtClean="0"/>
          </a:p>
          <a:p>
            <a:pPr marL="457200" indent="-227013">
              <a:buFont typeface="+mj-lt"/>
              <a:buAutoNum type="arabicPeriod"/>
            </a:pPr>
            <a:r>
              <a:rPr lang="en-US" sz="1800" dirty="0" smtClean="0"/>
              <a:t>Define how Ranging should work within 15.12</a:t>
            </a:r>
          </a:p>
          <a:p>
            <a:pPr marL="1030287" lvl="1" indent="-342900">
              <a:buFont typeface="Arial"/>
              <a:buChar char="•"/>
            </a:pPr>
            <a:r>
              <a:rPr lang="en-US" sz="1800" dirty="0" smtClean="0"/>
              <a:t>Define the RNG SAPs using RFID as example</a:t>
            </a:r>
            <a:endParaRPr lang="en-US" sz="1800" dirty="0" smtClean="0"/>
          </a:p>
          <a:p>
            <a:pPr marL="457200" indent="-227013">
              <a:buFont typeface="+mj-lt"/>
              <a:buAutoNum type="arabicPeriod"/>
            </a:pPr>
            <a:r>
              <a:rPr lang="en-US" sz="1800" dirty="0" smtClean="0"/>
              <a:t>Define </a:t>
            </a:r>
            <a:r>
              <a:rPr lang="en-US" sz="1800" dirty="0" smtClean="0"/>
              <a:t>ULI </a:t>
            </a:r>
            <a:r>
              <a:rPr lang="en-US" sz="1800" dirty="0" smtClean="0"/>
              <a:t>frame mechanism (ULI IE/Payload).</a:t>
            </a:r>
            <a:endParaRPr lang="en-US" sz="1800" dirty="0" smtClean="0"/>
          </a:p>
          <a:p>
            <a:pPr marL="1030287" lvl="1" indent="-342900">
              <a:buFont typeface="Arial"/>
              <a:buChar char="•"/>
            </a:pPr>
            <a:r>
              <a:rPr lang="en-US" sz="1800" dirty="0" smtClean="0"/>
              <a:t>Unique identification of ULI presence</a:t>
            </a:r>
          </a:p>
          <a:p>
            <a:pPr marL="1030287" lvl="1" indent="-342900">
              <a:buFont typeface="Arial"/>
              <a:buChar char="•"/>
            </a:pPr>
            <a:r>
              <a:rPr lang="en-US" sz="1800" dirty="0" smtClean="0"/>
              <a:t>Compression of higher layer stack and EtherType</a:t>
            </a:r>
          </a:p>
          <a:p>
            <a:pPr marL="1030287" lvl="1" indent="-342900">
              <a:buFont typeface="Arial"/>
              <a:buChar char="•"/>
            </a:pPr>
            <a:r>
              <a:rPr lang="en-US" sz="1800" dirty="0" smtClean="0"/>
              <a:t>Other components?</a:t>
            </a:r>
          </a:p>
        </p:txBody>
      </p:sp>
    </p:spTree>
    <p:extLst>
      <p:ext uri="{BB962C8B-B14F-4D97-AF65-F5344CB8AC3E}">
        <p14:creationId xmlns:p14="http://schemas.microsoft.com/office/powerpoint/2010/main" val="12303165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447800"/>
            <a:ext cx="8763000" cy="4832093"/>
          </a:xfrm>
          <a:prstGeom prst="rect">
            <a:avLst/>
          </a:prstGeom>
          <a:noFill/>
        </p:spPr>
        <p:txBody>
          <a:bodyPr wrap="square" numCol="1" rtlCol="0">
            <a:spAutoFit/>
          </a:bodyPr>
          <a:lstStyle/>
          <a:p>
            <a:r>
              <a:rPr lang="en-US" sz="2000" b="1" dirty="0" smtClean="0"/>
              <a:t>Functional Blocks</a:t>
            </a:r>
            <a:endParaRPr lang="en-US" sz="2000" b="1" dirty="0" smtClean="0"/>
          </a:p>
          <a:p>
            <a:pPr marL="285750" indent="-285750">
              <a:buFont typeface="Arial"/>
              <a:buChar char="•"/>
            </a:pPr>
            <a:r>
              <a:rPr lang="en-US" sz="1800" b="1" dirty="0" smtClean="0"/>
              <a:t>HLPDE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524000"/>
            <a:ext cx="8610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Discussion </a:t>
            </a:r>
            <a:r>
              <a:rPr lang="en-US" sz="2400" b="1" dirty="0"/>
              <a:t>on </a:t>
            </a:r>
            <a:r>
              <a:rPr lang="en-US" sz="2400" b="1" dirty="0" smtClean="0"/>
              <a:t>the concepts necessary for 802.15.12</a:t>
            </a:r>
          </a:p>
          <a:p>
            <a:pPr marL="800100" lvl="1" indent="-342900">
              <a:buClr>
                <a:srgbClr val="FF0000"/>
              </a:buClr>
              <a:buFont typeface="Wingdings" charset="2"/>
              <a:buChar char="q"/>
            </a:pPr>
            <a:r>
              <a:rPr lang="en-US" sz="2400" b="1" dirty="0" smtClean="0"/>
              <a:t>Use of an IE assigned to 15.12 for any ULI message</a:t>
            </a:r>
          </a:p>
          <a:p>
            <a:pPr marL="800100" lvl="1" indent="-342900">
              <a:buClr>
                <a:srgbClr val="FF0000"/>
              </a:buClr>
              <a:buFont typeface="Wingdings" charset="2"/>
              <a:buChar char="q"/>
            </a:pPr>
            <a:r>
              <a:rPr lang="en-US" sz="2400" b="1" dirty="0" smtClean="0"/>
              <a:t>Use of an IE assigned to 15.12 for ULI 6LoWPAN message</a:t>
            </a:r>
          </a:p>
          <a:p>
            <a:pPr marL="800100" lvl="1" indent="-342900">
              <a:buClr>
                <a:srgbClr val="FF0000"/>
              </a:buClr>
              <a:buFont typeface="Wingdings" charset="2"/>
              <a:buChar char="q"/>
            </a:pPr>
            <a:r>
              <a:rPr lang="en-US" sz="2400" b="1" dirty="0" smtClean="0"/>
              <a:t>Use of the frame payload for ULI message (note: requires the devices to have security and use a well-known key for discovery)</a:t>
            </a:r>
            <a:endParaRPr lang="en-US" sz="2400" dirty="0"/>
          </a:p>
          <a:p>
            <a:pPr marL="342900" indent="-342900">
              <a:buClr>
                <a:srgbClr val="FF0000"/>
              </a:buClr>
              <a:buFont typeface="Wingdings" charset="2"/>
              <a:buChar char="q"/>
            </a:pPr>
            <a:r>
              <a:rPr lang="en-US" sz="2400" b="1" dirty="0" smtClean="0"/>
              <a:t>Discussion on the architecture for 802.15.12</a:t>
            </a:r>
          </a:p>
          <a:p>
            <a:pPr marL="800100" lvl="1" indent="-342900">
              <a:buClr>
                <a:srgbClr val="FF0000"/>
              </a:buClr>
              <a:buFont typeface="Wingdings" charset="2"/>
              <a:buChar char="q"/>
            </a:pPr>
            <a:r>
              <a:rPr lang="en-US" sz="2400" b="1" dirty="0"/>
              <a:t>A</a:t>
            </a:r>
            <a:r>
              <a:rPr lang="en-US" sz="2400" b="1" dirty="0" smtClean="0"/>
              <a:t>greement on extensible and scalable architecture</a:t>
            </a:r>
            <a:endParaRPr lang="en-US" sz="2400" b="1" dirty="0"/>
          </a:p>
          <a:p>
            <a:pPr marL="342900" indent="-342900">
              <a:buClr>
                <a:srgbClr val="FF0000"/>
              </a:buClr>
              <a:buFont typeface="Wingdings" charset="2"/>
              <a:buChar char="q"/>
            </a:pPr>
            <a:r>
              <a:rPr lang="en-US" sz="2400" b="1" dirty="0" smtClean="0"/>
              <a:t>Discussion </a:t>
            </a:r>
            <a:r>
              <a:rPr lang="en-US" sz="2400" b="1" dirty="0" smtClean="0"/>
              <a:t>with TG4s on common efforts</a:t>
            </a:r>
          </a:p>
          <a:p>
            <a:pPr marL="800100" lvl="1" indent="-342900" defTabSz="912813">
              <a:buClr>
                <a:srgbClr val="FF0000"/>
              </a:buClr>
              <a:buFont typeface="Wingdings" charset="2"/>
              <a:buChar char="q"/>
            </a:pPr>
            <a:r>
              <a:rPr lang="en-US" sz="2400" b="1" dirty="0" smtClean="0"/>
              <a:t>Agreement on common efforts and methods to work together</a:t>
            </a:r>
            <a:endParaRPr lang="en-US" sz="24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799" y="990600"/>
            <a:ext cx="7367075" cy="5467465"/>
          </a:xfrm>
          <a:prstGeom prst="rect">
            <a:avLst/>
          </a:prstGeom>
        </p:spPr>
      </p:pic>
    </p:spTree>
    <p:extLst>
      <p:ext uri="{BB962C8B-B14F-4D97-AF65-F5344CB8AC3E}">
        <p14:creationId xmlns:p14="http://schemas.microsoft.com/office/powerpoint/2010/main" val="296485443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762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295400"/>
            <a:ext cx="8824502" cy="4749800"/>
          </a:xfrm>
          <a:prstGeom prst="rect">
            <a:avLst/>
          </a:prstGeom>
        </p:spPr>
      </p:pic>
    </p:spTree>
    <p:extLst>
      <p:ext uri="{BB962C8B-B14F-4D97-AF65-F5344CB8AC3E}">
        <p14:creationId xmlns:p14="http://schemas.microsoft.com/office/powerpoint/2010/main" val="219511537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639331640"/>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Nov, </a:t>
                      </a:r>
                      <a:r>
                        <a:rPr lang="en-US" dirty="0" smtClean="0"/>
                        <a:t>2016</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a:t>
                      </a:r>
                      <a:r>
                        <a:rPr lang="en-US" dirty="0" smtClean="0"/>
                        <a:t>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98549">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98549">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25 July, PM1: Opening report, Agenda, </a:t>
            </a:r>
            <a:r>
              <a:rPr lang="en-US" sz="2400" b="1" dirty="0" smtClean="0"/>
              <a:t>Functional decomposition review</a:t>
            </a:r>
            <a:endParaRPr lang="en-US" sz="2400" dirty="0" smtClean="0"/>
          </a:p>
          <a:p>
            <a:pPr marL="342900" indent="-342900">
              <a:buClr>
                <a:srgbClr val="FF0000"/>
              </a:buClr>
              <a:buFont typeface="Wingdings" charset="2"/>
              <a:buChar char="q"/>
            </a:pPr>
            <a:r>
              <a:rPr lang="en-US" sz="2400" b="1" dirty="0"/>
              <a:t>Tuesday 26 July, </a:t>
            </a:r>
            <a:r>
              <a:rPr lang="en-US" sz="2400" b="1" dirty="0" smtClean="0"/>
              <a:t>AM2</a:t>
            </a:r>
            <a:r>
              <a:rPr lang="en-US" sz="2400" b="1" dirty="0"/>
              <a:t>: </a:t>
            </a:r>
            <a:r>
              <a:rPr lang="en-US" sz="2400" b="1" dirty="0" smtClean="0"/>
              <a:t>Joint meeting with 802.15.4s – discussion on common elements</a:t>
            </a:r>
            <a:endParaRPr lang="en-US" sz="2000" b="1" dirty="0"/>
          </a:p>
          <a:p>
            <a:pPr marL="342900" indent="-342900">
              <a:buClr>
                <a:srgbClr val="FF0000"/>
              </a:buClr>
              <a:buFont typeface="Wingdings" charset="2"/>
              <a:buChar char="q"/>
            </a:pPr>
            <a:r>
              <a:rPr lang="en-US" sz="2400" b="1" dirty="0"/>
              <a:t>Tuesday 26 July, PM2: Discussion on Higher Layer Protocol Discrimination Entity</a:t>
            </a:r>
            <a:endParaRPr lang="en-US" sz="2000" b="1" dirty="0"/>
          </a:p>
          <a:p>
            <a:pPr marL="342900" indent="-342900">
              <a:buClr>
                <a:srgbClr val="FF0000"/>
              </a:buClr>
              <a:buFont typeface="Wingdings" charset="2"/>
              <a:buChar char="q"/>
            </a:pPr>
            <a:r>
              <a:rPr lang="en-US" sz="2400" b="1" dirty="0" smtClean="0"/>
              <a:t>Wednesday </a:t>
            </a:r>
            <a:r>
              <a:rPr lang="en-US" sz="2400" b="1" dirty="0"/>
              <a:t>27 July, AM1: Discussion on Multiplexed MAC interface</a:t>
            </a:r>
            <a:r>
              <a:rPr lang="en-US" sz="2400" dirty="0"/>
              <a:t> </a:t>
            </a:r>
          </a:p>
          <a:p>
            <a:pPr marL="342900" indent="-342900">
              <a:buClr>
                <a:srgbClr val="FF0000"/>
              </a:buClr>
              <a:buFont typeface="Wingdings" charset="2"/>
              <a:buChar char="q"/>
            </a:pPr>
            <a:r>
              <a:rPr lang="en-US" sz="2400" b="1" dirty="0" smtClean="0"/>
              <a:t>Wednesday </a:t>
            </a:r>
            <a:r>
              <a:rPr lang="en-US" sz="2400" b="1" dirty="0"/>
              <a:t>27 July, PM1: Discussion on </a:t>
            </a:r>
            <a:r>
              <a:rPr lang="en-US" sz="2400" b="1" dirty="0" smtClean="0"/>
              <a:t>PHY and MAC configuration </a:t>
            </a:r>
            <a:r>
              <a:rPr lang="en-US" sz="2400" b="1" dirty="0"/>
              <a:t>using </a:t>
            </a:r>
            <a:r>
              <a:rPr lang="en-US" sz="2400" b="1" dirty="0" smtClean="0"/>
              <a:t>Multiplexed </a:t>
            </a:r>
            <a:r>
              <a:rPr lang="en-US" sz="2400" b="1" dirty="0"/>
              <a:t>MAC interface</a:t>
            </a:r>
            <a:r>
              <a:rPr lang="en-US" sz="2400" dirty="0"/>
              <a:t> </a:t>
            </a:r>
            <a:endParaRPr lang="en-US" sz="2400" dirty="0" smtClean="0"/>
          </a:p>
          <a:p>
            <a:pPr marL="342900" indent="-342900">
              <a:buClr>
                <a:srgbClr val="FF0000"/>
              </a:buClr>
              <a:buFont typeface="Wingdings" charset="2"/>
              <a:buChar char="q"/>
            </a:pPr>
            <a:r>
              <a:rPr lang="en-US" sz="2400" b="1" dirty="0" smtClean="0"/>
              <a:t>Wednesday </a:t>
            </a:r>
            <a:r>
              <a:rPr lang="en-US" sz="2400" b="1" dirty="0"/>
              <a:t>27 July, PM2: Discussion on how KMP should work within 15.12</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a:t>28 July, AM1: Discussion on how 6LoWPAN should work within 15.12</a:t>
            </a:r>
            <a:r>
              <a:rPr lang="en-US" sz="2400" dirty="0"/>
              <a: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a:t>
            </a:r>
            <a:r>
              <a:rPr lang="en-US" b="1" dirty="0" smtClean="0">
                <a:latin typeface="Times New Roman" charset="0"/>
                <a:ea typeface="ＭＳ Ｐゴシック" charset="0"/>
                <a:cs typeface="ＭＳ Ｐゴシック" charset="0"/>
              </a:rPr>
              <a:t>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25 July, PM1: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15-16-0456-01</a:t>
            </a:r>
          </a:p>
          <a:p>
            <a:pPr marL="800100" lvl="1" indent="-342900">
              <a:buClr>
                <a:srgbClr val="FF0000"/>
              </a:buClr>
              <a:buFont typeface="Wingdings" charset="2"/>
              <a:buChar char="q"/>
            </a:pPr>
            <a:r>
              <a:rPr lang="en-US" sz="2400" b="1" dirty="0" smtClean="0"/>
              <a:t>Approve Minutes from previous session 15-16-0403-00</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3366625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Strategy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457200" y="1524000"/>
            <a:ext cx="8077200" cy="4462760"/>
          </a:xfrm>
          <a:prstGeom prst="rect">
            <a:avLst/>
          </a:prstGeom>
          <a:noFill/>
        </p:spPr>
        <p:txBody>
          <a:bodyPr wrap="square" rtlCol="0">
            <a:spAutoFit/>
          </a:bodyPr>
          <a:lstStyle/>
          <a:p>
            <a:r>
              <a:rPr lang="en-US" sz="2400" b="1" dirty="0" smtClean="0"/>
              <a:t>Next Steps </a:t>
            </a:r>
          </a:p>
          <a:p>
            <a:pPr marL="457200" indent="-227013">
              <a:buFont typeface="+mj-lt"/>
              <a:buAutoNum type="arabicPeriod"/>
            </a:pPr>
            <a:r>
              <a:rPr lang="en-US" sz="2000" dirty="0" smtClean="0"/>
              <a:t>Define how KMP should work within 15.12</a:t>
            </a:r>
          </a:p>
          <a:p>
            <a:pPr marL="800100" lvl="1" indent="-342900">
              <a:buFont typeface="Arial"/>
              <a:buChar char="•"/>
            </a:pPr>
            <a:r>
              <a:rPr lang="en-US" sz="2000" dirty="0" smtClean="0"/>
              <a:t>What does Link SAP look like?</a:t>
            </a:r>
          </a:p>
          <a:p>
            <a:pPr marL="800100" lvl="1" indent="-342900">
              <a:buFont typeface="Arial"/>
              <a:buChar char="•"/>
            </a:pPr>
            <a:r>
              <a:rPr lang="en-US" sz="2000" dirty="0" smtClean="0"/>
              <a:t>Expand the </a:t>
            </a:r>
            <a:r>
              <a:rPr lang="en-US" sz="2000" dirty="0"/>
              <a:t>Multiplexed </a:t>
            </a:r>
            <a:r>
              <a:rPr lang="en-US" sz="2000" dirty="0" smtClean="0"/>
              <a:t>data service into the Multiplexed MAC </a:t>
            </a:r>
            <a:r>
              <a:rPr lang="en-US" sz="2000" dirty="0"/>
              <a:t>interface </a:t>
            </a:r>
            <a:endParaRPr lang="en-US" sz="2000" dirty="0" smtClean="0"/>
          </a:p>
          <a:p>
            <a:pPr marL="687388" indent="-457200">
              <a:buFont typeface="+mj-lt"/>
              <a:buAutoNum type="arabicPeriod"/>
              <a:tabLst>
                <a:tab pos="682625" algn="l"/>
              </a:tabLst>
            </a:pPr>
            <a:r>
              <a:rPr lang="en-US" sz="2000" dirty="0" smtClean="0"/>
              <a:t>Define how 6LoWPAN should work within 15.12</a:t>
            </a:r>
          </a:p>
          <a:p>
            <a:pPr marL="800100" lvl="1" indent="-342900">
              <a:buFont typeface="Arial"/>
              <a:buChar char="•"/>
            </a:pPr>
            <a:r>
              <a:rPr lang="en-US" sz="2000" dirty="0" smtClean="0"/>
              <a:t>Define the Link SAP using IPv6, et al as examples</a:t>
            </a:r>
          </a:p>
          <a:p>
            <a:pPr marL="457200" indent="-227013">
              <a:buFont typeface="+mj-lt"/>
              <a:buAutoNum type="arabicPeriod"/>
            </a:pPr>
            <a:r>
              <a:rPr lang="en-US" sz="2000" dirty="0" smtClean="0"/>
              <a:t>Define PHY configuration using management protocols function</a:t>
            </a:r>
          </a:p>
          <a:p>
            <a:pPr marL="457200" indent="-227013">
              <a:buFont typeface="+mj-lt"/>
              <a:buAutoNum type="arabicPeriod"/>
            </a:pPr>
            <a:r>
              <a:rPr lang="en-US" sz="2000" dirty="0" smtClean="0"/>
              <a:t>Define MAC Configuration using management protocols function</a:t>
            </a:r>
          </a:p>
          <a:p>
            <a:pPr marL="457200" indent="-227013">
              <a:buFont typeface="+mj-lt"/>
              <a:buAutoNum type="arabicPeriod"/>
            </a:pPr>
            <a:r>
              <a:rPr lang="en-US" sz="2000" dirty="0" smtClean="0"/>
              <a:t>Define </a:t>
            </a:r>
            <a:r>
              <a:rPr lang="en-US" sz="2000" dirty="0"/>
              <a:t>the </a:t>
            </a:r>
            <a:r>
              <a:rPr lang="en-US" sz="2000" dirty="0" smtClean="0"/>
              <a:t>Higher Layer </a:t>
            </a:r>
            <a:r>
              <a:rPr lang="en-US" sz="2000" dirty="0"/>
              <a:t>Protocol Discrimination </a:t>
            </a:r>
            <a:r>
              <a:rPr lang="en-US" sz="2000" dirty="0" smtClean="0"/>
              <a:t>Entity (HLPDE)</a:t>
            </a:r>
            <a:endParaRPr lang="en-US" sz="2000" dirty="0"/>
          </a:p>
          <a:p>
            <a:pPr marL="457200" indent="-227013">
              <a:buFont typeface="+mj-lt"/>
              <a:buAutoNum type="arabicPeriod"/>
            </a:pPr>
            <a:r>
              <a:rPr lang="en-US" sz="2000" dirty="0" smtClean="0"/>
              <a:t>Define ULI header</a:t>
            </a:r>
          </a:p>
          <a:p>
            <a:pPr marL="1030287" lvl="1" indent="-342900">
              <a:buFont typeface="Arial"/>
              <a:buChar char="•"/>
            </a:pPr>
            <a:r>
              <a:rPr lang="en-US" sz="2000" dirty="0" smtClean="0"/>
              <a:t>Unique identification of ULI presence</a:t>
            </a:r>
          </a:p>
          <a:p>
            <a:pPr marL="1030287" lvl="1" indent="-342900">
              <a:buFont typeface="Arial"/>
              <a:buChar char="•"/>
            </a:pPr>
            <a:r>
              <a:rPr lang="en-US" sz="2000" dirty="0" smtClean="0"/>
              <a:t>Compression of higher layer stack and EtherType</a:t>
            </a:r>
          </a:p>
          <a:p>
            <a:pPr marL="1030287" lvl="1" indent="-342900">
              <a:buFont typeface="Arial"/>
              <a:buChar char="•"/>
            </a:pPr>
            <a:r>
              <a:rPr lang="en-US" sz="2000" dirty="0" smtClean="0"/>
              <a:t>Other components?</a:t>
            </a: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50900</TotalTime>
  <Words>3039</Words>
  <Application>Microsoft Macintosh PowerPoint</Application>
  <PresentationFormat>On-screen Show (4:3)</PresentationFormat>
  <Paragraphs>594</Paragraphs>
  <Slides>32</Slides>
  <Notes>22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vt:lpstr>
      <vt:lpstr>TG12 Meeting</vt:lpstr>
      <vt:lpstr>Strategy for moving forward </vt:lpstr>
      <vt:lpstr>802-2014 Reference Model</vt:lpstr>
      <vt:lpstr>802-2014 Reference Model</vt:lpstr>
      <vt:lpstr>802.15.9 Functional Decomposition</vt:lpstr>
      <vt:lpstr>802.15.10 Functional Decomposition</vt:lpstr>
      <vt:lpstr>802.15.12 Functional Decomposition</vt:lpstr>
      <vt:lpstr>802.15.12 Functional Description</vt:lpstr>
      <vt:lpstr>802.15.12 Higher Layer Protocol Discrimination Entity (HLPDE)  </vt:lpstr>
      <vt:lpstr>802.15.12 Multiplexed MAC interface</vt:lpstr>
      <vt:lpstr>802.15.12 Functional Description</vt:lpstr>
      <vt:lpstr>802.15.12 Functional Description</vt:lpstr>
      <vt:lpstr>PowerPoint Presentation</vt:lpstr>
      <vt:lpstr>Frame Composition</vt:lpstr>
      <vt:lpstr>Joint Meeting with TG4s</vt:lpstr>
      <vt:lpstr>Deliverables</vt:lpstr>
      <vt:lpstr>Deliverables</vt:lpstr>
      <vt:lpstr>Deliverables</vt:lpstr>
      <vt:lpstr>Deliverables</vt:lpstr>
      <vt:lpstr>Strategy for moving forward </vt:lpstr>
      <vt:lpstr>Future Efforts</vt:lpstr>
      <vt:lpstr>Meeting Accomplishments </vt:lpstr>
      <vt:lpstr>802.15.12 Functional Decomposition</vt:lpstr>
      <vt:lpstr>Frame Composition</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San Diego</dc:title>
  <dc:subject>IEEE 802.15 &lt;TG12 ULI&gt;</dc:subject>
  <dc:creator>Pat Kinney</dc:creator>
  <cp:keywords/>
  <dc:description>&lt;15-16-0479-03-0llc&gt;</dc:description>
  <cp:lastModifiedBy>Pat Kinney</cp:lastModifiedBy>
  <cp:revision>821</cp:revision>
  <cp:lastPrinted>2015-07-14T16:02:16Z</cp:lastPrinted>
  <dcterms:created xsi:type="dcterms:W3CDTF">2009-07-12T16:25:16Z</dcterms:created>
  <dcterms:modified xsi:type="dcterms:W3CDTF">2016-07-28T22:18:07Z</dcterms:modified>
  <cp:category/>
</cp:coreProperties>
</file>