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14"/>
  </p:notesMasterIdLst>
  <p:handoutMasterIdLst>
    <p:handoutMasterId r:id="rId15"/>
  </p:handoutMasterIdLst>
  <p:sldIdLst>
    <p:sldId id="259" r:id="rId3"/>
    <p:sldId id="262" r:id="rId4"/>
    <p:sldId id="337" r:id="rId5"/>
    <p:sldId id="332" r:id="rId6"/>
    <p:sldId id="338" r:id="rId7"/>
    <p:sldId id="342" r:id="rId8"/>
    <p:sldId id="345" r:id="rId9"/>
    <p:sldId id="346" r:id="rId10"/>
    <p:sldId id="347" r:id="rId11"/>
    <p:sldId id="348" r:id="rId12"/>
    <p:sldId id="343" r:id="rId13"/>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4660"/>
  </p:normalViewPr>
  <p:slideViewPr>
    <p:cSldViewPr>
      <p:cViewPr>
        <p:scale>
          <a:sx n="75" d="100"/>
          <a:sy n="75" d="100"/>
        </p:scale>
        <p:origin x="-1248" y="-54"/>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796" y="4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83843" y="175750"/>
            <a:ext cx="2723591"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8677">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702966" y="175750"/>
            <a:ext cx="233519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206561" y="8997439"/>
            <a:ext cx="2181120" cy="1526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726802" y="8997439"/>
            <a:ext cx="1401117" cy="1526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8677">
              <a:defRPr sz="1000"/>
            </a:lvl1pPr>
          </a:lstStyle>
          <a:p>
            <a:r>
              <a:rPr lang="en-US" altLang="en-US"/>
              <a:t>Page </a:t>
            </a:r>
            <a:fld id="{97310A61-983B-4502-A285-03424D4CB2B1}" type="slidenum">
              <a:rPr lang="en-US" altLang="en-US"/>
              <a:pPr/>
              <a:t>‹#›</a:t>
            </a:fld>
            <a:endParaRPr lang="en-US" altLang="en-US"/>
          </a:p>
        </p:txBody>
      </p:sp>
      <p:sp>
        <p:nvSpPr>
          <p:cNvPr id="3078" name="Line 6"/>
          <p:cNvSpPr>
            <a:spLocks noChangeShapeType="1"/>
          </p:cNvSpPr>
          <p:nvPr/>
        </p:nvSpPr>
        <p:spPr bwMode="auto">
          <a:xfrm>
            <a:off x="701362" y="388013"/>
            <a:ext cx="56076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952" tIns="45976" rIns="91952" bIns="45976" anchor="ctr"/>
          <a:lstStyle/>
          <a:p>
            <a:endParaRPr lang="en-US"/>
          </a:p>
        </p:txBody>
      </p:sp>
      <p:sp>
        <p:nvSpPr>
          <p:cNvPr id="3079" name="Rectangle 7"/>
          <p:cNvSpPr>
            <a:spLocks noChangeArrowheads="1"/>
          </p:cNvSpPr>
          <p:nvPr/>
        </p:nvSpPr>
        <p:spPr bwMode="auto">
          <a:xfrm>
            <a:off x="701362" y="8997440"/>
            <a:ext cx="71901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Submission</a:t>
            </a:r>
          </a:p>
        </p:txBody>
      </p:sp>
      <p:sp>
        <p:nvSpPr>
          <p:cNvPr id="3080" name="Line 8"/>
          <p:cNvSpPr>
            <a:spLocks noChangeShapeType="1"/>
          </p:cNvSpPr>
          <p:nvPr/>
        </p:nvSpPr>
        <p:spPr bwMode="auto">
          <a:xfrm>
            <a:off x="701362" y="8986308"/>
            <a:ext cx="57633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952" tIns="45976" rIns="91952" bIns="45976" anchor="ctr"/>
          <a:lstStyle/>
          <a:p>
            <a:endParaRPr lang="en-US"/>
          </a:p>
        </p:txBody>
      </p:sp>
    </p:spTree>
    <p:extLst>
      <p:ext uri="{BB962C8B-B14F-4D97-AF65-F5344CB8AC3E}">
        <p14:creationId xmlns:p14="http://schemas.microsoft.com/office/powerpoint/2010/main" xmlns="" val="2472550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05200" y="96239"/>
            <a:ext cx="2845568"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8677">
              <a:defRPr sz="1400" b="1"/>
            </a:lvl1pPr>
          </a:lstStyle>
          <a:p>
            <a:r>
              <a:rPr lang="en-US" altLang="en-US"/>
              <a:t>doc.: IEEE 802.15-&lt;doc#&gt;</a:t>
            </a:r>
          </a:p>
        </p:txBody>
      </p:sp>
      <p:sp>
        <p:nvSpPr>
          <p:cNvPr id="2051" name="Rectangle 3"/>
          <p:cNvSpPr>
            <a:spLocks noGrp="1" noChangeArrowheads="1"/>
          </p:cNvSpPr>
          <p:nvPr>
            <p:ph type="dt" idx="1"/>
          </p:nvPr>
        </p:nvSpPr>
        <p:spPr bwMode="auto">
          <a:xfrm>
            <a:off x="661238" y="96239"/>
            <a:ext cx="276692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US" altLang="en-US"/>
              <a:t>&lt;month year&gt;</a:t>
            </a:r>
          </a:p>
        </p:txBody>
      </p:sp>
      <p:sp>
        <p:nvSpPr>
          <p:cNvPr id="2052" name="Rectangle 4"/>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934078" y="4416029"/>
            <a:ext cx="5142244" cy="41838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187" tIns="46296" rIns="94187" bIns="4629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3813349" y="9000621"/>
            <a:ext cx="2537419"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9760" lvl="4" algn="r" defTabSz="938677">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65938" y="9000621"/>
            <a:ext cx="810498"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a:lvl1pPr>
          </a:lstStyle>
          <a:p>
            <a:r>
              <a:rPr lang="en-US" altLang="en-US"/>
              <a:t>Page </a:t>
            </a:r>
            <a:fld id="{FEE786A2-147A-4A22-9D8E-A54774A8D73C}" type="slidenum">
              <a:rPr lang="en-US" altLang="en-US"/>
              <a:pPr/>
              <a:t>‹#›</a:t>
            </a:fld>
            <a:endParaRPr lang="en-US" altLang="en-US"/>
          </a:p>
        </p:txBody>
      </p:sp>
      <p:sp>
        <p:nvSpPr>
          <p:cNvPr id="2056" name="Rectangle 8"/>
          <p:cNvSpPr>
            <a:spLocks noChangeArrowheads="1"/>
          </p:cNvSpPr>
          <p:nvPr/>
        </p:nvSpPr>
        <p:spPr bwMode="auto">
          <a:xfrm>
            <a:off x="731855" y="9000621"/>
            <a:ext cx="71901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31855" y="8999030"/>
            <a:ext cx="55466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952" tIns="45976" rIns="91952" bIns="45976" anchor="ctr"/>
          <a:lstStyle/>
          <a:p>
            <a:endParaRPr lang="en-US"/>
          </a:p>
        </p:txBody>
      </p:sp>
      <p:sp>
        <p:nvSpPr>
          <p:cNvPr id="2058" name="Line 10"/>
          <p:cNvSpPr>
            <a:spLocks noChangeShapeType="1"/>
          </p:cNvSpPr>
          <p:nvPr/>
        </p:nvSpPr>
        <p:spPr bwMode="auto">
          <a:xfrm>
            <a:off x="654818" y="297371"/>
            <a:ext cx="570076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952" tIns="45976" rIns="91952" bIns="45976" anchor="ctr"/>
          <a:lstStyle/>
          <a:p>
            <a:endParaRPr lang="en-US"/>
          </a:p>
        </p:txBody>
      </p:sp>
    </p:spTree>
    <p:extLst>
      <p:ext uri="{BB962C8B-B14F-4D97-AF65-F5344CB8AC3E}">
        <p14:creationId xmlns:p14="http://schemas.microsoft.com/office/powerpoint/2010/main" xmlns="" val="12180868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doc.: IEEE 802.15-&lt;doc#&gt;</a:t>
            </a:r>
            <a:endParaRPr lang="en-US" altLang="en-US"/>
          </a:p>
        </p:txBody>
      </p:sp>
      <p:sp>
        <p:nvSpPr>
          <p:cNvPr id="5" name="Date Placeholder 4"/>
          <p:cNvSpPr>
            <a:spLocks noGrp="1"/>
          </p:cNvSpPr>
          <p:nvPr>
            <p:ph type="dt" idx="11"/>
          </p:nvPr>
        </p:nvSpPr>
        <p:spPr/>
        <p:txBody>
          <a:bodyPr/>
          <a:lstStyle/>
          <a:p>
            <a:r>
              <a:rPr lang="en-US" altLang="en-US" smtClean="0"/>
              <a:t>&lt;month year&gt;</a:t>
            </a:r>
            <a:endParaRPr lang="en-US" altLang="en-US"/>
          </a:p>
        </p:txBody>
      </p:sp>
      <p:sp>
        <p:nvSpPr>
          <p:cNvPr id="6" name="Footer Placeholder 5"/>
          <p:cNvSpPr>
            <a:spLocks noGrp="1"/>
          </p:cNvSpPr>
          <p:nvPr>
            <p:ph type="ftr" sz="quarter" idx="12"/>
          </p:nvPr>
        </p:nvSpPr>
        <p:spPr/>
        <p:txBody>
          <a:bodyPr/>
          <a:lstStyle/>
          <a:p>
            <a:pPr lvl="4"/>
            <a:r>
              <a:rPr lang="en-US" altLang="en-US" smtClean="0"/>
              <a:t>&lt;author&gt;, &lt;company&gt;</a:t>
            </a:r>
            <a:endParaRPr lang="en-US" altLang="en-US"/>
          </a:p>
        </p:txBody>
      </p:sp>
      <p:sp>
        <p:nvSpPr>
          <p:cNvPr id="7" name="Slide Number Placeholder 6"/>
          <p:cNvSpPr>
            <a:spLocks noGrp="1"/>
          </p:cNvSpPr>
          <p:nvPr>
            <p:ph type="sldNum" sz="quarter" idx="13"/>
          </p:nvPr>
        </p:nvSpPr>
        <p:spPr/>
        <p:txBody>
          <a:bodyPr/>
          <a:lstStyle/>
          <a:p>
            <a:r>
              <a:rPr lang="en-US" altLang="en-US" smtClean="0"/>
              <a:t>Page </a:t>
            </a:r>
            <a:fld id="{FEE786A2-147A-4A22-9D8E-A54774A8D73C}" type="slidenum">
              <a:rPr lang="en-US" altLang="en-US" smtClean="0"/>
              <a:pPr/>
              <a:t>1</a:t>
            </a:fld>
            <a:endParaRPr lang="en-US" altLang="en-US"/>
          </a:p>
        </p:txBody>
      </p:sp>
    </p:spTree>
    <p:extLst>
      <p:ext uri="{BB962C8B-B14F-4D97-AF65-F5344CB8AC3E}">
        <p14:creationId xmlns:p14="http://schemas.microsoft.com/office/powerpoint/2010/main" xmlns="" val="413140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3FACC1E0-D046-4250-A6CE-5FE33D4141D9}" type="slidenum">
              <a:rPr lang="en-US" altLang="en-US"/>
              <a:pPr/>
              <a:t>‹#›</a:t>
            </a:fld>
            <a:endParaRPr lang="en-US" altLang="en-US"/>
          </a:p>
        </p:txBody>
      </p:sp>
    </p:spTree>
    <p:extLst>
      <p:ext uri="{BB962C8B-B14F-4D97-AF65-F5344CB8AC3E}">
        <p14:creationId xmlns:p14="http://schemas.microsoft.com/office/powerpoint/2010/main" xmlns="" val="174981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EC21D7AC-7849-4768-B6E2-5E6FDA5E5AFA}" type="slidenum">
              <a:rPr lang="en-US" altLang="en-US"/>
              <a:pPr/>
              <a:t>‹#›</a:t>
            </a:fld>
            <a:endParaRPr lang="en-US" altLang="en-US"/>
          </a:p>
        </p:txBody>
      </p:sp>
    </p:spTree>
    <p:extLst>
      <p:ext uri="{BB962C8B-B14F-4D97-AF65-F5344CB8AC3E}">
        <p14:creationId xmlns:p14="http://schemas.microsoft.com/office/powerpoint/2010/main" xmlns="" val="212876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130E49F4-5569-4B9D-9995-871A562C2166}" type="slidenum">
              <a:rPr lang="en-US" altLang="en-US"/>
              <a:pPr/>
              <a:t>‹#›</a:t>
            </a:fld>
            <a:endParaRPr lang="en-US" altLang="en-US"/>
          </a:p>
        </p:txBody>
      </p:sp>
    </p:spTree>
    <p:extLst>
      <p:ext uri="{BB962C8B-B14F-4D97-AF65-F5344CB8AC3E}">
        <p14:creationId xmlns:p14="http://schemas.microsoft.com/office/powerpoint/2010/main" xmlns="" val="203518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2016-05-18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2337314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2016-05-18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701800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8"/>
            <a:ext cx="78867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2016-05-18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1731072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28650" y="1825625"/>
            <a:ext cx="386715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825625"/>
            <a:ext cx="386715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0771FF6D-F4FC-433A-999C-17A2D03F7B13}" type="datetimeFigureOut">
              <a:rPr lang="ko-KR" altLang="en-US" smtClean="0"/>
              <a:pPr/>
              <a:t>2016-05-18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3292250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30238" y="365125"/>
            <a:ext cx="78867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630238" y="2505075"/>
            <a:ext cx="386873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29150" y="2505075"/>
            <a:ext cx="38877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0771FF6D-F4FC-433A-999C-17A2D03F7B13}" type="datetimeFigureOut">
              <a:rPr lang="ko-KR" altLang="en-US" smtClean="0"/>
              <a:pPr/>
              <a:t>2016-05-18</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2317994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0771FF6D-F4FC-433A-999C-17A2D03F7B13}" type="datetimeFigureOut">
              <a:rPr lang="ko-KR" altLang="en-US" smtClean="0"/>
              <a:pPr/>
              <a:t>2016-05-18</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4023750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0771FF6D-F4FC-433A-999C-17A2D03F7B13}" type="datetimeFigureOut">
              <a:rPr lang="ko-KR" altLang="en-US" smtClean="0"/>
              <a:pPr/>
              <a:t>2016-05-18</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1562607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771FF6D-F4FC-433A-999C-17A2D03F7B13}" type="datetimeFigureOut">
              <a:rPr lang="ko-KR" altLang="en-US" smtClean="0"/>
              <a:pPr/>
              <a:t>2016-05-18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265606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FE9452A1-664C-4B11-815F-D412087E161B}" type="slidenum">
              <a:rPr lang="en-US" altLang="en-US"/>
              <a:pPr/>
              <a:t>‹#›</a:t>
            </a:fld>
            <a:endParaRPr lang="en-US" altLang="en-US"/>
          </a:p>
        </p:txBody>
      </p:sp>
    </p:spTree>
    <p:extLst>
      <p:ext uri="{BB962C8B-B14F-4D97-AF65-F5344CB8AC3E}">
        <p14:creationId xmlns:p14="http://schemas.microsoft.com/office/powerpoint/2010/main" xmlns="" val="323760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771FF6D-F4FC-433A-999C-17A2D03F7B13}" type="datetimeFigureOut">
              <a:rPr lang="ko-KR" altLang="en-US" smtClean="0"/>
              <a:pPr/>
              <a:t>2016-05-18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3920883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2016-05-18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2637842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28650" y="365125"/>
            <a:ext cx="5762625"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2016-05-18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1555842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16ADF9E7-6020-4217-A2E7-7378B7879D7B}" type="slidenum">
              <a:rPr lang="en-US" altLang="en-US"/>
              <a:pPr/>
              <a:t>‹#›</a:t>
            </a:fld>
            <a:endParaRPr lang="en-US" altLang="en-US"/>
          </a:p>
        </p:txBody>
      </p:sp>
    </p:spTree>
    <p:extLst>
      <p:ext uri="{BB962C8B-B14F-4D97-AF65-F5344CB8AC3E}">
        <p14:creationId xmlns:p14="http://schemas.microsoft.com/office/powerpoint/2010/main" xmlns="" val="3715257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53BABFDC-8BEE-4341-9A44-AEC52D884F8D}" type="slidenum">
              <a:rPr lang="en-US" altLang="en-US"/>
              <a:pPr/>
              <a:t>‹#›</a:t>
            </a:fld>
            <a:endParaRPr lang="en-US" altLang="en-US"/>
          </a:p>
        </p:txBody>
      </p:sp>
    </p:spTree>
    <p:extLst>
      <p:ext uri="{BB962C8B-B14F-4D97-AF65-F5344CB8AC3E}">
        <p14:creationId xmlns:p14="http://schemas.microsoft.com/office/powerpoint/2010/main" xmlns="" val="217988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8" name="Footer Placeholder 7"/>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9" name="Slide Number Placeholder 8"/>
          <p:cNvSpPr>
            <a:spLocks noGrp="1"/>
          </p:cNvSpPr>
          <p:nvPr>
            <p:ph type="sldNum" sz="quarter" idx="12"/>
          </p:nvPr>
        </p:nvSpPr>
        <p:spPr/>
        <p:txBody>
          <a:bodyPr/>
          <a:lstStyle>
            <a:lvl1pPr>
              <a:defRPr/>
            </a:lvl1pPr>
          </a:lstStyle>
          <a:p>
            <a:r>
              <a:rPr lang="en-US" altLang="en-US"/>
              <a:t>Slide </a:t>
            </a:r>
            <a:fld id="{1DCCB424-2A74-4E26-8FBA-6983C605F859}" type="slidenum">
              <a:rPr lang="en-US" altLang="en-US"/>
              <a:pPr/>
              <a:t>‹#›</a:t>
            </a:fld>
            <a:endParaRPr lang="en-US" altLang="en-US"/>
          </a:p>
        </p:txBody>
      </p:sp>
    </p:spTree>
    <p:extLst>
      <p:ext uri="{BB962C8B-B14F-4D97-AF65-F5344CB8AC3E}">
        <p14:creationId xmlns:p14="http://schemas.microsoft.com/office/powerpoint/2010/main" xmlns="" val="357238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dirty="0" smtClean="0"/>
              <a:t>September 2015</a:t>
            </a:r>
            <a:endParaRPr lang="en-US" altLang="en-US" dirty="0"/>
          </a:p>
        </p:txBody>
      </p:sp>
      <p:sp>
        <p:nvSpPr>
          <p:cNvPr id="4" name="Footer Placeholder 3"/>
          <p:cNvSpPr>
            <a:spLocks noGrp="1"/>
          </p:cNvSpPr>
          <p:nvPr>
            <p:ph type="ftr" sz="quarter" idx="11"/>
          </p:nvPr>
        </p:nvSpPr>
        <p:spPr>
          <a:xfrm>
            <a:off x="5486400" y="6475413"/>
            <a:ext cx="3124200" cy="184666"/>
          </a:xfrm>
        </p:spPr>
        <p:txBody>
          <a:bodyPr/>
          <a:lstStyle>
            <a:lvl1pPr>
              <a:defRPr/>
            </a:lvl1pPr>
          </a:lstStyle>
          <a:p>
            <a:r>
              <a:rPr lang="en-US" altLang="en-US" dirty="0" smtClean="0"/>
              <a:t>Yeong Min Jang [Kookmin University]</a:t>
            </a:r>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a:t>Slide </a:t>
            </a:r>
            <a:fld id="{18E7FE83-17A2-4576-B00D-94BC9CB307EE}" type="slidenum">
              <a:rPr lang="en-US" altLang="en-US"/>
              <a:pPr/>
              <a:t>‹#›</a:t>
            </a:fld>
            <a:endParaRPr lang="en-US" altLang="en-US"/>
          </a:p>
        </p:txBody>
      </p:sp>
    </p:spTree>
    <p:extLst>
      <p:ext uri="{BB962C8B-B14F-4D97-AF65-F5344CB8AC3E}">
        <p14:creationId xmlns:p14="http://schemas.microsoft.com/office/powerpoint/2010/main" xmlns="" val="359801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smtClean="0"/>
              <a:t>September  2015</a:t>
            </a:r>
            <a:endParaRPr lang="en-US" altLang="en-US" dirty="0"/>
          </a:p>
        </p:txBody>
      </p:sp>
      <p:sp>
        <p:nvSpPr>
          <p:cNvPr id="3" name="Footer Placeholder 2"/>
          <p:cNvSpPr>
            <a:spLocks noGrp="1"/>
          </p:cNvSpPr>
          <p:nvPr>
            <p:ph type="ftr" sz="quarter" idx="11"/>
          </p:nvPr>
        </p:nvSpPr>
        <p:spPr>
          <a:xfrm>
            <a:off x="5486400" y="6475413"/>
            <a:ext cx="3124200" cy="184666"/>
          </a:xfrm>
        </p:spPr>
        <p:txBody>
          <a:bodyPr/>
          <a:lstStyle>
            <a:lvl1pPr>
              <a:defRPr/>
            </a:lvl1pPr>
          </a:lstStyle>
          <a:p>
            <a:r>
              <a:rPr lang="en-US" altLang="en-US" dirty="0" smtClean="0"/>
              <a:t>Yeong Min Jang [Kookmin Univ.]</a:t>
            </a:r>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a:t>Slide </a:t>
            </a:r>
            <a:fld id="{510B4A18-2979-4553-AC3A-464D2DF94E7E}" type="slidenum">
              <a:rPr lang="en-US" altLang="en-US"/>
              <a:pPr/>
              <a:t>‹#›</a:t>
            </a:fld>
            <a:endParaRPr lang="en-US" altLang="en-US"/>
          </a:p>
        </p:txBody>
      </p:sp>
    </p:spTree>
    <p:extLst>
      <p:ext uri="{BB962C8B-B14F-4D97-AF65-F5344CB8AC3E}">
        <p14:creationId xmlns:p14="http://schemas.microsoft.com/office/powerpoint/2010/main" xmlns="" val="370732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2930846A-50D8-49A8-9CF5-525B02F2D980}" type="slidenum">
              <a:rPr lang="en-US" altLang="en-US"/>
              <a:pPr/>
              <a:t>‹#›</a:t>
            </a:fld>
            <a:endParaRPr lang="en-US" altLang="en-US"/>
          </a:p>
        </p:txBody>
      </p:sp>
    </p:spTree>
    <p:extLst>
      <p:ext uri="{BB962C8B-B14F-4D97-AF65-F5344CB8AC3E}">
        <p14:creationId xmlns:p14="http://schemas.microsoft.com/office/powerpoint/2010/main" xmlns="" val="1454289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F3D187A4-C1C1-4BAD-9E4B-AFE580DD5800}" type="slidenum">
              <a:rPr lang="en-US" altLang="en-US"/>
              <a:pPr/>
              <a:t>‹#›</a:t>
            </a:fld>
            <a:endParaRPr lang="en-US" altLang="en-US"/>
          </a:p>
        </p:txBody>
      </p:sp>
    </p:spTree>
    <p:extLst>
      <p:ext uri="{BB962C8B-B14F-4D97-AF65-F5344CB8AC3E}">
        <p14:creationId xmlns:p14="http://schemas.microsoft.com/office/powerpoint/2010/main" xmlns="" val="246726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dirty="0" smtClean="0"/>
              <a:t>May 2015</a:t>
            </a:r>
            <a:endParaRPr lang="en-US" altLang="en-US"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smtClean="0"/>
              <a:t>Rick Roberts [Intel]</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A2454337-12A2-4A57-99F0-291A8E08AF76}" type="slidenum">
              <a:rPr lang="en-US" altLang="en-US"/>
              <a:pPr/>
              <a:t>‹#›</a:t>
            </a:fld>
            <a:endParaRPr lang="en-US" altLang="en-US"/>
          </a:p>
        </p:txBody>
      </p:sp>
      <p:sp>
        <p:nvSpPr>
          <p:cNvPr id="1031" name="Rectangle 7"/>
          <p:cNvSpPr>
            <a:spLocks noChangeArrowheads="1"/>
          </p:cNvSpPr>
          <p:nvPr/>
        </p:nvSpPr>
        <p:spPr bwMode="auto">
          <a:xfrm>
            <a:off x="3352800" y="394156"/>
            <a:ext cx="51054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802.15-15-0274-01-007a</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1FF6D-F4FC-433A-999C-17A2D03F7B13}" type="datetimeFigureOut">
              <a:rPr lang="ko-KR" altLang="en-US" smtClean="0"/>
              <a:pPr/>
              <a:t>2016-05-18</a:t>
            </a:fld>
            <a:endParaRPr lang="ko-KR" altLang="en-US"/>
          </a:p>
        </p:txBody>
      </p:sp>
      <p:sp>
        <p:nvSpPr>
          <p:cNvPr id="5" name="바닥글 개체 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1496396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ltLang="en-US" dirty="0" smtClean="0"/>
              <a:t>May 2016</a:t>
            </a:r>
            <a:endParaRPr lang="en-US" altLang="en-US" dirty="0"/>
          </a:p>
        </p:txBody>
      </p:sp>
      <p:sp>
        <p:nvSpPr>
          <p:cNvPr id="5"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sp>
        <p:nvSpPr>
          <p:cNvPr id="6" name="Slide Number Placeholder 3"/>
          <p:cNvSpPr>
            <a:spLocks noGrp="1"/>
          </p:cNvSpPr>
          <p:nvPr>
            <p:ph type="sldNum" sz="quarter" idx="12"/>
          </p:nvPr>
        </p:nvSpPr>
        <p:spPr/>
        <p:txBody>
          <a:bodyPr/>
          <a:lstStyle/>
          <a:p>
            <a:r>
              <a:rPr lang="en-US" altLang="en-US"/>
              <a:t>Slide </a:t>
            </a:r>
            <a:fld id="{3CA57235-9295-4494-BA5D-3D862F91E8D2}" type="slidenum">
              <a:rPr lang="en-US" altLang="en-US"/>
              <a:pPr/>
              <a:t>1</a:t>
            </a:fld>
            <a:endParaRPr lang="en-US" altLang="en-US"/>
          </a:p>
        </p:txBody>
      </p:sp>
      <p:sp>
        <p:nvSpPr>
          <p:cNvPr id="27651" name="Rectangle 3"/>
          <p:cNvSpPr>
            <a:spLocks noChangeArrowheads="1"/>
          </p:cNvSpPr>
          <p:nvPr/>
        </p:nvSpPr>
        <p:spPr bwMode="auto">
          <a:xfrm>
            <a:off x="152400" y="1219200"/>
            <a:ext cx="8991600" cy="5016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smtClean="0">
              <a:solidFill>
                <a:schemeClr val="tx2"/>
              </a:solidFill>
            </a:endParaRPr>
          </a:p>
          <a:p>
            <a:r>
              <a:rPr lang="en-US" altLang="en-US" sz="1600" b="1" dirty="0" smtClean="0">
                <a:solidFill>
                  <a:schemeClr val="tx2"/>
                </a:solidFill>
              </a:rPr>
              <a:t>Submission Title:</a:t>
            </a:r>
            <a:r>
              <a:rPr lang="en-US" altLang="en-US" sz="1600" dirty="0" smtClean="0">
                <a:solidFill>
                  <a:schemeClr val="tx2"/>
                </a:solidFill>
              </a:rPr>
              <a:t> Kookmin Simplified Screen modes on PHY C of D0</a:t>
            </a:r>
          </a:p>
          <a:p>
            <a:r>
              <a:rPr lang="en-US" altLang="en-US" sz="1600" dirty="0" smtClean="0">
                <a:solidFill>
                  <a:schemeClr val="tx2"/>
                </a:solidFill>
              </a:rPr>
              <a:t>	</a:t>
            </a:r>
          </a:p>
          <a:p>
            <a:r>
              <a:rPr lang="en-US" altLang="en-US" sz="1600" b="1" dirty="0" smtClean="0">
                <a:solidFill>
                  <a:schemeClr val="tx2"/>
                </a:solidFill>
              </a:rPr>
              <a:t>Date </a:t>
            </a:r>
            <a:r>
              <a:rPr lang="en-US" altLang="en-US" sz="1600" b="1" dirty="0">
                <a:solidFill>
                  <a:schemeClr val="tx2"/>
                </a:solidFill>
              </a:rPr>
              <a:t>Submitted: </a:t>
            </a:r>
            <a:r>
              <a:rPr lang="en-US" altLang="en-US" sz="1600" dirty="0" smtClean="0">
                <a:solidFill>
                  <a:schemeClr val="tx2"/>
                </a:solidFill>
              </a:rPr>
              <a:t>May 2016</a:t>
            </a:r>
            <a:r>
              <a:rPr lang="en-US" altLang="en-US" sz="1600" dirty="0">
                <a:solidFill>
                  <a:schemeClr val="tx2"/>
                </a:solidFill>
              </a:rPr>
              <a:t>	</a:t>
            </a:r>
            <a:endParaRPr lang="en-US" altLang="en-US" sz="1600" dirty="0" smtClean="0">
              <a:solidFill>
                <a:schemeClr val="tx2"/>
              </a:solidFill>
            </a:endParaRPr>
          </a:p>
          <a:p>
            <a:r>
              <a:rPr lang="en-US" altLang="en-US" sz="1600" b="1" dirty="0" smtClean="0">
                <a:solidFill>
                  <a:schemeClr val="tx2"/>
                </a:solidFill>
              </a:rPr>
              <a:t>Source:</a:t>
            </a:r>
            <a:r>
              <a:rPr lang="en-US" altLang="en-US" sz="1600" dirty="0" smtClean="0">
                <a:solidFill>
                  <a:schemeClr val="tx2"/>
                </a:solidFill>
              </a:rPr>
              <a:t> </a:t>
            </a:r>
            <a:r>
              <a:rPr lang="en-US" altLang="en-US" sz="1600" dirty="0" err="1" smtClean="0">
                <a:solidFill>
                  <a:schemeClr val="tx2"/>
                </a:solidFill>
              </a:rPr>
              <a:t>Trang</a:t>
            </a:r>
            <a:r>
              <a:rPr lang="en-US" altLang="en-US" sz="1600" dirty="0" smtClean="0">
                <a:solidFill>
                  <a:schemeClr val="tx2"/>
                </a:solidFill>
              </a:rPr>
              <a:t> Nguyen, Nam Tuan Le, </a:t>
            </a:r>
            <a:r>
              <a:rPr lang="en-US" altLang="en-US" sz="1600" dirty="0" err="1" smtClean="0">
                <a:solidFill>
                  <a:schemeClr val="tx2"/>
                </a:solidFill>
              </a:rPr>
              <a:t>Yeong</a:t>
            </a:r>
            <a:r>
              <a:rPr lang="en-US" altLang="en-US" sz="1600" dirty="0" smtClean="0">
                <a:solidFill>
                  <a:schemeClr val="tx2"/>
                </a:solidFill>
              </a:rPr>
              <a:t> Min Jang [Kookmin University]</a:t>
            </a:r>
          </a:p>
          <a:p>
            <a:endParaRPr lang="en-US" altLang="en-US" sz="1600" dirty="0" smtClean="0">
              <a:solidFill>
                <a:schemeClr val="tx2"/>
              </a:solidFill>
            </a:endParaRPr>
          </a:p>
          <a:p>
            <a:r>
              <a:rPr lang="en-US" altLang="en-US" sz="1600" dirty="0" smtClean="0">
                <a:solidFill>
                  <a:schemeClr val="tx2"/>
                </a:solidFill>
              </a:rPr>
              <a:t>Contact: +82-2-910-5068	E-Mail: yjang@kookmin.ac.kr</a:t>
            </a:r>
            <a:r>
              <a:rPr lang="en-US" altLang="en-US" sz="1600" dirty="0">
                <a:solidFill>
                  <a:schemeClr val="tx2"/>
                </a:solidFill>
              </a:rPr>
              <a:t>	</a:t>
            </a:r>
          </a:p>
          <a:p>
            <a:pPr>
              <a:spcBef>
                <a:spcPts val="600"/>
              </a:spcBef>
              <a:spcAft>
                <a:spcPts val="600"/>
              </a:spcAft>
            </a:pPr>
            <a:r>
              <a:rPr lang="en-US" altLang="en-US" sz="1600" b="1" dirty="0">
                <a:solidFill>
                  <a:schemeClr val="tx2"/>
                </a:solidFill>
              </a:rPr>
              <a:t>Re</a:t>
            </a:r>
            <a:r>
              <a:rPr lang="en-US" altLang="en-US" sz="1600" b="1" dirty="0" smtClean="0">
                <a:solidFill>
                  <a:schemeClr val="tx2"/>
                </a:solidFill>
              </a:rPr>
              <a:t>:</a:t>
            </a:r>
            <a:endParaRPr lang="en-US" altLang="en-US" sz="1600" dirty="0">
              <a:solidFill>
                <a:schemeClr val="tx2"/>
              </a:solidFill>
            </a:endParaRPr>
          </a:p>
          <a:p>
            <a:pPr>
              <a:spcBef>
                <a:spcPts val="600"/>
              </a:spcBef>
              <a:spcAft>
                <a:spcPts val="600"/>
              </a:spcAft>
            </a:pPr>
            <a:r>
              <a:rPr lang="en-US" altLang="en-US" sz="1600" b="1" dirty="0" smtClean="0">
                <a:solidFill>
                  <a:schemeClr val="tx2"/>
                </a:solidFill>
              </a:rPr>
              <a:t>Abstract</a:t>
            </a:r>
            <a:r>
              <a:rPr lang="en-US" altLang="en-US" sz="1600" b="1" dirty="0">
                <a:solidFill>
                  <a:schemeClr val="tx2"/>
                </a:solidFill>
              </a:rPr>
              <a:t>:</a:t>
            </a:r>
            <a:r>
              <a:rPr lang="en-US" altLang="en-US" sz="1600" dirty="0">
                <a:solidFill>
                  <a:schemeClr val="tx2"/>
                </a:solidFill>
              </a:rPr>
              <a:t>	</a:t>
            </a:r>
            <a:r>
              <a:rPr lang="en-US" altLang="en-US" sz="1600" dirty="0" smtClean="0">
                <a:solidFill>
                  <a:schemeClr val="tx2"/>
                </a:solidFill>
              </a:rPr>
              <a:t>This is an idea how to simplify Kookmin Screen Modes (both visible modes and invisible modes) to be on PHY C of D0</a:t>
            </a:r>
          </a:p>
          <a:p>
            <a:pPr>
              <a:spcBef>
                <a:spcPts val="600"/>
              </a:spcBef>
              <a:spcAft>
                <a:spcPts val="600"/>
              </a:spcAft>
            </a:pPr>
            <a:r>
              <a:rPr lang="en-US" altLang="en-US" sz="1600" b="1" dirty="0" smtClean="0">
                <a:solidFill>
                  <a:schemeClr val="tx2"/>
                </a:solidFill>
              </a:rPr>
              <a:t>Purpose: </a:t>
            </a:r>
            <a:r>
              <a:rPr lang="en-US" sz="1600" dirty="0" smtClean="0"/>
              <a:t>D0 Inpu</a:t>
            </a:r>
            <a:r>
              <a:rPr lang="en-US" altLang="en-US" sz="1600" dirty="0" smtClean="0">
                <a:solidFill>
                  <a:schemeClr val="tx2"/>
                </a:solidFill>
              </a:rPr>
              <a:t>t</a:t>
            </a:r>
            <a:endParaRPr lang="en-US" altLang="en-US" sz="1600" dirty="0">
              <a:solidFill>
                <a:schemeClr val="tx2"/>
              </a:solidFill>
            </a:endParaRPr>
          </a:p>
          <a:p>
            <a:r>
              <a:rPr lang="en-US" altLang="en-US" sz="1600" b="1" dirty="0" smtClean="0">
                <a:solidFill>
                  <a:schemeClr val="tx2"/>
                </a:solidFill>
              </a:rPr>
              <a:t>Notice:</a:t>
            </a:r>
            <a:r>
              <a:rPr lang="en-US" altLang="en-US" sz="1600" dirty="0" smtClean="0">
                <a:solidFill>
                  <a:schemeClr val="tx2"/>
                </a:solidFill>
              </a:rPr>
              <a:t>	This </a:t>
            </a:r>
            <a:r>
              <a:rPr lang="en-US" altLang="en-US" sz="1600" dirty="0">
                <a:solidFill>
                  <a:schemeClr val="tx2"/>
                </a:solidFill>
              </a:rPr>
              <a:t>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
        <p:nvSpPr>
          <p:cNvPr id="8"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0412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cxnSp>
        <p:nvCxnSpPr>
          <p:cNvPr id="10" name="Straight Connector 9"/>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 name="Straight Connector 11"/>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10</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cxnSp>
        <p:nvCxnSpPr>
          <p:cNvPr id="10" name="Straight Connector 9"/>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aphicFrame>
        <p:nvGraphicFramePr>
          <p:cNvPr id="8" name="Table 7"/>
          <p:cNvGraphicFramePr>
            <a:graphicFrameLocks noGrp="1"/>
          </p:cNvGraphicFramePr>
          <p:nvPr/>
        </p:nvGraphicFramePr>
        <p:xfrm>
          <a:off x="381000" y="3810000"/>
          <a:ext cx="8458200" cy="2331573"/>
        </p:xfrm>
        <a:graphic>
          <a:graphicData uri="http://schemas.openxmlformats.org/drawingml/2006/table">
            <a:tbl>
              <a:tblPr/>
              <a:tblGrid>
                <a:gridCol w="2133600"/>
                <a:gridCol w="533400"/>
                <a:gridCol w="990600"/>
                <a:gridCol w="1524000"/>
                <a:gridCol w="1240367"/>
                <a:gridCol w="2036233"/>
              </a:tblGrid>
              <a:tr h="457200">
                <a:tc gridSpan="6">
                  <a:txBody>
                    <a:bodyPr/>
                    <a:lstStyle/>
                    <a:p>
                      <a:pPr marL="0" marR="0" algn="ctr">
                        <a:spcBef>
                          <a:spcPts val="0"/>
                        </a:spcBef>
                        <a:spcAft>
                          <a:spcPts val="0"/>
                        </a:spcAft>
                      </a:pPr>
                      <a:r>
                        <a:rPr lang="en-US" sz="1800" b="1" dirty="0" smtClean="0">
                          <a:latin typeface="Times New Roman"/>
                          <a:ea typeface="Calibri"/>
                        </a:rPr>
                        <a:t>PHY C Operating Modes (Invisible Screen Modes)</a:t>
                      </a:r>
                      <a:endParaRPr lang="en-US" sz="2000" dirty="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2437">
                <a:tc rowSpan="2">
                  <a:txBody>
                    <a:bodyPr/>
                    <a:lstStyle/>
                    <a:p>
                      <a:pPr marL="0" marR="0">
                        <a:spcBef>
                          <a:spcPts val="0"/>
                        </a:spcBef>
                        <a:spcAft>
                          <a:spcPts val="0"/>
                        </a:spcAft>
                      </a:pPr>
                      <a:r>
                        <a:rPr lang="en-US" sz="1100" b="1">
                          <a:latin typeface="Times New Roman"/>
                          <a:ea typeface="Calibri"/>
                        </a:rPr>
                        <a:t>Modulation</a:t>
                      </a:r>
                      <a:endParaRPr lang="en-US" sz="1200">
                        <a:latin typeface="Times New Roman"/>
                        <a:ea typeface="Times New Roman"/>
                      </a:endParaRPr>
                    </a:p>
                    <a:p>
                      <a:pPr marL="0" marR="0" algn="ctr">
                        <a:spcBef>
                          <a:spcPts val="0"/>
                        </a:spcBef>
                        <a:spcAft>
                          <a:spcPts val="0"/>
                        </a:spcAft>
                      </a:pPr>
                      <a:r>
                        <a:rPr lang="en-US" sz="1100" b="1">
                          <a:latin typeface="Times New Roman"/>
                          <a:ea typeface="Calibri"/>
                        </a:rPr>
                        <a:t>(m:n)</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spcBef>
                          <a:spcPts val="0"/>
                        </a:spcBef>
                        <a:spcAft>
                          <a:spcPts val="0"/>
                        </a:spcAft>
                      </a:pPr>
                      <a:r>
                        <a:rPr lang="en-US" sz="1100" b="1">
                          <a:latin typeface="Times New Roman"/>
                          <a:ea typeface="Calibri"/>
                        </a:rPr>
                        <a:t>RLL Code</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spcBef>
                          <a:spcPts val="0"/>
                        </a:spcBef>
                        <a:spcAft>
                          <a:spcPts val="0"/>
                        </a:spcAft>
                      </a:pPr>
                      <a:r>
                        <a:rPr lang="en-US" sz="1100" b="1">
                          <a:latin typeface="Times New Roman"/>
                          <a:ea typeface="Calibri"/>
                        </a:rPr>
                        <a:t>Optical Clock Rate</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100" b="1" dirty="0">
                          <a:latin typeface="Times New Roman"/>
                          <a:ea typeface="Calibri"/>
                        </a:rPr>
                        <a:t>FEC</a:t>
                      </a:r>
                      <a:endParaRPr lang="en-US" sz="1200" dirty="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spcBef>
                          <a:spcPts val="0"/>
                        </a:spcBef>
                        <a:spcAft>
                          <a:spcPts val="0"/>
                        </a:spcAft>
                      </a:pPr>
                      <a:r>
                        <a:rPr lang="en-US" sz="1100" b="1">
                          <a:latin typeface="Times New Roman"/>
                          <a:ea typeface="Calibri"/>
                        </a:rPr>
                        <a:t>Data Rate (bits)</a:t>
                      </a:r>
                      <a:endParaRPr lang="en-US" sz="1200">
                        <a:latin typeface="Times New Roman"/>
                        <a:ea typeface="Times New Roman"/>
                      </a:endParaRPr>
                    </a:p>
                    <a:p>
                      <a:pPr marL="0" marR="0" algn="ctr">
                        <a:spcBef>
                          <a:spcPts val="0"/>
                        </a:spcBef>
                        <a:spcAft>
                          <a:spcPts val="0"/>
                        </a:spcAft>
                      </a:pPr>
                      <a:r>
                        <a:rPr lang="en-US" sz="1100" b="1">
                          <a:latin typeface="Times New Roman"/>
                          <a:ea typeface="Calibri"/>
                        </a:rPr>
                        <a:t>m x n x 15 x </a:t>
                      </a:r>
                      <a:r>
                        <a:rPr lang="en-US" sz="1100">
                          <a:latin typeface="Times New Roman"/>
                          <a:ea typeface="Malgun Gothic"/>
                        </a:rPr>
                        <a:t>RS</a:t>
                      </a:r>
                      <a:r>
                        <a:rPr lang="en-US" sz="1100">
                          <a:latin typeface="Times New Roman"/>
                          <a:ea typeface="Calibri"/>
                        </a:rPr>
                        <a:t>_option</a:t>
                      </a:r>
                      <a:r>
                        <a:rPr lang="en-US" sz="1100">
                          <a:latin typeface="Times New Roman"/>
                          <a:ea typeface="Malgun Gothic"/>
                        </a:rPr>
                        <a:t> x CC_option</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100" b="1">
                          <a:latin typeface="Times New Roman"/>
                          <a:ea typeface="Calibri"/>
                        </a:rPr>
                        <a:t>Outer code (RS)</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Times New Roman"/>
                          <a:ea typeface="Calibri"/>
                        </a:rPr>
                        <a:t>Inner code (CC)</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21726">
                <a:tc>
                  <a:txBody>
                    <a:bodyPr/>
                    <a:lstStyle/>
                    <a:p>
                      <a:pPr marL="0" marR="0">
                        <a:spcBef>
                          <a:spcPts val="0"/>
                        </a:spcBef>
                        <a:spcAft>
                          <a:spcPts val="0"/>
                        </a:spcAft>
                      </a:pPr>
                      <a:r>
                        <a:rPr lang="en-US" sz="1100">
                          <a:latin typeface="Times New Roman"/>
                          <a:ea typeface="Calibri"/>
                        </a:rPr>
                        <a:t>2D-invisible sequential code 4:3</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Calibri"/>
                        </a:rPr>
                        <a:t>None</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rPr>
                        <a:t>30Hz</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Malgun Gothic"/>
                        </a:rPr>
                        <a:t>RS</a:t>
                      </a:r>
                      <a:r>
                        <a:rPr lang="en-US" sz="1100">
                          <a:latin typeface="Times New Roman"/>
                          <a:ea typeface="Calibri"/>
                        </a:rPr>
                        <a:t>_option</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Malgun Gothic"/>
                        </a:rPr>
                        <a:t>CC_option</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Times New Roman"/>
                          <a:ea typeface="Calibri"/>
                        </a:rPr>
                        <a:t>180</a:t>
                      </a:r>
                      <a:r>
                        <a:rPr lang="en-US" sz="1100" dirty="0">
                          <a:latin typeface="Times New Roman"/>
                          <a:ea typeface="Calibri"/>
                        </a:rPr>
                        <a:t> x </a:t>
                      </a:r>
                      <a:r>
                        <a:rPr lang="en-US" sz="1100" dirty="0" err="1" smtClean="0">
                          <a:latin typeface="Times New Roman"/>
                          <a:ea typeface="Malgun Gothic"/>
                        </a:rPr>
                        <a:t>RS</a:t>
                      </a:r>
                      <a:r>
                        <a:rPr lang="en-US" sz="1100" dirty="0" err="1" smtClean="0">
                          <a:latin typeface="Times New Roman"/>
                          <a:ea typeface="Calibri"/>
                        </a:rPr>
                        <a:t>_option</a:t>
                      </a:r>
                      <a:r>
                        <a:rPr lang="en-US" sz="1100" dirty="0" smtClean="0">
                          <a:latin typeface="Times New Roman"/>
                          <a:ea typeface="Calibri"/>
                        </a:rPr>
                        <a:t> </a:t>
                      </a:r>
                      <a:r>
                        <a:rPr lang="en-US" sz="1100" dirty="0" smtClean="0">
                          <a:latin typeface="Times New Roman"/>
                          <a:ea typeface="Malgun Gothic"/>
                        </a:rPr>
                        <a:t>x </a:t>
                      </a:r>
                      <a:r>
                        <a:rPr lang="en-US" sz="1100" dirty="0" err="1">
                          <a:latin typeface="Times New Roman"/>
                          <a:ea typeface="Malgun Gothic"/>
                        </a:rPr>
                        <a:t>CC_option</a:t>
                      </a:r>
                      <a:endParaRPr lang="en-US" sz="1200" dirty="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868">
                <a:tc>
                  <a:txBody>
                    <a:bodyPr/>
                    <a:lstStyle/>
                    <a:p>
                      <a:pPr marL="0" marR="0">
                        <a:spcBef>
                          <a:spcPts val="0"/>
                        </a:spcBef>
                        <a:spcAft>
                          <a:spcPts val="0"/>
                        </a:spcAft>
                      </a:pPr>
                      <a:r>
                        <a:rPr lang="en-US" sz="1100">
                          <a:latin typeface="Times New Roman"/>
                          <a:ea typeface="Calibri"/>
                        </a:rPr>
                        <a:t>2D-invisible sequential code 16:10</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Calibri"/>
                        </a:rPr>
                        <a:t>None</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rPr>
                        <a:t>30Hz</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Malgun Gothic"/>
                        </a:rPr>
                        <a:t>RS</a:t>
                      </a:r>
                      <a:r>
                        <a:rPr lang="en-US" sz="1100">
                          <a:latin typeface="Times New Roman"/>
                          <a:ea typeface="Calibri"/>
                        </a:rPr>
                        <a:t>_option</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Malgun Gothic"/>
                        </a:rPr>
                        <a:t>CC_option</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Times New Roman"/>
                          <a:ea typeface="Calibri"/>
                        </a:rPr>
                        <a:t>2400 </a:t>
                      </a:r>
                      <a:r>
                        <a:rPr lang="en-US" sz="1100" dirty="0">
                          <a:latin typeface="Times New Roman"/>
                          <a:ea typeface="Calibri"/>
                        </a:rPr>
                        <a:t>x </a:t>
                      </a:r>
                      <a:r>
                        <a:rPr lang="en-US" sz="1100" dirty="0" err="1" smtClean="0">
                          <a:latin typeface="Times New Roman"/>
                          <a:ea typeface="Malgun Gothic"/>
                        </a:rPr>
                        <a:t>RS</a:t>
                      </a:r>
                      <a:r>
                        <a:rPr lang="en-US" sz="1100" dirty="0" err="1" smtClean="0">
                          <a:latin typeface="Times New Roman"/>
                          <a:ea typeface="Calibri"/>
                        </a:rPr>
                        <a:t>_option</a:t>
                      </a:r>
                      <a:r>
                        <a:rPr lang="en-US" sz="1100" dirty="0" smtClean="0">
                          <a:latin typeface="Times New Roman"/>
                          <a:ea typeface="Calibri"/>
                        </a:rPr>
                        <a:t> </a:t>
                      </a:r>
                      <a:r>
                        <a:rPr lang="en-US" sz="1100" dirty="0" smtClean="0">
                          <a:latin typeface="Times New Roman"/>
                          <a:ea typeface="Malgun Gothic"/>
                        </a:rPr>
                        <a:t>x </a:t>
                      </a:r>
                      <a:r>
                        <a:rPr lang="en-US" sz="1100" dirty="0" err="1">
                          <a:latin typeface="Times New Roman"/>
                          <a:ea typeface="Malgun Gothic"/>
                        </a:rPr>
                        <a:t>CC_option</a:t>
                      </a:r>
                      <a:endParaRPr lang="en-US" sz="1200" dirty="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57">
                <a:tc>
                  <a:txBody>
                    <a:bodyPr/>
                    <a:lstStyle/>
                    <a:p>
                      <a:pPr marL="0" marR="0">
                        <a:spcBef>
                          <a:spcPts val="0"/>
                        </a:spcBef>
                        <a:spcAft>
                          <a:spcPts val="0"/>
                        </a:spcAft>
                      </a:pPr>
                      <a:r>
                        <a:rPr lang="en-US" sz="1100">
                          <a:latin typeface="Times New Roman"/>
                          <a:ea typeface="Calibri"/>
                        </a:rPr>
                        <a:t>2D-invisible sequential code 8:5</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Calibri"/>
                        </a:rPr>
                        <a:t>None</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rPr>
                        <a:t>30Hz</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Malgun Gothic"/>
                        </a:rPr>
                        <a:t>RS</a:t>
                      </a:r>
                      <a:r>
                        <a:rPr lang="en-US" sz="1100">
                          <a:latin typeface="Times New Roman"/>
                          <a:ea typeface="Calibri"/>
                        </a:rPr>
                        <a:t>_option</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Malgun Gothic"/>
                        </a:rPr>
                        <a:t>CC_option</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Times New Roman"/>
                          <a:ea typeface="Calibri"/>
                        </a:rPr>
                        <a:t>600 </a:t>
                      </a:r>
                      <a:r>
                        <a:rPr lang="en-US" sz="1100" dirty="0">
                          <a:latin typeface="Times New Roman"/>
                          <a:ea typeface="Calibri"/>
                        </a:rPr>
                        <a:t>x </a:t>
                      </a:r>
                      <a:r>
                        <a:rPr lang="en-US" sz="1100" dirty="0" err="1" smtClean="0">
                          <a:latin typeface="Times New Roman"/>
                          <a:ea typeface="Malgun Gothic"/>
                        </a:rPr>
                        <a:t>RS</a:t>
                      </a:r>
                      <a:r>
                        <a:rPr lang="en-US" sz="1100" dirty="0" err="1" smtClean="0">
                          <a:latin typeface="Times New Roman"/>
                          <a:ea typeface="Calibri"/>
                        </a:rPr>
                        <a:t>_option</a:t>
                      </a:r>
                      <a:r>
                        <a:rPr lang="en-US" sz="1100" dirty="0" smtClean="0">
                          <a:latin typeface="Times New Roman"/>
                          <a:ea typeface="Calibri"/>
                        </a:rPr>
                        <a:t> </a:t>
                      </a:r>
                      <a:r>
                        <a:rPr lang="en-US" sz="1100" dirty="0" smtClean="0">
                          <a:latin typeface="Times New Roman"/>
                          <a:ea typeface="Malgun Gothic"/>
                        </a:rPr>
                        <a:t>x </a:t>
                      </a:r>
                      <a:r>
                        <a:rPr lang="en-US" sz="1100" dirty="0" err="1">
                          <a:latin typeface="Times New Roman"/>
                          <a:ea typeface="Malgun Gothic"/>
                        </a:rPr>
                        <a:t>CC_option</a:t>
                      </a:r>
                      <a:endParaRPr lang="en-US" sz="1200" dirty="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868">
                <a:tc>
                  <a:txBody>
                    <a:bodyPr/>
                    <a:lstStyle/>
                    <a:p>
                      <a:pPr marL="0" marR="0">
                        <a:spcBef>
                          <a:spcPts val="0"/>
                        </a:spcBef>
                        <a:spcAft>
                          <a:spcPts val="0"/>
                        </a:spcAft>
                      </a:pPr>
                      <a:r>
                        <a:rPr lang="en-US" sz="1100">
                          <a:latin typeface="Times New Roman"/>
                          <a:ea typeface="Calibri"/>
                        </a:rPr>
                        <a:t>2D-invisible sequential code 16:9</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Calibri"/>
                        </a:rPr>
                        <a:t>None</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rPr>
                        <a:t>30Hz</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Malgun Gothic"/>
                        </a:rPr>
                        <a:t>RS</a:t>
                      </a:r>
                      <a:r>
                        <a:rPr lang="en-US" sz="1100">
                          <a:latin typeface="Times New Roman"/>
                          <a:ea typeface="Calibri"/>
                        </a:rPr>
                        <a:t>_option</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Malgun Gothic"/>
                        </a:rPr>
                        <a:t>CC_option</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Times New Roman"/>
                          <a:ea typeface="Calibri"/>
                        </a:rPr>
                        <a:t>2160 </a:t>
                      </a:r>
                      <a:r>
                        <a:rPr lang="en-US" sz="1100" dirty="0">
                          <a:latin typeface="Times New Roman"/>
                          <a:ea typeface="Calibri"/>
                        </a:rPr>
                        <a:t>x </a:t>
                      </a:r>
                      <a:r>
                        <a:rPr lang="en-US" sz="1100" dirty="0" err="1" smtClean="0">
                          <a:latin typeface="Times New Roman"/>
                          <a:ea typeface="Malgun Gothic"/>
                        </a:rPr>
                        <a:t>RS</a:t>
                      </a:r>
                      <a:r>
                        <a:rPr lang="en-US" sz="1100" dirty="0" err="1" smtClean="0">
                          <a:latin typeface="Times New Roman"/>
                          <a:ea typeface="Calibri"/>
                        </a:rPr>
                        <a:t>_option</a:t>
                      </a:r>
                      <a:r>
                        <a:rPr lang="en-US" sz="1100" dirty="0" smtClean="0">
                          <a:latin typeface="Times New Roman"/>
                          <a:ea typeface="Calibri"/>
                        </a:rPr>
                        <a:t> </a:t>
                      </a:r>
                      <a:r>
                        <a:rPr lang="en-US" sz="1100" dirty="0" smtClean="0">
                          <a:latin typeface="Times New Roman"/>
                          <a:ea typeface="Malgun Gothic"/>
                        </a:rPr>
                        <a:t>x </a:t>
                      </a:r>
                      <a:r>
                        <a:rPr lang="en-US" sz="1100" dirty="0" err="1">
                          <a:latin typeface="Times New Roman"/>
                          <a:ea typeface="Malgun Gothic"/>
                        </a:rPr>
                        <a:t>CC_option</a:t>
                      </a:r>
                      <a:endParaRPr lang="en-US" sz="1200" dirty="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834">
                <a:tc>
                  <a:txBody>
                    <a:bodyPr/>
                    <a:lstStyle/>
                    <a:p>
                      <a:pPr marL="0" marR="0">
                        <a:spcBef>
                          <a:spcPts val="0"/>
                        </a:spcBef>
                        <a:spcAft>
                          <a:spcPts val="0"/>
                        </a:spcAft>
                      </a:pPr>
                      <a:r>
                        <a:rPr lang="en-US" sz="1100">
                          <a:latin typeface="Times New Roman"/>
                          <a:ea typeface="Calibri"/>
                        </a:rPr>
                        <a:t>2D-invisible sequential code 8:3</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Calibri"/>
                        </a:rPr>
                        <a:t>None</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rPr>
                        <a:t>30Hz</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Malgun Gothic"/>
                        </a:rPr>
                        <a:t>RS</a:t>
                      </a:r>
                      <a:r>
                        <a:rPr lang="en-US" sz="1100">
                          <a:latin typeface="Times New Roman"/>
                          <a:ea typeface="Calibri"/>
                        </a:rPr>
                        <a:t>_option</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latin typeface="Times New Roman"/>
                          <a:ea typeface="Malgun Gothic"/>
                        </a:rPr>
                        <a:t>CC_option</a:t>
                      </a:r>
                      <a:endParaRPr lang="en-US" sz="120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Times New Roman"/>
                          <a:ea typeface="Calibri"/>
                        </a:rPr>
                        <a:t>360 </a:t>
                      </a:r>
                      <a:r>
                        <a:rPr lang="en-US" sz="1100" dirty="0">
                          <a:latin typeface="Times New Roman"/>
                          <a:ea typeface="Calibri"/>
                        </a:rPr>
                        <a:t>x </a:t>
                      </a:r>
                      <a:r>
                        <a:rPr lang="en-US" sz="1100" dirty="0" err="1" smtClean="0">
                          <a:latin typeface="Times New Roman"/>
                          <a:ea typeface="Malgun Gothic"/>
                        </a:rPr>
                        <a:t>RS</a:t>
                      </a:r>
                      <a:r>
                        <a:rPr lang="en-US" sz="1100" dirty="0" err="1" smtClean="0">
                          <a:latin typeface="Times New Roman"/>
                          <a:ea typeface="Calibri"/>
                        </a:rPr>
                        <a:t>_option</a:t>
                      </a:r>
                      <a:r>
                        <a:rPr lang="en-US" sz="1100" dirty="0" smtClean="0">
                          <a:latin typeface="Times New Roman"/>
                          <a:ea typeface="Calibri"/>
                        </a:rPr>
                        <a:t> </a:t>
                      </a:r>
                      <a:r>
                        <a:rPr lang="en-US" sz="1100" dirty="0" smtClean="0">
                          <a:latin typeface="Times New Roman"/>
                          <a:ea typeface="Malgun Gothic"/>
                        </a:rPr>
                        <a:t>x </a:t>
                      </a:r>
                      <a:r>
                        <a:rPr lang="en-US" sz="1100" dirty="0" err="1">
                          <a:latin typeface="Times New Roman"/>
                          <a:ea typeface="Malgun Gothic"/>
                        </a:rPr>
                        <a:t>CC_option</a:t>
                      </a:r>
                      <a:endParaRPr lang="en-US" sz="1200" dirty="0">
                        <a:latin typeface="Times New Roman"/>
                        <a:ea typeface="Times New Roman"/>
                      </a:endParaRPr>
                    </a:p>
                  </a:txBody>
                  <a:tcPr marL="68509" marR="6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533400" y="1295400"/>
          <a:ext cx="8229600" cy="2257213"/>
        </p:xfrm>
        <a:graphic>
          <a:graphicData uri="http://schemas.openxmlformats.org/drawingml/2006/table">
            <a:tbl>
              <a:tblPr/>
              <a:tblGrid>
                <a:gridCol w="1752600"/>
                <a:gridCol w="990600"/>
                <a:gridCol w="1447800"/>
                <a:gridCol w="1198160"/>
                <a:gridCol w="2840440"/>
              </a:tblGrid>
              <a:tr h="266637">
                <a:tc gridSpan="5">
                  <a:txBody>
                    <a:bodyPr/>
                    <a:lstStyle/>
                    <a:p>
                      <a:pPr marL="0" marR="0" algn="ctr">
                        <a:spcBef>
                          <a:spcPts val="0"/>
                        </a:spcBef>
                        <a:spcAft>
                          <a:spcPts val="0"/>
                        </a:spcAft>
                      </a:pPr>
                      <a:r>
                        <a:rPr lang="en-US" sz="1600" b="1" dirty="0">
                          <a:latin typeface="Arial"/>
                          <a:ea typeface="Calibri"/>
                        </a:rPr>
                        <a:t>PHY C Operating </a:t>
                      </a:r>
                      <a:r>
                        <a:rPr lang="en-US" sz="1600" b="1" dirty="0" smtClean="0">
                          <a:latin typeface="Arial"/>
                          <a:ea typeface="Calibri"/>
                        </a:rPr>
                        <a:t>Modes (Visible Screen Modes)</a:t>
                      </a:r>
                      <a:endParaRPr lang="en-US" sz="1600" dirty="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1970">
                <a:tc>
                  <a:txBody>
                    <a:bodyPr/>
                    <a:lstStyle/>
                    <a:p>
                      <a:pPr marL="0" marR="0">
                        <a:spcBef>
                          <a:spcPts val="0"/>
                        </a:spcBef>
                        <a:spcAft>
                          <a:spcPts val="0"/>
                        </a:spcAft>
                      </a:pPr>
                      <a:endParaRPr lang="en-US" sz="120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100" b="1">
                          <a:latin typeface="Arial"/>
                          <a:ea typeface="Calibri"/>
                        </a:rPr>
                        <a:t>FEC</a:t>
                      </a:r>
                      <a:endParaRPr lang="en-US" sz="120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endParaRPr lang="en-US" sz="120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940">
                <a:tc>
                  <a:txBody>
                    <a:bodyPr/>
                    <a:lstStyle/>
                    <a:p>
                      <a:pPr marL="0" marR="0">
                        <a:spcBef>
                          <a:spcPts val="0"/>
                        </a:spcBef>
                        <a:spcAft>
                          <a:spcPts val="0"/>
                        </a:spcAft>
                      </a:pPr>
                      <a:r>
                        <a:rPr lang="en-US" sz="1200" b="1">
                          <a:latin typeface="Arial"/>
                          <a:ea typeface="Calibri"/>
                        </a:rPr>
                        <a:t>Modulation</a:t>
                      </a:r>
                      <a:endParaRPr lang="en-US" sz="120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Calibri"/>
                        </a:rPr>
                        <a:t>RLL code</a:t>
                      </a:r>
                      <a:endParaRPr lang="en-US" sz="120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Arial"/>
                          <a:ea typeface="Calibri"/>
                        </a:rPr>
                        <a:t>Outer code</a:t>
                      </a:r>
                      <a:endParaRPr lang="en-US" sz="120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Arial"/>
                          <a:ea typeface="Calibri"/>
                        </a:rPr>
                        <a:t>Inner code</a:t>
                      </a:r>
                      <a:endParaRPr lang="en-US" sz="120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latin typeface="Arial"/>
                          <a:ea typeface="Calibri"/>
                        </a:rPr>
                        <a:t>Data Rate</a:t>
                      </a:r>
                      <a:endParaRPr lang="en-US" sz="120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55">
                <a:tc>
                  <a:txBody>
                    <a:bodyPr/>
                    <a:lstStyle/>
                    <a:p>
                      <a:pPr marL="0" marR="0" algn="ctr">
                        <a:spcBef>
                          <a:spcPts val="0"/>
                        </a:spcBef>
                        <a:spcAft>
                          <a:spcPts val="0"/>
                        </a:spcAft>
                      </a:pPr>
                      <a:r>
                        <a:rPr lang="en-US" sz="900">
                          <a:latin typeface="Arial"/>
                          <a:ea typeface="Calibri"/>
                        </a:rPr>
                        <a:t>2D-sequential code</a:t>
                      </a:r>
                      <a:endParaRPr lang="en-US" sz="120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a:spcBef>
                          <a:spcPts val="0"/>
                        </a:spcBef>
                        <a:spcAft>
                          <a:spcPts val="0"/>
                        </a:spcAft>
                      </a:pPr>
                      <a:r>
                        <a:rPr lang="en-US" sz="1100">
                          <a:latin typeface="Arial"/>
                          <a:ea typeface="Calibri"/>
                        </a:rPr>
                        <a:t>None</a:t>
                      </a:r>
                      <a:endParaRPr lang="en-US" sz="1200">
                        <a:latin typeface="Times New Roman"/>
                        <a:ea typeface="Times New Roman"/>
                      </a:endParaRPr>
                    </a:p>
                  </a:txBody>
                  <a:tcPr marL="68239" marR="68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a:spcBef>
                          <a:spcPts val="0"/>
                        </a:spcBef>
                        <a:spcAft>
                          <a:spcPts val="0"/>
                        </a:spcAft>
                      </a:pPr>
                      <a:r>
                        <a:rPr lang="en-US" sz="1100">
                          <a:latin typeface="Arial"/>
                          <a:ea typeface="Calibri"/>
                        </a:rPr>
                        <a:t>Repeat code</a:t>
                      </a:r>
                      <a:endParaRPr lang="en-US" sz="1200">
                        <a:latin typeface="Times New Roman"/>
                        <a:ea typeface="Times New Roman"/>
                      </a:endParaRPr>
                    </a:p>
                    <a:p>
                      <a:pPr marL="0" marR="0" algn="ctr">
                        <a:spcBef>
                          <a:spcPts val="0"/>
                        </a:spcBef>
                        <a:spcAft>
                          <a:spcPts val="0"/>
                        </a:spcAft>
                      </a:pPr>
                      <a:r>
                        <a:rPr lang="en-US" sz="1000">
                          <a:latin typeface="Arial"/>
                          <a:ea typeface="Calibri"/>
                        </a:rPr>
                        <a:t>(symbol/sec)</a:t>
                      </a:r>
                      <a:endParaRPr lang="en-US" sz="1200">
                        <a:latin typeface="Times New Roman"/>
                        <a:ea typeface="Times New Roman"/>
                      </a:endParaRPr>
                    </a:p>
                  </a:txBody>
                  <a:tcPr marL="68239" marR="68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a:spcBef>
                          <a:spcPts val="0"/>
                        </a:spcBef>
                        <a:spcAft>
                          <a:spcPts val="0"/>
                        </a:spcAft>
                      </a:pPr>
                      <a:r>
                        <a:rPr lang="en-US" sz="1000">
                          <a:latin typeface="Arial"/>
                          <a:ea typeface="Calibri"/>
                        </a:rPr>
                        <a:t>Code rate = data / (data +clock information)</a:t>
                      </a:r>
                      <a:endParaRPr lang="en-US" sz="1200">
                        <a:latin typeface="Times New Roman"/>
                        <a:ea typeface="Times New Roman"/>
                      </a:endParaRPr>
                    </a:p>
                    <a:p>
                      <a:pPr marL="0" marR="0" algn="ctr">
                        <a:spcBef>
                          <a:spcPts val="0"/>
                        </a:spcBef>
                        <a:spcAft>
                          <a:spcPts val="0"/>
                        </a:spcAft>
                      </a:pPr>
                      <a:r>
                        <a:rPr lang="en-US" sz="1000">
                          <a:latin typeface="Arial"/>
                          <a:ea typeface="Calibri"/>
                        </a:rPr>
                        <a:t>= N/(N+4)</a:t>
                      </a:r>
                      <a:endParaRPr lang="en-US" sz="1200">
                        <a:latin typeface="Times New Roman"/>
                        <a:ea typeface="Times New Roman"/>
                      </a:endParaRPr>
                    </a:p>
                    <a:p>
                      <a:pPr marL="0" marR="0" algn="ctr">
                        <a:spcBef>
                          <a:spcPts val="0"/>
                        </a:spcBef>
                        <a:spcAft>
                          <a:spcPts val="0"/>
                        </a:spcAft>
                      </a:pPr>
                      <a:r>
                        <a:rPr lang="en-US" sz="1000">
                          <a:latin typeface="Arial"/>
                          <a:ea typeface="Calibri"/>
                        </a:rPr>
                        <a:t>Spatial coding</a:t>
                      </a:r>
                      <a:endParaRPr lang="en-US" sz="1200">
                        <a:latin typeface="Times New Roman"/>
                        <a:ea typeface="Times New Roman"/>
                      </a:endParaRPr>
                    </a:p>
                  </a:txBody>
                  <a:tcPr marL="68239" marR="68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Arial"/>
                          <a:ea typeface="Calibri"/>
                        </a:rPr>
                        <a:t>(symbol rate) x (#_data LEDs) </a:t>
                      </a:r>
                      <a:endParaRPr lang="en-US" sz="120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433">
                <a:tc>
                  <a:txBody>
                    <a:bodyPr/>
                    <a:lstStyle/>
                    <a:p>
                      <a:pPr marL="0" marR="0" algn="ctr">
                        <a:spcBef>
                          <a:spcPts val="0"/>
                        </a:spcBef>
                        <a:spcAft>
                          <a:spcPts val="0"/>
                        </a:spcAft>
                      </a:pPr>
                      <a:r>
                        <a:rPr lang="en-US" sz="900" dirty="0">
                          <a:latin typeface="Arial"/>
                          <a:ea typeface="Calibri"/>
                        </a:rPr>
                        <a:t>4 color </a:t>
                      </a:r>
                      <a:r>
                        <a:rPr lang="en-US" sz="900" dirty="0" smtClean="0">
                          <a:latin typeface="Arial"/>
                          <a:ea typeface="Calibri"/>
                        </a:rPr>
                        <a:t> </a:t>
                      </a:r>
                      <a:endParaRPr lang="en-US" sz="1200" dirty="0">
                        <a:latin typeface="Times New Roman"/>
                        <a:ea typeface="Times New Roman"/>
                      </a:endParaRPr>
                    </a:p>
                    <a:p>
                      <a:pPr marL="0" marR="0" algn="ctr">
                        <a:spcBef>
                          <a:spcPts val="0"/>
                        </a:spcBef>
                        <a:spcAft>
                          <a:spcPts val="0"/>
                        </a:spcAft>
                      </a:pPr>
                      <a:r>
                        <a:rPr lang="en-US" sz="900" dirty="0">
                          <a:latin typeface="Arial"/>
                          <a:ea typeface="Calibri"/>
                        </a:rPr>
                        <a:t>2D-sequential code</a:t>
                      </a:r>
                      <a:endParaRPr lang="en-US" sz="1200" dirty="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000">
                          <a:latin typeface="Arial"/>
                          <a:ea typeface="Calibri"/>
                        </a:rPr>
                        <a:t>(symbol rate) x 2.(#_data LEDs) </a:t>
                      </a:r>
                      <a:endParaRPr lang="en-US" sz="120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433">
                <a:tc>
                  <a:txBody>
                    <a:bodyPr/>
                    <a:lstStyle/>
                    <a:p>
                      <a:pPr marL="0" marR="0" algn="ctr">
                        <a:spcBef>
                          <a:spcPts val="0"/>
                        </a:spcBef>
                        <a:spcAft>
                          <a:spcPts val="0"/>
                        </a:spcAft>
                      </a:pPr>
                      <a:r>
                        <a:rPr lang="en-US" sz="900">
                          <a:latin typeface="Arial"/>
                          <a:ea typeface="Calibri"/>
                        </a:rPr>
                        <a:t>8 color </a:t>
                      </a:r>
                      <a:endParaRPr lang="en-US" sz="1200">
                        <a:latin typeface="Times New Roman"/>
                        <a:ea typeface="Times New Roman"/>
                      </a:endParaRPr>
                    </a:p>
                    <a:p>
                      <a:pPr marL="0" marR="0" algn="ctr">
                        <a:spcBef>
                          <a:spcPts val="0"/>
                        </a:spcBef>
                        <a:spcAft>
                          <a:spcPts val="0"/>
                        </a:spcAft>
                      </a:pPr>
                      <a:r>
                        <a:rPr lang="en-US" sz="900">
                          <a:latin typeface="Arial"/>
                          <a:ea typeface="Calibri"/>
                        </a:rPr>
                        <a:t>2D-sequential code</a:t>
                      </a:r>
                      <a:endParaRPr lang="en-US" sz="120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000">
                          <a:latin typeface="Arial"/>
                          <a:ea typeface="Calibri"/>
                        </a:rPr>
                        <a:t>(symbol rate) x 3.(#_data LEDs)</a:t>
                      </a:r>
                      <a:endParaRPr lang="en-US" sz="120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935">
                <a:tc>
                  <a:txBody>
                    <a:bodyPr/>
                    <a:lstStyle/>
                    <a:p>
                      <a:pPr marL="0" marR="0" algn="ctr">
                        <a:spcBef>
                          <a:spcPts val="0"/>
                        </a:spcBef>
                        <a:spcAft>
                          <a:spcPts val="0"/>
                        </a:spcAft>
                      </a:pPr>
                      <a:r>
                        <a:rPr lang="en-US" sz="900">
                          <a:latin typeface="Arial"/>
                          <a:ea typeface="Calibri"/>
                        </a:rPr>
                        <a:t>QR-ISC code</a:t>
                      </a:r>
                      <a:endParaRPr lang="en-US" sz="120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100" dirty="0">
                          <a:latin typeface="Arial"/>
                          <a:ea typeface="Calibri"/>
                        </a:rPr>
                        <a:t>R</a:t>
                      </a:r>
                      <a:r>
                        <a:rPr lang="en-US" sz="1100" baseline="-25000" dirty="0">
                          <a:latin typeface="Arial"/>
                          <a:ea typeface="Calibri"/>
                        </a:rPr>
                        <a:t>QR code</a:t>
                      </a:r>
                      <a:endParaRPr lang="en-US" sz="1200" dirty="0">
                        <a:latin typeface="Times New Roman"/>
                        <a:ea typeface="Times New Roman"/>
                      </a:endParaRPr>
                    </a:p>
                    <a:p>
                      <a:pPr marL="0" marR="0">
                        <a:spcBef>
                          <a:spcPts val="0"/>
                        </a:spcBef>
                        <a:spcAft>
                          <a:spcPts val="0"/>
                        </a:spcAft>
                      </a:pPr>
                      <a:r>
                        <a:rPr lang="en-US" sz="1100" dirty="0">
                          <a:latin typeface="Arial"/>
                          <a:ea typeface="Calibri"/>
                        </a:rPr>
                        <a:t>- </a:t>
                      </a:r>
                      <a:r>
                        <a:rPr lang="en-US" sz="900" dirty="0">
                          <a:latin typeface="Arial"/>
                          <a:ea typeface="Calibri"/>
                        </a:rPr>
                        <a:t>(clock transmission) </a:t>
                      </a:r>
                      <a:endParaRPr lang="en-US" sz="1200" dirty="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02"/>
          <p:cNvSpPr/>
          <p:nvPr/>
        </p:nvSpPr>
        <p:spPr>
          <a:xfrm>
            <a:off x="2590800" y="685800"/>
            <a:ext cx="4495800" cy="400110"/>
          </a:xfrm>
          <a:prstGeom prst="rect">
            <a:avLst/>
          </a:prstGeom>
        </p:spPr>
        <p:txBody>
          <a:bodyPr wrap="square">
            <a:spAutoFit/>
          </a:bodyPr>
          <a:lstStyle/>
          <a:p>
            <a:pPr algn="ctr">
              <a:defRPr/>
            </a:pPr>
            <a:r>
              <a:rPr lang="en-US" sz="2000" b="1" dirty="0" smtClean="0">
                <a:latin typeface="+mj-lt"/>
                <a:ea typeface="Gulim" pitchFamily="34" charset="-127"/>
              </a:rPr>
              <a:t>Tables </a:t>
            </a:r>
            <a:r>
              <a:rPr lang="en-US" sz="2000" dirty="0" smtClean="0"/>
              <a:t>(doc. </a:t>
            </a:r>
            <a:r>
              <a:rPr lang="en-US" altLang="en-US" sz="2000" dirty="0" smtClean="0"/>
              <a:t>16-</a:t>
            </a:r>
            <a:r>
              <a:rPr lang="en-US" sz="2000" dirty="0" smtClean="0"/>
              <a:t> 0389r3</a:t>
            </a:r>
            <a:r>
              <a:rPr lang="en-US" altLang="en-US" sz="2000" dirty="0" smtClean="0"/>
              <a:t>)</a:t>
            </a:r>
            <a:r>
              <a:rPr lang="en-US" sz="2000" b="1" dirty="0" smtClean="0">
                <a:latin typeface="+mj-lt"/>
                <a:ea typeface="Gulim" pitchFamily="34" charset="-127"/>
              </a:rPr>
              <a:t> </a:t>
            </a:r>
            <a:endParaRPr lang="en-US" sz="2000" b="1" dirty="0">
              <a:latin typeface="+mj-lt"/>
              <a:ea typeface="Gulim" pitchFamily="34" charset="-127"/>
            </a:endParaRPr>
          </a:p>
        </p:txBody>
      </p:sp>
      <p:sp>
        <p:nvSpPr>
          <p:cNvPr id="11" name="Date Placeholder 1"/>
          <p:cNvSpPr>
            <a:spLocks noGrp="1"/>
          </p:cNvSpPr>
          <p:nvPr>
            <p:ph type="dt" sz="half" idx="10"/>
          </p:nvPr>
        </p:nvSpPr>
        <p:spPr>
          <a:xfrm>
            <a:off x="685800" y="378281"/>
            <a:ext cx="1600200" cy="215444"/>
          </a:xfrm>
        </p:spPr>
        <p:txBody>
          <a:bodyPr/>
          <a:lstStyle/>
          <a:p>
            <a:r>
              <a:rPr lang="en-US" altLang="en-US" dirty="0" smtClean="0"/>
              <a:t>May 2016</a:t>
            </a:r>
            <a:endParaRPr lang="en-US" altLang="en-US" dirty="0"/>
          </a:p>
        </p:txBody>
      </p:sp>
      <p:sp>
        <p:nvSpPr>
          <p:cNvPr id="17"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0412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384124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11</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cxnSp>
        <p:nvCxnSpPr>
          <p:cNvPr id="10" name="Straight Connector 9"/>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aphicFrame>
        <p:nvGraphicFramePr>
          <p:cNvPr id="8" name="Table 7"/>
          <p:cNvGraphicFramePr>
            <a:graphicFrameLocks noGrp="1"/>
          </p:cNvGraphicFramePr>
          <p:nvPr/>
        </p:nvGraphicFramePr>
        <p:xfrm>
          <a:off x="304800" y="1981200"/>
          <a:ext cx="8610599" cy="3610933"/>
        </p:xfrm>
        <a:graphic>
          <a:graphicData uri="http://schemas.openxmlformats.org/drawingml/2006/table">
            <a:tbl>
              <a:tblPr/>
              <a:tblGrid>
                <a:gridCol w="2080895"/>
                <a:gridCol w="502285"/>
                <a:gridCol w="922020"/>
                <a:gridCol w="1066800"/>
                <a:gridCol w="1524000"/>
                <a:gridCol w="2514599"/>
              </a:tblGrid>
              <a:tr h="457200">
                <a:tc gridSpan="6">
                  <a:txBody>
                    <a:bodyPr/>
                    <a:lstStyle/>
                    <a:p>
                      <a:pPr marL="0" marR="0" algn="ctr">
                        <a:spcBef>
                          <a:spcPts val="0"/>
                        </a:spcBef>
                        <a:spcAft>
                          <a:spcPts val="0"/>
                        </a:spcAft>
                      </a:pPr>
                      <a:r>
                        <a:rPr lang="en-US" sz="1600" b="1" dirty="0">
                          <a:latin typeface="Arial"/>
                          <a:ea typeface="Calibri"/>
                        </a:rPr>
                        <a:t>PHY C Operating </a:t>
                      </a:r>
                      <a:r>
                        <a:rPr lang="en-US" sz="1600" b="1" dirty="0" smtClean="0">
                          <a:latin typeface="Arial"/>
                          <a:ea typeface="Calibri"/>
                        </a:rPr>
                        <a:t>Modes (Kookmin</a:t>
                      </a:r>
                      <a:r>
                        <a:rPr lang="en-US" sz="1600" b="1" baseline="0" dirty="0" smtClean="0">
                          <a:latin typeface="Arial"/>
                          <a:ea typeface="Calibri"/>
                        </a:rPr>
                        <a:t> </a:t>
                      </a:r>
                      <a:r>
                        <a:rPr lang="en-US" sz="1600" b="1" dirty="0" smtClean="0">
                          <a:latin typeface="Arial"/>
                          <a:ea typeface="Calibri"/>
                        </a:rPr>
                        <a:t>Screen</a:t>
                      </a:r>
                      <a:r>
                        <a:rPr lang="en-US" sz="1600" b="1" baseline="0" dirty="0" smtClean="0">
                          <a:latin typeface="Arial"/>
                          <a:ea typeface="Calibri"/>
                        </a:rPr>
                        <a:t> </a:t>
                      </a:r>
                      <a:r>
                        <a:rPr lang="en-US" sz="1600" b="1" dirty="0" smtClean="0">
                          <a:latin typeface="Arial"/>
                          <a:ea typeface="Calibri"/>
                        </a:rPr>
                        <a:t>Modes)</a:t>
                      </a:r>
                      <a:endParaRPr lang="en-US" sz="1600" dirty="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9228">
                <a:tc rowSpan="2">
                  <a:txBody>
                    <a:bodyPr/>
                    <a:lstStyle/>
                    <a:p>
                      <a:pPr marL="0" marR="0">
                        <a:spcBef>
                          <a:spcPts val="0"/>
                        </a:spcBef>
                        <a:spcAft>
                          <a:spcPts val="0"/>
                        </a:spcAft>
                      </a:pPr>
                      <a:r>
                        <a:rPr lang="en-US" sz="1600" b="1" dirty="0">
                          <a:latin typeface="Arial"/>
                          <a:ea typeface="Calibri"/>
                        </a:rPr>
                        <a:t>Modulation</a:t>
                      </a:r>
                      <a:endParaRPr lang="en-US" sz="1600" dirty="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200" b="1" dirty="0">
                          <a:latin typeface="Arial"/>
                          <a:ea typeface="Calibri"/>
                        </a:rPr>
                        <a:t>RLL code</a:t>
                      </a:r>
                      <a:endParaRPr lang="en-US" sz="1200" dirty="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600" b="1" dirty="0" smtClean="0">
                          <a:latin typeface="Times New Roman"/>
                          <a:ea typeface="Times New Roman"/>
                        </a:rPr>
                        <a:t>Optical Clock Rate </a:t>
                      </a:r>
                      <a:endParaRPr lang="en-US" sz="1600" b="1" dirty="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600" b="1" dirty="0">
                          <a:latin typeface="Arial"/>
                          <a:ea typeface="Calibri"/>
                        </a:rPr>
                        <a:t>FEC</a:t>
                      </a:r>
                      <a:endParaRPr lang="en-US" sz="1800" dirty="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spcBef>
                          <a:spcPts val="0"/>
                        </a:spcBef>
                        <a:spcAft>
                          <a:spcPts val="0"/>
                        </a:spcAft>
                      </a:pPr>
                      <a:r>
                        <a:rPr lang="en-US" sz="1600" b="1" dirty="0">
                          <a:latin typeface="Arial"/>
                          <a:ea typeface="Calibri"/>
                        </a:rPr>
                        <a:t>Data Rate</a:t>
                      </a:r>
                      <a:endParaRPr lang="en-US" sz="1600" dirty="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553">
                <a:tc vMerge="1">
                  <a:txBody>
                    <a:bodyPr/>
                    <a:lstStyle/>
                    <a:p>
                      <a:pPr marL="0" marR="0">
                        <a:spcBef>
                          <a:spcPts val="0"/>
                        </a:spcBef>
                        <a:spcAft>
                          <a:spcPts val="0"/>
                        </a:spcAft>
                      </a:pPr>
                      <a:endParaRPr lang="en-US" sz="1200" dirty="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1200" dirty="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1200" b="1" dirty="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Calibri"/>
                        </a:rPr>
                        <a:t>Outer code</a:t>
                      </a:r>
                      <a:endParaRPr lang="en-US" sz="140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Arial"/>
                          <a:ea typeface="Calibri"/>
                        </a:rPr>
                        <a:t>Inner code</a:t>
                      </a:r>
                      <a:endParaRPr lang="en-US" sz="1400" dirty="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spcBef>
                          <a:spcPts val="0"/>
                        </a:spcBef>
                        <a:spcAft>
                          <a:spcPts val="0"/>
                        </a:spcAft>
                      </a:pPr>
                      <a:endParaRPr lang="en-US" sz="1200" dirty="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996">
                <a:tc>
                  <a:txBody>
                    <a:bodyPr/>
                    <a:lstStyle/>
                    <a:p>
                      <a:pPr marL="0" marR="0" algn="l">
                        <a:spcBef>
                          <a:spcPts val="0"/>
                        </a:spcBef>
                        <a:spcAft>
                          <a:spcPts val="0"/>
                        </a:spcAft>
                      </a:pPr>
                      <a:r>
                        <a:rPr lang="en-US" sz="1400" b="1" dirty="0" smtClean="0">
                          <a:latin typeface="Arial"/>
                          <a:ea typeface="Calibri"/>
                        </a:rPr>
                        <a:t>2D-sequential color code</a:t>
                      </a:r>
                      <a:endParaRPr lang="en-US" sz="2400" b="1" dirty="0" smtClean="0">
                        <a:latin typeface="Times New Roman"/>
                        <a:ea typeface="Calibri"/>
                      </a:endParaRPr>
                    </a:p>
                    <a:p>
                      <a:pPr marL="0" marR="0" algn="ctr">
                        <a:spcBef>
                          <a:spcPts val="0"/>
                        </a:spcBef>
                        <a:spcAft>
                          <a:spcPts val="0"/>
                        </a:spcAft>
                      </a:pPr>
                      <a:r>
                        <a:rPr lang="en-US" sz="1400" dirty="0" smtClean="0">
                          <a:latin typeface="Times New Roman"/>
                          <a:ea typeface="Calibri"/>
                        </a:rPr>
                        <a:t>(2D</a:t>
                      </a:r>
                      <a:r>
                        <a:rPr lang="en-US" sz="1400" baseline="0" dirty="0" smtClean="0">
                          <a:latin typeface="Times New Roman"/>
                          <a:ea typeface="Calibri"/>
                        </a:rPr>
                        <a:t> Visible Spatial Approach)</a:t>
                      </a:r>
                      <a:endParaRPr lang="en-US" sz="1000" dirty="0" smtClean="0">
                        <a:latin typeface="Arial"/>
                        <a:ea typeface="Calibri"/>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100" dirty="0">
                          <a:latin typeface="Arial"/>
                          <a:ea typeface="Calibri"/>
                        </a:rPr>
                        <a:t>None</a:t>
                      </a:r>
                      <a:endParaRPr lang="en-US" sz="1200" dirty="0">
                        <a:latin typeface="Times New Roman"/>
                        <a:ea typeface="Times New Roman"/>
                      </a:endParaRPr>
                    </a:p>
                  </a:txBody>
                  <a:tcPr marL="68239" marR="68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200" dirty="0" smtClean="0">
                          <a:latin typeface="Times New Roman"/>
                          <a:ea typeface="Times New Roman"/>
                        </a:rPr>
                        <a:t>10 Hz</a:t>
                      </a:r>
                      <a:endParaRPr lang="en-US" sz="1200" dirty="0">
                        <a:latin typeface="Times New Roman"/>
                        <a:ea typeface="Times New Roman"/>
                      </a:endParaRPr>
                    </a:p>
                  </a:txBody>
                  <a:tcPr marL="68239" marR="68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100" dirty="0">
                          <a:latin typeface="Arial"/>
                          <a:ea typeface="Calibri"/>
                        </a:rPr>
                        <a:t>Repeat code</a:t>
                      </a:r>
                      <a:endParaRPr lang="en-US" sz="1200" dirty="0">
                        <a:latin typeface="Times New Roman"/>
                        <a:ea typeface="Times New Roman"/>
                      </a:endParaRPr>
                    </a:p>
                    <a:p>
                      <a:pPr marL="0" marR="0" algn="ctr">
                        <a:spcBef>
                          <a:spcPts val="0"/>
                        </a:spcBef>
                        <a:spcAft>
                          <a:spcPts val="0"/>
                        </a:spcAft>
                      </a:pPr>
                      <a:r>
                        <a:rPr lang="en-US" sz="1000" dirty="0">
                          <a:latin typeface="Arial"/>
                          <a:ea typeface="Calibri"/>
                        </a:rPr>
                        <a:t>(symbol/sec)</a:t>
                      </a:r>
                      <a:endParaRPr lang="en-US" sz="1200" dirty="0">
                        <a:latin typeface="Times New Roman"/>
                        <a:ea typeface="Times New Roman"/>
                      </a:endParaRPr>
                    </a:p>
                  </a:txBody>
                  <a:tcPr marL="68239" marR="68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000">
                          <a:latin typeface="Arial"/>
                          <a:ea typeface="Calibri"/>
                        </a:rPr>
                        <a:t>Code rate = data / (data +clock information)</a:t>
                      </a:r>
                      <a:endParaRPr lang="en-US" sz="1200">
                        <a:latin typeface="Times New Roman"/>
                        <a:ea typeface="Times New Roman"/>
                      </a:endParaRPr>
                    </a:p>
                    <a:p>
                      <a:pPr marL="0" marR="0" algn="ctr">
                        <a:spcBef>
                          <a:spcPts val="0"/>
                        </a:spcBef>
                        <a:spcAft>
                          <a:spcPts val="0"/>
                        </a:spcAft>
                      </a:pPr>
                      <a:r>
                        <a:rPr lang="en-US" sz="1000">
                          <a:latin typeface="Arial"/>
                          <a:ea typeface="Calibri"/>
                        </a:rPr>
                        <a:t>= N/(N+4)</a:t>
                      </a:r>
                      <a:endParaRPr lang="en-US" sz="1200">
                        <a:latin typeface="Times New Roman"/>
                        <a:ea typeface="Times New Roman"/>
                      </a:endParaRPr>
                    </a:p>
                    <a:p>
                      <a:pPr marL="0" marR="0" algn="ctr">
                        <a:spcBef>
                          <a:spcPts val="0"/>
                        </a:spcBef>
                        <a:spcAft>
                          <a:spcPts val="0"/>
                        </a:spcAft>
                      </a:pPr>
                      <a:r>
                        <a:rPr lang="en-US" sz="1000">
                          <a:latin typeface="Arial"/>
                          <a:ea typeface="Calibri"/>
                        </a:rPr>
                        <a:t>Spatial coding</a:t>
                      </a:r>
                      <a:endParaRPr lang="en-US" sz="1200">
                        <a:latin typeface="Times New Roman"/>
                        <a:ea typeface="Times New Roman"/>
                      </a:endParaRPr>
                    </a:p>
                  </a:txBody>
                  <a:tcPr marL="68239" marR="68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latin typeface="Arial"/>
                          <a:ea typeface="Calibri"/>
                        </a:rPr>
                        <a:t>(</a:t>
                      </a:r>
                      <a:r>
                        <a:rPr lang="en-US" sz="1400" dirty="0">
                          <a:latin typeface="Arial"/>
                          <a:ea typeface="Calibri"/>
                        </a:rPr>
                        <a:t>symbol rate) </a:t>
                      </a:r>
                      <a:r>
                        <a:rPr lang="en-US" sz="1400" dirty="0" smtClean="0">
                          <a:latin typeface="Arial"/>
                          <a:ea typeface="Calibri"/>
                        </a:rPr>
                        <a:t>x (#_</a:t>
                      </a:r>
                      <a:r>
                        <a:rPr lang="en-US" sz="1400" dirty="0">
                          <a:latin typeface="Arial"/>
                          <a:ea typeface="Calibri"/>
                        </a:rPr>
                        <a:t>data </a:t>
                      </a:r>
                      <a:r>
                        <a:rPr lang="en-US" sz="1400" dirty="0" smtClean="0">
                          <a:latin typeface="Arial"/>
                          <a:ea typeface="Calibri"/>
                        </a:rPr>
                        <a:t>LEDs)</a:t>
                      </a:r>
                    </a:p>
                    <a:p>
                      <a:pPr marL="0" marR="0">
                        <a:spcBef>
                          <a:spcPts val="0"/>
                        </a:spcBef>
                        <a:spcAft>
                          <a:spcPts val="0"/>
                        </a:spcAft>
                      </a:pPr>
                      <a:r>
                        <a:rPr lang="en-US" sz="1400" baseline="0" dirty="0" smtClean="0">
                          <a:latin typeface="Arial"/>
                          <a:ea typeface="Calibri"/>
                        </a:rPr>
                        <a:t>x log</a:t>
                      </a:r>
                      <a:r>
                        <a:rPr lang="en-US" sz="1400" baseline="-25000" dirty="0" smtClean="0">
                          <a:latin typeface="Arial"/>
                          <a:ea typeface="Calibri"/>
                        </a:rPr>
                        <a:t>2</a:t>
                      </a:r>
                      <a:r>
                        <a:rPr lang="en-US" sz="1400" baseline="0" dirty="0" smtClean="0">
                          <a:latin typeface="Arial"/>
                          <a:ea typeface="Calibri"/>
                        </a:rPr>
                        <a:t>(#_</a:t>
                      </a:r>
                      <a:r>
                        <a:rPr lang="en-US" sz="1400" baseline="0" dirty="0" err="1" smtClean="0">
                          <a:latin typeface="Arial"/>
                          <a:ea typeface="Calibri"/>
                        </a:rPr>
                        <a:t>of_colors</a:t>
                      </a:r>
                      <a:r>
                        <a:rPr lang="en-US" sz="1400" baseline="0" dirty="0" smtClean="0">
                          <a:latin typeface="Arial"/>
                          <a:ea typeface="Calibri"/>
                        </a:rPr>
                        <a:t>)</a:t>
                      </a:r>
                      <a:endParaRPr lang="en-US" sz="1600" dirty="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460">
                <a:tc>
                  <a:txBody>
                    <a:bodyPr/>
                    <a:lstStyle/>
                    <a:p>
                      <a:pPr marL="0" marR="0" algn="l">
                        <a:spcBef>
                          <a:spcPts val="0"/>
                        </a:spcBef>
                        <a:spcAft>
                          <a:spcPts val="0"/>
                        </a:spcAft>
                      </a:pPr>
                      <a:r>
                        <a:rPr lang="en-US" sz="1600" b="1" kern="1200" dirty="0" smtClean="0">
                          <a:solidFill>
                            <a:schemeClr val="tx1"/>
                          </a:solidFill>
                          <a:latin typeface="Arial"/>
                          <a:ea typeface="Calibri"/>
                          <a:cs typeface="+mn-cs"/>
                        </a:rPr>
                        <a:t>QR-ISC code</a:t>
                      </a:r>
                      <a:r>
                        <a:rPr lang="en-US" sz="1600" b="1" kern="1200" baseline="0" dirty="0" smtClean="0">
                          <a:solidFill>
                            <a:schemeClr val="tx1"/>
                          </a:solidFill>
                          <a:latin typeface="Arial"/>
                          <a:ea typeface="Calibri"/>
                          <a:cs typeface="+mn-cs"/>
                        </a:rPr>
                        <a:t> </a:t>
                      </a:r>
                    </a:p>
                    <a:p>
                      <a:pPr marL="0" marR="0" algn="ctr">
                        <a:spcBef>
                          <a:spcPts val="0"/>
                        </a:spcBef>
                        <a:spcAft>
                          <a:spcPts val="0"/>
                        </a:spcAft>
                      </a:pPr>
                      <a:r>
                        <a:rPr lang="en-US" sz="1400" kern="1200" baseline="0" dirty="0" smtClean="0">
                          <a:solidFill>
                            <a:schemeClr val="tx1"/>
                          </a:solidFill>
                          <a:latin typeface="Times New Roman"/>
                          <a:ea typeface="Calibri"/>
                          <a:cs typeface="+mn-cs"/>
                        </a:rPr>
                        <a:t>(2D Visible Temporal Approach)</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800" dirty="0">
                          <a:latin typeface="Arial"/>
                          <a:ea typeface="Calibri"/>
                        </a:rPr>
                        <a:t>R</a:t>
                      </a:r>
                      <a:r>
                        <a:rPr lang="en-US" sz="1800" baseline="-25000" dirty="0">
                          <a:latin typeface="Arial"/>
                          <a:ea typeface="Calibri"/>
                        </a:rPr>
                        <a:t>QR </a:t>
                      </a:r>
                      <a:r>
                        <a:rPr lang="en-US" sz="1800" baseline="-25000" dirty="0" smtClean="0">
                          <a:latin typeface="Arial"/>
                          <a:ea typeface="Calibri"/>
                        </a:rPr>
                        <a:t>code </a:t>
                      </a:r>
                      <a:r>
                        <a:rPr lang="en-US" sz="1800" dirty="0" smtClean="0">
                          <a:latin typeface="Arial"/>
                          <a:ea typeface="Calibri"/>
                        </a:rPr>
                        <a:t>– </a:t>
                      </a:r>
                      <a:r>
                        <a:rPr lang="en-US" sz="1200" dirty="0" err="1" smtClean="0">
                          <a:latin typeface="Arial"/>
                          <a:ea typeface="Calibri"/>
                        </a:rPr>
                        <a:t>OH</a:t>
                      </a:r>
                      <a:r>
                        <a:rPr lang="en-US" sz="1200" baseline="-25000" dirty="0" err="1" smtClean="0">
                          <a:latin typeface="Arial"/>
                          <a:ea typeface="Calibri"/>
                        </a:rPr>
                        <a:t>clock</a:t>
                      </a:r>
                      <a:r>
                        <a:rPr lang="en-US" sz="1200" baseline="-25000" dirty="0" smtClean="0">
                          <a:latin typeface="Arial"/>
                          <a:ea typeface="Calibri"/>
                        </a:rPr>
                        <a:t> information</a:t>
                      </a:r>
                      <a:r>
                        <a:rPr lang="en-US" sz="1200" dirty="0" smtClean="0">
                          <a:latin typeface="Arial"/>
                          <a:ea typeface="Calibri"/>
                        </a:rPr>
                        <a:t> </a:t>
                      </a:r>
                      <a:endParaRPr lang="en-US" sz="2000" dirty="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952">
                <a:tc>
                  <a:txBody>
                    <a:bodyPr/>
                    <a:lstStyle/>
                    <a:p>
                      <a:pPr marL="0" marR="0" algn="l" defTabSz="914400" rtl="0" eaLnBrk="1" latinLnBrk="0" hangingPunct="1">
                        <a:spcBef>
                          <a:spcPts val="0"/>
                        </a:spcBef>
                        <a:spcAft>
                          <a:spcPts val="0"/>
                        </a:spcAft>
                      </a:pPr>
                      <a:r>
                        <a:rPr lang="en-US" sz="1400" b="1" kern="1200" dirty="0" smtClean="0">
                          <a:solidFill>
                            <a:schemeClr val="tx1"/>
                          </a:solidFill>
                          <a:latin typeface="Arial"/>
                          <a:ea typeface="Calibri"/>
                          <a:cs typeface="+mn-cs"/>
                        </a:rPr>
                        <a:t>Invisible Mode </a:t>
                      </a:r>
                      <a:r>
                        <a:rPr lang="en-US" sz="1400" b="1" dirty="0" smtClean="0">
                          <a:latin typeface="Times New Roman"/>
                          <a:ea typeface="Calibri"/>
                        </a:rPr>
                        <a:t>(m:n)</a:t>
                      </a:r>
                      <a:endParaRPr lang="en-US" sz="1400" b="1" kern="1200" dirty="0" smtClean="0">
                        <a:solidFill>
                          <a:schemeClr val="tx1"/>
                        </a:solidFill>
                        <a:latin typeface="Arial"/>
                        <a:ea typeface="Calibri"/>
                        <a:cs typeface="+mn-cs"/>
                      </a:endParaRPr>
                    </a:p>
                    <a:p>
                      <a:pPr marL="0" marR="0" algn="ctr" defTabSz="914400" rtl="0" eaLnBrk="1" latinLnBrk="0" hangingPunct="1">
                        <a:spcBef>
                          <a:spcPts val="0"/>
                        </a:spcBef>
                        <a:spcAft>
                          <a:spcPts val="0"/>
                        </a:spcAft>
                      </a:pPr>
                      <a:r>
                        <a:rPr lang="en-US" sz="1400" b="0" kern="1200" dirty="0" smtClean="0">
                          <a:solidFill>
                            <a:schemeClr val="tx1"/>
                          </a:solidFill>
                          <a:latin typeface="+mj-lt"/>
                          <a:ea typeface="Calibri"/>
                          <a:cs typeface="+mn-cs"/>
                        </a:rPr>
                        <a:t>(Spatial / </a:t>
                      </a:r>
                      <a:r>
                        <a:rPr lang="en-US" sz="1400" kern="1200" baseline="0" dirty="0" smtClean="0">
                          <a:solidFill>
                            <a:schemeClr val="tx1"/>
                          </a:solidFill>
                          <a:latin typeface="+mj-lt"/>
                          <a:ea typeface="Calibri"/>
                          <a:cs typeface="+mn-cs"/>
                        </a:rPr>
                        <a:t>Temporal Approach</a:t>
                      </a:r>
                      <a:r>
                        <a:rPr lang="en-US" sz="1400" b="0" kern="1200" dirty="0" smtClean="0">
                          <a:solidFill>
                            <a:schemeClr val="tx1"/>
                          </a:solidFill>
                          <a:latin typeface="+mj-lt"/>
                          <a:ea typeface="Calibri"/>
                          <a:cs typeface="+mn-cs"/>
                        </a:rPr>
                        <a:t>)</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Times New Roman"/>
                          <a:ea typeface="Times New Roman"/>
                        </a:rPr>
                        <a:t>None</a:t>
                      </a:r>
                      <a:endParaRPr lang="en-US" sz="1200" dirty="0">
                        <a:latin typeface="Times New Roman"/>
                        <a:ea typeface="Times New Roman"/>
                      </a:endParaRPr>
                    </a:p>
                  </a:txBody>
                  <a:tcPr marL="68239" marR="68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Times New Roman"/>
                          <a:ea typeface="Times New Roman"/>
                        </a:rPr>
                        <a:t>10 Hz</a:t>
                      </a:r>
                      <a:endParaRPr lang="en-US" sz="1200" dirty="0">
                        <a:latin typeface="Times New Roman"/>
                        <a:ea typeface="Times New Roman"/>
                      </a:endParaRPr>
                    </a:p>
                  </a:txBody>
                  <a:tcPr marL="68239" marR="68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100" kern="1200" dirty="0" smtClean="0">
                          <a:solidFill>
                            <a:schemeClr val="tx1"/>
                          </a:solidFill>
                          <a:latin typeface="Arial"/>
                          <a:ea typeface="Calibri"/>
                          <a:cs typeface="+mn-cs"/>
                        </a:rPr>
                        <a:t>Repeat code</a:t>
                      </a:r>
                    </a:p>
                    <a:p>
                      <a:pPr marL="0" marR="0" algn="ctr" defTabSz="914400" rtl="0" eaLnBrk="1" latinLnBrk="0" hangingPunct="1">
                        <a:spcBef>
                          <a:spcPts val="0"/>
                        </a:spcBef>
                        <a:spcAft>
                          <a:spcPts val="0"/>
                        </a:spcAft>
                      </a:pPr>
                      <a:r>
                        <a:rPr lang="en-US" sz="1000" kern="1200" dirty="0" smtClean="0">
                          <a:solidFill>
                            <a:schemeClr val="tx1"/>
                          </a:solidFill>
                          <a:latin typeface="Arial"/>
                          <a:ea typeface="Calibri"/>
                          <a:cs typeface="+mn-cs"/>
                        </a:rPr>
                        <a:t>(symbol/sec)</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smtClean="0">
                        <a:latin typeface="Times New Roman"/>
                        <a:ea typeface="Malgun Gothic"/>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err="1" smtClean="0">
                          <a:latin typeface="Times New Roman"/>
                          <a:ea typeface="Malgun Gothic"/>
                        </a:rPr>
                        <a:t>RS</a:t>
                      </a:r>
                      <a:r>
                        <a:rPr lang="en-US" sz="1100" dirty="0" err="1" smtClean="0">
                          <a:latin typeface="Times New Roman"/>
                          <a:ea typeface="Calibri"/>
                        </a:rPr>
                        <a:t>_option</a:t>
                      </a:r>
                      <a:endParaRPr lang="en-US" sz="1200" dirty="0" smtClean="0">
                        <a:latin typeface="Times New Roman"/>
                        <a:ea typeface="Times New Roman"/>
                      </a:endParaRPr>
                    </a:p>
                  </a:txBody>
                  <a:tcPr marL="68239" marR="68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err="1" smtClean="0">
                          <a:latin typeface="Times New Roman"/>
                          <a:ea typeface="Malgun Gothic"/>
                        </a:rPr>
                        <a:t>CC_option</a:t>
                      </a:r>
                      <a:endParaRPr lang="en-US" sz="1400" dirty="0" smtClean="0">
                        <a:latin typeface="Times New Roman"/>
                        <a:ea typeface="Times New Roman"/>
                      </a:endParaRPr>
                    </a:p>
                  </a:txBody>
                  <a:tcPr marL="68239" marR="68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Times New Roman"/>
                          <a:ea typeface="Calibri"/>
                        </a:rPr>
                        <a:t/>
                      </a:r>
                      <a:br>
                        <a:rPr lang="en-US" sz="1400" b="1" dirty="0" smtClean="0">
                          <a:latin typeface="Times New Roman"/>
                          <a:ea typeface="Calibri"/>
                        </a:rPr>
                      </a:br>
                      <a:r>
                        <a:rPr lang="en-US" sz="1400" b="1" dirty="0" smtClean="0">
                          <a:latin typeface="Times New Roman"/>
                          <a:ea typeface="Calibri"/>
                        </a:rPr>
                        <a:t>(m x n) x </a:t>
                      </a:r>
                      <a:r>
                        <a:rPr lang="en-US" sz="1400" b="0" dirty="0" smtClean="0">
                          <a:latin typeface="Times New Roman"/>
                          <a:ea typeface="Calibri"/>
                        </a:rPr>
                        <a:t>(symbol</a:t>
                      </a:r>
                      <a:r>
                        <a:rPr lang="en-US" sz="1400" b="0" baseline="0" dirty="0" smtClean="0">
                          <a:latin typeface="Times New Roman"/>
                          <a:ea typeface="Calibri"/>
                        </a:rPr>
                        <a:t> rate)</a:t>
                      </a:r>
                      <a:r>
                        <a:rPr lang="en-US" sz="1400" b="0" dirty="0" smtClean="0">
                          <a:latin typeface="Times New Roman"/>
                          <a:ea typeface="Calibri"/>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Times New Roman"/>
                          <a:ea typeface="Calibri"/>
                        </a:rPr>
                        <a:t>x </a:t>
                      </a:r>
                      <a:r>
                        <a:rPr lang="en-US" sz="1400" dirty="0" err="1" smtClean="0">
                          <a:latin typeface="Times New Roman"/>
                          <a:ea typeface="Malgun Gothic"/>
                        </a:rPr>
                        <a:t>RS</a:t>
                      </a:r>
                      <a:r>
                        <a:rPr lang="en-US" sz="1400" dirty="0" err="1" smtClean="0">
                          <a:latin typeface="Times New Roman"/>
                          <a:ea typeface="Calibri"/>
                        </a:rPr>
                        <a:t>_option</a:t>
                      </a:r>
                      <a:r>
                        <a:rPr lang="en-US" sz="1400" dirty="0" smtClean="0">
                          <a:latin typeface="Times New Roman"/>
                          <a:ea typeface="Malgun Gothic"/>
                        </a:rPr>
                        <a:t> x </a:t>
                      </a:r>
                      <a:r>
                        <a:rPr lang="en-US" sz="1400" dirty="0" err="1" smtClean="0">
                          <a:latin typeface="Times New Roman"/>
                          <a:ea typeface="Malgun Gothic"/>
                        </a:rPr>
                        <a:t>CC_option</a:t>
                      </a:r>
                      <a:endParaRPr lang="en-US" sz="1600" dirty="0" smtClean="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Text Box 2"/>
          <p:cNvSpPr txBox="1">
            <a:spLocks noChangeArrowheads="1"/>
          </p:cNvSpPr>
          <p:nvPr/>
        </p:nvSpPr>
        <p:spPr bwMode="auto">
          <a:xfrm>
            <a:off x="1143000" y="990600"/>
            <a:ext cx="675742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altLang="en-US" sz="2400" b="1" dirty="0" smtClean="0"/>
              <a:t>Simplified Table – Kookmin PHY C Screen modes</a:t>
            </a:r>
            <a:endParaRPr lang="en-US" altLang="en-US" sz="2400" b="1" dirty="0"/>
          </a:p>
        </p:txBody>
      </p:sp>
      <p:sp>
        <p:nvSpPr>
          <p:cNvPr id="9" name="Date Placeholder 1"/>
          <p:cNvSpPr>
            <a:spLocks noGrp="1"/>
          </p:cNvSpPr>
          <p:nvPr>
            <p:ph type="dt" sz="half" idx="10"/>
          </p:nvPr>
        </p:nvSpPr>
        <p:spPr>
          <a:xfrm>
            <a:off x="685800" y="378281"/>
            <a:ext cx="1600200" cy="215444"/>
          </a:xfrm>
        </p:spPr>
        <p:txBody>
          <a:bodyPr/>
          <a:lstStyle/>
          <a:p>
            <a:r>
              <a:rPr lang="en-US" altLang="en-US" dirty="0" smtClean="0"/>
              <a:t>May 2016</a:t>
            </a:r>
            <a:endParaRPr lang="en-US" altLang="en-US" dirty="0"/>
          </a:p>
        </p:txBody>
      </p:sp>
      <p:sp>
        <p:nvSpPr>
          <p:cNvPr id="14"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0412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384124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0" name="Title 1"/>
          <p:cNvSpPr txBox="1">
            <a:spLocks/>
          </p:cNvSpPr>
          <p:nvPr/>
        </p:nvSpPr>
        <p:spPr>
          <a:xfrm>
            <a:off x="457200" y="685800"/>
            <a:ext cx="8229600" cy="457200"/>
          </a:xfrm>
          <a:prstGeom prst="rect">
            <a:avLst/>
          </a:prstGeom>
        </p:spPr>
        <p:txBody>
          <a:bodyPr>
            <a:normAutofit fontScale="92500" lnSpcReduction="10000"/>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altLang="en-US" sz="2800" b="1" dirty="0" smtClean="0"/>
              <a:t>Content</a:t>
            </a:r>
          </a:p>
        </p:txBody>
      </p:sp>
      <p:sp>
        <p:nvSpPr>
          <p:cNvPr id="17" name="Content Placeholder 2"/>
          <p:cNvSpPr txBox="1">
            <a:spLocks/>
          </p:cNvSpPr>
          <p:nvPr/>
        </p:nvSpPr>
        <p:spPr>
          <a:xfrm>
            <a:off x="609600" y="1447800"/>
            <a:ext cx="8305800" cy="4114800"/>
          </a:xfrm>
          <a:prstGeom prst="rect">
            <a:avLst/>
          </a:prstGeom>
        </p:spPr>
        <p:txBody>
          <a:bodyPr>
            <a:no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altLang="en-US" sz="2000" dirty="0" smtClean="0"/>
              <a:t>Operations of Kookmin Screen Modes</a:t>
            </a:r>
          </a:p>
          <a:p>
            <a:pPr lvl="1">
              <a:buFont typeface="Wingdings" panose="05000000000000000000" pitchFamily="2" charset="2"/>
              <a:buChar char="§"/>
            </a:pPr>
            <a:r>
              <a:rPr lang="en-US" altLang="en-US" sz="1800" dirty="0" smtClean="0"/>
              <a:t>Visible Screen Mode key-technologies Summary</a:t>
            </a:r>
          </a:p>
          <a:p>
            <a:pPr lvl="1">
              <a:buFont typeface="Wingdings" panose="05000000000000000000" pitchFamily="2" charset="2"/>
              <a:buChar char="§"/>
            </a:pPr>
            <a:r>
              <a:rPr lang="en-US" altLang="en-US" sz="1800" dirty="0" smtClean="0"/>
              <a:t>Invisible Screen Mode key-technologies Summary</a:t>
            </a:r>
          </a:p>
          <a:p>
            <a:pPr lvl="1">
              <a:buFont typeface="Wingdings" panose="05000000000000000000" pitchFamily="2" charset="2"/>
              <a:buChar char="§"/>
            </a:pPr>
            <a:endParaRPr lang="en-US" altLang="en-US" sz="1800" dirty="0" smtClean="0"/>
          </a:p>
          <a:p>
            <a:pPr>
              <a:buFont typeface="Wingdings" panose="05000000000000000000" pitchFamily="2" charset="2"/>
              <a:buChar char="q"/>
            </a:pPr>
            <a:r>
              <a:rPr lang="en-US" altLang="en-US" sz="2000" dirty="0" smtClean="0"/>
              <a:t>Simplified Modes on a table (Screen modes)</a:t>
            </a:r>
            <a:endParaRPr lang="en-US" altLang="en-US" sz="1800" dirty="0" smtClean="0"/>
          </a:p>
          <a:p>
            <a:pPr lvl="1">
              <a:buFont typeface="Wingdings" panose="05000000000000000000" pitchFamily="2" charset="2"/>
              <a:buChar char="§"/>
            </a:pPr>
            <a:endParaRPr lang="en-US" altLang="en-US" sz="1800" dirty="0" smtClean="0"/>
          </a:p>
          <a:p>
            <a:pPr lvl="1">
              <a:buFont typeface="Wingdings" panose="05000000000000000000" pitchFamily="2" charset="2"/>
              <a:buChar char="§"/>
            </a:pPr>
            <a:endParaRPr lang="en-US" altLang="en-US" sz="1800" dirty="0" smtClean="0"/>
          </a:p>
          <a:p>
            <a:pPr>
              <a:buFont typeface="Wingdings" panose="05000000000000000000" pitchFamily="2" charset="2"/>
              <a:buChar char="q"/>
            </a:pPr>
            <a:r>
              <a:rPr lang="en-US" altLang="en-US" sz="2000" dirty="0" smtClean="0"/>
              <a:t>Discussion</a:t>
            </a:r>
          </a:p>
        </p:txBody>
      </p:sp>
      <p:sp>
        <p:nvSpPr>
          <p:cNvPr id="9" name="Date Placeholder 1"/>
          <p:cNvSpPr>
            <a:spLocks noGrp="1"/>
          </p:cNvSpPr>
          <p:nvPr>
            <p:ph type="dt" sz="half" idx="10"/>
          </p:nvPr>
        </p:nvSpPr>
        <p:spPr>
          <a:xfrm>
            <a:off x="685800" y="378281"/>
            <a:ext cx="1600200" cy="215444"/>
          </a:xfrm>
        </p:spPr>
        <p:txBody>
          <a:bodyPr/>
          <a:lstStyle/>
          <a:p>
            <a:r>
              <a:rPr lang="en-US" altLang="en-US" dirty="0" smtClean="0"/>
              <a:t>May 2016</a:t>
            </a:r>
            <a:endParaRPr lang="en-US" altLang="en-US" dirty="0"/>
          </a:p>
        </p:txBody>
      </p:sp>
      <p:sp>
        <p:nvSpPr>
          <p:cNvPr id="1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0412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290474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1143000" y="2667000"/>
            <a:ext cx="725070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altLang="en-US" sz="3600" dirty="0" smtClean="0"/>
              <a:t>Operation of Kookmin Screen Modes</a:t>
            </a:r>
            <a:endParaRPr lang="en-US" altLang="en-US" sz="3600" dirty="0"/>
          </a:p>
        </p:txBody>
      </p:sp>
      <p:cxnSp>
        <p:nvCxnSpPr>
          <p:cNvPr id="10" name="Straight Connector 9"/>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 name="Date Placeholder 1"/>
          <p:cNvSpPr>
            <a:spLocks noGrp="1"/>
          </p:cNvSpPr>
          <p:nvPr>
            <p:ph type="dt" sz="half" idx="10"/>
          </p:nvPr>
        </p:nvSpPr>
        <p:spPr>
          <a:xfrm>
            <a:off x="685800" y="378281"/>
            <a:ext cx="1600200" cy="215444"/>
          </a:xfrm>
        </p:spPr>
        <p:txBody>
          <a:bodyPr/>
          <a:lstStyle/>
          <a:p>
            <a:r>
              <a:rPr lang="en-US" altLang="en-US" dirty="0" smtClean="0"/>
              <a:t>May 2016</a:t>
            </a:r>
            <a:endParaRPr lang="en-US" altLang="en-US" dirty="0"/>
          </a:p>
        </p:txBody>
      </p:sp>
      <p:sp>
        <p:nvSpPr>
          <p:cNvPr id="1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0412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384124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4</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3" name="모서리가 둥근 직사각형 12"/>
          <p:cNvSpPr/>
          <p:nvPr/>
        </p:nvSpPr>
        <p:spPr>
          <a:xfrm>
            <a:off x="165786" y="1347664"/>
            <a:ext cx="3120539" cy="230425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buClr>
                <a:srgbClr val="F79646">
                  <a:lumMod val="75000"/>
                </a:srgbClr>
              </a:buClr>
              <a:buFontTx/>
              <a:buNone/>
            </a:pPr>
            <a:endParaRPr kumimoji="0" lang="ko-KR" altLang="en-US" sz="1050" b="1" dirty="0">
              <a:solidFill>
                <a:schemeClr val="accent4"/>
              </a:solidFill>
            </a:endParaRPr>
          </a:p>
        </p:txBody>
      </p:sp>
      <p:sp>
        <p:nvSpPr>
          <p:cNvPr id="18" name="모서리가 둥근 직사각형 12"/>
          <p:cNvSpPr/>
          <p:nvPr/>
        </p:nvSpPr>
        <p:spPr>
          <a:xfrm>
            <a:off x="3429000" y="1375220"/>
            <a:ext cx="2743200" cy="22767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buClr>
                <a:srgbClr val="F79646">
                  <a:lumMod val="75000"/>
                </a:srgbClr>
              </a:buClr>
              <a:buFontTx/>
              <a:buNone/>
            </a:pPr>
            <a:endParaRPr kumimoji="0" lang="ko-KR" altLang="en-US" sz="1050" b="1" dirty="0">
              <a:solidFill>
                <a:schemeClr val="accent4"/>
              </a:solidFill>
            </a:endParaRPr>
          </a:p>
        </p:txBody>
      </p:sp>
      <p:sp>
        <p:nvSpPr>
          <p:cNvPr id="19" name="모서리가 둥근 직사각형 12"/>
          <p:cNvSpPr/>
          <p:nvPr/>
        </p:nvSpPr>
        <p:spPr>
          <a:xfrm>
            <a:off x="179512" y="3806856"/>
            <a:ext cx="4161162" cy="236534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buClr>
                <a:srgbClr val="F79646">
                  <a:lumMod val="75000"/>
                </a:srgbClr>
              </a:buClr>
              <a:buFontTx/>
              <a:buNone/>
            </a:pPr>
            <a:endParaRPr kumimoji="0" lang="ko-KR" altLang="en-US" sz="1050" b="1" dirty="0">
              <a:solidFill>
                <a:schemeClr val="accent4"/>
              </a:solidFill>
            </a:endParaRPr>
          </a:p>
        </p:txBody>
      </p:sp>
      <p:sp>
        <p:nvSpPr>
          <p:cNvPr id="20" name="모서리가 둥근 직사각형 12"/>
          <p:cNvSpPr/>
          <p:nvPr/>
        </p:nvSpPr>
        <p:spPr>
          <a:xfrm>
            <a:off x="4572000" y="3806856"/>
            <a:ext cx="4161162" cy="244154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buClr>
                <a:srgbClr val="F79646">
                  <a:lumMod val="75000"/>
                </a:srgbClr>
              </a:buClr>
              <a:buFontTx/>
              <a:buNone/>
            </a:pPr>
            <a:endParaRPr kumimoji="0" lang="ko-KR" altLang="en-US" sz="1050" b="1" dirty="0">
              <a:solidFill>
                <a:schemeClr val="accent4"/>
              </a:solidFill>
            </a:endParaRPr>
          </a:p>
        </p:txBody>
      </p:sp>
      <p:grpSp>
        <p:nvGrpSpPr>
          <p:cNvPr id="21" name="Group 20"/>
          <p:cNvGrpSpPr/>
          <p:nvPr/>
        </p:nvGrpSpPr>
        <p:grpSpPr>
          <a:xfrm>
            <a:off x="3797142" y="1509936"/>
            <a:ext cx="1963064" cy="1676400"/>
            <a:chOff x="4805134" y="1358899"/>
            <a:chExt cx="1990268" cy="1905000"/>
          </a:xfrm>
        </p:grpSpPr>
        <p:pic>
          <p:nvPicPr>
            <p:cNvPr id="2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5134" y="1358899"/>
              <a:ext cx="1990268" cy="1905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23" name="Straight Connector 22"/>
            <p:cNvCxnSpPr/>
            <p:nvPr/>
          </p:nvCxnSpPr>
          <p:spPr bwMode="auto">
            <a:xfrm flipV="1">
              <a:off x="4876800" y="1358899"/>
              <a:ext cx="1905000" cy="241301"/>
            </a:xfrm>
            <a:prstGeom prst="line">
              <a:avLst/>
            </a:prstGeom>
            <a:solidFill>
              <a:schemeClr val="accent1"/>
            </a:solidFill>
            <a:ln w="127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 name="Straight Connector 23"/>
            <p:cNvCxnSpPr/>
            <p:nvPr/>
          </p:nvCxnSpPr>
          <p:spPr bwMode="auto">
            <a:xfrm flipV="1">
              <a:off x="6768198" y="1358899"/>
              <a:ext cx="13602" cy="1231901"/>
            </a:xfrm>
            <a:prstGeom prst="line">
              <a:avLst/>
            </a:prstGeom>
            <a:solidFill>
              <a:schemeClr val="accent1"/>
            </a:solidFill>
            <a:ln w="127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 name="Straight Connector 24"/>
            <p:cNvCxnSpPr/>
            <p:nvPr/>
          </p:nvCxnSpPr>
          <p:spPr bwMode="auto">
            <a:xfrm>
              <a:off x="4844148" y="2451102"/>
              <a:ext cx="1937652" cy="139698"/>
            </a:xfrm>
            <a:prstGeom prst="line">
              <a:avLst/>
            </a:prstGeom>
            <a:solidFill>
              <a:schemeClr val="accent1"/>
            </a:solidFill>
            <a:ln w="12700" cap="flat" cmpd="sng" algn="ctr">
              <a:solidFill>
                <a:srgbClr val="FF0000"/>
              </a:solidFill>
              <a:prstDash val="dash"/>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 name="Straight Connector 25"/>
            <p:cNvCxnSpPr/>
            <p:nvPr/>
          </p:nvCxnSpPr>
          <p:spPr bwMode="auto">
            <a:xfrm flipV="1">
              <a:off x="4844148" y="1600200"/>
              <a:ext cx="32652" cy="850901"/>
            </a:xfrm>
            <a:prstGeom prst="line">
              <a:avLst/>
            </a:prstGeom>
            <a:solidFill>
              <a:schemeClr val="accent1"/>
            </a:solidFill>
            <a:ln w="127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7" name="Rectangle 102"/>
          <p:cNvSpPr/>
          <p:nvPr/>
        </p:nvSpPr>
        <p:spPr>
          <a:xfrm>
            <a:off x="3429000" y="3110136"/>
            <a:ext cx="2667000" cy="523220"/>
          </a:xfrm>
          <a:prstGeom prst="rect">
            <a:avLst/>
          </a:prstGeom>
        </p:spPr>
        <p:txBody>
          <a:bodyPr wrap="square">
            <a:spAutoFit/>
          </a:bodyPr>
          <a:lstStyle/>
          <a:p>
            <a:pPr algn="ctr">
              <a:defRPr/>
            </a:pPr>
            <a:r>
              <a:rPr lang="en-US" sz="1400" b="1" dirty="0" smtClean="0">
                <a:latin typeface="+mj-lt"/>
                <a:ea typeface="Gulim" pitchFamily="34" charset="-127"/>
              </a:rPr>
              <a:t>Perspective Distortion </a:t>
            </a:r>
            <a:r>
              <a:rPr lang="en-US" sz="1400" dirty="0" smtClean="0">
                <a:latin typeface="+mj-lt"/>
                <a:ea typeface="Gulim" pitchFamily="34" charset="-127"/>
              </a:rPr>
              <a:t>Mitigation using Defined Matrix </a:t>
            </a:r>
            <a:endParaRPr lang="en-US" sz="1400" dirty="0">
              <a:latin typeface="+mj-lt"/>
              <a:ea typeface="Gulim" pitchFamily="34" charset="-127"/>
            </a:endParaRPr>
          </a:p>
        </p:txBody>
      </p:sp>
      <p:pic>
        <p:nvPicPr>
          <p:cNvPr id="2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12421" y="3886200"/>
            <a:ext cx="2880320" cy="18473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568" y="3886200"/>
            <a:ext cx="3227067" cy="17795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0" name="Group 29"/>
          <p:cNvGrpSpPr/>
          <p:nvPr/>
        </p:nvGrpSpPr>
        <p:grpSpPr>
          <a:xfrm>
            <a:off x="273051" y="1671780"/>
            <a:ext cx="1368152" cy="1323267"/>
            <a:chOff x="273051" y="1304844"/>
            <a:chExt cx="1368152" cy="1323267"/>
          </a:xfrm>
        </p:grpSpPr>
        <p:pic>
          <p:nvPicPr>
            <p:cNvPr id="31" name="Picture 30"/>
            <p:cNvPicPr/>
            <p:nvPr/>
          </p:nvPicPr>
          <p:blipFill>
            <a:blip r:embed="rId5" cstate="print">
              <a:extLst>
                <a:ext uri="{28A0092B-C50C-407E-A947-70E740481C1C}">
                  <a14:useLocalDpi xmlns:a14="http://schemas.microsoft.com/office/drawing/2010/main" xmlns="" val="0"/>
                </a:ext>
              </a:extLst>
            </a:blip>
            <a:stretch>
              <a:fillRect/>
            </a:stretch>
          </p:blipFill>
          <p:spPr>
            <a:xfrm>
              <a:off x="273051" y="1304844"/>
              <a:ext cx="1368152" cy="1323267"/>
            </a:xfrm>
            <a:prstGeom prst="rect">
              <a:avLst/>
            </a:prstGeom>
          </p:spPr>
        </p:pic>
        <p:sp>
          <p:nvSpPr>
            <p:cNvPr id="32" name="TextBox 31"/>
            <p:cNvSpPr txBox="1"/>
            <p:nvPr/>
          </p:nvSpPr>
          <p:spPr>
            <a:xfrm>
              <a:off x="683568" y="1732081"/>
              <a:ext cx="671979" cy="523220"/>
            </a:xfrm>
            <a:prstGeom prst="rect">
              <a:avLst/>
            </a:prstGeom>
            <a:noFill/>
          </p:spPr>
          <p:txBody>
            <a:bodyPr wrap="none" rtlCol="0">
              <a:spAutoFit/>
            </a:bodyPr>
            <a:lstStyle/>
            <a:p>
              <a:r>
                <a:rPr lang="en-US" sz="1400" dirty="0" smtClean="0"/>
                <a:t>Code </a:t>
              </a:r>
            </a:p>
            <a:p>
              <a:r>
                <a:rPr lang="en-US" sz="1400" dirty="0" smtClean="0"/>
                <a:t>Area</a:t>
              </a:r>
              <a:endParaRPr lang="en-US" sz="1400" dirty="0"/>
            </a:p>
          </p:txBody>
        </p:sp>
      </p:grpSp>
      <p:grpSp>
        <p:nvGrpSpPr>
          <p:cNvPr id="33" name="Group 32"/>
          <p:cNvGrpSpPr/>
          <p:nvPr/>
        </p:nvGrpSpPr>
        <p:grpSpPr>
          <a:xfrm rot="4558368">
            <a:off x="1719206" y="1579426"/>
            <a:ext cx="1417619" cy="1393631"/>
            <a:chOff x="2494295" y="1397967"/>
            <a:chExt cx="1417619" cy="1393631"/>
          </a:xfrm>
        </p:grpSpPr>
        <p:pic>
          <p:nvPicPr>
            <p:cNvPr id="34" name="Picture 33"/>
            <p:cNvPicPr/>
            <p:nvPr/>
          </p:nvPicPr>
          <p:blipFill>
            <a:blip r:embed="rId6" cstate="print">
              <a:extLst>
                <a:ext uri="{28A0092B-C50C-407E-A947-70E740481C1C}">
                  <a14:useLocalDpi xmlns:a14="http://schemas.microsoft.com/office/drawing/2010/main" xmlns="" val="0"/>
                </a:ext>
              </a:extLst>
            </a:blip>
            <a:stretch>
              <a:fillRect/>
            </a:stretch>
          </p:blipFill>
          <p:spPr>
            <a:xfrm>
              <a:off x="2494295" y="1397967"/>
              <a:ext cx="1417619" cy="1393631"/>
            </a:xfrm>
            <a:prstGeom prst="rect">
              <a:avLst/>
            </a:prstGeom>
          </p:spPr>
        </p:pic>
        <p:sp>
          <p:nvSpPr>
            <p:cNvPr id="35" name="TextBox 34"/>
            <p:cNvSpPr txBox="1"/>
            <p:nvPr/>
          </p:nvSpPr>
          <p:spPr>
            <a:xfrm>
              <a:off x="2867114" y="1828495"/>
              <a:ext cx="671979" cy="523220"/>
            </a:xfrm>
            <a:prstGeom prst="rect">
              <a:avLst/>
            </a:prstGeom>
            <a:noFill/>
          </p:spPr>
          <p:txBody>
            <a:bodyPr wrap="none" rtlCol="0">
              <a:spAutoFit/>
            </a:bodyPr>
            <a:lstStyle/>
            <a:p>
              <a:r>
                <a:rPr lang="en-US" sz="1400" dirty="0" smtClean="0"/>
                <a:t>Code </a:t>
              </a:r>
            </a:p>
            <a:p>
              <a:r>
                <a:rPr lang="en-US" sz="1400" dirty="0" smtClean="0"/>
                <a:t>Area</a:t>
              </a:r>
              <a:endParaRPr lang="en-US" sz="1400" dirty="0"/>
            </a:p>
          </p:txBody>
        </p:sp>
      </p:grpSp>
      <p:sp>
        <p:nvSpPr>
          <p:cNvPr id="36" name="Rectangle 102"/>
          <p:cNvSpPr/>
          <p:nvPr/>
        </p:nvSpPr>
        <p:spPr>
          <a:xfrm>
            <a:off x="731190" y="3124200"/>
            <a:ext cx="2168068" cy="523220"/>
          </a:xfrm>
          <a:prstGeom prst="rect">
            <a:avLst/>
          </a:prstGeom>
        </p:spPr>
        <p:txBody>
          <a:bodyPr wrap="square">
            <a:spAutoFit/>
          </a:bodyPr>
          <a:lstStyle/>
          <a:p>
            <a:pPr algn="ctr">
              <a:defRPr/>
            </a:pPr>
            <a:r>
              <a:rPr lang="en-US" sz="1400" b="1" dirty="0" smtClean="0">
                <a:latin typeface="+mj-lt"/>
                <a:ea typeface="Gulim" pitchFamily="34" charset="-127"/>
              </a:rPr>
              <a:t>360</a:t>
            </a:r>
            <a:r>
              <a:rPr lang="en-US" sz="1400" b="1" baseline="30000" dirty="0" smtClean="0">
                <a:latin typeface="+mj-lt"/>
                <a:ea typeface="Gulim" pitchFamily="34" charset="-127"/>
              </a:rPr>
              <a:t>o</a:t>
            </a:r>
            <a:r>
              <a:rPr lang="en-US" sz="1400" b="1" dirty="0" smtClean="0">
                <a:latin typeface="+mj-lt"/>
                <a:ea typeface="Gulim" pitchFamily="34" charset="-127"/>
              </a:rPr>
              <a:t> Rotation </a:t>
            </a:r>
            <a:r>
              <a:rPr lang="en-US" sz="1400" dirty="0" smtClean="0">
                <a:latin typeface="+mj-lt"/>
                <a:ea typeface="Gulim" pitchFamily="34" charset="-127"/>
              </a:rPr>
              <a:t>using Phases Difference </a:t>
            </a:r>
            <a:endParaRPr lang="en-US" sz="1400" dirty="0">
              <a:latin typeface="+mj-lt"/>
              <a:ea typeface="Gulim" pitchFamily="34" charset="-127"/>
            </a:endParaRPr>
          </a:p>
        </p:txBody>
      </p:sp>
      <p:sp>
        <p:nvSpPr>
          <p:cNvPr id="37" name="Rectangle 102"/>
          <p:cNvSpPr/>
          <p:nvPr/>
        </p:nvSpPr>
        <p:spPr>
          <a:xfrm>
            <a:off x="685800" y="5638800"/>
            <a:ext cx="3276600" cy="523220"/>
          </a:xfrm>
          <a:prstGeom prst="rect">
            <a:avLst/>
          </a:prstGeom>
        </p:spPr>
        <p:txBody>
          <a:bodyPr wrap="square">
            <a:spAutoFit/>
          </a:bodyPr>
          <a:lstStyle/>
          <a:p>
            <a:pPr algn="ctr">
              <a:defRPr/>
            </a:pPr>
            <a:r>
              <a:rPr lang="en-US" sz="1400" b="1" dirty="0" smtClean="0">
                <a:latin typeface="+mj-lt"/>
                <a:ea typeface="Gulim" pitchFamily="34" charset="-127"/>
              </a:rPr>
              <a:t>Asynchronous Communications </a:t>
            </a:r>
            <a:r>
              <a:rPr lang="en-US" sz="1400" dirty="0" smtClean="0">
                <a:latin typeface="+mj-lt"/>
                <a:ea typeface="Gulim" pitchFamily="34" charset="-127"/>
              </a:rPr>
              <a:t>using clock transmission</a:t>
            </a:r>
            <a:endParaRPr lang="en-US" sz="1400" dirty="0">
              <a:latin typeface="+mj-lt"/>
              <a:ea typeface="Gulim" pitchFamily="34" charset="-127"/>
            </a:endParaRPr>
          </a:p>
        </p:txBody>
      </p:sp>
      <p:sp>
        <p:nvSpPr>
          <p:cNvPr id="38" name="Rectangle 102"/>
          <p:cNvSpPr/>
          <p:nvPr/>
        </p:nvSpPr>
        <p:spPr>
          <a:xfrm>
            <a:off x="5086401" y="5725180"/>
            <a:ext cx="3295599" cy="523220"/>
          </a:xfrm>
          <a:prstGeom prst="rect">
            <a:avLst/>
          </a:prstGeom>
        </p:spPr>
        <p:txBody>
          <a:bodyPr wrap="square">
            <a:spAutoFit/>
          </a:bodyPr>
          <a:lstStyle/>
          <a:p>
            <a:pPr algn="ctr">
              <a:defRPr/>
            </a:pPr>
            <a:r>
              <a:rPr lang="en-US" sz="1400" b="1" dirty="0" smtClean="0">
                <a:latin typeface="+mj-lt"/>
                <a:ea typeface="Gulim" pitchFamily="34" charset="-127"/>
              </a:rPr>
              <a:t>Rolling Effect Detection &amp; Removal </a:t>
            </a:r>
            <a:r>
              <a:rPr lang="en-US" sz="1400" dirty="0" smtClean="0">
                <a:latin typeface="+mj-lt"/>
                <a:ea typeface="Gulim" pitchFamily="34" charset="-127"/>
              </a:rPr>
              <a:t>using reference LEDs</a:t>
            </a:r>
            <a:endParaRPr lang="en-US" sz="1400" dirty="0">
              <a:latin typeface="+mj-lt"/>
              <a:ea typeface="Gulim" pitchFamily="34" charset="-127"/>
            </a:endParaRPr>
          </a:p>
        </p:txBody>
      </p:sp>
      <p:sp>
        <p:nvSpPr>
          <p:cNvPr id="39" name="모서리가 둥근 직사각형 12"/>
          <p:cNvSpPr/>
          <p:nvPr/>
        </p:nvSpPr>
        <p:spPr>
          <a:xfrm>
            <a:off x="6324601" y="1347664"/>
            <a:ext cx="2667000" cy="230425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buClr>
                <a:srgbClr val="F79646">
                  <a:lumMod val="75000"/>
                </a:srgbClr>
              </a:buClr>
              <a:buFontTx/>
              <a:buNone/>
            </a:pPr>
            <a:endParaRPr kumimoji="0" lang="ko-KR" altLang="en-US" sz="1050" b="1" dirty="0">
              <a:solidFill>
                <a:schemeClr val="accent4"/>
              </a:solidFill>
            </a:endParaRPr>
          </a:p>
        </p:txBody>
      </p:sp>
      <p:sp>
        <p:nvSpPr>
          <p:cNvPr id="41" name="Rectangle 102"/>
          <p:cNvSpPr/>
          <p:nvPr/>
        </p:nvSpPr>
        <p:spPr>
          <a:xfrm>
            <a:off x="6477361" y="3110136"/>
            <a:ext cx="2590439" cy="523220"/>
          </a:xfrm>
          <a:prstGeom prst="rect">
            <a:avLst/>
          </a:prstGeom>
        </p:spPr>
        <p:txBody>
          <a:bodyPr wrap="square">
            <a:spAutoFit/>
          </a:bodyPr>
          <a:lstStyle/>
          <a:p>
            <a:pPr algn="ctr">
              <a:defRPr/>
            </a:pPr>
            <a:r>
              <a:rPr lang="en-US" sz="1400" b="1" dirty="0" smtClean="0">
                <a:latin typeface="+mj-lt"/>
                <a:ea typeface="Gulim" pitchFamily="34" charset="-127"/>
              </a:rPr>
              <a:t>Real-time Detection </a:t>
            </a:r>
            <a:r>
              <a:rPr lang="en-US" sz="1400" dirty="0" smtClean="0">
                <a:latin typeface="+mj-lt"/>
                <a:ea typeface="Gulim" pitchFamily="34" charset="-127"/>
              </a:rPr>
              <a:t>using Hough Transform</a:t>
            </a:r>
            <a:endParaRPr lang="en-US" sz="1400" dirty="0">
              <a:latin typeface="+mj-lt"/>
              <a:ea typeface="Gulim" pitchFamily="34" charset="-127"/>
            </a:endParaRPr>
          </a:p>
        </p:txBody>
      </p:sp>
      <p:pic>
        <p:nvPicPr>
          <p:cNvPr id="42" name="Picture 7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84173" y="1509936"/>
            <a:ext cx="2431228" cy="15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3" name="Title 1"/>
          <p:cNvSpPr txBox="1">
            <a:spLocks/>
          </p:cNvSpPr>
          <p:nvPr/>
        </p:nvSpPr>
        <p:spPr>
          <a:xfrm>
            <a:off x="533400" y="609600"/>
            <a:ext cx="8229600" cy="457200"/>
          </a:xfrm>
          <a:prstGeom prst="rect">
            <a:avLst/>
          </a:prstGeom>
        </p:spPr>
        <p:txBody>
          <a:bodyPr>
            <a:normAutofit fontScale="92500" lnSpcReduction="10000"/>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altLang="en-US" sz="2800" b="1" dirty="0" smtClean="0"/>
              <a:t>Kookmin 2D code - key technologies </a:t>
            </a:r>
            <a:r>
              <a:rPr lang="en-US" sz="2800" dirty="0" smtClean="0"/>
              <a:t>(doc. </a:t>
            </a:r>
            <a:r>
              <a:rPr lang="en-US" altLang="en-US" sz="2800" dirty="0" smtClean="0"/>
              <a:t>16-</a:t>
            </a:r>
            <a:r>
              <a:rPr lang="en-US" sz="2800" dirty="0" smtClean="0"/>
              <a:t> 0012r</a:t>
            </a:r>
            <a:r>
              <a:rPr lang="en-US" altLang="en-US" sz="2800" dirty="0" smtClean="0"/>
              <a:t>1)</a:t>
            </a:r>
            <a:endParaRPr lang="en-US" sz="2800" dirty="0" smtClean="0"/>
          </a:p>
        </p:txBody>
      </p:sp>
      <p:sp>
        <p:nvSpPr>
          <p:cNvPr id="40" name="Date Placeholder 1"/>
          <p:cNvSpPr>
            <a:spLocks noGrp="1"/>
          </p:cNvSpPr>
          <p:nvPr>
            <p:ph type="dt" sz="half" idx="10"/>
          </p:nvPr>
        </p:nvSpPr>
        <p:spPr>
          <a:xfrm>
            <a:off x="685800" y="378281"/>
            <a:ext cx="1600200" cy="215444"/>
          </a:xfrm>
        </p:spPr>
        <p:txBody>
          <a:bodyPr/>
          <a:lstStyle/>
          <a:p>
            <a:r>
              <a:rPr lang="en-US" altLang="en-US" dirty="0" smtClean="0"/>
              <a:t>May 2016</a:t>
            </a:r>
            <a:endParaRPr lang="en-US" altLang="en-US" dirty="0"/>
          </a:p>
        </p:txBody>
      </p:sp>
      <p:sp>
        <p:nvSpPr>
          <p:cNvPr id="45"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0412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290474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5</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0" name="Text Box 2"/>
          <p:cNvSpPr txBox="1">
            <a:spLocks noChangeArrowheads="1"/>
          </p:cNvSpPr>
          <p:nvPr/>
        </p:nvSpPr>
        <p:spPr bwMode="auto">
          <a:xfrm>
            <a:off x="914400" y="685800"/>
            <a:ext cx="780757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en-US" sz="2400" b="1" dirty="0" smtClean="0"/>
              <a:t>Kookmin key-technologies </a:t>
            </a:r>
            <a:r>
              <a:rPr lang="en-US" sz="2400" dirty="0" smtClean="0"/>
              <a:t>(doc. </a:t>
            </a:r>
            <a:r>
              <a:rPr lang="en-US" altLang="en-US" sz="2400" dirty="0" smtClean="0"/>
              <a:t>16-</a:t>
            </a:r>
            <a:r>
              <a:rPr lang="en-US" sz="2400" dirty="0" smtClean="0"/>
              <a:t> 0011r</a:t>
            </a:r>
            <a:r>
              <a:rPr lang="en-US" altLang="en-US" sz="2400" dirty="0" smtClean="0"/>
              <a:t>1)</a:t>
            </a:r>
            <a:endParaRPr lang="en-US" altLang="en-US" sz="2400" b="1" dirty="0"/>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219200"/>
            <a:ext cx="8540880" cy="5067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Rectangle 12"/>
          <p:cNvSpPr/>
          <p:nvPr/>
        </p:nvSpPr>
        <p:spPr bwMode="auto">
          <a:xfrm>
            <a:off x="228600" y="1143000"/>
            <a:ext cx="8839200" cy="3429000"/>
          </a:xfrm>
          <a:prstGeom prst="rect">
            <a:avLst/>
          </a:prstGeom>
          <a:noFill/>
          <a:ln w="381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7" name="Date Placeholder 1"/>
          <p:cNvSpPr>
            <a:spLocks noGrp="1"/>
          </p:cNvSpPr>
          <p:nvPr>
            <p:ph type="dt" sz="half" idx="10"/>
          </p:nvPr>
        </p:nvSpPr>
        <p:spPr>
          <a:xfrm>
            <a:off x="685800" y="378281"/>
            <a:ext cx="1600200" cy="215444"/>
          </a:xfrm>
        </p:spPr>
        <p:txBody>
          <a:bodyPr/>
          <a:lstStyle/>
          <a:p>
            <a:r>
              <a:rPr lang="en-US" altLang="en-US" dirty="0" smtClean="0"/>
              <a:t>May 2016</a:t>
            </a:r>
            <a:endParaRPr lang="en-US" altLang="en-US" dirty="0"/>
          </a:p>
        </p:txBody>
      </p:sp>
      <p:sp>
        <p:nvSpPr>
          <p:cNvPr id="1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0412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384124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6</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3429000"/>
            <a:ext cx="6877050" cy="2047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 Box 2"/>
          <p:cNvSpPr txBox="1">
            <a:spLocks noChangeArrowheads="1"/>
          </p:cNvSpPr>
          <p:nvPr/>
        </p:nvSpPr>
        <p:spPr bwMode="auto">
          <a:xfrm>
            <a:off x="2514600" y="685800"/>
            <a:ext cx="366318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altLang="en-US" sz="2400" b="1" dirty="0" smtClean="0"/>
              <a:t>Kookmin key-technologies</a:t>
            </a:r>
            <a:endParaRPr lang="en-US" altLang="en-US" sz="2400" b="1" dirty="0"/>
          </a:p>
        </p:txBody>
      </p:sp>
      <p:sp>
        <p:nvSpPr>
          <p:cNvPr id="6" name="Oval 5"/>
          <p:cNvSpPr/>
          <p:nvPr/>
        </p:nvSpPr>
        <p:spPr bwMode="auto">
          <a:xfrm>
            <a:off x="3276600" y="3339345"/>
            <a:ext cx="2057400" cy="1994655"/>
          </a:xfrm>
          <a:prstGeom prst="ellipse">
            <a:avLst/>
          </a:prstGeom>
          <a:noFill/>
          <a:ln w="1270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nvGrpSpPr>
          <p:cNvPr id="2" name="Group 18"/>
          <p:cNvGrpSpPr/>
          <p:nvPr/>
        </p:nvGrpSpPr>
        <p:grpSpPr>
          <a:xfrm>
            <a:off x="6747332" y="1219200"/>
            <a:ext cx="1676400" cy="1676400"/>
            <a:chOff x="304800" y="1828800"/>
            <a:chExt cx="2133600" cy="2133600"/>
          </a:xfrm>
        </p:grpSpPr>
        <p:sp>
          <p:nvSpPr>
            <p:cNvPr id="20" name="Rectangle 19"/>
            <p:cNvSpPr/>
            <p:nvPr/>
          </p:nvSpPr>
          <p:spPr bwMode="auto">
            <a:xfrm>
              <a:off x="368300" y="3651250"/>
              <a:ext cx="247650" cy="24765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1" name="Rectangle 20"/>
            <p:cNvSpPr/>
            <p:nvPr/>
          </p:nvSpPr>
          <p:spPr bwMode="auto">
            <a:xfrm>
              <a:off x="304800" y="1828800"/>
              <a:ext cx="2133600" cy="2133600"/>
            </a:xfrm>
            <a:prstGeom prst="rect">
              <a:avLst/>
            </a:prstGeom>
            <a:noFill/>
            <a:ln w="1270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2" name="Rectangle 21"/>
            <p:cNvSpPr/>
            <p:nvPr/>
          </p:nvSpPr>
          <p:spPr bwMode="auto">
            <a:xfrm>
              <a:off x="2120900" y="3644900"/>
              <a:ext cx="247650" cy="24765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 name="Rectangle 22"/>
            <p:cNvSpPr/>
            <p:nvPr/>
          </p:nvSpPr>
          <p:spPr bwMode="auto">
            <a:xfrm>
              <a:off x="2133600" y="1892300"/>
              <a:ext cx="247650" cy="24765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4" name="Rectangle 23"/>
            <p:cNvSpPr/>
            <p:nvPr/>
          </p:nvSpPr>
          <p:spPr bwMode="auto">
            <a:xfrm>
              <a:off x="368300" y="1892300"/>
              <a:ext cx="247650" cy="24765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
        <p:nvSpPr>
          <p:cNvPr id="25" name="Rectangle 102"/>
          <p:cNvSpPr/>
          <p:nvPr/>
        </p:nvSpPr>
        <p:spPr>
          <a:xfrm>
            <a:off x="6442532" y="838200"/>
            <a:ext cx="2320468" cy="338554"/>
          </a:xfrm>
          <a:prstGeom prst="rect">
            <a:avLst/>
          </a:prstGeom>
        </p:spPr>
        <p:txBody>
          <a:bodyPr wrap="square">
            <a:spAutoFit/>
          </a:bodyPr>
          <a:lstStyle/>
          <a:p>
            <a:pPr algn="ctr">
              <a:defRPr/>
            </a:pPr>
            <a:r>
              <a:rPr lang="en-US" sz="1600" b="1" dirty="0" smtClean="0">
                <a:latin typeface="+mj-lt"/>
                <a:ea typeface="Gulim" pitchFamily="34" charset="-127"/>
              </a:rPr>
              <a:t>2D Visible Code</a:t>
            </a:r>
            <a:endParaRPr lang="en-US" sz="1600" b="1" dirty="0">
              <a:latin typeface="+mj-lt"/>
              <a:ea typeface="Gulim" pitchFamily="34" charset="-127"/>
            </a:endParaRPr>
          </a:p>
        </p:txBody>
      </p:sp>
      <p:cxnSp>
        <p:nvCxnSpPr>
          <p:cNvPr id="29" name="Straight Connector 28"/>
          <p:cNvCxnSpPr/>
          <p:nvPr/>
        </p:nvCxnSpPr>
        <p:spPr bwMode="auto">
          <a:xfrm>
            <a:off x="0" y="3048000"/>
            <a:ext cx="91440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2" name="Rectangle 102"/>
          <p:cNvSpPr/>
          <p:nvPr/>
        </p:nvSpPr>
        <p:spPr>
          <a:xfrm>
            <a:off x="76200" y="1642646"/>
            <a:ext cx="3810000" cy="584775"/>
          </a:xfrm>
          <a:prstGeom prst="rect">
            <a:avLst/>
          </a:prstGeom>
        </p:spPr>
        <p:txBody>
          <a:bodyPr wrap="square">
            <a:spAutoFit/>
          </a:bodyPr>
          <a:lstStyle/>
          <a:p>
            <a:pPr>
              <a:defRPr/>
            </a:pPr>
            <a:r>
              <a:rPr lang="en-US" sz="1600" b="1" dirty="0" smtClean="0">
                <a:latin typeface="+mj-lt"/>
                <a:ea typeface="Gulim" pitchFamily="34" charset="-127"/>
              </a:rPr>
              <a:t>Reference LEDs: Spatial Approach</a:t>
            </a:r>
          </a:p>
          <a:p>
            <a:pPr>
              <a:defRPr/>
            </a:pPr>
            <a:r>
              <a:rPr lang="en-US" sz="1600" dirty="0" smtClean="0"/>
              <a:t>(doc. </a:t>
            </a:r>
            <a:r>
              <a:rPr lang="en-US" altLang="en-US" sz="1600" dirty="0" smtClean="0"/>
              <a:t>16-</a:t>
            </a:r>
            <a:r>
              <a:rPr lang="en-US" sz="1600" dirty="0" smtClean="0"/>
              <a:t> 0012r</a:t>
            </a:r>
            <a:r>
              <a:rPr lang="en-US" altLang="en-US" sz="1600" dirty="0" smtClean="0"/>
              <a:t>1)</a:t>
            </a:r>
            <a:endParaRPr lang="en-US" sz="1600" dirty="0" smtClean="0"/>
          </a:p>
        </p:txBody>
      </p:sp>
      <p:sp>
        <p:nvSpPr>
          <p:cNvPr id="33" name="Rectangle 102"/>
          <p:cNvSpPr/>
          <p:nvPr/>
        </p:nvSpPr>
        <p:spPr>
          <a:xfrm>
            <a:off x="76200" y="3505200"/>
            <a:ext cx="2895600" cy="584775"/>
          </a:xfrm>
          <a:prstGeom prst="rect">
            <a:avLst/>
          </a:prstGeom>
        </p:spPr>
        <p:txBody>
          <a:bodyPr wrap="square">
            <a:spAutoFit/>
          </a:bodyPr>
          <a:lstStyle/>
          <a:p>
            <a:pPr>
              <a:defRPr/>
            </a:pPr>
            <a:r>
              <a:rPr lang="en-US" sz="1600" b="1" dirty="0" smtClean="0">
                <a:latin typeface="+mj-lt"/>
                <a:ea typeface="Gulim" pitchFamily="34" charset="-127"/>
              </a:rPr>
              <a:t>Temporal Approach</a:t>
            </a:r>
          </a:p>
          <a:p>
            <a:pPr>
              <a:defRPr/>
            </a:pPr>
            <a:r>
              <a:rPr lang="en-US" sz="1600" dirty="0" smtClean="0"/>
              <a:t>(doc. </a:t>
            </a:r>
            <a:r>
              <a:rPr lang="en-US" altLang="en-US" sz="1600" dirty="0" smtClean="0"/>
              <a:t>16-</a:t>
            </a:r>
            <a:r>
              <a:rPr lang="en-US" sz="1600" dirty="0" smtClean="0"/>
              <a:t> 0012r</a:t>
            </a:r>
            <a:r>
              <a:rPr lang="en-US" altLang="en-US" sz="1600" dirty="0" smtClean="0"/>
              <a:t>1)</a:t>
            </a:r>
            <a:endParaRPr lang="en-US" sz="1600" dirty="0" smtClean="0"/>
          </a:p>
        </p:txBody>
      </p:sp>
      <p:cxnSp>
        <p:nvCxnSpPr>
          <p:cNvPr id="27" name="Straight Connector 26"/>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 name="Date Placeholder 1"/>
          <p:cNvSpPr txBox="1">
            <a:spLocks/>
          </p:cNvSpPr>
          <p:nvPr/>
        </p:nvSpPr>
        <p:spPr bwMode="auto">
          <a:xfrm>
            <a:off x="3810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6" name="Rectangle 102"/>
          <p:cNvSpPr/>
          <p:nvPr/>
        </p:nvSpPr>
        <p:spPr>
          <a:xfrm>
            <a:off x="2590800" y="5943600"/>
            <a:ext cx="4267200" cy="338554"/>
          </a:xfrm>
          <a:prstGeom prst="rect">
            <a:avLst/>
          </a:prstGeom>
        </p:spPr>
        <p:txBody>
          <a:bodyPr wrap="square">
            <a:spAutoFit/>
          </a:bodyPr>
          <a:lstStyle/>
          <a:p>
            <a:pPr>
              <a:defRPr/>
            </a:pPr>
            <a:r>
              <a:rPr lang="en-US" sz="1600" b="1" dirty="0" smtClean="0">
                <a:latin typeface="+mj-lt"/>
                <a:ea typeface="Gulim" pitchFamily="34" charset="-127"/>
              </a:rPr>
              <a:t>Both are applied for Invisible </a:t>
            </a:r>
            <a:r>
              <a:rPr lang="en-US" sz="1600" b="1" dirty="0" smtClean="0">
                <a:latin typeface="+mj-lt"/>
                <a:ea typeface="Gulim" pitchFamily="34" charset="-127"/>
              </a:rPr>
              <a:t>Screen </a:t>
            </a:r>
            <a:r>
              <a:rPr lang="en-US" sz="1600" b="1" dirty="0" smtClean="0">
                <a:latin typeface="+mj-lt"/>
                <a:ea typeface="Gulim" pitchFamily="34" charset="-127"/>
              </a:rPr>
              <a:t>Mode!</a:t>
            </a:r>
            <a:endParaRPr lang="en-US" sz="1600" dirty="0" smtClean="0"/>
          </a:p>
        </p:txBody>
      </p:sp>
      <p:sp>
        <p:nvSpPr>
          <p:cNvPr id="28" name="Date Placeholder 1"/>
          <p:cNvSpPr>
            <a:spLocks noGrp="1"/>
          </p:cNvSpPr>
          <p:nvPr>
            <p:ph type="dt" sz="half" idx="10"/>
          </p:nvPr>
        </p:nvSpPr>
        <p:spPr>
          <a:xfrm>
            <a:off x="685800" y="378281"/>
            <a:ext cx="1600200" cy="215444"/>
          </a:xfrm>
        </p:spPr>
        <p:txBody>
          <a:bodyPr/>
          <a:lstStyle/>
          <a:p>
            <a:r>
              <a:rPr lang="en-US" altLang="en-US" dirty="0" smtClean="0"/>
              <a:t>May 2016</a:t>
            </a:r>
            <a:endParaRPr lang="en-US" altLang="en-US" dirty="0"/>
          </a:p>
        </p:txBody>
      </p:sp>
      <p:sp>
        <p:nvSpPr>
          <p:cNvPr id="34"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0412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028896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7</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3429000"/>
            <a:ext cx="6877050" cy="2047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 Box 2"/>
          <p:cNvSpPr txBox="1">
            <a:spLocks noChangeArrowheads="1"/>
          </p:cNvSpPr>
          <p:nvPr/>
        </p:nvSpPr>
        <p:spPr bwMode="auto">
          <a:xfrm>
            <a:off x="2514600" y="685800"/>
            <a:ext cx="366318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altLang="en-US" sz="2400" b="1" dirty="0" smtClean="0"/>
              <a:t>Kookmin key-technologies</a:t>
            </a:r>
            <a:endParaRPr lang="en-US" altLang="en-US" sz="2400" b="1" dirty="0"/>
          </a:p>
        </p:txBody>
      </p:sp>
      <p:sp>
        <p:nvSpPr>
          <p:cNvPr id="6" name="Oval 5"/>
          <p:cNvSpPr/>
          <p:nvPr/>
        </p:nvSpPr>
        <p:spPr bwMode="auto">
          <a:xfrm>
            <a:off x="3276600" y="3339345"/>
            <a:ext cx="2057400" cy="1994655"/>
          </a:xfrm>
          <a:prstGeom prst="ellipse">
            <a:avLst/>
          </a:prstGeom>
          <a:noFill/>
          <a:ln w="1270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nvGrpSpPr>
          <p:cNvPr id="2" name="Group 18"/>
          <p:cNvGrpSpPr/>
          <p:nvPr/>
        </p:nvGrpSpPr>
        <p:grpSpPr>
          <a:xfrm>
            <a:off x="6747332" y="1219200"/>
            <a:ext cx="1676400" cy="1676400"/>
            <a:chOff x="304800" y="1828800"/>
            <a:chExt cx="2133600" cy="2133600"/>
          </a:xfrm>
        </p:grpSpPr>
        <p:sp>
          <p:nvSpPr>
            <p:cNvPr id="20" name="Rectangle 19"/>
            <p:cNvSpPr/>
            <p:nvPr/>
          </p:nvSpPr>
          <p:spPr bwMode="auto">
            <a:xfrm>
              <a:off x="368300" y="3651250"/>
              <a:ext cx="247650" cy="24765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1" name="Rectangle 20"/>
            <p:cNvSpPr/>
            <p:nvPr/>
          </p:nvSpPr>
          <p:spPr bwMode="auto">
            <a:xfrm>
              <a:off x="304800" y="1828800"/>
              <a:ext cx="2133600" cy="2133600"/>
            </a:xfrm>
            <a:prstGeom prst="rect">
              <a:avLst/>
            </a:prstGeom>
            <a:noFill/>
            <a:ln w="1270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2" name="Rectangle 21"/>
            <p:cNvSpPr/>
            <p:nvPr/>
          </p:nvSpPr>
          <p:spPr bwMode="auto">
            <a:xfrm>
              <a:off x="2120900" y="3644900"/>
              <a:ext cx="247650" cy="24765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 name="Rectangle 22"/>
            <p:cNvSpPr/>
            <p:nvPr/>
          </p:nvSpPr>
          <p:spPr bwMode="auto">
            <a:xfrm>
              <a:off x="2133600" y="1892300"/>
              <a:ext cx="247650" cy="24765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4" name="Rectangle 23"/>
            <p:cNvSpPr/>
            <p:nvPr/>
          </p:nvSpPr>
          <p:spPr bwMode="auto">
            <a:xfrm>
              <a:off x="368300" y="1892300"/>
              <a:ext cx="247650" cy="24765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
        <p:nvSpPr>
          <p:cNvPr id="25" name="Rectangle 102"/>
          <p:cNvSpPr/>
          <p:nvPr/>
        </p:nvSpPr>
        <p:spPr>
          <a:xfrm>
            <a:off x="6442532" y="762000"/>
            <a:ext cx="2320468" cy="338554"/>
          </a:xfrm>
          <a:prstGeom prst="rect">
            <a:avLst/>
          </a:prstGeom>
        </p:spPr>
        <p:txBody>
          <a:bodyPr wrap="square">
            <a:spAutoFit/>
          </a:bodyPr>
          <a:lstStyle/>
          <a:p>
            <a:pPr algn="ctr">
              <a:defRPr/>
            </a:pPr>
            <a:r>
              <a:rPr lang="en-US" sz="1600" b="1" dirty="0" smtClean="0">
                <a:latin typeface="+mj-lt"/>
                <a:ea typeface="Gulim" pitchFamily="34" charset="-127"/>
              </a:rPr>
              <a:t>2D Invisible Code</a:t>
            </a:r>
            <a:endParaRPr lang="en-US" sz="1600" b="1" dirty="0">
              <a:latin typeface="+mj-lt"/>
              <a:ea typeface="Gulim" pitchFamily="34" charset="-127"/>
            </a:endParaRPr>
          </a:p>
        </p:txBody>
      </p:sp>
      <p:sp>
        <p:nvSpPr>
          <p:cNvPr id="28" name="Rectangle 102"/>
          <p:cNvSpPr/>
          <p:nvPr/>
        </p:nvSpPr>
        <p:spPr>
          <a:xfrm>
            <a:off x="6400800" y="5791200"/>
            <a:ext cx="2168068" cy="338554"/>
          </a:xfrm>
          <a:prstGeom prst="rect">
            <a:avLst/>
          </a:prstGeom>
        </p:spPr>
        <p:txBody>
          <a:bodyPr wrap="square">
            <a:spAutoFit/>
          </a:bodyPr>
          <a:lstStyle/>
          <a:p>
            <a:pPr algn="ctr">
              <a:defRPr/>
            </a:pPr>
            <a:r>
              <a:rPr lang="en-US" sz="1600" b="1" dirty="0" smtClean="0">
                <a:latin typeface="+mj-lt"/>
                <a:ea typeface="Gulim" pitchFamily="34" charset="-127"/>
              </a:rPr>
              <a:t>2D Invisible Code</a:t>
            </a:r>
            <a:endParaRPr lang="en-US" sz="1600" b="1" dirty="0">
              <a:latin typeface="+mj-lt"/>
              <a:ea typeface="Gulim" pitchFamily="34" charset="-127"/>
            </a:endParaRPr>
          </a:p>
        </p:txBody>
      </p:sp>
      <p:cxnSp>
        <p:nvCxnSpPr>
          <p:cNvPr id="29" name="Straight Connector 28"/>
          <p:cNvCxnSpPr/>
          <p:nvPr/>
        </p:nvCxnSpPr>
        <p:spPr bwMode="auto">
          <a:xfrm>
            <a:off x="0" y="3124200"/>
            <a:ext cx="91440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2" name="Rectangle 102"/>
          <p:cNvSpPr/>
          <p:nvPr/>
        </p:nvSpPr>
        <p:spPr>
          <a:xfrm>
            <a:off x="76200" y="1642646"/>
            <a:ext cx="3810000" cy="584775"/>
          </a:xfrm>
          <a:prstGeom prst="rect">
            <a:avLst/>
          </a:prstGeom>
        </p:spPr>
        <p:txBody>
          <a:bodyPr wrap="square">
            <a:spAutoFit/>
          </a:bodyPr>
          <a:lstStyle/>
          <a:p>
            <a:pPr>
              <a:defRPr/>
            </a:pPr>
            <a:r>
              <a:rPr lang="en-US" sz="1600" b="1" dirty="0" smtClean="0">
                <a:latin typeface="+mj-lt"/>
                <a:ea typeface="Gulim" pitchFamily="34" charset="-127"/>
              </a:rPr>
              <a:t>Reference LEDs: Spatial Approach</a:t>
            </a:r>
          </a:p>
          <a:p>
            <a:pPr>
              <a:defRPr/>
            </a:pPr>
            <a:r>
              <a:rPr lang="en-US" sz="1600" dirty="0" smtClean="0"/>
              <a:t>(doc. </a:t>
            </a:r>
            <a:r>
              <a:rPr lang="en-US" altLang="en-US" sz="1600" dirty="0" smtClean="0"/>
              <a:t>16-</a:t>
            </a:r>
            <a:r>
              <a:rPr lang="en-US" sz="1600" dirty="0" smtClean="0"/>
              <a:t> 0283r3</a:t>
            </a:r>
            <a:r>
              <a:rPr lang="en-US" altLang="en-US" sz="1600" dirty="0" smtClean="0"/>
              <a:t>)</a:t>
            </a:r>
            <a:endParaRPr lang="en-US" sz="1600" dirty="0" smtClean="0"/>
          </a:p>
        </p:txBody>
      </p:sp>
      <p:sp>
        <p:nvSpPr>
          <p:cNvPr id="33" name="Rectangle 102"/>
          <p:cNvSpPr/>
          <p:nvPr/>
        </p:nvSpPr>
        <p:spPr>
          <a:xfrm>
            <a:off x="76200" y="3505200"/>
            <a:ext cx="3048000" cy="830997"/>
          </a:xfrm>
          <a:prstGeom prst="rect">
            <a:avLst/>
          </a:prstGeom>
        </p:spPr>
        <p:txBody>
          <a:bodyPr wrap="square">
            <a:spAutoFit/>
          </a:bodyPr>
          <a:lstStyle/>
          <a:p>
            <a:pPr>
              <a:defRPr/>
            </a:pPr>
            <a:r>
              <a:rPr lang="en-US" sz="1600" b="1" dirty="0" smtClean="0">
                <a:latin typeface="+mj-lt"/>
                <a:ea typeface="Gulim" pitchFamily="34" charset="-127"/>
              </a:rPr>
              <a:t>Temporal Approach</a:t>
            </a:r>
          </a:p>
          <a:p>
            <a:pPr>
              <a:defRPr/>
            </a:pPr>
            <a:r>
              <a:rPr lang="en-US" sz="1600" dirty="0" smtClean="0">
                <a:latin typeface="+mj-lt"/>
                <a:ea typeface="Gulim" pitchFamily="34" charset="-127"/>
              </a:rPr>
              <a:t>(exactly similar in principle to QR-ISC)</a:t>
            </a:r>
            <a:endParaRPr lang="en-US" sz="1600" dirty="0">
              <a:latin typeface="+mj-lt"/>
              <a:ea typeface="Gulim" pitchFamily="34" charset="-127"/>
            </a:endParaRPr>
          </a:p>
        </p:txBody>
      </p:sp>
      <p:cxnSp>
        <p:nvCxnSpPr>
          <p:cNvPr id="35" name="Straight Arrow Connector 34"/>
          <p:cNvCxnSpPr>
            <a:stCxn id="38" idx="3"/>
          </p:cNvCxnSpPr>
          <p:nvPr/>
        </p:nvCxnSpPr>
        <p:spPr bwMode="auto">
          <a:xfrm>
            <a:off x="5562600" y="6007388"/>
            <a:ext cx="914400" cy="12412"/>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8" name="Rectangle 102"/>
          <p:cNvSpPr/>
          <p:nvPr/>
        </p:nvSpPr>
        <p:spPr>
          <a:xfrm>
            <a:off x="3962400" y="5715000"/>
            <a:ext cx="1600200" cy="584775"/>
          </a:xfrm>
          <a:prstGeom prst="rect">
            <a:avLst/>
          </a:prstGeom>
          <a:noFill/>
          <a:ln>
            <a:solidFill>
              <a:schemeClr val="accent1"/>
            </a:solidFill>
          </a:ln>
        </p:spPr>
        <p:txBody>
          <a:bodyPr wrap="square">
            <a:spAutoFit/>
          </a:bodyPr>
          <a:lstStyle/>
          <a:p>
            <a:pPr algn="ctr">
              <a:defRPr/>
            </a:pPr>
            <a:r>
              <a:rPr lang="en-US" sz="1600" b="1" dirty="0" smtClean="0">
                <a:latin typeface="+mj-lt"/>
                <a:ea typeface="Gulim" pitchFamily="34" charset="-127"/>
              </a:rPr>
              <a:t>2D Invisible Generator</a:t>
            </a:r>
            <a:endParaRPr lang="en-US" sz="1600" b="1" dirty="0">
              <a:latin typeface="+mj-lt"/>
              <a:ea typeface="Gulim" pitchFamily="34" charset="-127"/>
            </a:endParaRPr>
          </a:p>
        </p:txBody>
      </p:sp>
      <p:cxnSp>
        <p:nvCxnSpPr>
          <p:cNvPr id="39" name="Straight Arrow Connector 38"/>
          <p:cNvCxnSpPr/>
          <p:nvPr/>
        </p:nvCxnSpPr>
        <p:spPr bwMode="auto">
          <a:xfrm>
            <a:off x="4343400" y="4876800"/>
            <a:ext cx="0" cy="83820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6" name="Rectangle 25"/>
          <p:cNvSpPr/>
          <p:nvPr/>
        </p:nvSpPr>
        <p:spPr bwMode="auto">
          <a:xfrm>
            <a:off x="6477000" y="1104900"/>
            <a:ext cx="2133600" cy="1905000"/>
          </a:xfrm>
          <a:prstGeom prst="rect">
            <a:avLst/>
          </a:prstGeom>
          <a:solidFill>
            <a:schemeClr val="bg1">
              <a:lumMod val="95000"/>
              <a:alpha val="66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7" name="Rectangle 26"/>
          <p:cNvSpPr/>
          <p:nvPr/>
        </p:nvSpPr>
        <p:spPr bwMode="auto">
          <a:xfrm>
            <a:off x="5486400" y="3429000"/>
            <a:ext cx="3124200" cy="2133600"/>
          </a:xfrm>
          <a:prstGeom prst="rect">
            <a:avLst/>
          </a:prstGeom>
          <a:solidFill>
            <a:schemeClr val="bg1">
              <a:lumMod val="95000"/>
              <a:alpha val="79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0" name="Date Placeholder 1"/>
          <p:cNvSpPr>
            <a:spLocks noGrp="1"/>
          </p:cNvSpPr>
          <p:nvPr>
            <p:ph type="dt" sz="half" idx="10"/>
          </p:nvPr>
        </p:nvSpPr>
        <p:spPr>
          <a:xfrm>
            <a:off x="685800" y="378281"/>
            <a:ext cx="1600200" cy="215444"/>
          </a:xfrm>
        </p:spPr>
        <p:txBody>
          <a:bodyPr/>
          <a:lstStyle/>
          <a:p>
            <a:r>
              <a:rPr lang="en-US" altLang="en-US" dirty="0" smtClean="0"/>
              <a:t>May 2016</a:t>
            </a:r>
            <a:endParaRPr lang="en-US" altLang="en-US" dirty="0"/>
          </a:p>
        </p:txBody>
      </p:sp>
      <p:sp>
        <p:nvSpPr>
          <p:cNvPr id="34"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0412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028896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모서리가 둥근 직사각형 12"/>
          <p:cNvSpPr/>
          <p:nvPr/>
        </p:nvSpPr>
        <p:spPr>
          <a:xfrm>
            <a:off x="6705600" y="3048000"/>
            <a:ext cx="2324099" cy="27432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buClr>
                <a:srgbClr val="F79646">
                  <a:lumMod val="75000"/>
                </a:srgbClr>
              </a:buClr>
              <a:buFontTx/>
              <a:buNone/>
            </a:pPr>
            <a:endParaRPr kumimoji="0" lang="ko-KR" altLang="en-US" sz="1050" b="1" dirty="0">
              <a:solidFill>
                <a:schemeClr val="accent4"/>
              </a:solidFill>
            </a:endParaRPr>
          </a:p>
        </p:txBody>
      </p:sp>
      <p:sp>
        <p:nvSpPr>
          <p:cNvPr id="30" name="모서리가 둥근 직사각형 12"/>
          <p:cNvSpPr/>
          <p:nvPr/>
        </p:nvSpPr>
        <p:spPr>
          <a:xfrm>
            <a:off x="4305301" y="3048000"/>
            <a:ext cx="2324099" cy="27432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buClr>
                <a:srgbClr val="F79646">
                  <a:lumMod val="75000"/>
                </a:srgbClr>
              </a:buClr>
              <a:buFontTx/>
              <a:buNone/>
            </a:pPr>
            <a:endParaRPr kumimoji="0" lang="ko-KR" altLang="en-US" sz="1050" b="1" dirty="0">
              <a:solidFill>
                <a:schemeClr val="accent4"/>
              </a:solidFill>
            </a:endParaRPr>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8</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7" name="모서리가 둥근 직사각형 12"/>
          <p:cNvSpPr/>
          <p:nvPr/>
        </p:nvSpPr>
        <p:spPr>
          <a:xfrm>
            <a:off x="0" y="1295400"/>
            <a:ext cx="4253814" cy="44958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buClr>
                <a:srgbClr val="F79646">
                  <a:lumMod val="75000"/>
                </a:srgbClr>
              </a:buClr>
              <a:buFontTx/>
              <a:buNone/>
            </a:pPr>
            <a:endParaRPr kumimoji="0" lang="ko-KR" altLang="en-US" sz="1050" b="1" dirty="0">
              <a:solidFill>
                <a:schemeClr val="accent4"/>
              </a:solidFill>
            </a:endParaRPr>
          </a:p>
        </p:txBody>
      </p:sp>
      <p:sp>
        <p:nvSpPr>
          <p:cNvPr id="9" name="모서리가 둥근 직사각형 12"/>
          <p:cNvSpPr/>
          <p:nvPr/>
        </p:nvSpPr>
        <p:spPr>
          <a:xfrm>
            <a:off x="5638800" y="1219200"/>
            <a:ext cx="3120539" cy="16764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buClr>
                <a:srgbClr val="F79646">
                  <a:lumMod val="75000"/>
                </a:srgbClr>
              </a:buClr>
              <a:buFontTx/>
              <a:buNone/>
            </a:pPr>
            <a:endParaRPr kumimoji="0" lang="ko-KR" altLang="en-US" sz="1050" b="1" dirty="0">
              <a:solidFill>
                <a:schemeClr val="accent4"/>
              </a:solidFill>
            </a:endParaRPr>
          </a:p>
        </p:txBody>
      </p:sp>
      <p:pic>
        <p:nvPicPr>
          <p:cNvPr id="11" name="Picture 10" descr="Picture1.png"/>
          <p:cNvPicPr>
            <a:picLocks noChangeAspect="1"/>
          </p:cNvPicPr>
          <p:nvPr/>
        </p:nvPicPr>
        <p:blipFill>
          <a:blip r:embed="rId2" cstate="print"/>
          <a:stretch>
            <a:fillRect/>
          </a:stretch>
        </p:blipFill>
        <p:spPr>
          <a:xfrm>
            <a:off x="62814" y="1524000"/>
            <a:ext cx="4114800" cy="3780335"/>
          </a:xfrm>
          <a:prstGeom prst="rect">
            <a:avLst/>
          </a:prstGeom>
        </p:spPr>
      </p:pic>
      <p:sp>
        <p:nvSpPr>
          <p:cNvPr id="13" name="Rectangle 102"/>
          <p:cNvSpPr/>
          <p:nvPr/>
        </p:nvSpPr>
        <p:spPr>
          <a:xfrm>
            <a:off x="1053414" y="5181600"/>
            <a:ext cx="2362200" cy="584775"/>
          </a:xfrm>
          <a:prstGeom prst="rect">
            <a:avLst/>
          </a:prstGeom>
        </p:spPr>
        <p:txBody>
          <a:bodyPr wrap="square">
            <a:spAutoFit/>
          </a:bodyPr>
          <a:lstStyle/>
          <a:p>
            <a:pPr algn="ctr">
              <a:defRPr/>
            </a:pPr>
            <a:r>
              <a:rPr lang="en-US" sz="1600" b="1" dirty="0" smtClean="0">
                <a:latin typeface="+mj-lt"/>
                <a:ea typeface="Gulim" pitchFamily="34" charset="-127"/>
              </a:rPr>
              <a:t>Invisible Generator</a:t>
            </a:r>
          </a:p>
          <a:p>
            <a:pPr algn="ctr">
              <a:defRPr/>
            </a:pPr>
            <a:r>
              <a:rPr lang="en-US" sz="1600" dirty="0" smtClean="0"/>
              <a:t>(doc. </a:t>
            </a:r>
            <a:r>
              <a:rPr lang="en-US" altLang="en-US" sz="1600" dirty="0" smtClean="0"/>
              <a:t>16-</a:t>
            </a:r>
            <a:r>
              <a:rPr lang="en-US" sz="1600" dirty="0" smtClean="0"/>
              <a:t> 0283r3</a:t>
            </a:r>
            <a:r>
              <a:rPr lang="en-US" altLang="en-US" sz="1600" dirty="0" smtClean="0"/>
              <a:t>)</a:t>
            </a:r>
            <a:r>
              <a:rPr lang="en-US" sz="1600" b="1" dirty="0" smtClean="0">
                <a:latin typeface="+mj-lt"/>
                <a:ea typeface="Gulim" pitchFamily="34" charset="-127"/>
              </a:rPr>
              <a:t> </a:t>
            </a:r>
            <a:endParaRPr lang="en-US" sz="1600" b="1" dirty="0">
              <a:latin typeface="+mj-lt"/>
              <a:ea typeface="Gulim" pitchFamily="34" charset="-127"/>
            </a:endParaRPr>
          </a:p>
        </p:txBody>
      </p:sp>
      <p:sp>
        <p:nvSpPr>
          <p:cNvPr id="17" name="Text Box 2"/>
          <p:cNvSpPr txBox="1">
            <a:spLocks noChangeArrowheads="1"/>
          </p:cNvSpPr>
          <p:nvPr/>
        </p:nvSpPr>
        <p:spPr bwMode="auto">
          <a:xfrm>
            <a:off x="2057400" y="685800"/>
            <a:ext cx="554350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altLang="en-US" sz="2400" b="1" dirty="0" smtClean="0"/>
              <a:t>Kookmin Invisible code key-technologies</a:t>
            </a:r>
            <a:endParaRPr lang="en-US" altLang="en-US" sz="2400" b="1" dirty="0"/>
          </a:p>
        </p:txBody>
      </p:sp>
      <p:grpSp>
        <p:nvGrpSpPr>
          <p:cNvPr id="2" name="Group 18"/>
          <p:cNvGrpSpPr/>
          <p:nvPr/>
        </p:nvGrpSpPr>
        <p:grpSpPr>
          <a:xfrm>
            <a:off x="5791200" y="1371600"/>
            <a:ext cx="1219200" cy="1170867"/>
            <a:chOff x="273051" y="1304844"/>
            <a:chExt cx="1368152" cy="1323267"/>
          </a:xfrm>
        </p:grpSpPr>
        <p:pic>
          <p:nvPicPr>
            <p:cNvPr id="20" name="Picture 19"/>
            <p:cNvPicPr/>
            <p:nvPr/>
          </p:nvPicPr>
          <p:blipFill>
            <a:blip r:embed="rId3" cstate="print">
              <a:extLst>
                <a:ext uri="{28A0092B-C50C-407E-A947-70E740481C1C}">
                  <a14:useLocalDpi xmlns:a14="http://schemas.microsoft.com/office/drawing/2010/main" xmlns="" val="0"/>
                </a:ext>
              </a:extLst>
            </a:blip>
            <a:stretch>
              <a:fillRect/>
            </a:stretch>
          </p:blipFill>
          <p:spPr>
            <a:xfrm>
              <a:off x="273051" y="1304844"/>
              <a:ext cx="1368152" cy="1323267"/>
            </a:xfrm>
            <a:prstGeom prst="rect">
              <a:avLst/>
            </a:prstGeom>
          </p:spPr>
        </p:pic>
        <p:sp>
          <p:nvSpPr>
            <p:cNvPr id="21" name="TextBox 20"/>
            <p:cNvSpPr txBox="1"/>
            <p:nvPr/>
          </p:nvSpPr>
          <p:spPr>
            <a:xfrm>
              <a:off x="683568" y="1732081"/>
              <a:ext cx="671979" cy="523220"/>
            </a:xfrm>
            <a:prstGeom prst="rect">
              <a:avLst/>
            </a:prstGeom>
            <a:noFill/>
          </p:spPr>
          <p:txBody>
            <a:bodyPr wrap="none" rtlCol="0">
              <a:spAutoFit/>
            </a:bodyPr>
            <a:lstStyle/>
            <a:p>
              <a:r>
                <a:rPr lang="en-US" sz="1400" dirty="0" smtClean="0"/>
                <a:t>Code </a:t>
              </a:r>
            </a:p>
            <a:p>
              <a:r>
                <a:rPr lang="en-US" sz="1400" dirty="0" smtClean="0"/>
                <a:t>Area</a:t>
              </a:r>
              <a:endParaRPr lang="en-US" sz="1400" dirty="0"/>
            </a:p>
          </p:txBody>
        </p:sp>
      </p:grpSp>
      <p:grpSp>
        <p:nvGrpSpPr>
          <p:cNvPr id="3" name="Group 21"/>
          <p:cNvGrpSpPr/>
          <p:nvPr/>
        </p:nvGrpSpPr>
        <p:grpSpPr>
          <a:xfrm rot="4558368">
            <a:off x="7283512" y="1429797"/>
            <a:ext cx="1208077" cy="1192238"/>
            <a:chOff x="2494295" y="1397967"/>
            <a:chExt cx="1417619" cy="1393631"/>
          </a:xfrm>
        </p:grpSpPr>
        <p:pic>
          <p:nvPicPr>
            <p:cNvPr id="23" name="Picture 22"/>
            <p:cNvPicPr/>
            <p:nvPr/>
          </p:nvPicPr>
          <p:blipFill>
            <a:blip r:embed="rId4" cstate="print">
              <a:extLst>
                <a:ext uri="{28A0092B-C50C-407E-A947-70E740481C1C}">
                  <a14:useLocalDpi xmlns:a14="http://schemas.microsoft.com/office/drawing/2010/main" xmlns="" val="0"/>
                </a:ext>
              </a:extLst>
            </a:blip>
            <a:stretch>
              <a:fillRect/>
            </a:stretch>
          </p:blipFill>
          <p:spPr>
            <a:xfrm>
              <a:off x="2494295" y="1397967"/>
              <a:ext cx="1417619" cy="1393631"/>
            </a:xfrm>
            <a:prstGeom prst="rect">
              <a:avLst/>
            </a:prstGeom>
          </p:spPr>
        </p:pic>
        <p:sp>
          <p:nvSpPr>
            <p:cNvPr id="24" name="TextBox 23"/>
            <p:cNvSpPr txBox="1"/>
            <p:nvPr/>
          </p:nvSpPr>
          <p:spPr>
            <a:xfrm>
              <a:off x="2867114" y="1828495"/>
              <a:ext cx="671979" cy="523220"/>
            </a:xfrm>
            <a:prstGeom prst="rect">
              <a:avLst/>
            </a:prstGeom>
            <a:noFill/>
          </p:spPr>
          <p:txBody>
            <a:bodyPr wrap="none" rtlCol="0">
              <a:spAutoFit/>
            </a:bodyPr>
            <a:lstStyle/>
            <a:p>
              <a:r>
                <a:rPr lang="en-US" sz="1400" dirty="0" smtClean="0"/>
                <a:t>Code </a:t>
              </a:r>
            </a:p>
            <a:p>
              <a:r>
                <a:rPr lang="en-US" sz="1400" dirty="0" smtClean="0"/>
                <a:t>Area</a:t>
              </a:r>
              <a:endParaRPr lang="en-US" sz="1400" dirty="0"/>
            </a:p>
          </p:txBody>
        </p:sp>
      </p:grpSp>
      <p:sp>
        <p:nvSpPr>
          <p:cNvPr id="25" name="Rectangle 102"/>
          <p:cNvSpPr/>
          <p:nvPr/>
        </p:nvSpPr>
        <p:spPr>
          <a:xfrm>
            <a:off x="6172200" y="2590800"/>
            <a:ext cx="2168068" cy="307777"/>
          </a:xfrm>
          <a:prstGeom prst="rect">
            <a:avLst/>
          </a:prstGeom>
        </p:spPr>
        <p:txBody>
          <a:bodyPr wrap="square">
            <a:spAutoFit/>
          </a:bodyPr>
          <a:lstStyle/>
          <a:p>
            <a:pPr algn="ctr">
              <a:defRPr/>
            </a:pPr>
            <a:r>
              <a:rPr lang="en-US" sz="1400" b="1" dirty="0" smtClean="0">
                <a:latin typeface="+mj-lt"/>
                <a:ea typeface="Gulim" pitchFamily="34" charset="-127"/>
              </a:rPr>
              <a:t>360</a:t>
            </a:r>
            <a:r>
              <a:rPr lang="en-US" sz="1400" b="1" baseline="30000" dirty="0" smtClean="0">
                <a:latin typeface="+mj-lt"/>
                <a:ea typeface="Gulim" pitchFamily="34" charset="-127"/>
              </a:rPr>
              <a:t>o</a:t>
            </a:r>
            <a:r>
              <a:rPr lang="en-US" sz="1400" b="1" dirty="0" smtClean="0">
                <a:latin typeface="+mj-lt"/>
                <a:ea typeface="Gulim" pitchFamily="34" charset="-127"/>
              </a:rPr>
              <a:t> Rotation </a:t>
            </a:r>
            <a:endParaRPr lang="en-US" sz="1400" b="1" dirty="0">
              <a:latin typeface="+mj-lt"/>
              <a:ea typeface="Gulim" pitchFamily="34" charset="-127"/>
            </a:endParaRPr>
          </a:p>
        </p:txBody>
      </p:sp>
      <p:pic>
        <p:nvPicPr>
          <p:cNvPr id="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43400" y="3352800"/>
            <a:ext cx="2209800" cy="17811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7" name="Rectangle 102"/>
          <p:cNvSpPr/>
          <p:nvPr/>
        </p:nvSpPr>
        <p:spPr>
          <a:xfrm>
            <a:off x="4343401" y="5029200"/>
            <a:ext cx="2362200" cy="738664"/>
          </a:xfrm>
          <a:prstGeom prst="rect">
            <a:avLst/>
          </a:prstGeom>
        </p:spPr>
        <p:txBody>
          <a:bodyPr wrap="square">
            <a:spAutoFit/>
          </a:bodyPr>
          <a:lstStyle/>
          <a:p>
            <a:pPr algn="ctr">
              <a:defRPr/>
            </a:pPr>
            <a:r>
              <a:rPr lang="en-US" sz="1400" b="1" dirty="0" smtClean="0">
                <a:latin typeface="+mj-lt"/>
                <a:ea typeface="Gulim" pitchFamily="34" charset="-127"/>
              </a:rPr>
              <a:t>Rolling Effect Detection &amp; Removal using reference LEDs</a:t>
            </a:r>
            <a:endParaRPr lang="en-US" sz="1400" b="1" dirty="0">
              <a:latin typeface="+mj-lt"/>
              <a:ea typeface="Gulim" pitchFamily="34" charset="-127"/>
            </a:endParaRPr>
          </a:p>
        </p:txBody>
      </p:sp>
      <p:pic>
        <p:nvPicPr>
          <p:cNvPr id="28"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58000" y="3200400"/>
            <a:ext cx="2057400" cy="16271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9" name="Rectangle 102"/>
          <p:cNvSpPr/>
          <p:nvPr/>
        </p:nvSpPr>
        <p:spPr>
          <a:xfrm>
            <a:off x="6934200" y="4953000"/>
            <a:ext cx="1981200" cy="738664"/>
          </a:xfrm>
          <a:prstGeom prst="rect">
            <a:avLst/>
          </a:prstGeom>
        </p:spPr>
        <p:txBody>
          <a:bodyPr wrap="square">
            <a:spAutoFit/>
          </a:bodyPr>
          <a:lstStyle/>
          <a:p>
            <a:pPr algn="ctr">
              <a:defRPr/>
            </a:pPr>
            <a:r>
              <a:rPr lang="en-US" sz="1400" b="1" dirty="0" smtClean="0">
                <a:latin typeface="+mj-lt"/>
                <a:ea typeface="Gulim" pitchFamily="34" charset="-127"/>
              </a:rPr>
              <a:t>Asynchronous Communications using clock transmission</a:t>
            </a:r>
            <a:endParaRPr lang="en-US" sz="1400" b="1" dirty="0">
              <a:latin typeface="+mj-lt"/>
              <a:ea typeface="Gulim" pitchFamily="34" charset="-127"/>
            </a:endParaRPr>
          </a:p>
        </p:txBody>
      </p:sp>
      <p:sp>
        <p:nvSpPr>
          <p:cNvPr id="32" name="Date Placeholder 1"/>
          <p:cNvSpPr>
            <a:spLocks noGrp="1"/>
          </p:cNvSpPr>
          <p:nvPr>
            <p:ph type="dt" sz="half" idx="10"/>
          </p:nvPr>
        </p:nvSpPr>
        <p:spPr>
          <a:xfrm>
            <a:off x="685800" y="378281"/>
            <a:ext cx="1600200" cy="215444"/>
          </a:xfrm>
        </p:spPr>
        <p:txBody>
          <a:bodyPr/>
          <a:lstStyle/>
          <a:p>
            <a:r>
              <a:rPr lang="en-US" altLang="en-US" dirty="0" smtClean="0"/>
              <a:t>May 2016</a:t>
            </a:r>
            <a:endParaRPr lang="en-US" altLang="en-US" dirty="0"/>
          </a:p>
        </p:txBody>
      </p:sp>
      <p:sp>
        <p:nvSpPr>
          <p:cNvPr id="34"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0412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384124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9</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2133600" y="2895600"/>
            <a:ext cx="5075107"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altLang="en-US" sz="3600" b="1" dirty="0" smtClean="0"/>
              <a:t>Simplified Screen Modes</a:t>
            </a:r>
            <a:endParaRPr lang="en-US" altLang="en-US" sz="3600" b="1" dirty="0"/>
          </a:p>
        </p:txBody>
      </p:sp>
      <p:cxnSp>
        <p:nvCxnSpPr>
          <p:cNvPr id="10" name="Straight Connector 9"/>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 name="Date Placeholder 1"/>
          <p:cNvSpPr>
            <a:spLocks noGrp="1"/>
          </p:cNvSpPr>
          <p:nvPr>
            <p:ph type="dt" sz="half" idx="10"/>
          </p:nvPr>
        </p:nvSpPr>
        <p:spPr>
          <a:xfrm>
            <a:off x="685800" y="378281"/>
            <a:ext cx="1600200" cy="215444"/>
          </a:xfrm>
        </p:spPr>
        <p:txBody>
          <a:bodyPr/>
          <a:lstStyle/>
          <a:p>
            <a:r>
              <a:rPr lang="en-US" altLang="en-US" dirty="0" smtClean="0"/>
              <a:t>May 2016</a:t>
            </a:r>
            <a:endParaRPr lang="en-US" altLang="en-US" dirty="0"/>
          </a:p>
        </p:txBody>
      </p:sp>
      <p:sp>
        <p:nvSpPr>
          <p:cNvPr id="1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0412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384124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디자인 사용자 지정">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2312</TotalTime>
  <Words>700</Words>
  <Application>Microsoft Office PowerPoint</Application>
  <PresentationFormat>On-screen Show (4:3)</PresentationFormat>
  <Paragraphs>218</Paragraphs>
  <Slides>11</Slides>
  <Notes>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디자인 사용자 지정</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Roberts, Richard D</dc:creator>
  <dc:description>&lt;doc#&gt;</dc:description>
  <cp:lastModifiedBy>Trang</cp:lastModifiedBy>
  <cp:revision>501</cp:revision>
  <cp:lastPrinted>2015-12-29T06:55:16Z</cp:lastPrinted>
  <dcterms:created xsi:type="dcterms:W3CDTF">2015-01-04T22:39:23Z</dcterms:created>
  <dcterms:modified xsi:type="dcterms:W3CDTF">2016-05-18T23:23:57Z</dcterms:modified>
</cp:coreProperties>
</file>