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9"/>
  </p:notesMasterIdLst>
  <p:handoutMasterIdLst>
    <p:handoutMasterId r:id="rId10"/>
  </p:handoutMasterIdLst>
  <p:sldIdLst>
    <p:sldId id="259" r:id="rId2"/>
    <p:sldId id="345" r:id="rId3"/>
    <p:sldId id="348" r:id="rId4"/>
    <p:sldId id="349" r:id="rId5"/>
    <p:sldId id="346" r:id="rId6"/>
    <p:sldId id="350" r:id="rId7"/>
    <p:sldId id="31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8" autoAdjust="0"/>
    <p:restoredTop sz="86461" autoAdjust="0"/>
  </p:normalViewPr>
  <p:slideViewPr>
    <p:cSldViewPr>
      <p:cViewPr>
        <p:scale>
          <a:sx n="84" d="100"/>
          <a:sy n="84" d="100"/>
        </p:scale>
        <p:origin x="-360" y="-162"/>
      </p:cViewPr>
      <p:guideLst>
        <p:guide orient="horz" pos="3793"/>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2952" y="-108"/>
      </p:cViewPr>
      <p:guideLst>
        <p:guide orient="horz" pos="2923"/>
        <p:guide pos="218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スライド番号プレースホルダー 2"/>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A6F88A9B-0C08-42CE-8358-423A7BF88930}" type="slidenum">
              <a:rPr kumimoji="1" lang="ja-JP" altLang="en-US" smtClean="0"/>
              <a:t>‹#›</a:t>
            </a:fld>
            <a:endParaRPr kumimoji="1"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2</a:t>
            </a:fld>
            <a:endParaRPr lang="en-US" altLang="ja-JP"/>
          </a:p>
        </p:txBody>
      </p:sp>
    </p:spTree>
    <p:extLst>
      <p:ext uri="{BB962C8B-B14F-4D97-AF65-F5344CB8AC3E}">
        <p14:creationId xmlns:p14="http://schemas.microsoft.com/office/powerpoint/2010/main" val="355208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66138263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701938966"/>
      </p:ext>
    </p:extLst>
  </p:cSld>
  <p:clrMapOvr>
    <a:masterClrMapping/>
  </p:clrMapOvr>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smtClean="0"/>
              <a:t>Slide </a:t>
            </a:r>
            <a:fld id="{54977A5C-F0ED-4241-9D3A-66015270F4BA}" type="slidenum">
              <a:rPr lang="en-US" altLang="ja-JP" smtClean="0"/>
              <a:pPr/>
              <a:t>‹#›</a:t>
            </a:fld>
            <a:endParaRPr lang="en-US" altLang="ja-JP" dirty="0"/>
          </a:p>
        </p:txBody>
      </p:sp>
    </p:spTree>
    <p:extLst>
      <p:ext uri="{BB962C8B-B14F-4D97-AF65-F5344CB8AC3E}">
        <p14:creationId xmlns:p14="http://schemas.microsoft.com/office/powerpoint/2010/main" val="4153432361"/>
      </p:ext>
    </p:extLst>
  </p:cSld>
  <p:clrMapOvr>
    <a:masterClrMapping/>
  </p:clrMapOvr>
  <p:timing>
    <p:tnLst>
      <p:par>
        <p:cTn id="1" dur="indefinite" restart="never" nodeType="tmRoot"/>
      </p:par>
    </p:tnLst>
  </p:timing>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75680556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3395373523"/>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1263590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61719484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smtClean="0"/>
              <a:t>Slide </a:t>
            </a:r>
            <a:fld id="{6652F43B-E88C-4292-9842-7923F42985AC}" type="slidenum">
              <a:rPr lang="en-US" altLang="ja-JP" smtClean="0"/>
              <a:pPr/>
              <a:t>‹#›</a:t>
            </a:fld>
            <a:endParaRPr lang="en-US" altLang="ja-JP"/>
          </a:p>
        </p:txBody>
      </p:sp>
    </p:spTree>
    <p:extLst>
      <p:ext uri="{BB962C8B-B14F-4D97-AF65-F5344CB8AC3E}">
        <p14:creationId xmlns:p14="http://schemas.microsoft.com/office/powerpoint/2010/main" val="223443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smtClean="0"/>
              <a:t>Slide </a:t>
            </a:r>
            <a:fld id="{867CB61E-4224-4065-A98C-4D3B055BC026}" type="slidenum">
              <a:rPr lang="en-US" altLang="ja-JP" smtClean="0"/>
              <a:pPr/>
              <a:t>‹#›</a:t>
            </a:fld>
            <a:endParaRPr lang="en-US" altLang="ja-JP"/>
          </a:p>
        </p:txBody>
      </p:sp>
    </p:spTree>
    <p:extLst>
      <p:ext uri="{BB962C8B-B14F-4D97-AF65-F5344CB8AC3E}">
        <p14:creationId xmlns:p14="http://schemas.microsoft.com/office/powerpoint/2010/main" val="13117984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1160566801"/>
      </p:ext>
    </p:extLst>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&lt;Apr. 2016&gt;</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smtClean="0"/>
              <a:t>Slide </a:t>
            </a:r>
            <a:fld id="{54977A5C-F0ED-4241-9D3A-66015270F4BA}" type="slidenum">
              <a:rPr lang="en-US" altLang="ja-JP" smtClean="0"/>
              <a:pPr/>
              <a:t>‹#›</a:t>
            </a:fld>
            <a:endParaRPr lang="en-US" altLang="ja-JP"/>
          </a:p>
        </p:txBody>
      </p:sp>
    </p:spTree>
    <p:extLst>
      <p:ext uri="{BB962C8B-B14F-4D97-AF65-F5344CB8AC3E}">
        <p14:creationId xmlns:p14="http://schemas.microsoft.com/office/powerpoint/2010/main" val="2124935790"/>
      </p:ext>
    </p:extLst>
  </p:cSld>
  <p:clrMapOvr>
    <a:masterClrMapping/>
  </p:clrMapOvr>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&lt;Apr. 2016&gt;</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mtClean="0"/>
              <a:t>Slide </a:t>
            </a:r>
            <a:fld id="{54977A5C-F0ED-4241-9D3A-66015270F4BA}" type="slidenum">
              <a:rPr lang="en-US" altLang="ja-JP" smtClean="0"/>
              <a:pPr/>
              <a:t>‹#›</a:t>
            </a:fld>
            <a:endParaRPr lang="en-US" altLang="ja-JP"/>
          </a:p>
        </p:txBody>
      </p:sp>
      <p:sp>
        <p:nvSpPr>
          <p:cNvPr id="1031" name="Rectangle 7"/>
          <p:cNvSpPr>
            <a:spLocks noChangeArrowheads="1"/>
          </p:cNvSpPr>
          <p:nvPr/>
        </p:nvSpPr>
        <p:spPr bwMode="auto">
          <a:xfrm>
            <a:off x="3599892" y="394156"/>
            <a:ext cx="48583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802.15-16-0333-00-003e</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408102" y="944724"/>
            <a:ext cx="8340362"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[Resolution on comment #83</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and</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116</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for</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HRCP MAC</a:t>
            </a:r>
            <a:r>
              <a:rPr lang="en-US" altLang="ja-JP" sz="1600" dirty="0" smtClean="0">
                <a:solidFill>
                  <a:srgbClr val="000000"/>
                </a:solidFill>
                <a:latin typeface="Times New Roman" pitchFamily="18" charset="0"/>
                <a:ea typeface="ＭＳ Ｐゴシック" charset="-128"/>
                <a:cs typeface="Times New Roman" pitchFamily="18" charset="0"/>
              </a:rPr>
              <a:t>]</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noProof="0" dirty="0" smtClean="0">
                <a:solidFill>
                  <a:srgbClr val="000000"/>
                </a:solidFill>
                <a:latin typeface="Times New Roman" pitchFamily="18" charset="0"/>
                <a:ea typeface="ＭＳ Ｐゴシック" charset="-128"/>
                <a:cs typeface="Times New Roman" pitchFamily="18" charset="0"/>
              </a:rPr>
              <a:t>13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Apr</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2016]</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 Keiji Akiyama</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 </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Sony Semiconductor Solutions Corporation</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4-14-1 Asahi-</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cho</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Atugi-shi</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Kanawasa</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243-0014</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[Keitarou.Kondou@jp.sony.com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 </a:t>
            </a:r>
            <a:r>
              <a:rPr kumimoji="1" lang="en-US" altLang="ja-JP" sz="160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response to </a:t>
            </a:r>
            <a:r>
              <a:rPr lang="en-US" altLang="ja-JP" sz="1600" dirty="0" smtClean="0">
                <a:solidFill>
                  <a:srgbClr val="000000"/>
                </a:solidFill>
                <a:latin typeface="Times New Roman" pitchFamily="18" charset="0"/>
                <a:ea typeface="ＭＳ Ｐゴシック" charset="-128"/>
                <a:cs typeface="Times New Roman" pitchFamily="18" charset="0"/>
              </a:rPr>
              <a:t>15-16-0162-04-003e-lb114-consolidated-comments]</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a:solidFill>
                  <a:srgbClr val="000000"/>
                </a:solidFill>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This document presents a resolution on comment #</a:t>
            </a:r>
            <a:r>
              <a:rPr lang="en-US" altLang="ja-JP" sz="1600" dirty="0" smtClean="0">
                <a:solidFill>
                  <a:srgbClr val="000000"/>
                </a:solidFill>
                <a:latin typeface="Times New Roman" pitchFamily="18" charset="0"/>
                <a:ea typeface="ＭＳ Ｐゴシック" charset="-128"/>
                <a:cs typeface="Times New Roman" pitchFamily="18" charset="0"/>
              </a:rPr>
              <a:t>83</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and #</a:t>
            </a:r>
            <a:r>
              <a:rPr lang="en-US" altLang="ja-JP" sz="1600" dirty="0" smtClean="0">
                <a:solidFill>
                  <a:srgbClr val="000000"/>
                </a:solidFill>
                <a:latin typeface="Times New Roman" pitchFamily="18" charset="0"/>
                <a:ea typeface="ＭＳ Ｐゴシック" charset="-128"/>
                <a:cs typeface="Times New Roman" pitchFamily="18" charset="0"/>
              </a:rPr>
              <a:t>116</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for HRCP</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MAC</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in 15-16-0162-04-003e-lb114-consolidated-comments.]</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[Resolving the comment #</a:t>
            </a:r>
            <a:r>
              <a:rPr lang="en-US" altLang="ja-JP" sz="1600" dirty="0" smtClean="0">
                <a:solidFill>
                  <a:srgbClr val="000000"/>
                </a:solidFill>
                <a:latin typeface="Times New Roman" pitchFamily="18" charset="0"/>
                <a:ea typeface="ＭＳ Ｐゴシック" charset="-128"/>
                <a:cs typeface="Times New Roman" pitchFamily="18" charset="0"/>
              </a:rPr>
              <a:t>83, #116</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867CB61E-4224-4065-A98C-4D3B055BC026}" type="slidenum">
              <a:rPr lang="en-US" altLang="ja-JP" smtClean="0"/>
              <a:pPr/>
              <a:t>2</a:t>
            </a:fld>
            <a:endParaRPr lang="en-US" altLang="ja-JP" dirty="0"/>
          </a:p>
        </p:txBody>
      </p:sp>
      <p:sp>
        <p:nvSpPr>
          <p:cNvPr id="90" name="タイトル 89"/>
          <p:cNvSpPr>
            <a:spLocks noGrp="1"/>
          </p:cNvSpPr>
          <p:nvPr>
            <p:ph type="title" idx="4294967295"/>
          </p:nvPr>
        </p:nvSpPr>
        <p:spPr>
          <a:xfrm>
            <a:off x="1225550" y="685800"/>
            <a:ext cx="7918450" cy="655638"/>
          </a:xfrm>
        </p:spPr>
        <p:txBody>
          <a:bodyPr/>
          <a:lstStyle/>
          <a:p>
            <a:r>
              <a:rPr kumimoji="1" lang="en-US" altLang="ja-JP" sz="3200" dirty="0" smtClean="0"/>
              <a:t>Comment #83 and 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610953454"/>
              </p:ext>
            </p:extLst>
          </p:nvPr>
        </p:nvGraphicFramePr>
        <p:xfrm>
          <a:off x="792001" y="1556792"/>
          <a:ext cx="7559999" cy="180744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mn-lt"/>
                        </a:rPr>
                        <a:t>83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Arial"/>
                        </a:rPr>
                        <a:t>44	</a:t>
                      </a:r>
                      <a:endParaRPr lang="en-US" altLang="ja-JP"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effectLst/>
                          <a:latin typeface="Arial"/>
                        </a:rPr>
                        <a:t>6.4.11a</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Arial"/>
                        </a:rPr>
                        <a:t>25</a:t>
                      </a:r>
                      <a:endParaRPr lang="en-US" altLang="ja-JP"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a:rPr>
                        <a:t>The way table 6-17a, 6-17b </a:t>
                      </a:r>
                      <a:r>
                        <a:rPr lang="en-US" sz="1000" b="0" i="0" u="none" strike="noStrike" dirty="0" err="1">
                          <a:effectLst/>
                          <a:latin typeface="Arial"/>
                        </a:rPr>
                        <a:t>etc</a:t>
                      </a:r>
                      <a:r>
                        <a:rPr lang="en-US" sz="1000" b="0" i="0" u="none" strike="noStrike" dirty="0">
                          <a:effectLst/>
                          <a:latin typeface="Arial"/>
                        </a:rPr>
                        <a:t> are expressed would indicate that bit b22 is the MSB of the value from the table, i.e. it is 0 for 1ms-50ms and 1 for 100ms and reserved values. This means that the bit patterns needs to be formatted as bit patterns, it must not be expressed as numbers, as then the order would be LSB first, i.e. bit 22 would be the LSB of the number. Is this intended?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It would be better to really then separate the bits i.e. make one column for bit b22, another for b23 </a:t>
                      </a:r>
                      <a:r>
                        <a:rPr lang="en-US" sz="1000" b="0" i="0" u="none" strike="noStrike" dirty="0" err="1" smtClean="0">
                          <a:solidFill>
                            <a:srgbClr val="000000"/>
                          </a:solidFill>
                          <a:effectLst/>
                          <a:latin typeface="+mn-lt"/>
                        </a:rPr>
                        <a:t>etc</a:t>
                      </a:r>
                      <a:r>
                        <a:rPr lang="en-US" sz="1000" b="0" i="0" u="none" strike="noStrike" dirty="0" smtClean="0">
                          <a:solidFill>
                            <a:srgbClr val="000000"/>
                          </a:solidFill>
                          <a:effectLst/>
                          <a:latin typeface="+mn-lt"/>
                        </a:rPr>
                        <a:t> so it would be really clear that we are not talking about integers here.</a:t>
                      </a:r>
                      <a:endParaRPr lang="en-US" sz="1000" b="0"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66806" y="3645024"/>
            <a:ext cx="7596844" cy="892552"/>
          </a:xfrm>
          <a:prstGeom prst="rect">
            <a:avLst/>
          </a:prstGeom>
          <a:noFill/>
        </p:spPr>
        <p:txBody>
          <a:bodyPr wrap="square" rtlCol="0">
            <a:spAutoFit/>
          </a:bodyPr>
          <a:lstStyle/>
          <a:p>
            <a:r>
              <a:rPr kumimoji="1" lang="en-US" altLang="ja-JP" sz="1800" dirty="0" smtClean="0">
                <a:solidFill>
                  <a:srgbClr val="0000FF"/>
                </a:solidFill>
                <a:latin typeface="+mn-lt"/>
              </a:rPr>
              <a:t>Accepted, and Change </a:t>
            </a:r>
            <a:r>
              <a:rPr kumimoji="1" lang="en-US" altLang="ja-JP" sz="1800" dirty="0">
                <a:latin typeface="+mn-lt"/>
              </a:rPr>
              <a:t>the table to one column per </a:t>
            </a:r>
            <a:r>
              <a:rPr kumimoji="1" lang="en-US" altLang="ja-JP" sz="1800" dirty="0" smtClean="0">
                <a:latin typeface="+mn-lt"/>
              </a:rPr>
              <a:t>bit</a:t>
            </a:r>
          </a:p>
          <a:p>
            <a:r>
              <a:rPr kumimoji="1" lang="en-US" altLang="ja-JP" sz="1800" dirty="0" smtClean="0">
                <a:latin typeface="+mn-lt"/>
              </a:rPr>
              <a:t>See next page for Changed </a:t>
            </a:r>
            <a:endParaRPr kumimoji="1" lang="en-US" altLang="ja-JP" sz="1800" dirty="0">
              <a:latin typeface="+mn-lt"/>
            </a:endParaRPr>
          </a:p>
          <a:p>
            <a:endParaRPr kumimoji="1" lang="en-US" altLang="ja-JP" sz="1600" dirty="0" smtClean="0"/>
          </a:p>
        </p:txBody>
      </p:sp>
    </p:spTree>
    <p:extLst>
      <p:ext uri="{BB962C8B-B14F-4D97-AF65-F5344CB8AC3E}">
        <p14:creationId xmlns:p14="http://schemas.microsoft.com/office/powerpoint/2010/main" val="654124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a:t>Comment #83 and the </a:t>
            </a:r>
            <a:r>
              <a:rPr kumimoji="1" lang="en-US" altLang="ja-JP" dirty="0" smtClean="0"/>
              <a:t>resolution(Cont’d)</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3</a:t>
            </a:fld>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1040207538"/>
              </p:ext>
            </p:extLst>
          </p:nvPr>
        </p:nvGraphicFramePr>
        <p:xfrm>
          <a:off x="5076056" y="2204864"/>
          <a:ext cx="2896019" cy="1874889"/>
        </p:xfrm>
        <a:graphic>
          <a:graphicData uri="http://schemas.openxmlformats.org/drawingml/2006/table">
            <a:tbl>
              <a:tblPr/>
              <a:tblGrid>
                <a:gridCol w="670560"/>
                <a:gridCol w="392748"/>
                <a:gridCol w="392748"/>
                <a:gridCol w="1439963"/>
              </a:tblGrid>
              <a:tr h="208321">
                <a:tc>
                  <a:txBody>
                    <a:bodyPr/>
                    <a:lstStyle/>
                    <a:p>
                      <a:pPr algn="l">
                        <a:spcAft>
                          <a:spcPts val="0"/>
                        </a:spcAft>
                      </a:pPr>
                      <a:r>
                        <a:rPr lang="en-US" sz="1100" b="1" kern="0" dirty="0">
                          <a:solidFill>
                            <a:srgbClr val="000000"/>
                          </a:solidFill>
                          <a:effectLst/>
                          <a:latin typeface="Times New Roman"/>
                          <a:ea typeface="ＭＳ 明朝"/>
                          <a:cs typeface="Times New Roman"/>
                        </a:rPr>
                        <a:t>Bits: b9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b10</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b11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LLPS Interval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100 ms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dirty="0">
                          <a:solidFill>
                            <a:srgbClr val="000000"/>
                          </a:solidFill>
                          <a:effectLst/>
                          <a:latin typeface="Times New Roman"/>
                          <a:ea typeface="ＭＳ 明朝"/>
                          <a:cs typeface="Times New Roman"/>
                        </a:rPr>
                        <a:t>1</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Reserved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dirty="0">
                          <a:solidFill>
                            <a:srgbClr val="000000"/>
                          </a:solidFill>
                          <a:effectLst/>
                          <a:latin typeface="Times New Roman"/>
                          <a:ea typeface="ＭＳ 明朝"/>
                          <a:cs typeface="Times New Roman"/>
                        </a:rPr>
                        <a:t>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321">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Reserved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正方形/長方形 6"/>
          <p:cNvSpPr/>
          <p:nvPr/>
        </p:nvSpPr>
        <p:spPr>
          <a:xfrm>
            <a:off x="5031659" y="1988840"/>
            <a:ext cx="2831544" cy="276999"/>
          </a:xfrm>
          <a:prstGeom prst="rect">
            <a:avLst/>
          </a:prstGeom>
        </p:spPr>
        <p:txBody>
          <a:bodyPr wrap="none">
            <a:spAutoFit/>
          </a:bodyPr>
          <a:lstStyle/>
          <a:p>
            <a:r>
              <a:rPr lang="en-US" altLang="ja-JP" b="1" dirty="0"/>
              <a:t>Table 6-17a—LLPS Interval field values</a:t>
            </a:r>
            <a:endParaRPr lang="ja-JP" alt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871" y="1890990"/>
            <a:ext cx="4090042" cy="1949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1921874" y="1521658"/>
            <a:ext cx="889987" cy="369332"/>
          </a:xfrm>
          <a:prstGeom prst="rect">
            <a:avLst/>
          </a:prstGeom>
          <a:noFill/>
        </p:spPr>
        <p:txBody>
          <a:bodyPr wrap="none" rtlCol="0">
            <a:spAutoFit/>
          </a:bodyPr>
          <a:lstStyle/>
          <a:p>
            <a:r>
              <a:rPr kumimoji="1" lang="en-US" altLang="ja-JP" sz="1800" dirty="0" smtClean="0"/>
              <a:t>Current</a:t>
            </a:r>
            <a:endParaRPr kumimoji="1" lang="ja-JP" altLang="en-US" sz="1800" dirty="0"/>
          </a:p>
        </p:txBody>
      </p:sp>
      <p:sp>
        <p:nvSpPr>
          <p:cNvPr id="11" name="テキスト ボックス 10"/>
          <p:cNvSpPr txBox="1"/>
          <p:nvPr/>
        </p:nvSpPr>
        <p:spPr>
          <a:xfrm>
            <a:off x="5760132" y="1521658"/>
            <a:ext cx="1120820" cy="369332"/>
          </a:xfrm>
          <a:prstGeom prst="rect">
            <a:avLst/>
          </a:prstGeom>
          <a:noFill/>
        </p:spPr>
        <p:txBody>
          <a:bodyPr wrap="none" rtlCol="0">
            <a:spAutoFit/>
          </a:bodyPr>
          <a:lstStyle/>
          <a:p>
            <a:r>
              <a:rPr kumimoji="1" lang="en-US" altLang="ja-JP" sz="1800" dirty="0" smtClean="0"/>
              <a:t>Changed*</a:t>
            </a:r>
            <a:endParaRPr kumimoji="1" lang="ja-JP" altLang="en-US" sz="1800" dirty="0"/>
          </a:p>
        </p:txBody>
      </p:sp>
      <p:cxnSp>
        <p:nvCxnSpPr>
          <p:cNvPr id="12" name="直線矢印コネクタ 11"/>
          <p:cNvCxnSpPr/>
          <p:nvPr/>
        </p:nvCxnSpPr>
        <p:spPr bwMode="auto">
          <a:xfrm>
            <a:off x="3563888" y="1706324"/>
            <a:ext cx="165618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表 12"/>
          <p:cNvGraphicFramePr>
            <a:graphicFrameLocks noGrp="1"/>
          </p:cNvGraphicFramePr>
          <p:nvPr>
            <p:extLst>
              <p:ext uri="{D42A27DB-BD31-4B8C-83A1-F6EECF244321}">
                <p14:modId xmlns:p14="http://schemas.microsoft.com/office/powerpoint/2010/main" val="2978600063"/>
              </p:ext>
            </p:extLst>
          </p:nvPr>
        </p:nvGraphicFramePr>
        <p:xfrm>
          <a:off x="5102370" y="4943057"/>
          <a:ext cx="2810657" cy="1101314"/>
        </p:xfrm>
        <a:graphic>
          <a:graphicData uri="http://schemas.openxmlformats.org/drawingml/2006/table">
            <a:tbl>
              <a:tblPr/>
              <a:tblGrid>
                <a:gridCol w="705485"/>
                <a:gridCol w="445085"/>
                <a:gridCol w="1660087"/>
              </a:tblGrid>
              <a:tr h="366126">
                <a:tc>
                  <a:txBody>
                    <a:bodyPr/>
                    <a:lstStyle/>
                    <a:p>
                      <a:pPr algn="l">
                        <a:spcAft>
                          <a:spcPts val="0"/>
                        </a:spcAft>
                      </a:pPr>
                      <a:r>
                        <a:rPr lang="en-US" sz="1100" b="1" kern="0" dirty="0">
                          <a:solidFill>
                            <a:srgbClr val="000000"/>
                          </a:solidFill>
                          <a:effectLst/>
                          <a:latin typeface="Times New Roman"/>
                          <a:ea typeface="ＭＳ 明朝"/>
                          <a:cs typeface="Times New Roman"/>
                        </a:rPr>
                        <a:t>Bits: b16</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b17</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Preferred Payload Size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dirty="0">
                          <a:solidFill>
                            <a:srgbClr val="000000"/>
                          </a:solidFill>
                          <a:effectLst/>
                          <a:latin typeface="Times New Roman"/>
                          <a:ea typeface="ＭＳ 明朝"/>
                          <a:cs typeface="Times New Roman"/>
                        </a:rPr>
                        <a:t>0</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2048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4096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8192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797">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Reserved</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3"/>
          <p:cNvSpPr>
            <a:spLocks noChangeArrowheads="1"/>
          </p:cNvSpPr>
          <p:nvPr/>
        </p:nvSpPr>
        <p:spPr bwMode="auto">
          <a:xfrm>
            <a:off x="5031658" y="4666058"/>
            <a:ext cx="350078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Table 6-17b</a:t>
            </a:r>
            <a:r>
              <a:rPr kumimoji="1" lang="en-US" altLang="ja-JP" b="0" i="0" u="none" strike="noStrike" cap="none" normalizeH="0" baseline="0" dirty="0" smtClean="0">
                <a:ln>
                  <a:noFill/>
                </a:ln>
                <a:solidFill>
                  <a:srgbClr val="000000"/>
                </a:solidFill>
                <a:effectLst/>
                <a:latin typeface="Century"/>
                <a:ea typeface="ＭＳ 明朝" pitchFamily="17" charset="-128"/>
                <a:cs typeface="Arial" pitchFamily="34" charset="0"/>
              </a:rPr>
              <a:t>—</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Preferred Payload Size field</a:t>
            </a:r>
            <a:r>
              <a:rPr kumimoji="1" lang="en-US" altLang="ja-JP" b="1" i="0" u="none" strike="noStrike" cap="none" normalizeH="0" dirty="0" smtClean="0">
                <a:ln>
                  <a:noFill/>
                </a:ln>
                <a:solidFill>
                  <a:srgbClr val="000000"/>
                </a:solidFill>
                <a:effectLst/>
                <a:ea typeface="ＭＳ 明朝" pitchFamily="17" charset="-128"/>
                <a:cs typeface="Times New Roman" pitchFamily="18" charset="0"/>
              </a:rPr>
              <a:t> </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format</a:t>
            </a:r>
            <a:endParaRPr kumimoji="1" lang="en-US" altLang="ja-JP" sz="1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775" y="4018813"/>
            <a:ext cx="3508231" cy="2088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4"/>
          <p:cNvSpPr txBox="1"/>
          <p:nvPr/>
        </p:nvSpPr>
        <p:spPr>
          <a:xfrm>
            <a:off x="5025907" y="6104330"/>
            <a:ext cx="2462534" cy="276999"/>
          </a:xfrm>
          <a:prstGeom prst="rect">
            <a:avLst/>
          </a:prstGeom>
          <a:noFill/>
        </p:spPr>
        <p:txBody>
          <a:bodyPr wrap="none" rtlCol="0">
            <a:spAutoFit/>
          </a:bodyPr>
          <a:lstStyle/>
          <a:p>
            <a:r>
              <a:rPr kumimoji="1" lang="en-US" altLang="ja-JP" dirty="0" smtClean="0"/>
              <a:t>*Includes other editorial corrections</a:t>
            </a:r>
            <a:endParaRPr kumimoji="1" lang="ja-JP" altLang="en-US" dirty="0"/>
          </a:p>
        </p:txBody>
      </p:sp>
    </p:spTree>
    <p:extLst>
      <p:ext uri="{BB962C8B-B14F-4D97-AF65-F5344CB8AC3E}">
        <p14:creationId xmlns:p14="http://schemas.microsoft.com/office/powerpoint/2010/main" val="2219463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lstStyle/>
          <a:p>
            <a:r>
              <a:rPr kumimoji="1" lang="en-US" altLang="ja-JP" dirty="0"/>
              <a:t>Comment #83 and the </a:t>
            </a:r>
            <a:r>
              <a:rPr kumimoji="1" lang="en-US" altLang="ja-JP" dirty="0" smtClean="0"/>
              <a:t>resolution(Cont’d)</a:t>
            </a:r>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&lt;Apr. 2016&gt;</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6652F43B-E88C-4292-9842-7923F42985AC}" type="slidenum">
              <a:rPr lang="en-US" altLang="ja-JP" smtClean="0"/>
              <a:pPr/>
              <a:t>4</a:t>
            </a:fld>
            <a:endParaRPr lang="en-US" altLang="ja-JP" dirty="0"/>
          </a:p>
        </p:txBody>
      </p:sp>
      <p:sp>
        <p:nvSpPr>
          <p:cNvPr id="8" name="テキスト ボックス 7"/>
          <p:cNvSpPr txBox="1"/>
          <p:nvPr/>
        </p:nvSpPr>
        <p:spPr>
          <a:xfrm>
            <a:off x="1921874" y="1521658"/>
            <a:ext cx="889987" cy="369332"/>
          </a:xfrm>
          <a:prstGeom prst="rect">
            <a:avLst/>
          </a:prstGeom>
          <a:noFill/>
        </p:spPr>
        <p:txBody>
          <a:bodyPr wrap="none" rtlCol="0">
            <a:spAutoFit/>
          </a:bodyPr>
          <a:lstStyle/>
          <a:p>
            <a:r>
              <a:rPr kumimoji="1" lang="en-US" altLang="ja-JP" sz="1800" dirty="0" smtClean="0"/>
              <a:t>Current</a:t>
            </a:r>
            <a:endParaRPr kumimoji="1" lang="ja-JP" altLang="en-US" sz="1800" dirty="0"/>
          </a:p>
        </p:txBody>
      </p:sp>
      <p:sp>
        <p:nvSpPr>
          <p:cNvPr id="11" name="テキスト ボックス 10"/>
          <p:cNvSpPr txBox="1"/>
          <p:nvPr/>
        </p:nvSpPr>
        <p:spPr>
          <a:xfrm>
            <a:off x="5760132" y="1521658"/>
            <a:ext cx="1120820" cy="369332"/>
          </a:xfrm>
          <a:prstGeom prst="rect">
            <a:avLst/>
          </a:prstGeom>
          <a:noFill/>
        </p:spPr>
        <p:txBody>
          <a:bodyPr wrap="none" rtlCol="0">
            <a:spAutoFit/>
          </a:bodyPr>
          <a:lstStyle/>
          <a:p>
            <a:r>
              <a:rPr kumimoji="1" lang="en-US" altLang="ja-JP" sz="1800" dirty="0" smtClean="0"/>
              <a:t>Changed*</a:t>
            </a:r>
            <a:endParaRPr kumimoji="1" lang="ja-JP" altLang="en-US" sz="1800" dirty="0"/>
          </a:p>
        </p:txBody>
      </p:sp>
      <p:cxnSp>
        <p:nvCxnSpPr>
          <p:cNvPr id="12" name="直線矢印コネクタ 11"/>
          <p:cNvCxnSpPr/>
          <p:nvPr/>
        </p:nvCxnSpPr>
        <p:spPr bwMode="auto">
          <a:xfrm>
            <a:off x="3563888" y="1706324"/>
            <a:ext cx="1656184"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テキスト ボックス 14"/>
          <p:cNvSpPr txBox="1"/>
          <p:nvPr/>
        </p:nvSpPr>
        <p:spPr>
          <a:xfrm>
            <a:off x="5025907" y="6104330"/>
            <a:ext cx="2462534" cy="276999"/>
          </a:xfrm>
          <a:prstGeom prst="rect">
            <a:avLst/>
          </a:prstGeom>
          <a:noFill/>
        </p:spPr>
        <p:txBody>
          <a:bodyPr wrap="none" rtlCol="0">
            <a:spAutoFit/>
          </a:bodyPr>
          <a:lstStyle/>
          <a:p>
            <a:r>
              <a:rPr kumimoji="1" lang="en-US" altLang="ja-JP" dirty="0" smtClean="0"/>
              <a:t>*Includes other editorial corrections</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2136095272"/>
              </p:ext>
            </p:extLst>
          </p:nvPr>
        </p:nvGraphicFramePr>
        <p:xfrm>
          <a:off x="4805993" y="2888940"/>
          <a:ext cx="3736093" cy="1590675"/>
        </p:xfrm>
        <a:graphic>
          <a:graphicData uri="http://schemas.openxmlformats.org/drawingml/2006/table">
            <a:tbl>
              <a:tblPr/>
              <a:tblGrid>
                <a:gridCol w="686819"/>
                <a:gridCol w="429738"/>
                <a:gridCol w="429738"/>
                <a:gridCol w="2189798"/>
              </a:tblGrid>
              <a:tr h="249555">
                <a:tc>
                  <a:txBody>
                    <a:bodyPr/>
                    <a:lstStyle/>
                    <a:p>
                      <a:pPr algn="l">
                        <a:spcAft>
                          <a:spcPts val="0"/>
                        </a:spcAft>
                      </a:pPr>
                      <a:r>
                        <a:rPr lang="en-US" sz="1100" b="1" kern="0" dirty="0">
                          <a:solidFill>
                            <a:srgbClr val="000000"/>
                          </a:solidFill>
                          <a:effectLst/>
                          <a:latin typeface="Times New Roman"/>
                          <a:ea typeface="ＭＳ 明朝"/>
                          <a:cs typeface="Times New Roman"/>
                        </a:rPr>
                        <a:t>Bits: b18</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dirty="0">
                          <a:solidFill>
                            <a:srgbClr val="000000"/>
                          </a:solidFill>
                          <a:effectLst/>
                          <a:latin typeface="Times New Roman"/>
                          <a:ea typeface="ＭＳ 明朝"/>
                          <a:cs typeface="Times New Roman"/>
                        </a:rPr>
                        <a:t>b19</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b20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b="1" kern="0">
                          <a:solidFill>
                            <a:srgbClr val="000000"/>
                          </a:solidFill>
                          <a:effectLst/>
                          <a:latin typeface="Times New Roman"/>
                          <a:ea typeface="ＭＳ 明朝"/>
                          <a:cs typeface="Times New Roman"/>
                        </a:rPr>
                        <a:t>Preferred Total Aggregation Size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16448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32896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65792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131584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263168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526336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0</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1050624 octets </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a:solidFill>
                            <a:srgbClr val="000000"/>
                          </a:solidFill>
                          <a:effectLst/>
                          <a:latin typeface="Times New Roman"/>
                          <a:ea typeface="ＭＳ 明朝"/>
                          <a:cs typeface="Times New Roman"/>
                        </a:rPr>
                        <a:t>1</a:t>
                      </a:r>
                      <a:endParaRPr lang="ja-JP" sz="140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100" kern="0" dirty="0">
                          <a:solidFill>
                            <a:srgbClr val="000000"/>
                          </a:solidFill>
                          <a:effectLst/>
                          <a:latin typeface="Times New Roman"/>
                          <a:ea typeface="ＭＳ 明朝"/>
                          <a:cs typeface="Times New Roman"/>
                        </a:rPr>
                        <a:t>2099200 octets </a:t>
                      </a:r>
                      <a:endParaRPr lang="ja-JP" sz="140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4722968" y="2601065"/>
            <a:ext cx="432048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Table 6-17c</a:t>
            </a:r>
            <a:r>
              <a:rPr kumimoji="1" lang="en-US" altLang="ja-JP" b="0" i="0" u="none" strike="noStrike" cap="none" normalizeH="0" baseline="0" dirty="0" smtClean="0">
                <a:ln>
                  <a:noFill/>
                </a:ln>
                <a:solidFill>
                  <a:srgbClr val="000000"/>
                </a:solidFill>
                <a:effectLst/>
                <a:latin typeface="Century"/>
                <a:ea typeface="ＭＳ 明朝" pitchFamily="17" charset="-128"/>
                <a:cs typeface="Arial" pitchFamily="34" charset="0"/>
              </a:rPr>
              <a:t>—</a:t>
            </a:r>
            <a:r>
              <a:rPr kumimoji="1" lang="en-US" altLang="ja-JP" b="1" i="0" u="none" strike="noStrike" cap="none" normalizeH="0" baseline="0" dirty="0" smtClean="0">
                <a:ln>
                  <a:noFill/>
                </a:ln>
                <a:solidFill>
                  <a:srgbClr val="000000"/>
                </a:solidFill>
                <a:effectLst/>
                <a:ea typeface="ＭＳ 明朝" pitchFamily="17" charset="-128"/>
                <a:cs typeface="Times New Roman" pitchFamily="18" charset="0"/>
              </a:rPr>
              <a:t>Preferred Total Aggregation Size field format</a:t>
            </a:r>
            <a:endParaRPr kumimoji="1" lang="en-US"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02398"/>
            <a:ext cx="3648160" cy="2548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10356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5</a:t>
            </a:fld>
            <a:endParaRPr lang="en-US" altLang="ja-JP"/>
          </a:p>
        </p:txBody>
      </p:sp>
      <p:sp>
        <p:nvSpPr>
          <p:cNvPr id="90" name="タイトル 89"/>
          <p:cNvSpPr>
            <a:spLocks noGrp="1"/>
          </p:cNvSpPr>
          <p:nvPr>
            <p:ph type="title" idx="4294967295"/>
          </p:nvPr>
        </p:nvSpPr>
        <p:spPr>
          <a:xfrm>
            <a:off x="1225550" y="685800"/>
            <a:ext cx="7918450" cy="655638"/>
          </a:xfrm>
        </p:spPr>
        <p:txBody>
          <a:bodyPr/>
          <a:lstStyle/>
          <a:p>
            <a:r>
              <a:rPr kumimoji="1" lang="en-US" altLang="ja-JP" sz="3200" dirty="0"/>
              <a:t>Comment </a:t>
            </a:r>
            <a:r>
              <a:rPr kumimoji="1" lang="en-US" altLang="ja-JP" sz="3200" dirty="0" smtClean="0"/>
              <a:t>#116 and </a:t>
            </a:r>
            <a:r>
              <a:rPr kumimoji="1" lang="en-US" altLang="ja-JP" sz="3200" dirty="0"/>
              <a:t>the resolution</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842298653"/>
              </p:ext>
            </p:extLst>
          </p:nvPr>
        </p:nvGraphicFramePr>
        <p:xfrm>
          <a:off x="792001" y="1448780"/>
          <a:ext cx="7559999" cy="1224000"/>
        </p:xfrm>
        <a:graphic>
          <a:graphicData uri="http://schemas.openxmlformats.org/drawingml/2006/table">
            <a:tbl>
              <a:tblPr/>
              <a:tblGrid>
                <a:gridCol w="441655"/>
                <a:gridCol w="441655"/>
                <a:gridCol w="781389"/>
                <a:gridCol w="543575"/>
                <a:gridCol w="2728389"/>
                <a:gridCol w="2623336"/>
              </a:tblGrid>
              <a:tr h="426315">
                <a:tc>
                  <a:txBody>
                    <a:bodyPr/>
                    <a:lstStyle/>
                    <a:p>
                      <a:pPr algn="ctr" fontAlgn="b"/>
                      <a:r>
                        <a:rPr lang="en-US" sz="1200" b="1" i="0" u="none" strike="noStrike" dirty="0" smtClean="0">
                          <a:effectLst/>
                          <a:latin typeface="Arial"/>
                        </a:rPr>
                        <a:t>CID</a:t>
                      </a:r>
                      <a:endParaRPr lang="en-US" sz="1200" b="1" i="0" u="none" strike="noStrike" dirty="0">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Page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Sub-clause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b"/>
                      <a:r>
                        <a:rPr lang="en-US" sz="1200" b="1" i="0" u="none" strike="noStrike" dirty="0">
                          <a:effectLst/>
                          <a:latin typeface="Arial"/>
                        </a:rPr>
                        <a:t>Line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Comment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l" fontAlgn="b"/>
                      <a:r>
                        <a:rPr lang="en-US" sz="1200" b="1" i="0" u="none" strike="noStrike" dirty="0">
                          <a:effectLst/>
                          <a:latin typeface="Arial"/>
                        </a:rPr>
                        <a:t>Proposed Change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r>
              <a:tr h="797685">
                <a:tc>
                  <a:txBody>
                    <a:bodyPr/>
                    <a:lstStyle/>
                    <a:p>
                      <a:pPr algn="ctr" fontAlgn="b"/>
                      <a:r>
                        <a:rPr lang="en-US" altLang="ja-JP" sz="1200" b="0" i="0" u="none" strike="noStrike" dirty="0" smtClean="0">
                          <a:effectLst/>
                          <a:latin typeface="+mn-lt"/>
                        </a:rPr>
                        <a:t>116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mn-lt"/>
                        </a:rPr>
                        <a:t>52</a:t>
                      </a:r>
                      <a:endParaRPr lang="en-US" altLang="ja-JP" sz="1000" b="0" i="0" u="none" strike="noStrike" dirty="0">
                        <a:solidFill>
                          <a:srgbClr val="000000"/>
                        </a:solidFill>
                        <a:effectLst/>
                        <a:latin typeface="+mn-lt"/>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effectLst/>
                          <a:latin typeface="+mn-lt"/>
                        </a:rPr>
                        <a:t>6.5.1.1</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smtClean="0">
                          <a:solidFill>
                            <a:srgbClr val="000000"/>
                          </a:solidFill>
                          <a:effectLst/>
                          <a:latin typeface="+mn-lt"/>
                        </a:rPr>
                        <a:t>8</a:t>
                      </a:r>
                      <a:r>
                        <a:rPr lang="ja-JP" altLang="en-US" sz="1000" b="0" i="0" u="none" strike="noStrike" dirty="0">
                          <a:solidFill>
                            <a:srgbClr val="000000"/>
                          </a:solidFill>
                          <a:effectLst/>
                          <a:latin typeface="Arial"/>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in figure the "device utility" field form 802.15.3 is missing</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smtClean="0">
                          <a:solidFill>
                            <a:srgbClr val="000000"/>
                          </a:solidFill>
                          <a:effectLst/>
                          <a:latin typeface="+mn-lt"/>
                        </a:rPr>
                        <a:t>add device </a:t>
                      </a:r>
                      <a:r>
                        <a:rPr lang="en-US" sz="1000" b="0" i="0" u="none" strike="noStrike" dirty="0" err="1" smtClean="0">
                          <a:solidFill>
                            <a:srgbClr val="000000"/>
                          </a:solidFill>
                          <a:effectLst/>
                          <a:latin typeface="+mn-lt"/>
                        </a:rPr>
                        <a:t>utiity</a:t>
                      </a:r>
                      <a:r>
                        <a:rPr lang="en-US" sz="1000" b="0" i="0" u="none" strike="noStrike" dirty="0" smtClean="0">
                          <a:solidFill>
                            <a:srgbClr val="000000"/>
                          </a:solidFill>
                          <a:effectLst/>
                          <a:latin typeface="+mn-lt"/>
                        </a:rPr>
                        <a:t> field or add two different figures (one of HRCP DEV and one for none-HRCP DEV)</a:t>
                      </a:r>
                      <a:endParaRPr lang="en-US" sz="1000" b="0" i="0" u="none" strike="noStrike" dirty="0">
                        <a:solidFill>
                          <a:srgbClr val="000000"/>
                        </a:solidFill>
                        <a:effectLst/>
                        <a:latin typeface="Arial"/>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テキスト ボックス 6"/>
          <p:cNvSpPr txBox="1"/>
          <p:nvPr/>
        </p:nvSpPr>
        <p:spPr>
          <a:xfrm>
            <a:off x="503548" y="2816932"/>
            <a:ext cx="8172908" cy="1723549"/>
          </a:xfrm>
          <a:prstGeom prst="rect">
            <a:avLst/>
          </a:prstGeom>
          <a:noFill/>
        </p:spPr>
        <p:txBody>
          <a:bodyPr wrap="square" rtlCol="0">
            <a:spAutoFit/>
          </a:bodyPr>
          <a:lstStyle/>
          <a:p>
            <a:r>
              <a:rPr kumimoji="1" lang="en-US" altLang="ja-JP" sz="1800" dirty="0" smtClean="0">
                <a:solidFill>
                  <a:srgbClr val="0000FF"/>
                </a:solidFill>
                <a:latin typeface="+mn-lt"/>
              </a:rPr>
              <a:t>Revised,</a:t>
            </a:r>
            <a:r>
              <a:rPr kumimoji="1" lang="en-US" altLang="ja-JP" sz="1800" dirty="0" smtClean="0">
                <a:latin typeface="+mn-lt"/>
              </a:rPr>
              <a:t> </a:t>
            </a:r>
            <a:r>
              <a:rPr kumimoji="1" lang="en-US" altLang="ja-JP" sz="1800" dirty="0">
                <a:latin typeface="+mn-lt"/>
              </a:rPr>
              <a:t>Accept the comment. Also check lines 11-14 against the latest version of the .3 revision. </a:t>
            </a:r>
            <a:endParaRPr kumimoji="1" lang="en-US" altLang="ja-JP" sz="1800" dirty="0" smtClean="0">
              <a:latin typeface="+mn-lt"/>
            </a:endParaRPr>
          </a:p>
          <a:p>
            <a:endParaRPr kumimoji="1" lang="en-US" altLang="ja-JP" sz="1600" dirty="0" smtClean="0">
              <a:latin typeface="+mn-lt"/>
            </a:endParaRPr>
          </a:p>
          <a:p>
            <a:pPr marL="171450" indent="-171450">
              <a:buFontTx/>
              <a:buChar char="-"/>
            </a:pPr>
            <a:r>
              <a:rPr lang="en-US" altLang="ja-JP" sz="1800" dirty="0" smtClean="0">
                <a:latin typeface="+mn-lt"/>
              </a:rPr>
              <a:t>Description</a:t>
            </a:r>
            <a:r>
              <a:rPr lang="en-US" altLang="ja-JP" sz="1800" dirty="0">
                <a:latin typeface="+mn-lt"/>
              </a:rPr>
              <a:t/>
            </a:r>
            <a:br>
              <a:rPr lang="en-US" altLang="ja-JP" sz="1800" dirty="0">
                <a:latin typeface="+mn-lt"/>
              </a:rPr>
            </a:br>
            <a:r>
              <a:rPr lang="en-US" altLang="ja-JP" sz="1800" dirty="0" smtClean="0">
                <a:latin typeface="+mn-lt"/>
              </a:rPr>
              <a:t>Remove Figure 6-127</a:t>
            </a:r>
            <a:r>
              <a:rPr lang="en-US" altLang="ja-JP" sz="1800" dirty="0">
                <a:latin typeface="+mn-lt"/>
              </a:rPr>
              <a:t/>
            </a:r>
            <a:br>
              <a:rPr lang="en-US" altLang="ja-JP" sz="1800" dirty="0">
                <a:latin typeface="+mn-lt"/>
              </a:rPr>
            </a:br>
            <a:r>
              <a:rPr lang="en-US" altLang="ja-JP" sz="1800" dirty="0" smtClean="0">
                <a:latin typeface="+mn-lt"/>
              </a:rPr>
              <a:t>Add description for DEV utility field</a:t>
            </a:r>
          </a:p>
        </p:txBody>
      </p:sp>
    </p:spTree>
    <p:extLst>
      <p:ext uri="{BB962C8B-B14F-4D97-AF65-F5344CB8AC3E}">
        <p14:creationId xmlns:p14="http://schemas.microsoft.com/office/powerpoint/2010/main" val="1943492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6</a:t>
            </a:fld>
            <a:endParaRPr lang="en-US" altLang="ja-JP"/>
          </a:p>
        </p:txBody>
      </p:sp>
      <p:sp>
        <p:nvSpPr>
          <p:cNvPr id="9" name="正方形/長方形 8"/>
          <p:cNvSpPr/>
          <p:nvPr/>
        </p:nvSpPr>
        <p:spPr>
          <a:xfrm>
            <a:off x="558729" y="1232756"/>
            <a:ext cx="8028892" cy="2215991"/>
          </a:xfrm>
          <a:prstGeom prst="rect">
            <a:avLst/>
          </a:prstGeom>
        </p:spPr>
        <p:txBody>
          <a:bodyPr wrap="square">
            <a:spAutoFit/>
          </a:bodyPr>
          <a:lstStyle/>
          <a:p>
            <a:pPr>
              <a:spcAft>
                <a:spcPts val="0"/>
              </a:spcAft>
            </a:pPr>
            <a:r>
              <a:rPr lang="en-US" altLang="ja-JP" b="1" dirty="0">
                <a:solidFill>
                  <a:srgbClr val="000000"/>
                </a:solidFill>
                <a:latin typeface="Arial"/>
                <a:ea typeface="ＭＳ 明朝"/>
              </a:rPr>
              <a:t>6.5.1.1 Association Request </a:t>
            </a:r>
            <a:r>
              <a:rPr lang="en-US" altLang="ja-JP" b="1" dirty="0" smtClean="0">
                <a:solidFill>
                  <a:srgbClr val="000000"/>
                </a:solidFill>
                <a:latin typeface="Arial"/>
                <a:ea typeface="ＭＳ 明朝"/>
              </a:rPr>
              <a:t>command</a:t>
            </a:r>
          </a:p>
          <a:p>
            <a:pPr>
              <a:spcAft>
                <a:spcPts val="0"/>
              </a:spcAft>
            </a:pPr>
            <a:endParaRPr lang="ja-JP" altLang="ja-JP" sz="1800" dirty="0">
              <a:solidFill>
                <a:srgbClr val="000000"/>
              </a:solidFill>
              <a:latin typeface="Arial"/>
              <a:ea typeface="ＭＳ 明朝"/>
            </a:endParaRPr>
          </a:p>
          <a:p>
            <a:pPr>
              <a:spcAft>
                <a:spcPts val="0"/>
              </a:spcAft>
            </a:pPr>
            <a:r>
              <a:rPr lang="en-US" altLang="ja-JP" b="1" i="1" dirty="0">
                <a:solidFill>
                  <a:srgbClr val="000000"/>
                </a:solidFill>
                <a:latin typeface="Times New Roman"/>
                <a:ea typeface="ＭＳ 明朝"/>
              </a:rPr>
              <a:t>Change the text in the first paragraph as shown: </a:t>
            </a:r>
            <a:endParaRPr lang="ja-JP" altLang="ja-JP" sz="1800" dirty="0">
              <a:solidFill>
                <a:srgbClr val="000000"/>
              </a:solidFill>
              <a:latin typeface="Arial"/>
              <a:ea typeface="ＭＳ 明朝"/>
            </a:endParaRPr>
          </a:p>
          <a:p>
            <a:pPr>
              <a:spcAft>
                <a:spcPts val="0"/>
              </a:spcAft>
            </a:pPr>
            <a:r>
              <a:rPr lang="en-US" altLang="ja-JP" dirty="0">
                <a:solidFill>
                  <a:srgbClr val="000000"/>
                </a:solidFill>
                <a:latin typeface="Times New Roman"/>
                <a:ea typeface="ＭＳ 明朝"/>
              </a:rPr>
              <a:t>The Association Request command Payload field shall be formatted as illustrated in Figure 6-12</a:t>
            </a:r>
            <a:r>
              <a:rPr lang="en-US" altLang="ja-JP" dirty="0">
                <a:solidFill>
                  <a:srgbClr val="FF0000"/>
                </a:solidFill>
                <a:latin typeface="Times New Roman"/>
                <a:ea typeface="ＭＳ 明朝"/>
              </a:rPr>
              <a:t>6</a:t>
            </a:r>
            <a:r>
              <a:rPr lang="en-US" altLang="ja-JP" dirty="0">
                <a:solidFill>
                  <a:srgbClr val="000000"/>
                </a:solidFill>
                <a:latin typeface="Times New Roman"/>
                <a:ea typeface="ＭＳ 明朝"/>
              </a:rPr>
              <a:t>. The SEC</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field in the Frame Control field shall be set to zero. The </a:t>
            </a:r>
            <a:r>
              <a:rPr lang="en-US" altLang="ja-JP" dirty="0" err="1">
                <a:solidFill>
                  <a:srgbClr val="000000"/>
                </a:solidFill>
                <a:latin typeface="Times New Roman"/>
                <a:ea typeface="ＭＳ 明朝"/>
              </a:rPr>
              <a:t>DestID</a:t>
            </a:r>
            <a:r>
              <a:rPr lang="en-US" altLang="ja-JP" dirty="0">
                <a:solidFill>
                  <a:srgbClr val="000000"/>
                </a:solidFill>
                <a:latin typeface="Times New Roman"/>
                <a:ea typeface="ＭＳ 明朝"/>
              </a:rPr>
              <a:t> shall be set to the PNCID. For </a:t>
            </a:r>
            <a:r>
              <a:rPr lang="en-US" altLang="ja-JP" dirty="0" err="1">
                <a:solidFill>
                  <a:srgbClr val="000000"/>
                </a:solidFill>
                <a:latin typeface="Times New Roman"/>
                <a:ea typeface="ＭＳ 明朝"/>
              </a:rPr>
              <a:t>piconet</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operation, the </a:t>
            </a:r>
            <a:r>
              <a:rPr lang="en-US" altLang="ja-JP" dirty="0" err="1">
                <a:solidFill>
                  <a:srgbClr val="000000"/>
                </a:solidFill>
                <a:latin typeface="Times New Roman"/>
                <a:ea typeface="ＭＳ 明朝"/>
              </a:rPr>
              <a:t>SrcID</a:t>
            </a:r>
            <a:r>
              <a:rPr lang="en-US" altLang="ja-JP" dirty="0">
                <a:solidFill>
                  <a:srgbClr val="000000"/>
                </a:solidFill>
                <a:latin typeface="Times New Roman"/>
                <a:ea typeface="ＭＳ 明朝"/>
              </a:rPr>
              <a:t> shall be set to either the </a:t>
            </a:r>
            <a:r>
              <a:rPr lang="en-US" altLang="ja-JP" dirty="0" err="1">
                <a:solidFill>
                  <a:srgbClr val="000000"/>
                </a:solidFill>
                <a:latin typeface="Times New Roman"/>
                <a:ea typeface="ＭＳ 明朝"/>
              </a:rPr>
              <a:t>UnassocID</a:t>
            </a:r>
            <a:r>
              <a:rPr lang="en-US" altLang="ja-JP" dirty="0">
                <a:solidFill>
                  <a:srgbClr val="000000"/>
                </a:solidFill>
                <a:latin typeface="Times New Roman"/>
                <a:ea typeface="ＭＳ 明朝"/>
              </a:rPr>
              <a:t>, as described in 6.2.3, or the DEV’s newly</a:t>
            </a:r>
            <a:r>
              <a:rPr lang="en-US" altLang="ja-JP" sz="1800" dirty="0">
                <a:solidFill>
                  <a:srgbClr val="000000"/>
                </a:solidFill>
                <a:latin typeface="Times New Roman"/>
                <a:ea typeface="ＭＳ 明朝"/>
              </a:rPr>
              <a:t> </a:t>
            </a:r>
            <a:r>
              <a:rPr lang="en-US" altLang="ja-JP" dirty="0">
                <a:solidFill>
                  <a:srgbClr val="000000"/>
                </a:solidFill>
                <a:latin typeface="Times New Roman"/>
                <a:ea typeface="ＭＳ 明朝"/>
              </a:rPr>
              <a:t>allocated DEVID, as described in 7.3.1. </a:t>
            </a:r>
            <a:r>
              <a:rPr lang="en-US" altLang="ja-JP" u="sng" dirty="0">
                <a:solidFill>
                  <a:srgbClr val="000000"/>
                </a:solidFill>
                <a:latin typeface="Times New Roman"/>
                <a:ea typeface="ＭＳ 明朝"/>
              </a:rPr>
              <a:t>For P2PLink operation, the </a:t>
            </a:r>
            <a:r>
              <a:rPr lang="en-US" altLang="ja-JP" u="sng" dirty="0" err="1">
                <a:solidFill>
                  <a:srgbClr val="000000"/>
                </a:solidFill>
                <a:latin typeface="Times New Roman"/>
                <a:ea typeface="ＭＳ 明朝"/>
              </a:rPr>
              <a:t>SrcID</a:t>
            </a:r>
            <a:r>
              <a:rPr lang="en-US" altLang="ja-JP" u="sng" dirty="0">
                <a:solidFill>
                  <a:srgbClr val="000000"/>
                </a:solidFill>
                <a:latin typeface="Times New Roman"/>
                <a:ea typeface="ＭＳ 明朝"/>
              </a:rPr>
              <a:t> shall be set to the DEV’s newly</a:t>
            </a:r>
            <a:r>
              <a:rPr lang="en-US" altLang="ja-JP" sz="1800" u="sng" dirty="0">
                <a:solidFill>
                  <a:srgbClr val="000000"/>
                </a:solidFill>
                <a:latin typeface="Times New Roman"/>
                <a:ea typeface="ＭＳ 明朝"/>
              </a:rPr>
              <a:t> </a:t>
            </a:r>
            <a:r>
              <a:rPr lang="en-US" altLang="ja-JP" u="sng" dirty="0">
                <a:solidFill>
                  <a:srgbClr val="000000"/>
                </a:solidFill>
                <a:latin typeface="Times New Roman"/>
                <a:ea typeface="ＭＳ 明朝"/>
              </a:rPr>
              <a:t>allocated DEVID obtained from Next </a:t>
            </a:r>
            <a:r>
              <a:rPr lang="en-US" altLang="ja-JP" u="sng" dirty="0" err="1">
                <a:solidFill>
                  <a:srgbClr val="000000"/>
                </a:solidFill>
                <a:latin typeface="Times New Roman"/>
                <a:ea typeface="ＭＳ 明朝"/>
              </a:rPr>
              <a:t>DevID</a:t>
            </a:r>
            <a:r>
              <a:rPr lang="en-US" altLang="ja-JP" u="sng" dirty="0">
                <a:solidFill>
                  <a:srgbClr val="000000"/>
                </a:solidFill>
                <a:latin typeface="Times New Roman"/>
                <a:ea typeface="ＭＳ 明朝"/>
              </a:rPr>
              <a:t> field in beacon, as described in 7.3.1.1.</a:t>
            </a:r>
            <a:endParaRPr lang="ja-JP" altLang="ja-JP" sz="1800" dirty="0">
              <a:solidFill>
                <a:srgbClr val="000000"/>
              </a:solidFill>
              <a:latin typeface="Arial"/>
              <a:ea typeface="ＭＳ 明朝"/>
            </a:endParaRPr>
          </a:p>
          <a:p>
            <a:pPr>
              <a:spcAft>
                <a:spcPts val="0"/>
              </a:spcAft>
            </a:pPr>
            <a:r>
              <a:rPr lang="en-US" altLang="ja-JP" dirty="0">
                <a:solidFill>
                  <a:srgbClr val="000000"/>
                </a:solidFill>
                <a:latin typeface="Times New Roman"/>
                <a:ea typeface="ＭＳ 明朝"/>
              </a:rPr>
              <a:t> </a:t>
            </a:r>
            <a:endParaRPr lang="ja-JP" altLang="ja-JP" sz="1800" dirty="0">
              <a:solidFill>
                <a:srgbClr val="000000"/>
              </a:solidFill>
              <a:latin typeface="Arial"/>
              <a:ea typeface="ＭＳ 明朝"/>
            </a:endParaRPr>
          </a:p>
          <a:p>
            <a:r>
              <a:rPr lang="en-US" altLang="ja-JP" b="1" i="1" strike="sngStrike" dirty="0">
                <a:solidFill>
                  <a:srgbClr val="FF0000"/>
                </a:solidFill>
                <a:latin typeface="Times New Roman"/>
                <a:ea typeface="ＭＳ 明朝"/>
              </a:rPr>
              <a:t>Replace Figure 6-127 with the following figure. </a:t>
            </a:r>
            <a:endParaRPr lang="ja-JP" altLang="en-US" dirty="0"/>
          </a:p>
        </p:txBody>
      </p:sp>
      <p:sp>
        <p:nvSpPr>
          <p:cNvPr id="10" name="正方形/長方形 9"/>
          <p:cNvSpPr/>
          <p:nvPr/>
        </p:nvSpPr>
        <p:spPr>
          <a:xfrm>
            <a:off x="546897" y="3897052"/>
            <a:ext cx="8028892" cy="2569934"/>
          </a:xfrm>
          <a:prstGeom prst="rect">
            <a:avLst/>
          </a:prstGeom>
        </p:spPr>
        <p:txBody>
          <a:bodyPr wrap="square">
            <a:spAutoFit/>
          </a:bodyPr>
          <a:lstStyle/>
          <a:p>
            <a:pPr>
              <a:spcAft>
                <a:spcPts val="0"/>
              </a:spcAft>
            </a:pPr>
            <a:r>
              <a:rPr lang="en-US" altLang="ja-JP" b="1" i="1" kern="0" dirty="0">
                <a:solidFill>
                  <a:srgbClr val="000000"/>
                </a:solidFill>
                <a:latin typeface="Times New Roman"/>
                <a:ea typeface="ＭＳ 明朝"/>
                <a:cs typeface="Times New Roman"/>
              </a:rPr>
              <a:t>Change the second through </a:t>
            </a:r>
            <a:r>
              <a:rPr lang="en-US" altLang="ja-JP" b="1" i="1" kern="0" dirty="0">
                <a:solidFill>
                  <a:srgbClr val="FF0000"/>
                </a:solidFill>
                <a:latin typeface="Times New Roman"/>
                <a:ea typeface="ＭＳ 明朝"/>
                <a:cs typeface="Times New Roman"/>
              </a:rPr>
              <a:t>fifth </a:t>
            </a:r>
            <a:r>
              <a:rPr lang="en-US" altLang="ja-JP" b="1" i="1" kern="0" dirty="0">
                <a:solidFill>
                  <a:srgbClr val="000000"/>
                </a:solidFill>
                <a:latin typeface="Times New Roman"/>
                <a:ea typeface="ＭＳ 明朝"/>
                <a:cs typeface="Times New Roman"/>
              </a:rPr>
              <a:t>paragraphs as shown:</a:t>
            </a:r>
            <a:endParaRPr lang="ja-JP" altLang="ja-JP" sz="1400" kern="100" dirty="0">
              <a:latin typeface="Century"/>
              <a:ea typeface="ＭＳ 明朝"/>
              <a:cs typeface="Times New Roman"/>
            </a:endParaRPr>
          </a:p>
          <a:p>
            <a:pPr>
              <a:spcAft>
                <a:spcPts val="0"/>
              </a:spcAft>
            </a:pPr>
            <a:r>
              <a:rPr lang="en-US" altLang="ja-JP" kern="0" dirty="0">
                <a:solidFill>
                  <a:srgbClr val="000000"/>
                </a:solidFill>
                <a:latin typeface="Times New Roman"/>
                <a:ea typeface="ＭＳ 明朝"/>
                <a:cs typeface="Times New Roman"/>
              </a:rPr>
              <a:t>The DEV Address field is the address of the DEV, as described in 6.1, requesting association.</a:t>
            </a:r>
            <a:endParaRPr lang="ja-JP" altLang="ja-JP" sz="1400" kern="100" dirty="0">
              <a:latin typeface="Century"/>
              <a:ea typeface="ＭＳ 明朝"/>
              <a:cs typeface="Times New Roman"/>
            </a:endParaRPr>
          </a:p>
          <a:p>
            <a:pPr>
              <a:spcAft>
                <a:spcPts val="0"/>
              </a:spcAft>
            </a:pPr>
            <a:r>
              <a:rPr lang="en-US" altLang="ja-JP" kern="0" dirty="0">
                <a:solidFill>
                  <a:srgbClr val="000000"/>
                </a:solidFill>
                <a:latin typeface="Times New Roman"/>
                <a:ea typeface="ＭＳ 明朝"/>
                <a:cs typeface="Times New Roman"/>
              </a:rPr>
              <a:t>For 2.4 GHz DEVs, the Capabilities field contains the Overall Capabilities field, as defined in 6.4.11. For</a:t>
            </a:r>
            <a:r>
              <a:rPr lang="en-US" altLang="ja-JP" sz="1800" kern="0" dirty="0">
                <a:solidFill>
                  <a:srgbClr val="000000"/>
                </a:solidFill>
                <a:latin typeface="Times New Roman"/>
                <a:ea typeface="ＭＳ 明朝"/>
                <a:cs typeface="Times New Roman"/>
              </a:rPr>
              <a:t> </a:t>
            </a:r>
            <a:r>
              <a:rPr lang="en-US" altLang="ja-JP" kern="0" dirty="0" err="1">
                <a:solidFill>
                  <a:srgbClr val="000000"/>
                </a:solidFill>
                <a:latin typeface="Times New Roman"/>
                <a:ea typeface="ＭＳ 明朝"/>
                <a:cs typeface="Times New Roman"/>
              </a:rPr>
              <a:t>mmWave</a:t>
            </a:r>
            <a:r>
              <a:rPr lang="en-US" altLang="ja-JP" kern="0" dirty="0">
                <a:solidFill>
                  <a:srgbClr val="000000"/>
                </a:solidFill>
                <a:latin typeface="Times New Roman"/>
                <a:ea typeface="ＭＳ 明朝"/>
                <a:cs typeface="Times New Roman"/>
              </a:rPr>
              <a:t> DEVs, the Capabilities field contains the </a:t>
            </a:r>
            <a:r>
              <a:rPr lang="en-US" altLang="ja-JP" kern="0" dirty="0" err="1">
                <a:solidFill>
                  <a:srgbClr val="000000"/>
                </a:solidFill>
                <a:latin typeface="Times New Roman"/>
                <a:ea typeface="ＭＳ 明朝"/>
                <a:cs typeface="Times New Roman"/>
              </a:rPr>
              <a:t>mmWave</a:t>
            </a:r>
            <a:r>
              <a:rPr lang="en-US" altLang="ja-JP" kern="0" dirty="0">
                <a:solidFill>
                  <a:srgbClr val="000000"/>
                </a:solidFill>
                <a:latin typeface="Times New Roman"/>
                <a:ea typeface="ＭＳ 明朝"/>
                <a:cs typeface="Times New Roman"/>
              </a:rPr>
              <a:t> Overall Capabilities field, as defined in</a:t>
            </a:r>
            <a:r>
              <a:rPr lang="en-US" altLang="ja-JP" sz="1800" kern="0" dirty="0">
                <a:solidFill>
                  <a:srgbClr val="000000"/>
                </a:solidFill>
                <a:latin typeface="Times New Roman"/>
                <a:ea typeface="ＭＳ 明朝"/>
                <a:cs typeface="Times New Roman"/>
              </a:rPr>
              <a:t> </a:t>
            </a:r>
            <a:r>
              <a:rPr lang="en-US" altLang="ja-JP" kern="0" dirty="0">
                <a:solidFill>
                  <a:srgbClr val="000000"/>
                </a:solidFill>
                <a:latin typeface="Times New Roman"/>
                <a:ea typeface="ＭＳ 明朝"/>
                <a:cs typeface="Times New Roman"/>
              </a:rPr>
              <a:t>6.4.11. </a:t>
            </a:r>
            <a:r>
              <a:rPr lang="en-US" altLang="ja-JP" u="sng" kern="0" dirty="0">
                <a:solidFill>
                  <a:srgbClr val="000000"/>
                </a:solidFill>
                <a:latin typeface="Times New Roman"/>
                <a:ea typeface="ＭＳ 明朝"/>
                <a:cs typeface="Times New Roman"/>
              </a:rPr>
              <a:t>For HRCP DEVs, the Capabilities field contains the HRCP DEV Capability IE, as defined in</a:t>
            </a:r>
            <a:r>
              <a:rPr lang="en-US" altLang="ja-JP" sz="1800" u="sng" kern="0" dirty="0">
                <a:solidFill>
                  <a:srgbClr val="000000"/>
                </a:solidFill>
                <a:latin typeface="Times New Roman"/>
                <a:ea typeface="ＭＳ 明朝"/>
                <a:cs typeface="Times New Roman"/>
              </a:rPr>
              <a:t> </a:t>
            </a:r>
            <a:r>
              <a:rPr lang="en-US" altLang="ja-JP" u="sng" kern="0" dirty="0">
                <a:solidFill>
                  <a:srgbClr val="000000"/>
                </a:solidFill>
                <a:latin typeface="Times New Roman"/>
                <a:ea typeface="ＭＳ 明朝"/>
                <a:cs typeface="Times New Roman"/>
              </a:rPr>
              <a:t>6.4.11b.</a:t>
            </a:r>
            <a:endParaRPr lang="ja-JP" altLang="ja-JP" sz="1400" kern="100" dirty="0">
              <a:latin typeface="Century"/>
              <a:ea typeface="ＭＳ 明朝"/>
              <a:cs typeface="Times New Roman"/>
            </a:endParaRPr>
          </a:p>
          <a:p>
            <a:pPr>
              <a:spcAft>
                <a:spcPts val="0"/>
              </a:spcAft>
            </a:pPr>
            <a:r>
              <a:rPr lang="en-US" altLang="ja-JP" kern="0" dirty="0">
                <a:solidFill>
                  <a:srgbClr val="000000"/>
                </a:solidFill>
                <a:latin typeface="Times New Roman"/>
                <a:ea typeface="ＭＳ 明朝"/>
                <a:cs typeface="Times New Roman"/>
              </a:rPr>
              <a:t>The Association Timeout Period (ATP) field is maximum amount of time in milliseconds that the</a:t>
            </a:r>
            <a:r>
              <a:rPr lang="en-US" altLang="ja-JP" sz="1800" kern="0" dirty="0">
                <a:solidFill>
                  <a:srgbClr val="000000"/>
                </a:solidFill>
                <a:latin typeface="Times New Roman"/>
                <a:ea typeface="ＭＳ 明朝"/>
                <a:cs typeface="Times New Roman"/>
              </a:rPr>
              <a:t> </a:t>
            </a:r>
            <a:r>
              <a:rPr lang="en-US" altLang="ja-JP" kern="0" dirty="0">
                <a:solidFill>
                  <a:srgbClr val="000000"/>
                </a:solidFill>
                <a:latin typeface="Times New Roman"/>
                <a:ea typeface="ＭＳ 明朝"/>
                <a:cs typeface="Times New Roman"/>
              </a:rPr>
              <a:t>association relationship will be maintained in the absence of communication between the PNC or PPC and</a:t>
            </a:r>
            <a:r>
              <a:rPr lang="en-US" altLang="ja-JP" sz="1800" kern="0" dirty="0">
                <a:solidFill>
                  <a:srgbClr val="000000"/>
                </a:solidFill>
                <a:latin typeface="Times New Roman"/>
                <a:ea typeface="ＭＳ 明朝"/>
                <a:cs typeface="Times New Roman"/>
              </a:rPr>
              <a:t> </a:t>
            </a:r>
            <a:r>
              <a:rPr lang="en-US" altLang="ja-JP" kern="0" dirty="0">
                <a:solidFill>
                  <a:srgbClr val="000000"/>
                </a:solidFill>
                <a:latin typeface="Times New Roman"/>
                <a:ea typeface="ＭＳ 明朝"/>
                <a:cs typeface="Times New Roman"/>
              </a:rPr>
              <a:t>DEV, as described in 7.3.4.</a:t>
            </a:r>
            <a:endParaRPr lang="ja-JP" altLang="ja-JP" sz="1400" kern="100" dirty="0">
              <a:latin typeface="Century"/>
              <a:ea typeface="ＭＳ 明朝"/>
              <a:cs typeface="Times New Roman"/>
            </a:endParaRPr>
          </a:p>
          <a:p>
            <a:pPr>
              <a:spcAft>
                <a:spcPts val="0"/>
              </a:spcAft>
            </a:pPr>
            <a:r>
              <a:rPr lang="en-US" altLang="ja-JP" sz="1100" u="sng" kern="0" dirty="0">
                <a:solidFill>
                  <a:srgbClr val="000000"/>
                </a:solidFill>
                <a:latin typeface="Times New Roman"/>
                <a:ea typeface="ＭＳ 明朝"/>
                <a:cs typeface="Times New Roman"/>
              </a:rPr>
              <a:t>NOTE—It is recommended that an HRCP DEV should use short ATP length value less than or equal to 500 </a:t>
            </a:r>
            <a:r>
              <a:rPr lang="en-US" altLang="ja-JP" sz="1100" u="sng" kern="0" dirty="0" err="1">
                <a:solidFill>
                  <a:srgbClr val="000000"/>
                </a:solidFill>
                <a:latin typeface="Times New Roman"/>
                <a:ea typeface="ＭＳ 明朝"/>
                <a:cs typeface="Times New Roman"/>
              </a:rPr>
              <a:t>ms.</a:t>
            </a:r>
            <a:endParaRPr lang="ja-JP" altLang="ja-JP" sz="1400" kern="100" dirty="0">
              <a:latin typeface="Century"/>
              <a:ea typeface="ＭＳ 明朝"/>
              <a:cs typeface="Times New Roman"/>
            </a:endParaRPr>
          </a:p>
          <a:p>
            <a:pPr algn="just">
              <a:spcAft>
                <a:spcPts val="0"/>
              </a:spcAft>
            </a:pPr>
            <a:r>
              <a:rPr lang="en-US" altLang="ja-JP" strike="sngStrike" kern="0" dirty="0">
                <a:solidFill>
                  <a:srgbClr val="FF0000"/>
                </a:solidFill>
                <a:latin typeface="Times New Roman"/>
                <a:ea typeface="ＭＳ 明朝"/>
                <a:cs typeface="Times New Roman"/>
              </a:rPr>
              <a:t>The IEs field is present only for HRCP DEVs.</a:t>
            </a:r>
            <a:endParaRPr lang="ja-JP" altLang="ja-JP" sz="1400" kern="100" dirty="0">
              <a:latin typeface="Century"/>
              <a:ea typeface="ＭＳ 明朝"/>
              <a:cs typeface="Times New Roman"/>
            </a:endParaRPr>
          </a:p>
          <a:p>
            <a:pPr algn="just">
              <a:spcAft>
                <a:spcPts val="0"/>
              </a:spcAft>
            </a:pPr>
            <a:r>
              <a:rPr lang="en-US" altLang="ja-JP" kern="0" dirty="0">
                <a:highlight>
                  <a:srgbClr val="FFFF00"/>
                </a:highlight>
                <a:latin typeface="Times New Roman"/>
                <a:ea typeface="ＭＳ 明朝"/>
                <a:cs typeface="Times New Roman"/>
              </a:rPr>
              <a:t>The DEV Utility field shall be formatted as illustrated in Figure 6-12</a:t>
            </a:r>
            <a:r>
              <a:rPr lang="en-US" altLang="ja-JP" kern="0" dirty="0">
                <a:solidFill>
                  <a:srgbClr val="FF0000"/>
                </a:solidFill>
                <a:highlight>
                  <a:srgbClr val="FFFF00"/>
                </a:highlight>
                <a:latin typeface="Times New Roman"/>
                <a:ea typeface="ＭＳ 明朝"/>
                <a:cs typeface="Times New Roman"/>
              </a:rPr>
              <a:t>7</a:t>
            </a:r>
            <a:r>
              <a:rPr lang="en-US" altLang="ja-JP" kern="0" dirty="0">
                <a:latin typeface="Times New Roman"/>
                <a:ea typeface="ＭＳ 明朝"/>
                <a:cs typeface="Times New Roman"/>
              </a:rPr>
              <a:t> </a:t>
            </a:r>
            <a:r>
              <a:rPr lang="en-US" altLang="ja-JP" kern="0" dirty="0">
                <a:solidFill>
                  <a:srgbClr val="FF0000"/>
                </a:solidFill>
                <a:latin typeface="Times New Roman"/>
                <a:ea typeface="ＭＳ 明朝"/>
                <a:cs typeface="Times New Roman"/>
              </a:rPr>
              <a:t>for </a:t>
            </a:r>
            <a:r>
              <a:rPr lang="en-US" altLang="ja-JP" kern="0" dirty="0" err="1">
                <a:solidFill>
                  <a:srgbClr val="FF0000"/>
                </a:solidFill>
                <a:latin typeface="Times New Roman"/>
                <a:ea typeface="ＭＳ 明朝"/>
                <a:cs typeface="Times New Roman"/>
              </a:rPr>
              <a:t>piconet</a:t>
            </a:r>
            <a:r>
              <a:rPr lang="en-US" altLang="ja-JP" kern="0" dirty="0">
                <a:solidFill>
                  <a:srgbClr val="FF0000"/>
                </a:solidFill>
                <a:latin typeface="Times New Roman"/>
                <a:ea typeface="ＭＳ 明朝"/>
                <a:cs typeface="Times New Roman"/>
              </a:rPr>
              <a:t>. For P2Plink, the DEV Utility field is always ignored.</a:t>
            </a:r>
            <a:endParaRPr lang="ja-JP" altLang="ja-JP" sz="1400" kern="100" dirty="0">
              <a:effectLst/>
              <a:latin typeface="Century"/>
              <a:ea typeface="ＭＳ 明朝"/>
              <a:cs typeface="Times New Roman"/>
            </a:endParaRPr>
          </a:p>
        </p:txBody>
      </p:sp>
      <p:graphicFrame>
        <p:nvGraphicFramePr>
          <p:cNvPr id="11" name="表 10"/>
          <p:cNvGraphicFramePr>
            <a:graphicFrameLocks noGrp="1"/>
          </p:cNvGraphicFramePr>
          <p:nvPr>
            <p:extLst>
              <p:ext uri="{D42A27DB-BD31-4B8C-83A1-F6EECF244321}">
                <p14:modId xmlns:p14="http://schemas.microsoft.com/office/powerpoint/2010/main" val="2796393652"/>
              </p:ext>
            </p:extLst>
          </p:nvPr>
        </p:nvGraphicFramePr>
        <p:xfrm>
          <a:off x="647564" y="3501008"/>
          <a:ext cx="4085590" cy="274320"/>
        </p:xfrm>
        <a:graphic>
          <a:graphicData uri="http://schemas.openxmlformats.org/drawingml/2006/table">
            <a:tbl>
              <a:tblPr/>
              <a:tblGrid>
                <a:gridCol w="777240"/>
                <a:gridCol w="1753870"/>
                <a:gridCol w="777240"/>
                <a:gridCol w="777240"/>
              </a:tblGrid>
              <a:tr h="75565">
                <a:tc>
                  <a:txBody>
                    <a:bodyPr/>
                    <a:lstStyle/>
                    <a:p>
                      <a:pPr>
                        <a:spcAft>
                          <a:spcPts val="0"/>
                        </a:spcAft>
                      </a:pPr>
                      <a:r>
                        <a:rPr lang="en-US" sz="900" b="1" strike="sngStrike" kern="100" dirty="0">
                          <a:solidFill>
                            <a:srgbClr val="FF0000"/>
                          </a:solidFill>
                          <a:effectLst/>
                          <a:latin typeface="Times New Roman"/>
                          <a:ea typeface="ＭＳ 明朝"/>
                        </a:rPr>
                        <a:t>Octets: 6 </a:t>
                      </a:r>
                      <a:endParaRPr lang="ja-JP" sz="1200"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sngStrike" kern="100">
                          <a:solidFill>
                            <a:srgbClr val="FF0000"/>
                          </a:solidFill>
                          <a:effectLst/>
                          <a:latin typeface="Times New Roman"/>
                          <a:ea typeface="ＭＳ 明朝"/>
                        </a:rPr>
                        <a:t>as defined in 6.4.11 or 6.4.11b </a:t>
                      </a:r>
                      <a:endParaRPr lang="ja-JP" sz="1200"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sngStrike" kern="100" dirty="0">
                          <a:solidFill>
                            <a:srgbClr val="FF0000"/>
                          </a:solidFill>
                          <a:effectLst/>
                          <a:latin typeface="Times New Roman"/>
                          <a:ea typeface="ＭＳ 明朝"/>
                        </a:rPr>
                        <a:t>2 </a:t>
                      </a:r>
                      <a:endParaRPr lang="ja-JP" sz="1200"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strike="sngStrike" kern="100">
                          <a:solidFill>
                            <a:srgbClr val="FF0000"/>
                          </a:solidFill>
                          <a:effectLst/>
                          <a:latin typeface="Times New Roman"/>
                          <a:ea typeface="ＭＳ 明朝"/>
                        </a:rPr>
                        <a:t>variable </a:t>
                      </a:r>
                      <a:endParaRPr lang="ja-JP" sz="1200"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930">
                <a:tc>
                  <a:txBody>
                    <a:bodyPr/>
                    <a:lstStyle/>
                    <a:p>
                      <a:pPr>
                        <a:spcAft>
                          <a:spcPts val="0"/>
                        </a:spcAft>
                      </a:pPr>
                      <a:r>
                        <a:rPr lang="en-US" sz="900" strike="sngStrike" kern="100">
                          <a:solidFill>
                            <a:srgbClr val="FF0000"/>
                          </a:solidFill>
                          <a:effectLst/>
                          <a:latin typeface="Times New Roman"/>
                          <a:ea typeface="ＭＳ 明朝"/>
                        </a:rPr>
                        <a:t>DEV Address </a:t>
                      </a:r>
                      <a:endParaRPr lang="ja-JP" sz="1200"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sngStrike" kern="100">
                          <a:solidFill>
                            <a:srgbClr val="FF0000"/>
                          </a:solidFill>
                          <a:effectLst/>
                          <a:latin typeface="Times New Roman"/>
                          <a:ea typeface="ＭＳ 明朝"/>
                        </a:rPr>
                        <a:t>Capabilities </a:t>
                      </a:r>
                      <a:endParaRPr lang="ja-JP" sz="1200"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sngStrike" kern="100">
                          <a:solidFill>
                            <a:srgbClr val="FF0000"/>
                          </a:solidFill>
                          <a:effectLst/>
                          <a:latin typeface="Times New Roman"/>
                          <a:ea typeface="ＭＳ 明朝"/>
                        </a:rPr>
                        <a:t>ATP </a:t>
                      </a:r>
                      <a:endParaRPr lang="ja-JP" sz="1200" kern="10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strike="sngStrike" kern="100" dirty="0">
                          <a:solidFill>
                            <a:srgbClr val="FF0000"/>
                          </a:solidFill>
                          <a:effectLst/>
                          <a:latin typeface="Times New Roman"/>
                          <a:ea typeface="ＭＳ 明朝"/>
                        </a:rPr>
                        <a:t>IEs </a:t>
                      </a:r>
                      <a:endParaRPr lang="ja-JP" sz="1200" kern="100" dirty="0">
                        <a:solidFill>
                          <a:srgbClr val="000000"/>
                        </a:solidFill>
                        <a:effectLst/>
                        <a:latin typeface="Arial"/>
                        <a:ea typeface="ＭＳ 明朝"/>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タイトル 89"/>
          <p:cNvSpPr txBox="1">
            <a:spLocks/>
          </p:cNvSpPr>
          <p:nvPr/>
        </p:nvSpPr>
        <p:spPr bwMode="auto">
          <a:xfrm>
            <a:off x="668973" y="683190"/>
            <a:ext cx="7918648" cy="40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kumimoji="1" lang="en-US" altLang="ja-JP" sz="2800" kern="0" dirty="0" smtClean="0"/>
              <a:t>Comment #116 Changed Text</a:t>
            </a:r>
            <a:endParaRPr kumimoji="1" lang="ja-JP" altLang="en-US" sz="2800" kern="0" dirty="0"/>
          </a:p>
        </p:txBody>
      </p:sp>
    </p:spTree>
    <p:extLst>
      <p:ext uri="{BB962C8B-B14F-4D97-AF65-F5344CB8AC3E}">
        <p14:creationId xmlns:p14="http://schemas.microsoft.com/office/powerpoint/2010/main" val="2143127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&lt;Apr. 2016&gt;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7</a:t>
            </a:fld>
            <a:endParaRPr lang="en-US" altLang="ja-JP"/>
          </a:p>
        </p:txBody>
      </p:sp>
      <p:sp>
        <p:nvSpPr>
          <p:cNvPr id="5" name="タイトル 4"/>
          <p:cNvSpPr>
            <a:spLocks noGrp="1"/>
          </p:cNvSpPr>
          <p:nvPr>
            <p:ph type="title" idx="4294967295"/>
          </p:nvPr>
        </p:nvSpPr>
        <p:spPr>
          <a:xfrm>
            <a:off x="0" y="2816225"/>
            <a:ext cx="7772400" cy="1066800"/>
          </a:xfrm>
        </p:spPr>
        <p:txBody>
          <a:bodyPr/>
          <a:lstStyle/>
          <a:p>
            <a:r>
              <a:rPr kumimoji="1" lang="ja-JP" altLang="en-US" sz="5400" b="1" dirty="0" smtClean="0"/>
              <a:t>E</a:t>
            </a:r>
            <a:r>
              <a:rPr kumimoji="1" lang="en-US" altLang="ja-JP" sz="5400" b="1" dirty="0" smtClean="0"/>
              <a:t>ND</a:t>
            </a:r>
            <a:endParaRPr kumimoji="1" lang="ja-JP" altLang="en-US" sz="5400" b="1" dirty="0"/>
          </a:p>
        </p:txBody>
      </p:sp>
    </p:spTree>
    <p:extLst>
      <p:ext uri="{BB962C8B-B14F-4D97-AF65-F5344CB8AC3E}">
        <p14:creationId xmlns:p14="http://schemas.microsoft.com/office/powerpoint/2010/main" val="2213533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7172</TotalTime>
  <Words>901</Words>
  <Application>Microsoft Office PowerPoint</Application>
  <PresentationFormat>画面に合わせる (4:3)</PresentationFormat>
  <Paragraphs>194</Paragraphs>
  <Slides>7</Slides>
  <Notes>2</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IEEE-P802_15</vt:lpstr>
      <vt:lpstr>PowerPoint プレゼンテーション</vt:lpstr>
      <vt:lpstr>Comment #83 and the resolution</vt:lpstr>
      <vt:lpstr>Comment #83 and the resolution(Cont’d)</vt:lpstr>
      <vt:lpstr>Comment #83 and the resolution(Cont’d)</vt:lpstr>
      <vt:lpstr>Comment #116 and the resolution</vt:lpstr>
      <vt:lpstr>PowerPoint プレゼンテーション</vt:lpstr>
      <vt:lpstr>END</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Sony</cp:lastModifiedBy>
  <cp:revision>645</cp:revision>
  <cp:lastPrinted>1998-02-10T13:28:06Z</cp:lastPrinted>
  <dcterms:created xsi:type="dcterms:W3CDTF">1999-11-08T18:59:45Z</dcterms:created>
  <dcterms:modified xsi:type="dcterms:W3CDTF">2016-04-13T12:26:17Z</dcterms:modified>
</cp:coreProperties>
</file>