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9" r:id="rId2"/>
    <p:sldId id="416" r:id="rId3"/>
    <p:sldId id="417" r:id="rId4"/>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11" autoAdjust="0"/>
    <p:restoredTop sz="91431" autoAdjust="0"/>
  </p:normalViewPr>
  <p:slideViewPr>
    <p:cSldViewPr>
      <p:cViewPr varScale="1">
        <p:scale>
          <a:sx n="122" d="100"/>
          <a:sy n="122" d="100"/>
        </p:scale>
        <p:origin x="-1140" y="-102"/>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2548" y="-6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dirty="0"/>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dirty="0"/>
              <a:t>Page </a:t>
            </a:r>
            <a:fld id="{F3BE1878-F6F4-4E66-B0A9-0DC2C6D83F40}" type="slidenum">
              <a:rPr lang="en-US" altLang="ko-KR"/>
              <a:pPr/>
              <a:t>‹#›</a:t>
            </a:fld>
            <a:endParaRPr lang="en-US" altLang="ko-KR" dirty="0"/>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dirty="0">
                <a:ea typeface="굴림" charset="-127"/>
              </a:rPr>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dirty="0"/>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dirty="0"/>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dirty="0"/>
              <a:t>Page </a:t>
            </a:r>
            <a:fld id="{722584E4-5C99-48A1-B50B-09A179DEB0F0}" type="slidenum">
              <a:rPr lang="en-US" altLang="ko-KR"/>
              <a:pPr/>
              <a:t>‹#›</a:t>
            </a:fld>
            <a:endParaRPr lang="en-US" altLang="ko-KR" dirty="0"/>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dirty="0">
                <a:ea typeface="굴림" charset="-127"/>
              </a:rPr>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スライド番号プレースホルダー 2"/>
          <p:cNvSpPr>
            <a:spLocks noGrp="1"/>
          </p:cNvSpPr>
          <p:nvPr>
            <p:ph type="sldNum" sz="quarter" idx="10"/>
          </p:nvPr>
        </p:nvSpPr>
        <p:spPr/>
        <p:txBody>
          <a:bodyPr/>
          <a:lstStyle/>
          <a:p>
            <a:r>
              <a:rPr lang="en-US" altLang="ko-KR" smtClean="0"/>
              <a:t>Slide </a:t>
            </a:r>
            <a:fld id="{ACACE2C6-21A7-4478-A030-325071138761}" type="slidenum">
              <a:rPr lang="en-US" altLang="ko-KR" smtClean="0"/>
              <a:pPr/>
              <a:t>‹#›</a:t>
            </a:fld>
            <a:endParaRPr lang="en-US" altLang="ko-KR" dirty="0"/>
          </a:p>
        </p:txBody>
      </p:sp>
    </p:spTree>
    <p:extLst>
      <p:ext uri="{BB962C8B-B14F-4D97-AF65-F5344CB8AC3E}">
        <p14:creationId xmlns:p14="http://schemas.microsoft.com/office/powerpoint/2010/main" val="158274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10" name="スライド番号プレースホルダー 9"/>
          <p:cNvSpPr>
            <a:spLocks noGrp="1"/>
          </p:cNvSpPr>
          <p:nvPr>
            <p:ph type="sldNum" sz="quarter" idx="12"/>
          </p:nvPr>
        </p:nvSpPr>
        <p:spPr/>
        <p:txBody>
          <a:bodyPr/>
          <a:lstStyle/>
          <a:p>
            <a:r>
              <a:rPr lang="en-US" altLang="ko-KR" dirty="0" smtClean="0"/>
              <a:t>Slide </a:t>
            </a:r>
            <a:fld id="{ACACE2C6-21A7-4478-A030-325071138761}" type="slidenum">
              <a:rPr lang="en-US" altLang="ko-KR" smtClean="0"/>
              <a:pPr/>
              <a:t>‹#›</a:t>
            </a:fld>
            <a:endParaRPr lang="en-US" altLang="ko-KR" dirty="0"/>
          </a:p>
        </p:txBody>
      </p:sp>
      <p:sp>
        <p:nvSpPr>
          <p:cNvPr id="11" name="テキスト ボックス 10"/>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Tree>
    <p:extLst>
      <p:ext uri="{BB962C8B-B14F-4D97-AF65-F5344CB8AC3E}">
        <p14:creationId xmlns:p14="http://schemas.microsoft.com/office/powerpoint/2010/main" val="61475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lstStyle/>
          <a:p>
            <a:r>
              <a:rPr lang="en-US" altLang="ko-KR" dirty="0" smtClean="0"/>
              <a:t>Slide </a:t>
            </a:r>
            <a:fld id="{ACACE2C6-21A7-4478-A030-325071138761}" type="slidenum">
              <a:rPr lang="en-US" altLang="ko-KR" smtClean="0"/>
              <a:pPr/>
              <a:t>‹#›</a:t>
            </a:fld>
            <a:endParaRPr lang="en-US" altLang="ko-KR" dirty="0"/>
          </a:p>
        </p:txBody>
      </p:sp>
      <p:sp>
        <p:nvSpPr>
          <p:cNvPr id="10" name="テキスト ボックス 9"/>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a:t>
            </a:r>
            <a:r>
              <a:rPr lang="ja-JP" altLang="en-US" noProof="0" dirty="0" smtClean="0"/>
              <a:t>스타일</a:t>
            </a:r>
            <a:r>
              <a:rPr lang="ko-KR" altLang="en-US" dirty="0" smtClean="0"/>
              <a:t> 편집</a:t>
            </a:r>
            <a:endParaRPr lang="en-US" altLang="ko-KR"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dirty="0"/>
              <a:t>Slide </a:t>
            </a:r>
            <a:fld id="{ACACE2C6-21A7-4478-A030-325071138761}" type="slidenum">
              <a:rPr lang="en-US" altLang="ko-KR"/>
              <a:pPr/>
              <a:t>‹#›</a:t>
            </a:fld>
            <a:endParaRPr lang="en-US" altLang="ko-KR" dirty="0"/>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smtClean="0">
                <a:ea typeface="굴림" charset="-127"/>
              </a:rPr>
              <a:t>doc.: IEEE 802.15-16-0</a:t>
            </a:r>
            <a:r>
              <a:rPr lang="en-US" altLang="ja-JP" sz="1400" b="1" i="0" kern="1200" dirty="0" smtClean="0">
                <a:solidFill>
                  <a:schemeClr val="tx1"/>
                </a:solidFill>
                <a:effectLst/>
                <a:latin typeface="Times New Roman" pitchFamily="18" charset="0"/>
                <a:ea typeface="+mn-ea"/>
                <a:cs typeface="+mn-cs"/>
              </a:rPr>
              <a:t>332 </a:t>
            </a:r>
            <a:r>
              <a:rPr lang="en-US" altLang="ko-KR" sz="1400" b="1" dirty="0" smtClean="0">
                <a:ea typeface="굴림" charset="-127"/>
              </a:rPr>
              <a:t>-00-003e</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dirty="0">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1" name="テキスト ボックス 10"/>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
        <p:nvSpPr>
          <p:cNvPr id="12" name="テキスト ボックス 11"/>
          <p:cNvSpPr txBox="1"/>
          <p:nvPr userDrawn="1"/>
        </p:nvSpPr>
        <p:spPr>
          <a:xfrm>
            <a:off x="683568" y="332656"/>
            <a:ext cx="1512168"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April</a:t>
            </a:r>
            <a:r>
              <a:rPr lang="en-US" altLang="ko-KR" sz="1400" b="1" dirty="0" smtClean="0"/>
              <a:t> 20</a:t>
            </a:r>
            <a:r>
              <a:rPr lang="en-US" altLang="ja-JP" sz="1400" b="1" dirty="0" smtClean="0"/>
              <a:t>16</a:t>
            </a:r>
            <a:endParaRPr lang="en-US" altLang="ko-KR" sz="1400" b="1" dirty="0" smtClean="0"/>
          </a:p>
        </p:txBody>
      </p:sp>
    </p:spTree>
  </p:cSld>
  <p:clrMap bg1="lt1" tx1="dk1" bg2="lt2" tx2="dk2" accent1="accent1" accent2="accent2" accent3="accent3" accent4="accent4" accent5="accent5" accent6="accent6" hlink="hlink" folHlink="folHlink"/>
  <p:sldLayoutIdLst>
    <p:sldLayoutId id="2147483656" r:id="rId1"/>
    <p:sldLayoutId id="2147483649" r:id="rId2"/>
    <p:sldLayoutId id="2147483655" r:id="rId3"/>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845" y="1032556"/>
            <a:ext cx="7967756"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pt-BR" altLang="ja-JP" sz="1400" dirty="0">
                <a:cs typeface="Times New Roman" pitchFamily="18" charset="0"/>
              </a:rPr>
              <a:t>Proposed resolution to </a:t>
            </a:r>
            <a:r>
              <a:rPr lang="en-US" altLang="ja-JP" sz="1400" dirty="0">
                <a:cs typeface="Times New Roman" pitchFamily="18" charset="0"/>
              </a:rPr>
              <a:t>CID#133</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a:t>
            </a:r>
            <a:r>
              <a:rPr lang="en-US" altLang="ja-JP" sz="1400" b="1" smtClean="0">
                <a:latin typeface="Times New Roman" pitchFamily="18" charset="0"/>
                <a:ea typeface="ＭＳ Ｐゴシック" charset="-128"/>
                <a:cs typeface="Times New Roman" pitchFamily="18" charset="0"/>
              </a:rPr>
              <a:t>: </a:t>
            </a:r>
            <a:r>
              <a:rPr lang="en-US" altLang="ja-JP" sz="1400" b="1" smtClean="0">
                <a:latin typeface="Times New Roman" pitchFamily="18" charset="0"/>
                <a:ea typeface="ＭＳ Ｐゴシック" charset="-128"/>
                <a:cs typeface="Times New Roman" pitchFamily="18" charset="0"/>
              </a:rPr>
              <a:t>[</a:t>
            </a:r>
            <a:r>
              <a:rPr lang="en-US" altLang="ja-JP" sz="1400">
                <a:ea typeface="ＭＳ Ｐゴシック" charset="-128"/>
                <a:cs typeface="Times New Roman" pitchFamily="18" charset="0"/>
              </a:rPr>
              <a:t>14</a:t>
            </a:r>
            <a:r>
              <a:rPr lang="en-US" altLang="ja-JP" sz="1400" smtClean="0">
                <a:ea typeface="ＭＳ Ｐゴシック" charset="-128"/>
                <a:cs typeface="Times New Roman" pitchFamily="18" charset="0"/>
              </a:rPr>
              <a:t> </a:t>
            </a:r>
            <a:r>
              <a:rPr lang="en-US" altLang="ja-JP" sz="1400" dirty="0">
                <a:ea typeface="ＭＳ Ｐゴシック" charset="-128"/>
                <a:cs typeface="Times New Roman" pitchFamily="18" charset="0"/>
              </a:rPr>
              <a:t>April</a:t>
            </a:r>
            <a:r>
              <a:rPr lang="en-US" altLang="ja-JP" sz="1400" dirty="0" smtClean="0">
                <a:latin typeface="Times New Roman" pitchFamily="18" charset="0"/>
                <a:ea typeface="ＭＳ Ｐゴシック" charset="-128"/>
                <a:cs typeface="Times New Roman" pitchFamily="18" charset="0"/>
              </a:rPr>
              <a:t> 2016]</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[Ken </a:t>
            </a:r>
            <a:r>
              <a:rPr lang="en-US" altLang="ja-JP" sz="1400" dirty="0" smtClean="0">
                <a:ea typeface="ＭＳ Ｐゴシック" charset="-128"/>
                <a:cs typeface="Times New Roman" pitchFamily="18" charset="0"/>
              </a:rPr>
              <a:t>Hiraga</a:t>
            </a:r>
            <a:r>
              <a:rPr lang="en-US" altLang="ja-JP" sz="1400" baseline="30000" dirty="0" smtClean="0">
                <a:ea typeface="ＭＳ Ｐゴシック" charset="-128"/>
                <a:cs typeface="Times New Roman" pitchFamily="18" charset="0"/>
              </a:rPr>
              <a:t>(</a:t>
            </a:r>
            <a:r>
              <a:rPr lang="en-US" altLang="ja-JP" sz="1400" baseline="30000" dirty="0" smtClean="0">
                <a:solidFill>
                  <a:srgbClr val="000000"/>
                </a:solidFill>
                <a:latin typeface="Times New Roman"/>
              </a:rPr>
              <a:t>1)</a:t>
            </a:r>
            <a:r>
              <a:rPr lang="en-US" altLang="ja-JP" sz="1400" dirty="0" smtClean="0">
                <a:ea typeface="ＭＳ Ｐゴシック" charset="-128"/>
                <a:cs typeface="Times New Roman" pitchFamily="18" charset="0"/>
              </a:rPr>
              <a:t>, Jae </a:t>
            </a:r>
            <a:r>
              <a:rPr lang="en-US" altLang="ja-JP" sz="1400" dirty="0" err="1" smtClean="0">
                <a:ea typeface="ＭＳ Ｐゴシック" charset="-128"/>
                <a:cs typeface="Times New Roman" pitchFamily="18" charset="0"/>
              </a:rPr>
              <a:t>Seung</a:t>
            </a:r>
            <a:r>
              <a:rPr lang="en-US" altLang="ja-JP" sz="1400" dirty="0" smtClean="0">
                <a:ea typeface="ＭＳ Ｐゴシック" charset="-128"/>
                <a:cs typeface="Times New Roman" pitchFamily="18" charset="0"/>
              </a:rPr>
              <a:t> Lee,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Keitarou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Kondou</a:t>
            </a:r>
            <a:r>
              <a:rPr lang="en-US" altLang="ja-JP" sz="1400" dirty="0" smtClean="0">
                <a:latin typeface="Times New Roman" pitchFamily="18" charset="0"/>
                <a:ea typeface="ＭＳ Ｐゴシック" charset="-128"/>
                <a:cs typeface="Times New Roman" pitchFamily="18" charset="0"/>
              </a:rPr>
              <a:t>, Andrew Estrada,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a:t>
            </a:r>
            <a:r>
              <a:rPr lang="en-US" altLang="ja-JP" sz="1400" dirty="0" smtClean="0">
                <a:ea typeface="ＭＳ Ｐゴシック" charset="-128"/>
                <a:cs typeface="Times New Roman" pitchFamily="18" charset="0"/>
              </a:rPr>
              <a:t>NTT</a:t>
            </a:r>
            <a:r>
              <a:rPr lang="en-US" altLang="ja-JP" sz="1400" baseline="30000" dirty="0" smtClean="0">
                <a:latin typeface="Times New Roman"/>
              </a:rPr>
              <a:t>1</a:t>
            </a:r>
            <a:r>
              <a:rPr lang="en-US" altLang="ja-JP" sz="1400" dirty="0" smtClean="0">
                <a:ea typeface="ＭＳ Ｐゴシック" charset="-128"/>
                <a:cs typeface="Times New Roman" pitchFamily="18" charset="0"/>
              </a:rPr>
              <a:t>, ETRI</a:t>
            </a:r>
            <a:r>
              <a:rPr lang="en-US" altLang="ja-JP" sz="1400" dirty="0" smtClean="0">
                <a:latin typeface="Times New Roman" pitchFamily="18" charset="0"/>
                <a:ea typeface="ＭＳ Ｐゴシック" charset="-128"/>
                <a:cs typeface="Times New Roman" pitchFamily="18" charset="0"/>
              </a:rPr>
              <a:t>, JRC,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err="1">
                <a:ea typeface="ＭＳ Ｐゴシック" charset="-128"/>
              </a:rPr>
              <a:t>Hirarinooka</a:t>
            </a:r>
            <a:r>
              <a:rPr lang="en-US" altLang="ja-JP" sz="1400" dirty="0">
                <a:ea typeface="ＭＳ Ｐゴシック" charset="-128"/>
              </a:rPr>
              <a:t> 1-1, Yokosuka Japan</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smtClean="0">
                <a:ea typeface="ＭＳ Ｐゴシック" charset="-128"/>
              </a:rPr>
              <a:t>hiraga.ken@lab.ntt.co.jp]</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Re: [</a:t>
            </a:r>
            <a:r>
              <a:rPr lang="en-US" altLang="ja-JP" sz="1400" dirty="0"/>
              <a:t>LB114_Consolidated_Comments</a:t>
            </a:r>
            <a:r>
              <a:rPr lang="en-US" altLang="ja-JP" sz="1400" b="1" dirty="0" smtClean="0">
                <a:latin typeface="Times New Roman" pitchFamily="18" charset="0"/>
                <a:ea typeface="ＭＳ Ｐゴシック" charset="-128"/>
                <a:cs typeface="Times New Roman" pitchFamily="18" charset="0"/>
              </a:rPr>
              <a:t>]</a:t>
            </a:r>
          </a:p>
          <a:p>
            <a:pPr marL="0" lvl="3">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a:t>Proposes comment resolution </a:t>
            </a:r>
            <a:r>
              <a:rPr lang="en-US" altLang="ja-JP" sz="1400" dirty="0" smtClean="0"/>
              <a:t>on </a:t>
            </a:r>
            <a:r>
              <a:rPr lang="en-US" altLang="ja-JP" sz="1400" dirty="0">
                <a:ea typeface="ＭＳ Ｐゴシック" charset="-128"/>
                <a:cs typeface="Times New Roman" pitchFamily="18" charset="0"/>
              </a:rPr>
              <a:t>CID#133</a:t>
            </a:r>
            <a:r>
              <a:rPr lang="en-US" altLang="ja-JP" sz="1400" dirty="0" smtClean="0">
                <a:ea typeface="ＭＳ Ｐゴシック" charset="-128"/>
                <a:cs typeface="Times New Roman" pitchFamily="18" charset="0"/>
              </a:rPr>
              <a:t>.</a:t>
            </a:r>
            <a:r>
              <a:rPr lang="en-US" altLang="ja-JP" sz="1400" dirty="0"/>
              <a:t> Provides a proposed </a:t>
            </a:r>
            <a:r>
              <a:rPr lang="en-US" altLang="ja-JP" sz="1400" dirty="0" smtClean="0"/>
              <a:t>text for 11a.2.8.6 “</a:t>
            </a:r>
            <a:r>
              <a:rPr lang="x-none" altLang="ja-JP" sz="1400" dirty="0"/>
              <a:t>Data processing for </a:t>
            </a:r>
            <a:r>
              <a:rPr lang="x-none" altLang="ja-JP" sz="1400" i="1" dirty="0"/>
              <a:t>M</a:t>
            </a:r>
            <a:r>
              <a:rPr lang="x-none" altLang="ja-JP" sz="1400" dirty="0"/>
              <a:t>-streams transmission in MIMO mode or channel </a:t>
            </a:r>
            <a:r>
              <a:rPr lang="x-none" altLang="ja-JP" sz="1400" dirty="0" smtClean="0"/>
              <a:t>aggregation</a:t>
            </a:r>
            <a:r>
              <a:rPr lang="en-US" altLang="ja-JP" sz="1400" dirty="0" smtClean="0"/>
              <a:t>”.</a:t>
            </a:r>
            <a:endParaRPr lang="en-US" altLang="ja-JP" sz="1400" dirty="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To propose </a:t>
            </a:r>
            <a:r>
              <a:rPr lang="en-US" altLang="ja-JP" sz="1400" dirty="0" smtClean="0">
                <a:ea typeface="ＭＳ Ｐゴシック" charset="-128"/>
                <a:cs typeface="Times New Roman" pitchFamily="18" charset="0"/>
              </a:rPr>
              <a:t>comment resolution to CID#133 in LB114.</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4344988" y="6475413"/>
            <a:ext cx="530225" cy="182562"/>
          </a:xfrm>
        </p:spPr>
        <p:txBody>
          <a:bodyPr/>
          <a:lstStyle/>
          <a:p>
            <a:r>
              <a:rPr lang="en-US" altLang="ko-KR" smtClean="0"/>
              <a:t>Slide </a:t>
            </a:r>
            <a:fld id="{219D85FC-3B21-4478-B49B-8AD4596994CB}" type="slidenum">
              <a:rPr lang="en-US" altLang="ko-KR" smtClean="0"/>
              <a:pPr/>
              <a:t>2</a:t>
            </a:fld>
            <a:endParaRPr lang="en-US" altLang="ko-KR"/>
          </a:p>
        </p:txBody>
      </p:sp>
      <p:graphicFrame>
        <p:nvGraphicFramePr>
          <p:cNvPr id="5" name="表 4"/>
          <p:cNvGraphicFramePr>
            <a:graphicFrameLocks noGrp="1"/>
          </p:cNvGraphicFramePr>
          <p:nvPr>
            <p:extLst>
              <p:ext uri="{D42A27DB-BD31-4B8C-83A1-F6EECF244321}">
                <p14:modId xmlns:p14="http://schemas.microsoft.com/office/powerpoint/2010/main" val="1175426196"/>
              </p:ext>
            </p:extLst>
          </p:nvPr>
        </p:nvGraphicFramePr>
        <p:xfrm>
          <a:off x="611560" y="1412776"/>
          <a:ext cx="8064897" cy="1691940"/>
        </p:xfrm>
        <a:graphic>
          <a:graphicData uri="http://schemas.openxmlformats.org/drawingml/2006/table">
            <a:tbl>
              <a:tblPr>
                <a:tableStyleId>{5C22544A-7EE6-4342-B048-85BDC9FD1C3A}</a:tableStyleId>
              </a:tblPr>
              <a:tblGrid>
                <a:gridCol w="371511"/>
                <a:gridCol w="386727"/>
                <a:gridCol w="482515"/>
                <a:gridCol w="482515"/>
                <a:gridCol w="2622713"/>
                <a:gridCol w="2433451"/>
                <a:gridCol w="357073"/>
                <a:gridCol w="451359"/>
                <a:gridCol w="477033"/>
              </a:tblGrid>
              <a:tr h="720080">
                <a:tc>
                  <a:txBody>
                    <a:bodyPr/>
                    <a:lstStyle/>
                    <a:p>
                      <a:pPr algn="l" fontAlgn="b"/>
                      <a:r>
                        <a:rPr lang="en-US" sz="1200" b="1" i="0" u="none" strike="noStrike" dirty="0">
                          <a:effectLst/>
                          <a:latin typeface="Arial" panose="020B0604020202020204" pitchFamily="34" charset="0"/>
                          <a:cs typeface="Arial" panose="020B0604020202020204" pitchFamily="34" charset="0"/>
                        </a:rPr>
                        <a:t>CID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Page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Sub-clause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Line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Comment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Proposed Change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E/T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Must Be Satisfied?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smtClean="0">
                          <a:effectLst/>
                          <a:latin typeface="Arial" panose="020B0604020202020204" pitchFamily="34" charset="0"/>
                          <a:cs typeface="Arial" panose="020B0604020202020204" pitchFamily="34" charset="0"/>
                        </a:rPr>
                        <a:t>Resolution Stats</a:t>
                      </a:r>
                      <a:endParaRPr lang="en-US" sz="1200" b="1"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50895">
                <a:tc>
                  <a:txBody>
                    <a:bodyPr/>
                    <a:lstStyle/>
                    <a:p>
                      <a:pPr algn="l" fontAlgn="b"/>
                      <a:r>
                        <a:rPr lang="en-US" altLang="ja-JP" sz="1200" b="0" i="0" u="none" strike="noStrike" dirty="0" smtClean="0">
                          <a:effectLst/>
                          <a:latin typeface="Arial" panose="020B0604020202020204" pitchFamily="34" charset="0"/>
                          <a:cs typeface="Arial" panose="020B0604020202020204" pitchFamily="34" charset="0"/>
                        </a:rPr>
                        <a:t>133</a:t>
                      </a:r>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ja-JP" sz="1200" b="0" i="0" u="none" strike="noStrike" dirty="0">
                          <a:effectLst/>
                          <a:latin typeface="Arial"/>
                        </a:rPr>
                        <a:t>107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en-US" sz="1200" b="0" i="0" u="none" strike="noStrike" dirty="0">
                          <a:effectLst/>
                          <a:latin typeface="Arial"/>
                        </a:rPr>
                        <a:t>11a.2.8.6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ja-JP" sz="1200" b="0" i="0" u="none" strike="noStrike">
                          <a:effectLst/>
                          <a:latin typeface="Arial"/>
                        </a:rPr>
                        <a:t>24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a:effectLst/>
                          <a:latin typeface="Arial"/>
                        </a:rPr>
                        <a:t>The sentence "Same in channel aggregation." does not read well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a:effectLst/>
                          <a:latin typeface="Arial"/>
                        </a:rPr>
                        <a:t>Change to "The same applies to channel aggregation"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effectLst/>
                          <a:latin typeface="Arial"/>
                        </a:rPr>
                        <a:t>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effectLst/>
                          <a:latin typeface="Arial"/>
                        </a:rPr>
                        <a:t>Yes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7892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ko-KR" smtClean="0"/>
              <a:t>Slide </a:t>
            </a:r>
            <a:fld id="{219D85FC-3B21-4478-B49B-8AD4596994CB}" type="slidenum">
              <a:rPr lang="en-US" altLang="ko-KR" smtClean="0"/>
              <a:pPr/>
              <a:t>3</a:t>
            </a:fld>
            <a:endParaRPr lang="en-US" altLang="ko-KR"/>
          </a:p>
        </p:txBody>
      </p:sp>
      <p:sp>
        <p:nvSpPr>
          <p:cNvPr id="5" name="テキスト ボックス 4"/>
          <p:cNvSpPr txBox="1"/>
          <p:nvPr/>
        </p:nvSpPr>
        <p:spPr>
          <a:xfrm>
            <a:off x="2483768" y="1086665"/>
            <a:ext cx="4614533" cy="584775"/>
          </a:xfrm>
          <a:prstGeom prst="rect">
            <a:avLst/>
          </a:prstGeom>
          <a:solidFill>
            <a:schemeClr val="bg1"/>
          </a:solidFill>
        </p:spPr>
        <p:txBody>
          <a:bodyPr wrap="none" rtlCol="0">
            <a:spAutoFit/>
          </a:bodyPr>
          <a:lstStyle/>
          <a:p>
            <a:r>
              <a:rPr kumimoji="1" lang="en-US" altLang="ja-JP" sz="3200" dirty="0" smtClean="0">
                <a:cs typeface="Times New Roman" panose="02020603050405020304" pitchFamily="18" charset="0"/>
              </a:rPr>
              <a:t>Proposed text for </a:t>
            </a:r>
            <a:r>
              <a:rPr lang="en-US" altLang="ja-JP" sz="3200" dirty="0" smtClean="0">
                <a:cs typeface="Times New Roman" panose="02020603050405020304" pitchFamily="18" charset="0"/>
              </a:rPr>
              <a:t>11a.2.8.6</a:t>
            </a:r>
            <a:endParaRPr lang="en-US" altLang="ja-JP" sz="3200" dirty="0">
              <a:cs typeface="Times New Roman" panose="02020603050405020304" pitchFamily="18" charset="0"/>
            </a:endParaRPr>
          </a:p>
        </p:txBody>
      </p:sp>
      <p:sp>
        <p:nvSpPr>
          <p:cNvPr id="2" name="テキスト ボックス 1"/>
          <p:cNvSpPr txBox="1"/>
          <p:nvPr/>
        </p:nvSpPr>
        <p:spPr>
          <a:xfrm>
            <a:off x="709689" y="4797152"/>
            <a:ext cx="7848872" cy="1200329"/>
          </a:xfrm>
          <a:prstGeom prst="rect">
            <a:avLst/>
          </a:prstGeom>
          <a:noFill/>
          <a:ln>
            <a:solidFill>
              <a:schemeClr val="tx1"/>
            </a:solidFill>
          </a:ln>
        </p:spPr>
        <p:txBody>
          <a:bodyPr wrap="square" rtlCol="0">
            <a:spAutoFit/>
          </a:bodyPr>
          <a:lstStyle/>
          <a:p>
            <a:pPr marL="0" lvl="3"/>
            <a:r>
              <a:rPr lang="en-US" altLang="ja-JP" b="1" dirty="0" smtClean="0">
                <a:latin typeface="Arial" panose="020B0604020202020204" pitchFamily="34" charset="0"/>
                <a:cs typeface="Arial" panose="020B0604020202020204" pitchFamily="34" charset="0"/>
              </a:rPr>
              <a:t>11a.2.8.6 </a:t>
            </a:r>
            <a:r>
              <a:rPr lang="x-none" altLang="ja-JP" b="1" dirty="0" smtClean="0">
                <a:latin typeface="Arial" panose="020B0604020202020204" pitchFamily="34" charset="0"/>
                <a:cs typeface="Arial" panose="020B0604020202020204" pitchFamily="34" charset="0"/>
              </a:rPr>
              <a:t>Data </a:t>
            </a:r>
            <a:r>
              <a:rPr lang="x-none" altLang="ja-JP" b="1" dirty="0">
                <a:latin typeface="Arial" panose="020B0604020202020204" pitchFamily="34" charset="0"/>
                <a:cs typeface="Arial" panose="020B0604020202020204" pitchFamily="34" charset="0"/>
              </a:rPr>
              <a:t>processing for </a:t>
            </a:r>
            <a:r>
              <a:rPr lang="x-none" altLang="ja-JP" b="1" i="1" dirty="0">
                <a:latin typeface="Arial" panose="020B0604020202020204" pitchFamily="34" charset="0"/>
                <a:cs typeface="Arial" panose="020B0604020202020204" pitchFamily="34" charset="0"/>
              </a:rPr>
              <a:t>M</a:t>
            </a:r>
            <a:r>
              <a:rPr lang="x-none" altLang="ja-JP" b="1" dirty="0">
                <a:latin typeface="Arial" panose="020B0604020202020204" pitchFamily="34" charset="0"/>
                <a:cs typeface="Arial" panose="020B0604020202020204" pitchFamily="34" charset="0"/>
              </a:rPr>
              <a:t>-streams transmission in MIMO mode or channel aggregation</a:t>
            </a:r>
            <a:endParaRPr lang="ja-JP" altLang="ja-JP" b="1" dirty="0">
              <a:latin typeface="Arial" panose="020B0604020202020204" pitchFamily="34" charset="0"/>
              <a:cs typeface="Arial" panose="020B0604020202020204" pitchFamily="34" charset="0"/>
            </a:endParaRPr>
          </a:p>
          <a:p>
            <a:endParaRPr lang="en-US" altLang="ja-JP" dirty="0" smtClean="0"/>
          </a:p>
          <a:p>
            <a:r>
              <a:rPr lang="en-US" altLang="ja-JP" dirty="0" smtClean="0"/>
              <a:t>At </a:t>
            </a:r>
            <a:r>
              <a:rPr lang="en-US" altLang="ja-JP" dirty="0" err="1"/>
              <a:t>Tx</a:t>
            </a:r>
            <a:r>
              <a:rPr lang="en-US" altLang="ja-JP" dirty="0"/>
              <a:t> side, a </a:t>
            </a:r>
            <a:r>
              <a:rPr lang="en-US" altLang="ja-JP" dirty="0" err="1"/>
              <a:t>bitstream</a:t>
            </a:r>
            <a:r>
              <a:rPr lang="en-US" altLang="ja-JP" dirty="0"/>
              <a:t> received from MAC is </a:t>
            </a:r>
            <a:r>
              <a:rPr lang="en-US" altLang="ja-JP" dirty="0">
                <a:solidFill>
                  <a:srgbClr val="FF0000"/>
                </a:solidFill>
              </a:rPr>
              <a:t>divided into </a:t>
            </a:r>
            <a:r>
              <a:rPr lang="en-US" altLang="ja-JP" i="1" dirty="0" smtClean="0">
                <a:solidFill>
                  <a:srgbClr val="FF0000"/>
                </a:solidFill>
              </a:rPr>
              <a:t>M∙N</a:t>
            </a:r>
            <a:r>
              <a:rPr lang="en-US" altLang="ja-JP" dirty="0" smtClean="0">
                <a:solidFill>
                  <a:srgbClr val="FF0000"/>
                </a:solidFill>
              </a:rPr>
              <a:t> </a:t>
            </a:r>
            <a:r>
              <a:rPr lang="en-US" altLang="ja-JP" dirty="0">
                <a:solidFill>
                  <a:srgbClr val="FF0000"/>
                </a:solidFill>
              </a:rPr>
              <a:t>streams </a:t>
            </a:r>
            <a:r>
              <a:rPr lang="en-US" altLang="ja-JP" dirty="0" smtClean="0">
                <a:solidFill>
                  <a:srgbClr val="FF0000"/>
                </a:solidFill>
              </a:rPr>
              <a:t>when the number of spatial streams for MIMO is </a:t>
            </a:r>
            <a:r>
              <a:rPr lang="en-US" altLang="ja-JP" i="1" dirty="0" smtClean="0">
                <a:solidFill>
                  <a:srgbClr val="FF0000"/>
                </a:solidFill>
              </a:rPr>
              <a:t>M</a:t>
            </a:r>
            <a:r>
              <a:rPr lang="en-US" altLang="ja-JP" dirty="0" smtClean="0">
                <a:solidFill>
                  <a:srgbClr val="FF0000"/>
                </a:solidFill>
              </a:rPr>
              <a:t> and the number of  aggregated frequency channel is </a:t>
            </a:r>
            <a:r>
              <a:rPr lang="en-US" altLang="ja-JP" i="1" dirty="0" smtClean="0">
                <a:solidFill>
                  <a:srgbClr val="FF0000"/>
                </a:solidFill>
              </a:rPr>
              <a:t>N</a:t>
            </a:r>
            <a:r>
              <a:rPr lang="en-US" altLang="ja-JP" dirty="0" smtClean="0"/>
              <a:t>. </a:t>
            </a:r>
            <a:r>
              <a:rPr lang="en-US" altLang="ja-JP" dirty="0"/>
              <a:t>At Rx side, </a:t>
            </a:r>
            <a:r>
              <a:rPr lang="en-US" altLang="ja-JP" dirty="0" smtClean="0">
                <a:solidFill>
                  <a:srgbClr val="FF0000"/>
                </a:solidFill>
              </a:rPr>
              <a:t>these</a:t>
            </a:r>
            <a:r>
              <a:rPr lang="en-US" altLang="ja-JP" dirty="0" smtClean="0"/>
              <a:t> divided </a:t>
            </a:r>
            <a:r>
              <a:rPr lang="en-US" altLang="ja-JP" dirty="0" err="1"/>
              <a:t>bitstreams</a:t>
            </a:r>
            <a:r>
              <a:rPr lang="en-US" altLang="ja-JP" dirty="0"/>
              <a:t> has to be correctly combined into single stream. Each </a:t>
            </a:r>
            <a:r>
              <a:rPr lang="en-US" altLang="ja-JP" dirty="0" err="1"/>
              <a:t>substream</a:t>
            </a:r>
            <a:r>
              <a:rPr lang="en-US" altLang="ja-JP" dirty="0"/>
              <a:t> should have number tag for combination at the Rx. PHY header for the combination is needed</a:t>
            </a:r>
            <a:r>
              <a:rPr lang="en-US" altLang="ja-JP" dirty="0" smtClean="0"/>
              <a:t>.</a:t>
            </a:r>
            <a:endParaRPr lang="ja-JP" altLang="ja-JP" dirty="0"/>
          </a:p>
        </p:txBody>
      </p:sp>
      <p:sp>
        <p:nvSpPr>
          <p:cNvPr id="25" name="テキスト ボックス 24"/>
          <p:cNvSpPr txBox="1"/>
          <p:nvPr/>
        </p:nvSpPr>
        <p:spPr>
          <a:xfrm>
            <a:off x="709689" y="4221088"/>
            <a:ext cx="1867819" cy="461665"/>
          </a:xfrm>
          <a:prstGeom prst="rect">
            <a:avLst/>
          </a:prstGeom>
          <a:noFill/>
        </p:spPr>
        <p:txBody>
          <a:bodyPr wrap="none" rtlCol="0">
            <a:spAutoFit/>
          </a:bodyPr>
          <a:lstStyle/>
          <a:p>
            <a:r>
              <a:rPr kumimoji="1" lang="en-US" altLang="ja-JP" sz="2400" dirty="0" smtClean="0"/>
              <a:t>Proposed text</a:t>
            </a:r>
            <a:endParaRPr kumimoji="1" lang="ja-JP" altLang="en-US" sz="2400" dirty="0"/>
          </a:p>
        </p:txBody>
      </p:sp>
      <p:sp>
        <p:nvSpPr>
          <p:cNvPr id="26" name="テキスト ボックス 25"/>
          <p:cNvSpPr txBox="1"/>
          <p:nvPr/>
        </p:nvSpPr>
        <p:spPr>
          <a:xfrm>
            <a:off x="709689" y="2852936"/>
            <a:ext cx="7848872" cy="830997"/>
          </a:xfrm>
          <a:prstGeom prst="rect">
            <a:avLst/>
          </a:prstGeom>
          <a:noFill/>
          <a:ln>
            <a:solidFill>
              <a:schemeClr val="tx1"/>
            </a:solidFill>
          </a:ln>
        </p:spPr>
        <p:txBody>
          <a:bodyPr wrap="square" rtlCol="0">
            <a:spAutoFit/>
          </a:bodyPr>
          <a:lstStyle/>
          <a:p>
            <a:pPr marL="0" lvl="3"/>
            <a:r>
              <a:rPr lang="en-US" altLang="ja-JP" b="1" dirty="0" smtClean="0">
                <a:latin typeface="Arial" panose="020B0604020202020204" pitchFamily="34" charset="0"/>
                <a:cs typeface="Arial" panose="020B0604020202020204" pitchFamily="34" charset="0"/>
              </a:rPr>
              <a:t>11a.2.8.6 </a:t>
            </a:r>
            <a:r>
              <a:rPr lang="x-none" altLang="ja-JP" b="1" dirty="0" smtClean="0">
                <a:latin typeface="Arial" panose="020B0604020202020204" pitchFamily="34" charset="0"/>
                <a:cs typeface="Arial" panose="020B0604020202020204" pitchFamily="34" charset="0"/>
              </a:rPr>
              <a:t>Data </a:t>
            </a:r>
            <a:r>
              <a:rPr lang="x-none" altLang="ja-JP" b="1" dirty="0">
                <a:latin typeface="Arial" panose="020B0604020202020204" pitchFamily="34" charset="0"/>
                <a:cs typeface="Arial" panose="020B0604020202020204" pitchFamily="34" charset="0"/>
              </a:rPr>
              <a:t>processing for </a:t>
            </a:r>
            <a:r>
              <a:rPr lang="x-none" altLang="ja-JP" b="1" i="1" dirty="0">
                <a:latin typeface="Arial" panose="020B0604020202020204" pitchFamily="34" charset="0"/>
                <a:cs typeface="Arial" panose="020B0604020202020204" pitchFamily="34" charset="0"/>
              </a:rPr>
              <a:t>M</a:t>
            </a:r>
            <a:r>
              <a:rPr lang="x-none" altLang="ja-JP" b="1" dirty="0">
                <a:latin typeface="Arial" panose="020B0604020202020204" pitchFamily="34" charset="0"/>
                <a:cs typeface="Arial" panose="020B0604020202020204" pitchFamily="34" charset="0"/>
              </a:rPr>
              <a:t>-streams transmission in MIMO mode or channel aggregation</a:t>
            </a:r>
            <a:endParaRPr lang="ja-JP" altLang="ja-JP" b="1" dirty="0">
              <a:latin typeface="Arial" panose="020B0604020202020204" pitchFamily="34" charset="0"/>
              <a:cs typeface="Arial" panose="020B0604020202020204" pitchFamily="34" charset="0"/>
            </a:endParaRPr>
          </a:p>
          <a:p>
            <a:r>
              <a:rPr lang="en-US" altLang="ja-JP" dirty="0"/>
              <a:t>At </a:t>
            </a:r>
            <a:r>
              <a:rPr lang="en-US" altLang="ja-JP" dirty="0" err="1"/>
              <a:t>Tx</a:t>
            </a:r>
            <a:r>
              <a:rPr lang="en-US" altLang="ja-JP" dirty="0"/>
              <a:t> side, a </a:t>
            </a:r>
            <a:r>
              <a:rPr lang="en-US" altLang="ja-JP" dirty="0" err="1"/>
              <a:t>bitstream</a:t>
            </a:r>
            <a:r>
              <a:rPr lang="en-US" altLang="ja-JP" dirty="0"/>
              <a:t> received from MAC is divided into </a:t>
            </a:r>
            <a:r>
              <a:rPr lang="en-US" altLang="ja-JP" i="1" dirty="0"/>
              <a:t>M</a:t>
            </a:r>
            <a:r>
              <a:rPr lang="en-US" altLang="ja-JP" dirty="0"/>
              <a:t> streams for MIMO transmission. Same in channel aggregation. At Rx side, divided </a:t>
            </a:r>
            <a:r>
              <a:rPr lang="en-US" altLang="ja-JP" i="1" dirty="0"/>
              <a:t>M</a:t>
            </a:r>
            <a:r>
              <a:rPr lang="en-US" altLang="ja-JP" dirty="0"/>
              <a:t> </a:t>
            </a:r>
            <a:r>
              <a:rPr lang="en-US" altLang="ja-JP" dirty="0" err="1"/>
              <a:t>bitstreams</a:t>
            </a:r>
            <a:r>
              <a:rPr lang="en-US" altLang="ja-JP" dirty="0"/>
              <a:t> has to be correctly combined into single stream. Each </a:t>
            </a:r>
            <a:r>
              <a:rPr lang="en-US" altLang="ja-JP" dirty="0" err="1"/>
              <a:t>substream</a:t>
            </a:r>
            <a:r>
              <a:rPr lang="en-US" altLang="ja-JP" dirty="0"/>
              <a:t> should have number tag for combination at the Rx. PHY header for the combination is needed</a:t>
            </a:r>
            <a:r>
              <a:rPr lang="en-US" altLang="ja-JP" dirty="0" smtClean="0"/>
              <a:t>.</a:t>
            </a:r>
            <a:endParaRPr lang="ja-JP" altLang="ja-JP" dirty="0"/>
          </a:p>
        </p:txBody>
      </p:sp>
      <p:sp>
        <p:nvSpPr>
          <p:cNvPr id="27" name="テキスト ボックス 26"/>
          <p:cNvSpPr txBox="1"/>
          <p:nvPr/>
        </p:nvSpPr>
        <p:spPr>
          <a:xfrm>
            <a:off x="709689" y="2132856"/>
            <a:ext cx="2242922" cy="461665"/>
          </a:xfrm>
          <a:prstGeom prst="rect">
            <a:avLst/>
          </a:prstGeom>
          <a:noFill/>
        </p:spPr>
        <p:txBody>
          <a:bodyPr wrap="none" rtlCol="0">
            <a:spAutoFit/>
          </a:bodyPr>
          <a:lstStyle/>
          <a:p>
            <a:r>
              <a:rPr kumimoji="1" lang="en-US" altLang="ja-JP" sz="2400" dirty="0" smtClean="0"/>
              <a:t>Current draft 1.0</a:t>
            </a:r>
            <a:endParaRPr kumimoji="1" lang="ja-JP" altLang="en-US" sz="2400" dirty="0"/>
          </a:p>
        </p:txBody>
      </p:sp>
      <p:sp>
        <p:nvSpPr>
          <p:cNvPr id="7" name="下矢印 6"/>
          <p:cNvSpPr/>
          <p:nvPr/>
        </p:nvSpPr>
        <p:spPr bwMode="auto">
          <a:xfrm>
            <a:off x="4355976" y="3861048"/>
            <a:ext cx="1080120" cy="648072"/>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1998604"/>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5017</TotalTime>
  <Words>298</Words>
  <Application>Microsoft Office PowerPoint</Application>
  <PresentationFormat>画面に合わせる (4:3)</PresentationFormat>
  <Paragraphs>40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template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wsho</dc:creator>
  <dc:description>&lt;doc#&gt;</dc:description>
  <cp:lastModifiedBy>a</cp:lastModifiedBy>
  <cp:revision>374</cp:revision>
  <cp:lastPrinted>2016-04-01T10:02:13Z</cp:lastPrinted>
  <dcterms:created xsi:type="dcterms:W3CDTF">2014-03-12T01:39:25Z</dcterms:created>
  <dcterms:modified xsi:type="dcterms:W3CDTF">2016-04-14T03:43:34Z</dcterms:modified>
</cp:coreProperties>
</file>