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1"/>
  </p:notesMasterIdLst>
  <p:handoutMasterIdLst>
    <p:handoutMasterId r:id="rId12"/>
  </p:handoutMasterIdLst>
  <p:sldIdLst>
    <p:sldId id="259" r:id="rId2"/>
    <p:sldId id="258" r:id="rId3"/>
    <p:sldId id="260" r:id="rId4"/>
    <p:sldId id="261" r:id="rId5"/>
    <p:sldId id="262" r:id="rId6"/>
    <p:sldId id="263" r:id="rId7"/>
    <p:sldId id="266" r:id="rId8"/>
    <p:sldId id="265" r:id="rId9"/>
    <p:sldId id="269" r:id="rId10"/>
  </p:sldIdLst>
  <p:sldSz cx="9144000" cy="6858000" type="screen4x3"/>
  <p:notesSz cx="6735763" cy="98663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96"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443444" y="199731"/>
            <a:ext cx="261689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3075" name="Rectangle 3"/>
          <p:cNvSpPr>
            <a:spLocks noGrp="1" noChangeArrowheads="1"/>
          </p:cNvSpPr>
          <p:nvPr>
            <p:ph type="dt" sz="quarter" idx="1"/>
          </p:nvPr>
        </p:nvSpPr>
        <p:spPr bwMode="auto">
          <a:xfrm>
            <a:off x="675427" y="199731"/>
            <a:ext cx="2243713"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3076" name="Rectangle 4"/>
          <p:cNvSpPr>
            <a:spLocks noGrp="1" noChangeArrowheads="1"/>
          </p:cNvSpPr>
          <p:nvPr>
            <p:ph type="ftr" sz="quarter" idx="2"/>
          </p:nvPr>
        </p:nvSpPr>
        <p:spPr bwMode="auto">
          <a:xfrm>
            <a:off x="4041767" y="9549025"/>
            <a:ext cx="2095673"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ja-JP" dirty="0"/>
              <a:t>&lt;author&gt;, &lt;company&gt;</a:t>
            </a:r>
          </a:p>
        </p:txBody>
      </p:sp>
      <p:sp>
        <p:nvSpPr>
          <p:cNvPr id="3077" name="Rectangle 5"/>
          <p:cNvSpPr>
            <a:spLocks noGrp="1" noChangeArrowheads="1"/>
          </p:cNvSpPr>
          <p:nvPr>
            <p:ph type="sldNum" sz="quarter" idx="3"/>
          </p:nvPr>
        </p:nvSpPr>
        <p:spPr bwMode="auto">
          <a:xfrm>
            <a:off x="2619978" y="9549025"/>
            <a:ext cx="1346227" cy="153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ja-JP" dirty="0"/>
              <a:t>Page </a:t>
            </a:r>
            <a:fld id="{F0FFAB03-89E0-4626-923C-3D0035B3C66E}" type="slidenum">
              <a:rPr lang="en-US" altLang="ja-JP"/>
              <a:pPr>
                <a:defRPr/>
              </a:pPr>
              <a:t>‹#›</a:t>
            </a:fld>
            <a:endParaRPr lang="en-US" altLang="ja-JP" dirty="0"/>
          </a:p>
        </p:txBody>
      </p:sp>
      <p:sp>
        <p:nvSpPr>
          <p:cNvPr id="7174" name="Line 6"/>
          <p:cNvSpPr>
            <a:spLocks noChangeShapeType="1"/>
          </p:cNvSpPr>
          <p:nvPr/>
        </p:nvSpPr>
        <p:spPr bwMode="auto">
          <a:xfrm>
            <a:off x="673885" y="411800"/>
            <a:ext cx="538799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3079" name="Rectangle 7"/>
          <p:cNvSpPr>
            <a:spLocks noChangeArrowheads="1"/>
          </p:cNvSpPr>
          <p:nvPr/>
        </p:nvSpPr>
        <p:spPr bwMode="auto">
          <a:xfrm>
            <a:off x="673885" y="9549026"/>
            <a:ext cx="690847"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ja-JP" sz="1200" dirty="0" smtClean="0"/>
              <a:t>Submission</a:t>
            </a:r>
          </a:p>
        </p:txBody>
      </p:sp>
      <p:sp>
        <p:nvSpPr>
          <p:cNvPr id="7176" name="Line 8"/>
          <p:cNvSpPr>
            <a:spLocks noChangeShapeType="1"/>
          </p:cNvSpPr>
          <p:nvPr/>
        </p:nvSpPr>
        <p:spPr bwMode="auto">
          <a:xfrm>
            <a:off x="673885" y="9537211"/>
            <a:ext cx="553757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2550948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367882" y="115346"/>
            <a:ext cx="2734091"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ja-JP" dirty="0"/>
              <a:t>doc.: IEEE 802.15-&lt;doc#&gt;</a:t>
            </a:r>
          </a:p>
        </p:txBody>
      </p:sp>
      <p:sp>
        <p:nvSpPr>
          <p:cNvPr id="2051" name="Rectangle 3"/>
          <p:cNvSpPr>
            <a:spLocks noGrp="1" noChangeArrowheads="1"/>
          </p:cNvSpPr>
          <p:nvPr>
            <p:ph type="dt" idx="1"/>
          </p:nvPr>
        </p:nvSpPr>
        <p:spPr bwMode="auto">
          <a:xfrm>
            <a:off x="635333" y="115346"/>
            <a:ext cx="2658529"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ja-JP" dirty="0"/>
              <a:t>&lt;month year&gt;</a:t>
            </a:r>
          </a:p>
        </p:txBody>
      </p:sp>
      <p:sp>
        <p:nvSpPr>
          <p:cNvPr id="5124" name="Rectangle 4"/>
          <p:cNvSpPr>
            <a:spLocks noGrp="1" noRot="1" noChangeAspect="1" noChangeArrowheads="1" noTextEdit="1"/>
          </p:cNvSpPr>
          <p:nvPr>
            <p:ph type="sldImg" idx="2"/>
          </p:nvPr>
        </p:nvSpPr>
        <p:spPr bwMode="auto">
          <a:xfrm>
            <a:off x="909638" y="746125"/>
            <a:ext cx="4916487" cy="3687763"/>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897485" y="4686752"/>
            <a:ext cx="4940793" cy="444034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2054" name="Rectangle 6"/>
          <p:cNvSpPr>
            <a:spLocks noGrp="1" noChangeArrowheads="1"/>
          </p:cNvSpPr>
          <p:nvPr>
            <p:ph type="ftr" sz="quarter" idx="4"/>
          </p:nvPr>
        </p:nvSpPr>
        <p:spPr bwMode="auto">
          <a:xfrm>
            <a:off x="3663959" y="9552401"/>
            <a:ext cx="2438014"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ja-JP" dirty="0"/>
              <a:t>&lt;author&gt;, &lt;company&gt;</a:t>
            </a:r>
          </a:p>
        </p:txBody>
      </p:sp>
      <p:sp>
        <p:nvSpPr>
          <p:cNvPr id="2055" name="Rectangle 7"/>
          <p:cNvSpPr>
            <a:spLocks noGrp="1" noChangeArrowheads="1"/>
          </p:cNvSpPr>
          <p:nvPr>
            <p:ph type="sldNum" sz="quarter" idx="5"/>
          </p:nvPr>
        </p:nvSpPr>
        <p:spPr bwMode="auto">
          <a:xfrm>
            <a:off x="2849746" y="9552401"/>
            <a:ext cx="778746"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ja-JP" dirty="0"/>
              <a:t>Page </a:t>
            </a:r>
            <a:fld id="{44F6FFEA-2EA3-41B8-9D1F-84CF1B7A7AF6}" type="slidenum">
              <a:rPr lang="en-US" altLang="ja-JP"/>
              <a:pPr>
                <a:defRPr/>
              </a:pPr>
              <a:t>‹#›</a:t>
            </a:fld>
            <a:endParaRPr lang="en-US" altLang="ja-JP" dirty="0"/>
          </a:p>
        </p:txBody>
      </p:sp>
      <p:sp>
        <p:nvSpPr>
          <p:cNvPr id="5128" name="Rectangle 8"/>
          <p:cNvSpPr>
            <a:spLocks noChangeArrowheads="1"/>
          </p:cNvSpPr>
          <p:nvPr/>
        </p:nvSpPr>
        <p:spPr bwMode="auto">
          <a:xfrm>
            <a:off x="703184" y="9552401"/>
            <a:ext cx="690847" cy="369332"/>
          </a:xfrm>
          <a:prstGeom prst="rect">
            <a:avLst/>
          </a:prstGeom>
          <a:noFill/>
          <a:ln w="9525">
            <a:noFill/>
            <a:miter lim="800000"/>
            <a:headEnd/>
            <a:tailEnd/>
          </a:ln>
          <a:effectLst/>
        </p:spPr>
        <p:txBody>
          <a:bodyPr lIns="0" tIns="0" rIns="0" bIns="0">
            <a:spAutoFit/>
          </a:bodyPr>
          <a:lstStyle/>
          <a:p>
            <a:r>
              <a:rPr lang="en-US" altLang="ja-JP" dirty="0"/>
              <a:t>Submission</a:t>
            </a:r>
          </a:p>
        </p:txBody>
      </p:sp>
      <p:sp>
        <p:nvSpPr>
          <p:cNvPr id="5129" name="Line 9"/>
          <p:cNvSpPr>
            <a:spLocks noChangeShapeType="1"/>
          </p:cNvSpPr>
          <p:nvPr/>
        </p:nvSpPr>
        <p:spPr bwMode="auto">
          <a:xfrm>
            <a:off x="703184" y="9550713"/>
            <a:ext cx="5329395"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5130" name="Line 10"/>
          <p:cNvSpPr>
            <a:spLocks noChangeShapeType="1"/>
          </p:cNvSpPr>
          <p:nvPr/>
        </p:nvSpPr>
        <p:spPr bwMode="auto">
          <a:xfrm>
            <a:off x="629165" y="315601"/>
            <a:ext cx="5477434"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extLst>
      <p:ext uri="{BB962C8B-B14F-4D97-AF65-F5344CB8AC3E}">
        <p14:creationId xmlns:p14="http://schemas.microsoft.com/office/powerpoint/2010/main" val="376351117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2849746" y="9552400"/>
            <a:ext cx="778746" cy="18466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a:defRPr sz="2300">
                <a:solidFill>
                  <a:schemeClr val="tx1"/>
                </a:solidFill>
                <a:latin typeface="Times New Roman" pitchFamily="18" charset="0"/>
              </a:defRPr>
            </a:lvl1pPr>
            <a:lvl2pPr marL="712118" indent="-273891" defTabSz="926666">
              <a:defRPr sz="2300">
                <a:solidFill>
                  <a:schemeClr val="tx1"/>
                </a:solidFill>
                <a:latin typeface="Times New Roman" pitchFamily="18" charset="0"/>
              </a:defRPr>
            </a:lvl2pPr>
            <a:lvl3pPr marL="1095566" indent="-219113" defTabSz="926666">
              <a:defRPr sz="2300">
                <a:solidFill>
                  <a:schemeClr val="tx1"/>
                </a:solidFill>
                <a:latin typeface="Times New Roman" pitchFamily="18" charset="0"/>
              </a:defRPr>
            </a:lvl3pPr>
            <a:lvl4pPr marL="1533792" indent="-219113" defTabSz="926666">
              <a:defRPr sz="2300">
                <a:solidFill>
                  <a:schemeClr val="tx1"/>
                </a:solidFill>
                <a:latin typeface="Times New Roman" pitchFamily="18" charset="0"/>
              </a:defRPr>
            </a:lvl4pPr>
            <a:lvl5pPr marL="1972018" indent="-219113" defTabSz="926666">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fld id="{992FAEED-E543-438D-A759-E74A5D2C8D14}" type="slidenum">
              <a:rPr lang="en-US" altLang="ja-JP" sz="1200"/>
              <a:pPr/>
              <a:t>6</a:t>
            </a:fld>
            <a:endParaRPr lang="en-US" altLang="ja-JP" sz="1200" dirty="0"/>
          </a:p>
        </p:txBody>
      </p:sp>
      <p:sp>
        <p:nvSpPr>
          <p:cNvPr id="10243" name="Rectangle 2"/>
          <p:cNvSpPr>
            <a:spLocks noGrp="1" noRot="1" noChangeAspect="1" noChangeArrowheads="1" noTextEdit="1"/>
          </p:cNvSpPr>
          <p:nvPr>
            <p:ph type="sldImg"/>
          </p:nvPr>
        </p:nvSpPr>
        <p:spPr>
          <a:xfrm>
            <a:off x="909638" y="746125"/>
            <a:ext cx="4916487" cy="3687763"/>
          </a:xfrm>
          <a:ln/>
        </p:spPr>
      </p:sp>
      <p:sp>
        <p:nvSpPr>
          <p:cNvPr id="10244" name="Rectangle 3"/>
          <p:cNvSpPr>
            <a:spLocks noGrp="1" noChangeArrowheads="1"/>
          </p:cNvSpPr>
          <p:nvPr>
            <p:ph type="body" idx="1"/>
          </p:nvPr>
        </p:nvSpPr>
        <p:spPr>
          <a:xfrm>
            <a:off x="897486" y="4686752"/>
            <a:ext cx="4940793" cy="444034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ltLang="ja-JP" dirty="0"/>
              <a:t>doc.: IEEE 802.15-&lt;doc#&gt;</a:t>
            </a:r>
          </a:p>
        </p:txBody>
      </p:sp>
      <p:sp>
        <p:nvSpPr>
          <p:cNvPr id="5" name="Rectangle 3"/>
          <p:cNvSpPr>
            <a:spLocks noGrp="1" noChangeArrowheads="1"/>
          </p:cNvSpPr>
          <p:nvPr>
            <p:ph type="dt" idx="1"/>
          </p:nvPr>
        </p:nvSpPr>
        <p:spPr>
          <a:ln/>
        </p:spPr>
        <p:txBody>
          <a:bodyPr/>
          <a:lstStyle/>
          <a:p>
            <a:r>
              <a:rPr lang="en-US" altLang="ja-JP" dirty="0" smtClean="0"/>
              <a:t>April 2013</a:t>
            </a:r>
            <a:endParaRPr lang="en-US" altLang="ja-JP" dirty="0"/>
          </a:p>
        </p:txBody>
      </p:sp>
      <p:sp>
        <p:nvSpPr>
          <p:cNvPr id="6" name="Rectangle 6"/>
          <p:cNvSpPr>
            <a:spLocks noGrp="1" noChangeArrowheads="1"/>
          </p:cNvSpPr>
          <p:nvPr>
            <p:ph type="ftr" sz="quarter" idx="4"/>
          </p:nvPr>
        </p:nvSpPr>
        <p:spPr>
          <a:ln/>
        </p:spPr>
        <p:txBody>
          <a:bodyPr/>
          <a:lstStyle/>
          <a:p>
            <a:pPr lvl="4"/>
            <a:r>
              <a:rPr lang="en-US" altLang="ja-JP" dirty="0" smtClean="0"/>
              <a:t>Shoichi Kitazawa (ATR)</a:t>
            </a:r>
            <a:endParaRPr lang="en-US" altLang="ja-JP" dirty="0"/>
          </a:p>
        </p:txBody>
      </p:sp>
      <p:sp>
        <p:nvSpPr>
          <p:cNvPr id="7" name="Rectangle 7"/>
          <p:cNvSpPr>
            <a:spLocks noGrp="1" noChangeArrowheads="1"/>
          </p:cNvSpPr>
          <p:nvPr>
            <p:ph type="sldNum" sz="quarter" idx="5"/>
          </p:nvPr>
        </p:nvSpPr>
        <p:spPr>
          <a:ln/>
        </p:spPr>
        <p:txBody>
          <a:bodyPr/>
          <a:lstStyle/>
          <a:p>
            <a:r>
              <a:rPr lang="en-US" altLang="ja-JP" dirty="0"/>
              <a:t>Page </a:t>
            </a:r>
            <a:fld id="{77570724-D4C2-4805-9F96-77169DE31113}" type="slidenum">
              <a:rPr lang="en-US" altLang="ja-JP"/>
              <a:pPr/>
              <a:t>8</a:t>
            </a:fld>
            <a:endParaRPr lang="en-US" altLang="ja-JP" dirty="0"/>
          </a:p>
        </p:txBody>
      </p:sp>
      <p:sp>
        <p:nvSpPr>
          <p:cNvPr id="24578" name="Rectangle 2"/>
          <p:cNvSpPr>
            <a:spLocks noGrp="1" noRot="1" noChangeAspect="1" noChangeArrowheads="1" noTextEdit="1"/>
          </p:cNvSpPr>
          <p:nvPr>
            <p:ph type="sldImg"/>
          </p:nvPr>
        </p:nvSpPr>
        <p:spPr>
          <a:xfrm>
            <a:off x="909638" y="746125"/>
            <a:ext cx="4916487" cy="3687763"/>
          </a:xfrm>
          <a:ln/>
        </p:spPr>
      </p:sp>
      <p:sp>
        <p:nvSpPr>
          <p:cNvPr id="24579" name="Rectangle 3"/>
          <p:cNvSpPr>
            <a:spLocks noGrp="1" noChangeArrowheads="1"/>
          </p:cNvSpPr>
          <p:nvPr>
            <p:ph type="body" idx="1"/>
          </p:nvPr>
        </p:nvSpPr>
        <p:spPr/>
        <p:txBody>
          <a:bodyPr/>
          <a:lstStyle/>
          <a:p>
            <a:endParaRPr lang="ja-JP" altLang="ja-JP"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April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D90FBA1F-406D-4570-8D93-1C718CB8028D}" type="slidenum">
              <a:rPr lang="en-US" altLang="ja-JP"/>
              <a:pPr>
                <a:defRPr/>
              </a:pPr>
              <a:t>‹#›</a:t>
            </a:fld>
            <a:endParaRPr lang="en-US" altLang="ja-JP"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April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5B276CEC-641A-426A-A4CF-567A72D18702}" type="slidenum">
              <a:rPr lang="en-US" altLang="ja-JP"/>
              <a:pPr>
                <a:defRPr/>
              </a:pPr>
              <a:t>‹#›</a:t>
            </a:fld>
            <a:endParaRPr lang="en-US" altLang="ja-JP"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April 2016</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65E71D-4B90-4FBE-BACA-94EDF2C2D44D}" type="slidenum">
              <a:rPr lang="en-US" altLang="ja-JP"/>
              <a:pPr>
                <a:defRPr/>
              </a:pPr>
              <a:t>‹#›</a:t>
            </a:fld>
            <a:endParaRPr lang="en-US" altLang="ja-JP"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April 2016</a:t>
            </a:r>
            <a:endParaRPr lang="en-US" altLang="ja-JP"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ja-JP" dirty="0"/>
              <a:t>Slide </a:t>
            </a:r>
            <a:fld id="{99E8EDB0-6A65-4C48-A53B-D0F68D84F66B}" type="slidenum">
              <a:rPr lang="en-US" altLang="ja-JP"/>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April 2016</a:t>
            </a:r>
            <a:endParaRPr lang="en-US" altLang="ja-JP"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ja-JP" dirty="0"/>
              <a:t>Slide </a:t>
            </a:r>
            <a:fld id="{F3D8D98C-E633-46DD-BF4A-82FDB30C79BB}" type="slidenum">
              <a:rPr lang="en-US" altLang="ja-JP"/>
              <a:pPr>
                <a:defRPr/>
              </a:pPr>
              <a:t>‹#›</a:t>
            </a:fld>
            <a:endParaRPr lang="en-US" altLang="ja-JP"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April 2016</a:t>
            </a:r>
            <a:endParaRPr lang="en-US" altLang="ja-JP"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ja-JP" dirty="0"/>
              <a:t>Slide </a:t>
            </a:r>
            <a:fld id="{D78FD698-95C0-4845-8AA1-AE13DC99F872}" type="slidenum">
              <a:rPr lang="en-US" altLang="ja-JP"/>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US" altLang="ja-JP" smtClean="0"/>
              <a:t>April 2016</a:t>
            </a:r>
            <a:endParaRPr lang="en-US" altLang="ja-JP"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ja-JP" dirty="0" smtClean="0"/>
              <a:t>Shoichi Kitazawa, ATR</a:t>
            </a:r>
            <a:endParaRPr lang="en-US" altLang="ja-JP"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ja-JP" dirty="0"/>
              <a:t>Slide </a:t>
            </a:r>
            <a:fld id="{0EE4C87E-7721-4C7F-93D8-C27C7B733789}" type="slidenum">
              <a:rPr lang="en-US" altLang="ja-JP"/>
              <a:pPr>
                <a:defRPr/>
              </a:pPr>
              <a:t>‹#›</a:t>
            </a:fld>
            <a:endParaRPr lang="en-US" altLang="ja-JP" dirty="0"/>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
        <p:nvSpPr>
          <p:cNvPr id="5" name="フッター プレースホルダー 4"/>
          <p:cNvSpPr>
            <a:spLocks noGrp="1"/>
          </p:cNvSpPr>
          <p:nvPr>
            <p:ph type="ftr" sz="quarter" idx="11"/>
          </p:nvPr>
        </p:nvSpPr>
        <p:spPr>
          <a:xfrm>
            <a:off x="5486400" y="6475413"/>
            <a:ext cx="3124200" cy="182562"/>
          </a:xfrm>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a:xfrm>
            <a:off x="4344988" y="6475413"/>
            <a:ext cx="530225" cy="182562"/>
          </a:xfrm>
        </p:spPr>
        <p:txBody>
          <a:bodyPr/>
          <a:lstStyle>
            <a:lvl1pPr>
              <a:defRPr/>
            </a:lvl1pPr>
          </a:lstStyle>
          <a:p>
            <a:r>
              <a:rPr lang="en-US" altLang="ja-JP" dirty="0"/>
              <a:t>Slide </a:t>
            </a:r>
            <a:fld id="{17C47D4F-CAA3-4307-B0EF-8C4B3E0CF21D}" type="slidenum">
              <a:rPr lang="en-US" altLang="ja-JP"/>
              <a:pPr/>
              <a:t>‹#›</a:t>
            </a:fld>
            <a:endParaRPr lang="en-US" altLang="ja-JP" dirty="0"/>
          </a:p>
        </p:txBody>
      </p:sp>
      <p:sp>
        <p:nvSpPr>
          <p:cNvPr id="7" name="日付プレースホルダー 3"/>
          <p:cNvSpPr>
            <a:spLocks noGrp="1"/>
          </p:cNvSpPr>
          <p:nvPr>
            <p:ph type="dt" sz="half" idx="10"/>
          </p:nvPr>
        </p:nvSpPr>
        <p:spPr>
          <a:xfrm>
            <a:off x="685800" y="381000"/>
            <a:ext cx="1600200" cy="212725"/>
          </a:xfrm>
        </p:spPr>
        <p:txBody>
          <a:bodyPr/>
          <a:lstStyle>
            <a:lvl1pPr>
              <a:defRPr/>
            </a:lvl1pPr>
          </a:lstStyle>
          <a:p>
            <a:r>
              <a:rPr lang="en-US" altLang="ja-JP" smtClean="0"/>
              <a:t>April 2016</a:t>
            </a:r>
            <a:endParaRPr lang="en-US" altLang="ja-JP" dirty="0"/>
          </a:p>
        </p:txBody>
      </p:sp>
    </p:spTree>
    <p:extLst>
      <p:ext uri="{BB962C8B-B14F-4D97-AF65-F5344CB8AC3E}">
        <p14:creationId xmlns:p14="http://schemas.microsoft.com/office/powerpoint/2010/main" val="38023937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ea typeface="ＭＳ Ｐゴシック" charset="-128"/>
              </a:defRPr>
            </a:lvl1pPr>
          </a:lstStyle>
          <a:p>
            <a:pPr>
              <a:defRPr/>
            </a:pPr>
            <a:r>
              <a:rPr lang="en-US" altLang="ja-JP" smtClean="0"/>
              <a:t>April 2016</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smtClean="0">
                <a:ea typeface="ＭＳ Ｐゴシック" charset="-128"/>
              </a:defRPr>
            </a:lvl1pPr>
          </a:lstStyle>
          <a:p>
            <a:pPr>
              <a:defRPr/>
            </a:pPr>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ea typeface="ＭＳ Ｐゴシック" charset="-128"/>
              </a:defRPr>
            </a:lvl1pPr>
          </a:lstStyle>
          <a:p>
            <a:pPr>
              <a:defRPr/>
            </a:pPr>
            <a:r>
              <a:rPr lang="en-US" altLang="ja-JP" dirty="0"/>
              <a:t>Slide </a:t>
            </a:r>
            <a:fld id="{2013AF30-E9D5-4990-80B2-CABF7B6EC42E}" type="slidenum">
              <a:rPr lang="en-US" altLang="ja-JP"/>
              <a:pPr>
                <a:defRPr/>
              </a:pPr>
              <a: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w="9525">
            <a:noFill/>
            <a:miter lim="800000"/>
            <a:headEnd/>
            <a:tailEnd/>
          </a:ln>
          <a:effectLst/>
        </p:spPr>
        <p:txBody>
          <a:bodyPr lIns="0" tIns="0" rIns="0" bIns="0" anchor="b">
            <a:spAutoFit/>
          </a:bodyPr>
          <a:lstStyle/>
          <a:p>
            <a:pPr marL="712788"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charset="-128"/>
              </a:rPr>
              <a:t>doc.: IEEE </a:t>
            </a:r>
            <a:r>
              <a:rPr lang="en-US" altLang="ja-JP" sz="1400" b="1" dirty="0" smtClean="0">
                <a:ea typeface="ＭＳ Ｐゴシック" charset="-128"/>
              </a:rPr>
              <a:t>802. </a:t>
            </a:r>
            <a:r>
              <a:rPr lang="en-US" altLang="ja-JP" sz="1400" b="1" dirty="0" smtClean="0">
                <a:ea typeface="ＭＳ Ｐゴシック" charset="-128"/>
              </a:rPr>
              <a:t>15-16-0330-00-004s</a:t>
            </a:r>
            <a:endParaRPr lang="en-US" altLang="ja-JP" sz="1400" b="1" dirty="0">
              <a:ea typeface="ＭＳ Ｐゴシック"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ltLang="ja-JP" dirty="0">
                <a:ea typeface="ＭＳ Ｐゴシック"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Lst>
  <p:timing>
    <p:tnLst>
      <p:par>
        <p:cTn id="1" dur="indefinite" restart="never" nodeType="tmRoot"/>
      </p:par>
    </p:tnLst>
  </p:timing>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日付プレースホルダー 1"/>
          <p:cNvSpPr>
            <a:spLocks noGrp="1"/>
          </p:cNvSpPr>
          <p:nvPr>
            <p:ph type="dt" sz="quarter" idx="10"/>
          </p:nvPr>
        </p:nvSpPr>
        <p:spPr>
          <a:noFill/>
          <a:ln>
            <a:miter lim="800000"/>
            <a:headEnd/>
            <a:tailEnd/>
          </a:ln>
        </p:spPr>
        <p:txBody>
          <a:bodyPr/>
          <a:lstStyle/>
          <a:p>
            <a:r>
              <a:rPr lang="en-US" altLang="ja-JP" smtClean="0"/>
              <a:t>April 2016</a:t>
            </a:r>
            <a:endParaRPr lang="en-US" altLang="ja-JP" dirty="0"/>
          </a:p>
        </p:txBody>
      </p:sp>
      <p:sp>
        <p:nvSpPr>
          <p:cNvPr id="2051" name="フッター プレースホルダー 2"/>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2052" name="スライド番号プレースホルダー 3"/>
          <p:cNvSpPr>
            <a:spLocks noGrp="1"/>
          </p:cNvSpPr>
          <p:nvPr>
            <p:ph type="sldNum" sz="quarter" idx="12"/>
          </p:nvPr>
        </p:nvSpPr>
        <p:spPr>
          <a:noFill/>
          <a:ln>
            <a:miter lim="800000"/>
            <a:headEnd/>
            <a:tailEnd/>
          </a:ln>
        </p:spPr>
        <p:txBody>
          <a:bodyPr/>
          <a:lstStyle/>
          <a:p>
            <a:r>
              <a:rPr lang="en-US" altLang="ja-JP" dirty="0"/>
              <a:t>Slide </a:t>
            </a:r>
            <a:fld id="{07A4A8D4-A6EB-4596-BC11-A7733F1E04B3}" type="slidenum">
              <a:rPr lang="en-US" altLang="ja-JP"/>
              <a:pPr/>
              <a:t>1</a:t>
            </a:fld>
            <a:endParaRPr lang="en-US" altLang="ja-JP" dirty="0"/>
          </a:p>
        </p:txBody>
      </p:sp>
      <p:sp>
        <p:nvSpPr>
          <p:cNvPr id="27651" name="Rectangle 3"/>
          <p:cNvSpPr>
            <a:spLocks noChangeArrowheads="1"/>
          </p:cNvSpPr>
          <p:nvPr/>
        </p:nvSpPr>
        <p:spPr bwMode="auto">
          <a:xfrm>
            <a:off x="35496"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ja-JP" sz="1800" b="1" u="sng" dirty="0">
                <a:solidFill>
                  <a:schemeClr val="tx2"/>
                </a:solidFill>
                <a:effectLst>
                  <a:outerShdw blurRad="38100" dist="38100" dir="2700000" algn="tl">
                    <a:srgbClr val="C0C0C0"/>
                  </a:outerShdw>
                </a:effectLst>
                <a:ea typeface="ＭＳ Ｐゴシック" charset="-128"/>
              </a:rPr>
              <a:t>Project: IEEE P802.15 Working Group for Wireless Personal Area Networks (WPANs)</a:t>
            </a:r>
            <a:endParaRPr lang="en-US" altLang="ja-JP" sz="1600" b="1" dirty="0">
              <a:solidFill>
                <a:schemeClr val="tx2"/>
              </a:solidFill>
              <a:ea typeface="ＭＳ Ｐゴシック" charset="-128"/>
            </a:endParaRPr>
          </a:p>
          <a:p>
            <a:pPr>
              <a:defRPr/>
            </a:pP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Submission Title: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r>
              <a:rPr lang="en-US" altLang="ja-JP" sz="1600" dirty="0" smtClean="0">
                <a:latin typeface="+mj-ea"/>
                <a:ea typeface="+mj-ea"/>
              </a:rPr>
              <a:t>TG4s Teleconference</a:t>
            </a:r>
            <a:r>
              <a:rPr lang="ja-JP" altLang="en-US" sz="1600" dirty="0">
                <a:latin typeface="+mj-ea"/>
                <a:ea typeface="+mj-ea"/>
              </a:rPr>
              <a:t> </a:t>
            </a:r>
            <a:r>
              <a:rPr lang="en-US" altLang="ja-JP" sz="1600" dirty="0" smtClean="0">
                <a:latin typeface="+mj-ea"/>
                <a:ea typeface="+mj-ea"/>
              </a:rPr>
              <a:t>Opening Information for </a:t>
            </a:r>
            <a:r>
              <a:rPr lang="en-US" altLang="ja-JP" sz="1600" dirty="0" smtClean="0">
                <a:latin typeface="+mj-ea"/>
                <a:ea typeface="+mj-ea"/>
              </a:rPr>
              <a:t>April to May</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Date Submitted: </a:t>
            </a:r>
            <a:r>
              <a:rPr lang="en-US" altLang="ja-JP" sz="1600" dirty="0" smtClean="0">
                <a:solidFill>
                  <a:schemeClr val="tx2"/>
                </a:solidFill>
                <a:ea typeface="ＭＳ Ｐゴシック" charset="-128"/>
              </a:rPr>
              <a:t>[6</a:t>
            </a:r>
            <a:r>
              <a:rPr lang="en-US" altLang="ja-JP" sz="1600" dirty="0" smtClean="0">
                <a:ea typeface="ＭＳ Ｐゴシック" charset="-128"/>
              </a:rPr>
              <a:t> April 2016</a:t>
            </a:r>
            <a:r>
              <a:rPr lang="en-US" altLang="ja-JP" sz="1600" dirty="0" smtClean="0">
                <a:solidFill>
                  <a:schemeClr val="tx2"/>
                </a:solidFill>
                <a:ea typeface="ＭＳ Ｐゴシック" charset="-128"/>
              </a:rPr>
              <a:t>]</a:t>
            </a:r>
            <a:r>
              <a:rPr lang="en-US" altLang="ja-JP" sz="1600" dirty="0">
                <a:solidFill>
                  <a:schemeClr val="tx2"/>
                </a:solidFill>
                <a:ea typeface="ＭＳ Ｐゴシック" charset="-128"/>
              </a:rPr>
              <a:t>	</a:t>
            </a:r>
          </a:p>
          <a:p>
            <a:pPr>
              <a:defRPr/>
            </a:pPr>
            <a:r>
              <a:rPr lang="en-US" altLang="ja-JP" sz="1600" b="1" dirty="0">
                <a:solidFill>
                  <a:schemeClr val="tx2"/>
                </a:solidFill>
                <a:ea typeface="ＭＳ Ｐゴシック" charset="-128"/>
              </a:rPr>
              <a:t>Source:</a:t>
            </a:r>
            <a:r>
              <a:rPr lang="en-US" altLang="ja-JP" sz="1600" dirty="0">
                <a:solidFill>
                  <a:schemeClr val="tx2"/>
                </a:solidFill>
                <a:ea typeface="ＭＳ Ｐゴシック" charset="-128"/>
              </a:rPr>
              <a:t> [Shoichi Kitazawa] Company [ATR]</a:t>
            </a:r>
          </a:p>
          <a:p>
            <a:pPr>
              <a:defRPr/>
            </a:pPr>
            <a:r>
              <a:rPr lang="en-US" altLang="ja-JP" sz="1600" dirty="0">
                <a:solidFill>
                  <a:schemeClr val="tx2"/>
                </a:solidFill>
                <a:ea typeface="ＭＳ Ｐゴシック" charset="-128"/>
              </a:rPr>
              <a:t>Address [Hikaridai, Seika, Kyoto JAPAN]</a:t>
            </a:r>
          </a:p>
          <a:p>
            <a:pPr>
              <a:defRPr/>
            </a:pPr>
            <a:r>
              <a:rPr lang="en-US" altLang="ja-JP" sz="1600" dirty="0">
                <a:solidFill>
                  <a:schemeClr val="tx2"/>
                </a:solidFill>
                <a:ea typeface="ＭＳ Ｐゴシック" charset="-128"/>
              </a:rPr>
              <a:t>Voice</a:t>
            </a:r>
            <a:r>
              <a:rPr lang="en-US" altLang="ja-JP" sz="1600" dirty="0">
                <a:ea typeface="ＭＳ Ｐゴシック" charset="-128"/>
              </a:rPr>
              <a:t>:[+81-774-95-1565</a:t>
            </a:r>
            <a:r>
              <a:rPr lang="en-US" altLang="ja-JP" sz="1600" dirty="0">
                <a:solidFill>
                  <a:schemeClr val="tx2"/>
                </a:solidFill>
                <a:ea typeface="ＭＳ Ｐゴシック" charset="-128"/>
              </a:rPr>
              <a:t>], FAX: [], E-Mail:[kitazawa@atr.jp]	</a:t>
            </a:r>
          </a:p>
          <a:p>
            <a:pPr>
              <a:spcBef>
                <a:spcPts val="600"/>
              </a:spcBef>
              <a:spcAft>
                <a:spcPts val="600"/>
              </a:spcAft>
              <a:defRPr/>
            </a:pPr>
            <a:r>
              <a:rPr lang="en-US" altLang="ja-JP" sz="1600" b="1" dirty="0">
                <a:solidFill>
                  <a:schemeClr val="tx2"/>
                </a:solidFill>
                <a:ea typeface="ＭＳ Ｐゴシック" charset="-128"/>
              </a:rPr>
              <a:t>Re: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a:t>
            </a:r>
            <a:endParaRPr lang="en-US" altLang="ja-JP" sz="1600" dirty="0">
              <a:solidFill>
                <a:schemeClr val="tx2"/>
              </a:solidFill>
              <a:ea typeface="ＭＳ Ｐゴシック" charset="-128"/>
            </a:endParaRPr>
          </a:p>
          <a:p>
            <a:pPr>
              <a:spcBef>
                <a:spcPts val="100"/>
              </a:spcBef>
              <a:spcAft>
                <a:spcPts val="100"/>
              </a:spcAft>
              <a:defRPr/>
            </a:pPr>
            <a:r>
              <a:rPr lang="en-US" altLang="ja-JP" dirty="0">
                <a:solidFill>
                  <a:schemeClr val="accent2"/>
                </a:solidFill>
                <a:ea typeface="ＭＳ Ｐゴシック" charset="-128"/>
              </a:rPr>
              <a:t>	</a:t>
            </a:r>
            <a:endParaRPr lang="en-US" altLang="ja-JP" dirty="0">
              <a:solidFill>
                <a:schemeClr val="tx2"/>
              </a:solidFill>
              <a:ea typeface="ＭＳ Ｐゴシック" charset="-128"/>
            </a:endParaRPr>
          </a:p>
          <a:p>
            <a:pPr>
              <a:spcBef>
                <a:spcPts val="600"/>
              </a:spcBef>
              <a:spcAft>
                <a:spcPts val="600"/>
              </a:spcAft>
              <a:defRPr/>
            </a:pPr>
            <a:r>
              <a:rPr lang="en-US" altLang="ja-JP" sz="1600" b="1" dirty="0">
                <a:solidFill>
                  <a:schemeClr val="tx2"/>
                </a:solidFill>
                <a:ea typeface="ＭＳ Ｐゴシック" charset="-128"/>
              </a:rPr>
              <a:t>Abstract:</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 for the TG4s </a:t>
            </a:r>
            <a:r>
              <a:rPr lang="en-US" altLang="ja-JP" sz="1600" dirty="0">
                <a:solidFill>
                  <a:schemeClr val="tx2"/>
                </a:solidFill>
                <a:ea typeface="ＭＳ Ｐゴシック" charset="-128"/>
              </a:rPr>
              <a:t>teleconference </a:t>
            </a:r>
            <a:r>
              <a:rPr lang="en-US" altLang="ja-JP" sz="1600" dirty="0" smtClean="0">
                <a:ea typeface="ＭＳ Ｐゴシック" charset="-128"/>
              </a:rPr>
              <a:t>April-May </a:t>
            </a:r>
            <a:r>
              <a:rPr lang="en-US" altLang="ja-JP" sz="1600" dirty="0">
                <a:ea typeface="ＭＳ Ｐゴシック" charset="-128"/>
              </a:rPr>
              <a:t>2016.]</a:t>
            </a:r>
          </a:p>
          <a:p>
            <a:pPr>
              <a:spcBef>
                <a:spcPts val="600"/>
              </a:spcBef>
              <a:spcAft>
                <a:spcPts val="600"/>
              </a:spcAft>
              <a:defRPr/>
            </a:pPr>
            <a:r>
              <a:rPr lang="en-US" altLang="ja-JP" sz="1600" b="1" dirty="0">
                <a:solidFill>
                  <a:schemeClr val="tx2"/>
                </a:solidFill>
                <a:ea typeface="ＭＳ Ｐゴシック" charset="-128"/>
              </a:rPr>
              <a:t>Purpose:</a:t>
            </a:r>
            <a:r>
              <a:rPr lang="en-US" altLang="ja-JP" sz="1600" dirty="0">
                <a:solidFill>
                  <a:schemeClr val="tx2"/>
                </a:solidFill>
                <a:ea typeface="ＭＳ Ｐゴシック" charset="-128"/>
              </a:rPr>
              <a:t>	</a:t>
            </a:r>
            <a:r>
              <a:rPr lang="en-US" altLang="ja-JP" sz="1600" dirty="0" smtClean="0">
                <a:solidFill>
                  <a:schemeClr val="tx2"/>
                </a:solidFill>
                <a:ea typeface="ＭＳ Ｐゴシック" charset="-128"/>
              </a:rPr>
              <a:t>[Opening information.]</a:t>
            </a:r>
            <a:endParaRPr lang="en-US" altLang="ja-JP" sz="1600" dirty="0">
              <a:solidFill>
                <a:schemeClr val="tx2"/>
              </a:solidFill>
              <a:ea typeface="ＭＳ Ｐゴシック" charset="-128"/>
            </a:endParaRPr>
          </a:p>
          <a:p>
            <a:pPr>
              <a:defRPr/>
            </a:pPr>
            <a:r>
              <a:rPr lang="en-US" altLang="ja-JP" sz="1600" b="1" dirty="0">
                <a:solidFill>
                  <a:schemeClr val="tx2"/>
                </a:solidFill>
                <a:ea typeface="ＭＳ Ｐゴシック" charset="-128"/>
              </a:rPr>
              <a:t>Notice:</a:t>
            </a:r>
            <a:r>
              <a:rPr lang="en-US" altLang="ja-JP" sz="1600" dirty="0">
                <a:solidFill>
                  <a:schemeClr val="tx2"/>
                </a:solidFill>
                <a:ea typeface="ＭＳ Ｐゴシック"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ja-JP" sz="1600" b="1" dirty="0">
                <a:solidFill>
                  <a:schemeClr val="tx2"/>
                </a:solidFill>
                <a:ea typeface="ＭＳ Ｐゴシック" charset="-128"/>
              </a:rPr>
              <a:t>Release:</a:t>
            </a:r>
            <a:r>
              <a:rPr lang="en-US" altLang="ja-JP" sz="1600" dirty="0">
                <a:solidFill>
                  <a:schemeClr val="tx2"/>
                </a:solidFill>
                <a:ea typeface="ＭＳ Ｐゴシック"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日付プレースホルダー 3"/>
          <p:cNvSpPr>
            <a:spLocks noGrp="1"/>
          </p:cNvSpPr>
          <p:nvPr>
            <p:ph type="dt" sz="quarter" idx="10"/>
          </p:nvPr>
        </p:nvSpPr>
        <p:spPr>
          <a:noFill/>
          <a:ln>
            <a:miter lim="800000"/>
            <a:headEnd/>
            <a:tailEnd/>
          </a:ln>
        </p:spPr>
        <p:txBody>
          <a:bodyPr/>
          <a:lstStyle/>
          <a:p>
            <a:r>
              <a:rPr lang="en-US" altLang="ja-JP" smtClean="0"/>
              <a:t>April 2016</a:t>
            </a:r>
            <a:endParaRPr lang="en-US" altLang="ja-JP" dirty="0"/>
          </a:p>
        </p:txBody>
      </p:sp>
      <p:sp>
        <p:nvSpPr>
          <p:cNvPr id="3075" name="フッター プレースホルダー 4"/>
          <p:cNvSpPr>
            <a:spLocks noGrp="1"/>
          </p:cNvSpPr>
          <p:nvPr>
            <p:ph type="ftr" sz="quarter" idx="11"/>
          </p:nvPr>
        </p:nvSpPr>
        <p:spPr>
          <a:noFill/>
          <a:ln>
            <a:miter lim="800000"/>
            <a:headEnd/>
            <a:tailEnd/>
          </a:ln>
        </p:spPr>
        <p:txBody>
          <a:bodyPr/>
          <a:lstStyle/>
          <a:p>
            <a:r>
              <a:rPr lang="en-US" altLang="ja-JP" dirty="0" smtClean="0"/>
              <a:t>Shoichi Kitazawa, ATR</a:t>
            </a:r>
            <a:endParaRPr lang="en-US" altLang="ja-JP" dirty="0"/>
          </a:p>
        </p:txBody>
      </p:sp>
      <p:sp>
        <p:nvSpPr>
          <p:cNvPr id="3076" name="スライド番号プレースホルダー 5"/>
          <p:cNvSpPr>
            <a:spLocks noGrp="1"/>
          </p:cNvSpPr>
          <p:nvPr>
            <p:ph type="sldNum" sz="quarter" idx="12"/>
          </p:nvPr>
        </p:nvSpPr>
        <p:spPr>
          <a:noFill/>
          <a:ln>
            <a:miter lim="800000"/>
            <a:headEnd/>
            <a:tailEnd/>
          </a:ln>
        </p:spPr>
        <p:txBody>
          <a:bodyPr/>
          <a:lstStyle/>
          <a:p>
            <a:r>
              <a:rPr lang="en-US" altLang="ja-JP" dirty="0"/>
              <a:t>Slide </a:t>
            </a:r>
            <a:fld id="{B5E08AEC-46ED-40F2-81AC-69CFA93FED46}" type="slidenum">
              <a:rPr lang="en-US" altLang="ja-JP"/>
              <a:pPr/>
              <a:t>2</a:t>
            </a:fld>
            <a:endParaRPr lang="en-US" altLang="ja-JP" dirty="0"/>
          </a:p>
        </p:txBody>
      </p:sp>
      <p:sp>
        <p:nvSpPr>
          <p:cNvPr id="3077" name="Rectangle 2"/>
          <p:cNvSpPr>
            <a:spLocks noGrp="1" noChangeArrowheads="1"/>
          </p:cNvSpPr>
          <p:nvPr>
            <p:ph type="ctrTitle"/>
          </p:nvPr>
        </p:nvSpPr>
        <p:spPr>
          <a:xfrm>
            <a:off x="251520" y="2286000"/>
            <a:ext cx="8640960" cy="1143000"/>
          </a:xfrm>
        </p:spPr>
        <p:txBody>
          <a:bodyPr/>
          <a:lstStyle/>
          <a:p>
            <a:r>
              <a:rPr lang="en-US" altLang="ja-JP" dirty="0" smtClean="0">
                <a:ea typeface="ＭＳ Ｐゴシック" charset="-128"/>
              </a:rPr>
              <a:t>TG4s Teleconference Opening Information for April-May </a:t>
            </a:r>
            <a:r>
              <a:rPr lang="en-US" altLang="ja-JP" dirty="0">
                <a:ea typeface="ＭＳ Ｐゴシック" charset="-128"/>
              </a:rPr>
              <a:t>2016</a:t>
            </a:r>
            <a:endParaRPr lang="ja-JP" altLang="ja-JP" dirty="0" smtClean="0">
              <a:ea typeface="ＭＳ Ｐゴシック" charset="-128"/>
            </a:endParaRPr>
          </a:p>
        </p:txBody>
      </p:sp>
      <p:sp>
        <p:nvSpPr>
          <p:cNvPr id="3078" name="Rectangle 3"/>
          <p:cNvSpPr>
            <a:spLocks noGrp="1" noChangeArrowheads="1"/>
          </p:cNvSpPr>
          <p:nvPr>
            <p:ph type="subTitle" idx="1"/>
          </p:nvPr>
        </p:nvSpPr>
        <p:spPr/>
        <p:txBody>
          <a:bodyPr/>
          <a:lstStyle/>
          <a:p>
            <a:r>
              <a:rPr lang="en-US" altLang="ja-JP" dirty="0" smtClean="0">
                <a:ea typeface="ＭＳ Ｐゴシック" charset="-128"/>
              </a:rPr>
              <a:t>Shoichi Kitazawa</a:t>
            </a:r>
            <a:endParaRPr lang="ja-JP" altLang="ja-JP" dirty="0" smtClean="0">
              <a:ea typeface="ＭＳ Ｐゴシック"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April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smtClean="0"/>
              <a:t>Slide </a:t>
            </a:r>
            <a:fld id="{8242A585-2600-43B1-ABC9-06D037E96BAE}" type="slidenum">
              <a:rPr lang="en-US" altLang="ja-JP" smtClean="0"/>
              <a:pPr/>
              <a:t>3</a:t>
            </a:fld>
            <a:endParaRPr lang="en-US" altLang="ja-JP" dirty="0"/>
          </a:p>
        </p:txBody>
      </p:sp>
      <p:sp>
        <p:nvSpPr>
          <p:cNvPr id="7"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US" altLang="ja-JP" sz="3200" u="sng" kern="0" dirty="0" smtClean="0">
                <a:ea typeface="ＭＳ Ｐゴシック" charset="-128"/>
              </a:rPr>
              <a:t>Participants, Patents, and Duty to Inform</a:t>
            </a:r>
            <a:endParaRPr lang="en-US" altLang="ja-JP" sz="3200" kern="0" dirty="0" smtClean="0">
              <a:ea typeface="ＭＳ Ｐゴシック" charset="-128"/>
            </a:endParaRPr>
          </a:p>
        </p:txBody>
      </p:sp>
      <p:sp>
        <p:nvSpPr>
          <p:cNvPr id="8" name="Rectangle 1027"/>
          <p:cNvSpPr txBox="1">
            <a:spLocks noChangeArrowheads="1"/>
          </p:cNvSpPr>
          <p:nvPr/>
        </p:nvSpPr>
        <p:spPr>
          <a:xfrm>
            <a:off x="0" y="1072480"/>
            <a:ext cx="9144000" cy="48768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algn="ctr">
              <a:buFont typeface="Monotype Sorts" pitchFamily="2" charset="2"/>
              <a:buNone/>
            </a:pPr>
            <a:r>
              <a:rPr lang="en-US" altLang="ja-JP" sz="1600" b="1" kern="0" dirty="0" smtClean="0">
                <a:ea typeface="ＭＳ Ｐゴシック" charset="-128"/>
              </a:rPr>
              <a:t>All participants in this meeting have certain obligations under the IEEE-SA Patent Policy. </a:t>
            </a:r>
          </a:p>
          <a:p>
            <a:pPr lvl="1"/>
            <a:r>
              <a:rPr lang="en-US" altLang="ja-JP" sz="1600" b="1" kern="0" dirty="0" smtClean="0">
                <a:solidFill>
                  <a:srgbClr val="003399"/>
                </a:solidFill>
                <a:ea typeface="ＭＳ Ｐゴシック" charset="-128"/>
              </a:rPr>
              <a:t>Participants [Note: </a:t>
            </a:r>
            <a:r>
              <a:rPr lang="en-GB" sz="1600" b="1" kern="0" dirty="0" smtClean="0">
                <a:solidFill>
                  <a:srgbClr val="003399"/>
                </a:solidFill>
              </a:rPr>
              <a:t>Quoted text excerpted from IEEE-SA Standards Board Bylaws subclause 6.2</a:t>
            </a:r>
            <a:r>
              <a:rPr lang="en-US" altLang="ja-JP" sz="1600" b="1" kern="0" dirty="0" smtClean="0">
                <a:solidFill>
                  <a:srgbClr val="003399"/>
                </a:solidFill>
                <a:ea typeface="ＭＳ Ｐゴシック" charset="-128"/>
              </a:rPr>
              <a:t>]:</a:t>
            </a:r>
          </a:p>
          <a:p>
            <a:pPr lvl="2"/>
            <a:r>
              <a:rPr lang="en-US" altLang="ja-JP" sz="1600" b="1" kern="0" dirty="0" smtClean="0">
                <a:solidFill>
                  <a:srgbClr val="003399"/>
                </a:solidFill>
                <a:ea typeface="ＭＳ Ｐゴシック" charset="-128"/>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ja-JP" sz="1600" kern="0" dirty="0" smtClean="0">
              <a:ea typeface="ＭＳ Ｐゴシック" charset="-128"/>
            </a:endParaRPr>
          </a:p>
          <a:p>
            <a:pPr lvl="3"/>
            <a:r>
              <a:rPr lang="en-US" altLang="ja-JP" sz="1400" b="1" kern="0" dirty="0" smtClean="0">
                <a:solidFill>
                  <a:srgbClr val="003399"/>
                </a:solidFill>
                <a:ea typeface="ＭＳ Ｐゴシック" charset="-128"/>
              </a:rPr>
              <a:t>“Personal awareness” means that the participant “is personally aware that the holder may have a potential Essential Patent Claim,” even if the participant is not personally aware of the specific patents or patent claims</a:t>
            </a:r>
          </a:p>
          <a:p>
            <a:pPr lvl="2"/>
            <a:r>
              <a:rPr lang="en-US" altLang="ja-JP" sz="1600" b="1" kern="0" dirty="0" smtClean="0">
                <a:solidFill>
                  <a:srgbClr val="003399"/>
                </a:solidFill>
                <a:ea typeface="ＭＳ Ｐゴシック" charset="-128"/>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lvl="1"/>
            <a:r>
              <a:rPr lang="en-US" altLang="ja-JP" sz="1600" b="1" kern="0" dirty="0" smtClean="0">
                <a:solidFill>
                  <a:srgbClr val="003399"/>
                </a:solidFill>
                <a:ea typeface="ＭＳ Ｐゴシック" charset="-128"/>
              </a:rPr>
              <a:t>The above does not apply if the patent claim is already the subject of an Accepted Letter of Assurance that applies to the proposed standard(s) under consideration by this group</a:t>
            </a:r>
          </a:p>
          <a:p>
            <a:pPr lvl="1"/>
            <a:r>
              <a:rPr lang="en-US" altLang="ja-JP" sz="1600" b="1" kern="0" dirty="0" smtClean="0">
                <a:solidFill>
                  <a:srgbClr val="003399"/>
                </a:solidFill>
                <a:ea typeface="ＭＳ Ｐゴシック" charset="-128"/>
              </a:rPr>
              <a:t>Early identification of holders of potential Essential Patent Claims is strongly encouraged</a:t>
            </a:r>
          </a:p>
          <a:p>
            <a:pPr lvl="1"/>
            <a:r>
              <a:rPr lang="en-US" altLang="ja-JP" sz="1600" b="1" kern="0" dirty="0" smtClean="0">
                <a:solidFill>
                  <a:srgbClr val="003399"/>
                </a:solidFill>
                <a:ea typeface="ＭＳ Ｐゴシック" charset="-128"/>
              </a:rPr>
              <a:t>No duty to perform a patent search</a:t>
            </a:r>
            <a:endParaRPr lang="en-US" altLang="ja-JP" sz="1600" kern="0" dirty="0" smtClean="0">
              <a:ea typeface="ＭＳ Ｐゴシック" charset="-128"/>
            </a:endParaRPr>
          </a:p>
        </p:txBody>
      </p:sp>
      <p:sp>
        <p:nvSpPr>
          <p:cNvPr id="9"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#1</a:t>
            </a:r>
          </a:p>
        </p:txBody>
      </p:sp>
    </p:spTree>
    <p:extLst>
      <p:ext uri="{BB962C8B-B14F-4D97-AF65-F5344CB8AC3E}">
        <p14:creationId xmlns:p14="http://schemas.microsoft.com/office/powerpoint/2010/main" val="342943197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1026"/>
          <p:cNvSpPr txBox="1">
            <a:spLocks noChangeArrowheads="1"/>
          </p:cNvSpPr>
          <p:nvPr/>
        </p:nvSpPr>
        <p:spPr>
          <a:xfrm>
            <a:off x="251520" y="502568"/>
            <a:ext cx="8640960" cy="838200"/>
          </a:xfrm>
          <a:prstGeom prst="rect">
            <a:avLst/>
          </a:prstGeom>
        </p:spPr>
        <p:txBody>
          <a:bodyPr/>
          <a:lst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a:lstStyle>
          <a:p>
            <a:r>
              <a:rPr lang="en-GB" altLang="ja-JP" sz="3200" u="sng" kern="0" dirty="0"/>
              <a:t>Patent Related Links</a:t>
            </a:r>
            <a:endParaRPr lang="en-US" altLang="ja-JP" sz="3200" u="sng" kern="0" dirty="0">
              <a:ea typeface="ＭＳ Ｐゴシック" charset="-128"/>
            </a:endParaRPr>
          </a:p>
        </p:txBody>
      </p:sp>
      <p:sp>
        <p:nvSpPr>
          <p:cNvPr id="2" name="日付プレースホルダー 1"/>
          <p:cNvSpPr>
            <a:spLocks noGrp="1"/>
          </p:cNvSpPr>
          <p:nvPr>
            <p:ph type="dt" sz="half" idx="10"/>
          </p:nvPr>
        </p:nvSpPr>
        <p:spPr/>
        <p:txBody>
          <a:bodyPr/>
          <a:lstStyle/>
          <a:p>
            <a:r>
              <a:rPr lang="en-US" altLang="ja-JP" smtClean="0"/>
              <a:t>April 2016</a:t>
            </a:r>
            <a:endParaRPr lang="en-US" altLang="ja-JP" dirty="0"/>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266A080E-4E30-4968-B029-7CF782D6220C}" type="slidenum">
              <a:rPr lang="en-US" altLang="ja-JP" smtClean="0"/>
              <a:pPr/>
              <a:t>4</a:t>
            </a:fld>
            <a:endParaRPr lang="en-US" altLang="ja-JP" dirty="0"/>
          </a:p>
        </p:txBody>
      </p:sp>
      <p:sp>
        <p:nvSpPr>
          <p:cNvPr id="6" name="Rectangle 3"/>
          <p:cNvSpPr txBox="1">
            <a:spLocks noChangeArrowheads="1"/>
          </p:cNvSpPr>
          <p:nvPr/>
        </p:nvSpPr>
        <p:spPr>
          <a:xfrm>
            <a:off x="258044" y="1268760"/>
            <a:ext cx="8640960" cy="3886200"/>
          </a:xfrm>
          <a:prstGeom prst="rect">
            <a:avLst/>
          </a:prstGeom>
        </p:spPr>
        <p:txBody>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All participants should be familiar with their obligations under the IEEE-SA Policies &amp; Procedures for standards development.</a:t>
            </a:r>
          </a:p>
          <a:p>
            <a:pPr marL="0" lvl="1" indent="0">
              <a:lnSpc>
                <a:spcPct val="90000"/>
              </a:lnSpc>
              <a:buFont typeface="Monotype Sorts" pitchFamily="2" charset="2"/>
              <a:buNone/>
            </a:pPr>
            <a:endParaRPr lang="en-US" altLang="ja-JP" sz="2000" kern="0" dirty="0" smtClean="0">
              <a:ea typeface="ＭＳ Ｐゴシック" charset="-128"/>
              <a:cs typeface="Times New Roman" pitchFamily="18" charset="0"/>
            </a:endParaRPr>
          </a:p>
          <a:p>
            <a:pPr marL="0" lvl="1" indent="0">
              <a:lnSpc>
                <a:spcPct val="90000"/>
              </a:lnSpc>
              <a:buFont typeface="Monotype Sorts" pitchFamily="2" charset="2"/>
              <a:buNone/>
            </a:pPr>
            <a:r>
              <a:rPr lang="en-US" altLang="ja-JP" sz="2000" kern="0" dirty="0" smtClean="0">
                <a:ea typeface="ＭＳ Ｐゴシック" charset="-128"/>
                <a:cs typeface="Times New Roman" pitchFamily="18" charset="0"/>
              </a:rPr>
              <a:t>Patent Policy is stated in these sources:</a:t>
            </a: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Boards Bylaws</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standards.ieee.org/develop/policies/bylaws/sect6-7.html#6</a:t>
            </a:r>
            <a:endParaRPr lang="en-GB" sz="2000" kern="0" dirty="0" smtClean="0">
              <a:ea typeface="ＭＳ Ｐゴシック" charset="-128"/>
              <a:cs typeface="Times New Roman" pitchFamily="18" charset="0"/>
            </a:endParaRPr>
          </a:p>
          <a:p>
            <a:pPr marL="0" lvl="1" indent="0">
              <a:lnSpc>
                <a:spcPct val="90000"/>
              </a:lnSpc>
              <a:buNone/>
            </a:pPr>
            <a:r>
              <a:rPr lang="en-GB" sz="2000" kern="0" dirty="0" smtClean="0">
                <a:ea typeface="ＭＳ Ｐゴシック" charset="-128"/>
                <a:cs typeface="Times New Roman" pitchFamily="18" charset="0"/>
              </a:rPr>
              <a:t>IEEE-SA </a:t>
            </a:r>
            <a:r>
              <a:rPr lang="en-GB" sz="2000" kern="0" dirty="0">
                <a:ea typeface="ＭＳ Ｐゴシック" charset="-128"/>
                <a:cs typeface="Times New Roman" pitchFamily="18" charset="0"/>
              </a:rPr>
              <a:t>Standards Board Operations Manual</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a:t>
            </a:r>
            <a:r>
              <a:rPr lang="en-US" altLang="ja-JP" sz="2000" i="1" kern="0" dirty="0" smtClean="0">
                <a:ea typeface="ＭＳ Ｐゴシック" charset="-128"/>
                <a:cs typeface="Times New Roman" pitchFamily="18" charset="0"/>
              </a:rPr>
              <a:t>standards.ieee.org/develop/policies/opman/sect6.html#6.3</a:t>
            </a:r>
            <a:endParaRPr lang="en-US" altLang="ja-JP" sz="2000" kern="0" dirty="0" smtClean="0">
              <a:ea typeface="ＭＳ Ｐゴシック" charset="-128"/>
              <a:cs typeface="Times New Roman" pitchFamily="18" charset="0"/>
            </a:endParaRPr>
          </a:p>
          <a:p>
            <a:pPr marL="0" lvl="1" indent="0">
              <a:lnSpc>
                <a:spcPct val="90000"/>
              </a:lnSpc>
              <a:buNone/>
            </a:pPr>
            <a:r>
              <a:rPr lang="en-US" altLang="ja-JP" sz="2000" kern="0" dirty="0" smtClean="0">
                <a:ea typeface="ＭＳ Ｐゴシック" charset="-128"/>
                <a:cs typeface="Times New Roman" pitchFamily="18" charset="0"/>
              </a:rPr>
              <a:t>Material </a:t>
            </a:r>
            <a:r>
              <a:rPr lang="en-US" altLang="ja-JP" sz="2000" kern="0" dirty="0">
                <a:ea typeface="ＭＳ Ｐゴシック" charset="-128"/>
                <a:cs typeface="Times New Roman" pitchFamily="18" charset="0"/>
              </a:rPr>
              <a:t>about the patent policy is available at </a:t>
            </a:r>
          </a:p>
          <a:p>
            <a:pPr marL="0" lvl="1" indent="0">
              <a:lnSpc>
                <a:spcPct val="90000"/>
              </a:lnSpc>
              <a:buNone/>
            </a:pPr>
            <a:r>
              <a:rPr lang="en-US" altLang="ja-JP" sz="2000" i="1" kern="0" dirty="0" smtClean="0">
                <a:ea typeface="ＭＳ Ｐゴシック" charset="-128"/>
                <a:cs typeface="Times New Roman" pitchFamily="18" charset="0"/>
              </a:rPr>
              <a:t>http</a:t>
            </a:r>
            <a:r>
              <a:rPr lang="en-US" altLang="ja-JP" sz="2000" i="1" kern="0" dirty="0">
                <a:ea typeface="ＭＳ Ｐゴシック" charset="-128"/>
                <a:cs typeface="Times New Roman" pitchFamily="18" charset="0"/>
              </a:rPr>
              <a:t>://standards.ieee.org/about/sasb/patcom/materials.html</a:t>
            </a:r>
          </a:p>
        </p:txBody>
      </p:sp>
      <p:sp>
        <p:nvSpPr>
          <p:cNvPr id="7" name="Text Box 6"/>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#2</a:t>
            </a:r>
            <a:endParaRPr lang="en-US" altLang="ja-JP" dirty="0">
              <a:ea typeface="ＭＳ Ｐゴシック" charset="-128"/>
            </a:endParaRPr>
          </a:p>
        </p:txBody>
      </p:sp>
      <p:sp>
        <p:nvSpPr>
          <p:cNvPr id="8" name="Rectangle 7"/>
          <p:cNvSpPr>
            <a:spLocks noChangeArrowheads="1"/>
          </p:cNvSpPr>
          <p:nvPr/>
        </p:nvSpPr>
        <p:spPr bwMode="auto">
          <a:xfrm>
            <a:off x="251520" y="4716896"/>
            <a:ext cx="8640960" cy="15204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r>
              <a:rPr lang="en-US" altLang="ja-JP" sz="1600" b="1" dirty="0">
                <a:solidFill>
                  <a:srgbClr val="000099"/>
                </a:solidFill>
                <a:latin typeface="Arial" charset="0"/>
                <a:ea typeface="ＭＳ Ｐゴシック" charset="-128"/>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buFont typeface="Monotype Sorts" pitchFamily="2" charset="2"/>
              <a:buNone/>
            </a:pPr>
            <a:endParaRPr lang="en-US" altLang="ja-JP" sz="1600" b="1" dirty="0">
              <a:solidFill>
                <a:srgbClr val="000099"/>
              </a:solidFill>
              <a:latin typeface="Arial" charset="0"/>
              <a:ea typeface="ＭＳ Ｐゴシック" charset="-128"/>
            </a:endParaRPr>
          </a:p>
          <a:p>
            <a:pPr algn="ctr">
              <a:lnSpc>
                <a:spcPct val="80000"/>
              </a:lnSpc>
              <a:spcBef>
                <a:spcPct val="20000"/>
              </a:spcBef>
              <a:buClr>
                <a:srgbClr val="CC3300"/>
              </a:buClr>
              <a:buSzPct val="50000"/>
              <a:buFont typeface="Monotype Sorts" pitchFamily="2" charset="2"/>
              <a:buNone/>
            </a:pPr>
            <a:r>
              <a:rPr lang="en-US" altLang="ja-JP" sz="1600" b="1" dirty="0">
                <a:solidFill>
                  <a:srgbClr val="000099"/>
                </a:solidFill>
                <a:latin typeface="Arial" charset="0"/>
                <a:ea typeface="ＭＳ Ｐゴシック" charset="-128"/>
              </a:rPr>
              <a:t>This slide set is available at https://development.standards.ieee.org/myproject/Public/mytools/mob/slideset.ppt</a:t>
            </a:r>
          </a:p>
        </p:txBody>
      </p:sp>
    </p:spTree>
    <p:extLst>
      <p:ext uri="{BB962C8B-B14F-4D97-AF65-F5344CB8AC3E}">
        <p14:creationId xmlns:p14="http://schemas.microsoft.com/office/powerpoint/2010/main" val="2875416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a:xfrm>
            <a:off x="362272" y="620688"/>
            <a:ext cx="8458200" cy="609600"/>
          </a:xfrm>
        </p:spPr>
        <p:txBody>
          <a:bodyPr/>
          <a:lstStyle/>
          <a:p>
            <a:r>
              <a:rPr lang="en-US" altLang="ja-JP" sz="3200" u="sng" dirty="0"/>
              <a:t>Call for Potentially Essential Patents</a:t>
            </a:r>
            <a:endParaRPr lang="en-US" altLang="ja-JP" sz="3200" u="sng" dirty="0" smtClean="0">
              <a:ea typeface="ＭＳ Ｐゴシック" charset="-128"/>
            </a:endParaRPr>
          </a:p>
        </p:txBody>
      </p:sp>
      <p:sp>
        <p:nvSpPr>
          <p:cNvPr id="3" name="日付プレースホルダー 2"/>
          <p:cNvSpPr>
            <a:spLocks noGrp="1"/>
          </p:cNvSpPr>
          <p:nvPr>
            <p:ph type="dt" sz="half" idx="10"/>
          </p:nvPr>
        </p:nvSpPr>
        <p:spPr/>
        <p:txBody>
          <a:bodyPr/>
          <a:lstStyle/>
          <a:p>
            <a:r>
              <a:rPr lang="en-US" altLang="ja-JP" smtClean="0"/>
              <a:t>April 2016</a:t>
            </a:r>
            <a:endParaRPr lang="en-US" altLang="ja-JP" dirty="0"/>
          </a:p>
        </p:txBody>
      </p:sp>
      <p:sp>
        <p:nvSpPr>
          <p:cNvPr id="4" name="フッター プレースホルダー 3"/>
          <p:cNvSpPr>
            <a:spLocks noGrp="1"/>
          </p:cNvSpPr>
          <p:nvPr>
            <p:ph type="ftr" sz="quarter" idx="11"/>
          </p:nvPr>
        </p:nvSpPr>
        <p:spPr/>
        <p:txBody>
          <a:body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p>
            <a:r>
              <a:rPr lang="en-US" altLang="ja-JP" dirty="0" smtClean="0"/>
              <a:t>Slide </a:t>
            </a:r>
            <a:fld id="{F80C6039-A5FA-4F5B-9853-58798A63706D}" type="slidenum">
              <a:rPr lang="en-US" altLang="ja-JP" smtClean="0"/>
              <a:pPr/>
              <a:t>5</a:t>
            </a:fld>
            <a:endParaRPr lang="en-US" altLang="ja-JP" dirty="0"/>
          </a:p>
        </p:txBody>
      </p:sp>
      <p:sp>
        <p:nvSpPr>
          <p:cNvPr id="6" name="Rectangle 1027"/>
          <p:cNvSpPr txBox="1">
            <a:spLocks noChangeArrowheads="1"/>
          </p:cNvSpPr>
          <p:nvPr/>
        </p:nvSpPr>
        <p:spPr bwMode="auto">
          <a:xfrm>
            <a:off x="688032" y="1772816"/>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a:lstStyle>
          <a:p>
            <a:r>
              <a:rPr lang="en-US" altLang="ja-JP" sz="2400" kern="0" dirty="0" smtClean="0">
                <a:ea typeface="ＭＳ Ｐゴシック" charset="-128"/>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ja-JP" sz="1800" kern="0" dirty="0" smtClean="0">
                <a:ea typeface="ＭＳ Ｐゴシック" charset="-128"/>
              </a:rPr>
              <a:t>Either speak up now or</a:t>
            </a:r>
          </a:p>
          <a:p>
            <a:pPr lvl="1"/>
            <a:r>
              <a:rPr lang="en-US" altLang="ja-JP" sz="1800" kern="0" dirty="0" smtClean="0">
                <a:ea typeface="ＭＳ Ｐゴシック" charset="-128"/>
              </a:rPr>
              <a:t>Provide the chair of this group with the identity of the holder(s) of any and all such claims as soon as possible or</a:t>
            </a:r>
          </a:p>
          <a:p>
            <a:pPr lvl="1"/>
            <a:r>
              <a:rPr lang="en-US" altLang="ja-JP" sz="1800" kern="0" dirty="0" smtClean="0">
                <a:ea typeface="ＭＳ Ｐゴシック" charset="-128"/>
              </a:rPr>
              <a:t>Cause an LOA to be submitted</a:t>
            </a:r>
          </a:p>
        </p:txBody>
      </p:sp>
      <p:sp>
        <p:nvSpPr>
          <p:cNvPr id="7" name="Text Box 1028"/>
          <p:cNvSpPr txBox="1">
            <a:spLocks noChangeArrowheads="1"/>
          </p:cNvSpPr>
          <p:nvPr/>
        </p:nvSpPr>
        <p:spPr bwMode="auto">
          <a:xfrm>
            <a:off x="57150" y="6155456"/>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#3</a:t>
            </a:r>
          </a:p>
        </p:txBody>
      </p:sp>
    </p:spTree>
    <p:extLst>
      <p:ext uri="{BB962C8B-B14F-4D97-AF65-F5344CB8AC3E}">
        <p14:creationId xmlns:p14="http://schemas.microsoft.com/office/powerpoint/2010/main" val="1338755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62272" y="620688"/>
            <a:ext cx="8458200" cy="609600"/>
          </a:xfrm>
        </p:spPr>
        <p:txBody>
          <a:bodyPr/>
          <a:lstStyle/>
          <a:p>
            <a:r>
              <a:rPr lang="en-US" altLang="ja-JP" sz="3200" u="sng" dirty="0" smtClean="0">
                <a:ea typeface="ＭＳ Ｐゴシック" charset="-128"/>
              </a:rPr>
              <a:t>Other Guidelines for IEEE WG Meetings</a:t>
            </a:r>
          </a:p>
        </p:txBody>
      </p:sp>
      <p:sp>
        <p:nvSpPr>
          <p:cNvPr id="3"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p>
            <a:r>
              <a:rPr lang="en-US" altLang="ja-JP" dirty="0" smtClean="0"/>
              <a:t>Slide </a:t>
            </a:r>
            <a:fld id="{17C47D4F-CAA3-4307-B0EF-8C4B3E0CF21D}" type="slidenum">
              <a:rPr lang="en-US" altLang="ja-JP" smtClean="0"/>
              <a:pPr/>
              <a:t>6</a:t>
            </a:fld>
            <a:endParaRPr lang="en-US" altLang="ja-JP" dirty="0"/>
          </a:p>
        </p:txBody>
      </p:sp>
      <p:sp>
        <p:nvSpPr>
          <p:cNvPr id="2" name="日付プレースホルダー 1"/>
          <p:cNvSpPr>
            <a:spLocks noGrp="1"/>
          </p:cNvSpPr>
          <p:nvPr>
            <p:ph type="dt" sz="half" idx="10"/>
          </p:nvPr>
        </p:nvSpPr>
        <p:spPr/>
        <p:txBody>
          <a:bodyPr/>
          <a:lstStyle/>
          <a:p>
            <a:r>
              <a:rPr lang="en-US" altLang="ja-JP" smtClean="0"/>
              <a:t>April 2016</a:t>
            </a:r>
            <a:endParaRPr lang="en-US" altLang="ja-JP" dirty="0"/>
          </a:p>
        </p:txBody>
      </p:sp>
      <p:sp>
        <p:nvSpPr>
          <p:cNvPr id="7172" name="Rectangle 4"/>
          <p:cNvSpPr>
            <a:spLocks noChangeArrowheads="1"/>
          </p:cNvSpPr>
          <p:nvPr/>
        </p:nvSpPr>
        <p:spPr bwMode="auto">
          <a:xfrm>
            <a:off x="467544" y="148776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0188" indent="-230188">
              <a:lnSpc>
                <a:spcPct val="80000"/>
              </a:lnSpc>
              <a:spcBef>
                <a:spcPct val="20000"/>
              </a:spcBef>
              <a:buClr>
                <a:srgbClr val="CC3300"/>
              </a:buClr>
              <a:buSzPct val="50000"/>
              <a:buFont typeface="Monotype Sorts" pitchFamily="2" charset="2"/>
              <a:buChar char="l"/>
            </a:pPr>
            <a:endParaRPr lang="en-US" altLang="ja-JP" sz="700" u="sng" dirty="0">
              <a:solidFill>
                <a:srgbClr val="FF0000"/>
              </a:solidFill>
              <a:latin typeface="Arial" charset="0"/>
              <a:ea typeface="ＭＳ Ｐゴシック" charset="-128"/>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altLang="ja-JP" sz="1800" b="1" dirty="0">
                <a:solidFill>
                  <a:srgbClr val="000099"/>
                </a:solidFill>
                <a:latin typeface="Arial" charset="0"/>
                <a:ea typeface="ＭＳ Ｐゴシック" charset="-128"/>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altLang="ja-JP" sz="1400" dirty="0">
                <a:solidFill>
                  <a:srgbClr val="000099"/>
                </a:solidFill>
                <a:latin typeface="Arial" charset="0"/>
                <a:ea typeface="ＭＳ Ｐゴシック" charset="-128"/>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altLang="ja-JP" sz="1400" dirty="0">
              <a:solidFill>
                <a:srgbClr val="000099"/>
              </a:solidFill>
              <a:latin typeface="Arial" charset="0"/>
              <a:ea typeface="ＭＳ Ｐゴシック" charset="-128"/>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altLang="ja-JP" sz="1600" b="1" dirty="0">
                <a:solidFill>
                  <a:srgbClr val="000099"/>
                </a:solidFill>
                <a:latin typeface="Arial" charset="0"/>
                <a:ea typeface="ＭＳ Ｐゴシック" charset="-128"/>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altLang="ja-JP" sz="1000" b="1" dirty="0">
                <a:solidFill>
                  <a:srgbClr val="000099"/>
                </a:solidFill>
                <a:latin typeface="Arial" charset="0"/>
                <a:ea typeface="ＭＳ Ｐゴシック" charset="-128"/>
              </a:rPr>
              <a:t>---------------------------------------------------------------   </a:t>
            </a:r>
            <a:endParaRPr lang="en-US" altLang="ja-JP" b="1" dirty="0">
              <a:solidFill>
                <a:srgbClr val="000099"/>
              </a:solidFill>
              <a:latin typeface="Arial" charset="0"/>
              <a:ea typeface="ＭＳ Ｐゴシック" charset="-128"/>
            </a:endParaRPr>
          </a:p>
          <a:p>
            <a:pPr marL="230188" indent="-230188" algn="ctr">
              <a:lnSpc>
                <a:spcPct val="80000"/>
              </a:lnSpc>
              <a:spcBef>
                <a:spcPct val="20000"/>
              </a:spcBef>
              <a:buClr>
                <a:srgbClr val="CC3300"/>
              </a:buClr>
              <a:buSzPct val="50000"/>
              <a:buFont typeface="Monotype Sorts" pitchFamily="2" charset="2"/>
              <a:buNone/>
            </a:pPr>
            <a:r>
              <a:rPr lang="en-US" altLang="ja-JP" b="1" dirty="0">
                <a:solidFill>
                  <a:srgbClr val="000099"/>
                </a:solidFill>
                <a:latin typeface="Arial" charset="0"/>
                <a:ea typeface="ＭＳ Ｐゴシック" charset="-128"/>
              </a:rPr>
              <a:t>See </a:t>
            </a:r>
            <a:r>
              <a:rPr lang="en-US" altLang="ja-JP" b="1" i="1" dirty="0">
                <a:solidFill>
                  <a:srgbClr val="000099"/>
                </a:solidFill>
                <a:latin typeface="Arial" charset="0"/>
                <a:ea typeface="ＭＳ Ｐゴシック" charset="-128"/>
              </a:rPr>
              <a:t>IEEE-SA Standards Board Operations Manual</a:t>
            </a:r>
            <a:r>
              <a:rPr lang="en-US" altLang="ja-JP" b="1" dirty="0">
                <a:solidFill>
                  <a:srgbClr val="000099"/>
                </a:solidFill>
                <a:latin typeface="Arial" charset="0"/>
                <a:ea typeface="ＭＳ Ｐゴシック" charset="-128"/>
              </a:rPr>
              <a:t>, clause 5.3.10 and </a:t>
            </a:r>
            <a:r>
              <a:rPr lang="en-GB" b="1" dirty="0">
                <a:solidFill>
                  <a:srgbClr val="000099"/>
                </a:solidFill>
                <a:latin typeface="Arial" charset="0"/>
              </a:rPr>
              <a:t>“Promoting Competition and Innovation: What You Need to Know about the IEEE Standards Association's Antitrust and Competition Policy”</a:t>
            </a:r>
            <a:r>
              <a:rPr lang="en-US" altLang="ja-JP" b="1" dirty="0">
                <a:solidFill>
                  <a:srgbClr val="000099"/>
                </a:solidFill>
                <a:latin typeface="Arial" charset="0"/>
                <a:ea typeface="ＭＳ Ｐゴシック" charset="-128"/>
              </a:rPr>
              <a:t> for more details.</a:t>
            </a:r>
          </a:p>
        </p:txBody>
      </p:sp>
      <p:sp>
        <p:nvSpPr>
          <p:cNvPr id="7173" name="Text Box 7"/>
          <p:cNvSpPr txBox="1">
            <a:spLocks noChangeArrowheads="1"/>
          </p:cNvSpPr>
          <p:nvPr/>
        </p:nvSpPr>
        <p:spPr bwMode="auto">
          <a:xfrm>
            <a:off x="57150" y="615863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r>
              <a:rPr lang="en-US" altLang="ja-JP" sz="1800" b="1" u="sng" dirty="0">
                <a:ea typeface="ＭＳ Ｐゴシック" charset="-128"/>
              </a:rPr>
              <a:t>Slide #4</a:t>
            </a:r>
            <a:endParaRPr lang="en-US" altLang="ja-JP" dirty="0">
              <a:ea typeface="ＭＳ Ｐゴシック" charset="-128"/>
            </a:endParaRPr>
          </a:p>
        </p:txBody>
      </p:sp>
    </p:spTree>
    <p:extLst>
      <p:ext uri="{BB962C8B-B14F-4D97-AF65-F5344CB8AC3E}">
        <p14:creationId xmlns:p14="http://schemas.microsoft.com/office/powerpoint/2010/main" val="862963300"/>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Teleconference Information</a:t>
            </a:r>
            <a:endParaRPr kumimoji="1" lang="ja-JP" altLang="en-US" dirty="0"/>
          </a:p>
        </p:txBody>
      </p:sp>
      <p:sp>
        <p:nvSpPr>
          <p:cNvPr id="4" name="日付プレースホルダ 3"/>
          <p:cNvSpPr>
            <a:spLocks noGrp="1"/>
          </p:cNvSpPr>
          <p:nvPr>
            <p:ph type="dt" sz="half" idx="10"/>
          </p:nvPr>
        </p:nvSpPr>
        <p:spPr/>
        <p:txBody>
          <a:bodyPr/>
          <a:lstStyle/>
          <a:p>
            <a:pPr>
              <a:defRPr/>
            </a:pPr>
            <a:r>
              <a:rPr lang="en-US" altLang="ja-JP" smtClean="0"/>
              <a:t>April 2016</a:t>
            </a:r>
            <a:endParaRPr lang="en-US" altLang="ja-JP" dirty="0"/>
          </a:p>
        </p:txBody>
      </p:sp>
      <p:sp>
        <p:nvSpPr>
          <p:cNvPr id="5" name="フッター プレースホルダ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7</a:t>
            </a:fld>
            <a:endParaRPr lang="en-US" altLang="ja-JP" dirty="0"/>
          </a:p>
        </p:txBody>
      </p:sp>
      <p:sp>
        <p:nvSpPr>
          <p:cNvPr id="3" name="テキスト ボックス 2"/>
          <p:cNvSpPr txBox="1"/>
          <p:nvPr/>
        </p:nvSpPr>
        <p:spPr>
          <a:xfrm>
            <a:off x="251521" y="1711930"/>
            <a:ext cx="8568952" cy="2603790"/>
          </a:xfrm>
          <a:prstGeom prst="rect">
            <a:avLst/>
          </a:prstGeom>
          <a:noFill/>
        </p:spPr>
        <p:txBody>
          <a:bodyPr wrap="square" rtlCol="0">
            <a:spAutoFit/>
          </a:bodyPr>
          <a:lstStyle/>
          <a:p>
            <a:pPr marL="342900" lvl="0" indent="-342900" eaLnBrk="1" hangingPunct="1">
              <a:spcBef>
                <a:spcPct val="20000"/>
              </a:spcBef>
              <a:defRPr/>
            </a:pPr>
            <a:r>
              <a:rPr kumimoji="1" lang="en-US" altLang="ja-JP" sz="2400" kern="0" dirty="0" smtClean="0">
                <a:latin typeface="+mn-lt"/>
              </a:rPr>
              <a:t>Weekly Teleconference</a:t>
            </a:r>
          </a:p>
          <a:p>
            <a:pPr marL="342900" indent="-342900" eaLnBrk="1" hangingPunct="1">
              <a:spcBef>
                <a:spcPct val="20000"/>
              </a:spcBef>
              <a:buFont typeface="Arial" pitchFamily="34" charset="0"/>
              <a:buChar char="•"/>
              <a:defRPr/>
            </a:pPr>
            <a:r>
              <a:rPr kumimoji="1" lang="en-US" altLang="ja-JP" sz="2400" kern="0" dirty="0" smtClean="0">
                <a:latin typeface="+mn-lt"/>
              </a:rPr>
              <a:t>Start from April 5</a:t>
            </a:r>
            <a:r>
              <a:rPr kumimoji="1" lang="en-US" altLang="ja-JP" sz="2400" kern="0" baseline="30000" dirty="0" smtClean="0">
                <a:latin typeface="+mn-lt"/>
              </a:rPr>
              <a:t>th</a:t>
            </a:r>
            <a:r>
              <a:rPr kumimoji="1" lang="en-US" altLang="ja-JP" sz="2400" kern="0" dirty="0" smtClean="0">
                <a:latin typeface="+mn-lt"/>
              </a:rPr>
              <a:t> Tue 21:00 ET / April 6</a:t>
            </a:r>
            <a:r>
              <a:rPr kumimoji="1" lang="en-US" altLang="ja-JP" sz="2400" kern="0" baseline="30000" dirty="0" smtClean="0">
                <a:latin typeface="+mn-lt"/>
              </a:rPr>
              <a:t>th</a:t>
            </a:r>
            <a:r>
              <a:rPr kumimoji="1" lang="en-US" altLang="ja-JP" sz="2400" kern="0" dirty="0" smtClean="0">
                <a:latin typeface="+mn-lt"/>
              </a:rPr>
              <a:t> Wed 10:00JST  before May meeting</a:t>
            </a:r>
          </a:p>
          <a:p>
            <a:pPr marL="342900" lvl="0" indent="-342900" eaLnBrk="1" hangingPunct="1">
              <a:spcBef>
                <a:spcPct val="20000"/>
              </a:spcBef>
              <a:buFont typeface="Arial" pitchFamily="34" charset="0"/>
              <a:buChar char="•"/>
              <a:defRPr/>
            </a:pPr>
            <a:r>
              <a:rPr kumimoji="1" lang="en-US" altLang="ja-JP" sz="2400" kern="0" dirty="0" smtClean="0">
                <a:latin typeface="+mn-lt"/>
              </a:rPr>
              <a:t>Duration:1 hour</a:t>
            </a:r>
          </a:p>
          <a:p>
            <a:pPr marL="342900" lvl="0" indent="-342900" eaLnBrk="1" hangingPunct="1">
              <a:spcBef>
                <a:spcPct val="20000"/>
              </a:spcBef>
              <a:buFontTx/>
              <a:buChar char="•"/>
            </a:pPr>
            <a:r>
              <a:rPr kumimoji="1" lang="en-US" altLang="ja-JP" sz="2400" kern="0" dirty="0" smtClean="0">
                <a:solidFill>
                  <a:srgbClr val="000000"/>
                </a:solidFill>
                <a:latin typeface="+mn-lt"/>
              </a:rPr>
              <a:t>Access https://global.gotomeeting.com/join/254904533 </a:t>
            </a:r>
          </a:p>
          <a:p>
            <a:pPr marL="342900" lvl="0" indent="-342900" eaLnBrk="1" hangingPunct="1">
              <a:spcBef>
                <a:spcPct val="20000"/>
              </a:spcBef>
              <a:buFontTx/>
              <a:buChar char="•"/>
            </a:pPr>
            <a:r>
              <a:rPr kumimoji="1" lang="en-US" altLang="ja-JP" sz="2400" kern="0" dirty="0" smtClean="0">
                <a:solidFill>
                  <a:srgbClr val="000000"/>
                </a:solidFill>
                <a:latin typeface="+mn-lt"/>
              </a:rPr>
              <a:t>Meeting Password: </a:t>
            </a:r>
            <a:r>
              <a:rPr kumimoji="1" lang="en-US" altLang="ja-JP" sz="2400" kern="0" dirty="0" err="1" smtClean="0">
                <a:solidFill>
                  <a:srgbClr val="000000"/>
                </a:solidFill>
                <a:latin typeface="+mn-lt"/>
              </a:rPr>
              <a:t>sru</a:t>
            </a:r>
            <a:r>
              <a:rPr kumimoji="1" lang="en-US" altLang="ja-JP" sz="2400" kern="0" dirty="0" smtClean="0">
                <a:solidFill>
                  <a:srgbClr val="000000"/>
                </a:solidFill>
                <a:latin typeface="+mn-lt"/>
              </a:rPr>
              <a:t> </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p:cNvSpPr>
            <a:spLocks noGrp="1"/>
          </p:cNvSpPr>
          <p:nvPr>
            <p:ph type="dt" sz="half" idx="10"/>
          </p:nvPr>
        </p:nvSpPr>
        <p:spPr/>
        <p:txBody>
          <a:bodyPr/>
          <a:lstStyle/>
          <a:p>
            <a:r>
              <a:rPr lang="en-US" altLang="ja-JP" smtClean="0"/>
              <a:t>April 2016</a:t>
            </a:r>
            <a:endParaRPr lang="en-US" altLang="ja-JP" dirty="0"/>
          </a:p>
        </p:txBody>
      </p:sp>
      <p:sp>
        <p:nvSpPr>
          <p:cNvPr id="5" name="フッター プレースホルダー 4"/>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r>
              <a:rPr lang="en-US" altLang="ja-JP" dirty="0"/>
              <a:t>Slide </a:t>
            </a:r>
            <a:fld id="{38E6254A-D985-444C-BBE9-59789D09939F}" type="slidenum">
              <a:rPr lang="en-US" altLang="ja-JP"/>
              <a:pPr/>
              <a:t>8</a:t>
            </a:fld>
            <a:endParaRPr lang="en-US" altLang="ja-JP" dirty="0"/>
          </a:p>
        </p:txBody>
      </p:sp>
      <p:sp>
        <p:nvSpPr>
          <p:cNvPr id="4098" name="Rectangle 2"/>
          <p:cNvSpPr>
            <a:spLocks noGrp="1" noChangeArrowheads="1"/>
          </p:cNvSpPr>
          <p:nvPr>
            <p:ph type="title"/>
          </p:nvPr>
        </p:nvSpPr>
        <p:spPr>
          <a:ln/>
        </p:spPr>
        <p:txBody>
          <a:bodyPr/>
          <a:lstStyle/>
          <a:p>
            <a:r>
              <a:rPr lang="en-US" altLang="ja-JP" sz="3200" dirty="0" smtClean="0"/>
              <a:t>Agenda</a:t>
            </a:r>
            <a:endParaRPr lang="ja-JP" altLang="ja-JP" sz="3200" dirty="0"/>
          </a:p>
        </p:txBody>
      </p:sp>
      <p:sp>
        <p:nvSpPr>
          <p:cNvPr id="4099" name="Rectangle 3"/>
          <p:cNvSpPr>
            <a:spLocks noGrp="1" noChangeArrowheads="1"/>
          </p:cNvSpPr>
          <p:nvPr>
            <p:ph type="body" idx="1"/>
          </p:nvPr>
        </p:nvSpPr>
        <p:spPr>
          <a:ln/>
        </p:spPr>
        <p:txBody>
          <a:bodyPr/>
          <a:lstStyle/>
          <a:p>
            <a:r>
              <a:rPr lang="en-US" altLang="ja-JP" sz="2400" dirty="0"/>
              <a:t>Call for essential patents and policies &amp; procedures reminder </a:t>
            </a:r>
          </a:p>
          <a:p>
            <a:r>
              <a:rPr lang="en-US" altLang="ja-JP" sz="2400" dirty="0"/>
              <a:t>Review revised version of Technical Guidance Document</a:t>
            </a:r>
          </a:p>
          <a:p>
            <a:r>
              <a:rPr lang="en-US" altLang="ja-JP" sz="2400" dirty="0" smtClean="0"/>
              <a:t>Draft </a:t>
            </a:r>
            <a:r>
              <a:rPr lang="en-US" altLang="ja-JP" sz="2400" dirty="0" smtClean="0"/>
              <a:t>document</a:t>
            </a:r>
          </a:p>
          <a:p>
            <a:r>
              <a:rPr lang="en-US" altLang="ja-JP" sz="2400" dirty="0" smtClean="0"/>
              <a:t>Teleconference and review schedule</a:t>
            </a:r>
            <a:endParaRPr lang="en-US" altLang="ja-JP" sz="2400" dirty="0"/>
          </a:p>
          <a:p>
            <a:r>
              <a:rPr lang="en-US" altLang="ja-JP" sz="2400" dirty="0"/>
              <a:t>Plan for </a:t>
            </a:r>
            <a:r>
              <a:rPr lang="en-US" altLang="ja-JP" sz="2400" dirty="0" smtClean="0"/>
              <a:t>March </a:t>
            </a:r>
            <a:r>
              <a:rPr lang="en-US" altLang="ja-JP" sz="2400" dirty="0"/>
              <a:t>meeting</a:t>
            </a:r>
          </a:p>
          <a:p>
            <a:r>
              <a:rPr lang="en-US" altLang="ja-JP" sz="2400" dirty="0"/>
              <a:t>AOB</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p:txBody>
          <a:bodyPr/>
          <a:lstStyle/>
          <a:p>
            <a:r>
              <a:rPr kumimoji="1" lang="en-US" altLang="ja-JP" dirty="0" smtClean="0"/>
              <a:t>May Meeting Agenda</a:t>
            </a:r>
            <a:r>
              <a:rPr lang="ja-JP" altLang="en-US" dirty="0"/>
              <a:t> </a:t>
            </a:r>
            <a:r>
              <a:rPr lang="en-US" altLang="ja-JP" dirty="0" smtClean="0"/>
              <a:t>Graphic</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April 2016</a:t>
            </a:r>
            <a:endParaRPr lang="en-US" altLang="ja-JP" dirty="0"/>
          </a:p>
        </p:txBody>
      </p:sp>
      <p:sp>
        <p:nvSpPr>
          <p:cNvPr id="5" name="フッター プレースホルダー 4"/>
          <p:cNvSpPr>
            <a:spLocks noGrp="1"/>
          </p:cNvSpPr>
          <p:nvPr>
            <p:ph type="ftr" sz="quarter" idx="11"/>
          </p:nvPr>
        </p:nvSpPr>
        <p:spPr/>
        <p:txBody>
          <a:bodyPr/>
          <a:lstStyle/>
          <a:p>
            <a:pPr>
              <a:defRPr/>
            </a:pPr>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p>
            <a:pPr>
              <a:defRPr/>
            </a:pPr>
            <a:r>
              <a:rPr lang="en-US" altLang="ja-JP" dirty="0" smtClean="0"/>
              <a:t>Slide </a:t>
            </a:r>
            <a:fld id="{5B276CEC-641A-426A-A4CF-567A72D18702}" type="slidenum">
              <a:rPr lang="en-US" altLang="ja-JP" smtClean="0"/>
              <a:pPr>
                <a:defRPr/>
              </a:pPr>
              <a:t>9</a:t>
            </a:fld>
            <a:endParaRPr lang="en-US" altLang="ja-JP"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492" y="1556792"/>
            <a:ext cx="7569932" cy="486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正方形/長方形 1"/>
          <p:cNvSpPr/>
          <p:nvPr/>
        </p:nvSpPr>
        <p:spPr bwMode="auto">
          <a:xfrm>
            <a:off x="5940152" y="2961000"/>
            <a:ext cx="288032" cy="468000"/>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
        <p:nvSpPr>
          <p:cNvPr id="8" name="正方形/長方形 7"/>
          <p:cNvSpPr/>
          <p:nvPr/>
        </p:nvSpPr>
        <p:spPr bwMode="auto">
          <a:xfrm>
            <a:off x="7452320" y="2968488"/>
            <a:ext cx="288032" cy="1018304"/>
          </a:xfrm>
          <a:prstGeom prst="rect">
            <a:avLst/>
          </a:prstGeom>
          <a:noFill/>
          <a:ln w="38100" cap="flat" cmpd="sng" algn="ctr">
            <a:solidFill>
              <a:srgbClr val="FF0000"/>
            </a:solidFill>
            <a:prstDash val="solid"/>
            <a:round/>
            <a:headEnd type="none" w="sm" len="sm"/>
            <a:tailEnd type="none" w="sm" len="sm"/>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ja-JP" altLang="en-US" sz="1200" b="0" i="0" u="none" strike="noStrike" cap="none" normalizeH="0" baseline="0" smtClean="0">
              <a:ln>
                <a:noFill/>
              </a:ln>
              <a:solidFill>
                <a:schemeClr val="tx1"/>
              </a:solidFill>
              <a:effectLst/>
              <a:latin typeface="Times New Roman" pitchFamily="18" charset="0"/>
            </a:endParaRPr>
          </a:p>
        </p:txBody>
      </p:sp>
    </p:spTree>
    <p:extLst>
      <p:ext uri="{BB962C8B-B14F-4D97-AF65-F5344CB8AC3E}">
        <p14:creationId xmlns:p14="http://schemas.microsoft.com/office/powerpoint/2010/main" val="717460213"/>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ユーザー定義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355</TotalTime>
  <Words>753</Words>
  <Application>Microsoft Office PowerPoint</Application>
  <PresentationFormat>画面に合わせる (4:3)</PresentationFormat>
  <Paragraphs>104</Paragraphs>
  <Slides>9</Slides>
  <Notes>2</Notes>
  <HiddenSlides>0</HiddenSlides>
  <MMClips>0</MMClips>
  <ScaleCrop>false</ScaleCrop>
  <HeadingPairs>
    <vt:vector size="4" baseType="variant">
      <vt:variant>
        <vt:lpstr>テーマ</vt:lpstr>
      </vt:variant>
      <vt:variant>
        <vt:i4>1</vt:i4>
      </vt:variant>
      <vt:variant>
        <vt:lpstr>スライド タイトル</vt:lpstr>
      </vt:variant>
      <vt:variant>
        <vt:i4>9</vt:i4>
      </vt:variant>
    </vt:vector>
  </HeadingPairs>
  <TitlesOfParts>
    <vt:vector size="10" baseType="lpstr">
      <vt:lpstr>IEEE-P802_15</vt:lpstr>
      <vt:lpstr>PowerPoint プレゼンテーション</vt:lpstr>
      <vt:lpstr>TG4s Teleconference Opening Information for April-May 2016</vt:lpstr>
      <vt:lpstr>PowerPoint プレゼンテーション</vt:lpstr>
      <vt:lpstr>PowerPoint プレゼンテーション</vt:lpstr>
      <vt:lpstr>Call for Potentially Essential Patents</vt:lpstr>
      <vt:lpstr>Other Guidelines for IEEE WG Meetings</vt:lpstr>
      <vt:lpstr>Teleconference Information</vt:lpstr>
      <vt:lpstr>Agenda</vt:lpstr>
      <vt:lpstr>May Meeting Agenda Graphic</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TG4s Teleconference Opening Information for September 2015</dc:title>
  <dc:subject>IEEE 802.15 &lt;subject&gt;</dc:subject>
  <dc:creator>kitazawa</dc:creator>
  <dc:description>15-16-0155-00-004s</dc:description>
  <cp:lastModifiedBy>Shoichi Kitazawa</cp:lastModifiedBy>
  <cp:revision>3</cp:revision>
  <cp:lastPrinted>2015-06-24T08:51:36Z</cp:lastPrinted>
  <dcterms:created xsi:type="dcterms:W3CDTF">2015-02-02T05:19:06Z</dcterms:created>
  <dcterms:modified xsi:type="dcterms:W3CDTF">2016-04-06T00:16:04Z</dcterms:modified>
</cp:coreProperties>
</file>