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61" r:id="rId4"/>
    <p:sldId id="262" r:id="rId5"/>
    <p:sldId id="263" r:id="rId6"/>
    <p:sldId id="264" r:id="rId7"/>
    <p:sldId id="265"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CACE666-2A1F-4D83-9592-6FE44AE2DD99}">
          <p14:sldIdLst>
            <p14:sldId id="257"/>
            <p14:sldId id="258"/>
            <p14:sldId id="261"/>
            <p14:sldId id="262"/>
            <p14:sldId id="263"/>
            <p14:sldId id="264"/>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2" autoAdjust="0"/>
    <p:restoredTop sz="94617" autoAdjust="0"/>
  </p:normalViewPr>
  <p:slideViewPr>
    <p:cSldViewPr>
      <p:cViewPr varScale="1">
        <p:scale>
          <a:sx n="127" d="100"/>
          <a:sy n="127" d="100"/>
        </p:scale>
        <p:origin x="-72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10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14FCBE-206A-409C-96B4-13948A27046C}" type="datetimeFigureOut">
              <a:rPr kumimoji="1" lang="ja-JP" altLang="en-US" smtClean="0"/>
              <a:t>2016/4/14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65EE50-58A8-4B0A-83D3-18380AA99907}" type="slidenum">
              <a:rPr kumimoji="1" lang="ja-JP" altLang="en-US" smtClean="0"/>
              <a:t>‹#›</a:t>
            </a:fld>
            <a:endParaRPr kumimoji="1" lang="ja-JP" altLang="en-US"/>
          </a:p>
        </p:txBody>
      </p:sp>
    </p:spTree>
    <p:extLst>
      <p:ext uri="{BB962C8B-B14F-4D97-AF65-F5344CB8AC3E}">
        <p14:creationId xmlns:p14="http://schemas.microsoft.com/office/powerpoint/2010/main" val="20469437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265EE50-58A8-4B0A-83D3-18380AA99907}" type="slidenum">
              <a:rPr kumimoji="1" lang="ja-JP" altLang="en-US" smtClean="0"/>
              <a:t>6</a:t>
            </a:fld>
            <a:endParaRPr kumimoji="1" lang="ja-JP" altLang="en-US"/>
          </a:p>
        </p:txBody>
      </p:sp>
    </p:spTree>
    <p:extLst>
      <p:ext uri="{BB962C8B-B14F-4D97-AF65-F5344CB8AC3E}">
        <p14:creationId xmlns:p14="http://schemas.microsoft.com/office/powerpoint/2010/main" val="3484678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8108767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62197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22701250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31" name="Rectangle 7"/>
          <p:cNvSpPr>
            <a:spLocks noChangeArrowheads="1"/>
          </p:cNvSpPr>
          <p:nvPr/>
        </p:nvSpPr>
        <p:spPr bwMode="auto">
          <a:xfrm>
            <a:off x="5292080" y="394156"/>
            <a:ext cx="31661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eaLnBrk="0" fontAlgn="base" hangingPunct="0">
              <a:spcBef>
                <a:spcPct val="0"/>
              </a:spcBef>
              <a:spcAft>
                <a:spcPct val="0"/>
              </a:spcAft>
            </a:pPr>
            <a:r>
              <a:rPr kumimoji="0" lang="en-US" altLang="ja-JP" sz="1400" b="1" dirty="0">
                <a:solidFill>
                  <a:srgbClr val="000000"/>
                </a:solidFill>
                <a:latin typeface="Times New Roman" pitchFamily="18" charset="0"/>
                <a:ea typeface="ＭＳ Ｐゴシック" charset="-128"/>
              </a:rPr>
              <a:t>doc.: IEEE </a:t>
            </a:r>
            <a:r>
              <a:rPr kumimoji="0" lang="en-US" altLang="ja-JP" sz="1400" b="1" dirty="0" smtClean="0">
                <a:solidFill>
                  <a:srgbClr val="000000"/>
                </a:solidFill>
                <a:latin typeface="Times New Roman" pitchFamily="18" charset="0"/>
                <a:ea typeface="ＭＳ Ｐゴシック" charset="-128"/>
              </a:rPr>
              <a:t>802.15</a:t>
            </a:r>
            <a:r>
              <a:rPr kumimoji="0" lang="en-US" altLang="ja-JP" sz="1400" b="1" dirty="0" smtClean="0">
                <a:solidFill>
                  <a:srgbClr val="000000"/>
                </a:solidFill>
                <a:latin typeface="Times New Roman" pitchFamily="18" charset="0"/>
              </a:rPr>
              <a:t>-16-</a:t>
            </a:r>
            <a:r>
              <a:rPr kumimoji="0" lang="ja-JP" altLang="en-US" sz="1400" b="1" dirty="0" smtClean="0">
                <a:solidFill>
                  <a:srgbClr val="000000"/>
                </a:solidFill>
                <a:latin typeface="Times New Roman" pitchFamily="18" charset="0"/>
              </a:rPr>
              <a:t> </a:t>
            </a:r>
            <a:r>
              <a:rPr kumimoji="0" lang="en-US" altLang="ja-JP" sz="1400" b="1" smtClean="0">
                <a:solidFill>
                  <a:srgbClr val="000000"/>
                </a:solidFill>
                <a:latin typeface="Times New Roman" pitchFamily="18" charset="0"/>
              </a:rPr>
              <a:t>0326 </a:t>
            </a:r>
            <a:r>
              <a:rPr kumimoji="0" lang="en-US" altLang="ja-JP" sz="1400" b="1" dirty="0">
                <a:solidFill>
                  <a:srgbClr val="000000"/>
                </a:solidFill>
                <a:latin typeface="Times New Roman" pitchFamily="18" charset="0"/>
              </a:rPr>
              <a:t>-00-003e</a:t>
            </a:r>
            <a:endParaRPr kumimoji="0"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kumimoji="0"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1" name="Rectangle 7"/>
          <p:cNvSpPr>
            <a:spLocks noChangeArrowheads="1"/>
          </p:cNvSpPr>
          <p:nvPr userDrawn="1"/>
        </p:nvSpPr>
        <p:spPr bwMode="auto">
          <a:xfrm>
            <a:off x="685800" y="390753"/>
            <a:ext cx="14379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eaLnBrk="0" fontAlgn="base" hangingPunct="0">
              <a:spcBef>
                <a:spcPct val="0"/>
              </a:spcBef>
              <a:spcAft>
                <a:spcPct val="0"/>
              </a:spcAft>
              <a:defRPr/>
            </a:pPr>
            <a:r>
              <a:rPr kumimoji="0" lang="en-US" altLang="ja-JP" sz="1400" b="1" dirty="0" smtClean="0">
                <a:solidFill>
                  <a:srgbClr val="000000"/>
                </a:solidFill>
                <a:latin typeface="Times New Roman" pitchFamily="18" charset="0"/>
              </a:rPr>
              <a:t>April 2016</a:t>
            </a:r>
            <a:endParaRPr kumimoji="0" lang="en-US" altLang="ja-JP" sz="1400" b="1" dirty="0">
              <a:solidFill>
                <a:srgbClr val="000000"/>
              </a:solidFill>
              <a:latin typeface="Times New Roman" pitchFamily="18" charset="0"/>
            </a:endParaRPr>
          </a:p>
        </p:txBody>
      </p:sp>
      <p:sp>
        <p:nvSpPr>
          <p:cNvPr id="12" name="Rectangle 7"/>
          <p:cNvSpPr>
            <a:spLocks noChangeArrowheads="1"/>
          </p:cNvSpPr>
          <p:nvPr userDrawn="1"/>
        </p:nvSpPr>
        <p:spPr bwMode="auto">
          <a:xfrm>
            <a:off x="6372200" y="6484694"/>
            <a:ext cx="21559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eaLnBrk="0" fontAlgn="base" hangingPunct="0">
              <a:spcBef>
                <a:spcPct val="0"/>
              </a:spcBef>
              <a:spcAft>
                <a:spcPct val="0"/>
              </a:spcAft>
              <a:defRPr/>
            </a:pPr>
            <a:r>
              <a:rPr kumimoji="0" lang="en-US" altLang="ja-JP" sz="1200" dirty="0" smtClean="0">
                <a:solidFill>
                  <a:srgbClr val="000000"/>
                </a:solidFill>
                <a:latin typeface="Times New Roman" pitchFamily="18" charset="0"/>
                <a:cs typeface="Times New Roman" panose="02020603050405020304" pitchFamily="18" charset="0"/>
              </a:rPr>
              <a:t>Ken</a:t>
            </a:r>
            <a:r>
              <a:rPr kumimoji="0" lang="en-US" altLang="ja-JP" sz="1200" baseline="0" dirty="0" smtClean="0">
                <a:solidFill>
                  <a:srgbClr val="000000"/>
                </a:solidFill>
                <a:latin typeface="Times New Roman" pitchFamily="18" charset="0"/>
                <a:cs typeface="Times New Roman" panose="02020603050405020304" pitchFamily="18" charset="0"/>
              </a:rPr>
              <a:t> Hiraga</a:t>
            </a:r>
            <a:r>
              <a:rPr kumimoji="0" lang="en-US" altLang="ja-JP" sz="1200" dirty="0" smtClean="0">
                <a:solidFill>
                  <a:srgbClr val="000000"/>
                </a:solidFill>
                <a:latin typeface="Times New Roman" pitchFamily="18" charset="0"/>
                <a:cs typeface="Times New Roman" panose="02020603050405020304" pitchFamily="18" charset="0"/>
              </a:rPr>
              <a:t> (NTT)</a:t>
            </a:r>
            <a:endParaRPr kumimoji="0" lang="en-US" altLang="ja-JP" sz="1000" dirty="0">
              <a:solidFill>
                <a:srgbClr val="000000"/>
              </a:solidFill>
              <a:latin typeface="Times New Roman" pitchFamily="18" charset="0"/>
              <a:cs typeface="Times New Roman" panose="02020603050405020304" pitchFamily="18" charset="0"/>
            </a:endParaRPr>
          </a:p>
        </p:txBody>
      </p:sp>
      <p:sp>
        <p:nvSpPr>
          <p:cNvPr id="3" name="テキスト ボックス 2"/>
          <p:cNvSpPr txBox="1"/>
          <p:nvPr userDrawn="1"/>
        </p:nvSpPr>
        <p:spPr>
          <a:xfrm>
            <a:off x="4427984" y="6477719"/>
            <a:ext cx="720069" cy="276999"/>
          </a:xfrm>
          <a:prstGeom prst="rect">
            <a:avLst/>
          </a:prstGeom>
          <a:noFill/>
        </p:spPr>
        <p:txBody>
          <a:bodyPr wrap="none" rtlCol="0">
            <a:spAutoFit/>
          </a:bodyPr>
          <a:lstStyle/>
          <a:p>
            <a:pPr eaLnBrk="0" fontAlgn="base" hangingPunct="0">
              <a:spcBef>
                <a:spcPct val="0"/>
              </a:spcBef>
              <a:spcAft>
                <a:spcPct val="0"/>
              </a:spcAft>
              <a:defRPr/>
            </a:pPr>
            <a:r>
              <a:rPr kumimoji="0" lang="en-US" altLang="ja-JP" sz="1200" dirty="0">
                <a:solidFill>
                  <a:srgbClr val="000000"/>
                </a:solidFill>
                <a:latin typeface="Times New Roman" pitchFamily="18" charset="0"/>
              </a:rPr>
              <a:t>Slide </a:t>
            </a:r>
            <a:fld id="{D82A7083-144B-4CAE-9BCE-F602E8314F10}" type="slidenum">
              <a:rPr kumimoji="0" lang="en-US" altLang="ja-JP" sz="1200">
                <a:solidFill>
                  <a:srgbClr val="000000"/>
                </a:solidFill>
                <a:latin typeface="Times New Roman" pitchFamily="18" charset="0"/>
              </a:rPr>
              <a:pPr eaLnBrk="0" fontAlgn="base" hangingPunct="0">
                <a:spcBef>
                  <a:spcPct val="0"/>
                </a:spcBef>
                <a:spcAft>
                  <a:spcPct val="0"/>
                </a:spcAft>
                <a:defRPr/>
              </a:pPr>
              <a:t>‹#›</a:t>
            </a:fld>
            <a:endParaRPr kumimoji="0" lang="en-US" altLang="ja-JP" sz="1200" dirty="0">
              <a:solidFill>
                <a:srgbClr val="000000"/>
              </a:solidFill>
              <a:latin typeface="Times New Roman" pitchFamily="18" charset="0"/>
            </a:endParaRPr>
          </a:p>
        </p:txBody>
      </p:sp>
    </p:spTree>
    <p:extLst>
      <p:ext uri="{BB962C8B-B14F-4D97-AF65-F5344CB8AC3E}">
        <p14:creationId xmlns:p14="http://schemas.microsoft.com/office/powerpoint/2010/main" val="2484974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642845" y="1032556"/>
            <a:ext cx="7967756"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rgbClr val="000000"/>
              </a:solidFill>
              <a:latin typeface="Times New Roman" pitchFamily="18" charset="0"/>
              <a:ea typeface="ＭＳ Ｐゴシック" charset="-128"/>
              <a:cs typeface="Times New Roman" pitchFamily="18" charset="0"/>
            </a:endParaRPr>
          </a:p>
          <a:p>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Submission Title:</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a:t>
            </a:r>
            <a:r>
              <a:rPr lang="en-US" altLang="ja-JP" sz="1400" dirty="0">
                <a:solidFill>
                  <a:srgbClr val="000000"/>
                </a:solidFill>
                <a:latin typeface="Times New Roman" pitchFamily="18" charset="0"/>
                <a:ea typeface="ＭＳ Ｐゴシック" charset="-128"/>
                <a:cs typeface="Times New Roman" pitchFamily="18" charset="0"/>
              </a:rPr>
              <a:t>P</a:t>
            </a:r>
            <a:r>
              <a:rPr lang="en-US" altLang="ja-JP" sz="1400" dirty="0" smtClean="0">
                <a:solidFill>
                  <a:srgbClr val="000000"/>
                </a:solidFill>
                <a:latin typeface="Times New Roman" pitchFamily="18" charset="0"/>
                <a:ea typeface="ＭＳ Ｐゴシック" charset="-128"/>
                <a:cs typeface="Times New Roman" pitchFamily="18" charset="0"/>
              </a:rPr>
              <a:t>roposed resolution for</a:t>
            </a:r>
            <a:r>
              <a:rPr lang="ja-JP" altLang="en-US" sz="1400" dirty="0" smtClean="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cid#9</a:t>
            </a:r>
            <a:r>
              <a:rPr lang="pt-BR" altLang="ja-JP" sz="1400" dirty="0" smtClean="0">
                <a:solidFill>
                  <a:srgbClr val="000000"/>
                </a:solidFill>
                <a:latin typeface="Times New Roman" pitchFamily="18" charset="0"/>
                <a:cs typeface="Times New Roman" pitchFamily="18" charset="0"/>
              </a:rPr>
              <a:t>] </a:t>
            </a:r>
            <a:endParaRPr lang="pt-BR" altLang="ja-JP" sz="1400" dirty="0">
              <a:solidFill>
                <a:srgbClr val="000000"/>
              </a:solidFill>
              <a:latin typeface="Times New Roman" pitchFamily="18" charset="0"/>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Date Submitted</a:t>
            </a:r>
            <a:r>
              <a:rPr lang="en-US" altLang="ja-JP" sz="1400" b="1">
                <a:solidFill>
                  <a:srgbClr val="000000"/>
                </a:solidFill>
                <a:latin typeface="Times New Roman" pitchFamily="18" charset="0"/>
                <a:ea typeface="ＭＳ Ｐゴシック" charset="-128"/>
                <a:cs typeface="Times New Roman" pitchFamily="18" charset="0"/>
              </a:rPr>
              <a:t>:</a:t>
            </a:r>
            <a:r>
              <a:rPr lang="en-US" altLang="ja-JP" sz="1400">
                <a:solidFill>
                  <a:srgbClr val="000000"/>
                </a:solidFill>
                <a:latin typeface="Times New Roman" panose="02020603050405020304" pitchFamily="18" charset="0"/>
                <a:ea typeface="ＭＳ Ｐゴシック" charset="-128"/>
                <a:cs typeface="Times New Roman" panose="02020603050405020304" pitchFamily="18" charset="0"/>
              </a:rPr>
              <a:t> </a:t>
            </a:r>
            <a:r>
              <a:rPr lang="en-US" altLang="ja-JP" sz="1400" smtClean="0">
                <a:solidFill>
                  <a:srgbClr val="000000"/>
                </a:solidFill>
                <a:latin typeface="Times New Roman" panose="02020603050405020304" pitchFamily="18" charset="0"/>
                <a:ea typeface="ＭＳ Ｐゴシック" charset="-128"/>
                <a:cs typeface="Times New Roman" panose="02020603050405020304" pitchFamily="18" charset="0"/>
              </a:rPr>
              <a:t>[</a:t>
            </a:r>
            <a:r>
              <a:rPr lang="en-US" altLang="ja-JP" sz="1400">
                <a:latin typeface="Times New Roman" panose="02020603050405020304" pitchFamily="18" charset="0"/>
                <a:ea typeface="ＭＳ Ｐゴシック" charset="-128"/>
                <a:cs typeface="Times New Roman" panose="02020603050405020304" pitchFamily="18" charset="0"/>
              </a:rPr>
              <a:t>14</a:t>
            </a:r>
            <a:r>
              <a:rPr lang="en-US" altLang="ja-JP" sz="1400" smtClean="0">
                <a:latin typeface="Times New Roman" panose="02020603050405020304" pitchFamily="18" charset="0"/>
                <a:ea typeface="ＭＳ Ｐゴシック" charset="-128"/>
                <a:cs typeface="Times New Roman" panose="02020603050405020304" pitchFamily="18" charset="0"/>
              </a:rPr>
              <a:t> </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April 2016]</a:t>
            </a:r>
            <a:endPar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Source: </a:t>
            </a:r>
            <a:r>
              <a:rPr lang="en-US" altLang="ja-JP" sz="1400" dirty="0">
                <a:solidFill>
                  <a:srgbClr val="000000"/>
                </a:solidFill>
                <a:latin typeface="Times New Roman" pitchFamily="18" charset="0"/>
                <a:ea typeface="ＭＳ Ｐゴシック" charset="-128"/>
                <a:cs typeface="Times New Roman" pitchFamily="18" charset="0"/>
              </a:rPr>
              <a:t> [Ken Hiraga</a:t>
            </a:r>
            <a:r>
              <a:rPr lang="en-US" altLang="ja-JP" sz="1400" baseline="30000" dirty="0">
                <a:solidFill>
                  <a:srgbClr val="000000"/>
                </a:solidFill>
                <a:ea typeface="ＭＳ Ｐゴシック" charset="-128"/>
                <a:cs typeface="Times New Roman" pitchFamily="18" charset="0"/>
              </a:rPr>
              <a:t>(</a:t>
            </a:r>
            <a:r>
              <a:rPr lang="en-US" altLang="ja-JP" sz="1400" baseline="30000" dirty="0">
                <a:solidFill>
                  <a:srgbClr val="000000"/>
                </a:solidFill>
                <a:latin typeface="Times New Roman"/>
              </a:rPr>
              <a:t>1)</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err="1" smtClean="0">
                <a:solidFill>
                  <a:srgbClr val="000000"/>
                </a:solidFill>
                <a:latin typeface="Times New Roman" pitchFamily="18" charset="0"/>
                <a:ea typeface="ＭＳ Ｐゴシック" charset="-128"/>
                <a:cs typeface="Times New Roman" pitchFamily="18" charset="0"/>
              </a:rPr>
              <a:t>Keiji</a:t>
            </a:r>
            <a:r>
              <a:rPr lang="en-US" altLang="ja-JP" sz="1400" dirty="0" smtClean="0">
                <a:solidFill>
                  <a:srgbClr val="000000"/>
                </a:solidFill>
                <a:latin typeface="Times New Roman" pitchFamily="18" charset="0"/>
                <a:ea typeface="ＭＳ Ｐゴシック" charset="-128"/>
                <a:cs typeface="Times New Roman" pitchFamily="18" charset="0"/>
              </a:rPr>
              <a:t> Akiyama, Jae </a:t>
            </a:r>
            <a:r>
              <a:rPr lang="en-US" altLang="ja-JP" sz="1400" dirty="0" err="1">
                <a:solidFill>
                  <a:srgbClr val="000000"/>
                </a:solidFill>
                <a:latin typeface="Times New Roman" pitchFamily="18" charset="0"/>
                <a:ea typeface="ＭＳ Ｐゴシック" charset="-128"/>
                <a:cs typeface="Times New Roman" pitchFamily="18" charset="0"/>
              </a:rPr>
              <a:t>Seung</a:t>
            </a:r>
            <a:r>
              <a:rPr lang="en-US" altLang="ja-JP" sz="1400" dirty="0">
                <a:solidFill>
                  <a:srgbClr val="000000"/>
                </a:solidFill>
                <a:latin typeface="Times New Roman" pitchFamily="18" charset="0"/>
                <a:ea typeface="ＭＳ Ｐゴシック" charset="-128"/>
                <a:cs typeface="Times New Roman" pitchFamily="18" charset="0"/>
              </a:rPr>
              <a:t> Lee, </a:t>
            </a:r>
            <a:r>
              <a:rPr lang="en-US" altLang="ja-JP" sz="1400" dirty="0" err="1">
                <a:solidFill>
                  <a:srgbClr val="000000"/>
                </a:solidFill>
                <a:latin typeface="Times New Roman" pitchFamily="18" charset="0"/>
                <a:ea typeface="ＭＳ Ｐゴシック" charset="-128"/>
                <a:cs typeface="Times New Roman" pitchFamily="18" charset="0"/>
              </a:rPr>
              <a:t>Itaru</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err="1">
                <a:solidFill>
                  <a:srgbClr val="000000"/>
                </a:solidFill>
                <a:latin typeface="Times New Roman" pitchFamily="18" charset="0"/>
                <a:ea typeface="ＭＳ Ｐゴシック" charset="-128"/>
                <a:cs typeface="Times New Roman" pitchFamily="18" charset="0"/>
              </a:rPr>
              <a:t>Maekawa</a:t>
            </a:r>
            <a:r>
              <a:rPr lang="en-US" altLang="ja-JP" sz="1400" dirty="0">
                <a:solidFill>
                  <a:srgbClr val="000000"/>
                </a:solidFill>
                <a:latin typeface="Times New Roman" pitchFamily="18" charset="0"/>
                <a:ea typeface="ＭＳ Ｐゴシック" charset="-128"/>
                <a:cs typeface="Times New Roman" pitchFamily="18" charset="0"/>
              </a:rPr>
              <a:t>, Makoto Noda, </a:t>
            </a:r>
            <a:r>
              <a:rPr lang="en-US" altLang="ja-JP" sz="1400" dirty="0" err="1">
                <a:solidFill>
                  <a:srgbClr val="000000"/>
                </a:solidFill>
                <a:latin typeface="Times New Roman" pitchFamily="18" charset="0"/>
                <a:ea typeface="ＭＳ Ｐゴシック" charset="-128"/>
                <a:cs typeface="Times New Roman" pitchFamily="18" charset="0"/>
              </a:rPr>
              <a:t>Ko</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err="1">
                <a:solidFill>
                  <a:srgbClr val="000000"/>
                </a:solidFill>
                <a:latin typeface="Times New Roman" pitchFamily="18" charset="0"/>
                <a:ea typeface="ＭＳ Ｐゴシック" charset="-128"/>
                <a:cs typeface="Times New Roman" pitchFamily="18" charset="0"/>
              </a:rPr>
              <a:t>Togashi</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anose="02020603050405020304" pitchFamily="18" charset="0"/>
                <a:cs typeface="Times New Roman" panose="02020603050405020304" pitchFamily="18" charset="0"/>
              </a:rPr>
              <a:t>(representative contributors), all contributors are listed in “Contributors” slide] </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Company: </a:t>
            </a:r>
            <a:r>
              <a:rPr lang="en-US" altLang="ja-JP" sz="1400" dirty="0">
                <a:solidFill>
                  <a:srgbClr val="000000"/>
                </a:solidFill>
                <a:latin typeface="Times New Roman" pitchFamily="18" charset="0"/>
                <a:ea typeface="ＭＳ Ｐゴシック" charset="-128"/>
                <a:cs typeface="Times New Roman" pitchFamily="18" charset="0"/>
              </a:rPr>
              <a:t> [ETRI, JRC, NTT</a:t>
            </a:r>
            <a:r>
              <a:rPr lang="en-US" altLang="ja-JP" sz="1400" baseline="30000" dirty="0">
                <a:solidFill>
                  <a:srgbClr val="000000"/>
                </a:solidFill>
                <a:latin typeface="Times New Roman"/>
              </a:rPr>
              <a:t>1</a:t>
            </a:r>
            <a:r>
              <a:rPr lang="en-US" altLang="ja-JP" sz="1400" dirty="0">
                <a:solidFill>
                  <a:srgbClr val="000000"/>
                </a:solidFill>
                <a:latin typeface="Times New Roman" pitchFamily="18" charset="0"/>
                <a:ea typeface="ＭＳ Ｐゴシック" charset="-128"/>
                <a:cs typeface="Times New Roman" pitchFamily="18" charset="0"/>
              </a:rPr>
              <a:t>, Sony, Toshiba</a:t>
            </a:r>
            <a:r>
              <a:rPr lang="en-US" altLang="ja-JP" sz="1400" dirty="0">
                <a:solidFill>
                  <a:srgbClr val="000000"/>
                </a:solidFill>
                <a:latin typeface="Times New Roman" panose="02020603050405020304" pitchFamily="18" charset="0"/>
                <a:cs typeface="Times New Roman" panose="02020603050405020304" pitchFamily="18" charset="0"/>
              </a:rPr>
              <a:t>] </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anose="02020603050405020304" pitchFamily="18" charset="0"/>
                <a:ea typeface="ＭＳ Ｐゴシック" charset="-128"/>
                <a:cs typeface="Times New Roman" pitchFamily="18" charset="0"/>
              </a:rPr>
              <a:t>Address</a:t>
            </a:r>
            <a:r>
              <a:rPr lang="en-US" altLang="ja-JP" sz="1400" baseline="30000" dirty="0">
                <a:solidFill>
                  <a:srgbClr val="000000"/>
                </a:solidFill>
                <a:latin typeface="Times New Roman" panose="02020603050405020304" pitchFamily="18" charset="0"/>
                <a:cs typeface="Times New Roman" panose="02020603050405020304" pitchFamily="18" charset="0"/>
              </a:rPr>
              <a:t>1</a:t>
            </a:r>
            <a:r>
              <a:rPr lang="en-US" altLang="ja-JP" sz="1400" b="1" dirty="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itchFamily="18" charset="0"/>
                <a:ea typeface="ＭＳ Ｐゴシック" charset="-128"/>
                <a:cs typeface="Times New Roman" pitchFamily="18" charset="0"/>
              </a:rPr>
              <a:t>[</a:t>
            </a:r>
            <a:r>
              <a:rPr lang="en-US" altLang="ja-JP" sz="1400" dirty="0" err="1">
                <a:solidFill>
                  <a:srgbClr val="000000"/>
                </a:solidFill>
                <a:latin typeface="Times New Roman" panose="02020603050405020304" pitchFamily="18" charset="0"/>
                <a:ea typeface="ＭＳ Ｐゴシック" charset="-128"/>
                <a:cs typeface="Times New Roman" panose="02020603050405020304" pitchFamily="18" charset="0"/>
              </a:rPr>
              <a:t>Hirarinooka</a:t>
            </a:r>
            <a:r>
              <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rPr>
              <a:t> 1-1, Yokosuka Japan</a:t>
            </a:r>
            <a:r>
              <a:rPr lang="en-US" altLang="ja-JP" sz="1400" dirty="0">
                <a:solidFill>
                  <a:srgbClr val="000000"/>
                </a:solidFill>
                <a:latin typeface="Times New Roman" panose="02020603050405020304" pitchFamily="18" charset="0"/>
                <a:cs typeface="Times New Roman" panose="02020603050405020304" pitchFamily="18" charset="0"/>
              </a:rPr>
              <a:t>]</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E-Mail</a:t>
            </a:r>
            <a:r>
              <a:rPr lang="en-US" altLang="ja-JP" sz="1400" baseline="30000" dirty="0">
                <a:solidFill>
                  <a:srgbClr val="000000"/>
                </a:solidFill>
                <a:latin typeface="Times New Roman" panose="02020603050405020304" pitchFamily="18" charset="0"/>
                <a:cs typeface="Times New Roman" panose="02020603050405020304" pitchFamily="18" charset="0"/>
              </a:rPr>
              <a:t>1</a:t>
            </a:r>
            <a:r>
              <a:rPr lang="en-US" altLang="ja-JP" sz="1400" b="1" dirty="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itchFamily="18" charset="0"/>
                <a:ea typeface="ＭＳ Ｐゴシック" charset="-128"/>
                <a:cs typeface="Times New Roman" pitchFamily="18" charset="0"/>
              </a:rPr>
              <a:t>[hiraga.ken@lab.ntt.co.jp </a:t>
            </a:r>
            <a:r>
              <a:rPr lang="en-US" altLang="ja-JP" sz="1400" dirty="0">
                <a:solidFill>
                  <a:srgbClr val="000000"/>
                </a:solidFill>
                <a:latin typeface="Times New Roman" panose="02020603050405020304" pitchFamily="18" charset="0"/>
                <a:cs typeface="Times New Roman" panose="02020603050405020304" pitchFamily="18" charset="0"/>
              </a:rPr>
              <a:t>(all contributors are listed in “Contributors” slide</a:t>
            </a:r>
            <a:r>
              <a:rPr lang="en-US" altLang="ja-JP" sz="1400" dirty="0" smtClean="0">
                <a:solidFill>
                  <a:srgbClr val="000000"/>
                </a:solidFill>
                <a:latin typeface="Times New Roman" panose="02020603050405020304" pitchFamily="18" charset="0"/>
                <a:cs typeface="Times New Roman" panose="02020603050405020304" pitchFamily="18" charset="0"/>
              </a:rPr>
              <a:t>)]</a:t>
            </a:r>
          </a:p>
          <a:p>
            <a:r>
              <a:rPr lang="en-US" altLang="ja-JP" sz="1400" b="1" dirty="0" smtClean="0">
                <a:solidFill>
                  <a:srgbClr val="000000"/>
                </a:solidFill>
                <a:latin typeface="Times New Roman" panose="02020603050405020304" pitchFamily="18" charset="0"/>
                <a:ea typeface="ＭＳ Ｐゴシック" charset="-128"/>
                <a:cs typeface="Times New Roman" panose="02020603050405020304" pitchFamily="18" charset="0"/>
              </a:rPr>
              <a:t>Re:</a:t>
            </a:r>
            <a:r>
              <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rPr>
              <a:t>[</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15-16-0292-00-003e]</a:t>
            </a:r>
            <a:endParaRPr lang="en-US" altLang="ja-JP" sz="1400" b="1" dirty="0">
              <a:solidFill>
                <a:srgbClr val="000000"/>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a:solidFill>
                  <a:srgbClr val="000000"/>
                </a:solidFill>
                <a:latin typeface="Times New Roman" pitchFamily="18" charset="0"/>
                <a:ea typeface="ＭＳ Ｐゴシック" charset="-128"/>
                <a:cs typeface="Times New Roman" pitchFamily="18" charset="0"/>
              </a:rPr>
              <a:t>Abstract:</a:t>
            </a:r>
            <a:r>
              <a:rPr lang="en-US" altLang="ja-JP" sz="1400" dirty="0">
                <a:solidFill>
                  <a:srgbClr val="000000"/>
                </a:solidFill>
                <a:latin typeface="Times New Roman" pitchFamily="18" charset="0"/>
                <a:ea typeface="ＭＳ Ｐゴシック" charset="-128"/>
                <a:cs typeface="Times New Roman" pitchFamily="18" charset="0"/>
              </a:rPr>
              <a:t>	A</a:t>
            </a:r>
            <a:r>
              <a:rPr lang="en-US" altLang="ja-JP" sz="1400" dirty="0" smtClean="0">
                <a:solidFill>
                  <a:srgbClr val="000000"/>
                </a:solidFill>
                <a:latin typeface="Times New Roman" pitchFamily="18" charset="0"/>
                <a:ea typeface="ＭＳ Ｐゴシック" charset="-128"/>
                <a:cs typeface="Times New Roman" pitchFamily="18" charset="0"/>
              </a:rPr>
              <a:t> proposed resolution to CID#9</a:t>
            </a:r>
            <a:endParaRPr lang="en-US" altLang="ja-JP" sz="1400" dirty="0">
              <a:solidFill>
                <a:srgbClr val="000000"/>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a:solidFill>
                  <a:srgbClr val="000000"/>
                </a:solidFill>
                <a:latin typeface="Times New Roman" pitchFamily="18" charset="0"/>
                <a:ea typeface="ＭＳ Ｐゴシック" charset="-128"/>
                <a:cs typeface="Times New Roman" pitchFamily="18" charset="0"/>
              </a:rPr>
              <a:t>Purpose:</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For a comment resolution to CID#9, we propose to add a MLME primitive that indicates</a:t>
            </a:r>
            <a:r>
              <a:rPr lang="en-US" altLang="ja-JP" sz="1400" dirty="0">
                <a:solidFill>
                  <a:srgbClr val="000000"/>
                </a:solidFill>
                <a:latin typeface="Times New Roman" pitchFamily="18" charset="0"/>
                <a:ea typeface="ＭＳ Ｐゴシック" charset="-128"/>
                <a:cs typeface="Times New Roman" pitchFamily="18" charset="0"/>
              </a:rPr>
              <a:t> the MCS that the DEV uses </a:t>
            </a:r>
            <a:r>
              <a:rPr lang="en-US" altLang="ja-JP" sz="1400" dirty="0" smtClean="0">
                <a:solidFill>
                  <a:srgbClr val="000000"/>
                </a:solidFill>
                <a:latin typeface="Times New Roman" pitchFamily="18" charset="0"/>
                <a:ea typeface="ＭＳ Ｐゴシック" charset="-128"/>
                <a:cs typeface="Times New Roman" pitchFamily="18" charset="0"/>
              </a:rPr>
              <a:t>to the upper layer.</a:t>
            </a:r>
          </a:p>
          <a:p>
            <a:r>
              <a:rPr lang="en-US" altLang="ja-JP" sz="1400" b="1" dirty="0" smtClean="0">
                <a:solidFill>
                  <a:srgbClr val="000000"/>
                </a:solidFill>
                <a:latin typeface="Times New Roman" pitchFamily="18" charset="0"/>
                <a:ea typeface="ＭＳ Ｐゴシック" charset="-128"/>
                <a:cs typeface="Times New Roman" pitchFamily="18" charset="0"/>
              </a:rPr>
              <a:t>Notice:</a:t>
            </a:r>
            <a:r>
              <a:rPr lang="en-US" altLang="ja-JP" sz="1400" dirty="0" smtClean="0">
                <a:solidFill>
                  <a:srgbClr val="000000"/>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smtClean="0">
                <a:solidFill>
                  <a:srgbClr val="000000"/>
                </a:solidFill>
                <a:latin typeface="Times New Roman" pitchFamily="18" charset="0"/>
                <a:ea typeface="ＭＳ Ｐゴシック" charset="-128"/>
                <a:cs typeface="Times New Roman" pitchFamily="18" charset="0"/>
              </a:rPr>
              <a:t>Release</a:t>
            </a:r>
            <a:r>
              <a:rPr lang="en-US" altLang="ja-JP" sz="1400" b="1" dirty="0">
                <a:solidFill>
                  <a:srgbClr val="000000"/>
                </a:solidFill>
                <a:latin typeface="Times New Roman" pitchFamily="18" charset="0"/>
                <a:ea typeface="ＭＳ Ｐゴシック" charset="-128"/>
                <a:cs typeface="Times New Roman" pitchFamily="18" charset="0"/>
              </a:rPr>
              <a:t>:</a:t>
            </a:r>
            <a:r>
              <a:rPr lang="en-US" altLang="ja-JP" sz="1400" dirty="0">
                <a:solidFill>
                  <a:srgbClr val="000000"/>
                </a:solidFill>
                <a:latin typeface="Times New Roman" pitchFamily="18" charset="0"/>
                <a:ea typeface="ＭＳ Ｐゴシック" charset="-128"/>
                <a:cs typeface="Times New Roman" pitchFamily="18" charset="0"/>
              </a:rPr>
              <a:t>	The contributors acknowledge and accept that this contribution becomes the property of IEEE and may be made publicly available by P802.15.</a:t>
            </a:r>
          </a:p>
        </p:txBody>
      </p:sp>
    </p:spTree>
    <p:extLst>
      <p:ext uri="{BB962C8B-B14F-4D97-AF65-F5344CB8AC3E}">
        <p14:creationId xmlns:p14="http://schemas.microsoft.com/office/powerpoint/2010/main" val="1192638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bwMode="auto">
          <a:xfrm>
            <a:off x="650631" y="692696"/>
            <a:ext cx="7962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a:defRPr/>
            </a:pPr>
            <a:r>
              <a:rPr lang="en-US" altLang="ja-JP" sz="2400" b="1" kern="0" dirty="0" smtClean="0">
                <a:solidFill>
                  <a:srgbClr val="000000"/>
                </a:solidFill>
                <a:latin typeface="Arial"/>
                <a:ea typeface="ＭＳ Ｐゴシック"/>
              </a:rPr>
              <a:t>Contributors</a:t>
            </a:r>
            <a:endParaRPr lang="ja-JP" altLang="en-US" sz="2400" b="1" kern="0" dirty="0">
              <a:solidFill>
                <a:srgbClr val="000000"/>
              </a:solidFill>
              <a:latin typeface="Arial"/>
              <a:ea typeface="ＭＳ Ｐゴシック"/>
            </a:endParaRPr>
          </a:p>
        </p:txBody>
      </p:sp>
      <p:graphicFrame>
        <p:nvGraphicFramePr>
          <p:cNvPr id="9" name="コンテンツ プレースホルダー 4"/>
          <p:cNvGraphicFramePr>
            <a:graphicFrameLocks/>
          </p:cNvGraphicFramePr>
          <p:nvPr>
            <p:extLst>
              <p:ext uri="{D42A27DB-BD31-4B8C-83A1-F6EECF244321}">
                <p14:modId xmlns:p14="http://schemas.microsoft.com/office/powerpoint/2010/main" val="2093612186"/>
              </p:ext>
            </p:extLst>
          </p:nvPr>
        </p:nvGraphicFramePr>
        <p:xfrm>
          <a:off x="784700" y="1484784"/>
          <a:ext cx="7694761" cy="4523116"/>
        </p:xfrm>
        <a:graphic>
          <a:graphicData uri="http://schemas.openxmlformats.org/drawingml/2006/table">
            <a:tbl>
              <a:tblPr firstRow="1" bandRow="1"/>
              <a:tblGrid>
                <a:gridCol w="1981173"/>
                <a:gridCol w="3008983"/>
                <a:gridCol w="2704605"/>
              </a:tblGrid>
              <a:tr h="347932">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Name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Affiliation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Email</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jasonlee@etri.re.kr</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ko-KR" sz="1200" dirty="0" err="1" smtClean="0">
                          <a:latin typeface="+mn-lt"/>
                        </a:rPr>
                        <a:t>moonsiklee@etri.re.kr</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Japan Radio Co., Ltd.</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maekawa.itaru@jrc.co.jp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latin typeface="Arial"/>
                          <a:ea typeface="ＭＳ Ｐゴシック"/>
                          <a:cs typeface="+mn-cs"/>
                        </a:rPr>
                        <a:t>Doohwan</a:t>
                      </a:r>
                      <a:r>
                        <a:rPr kumimoji="1" lang="ja-JP" altLang="en-US" sz="1200" kern="1200" baseline="0" dirty="0" smtClean="0">
                          <a:solidFill>
                            <a:schemeClr val="dk1"/>
                          </a:solidFill>
                          <a:latin typeface="Arial"/>
                          <a:ea typeface="ＭＳ Ｐゴシック"/>
                          <a:cs typeface="+mn-cs"/>
                        </a:rPr>
                        <a:t> </a:t>
                      </a:r>
                      <a:r>
                        <a:rPr kumimoji="1" lang="en-US" altLang="ja-JP" sz="1200" dirty="0" smtClean="0">
                          <a:latin typeface="+mn-lt"/>
                        </a:rPr>
                        <a:t>Lee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lee.doohwan@lab.ntt.co.jp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Ken Hiraga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hiraga.ken@lab.ntt.co.jp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p>
                      <a:r>
                        <a:rPr kumimoji="1" lang="en-US" altLang="ja-JP" sz="1200" dirty="0" smtClean="0">
                          <a:latin typeface="+mn-lt"/>
                        </a:rPr>
                        <a:t>Hideki </a:t>
                      </a:r>
                      <a:r>
                        <a:rPr kumimoji="1" lang="en-US" altLang="ja-JP" sz="1200" dirty="0" err="1" smtClean="0">
                          <a:latin typeface="+mn-lt"/>
                        </a:rPr>
                        <a:t>Toshinaga</a:t>
                      </a:r>
                      <a:endParaRPr kumimoji="1" lang="ja-JP" altLang="en-US" sz="1200" dirty="0">
                        <a:latin typeface="+mn-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r>
                        <a:rPr kumimoji="1" lang="en-US" altLang="ja-JP" sz="1200" dirty="0" smtClean="0">
                          <a:latin typeface="+mn-lt"/>
                        </a:rPr>
                        <a:t>toshinaga.hideki@lab.ntt.co.jp</a:t>
                      </a:r>
                      <a:endParaRPr kumimoji="1" lang="ja-JP" altLang="en-US" sz="1200" dirty="0">
                        <a:latin typeface="+mn-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Keitarou Kondou</a:t>
                      </a:r>
                      <a:endParaRPr kumimoji="1" lang="ja-JP" altLang="en-US" sz="1200" dirty="0">
                        <a:latin typeface="+mn-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Keitarou.Kondou@jp.sony.com</a:t>
                      </a:r>
                      <a:endParaRPr kumimoji="1" lang="ja-JP" altLang="en-US" sz="1200" dirty="0">
                        <a:latin typeface="+mn-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Hiroyuki.Matsumura@jp.sony.com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Makoto Noda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smtClean="0">
                          <a:latin typeface="+mn-lt"/>
                        </a:rPr>
                        <a:t>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Shinagawa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Masashi.Shinagawa@jp.sony.com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Ko Togashi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ko.togashi@toshiba.co.jp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Kiyoshi Toshimitsu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kiyoshi.toshimitsu@toshiba.co.jp</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p14="http://schemas.microsoft.com/office/powerpoint/2010/main" val="3556791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to be resolved</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1303906959"/>
              </p:ext>
            </p:extLst>
          </p:nvPr>
        </p:nvGraphicFramePr>
        <p:xfrm>
          <a:off x="395536" y="2492896"/>
          <a:ext cx="8424937" cy="1670975"/>
        </p:xfrm>
        <a:graphic>
          <a:graphicData uri="http://schemas.openxmlformats.org/drawingml/2006/table">
            <a:tbl>
              <a:tblPr>
                <a:tableStyleId>{5C22544A-7EE6-4342-B048-85BDC9FD1C3A}</a:tableStyleId>
              </a:tblPr>
              <a:tblGrid>
                <a:gridCol w="388096"/>
                <a:gridCol w="403992"/>
                <a:gridCol w="504056"/>
                <a:gridCol w="504056"/>
                <a:gridCol w="1944216"/>
                <a:gridCol w="2088232"/>
                <a:gridCol w="504056"/>
                <a:gridCol w="648072"/>
                <a:gridCol w="1440161"/>
              </a:tblGrid>
              <a:tr h="720080">
                <a:tc>
                  <a:txBody>
                    <a:bodyPr/>
                    <a:lstStyle/>
                    <a:p>
                      <a:pPr algn="l" fontAlgn="b"/>
                      <a:r>
                        <a:rPr lang="en-US" sz="1200" b="1" i="0" u="none" strike="noStrike" dirty="0">
                          <a:effectLst/>
                          <a:latin typeface="Arial" panose="020B0604020202020204" pitchFamily="34" charset="0"/>
                          <a:cs typeface="Arial" panose="020B0604020202020204" pitchFamily="34" charset="0"/>
                        </a:rPr>
                        <a:t>CID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Page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Sub-clause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Line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Comment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Proposed Change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E/T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Must Be Satisfied?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smtClean="0">
                          <a:effectLst/>
                          <a:latin typeface="Arial" panose="020B0604020202020204" pitchFamily="34" charset="0"/>
                          <a:cs typeface="Arial" panose="020B0604020202020204" pitchFamily="34" charset="0"/>
                        </a:rPr>
                        <a:t>Resolution Stats</a:t>
                      </a:r>
                      <a:endParaRPr lang="en-US" sz="1200" b="1"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950895">
                <a:tc>
                  <a:txBody>
                    <a:bodyPr/>
                    <a:lstStyle/>
                    <a:p>
                      <a:pPr algn="l" fontAlgn="b"/>
                      <a:r>
                        <a:rPr lang="en-US" altLang="ja-JP" sz="1200" b="0" i="0" u="none" strike="noStrike" dirty="0" smtClean="0">
                          <a:effectLst/>
                          <a:latin typeface="Arial" panose="020B0604020202020204" pitchFamily="34" charset="0"/>
                          <a:cs typeface="Arial" panose="020B0604020202020204" pitchFamily="34" charset="0"/>
                        </a:rPr>
                        <a:t>9</a:t>
                      </a:r>
                      <a:endParaRPr lang="en-US" altLang="ja-JP" sz="1200" b="0"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altLang="ja-JP" sz="1200" b="0"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effectLst/>
                          <a:latin typeface="Arial"/>
                        </a:rPr>
                        <a:t>n/a</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effectLst/>
                          <a:latin typeface="Arial"/>
                        </a:rPr>
                        <a:t>n/a</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a:effectLst/>
                          <a:latin typeface="Arial"/>
                        </a:rPr>
                        <a:t>Define method to send MCS info to the upper layer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a:rPr>
                        <a:t>Confirm why MLME channel status request has disappeared (6.3.18)</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a:rPr>
                        <a:t>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a:rPr>
                        <a:t>Yes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a:rPr>
                        <a:t>See document 15-16-0292-00, still pending, may want to know the MCS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9209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981200"/>
            <a:ext cx="7846640" cy="1303784"/>
          </a:xfrm>
        </p:spPr>
        <p:txBody>
          <a:bodyPr/>
          <a:lstStyle/>
          <a:p>
            <a:r>
              <a:rPr kumimoji="1" lang="en-US" altLang="ja-JP" sz="1600" dirty="0" smtClean="0"/>
              <a:t>We propose to add a new MLME primitive that indicates the current MCS identifier used in the frame to the upper layer.</a:t>
            </a:r>
          </a:p>
          <a:p>
            <a:r>
              <a:rPr lang="en-US" altLang="ja-JP" sz="1600" dirty="0" smtClean="0"/>
              <a:t>This should be only used in the PPC. (Not used in non-PPC)</a:t>
            </a:r>
            <a:endParaRPr lang="en-US" altLang="ja-JP" sz="1600" dirty="0"/>
          </a:p>
          <a:p>
            <a:r>
              <a:rPr lang="en-US" altLang="ja-JP" sz="1600" dirty="0" smtClean="0"/>
              <a:t>Hence it is not an over-air command.</a:t>
            </a:r>
            <a:endParaRPr kumimoji="1" lang="ja-JP" altLang="en-US" sz="1600" dirty="0"/>
          </a:p>
        </p:txBody>
      </p:sp>
      <p:sp>
        <p:nvSpPr>
          <p:cNvPr id="2" name="タイトル 1"/>
          <p:cNvSpPr>
            <a:spLocks noGrp="1"/>
          </p:cNvSpPr>
          <p:nvPr>
            <p:ph type="title"/>
          </p:nvPr>
        </p:nvSpPr>
        <p:spPr/>
        <p:txBody>
          <a:bodyPr/>
          <a:lstStyle/>
          <a:p>
            <a:r>
              <a:rPr kumimoji="1" lang="en-US" altLang="ja-JP" dirty="0" smtClean="0"/>
              <a:t>A new MLME primitive</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433" y="3995199"/>
            <a:ext cx="3617735" cy="26104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テキスト ボックス 5"/>
          <p:cNvSpPr txBox="1"/>
          <p:nvPr/>
        </p:nvSpPr>
        <p:spPr>
          <a:xfrm>
            <a:off x="3600342" y="4674526"/>
            <a:ext cx="1788153" cy="1015663"/>
          </a:xfrm>
          <a:prstGeom prst="rect">
            <a:avLst/>
          </a:prstGeom>
          <a:noFill/>
        </p:spPr>
        <p:txBody>
          <a:bodyPr wrap="square" rtlCol="0">
            <a:spAutoFit/>
          </a:bodyPr>
          <a:lstStyle/>
          <a:p>
            <a:r>
              <a:rPr lang="en-US" altLang="ja-JP" sz="1200" dirty="0" smtClean="0">
                <a:solidFill>
                  <a:srgbClr val="00B050"/>
                </a:solidFill>
              </a:rPr>
              <a:t>MLME-</a:t>
            </a:r>
            <a:r>
              <a:rPr lang="en-US" altLang="ja-JP" sz="1200" dirty="0" err="1" smtClean="0">
                <a:solidFill>
                  <a:srgbClr val="00B050"/>
                </a:solidFill>
              </a:rPr>
              <a:t>MCS.confirm</a:t>
            </a:r>
            <a:endParaRPr kumimoji="1" lang="en-US" altLang="ja-JP" sz="1200" dirty="0" smtClean="0">
              <a:solidFill>
                <a:srgbClr val="00B050"/>
              </a:solidFill>
              <a:latin typeface="Times New Roman" panose="02020603050405020304" pitchFamily="18" charset="0"/>
              <a:cs typeface="Times New Roman" panose="02020603050405020304" pitchFamily="18" charset="0"/>
            </a:endParaRPr>
          </a:p>
          <a:p>
            <a:r>
              <a:rPr kumimoji="1" lang="en-US" altLang="ja-JP" sz="1200" dirty="0" smtClean="0">
                <a:solidFill>
                  <a:srgbClr val="00B050"/>
                </a:solidFill>
                <a:latin typeface="Times New Roman" panose="02020603050405020304" pitchFamily="18" charset="0"/>
                <a:cs typeface="Times New Roman" panose="02020603050405020304" pitchFamily="18" charset="0"/>
              </a:rPr>
              <a:t>Information of the MCS identifier </a:t>
            </a:r>
            <a:r>
              <a:rPr kumimoji="1" lang="en-US" altLang="ja-JP" sz="1200" i="1" dirty="0" smtClean="0">
                <a:solidFill>
                  <a:srgbClr val="00B050"/>
                </a:solidFill>
                <a:latin typeface="Times New Roman" panose="02020603050405020304" pitchFamily="18" charset="0"/>
                <a:cs typeface="Times New Roman" panose="02020603050405020304" pitchFamily="18" charset="0"/>
              </a:rPr>
              <a:t>A</a:t>
            </a:r>
            <a:endParaRPr kumimoji="1" lang="en-US" altLang="ja-JP" sz="1200" dirty="0" smtClean="0">
              <a:solidFill>
                <a:srgbClr val="00B050"/>
              </a:solidFill>
              <a:latin typeface="Times New Roman" panose="02020603050405020304" pitchFamily="18" charset="0"/>
              <a:cs typeface="Times New Roman" panose="02020603050405020304" pitchFamily="18" charset="0"/>
            </a:endParaRPr>
          </a:p>
          <a:p>
            <a:r>
              <a:rPr lang="en-US" altLang="ja-JP" sz="1200" dirty="0" smtClean="0">
                <a:solidFill>
                  <a:srgbClr val="00B050"/>
                </a:solidFill>
                <a:latin typeface="Times New Roman" panose="02020603050405020304" pitchFamily="18" charset="0"/>
                <a:cs typeface="Times New Roman" panose="02020603050405020304" pitchFamily="18" charset="0"/>
              </a:rPr>
              <a:t>Used frequency channel </a:t>
            </a:r>
            <a:r>
              <a:rPr lang="en-US" altLang="ja-JP" sz="1200" i="1" dirty="0" smtClean="0">
                <a:solidFill>
                  <a:srgbClr val="00B050"/>
                </a:solidFill>
                <a:latin typeface="Times New Roman" panose="02020603050405020304" pitchFamily="18" charset="0"/>
                <a:cs typeface="Times New Roman" panose="02020603050405020304" pitchFamily="18" charset="0"/>
              </a:rPr>
              <a:t>P</a:t>
            </a:r>
            <a:r>
              <a:rPr lang="en-US" altLang="ja-JP" sz="1200" dirty="0" smtClean="0">
                <a:solidFill>
                  <a:srgbClr val="00B050"/>
                </a:solidFill>
                <a:latin typeface="Times New Roman" panose="02020603050405020304" pitchFamily="18" charset="0"/>
                <a:cs typeface="Times New Roman" panose="02020603050405020304" pitchFamily="18" charset="0"/>
              </a:rPr>
              <a:t> and </a:t>
            </a:r>
            <a:r>
              <a:rPr lang="en-US" altLang="ja-JP" sz="1200" i="1" dirty="0" smtClean="0">
                <a:solidFill>
                  <a:srgbClr val="00B050"/>
                </a:solidFill>
                <a:latin typeface="Times New Roman" panose="02020603050405020304" pitchFamily="18" charset="0"/>
                <a:cs typeface="Times New Roman" panose="02020603050405020304" pitchFamily="18" charset="0"/>
              </a:rPr>
              <a:t>Q</a:t>
            </a:r>
            <a:endParaRPr kumimoji="1" lang="ja-JP" altLang="en-US" sz="1200" dirty="0">
              <a:solidFill>
                <a:srgbClr val="00B050"/>
              </a:solidFill>
              <a:latin typeface="Times New Roman" panose="02020603050405020304" pitchFamily="18" charset="0"/>
              <a:cs typeface="Times New Roman" panose="02020603050405020304" pitchFamily="18" charset="0"/>
            </a:endParaRPr>
          </a:p>
        </p:txBody>
      </p:sp>
      <p:sp>
        <p:nvSpPr>
          <p:cNvPr id="7" name="上矢印 6"/>
          <p:cNvSpPr/>
          <p:nvPr/>
        </p:nvSpPr>
        <p:spPr bwMode="auto">
          <a:xfrm>
            <a:off x="3271976" y="4603418"/>
            <a:ext cx="144016" cy="360040"/>
          </a:xfrm>
          <a:prstGeom prst="upArrow">
            <a:avLst/>
          </a:prstGeom>
          <a:solidFill>
            <a:srgbClr val="00B050"/>
          </a:solidFill>
          <a:ln w="12700" cap="flat" cmpd="sng" algn="ctr">
            <a:solidFill>
              <a:srgbClr val="00B05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4593443"/>
            <a:ext cx="2352976" cy="1697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5940152" y="4187920"/>
            <a:ext cx="2857032" cy="338554"/>
          </a:xfrm>
          <a:prstGeom prst="rect">
            <a:avLst/>
          </a:prstGeom>
          <a:noFill/>
        </p:spPr>
        <p:txBody>
          <a:bodyPr wrap="square" rtlCol="0">
            <a:spAutoFit/>
          </a:bodyPr>
          <a:lstStyle/>
          <a:p>
            <a:r>
              <a:rPr kumimoji="1" lang="en-US" altLang="ja-JP" sz="1600" b="1" dirty="0" smtClean="0"/>
              <a:t>HRCP-DEV #2 </a:t>
            </a:r>
            <a:r>
              <a:rPr lang="en-US" altLang="ja-JP" sz="1600" b="1" dirty="0" smtClean="0"/>
              <a:t>(non-PPC)</a:t>
            </a:r>
            <a:endParaRPr kumimoji="1" lang="ja-JP" altLang="en-US" sz="1600" b="1" dirty="0"/>
          </a:p>
        </p:txBody>
      </p:sp>
      <p:sp>
        <p:nvSpPr>
          <p:cNvPr id="11" name="テキスト ボックス 10"/>
          <p:cNvSpPr txBox="1"/>
          <p:nvPr/>
        </p:nvSpPr>
        <p:spPr>
          <a:xfrm>
            <a:off x="424633" y="3579552"/>
            <a:ext cx="2692815" cy="338554"/>
          </a:xfrm>
          <a:prstGeom prst="rect">
            <a:avLst/>
          </a:prstGeom>
          <a:noFill/>
        </p:spPr>
        <p:txBody>
          <a:bodyPr wrap="square" rtlCol="0">
            <a:spAutoFit/>
          </a:bodyPr>
          <a:lstStyle/>
          <a:p>
            <a:r>
              <a:rPr kumimoji="1" lang="en-US" altLang="ja-JP" sz="1600" b="1" dirty="0" smtClean="0"/>
              <a:t>HRCP-DEV #1 </a:t>
            </a:r>
            <a:r>
              <a:rPr lang="en-US" altLang="ja-JP" sz="1600" b="1" dirty="0" smtClean="0"/>
              <a:t>(PPC)</a:t>
            </a:r>
            <a:endParaRPr kumimoji="1" lang="ja-JP" altLang="en-US" sz="1600" b="1" dirty="0"/>
          </a:p>
        </p:txBody>
      </p:sp>
      <p:sp>
        <p:nvSpPr>
          <p:cNvPr id="10" name="右矢印 9"/>
          <p:cNvSpPr/>
          <p:nvPr/>
        </p:nvSpPr>
        <p:spPr bwMode="auto">
          <a:xfrm>
            <a:off x="3682226" y="5661248"/>
            <a:ext cx="3030169" cy="720080"/>
          </a:xfrm>
          <a:prstGeom prst="rightArrow">
            <a:avLst>
              <a:gd name="adj1" fmla="val 70817"/>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cs typeface="Times New Roman" panose="02020603050405020304" pitchFamily="18" charset="0"/>
              </a:rPr>
              <a:t>PHY</a:t>
            </a:r>
            <a:r>
              <a:rPr kumimoji="0" lang="en-US" altLang="ja-JP" sz="1200" b="0" i="0" u="none" strike="noStrike" cap="none" normalizeH="0" dirty="0" smtClean="0">
                <a:ln>
                  <a:noFill/>
                </a:ln>
                <a:solidFill>
                  <a:schemeClr val="tx1"/>
                </a:solidFill>
                <a:effectLst/>
                <a:latin typeface="Times New Roman" pitchFamily="18" charset="0"/>
                <a:cs typeface="Times New Roman" panose="02020603050405020304" pitchFamily="18" charset="0"/>
              </a:rPr>
              <a:t> frame( </a:t>
            </a:r>
            <a:r>
              <a:rPr kumimoji="0" lang="en-US" altLang="ja-JP" sz="1200" baseline="0" dirty="0" smtClean="0">
                <a:latin typeface="Times New Roman" pitchFamily="18" charset="0"/>
                <a:cs typeface="Times New Roman" panose="02020603050405020304" pitchFamily="18" charset="0"/>
              </a:rPr>
              <a:t>MCS</a:t>
            </a:r>
            <a:r>
              <a:rPr kumimoji="0" lang="en-US" altLang="ja-JP" sz="1200" dirty="0" smtClean="0">
                <a:latin typeface="Times New Roman" pitchFamily="18" charset="0"/>
                <a:cs typeface="Times New Roman" panose="02020603050405020304" pitchFamily="18" charset="0"/>
              </a:rPr>
              <a:t> identifier = </a:t>
            </a:r>
            <a:r>
              <a:rPr kumimoji="0" lang="en-US" altLang="ja-JP" sz="1200" i="1" dirty="0" smtClean="0">
                <a:latin typeface="Times New Roman" pitchFamily="18" charset="0"/>
                <a:cs typeface="Times New Roman" panose="02020603050405020304" pitchFamily="18" charset="0"/>
              </a:rPr>
              <a:t>A</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dirty="0" smtClean="0">
                <a:latin typeface="Times New Roman" pitchFamily="18" charset="0"/>
                <a:cs typeface="Times New Roman" panose="02020603050405020304" pitchFamily="18" charset="0"/>
              </a:rPr>
              <a:t>at frequency channel </a:t>
            </a:r>
            <a:r>
              <a:rPr kumimoji="0" lang="en-US" altLang="ja-JP" sz="1200" i="1" dirty="0" smtClean="0">
                <a:latin typeface="Times New Roman" pitchFamily="18" charset="0"/>
                <a:cs typeface="Times New Roman" panose="02020603050405020304" pitchFamily="18" charset="0"/>
              </a:rPr>
              <a:t>P</a:t>
            </a:r>
            <a:r>
              <a:rPr kumimoji="0" lang="en-US" altLang="ja-JP" sz="1200" dirty="0" smtClean="0">
                <a:latin typeface="Times New Roman" pitchFamily="18" charset="0"/>
                <a:cs typeface="Times New Roman" panose="02020603050405020304" pitchFamily="18" charset="0"/>
              </a:rPr>
              <a:t> and </a:t>
            </a:r>
            <a:r>
              <a:rPr kumimoji="0" lang="en-US" altLang="ja-JP" sz="1200" i="1" dirty="0" smtClean="0">
                <a:latin typeface="Times New Roman" pitchFamily="18" charset="0"/>
                <a:cs typeface="Times New Roman" panose="02020603050405020304" pitchFamily="18" charset="0"/>
              </a:rPr>
              <a:t>Q</a:t>
            </a:r>
            <a:r>
              <a:rPr kumimoji="0" lang="en-US" altLang="ja-JP" sz="1200" dirty="0" smtClean="0">
                <a:latin typeface="Times New Roman" pitchFamily="18" charset="0"/>
                <a:cs typeface="Times New Roman" panose="02020603050405020304" pitchFamily="18" charset="0"/>
              </a:rPr>
              <a:t>)</a:t>
            </a:r>
            <a:endParaRPr kumimoji="0" lang="ja-JP" altLang="en-US" sz="1200" b="0" i="1" u="none" strike="noStrike" cap="none" normalizeH="0" baseline="0" dirty="0" smtClean="0">
              <a:ln>
                <a:noFill/>
              </a:ln>
              <a:solidFill>
                <a:schemeClr val="tx1"/>
              </a:solidFill>
              <a:effectLst/>
              <a:latin typeface="Times New Roman" pitchFamily="18" charset="0"/>
              <a:cs typeface="Times New Roman" panose="02020603050405020304" pitchFamily="18" charset="0"/>
            </a:endParaRPr>
          </a:p>
        </p:txBody>
      </p:sp>
      <p:sp>
        <p:nvSpPr>
          <p:cNvPr id="13" name="上矢印 12"/>
          <p:cNvSpPr/>
          <p:nvPr/>
        </p:nvSpPr>
        <p:spPr bwMode="auto">
          <a:xfrm rot="10800000">
            <a:off x="3011508" y="4528100"/>
            <a:ext cx="144016" cy="360040"/>
          </a:xfrm>
          <a:prstGeom prst="upArrow">
            <a:avLst/>
          </a:prstGeom>
          <a:solidFill>
            <a:srgbClr val="FF000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テキスト ボックス 13"/>
          <p:cNvSpPr txBox="1"/>
          <p:nvPr/>
        </p:nvSpPr>
        <p:spPr>
          <a:xfrm>
            <a:off x="2788150" y="3995050"/>
            <a:ext cx="1788153" cy="461665"/>
          </a:xfrm>
          <a:prstGeom prst="rect">
            <a:avLst/>
          </a:prstGeom>
          <a:noFill/>
        </p:spPr>
        <p:txBody>
          <a:bodyPr wrap="square" rtlCol="0">
            <a:spAutoFit/>
          </a:bodyPr>
          <a:lstStyle/>
          <a:p>
            <a:r>
              <a:rPr lang="en-US" altLang="ja-JP" sz="1200" dirty="0" smtClean="0">
                <a:solidFill>
                  <a:srgbClr val="FF0000"/>
                </a:solidFill>
              </a:rPr>
              <a:t>MLME-</a:t>
            </a:r>
            <a:r>
              <a:rPr lang="en-US" altLang="ja-JP" sz="1200" dirty="0" err="1" smtClean="0">
                <a:solidFill>
                  <a:srgbClr val="FF0000"/>
                </a:solidFill>
              </a:rPr>
              <a:t>MCS.request</a:t>
            </a:r>
            <a:endParaRPr kumimoji="1" lang="en-US" altLang="ja-JP" sz="1200" dirty="0" smtClean="0">
              <a:solidFill>
                <a:srgbClr val="FF0000"/>
              </a:solidFill>
              <a:latin typeface="Times New Roman" panose="02020603050405020304" pitchFamily="18" charset="0"/>
              <a:cs typeface="Times New Roman" panose="02020603050405020304" pitchFamily="18" charset="0"/>
            </a:endParaRPr>
          </a:p>
          <a:p>
            <a:r>
              <a:rPr lang="en-US" altLang="ja-JP" sz="1200" dirty="0" smtClean="0">
                <a:solidFill>
                  <a:srgbClr val="FF0000"/>
                </a:solidFill>
                <a:latin typeface="Times New Roman" panose="02020603050405020304" pitchFamily="18" charset="0"/>
                <a:cs typeface="Times New Roman" panose="02020603050405020304" pitchFamily="18" charset="0"/>
              </a:rPr>
              <a:t>Ask the current</a:t>
            </a:r>
            <a:r>
              <a:rPr kumimoji="1" lang="en-US" altLang="ja-JP" sz="1200" dirty="0" smtClean="0">
                <a:solidFill>
                  <a:srgbClr val="FF0000"/>
                </a:solidFill>
                <a:latin typeface="Times New Roman" panose="02020603050405020304" pitchFamily="18" charset="0"/>
                <a:cs typeface="Times New Roman" panose="02020603050405020304" pitchFamily="18" charset="0"/>
              </a:rPr>
              <a:t> MCS</a:t>
            </a:r>
            <a:endParaRPr kumimoji="1" lang="ja-JP" altLang="en-US" sz="1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4031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Proposed text</a:t>
            </a:r>
            <a:endParaRPr kumimoji="1" lang="ja-JP" altLang="en-US" dirty="0"/>
          </a:p>
        </p:txBody>
      </p:sp>
      <p:sp>
        <p:nvSpPr>
          <p:cNvPr id="3" name="コンテンツ プレースホルダー 2"/>
          <p:cNvSpPr>
            <a:spLocks noGrp="1"/>
          </p:cNvSpPr>
          <p:nvPr>
            <p:ph idx="1"/>
          </p:nvPr>
        </p:nvSpPr>
        <p:spPr>
          <a:ln>
            <a:solidFill>
              <a:schemeClr val="tx1"/>
            </a:solidFill>
          </a:ln>
        </p:spPr>
        <p:txBody>
          <a:bodyPr/>
          <a:lstStyle/>
          <a:p>
            <a:pPr marL="0" indent="0">
              <a:buNone/>
            </a:pPr>
            <a:r>
              <a:rPr lang="en-US" altLang="ja-JP" sz="1200" b="1" i="1" dirty="0" smtClean="0">
                <a:latin typeface="Times New Roman" panose="02020603050405020304" pitchFamily="18" charset="0"/>
                <a:cs typeface="Times New Roman" panose="02020603050405020304" pitchFamily="18" charset="0"/>
              </a:rPr>
              <a:t>Insert the following </a:t>
            </a:r>
            <a:r>
              <a:rPr lang="en-US" altLang="ja-JP" sz="1200" b="1" i="1" dirty="0" err="1" smtClean="0">
                <a:latin typeface="Times New Roman" panose="02020603050405020304" pitchFamily="18" charset="0"/>
                <a:cs typeface="Times New Roman" panose="02020603050405020304" pitchFamily="18" charset="0"/>
              </a:rPr>
              <a:t>subclause</a:t>
            </a:r>
            <a:r>
              <a:rPr lang="en-US" altLang="ja-JP" sz="1200" b="1" i="1" dirty="0" smtClean="0">
                <a:latin typeface="Times New Roman" panose="02020603050405020304" pitchFamily="18" charset="0"/>
                <a:cs typeface="Times New Roman" panose="02020603050405020304" pitchFamily="18" charset="0"/>
              </a:rPr>
              <a:t>, after </a:t>
            </a:r>
            <a:r>
              <a:rPr lang="en-US" altLang="ja-JP" sz="1200" b="1" i="1" dirty="0" err="1" smtClean="0">
                <a:latin typeface="Times New Roman" panose="02020603050405020304" pitchFamily="18" charset="0"/>
                <a:cs typeface="Times New Roman" panose="02020603050405020304" pitchFamily="18" charset="0"/>
              </a:rPr>
              <a:t>subclause</a:t>
            </a:r>
            <a:r>
              <a:rPr lang="en-US" altLang="ja-JP" sz="1200" b="1" i="1" dirty="0" smtClean="0">
                <a:latin typeface="Times New Roman" panose="02020603050405020304" pitchFamily="18" charset="0"/>
                <a:cs typeface="Times New Roman" panose="02020603050405020304" pitchFamily="18" charset="0"/>
              </a:rPr>
              <a:t> 5.3.18.</a:t>
            </a:r>
          </a:p>
          <a:p>
            <a:pPr marL="0" indent="0">
              <a:buNone/>
            </a:pPr>
            <a:endParaRPr lang="en-US" altLang="ja-JP" sz="1200" b="1" dirty="0" smtClean="0"/>
          </a:p>
          <a:p>
            <a:pPr marL="0" indent="0">
              <a:buNone/>
            </a:pPr>
            <a:r>
              <a:rPr lang="en-US" altLang="ja-JP" sz="1200" b="1" dirty="0" smtClean="0"/>
              <a:t>5.3.19</a:t>
            </a:r>
            <a:r>
              <a:rPr lang="ja-JP" altLang="en-US" sz="1200" b="1" dirty="0" smtClean="0"/>
              <a:t>　</a:t>
            </a:r>
            <a:r>
              <a:rPr lang="en-US" altLang="ja-JP" sz="1200" b="1" dirty="0" smtClean="0"/>
              <a:t>MCS indication to the upper layer</a:t>
            </a:r>
          </a:p>
          <a:p>
            <a:pPr marL="0" indent="0">
              <a:buNone/>
            </a:pPr>
            <a:r>
              <a:rPr lang="en-US" altLang="ja-JP" sz="1200" dirty="0">
                <a:latin typeface="Times New Roman" panose="02020603050405020304" pitchFamily="18" charset="0"/>
                <a:cs typeface="Times New Roman" panose="02020603050405020304" pitchFamily="18" charset="0"/>
              </a:rPr>
              <a:t>This function is </a:t>
            </a:r>
            <a:r>
              <a:rPr lang="en-US" altLang="ja-JP" sz="1200" dirty="0" smtClean="0">
                <a:latin typeface="Times New Roman" panose="02020603050405020304" pitchFamily="18" charset="0"/>
                <a:cs typeface="Times New Roman" panose="02020603050405020304" pitchFamily="18" charset="0"/>
              </a:rPr>
              <a:t>only </a:t>
            </a:r>
            <a:r>
              <a:rPr lang="en-US" altLang="ja-JP" sz="1200" dirty="0">
                <a:latin typeface="Times New Roman" panose="02020603050405020304" pitchFamily="18" charset="0"/>
                <a:cs typeface="Times New Roman" panose="02020603050405020304" pitchFamily="18" charset="0"/>
              </a:rPr>
              <a:t>applicable for </a:t>
            </a:r>
            <a:r>
              <a:rPr lang="en-US" altLang="ja-JP" sz="1200" dirty="0" smtClean="0">
                <a:latin typeface="Times New Roman" panose="02020603050405020304" pitchFamily="18" charset="0"/>
                <a:cs typeface="Times New Roman" panose="02020603050405020304" pitchFamily="18" charset="0"/>
              </a:rPr>
              <a:t>HRCP.</a:t>
            </a:r>
            <a:r>
              <a:rPr lang="en-US" altLang="ja-JP" sz="1200" dirty="0">
                <a:latin typeface="Times New Roman" panose="02020603050405020304" pitchFamily="18" charset="0"/>
                <a:cs typeface="Times New Roman" panose="02020603050405020304" pitchFamily="18" charset="0"/>
              </a:rPr>
              <a:t> </a:t>
            </a:r>
            <a:r>
              <a:rPr lang="en-US" altLang="ja-JP" sz="1200" dirty="0" smtClean="0">
                <a:latin typeface="Times New Roman" panose="02020603050405020304" pitchFamily="18" charset="0"/>
                <a:cs typeface="Times New Roman" panose="02020603050405020304" pitchFamily="18" charset="0"/>
              </a:rPr>
              <a:t>These primitives are used to</a:t>
            </a:r>
            <a:r>
              <a:rPr lang="en-US" altLang="ja-JP" sz="1200" dirty="0">
                <a:latin typeface="Times New Roman" panose="02020603050405020304" pitchFamily="18" charset="0"/>
                <a:cs typeface="Times New Roman" panose="02020603050405020304" pitchFamily="18" charset="0"/>
              </a:rPr>
              <a:t> </a:t>
            </a:r>
            <a:r>
              <a:rPr lang="en-US" altLang="ja-JP" sz="1200" dirty="0" smtClean="0">
                <a:latin typeface="Times New Roman" panose="02020603050405020304" pitchFamily="18" charset="0"/>
                <a:cs typeface="Times New Roman" panose="02020603050405020304" pitchFamily="18" charset="0"/>
              </a:rPr>
              <a:t>indicate </a:t>
            </a:r>
            <a:r>
              <a:rPr lang="en-US" altLang="ja-JP" sz="1200" dirty="0">
                <a:latin typeface="Times New Roman" panose="02020603050405020304" pitchFamily="18" charset="0"/>
                <a:cs typeface="Times New Roman" panose="02020603050405020304" pitchFamily="18" charset="0"/>
              </a:rPr>
              <a:t>the current MCS </a:t>
            </a:r>
            <a:r>
              <a:rPr lang="en-US" altLang="ja-JP" sz="1200" dirty="0" smtClean="0">
                <a:latin typeface="Times New Roman" panose="02020603050405020304" pitchFamily="18" charset="0"/>
                <a:cs typeface="Times New Roman" panose="02020603050405020304" pitchFamily="18" charset="0"/>
              </a:rPr>
              <a:t>identifier</a:t>
            </a:r>
            <a:r>
              <a:rPr lang="ja-JP" altLang="en-US" sz="1200" dirty="0">
                <a:latin typeface="Times New Roman" panose="02020603050405020304" pitchFamily="18" charset="0"/>
                <a:cs typeface="Times New Roman" panose="02020603050405020304" pitchFamily="18" charset="0"/>
              </a:rPr>
              <a:t> </a:t>
            </a:r>
            <a:r>
              <a:rPr lang="en-US" altLang="ja-JP" sz="1200" dirty="0" smtClean="0">
                <a:latin typeface="Times New Roman" panose="02020603050405020304" pitchFamily="18" charset="0"/>
                <a:cs typeface="Times New Roman" panose="02020603050405020304" pitchFamily="18" charset="0"/>
              </a:rPr>
              <a:t>and frequency channel </a:t>
            </a:r>
            <a:r>
              <a:rPr lang="en-US" altLang="ja-JP" sz="1200" dirty="0">
                <a:latin typeface="Times New Roman" panose="02020603050405020304" pitchFamily="18" charset="0"/>
                <a:cs typeface="Times New Roman" panose="02020603050405020304" pitchFamily="18" charset="0"/>
              </a:rPr>
              <a:t>used in </a:t>
            </a:r>
            <a:r>
              <a:rPr lang="en-US" altLang="ja-JP" sz="1200" dirty="0" smtClean="0">
                <a:latin typeface="Times New Roman" panose="02020603050405020304" pitchFamily="18" charset="0"/>
                <a:cs typeface="Times New Roman" panose="02020603050405020304" pitchFamily="18" charset="0"/>
              </a:rPr>
              <a:t>the transmitted </a:t>
            </a:r>
            <a:r>
              <a:rPr lang="en-US" altLang="ja-JP" sz="1200" dirty="0">
                <a:latin typeface="Times New Roman" panose="02020603050405020304" pitchFamily="18" charset="0"/>
                <a:cs typeface="Times New Roman" panose="02020603050405020304" pitchFamily="18" charset="0"/>
              </a:rPr>
              <a:t>frame to the upper </a:t>
            </a:r>
            <a:r>
              <a:rPr lang="en-US" altLang="ja-JP" sz="1200" dirty="0" smtClean="0">
                <a:latin typeface="Times New Roman" panose="02020603050405020304" pitchFamily="18" charset="0"/>
                <a:cs typeface="Times New Roman" panose="02020603050405020304" pitchFamily="18" charset="0"/>
              </a:rPr>
              <a:t>layer.</a:t>
            </a:r>
            <a:endParaRPr lang="en-US" altLang="ja-JP"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0396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Proposed text</a:t>
            </a:r>
            <a:r>
              <a:rPr lang="ja-JP" altLang="en-US" dirty="0" smtClean="0"/>
              <a:t> </a:t>
            </a:r>
            <a:r>
              <a:rPr lang="en-US" altLang="ja-JP" dirty="0" smtClean="0">
                <a:latin typeface="Times New Roman" panose="02020603050405020304" pitchFamily="18" charset="0"/>
                <a:cs typeface="Times New Roman" panose="02020603050405020304" pitchFamily="18" charset="0"/>
              </a:rPr>
              <a:t>(continued)</a:t>
            </a:r>
            <a:endParaRPr kumimoji="1" lang="ja-JP" altLang="en-US" dirty="0"/>
          </a:p>
        </p:txBody>
      </p:sp>
      <p:sp>
        <p:nvSpPr>
          <p:cNvPr id="3" name="コンテンツ プレースホルダー 2"/>
          <p:cNvSpPr>
            <a:spLocks noGrp="1"/>
          </p:cNvSpPr>
          <p:nvPr>
            <p:ph idx="1"/>
          </p:nvPr>
        </p:nvSpPr>
        <p:spPr>
          <a:ln>
            <a:solidFill>
              <a:schemeClr val="tx1"/>
            </a:solidFill>
          </a:ln>
        </p:spPr>
        <p:txBody>
          <a:bodyPr/>
          <a:lstStyle/>
          <a:p>
            <a:pPr marL="0" indent="0">
              <a:buNone/>
            </a:pPr>
            <a:r>
              <a:rPr lang="en-US" altLang="ja-JP" sz="1200" b="1" dirty="0" smtClean="0">
                <a:latin typeface="Arial" panose="020B0604020202020204" pitchFamily="34" charset="0"/>
                <a:cs typeface="Arial" panose="020B0604020202020204" pitchFamily="34" charset="0"/>
              </a:rPr>
              <a:t>5.3.19.1 MLME-</a:t>
            </a:r>
            <a:r>
              <a:rPr lang="en-US" altLang="ja-JP" sz="1200" b="1" dirty="0" err="1" smtClean="0">
                <a:latin typeface="Arial" panose="020B0604020202020204" pitchFamily="34" charset="0"/>
                <a:cs typeface="Arial" panose="020B0604020202020204" pitchFamily="34" charset="0"/>
              </a:rPr>
              <a:t>MCS.request</a:t>
            </a:r>
            <a:endParaRPr lang="en-US" altLang="ja-JP" sz="1200" b="1" dirty="0" smtClean="0">
              <a:latin typeface="Arial" panose="020B0604020202020204" pitchFamily="34" charset="0"/>
              <a:cs typeface="Arial" panose="020B0604020202020204" pitchFamily="34" charset="0"/>
            </a:endParaRPr>
          </a:p>
          <a:p>
            <a:pPr marL="0" indent="0">
              <a:buNone/>
            </a:pPr>
            <a:r>
              <a:rPr lang="en-US" altLang="ja-JP" sz="1200" dirty="0" smtClean="0">
                <a:latin typeface="Times New Roman" panose="02020603050405020304" pitchFamily="18" charset="0"/>
                <a:cs typeface="Times New Roman" panose="02020603050405020304" pitchFamily="18" charset="0"/>
              </a:rPr>
              <a:t>This primitive requests reports of MCS identifier to MLME.</a:t>
            </a:r>
          </a:p>
          <a:p>
            <a:pPr marL="0" indent="0">
              <a:buNone/>
            </a:pPr>
            <a:r>
              <a:rPr lang="en-US" altLang="ja-JP" sz="1200" dirty="0" smtClean="0">
                <a:latin typeface="Times New Roman" panose="02020603050405020304" pitchFamily="18" charset="0"/>
                <a:cs typeface="Times New Roman" panose="02020603050405020304" pitchFamily="18" charset="0"/>
              </a:rPr>
              <a:t>The </a:t>
            </a:r>
            <a:r>
              <a:rPr lang="en-US" altLang="ja-JP" sz="1200" dirty="0">
                <a:latin typeface="Times New Roman" panose="02020603050405020304" pitchFamily="18" charset="0"/>
                <a:cs typeface="Times New Roman" panose="02020603050405020304" pitchFamily="18" charset="0"/>
              </a:rPr>
              <a:t>semantics of this primitive are</a:t>
            </a:r>
            <a:r>
              <a:rPr lang="en-US" altLang="ja-JP" sz="1200" dirty="0" smtClean="0">
                <a:latin typeface="Times New Roman" panose="02020603050405020304" pitchFamily="18" charset="0"/>
                <a:cs typeface="Times New Roman" panose="02020603050405020304" pitchFamily="18" charset="0"/>
              </a:rPr>
              <a:t>:</a:t>
            </a:r>
          </a:p>
          <a:p>
            <a:pPr marL="0" indent="0">
              <a:buNone/>
            </a:pPr>
            <a:r>
              <a:rPr lang="en-US" altLang="ja-JP" sz="1200" dirty="0" smtClean="0">
                <a:latin typeface="Arial" panose="020B0604020202020204" pitchFamily="34" charset="0"/>
                <a:cs typeface="Arial" panose="020B0604020202020204" pitchFamily="34" charset="0"/>
              </a:rPr>
              <a:t>	MLME-</a:t>
            </a:r>
            <a:r>
              <a:rPr lang="en-US" altLang="ja-JP" sz="1200" dirty="0" err="1" smtClean="0">
                <a:latin typeface="Arial" panose="020B0604020202020204" pitchFamily="34" charset="0"/>
                <a:cs typeface="Arial" panose="020B0604020202020204" pitchFamily="34" charset="0"/>
              </a:rPr>
              <a:t>MCS.request</a:t>
            </a:r>
            <a:r>
              <a:rPr lang="en-US" altLang="ja-JP" sz="1200" dirty="0" smtClean="0">
                <a:latin typeface="Arial" panose="020B0604020202020204" pitchFamily="34" charset="0"/>
                <a:cs typeface="Arial" panose="020B0604020202020204" pitchFamily="34" charset="0"/>
              </a:rPr>
              <a:t>	(</a:t>
            </a:r>
          </a:p>
          <a:p>
            <a:pPr marL="0" indent="0">
              <a:buNone/>
            </a:pPr>
            <a:r>
              <a:rPr lang="en-US" altLang="ja-JP" sz="1200" dirty="0">
                <a:latin typeface="Arial" panose="020B0604020202020204" pitchFamily="34" charset="0"/>
                <a:cs typeface="Arial" panose="020B0604020202020204" pitchFamily="34" charset="0"/>
              </a:rPr>
              <a:t>	</a:t>
            </a:r>
            <a:r>
              <a:rPr lang="en-US" altLang="ja-JP" sz="1200" dirty="0" smtClean="0">
                <a:latin typeface="Arial" panose="020B0604020202020204" pitchFamily="34" charset="0"/>
                <a:cs typeface="Arial" panose="020B0604020202020204" pitchFamily="34" charset="0"/>
              </a:rPr>
              <a:t>		Timeout</a:t>
            </a:r>
          </a:p>
          <a:p>
            <a:pPr marL="0" indent="0">
              <a:buNone/>
            </a:pPr>
            <a:r>
              <a:rPr lang="en-US" altLang="ja-JP" sz="1200" dirty="0">
                <a:latin typeface="Arial" panose="020B0604020202020204" pitchFamily="34" charset="0"/>
                <a:cs typeface="Arial" panose="020B0604020202020204" pitchFamily="34" charset="0"/>
              </a:rPr>
              <a:t>	</a:t>
            </a:r>
            <a:r>
              <a:rPr lang="en-US" altLang="ja-JP" sz="1200" dirty="0" smtClean="0">
                <a:latin typeface="Arial" panose="020B0604020202020204" pitchFamily="34" charset="0"/>
                <a:cs typeface="Arial" panose="020B0604020202020204" pitchFamily="34" charset="0"/>
              </a:rPr>
              <a:t>		)</a:t>
            </a:r>
            <a:endParaRPr lang="en-US" altLang="ja-JP" sz="1200" dirty="0">
              <a:latin typeface="Arial" panose="020B0604020202020204" pitchFamily="34" charset="0"/>
              <a:cs typeface="Arial" panose="020B0604020202020204" pitchFamily="34" charset="0"/>
            </a:endParaRPr>
          </a:p>
          <a:p>
            <a:pPr marL="0" indent="0">
              <a:buNone/>
            </a:pPr>
            <a:r>
              <a:rPr lang="en-US" altLang="ja-JP" sz="1200" dirty="0" smtClean="0">
                <a:latin typeface="Times New Roman" panose="02020603050405020304" pitchFamily="18" charset="0"/>
                <a:cs typeface="Times New Roman" panose="02020603050405020304" pitchFamily="18" charset="0"/>
              </a:rPr>
              <a:t>The </a:t>
            </a:r>
            <a:r>
              <a:rPr lang="en-US" altLang="ja-JP" sz="1200" dirty="0">
                <a:latin typeface="Times New Roman" panose="02020603050405020304" pitchFamily="18" charset="0"/>
                <a:cs typeface="Times New Roman" panose="02020603050405020304" pitchFamily="18" charset="0"/>
              </a:rPr>
              <a:t>primitive has no parameters.</a:t>
            </a:r>
            <a:endParaRPr lang="en-US" altLang="ja-JP" sz="1200" dirty="0" smtClean="0">
              <a:latin typeface="Times New Roman" panose="02020603050405020304" pitchFamily="18" charset="0"/>
              <a:cs typeface="Times New Roman" panose="02020603050405020304" pitchFamily="18" charset="0"/>
            </a:endParaRPr>
          </a:p>
          <a:p>
            <a:pPr marL="0" indent="0">
              <a:buNone/>
            </a:pPr>
            <a:endParaRPr lang="en-US" altLang="ja-JP" sz="1200" dirty="0" smtClean="0">
              <a:latin typeface="Times New Roman" panose="02020603050405020304" pitchFamily="18" charset="0"/>
              <a:cs typeface="Times New Roman" panose="02020603050405020304" pitchFamily="18" charset="0"/>
            </a:endParaRPr>
          </a:p>
          <a:p>
            <a:pPr marL="0" indent="0">
              <a:buNone/>
            </a:pPr>
            <a:r>
              <a:rPr lang="en-US" altLang="ja-JP" sz="1200" b="1" dirty="0" smtClean="0">
                <a:latin typeface="Arial" panose="020B0604020202020204" pitchFamily="34" charset="0"/>
                <a:cs typeface="Arial" panose="020B0604020202020204" pitchFamily="34" charset="0"/>
              </a:rPr>
              <a:t>5.3.19.2 MLME-</a:t>
            </a:r>
            <a:r>
              <a:rPr lang="en-US" altLang="ja-JP" sz="1200" b="1" dirty="0" err="1" smtClean="0">
                <a:latin typeface="Arial" panose="020B0604020202020204" pitchFamily="34" charset="0"/>
                <a:cs typeface="Arial" panose="020B0604020202020204" pitchFamily="34" charset="0"/>
              </a:rPr>
              <a:t>MCS.confirm</a:t>
            </a:r>
            <a:endParaRPr lang="en-US" altLang="ja-JP" sz="1200" b="1" dirty="0" smtClean="0">
              <a:latin typeface="Arial" panose="020B0604020202020204" pitchFamily="34" charset="0"/>
              <a:cs typeface="Arial" panose="020B0604020202020204" pitchFamily="34" charset="0"/>
            </a:endParaRPr>
          </a:p>
          <a:p>
            <a:pPr marL="0" indent="0">
              <a:buNone/>
            </a:pPr>
            <a:r>
              <a:rPr kumimoji="1" lang="en-US" altLang="ja-JP" sz="1200" dirty="0" smtClean="0">
                <a:latin typeface="Times New Roman" panose="02020603050405020304" pitchFamily="18" charset="0"/>
                <a:cs typeface="Times New Roman" panose="02020603050405020304" pitchFamily="18" charset="0"/>
              </a:rPr>
              <a:t>This primitive indicates the </a:t>
            </a:r>
            <a:r>
              <a:rPr lang="en-US" altLang="ja-JP" sz="1200" dirty="0">
                <a:latin typeface="Times New Roman" panose="02020603050405020304" pitchFamily="18" charset="0"/>
                <a:cs typeface="Times New Roman" panose="02020603050405020304" pitchFamily="18" charset="0"/>
              </a:rPr>
              <a:t>MCS identifier </a:t>
            </a:r>
            <a:r>
              <a:rPr lang="en-US" altLang="ja-JP" sz="1200" dirty="0" smtClean="0">
                <a:latin typeface="Times New Roman" panose="02020603050405020304" pitchFamily="18" charset="0"/>
                <a:cs typeface="Times New Roman" panose="02020603050405020304" pitchFamily="18" charset="0"/>
              </a:rPr>
              <a:t>and frequency channel where the frame will be transmitted.</a:t>
            </a:r>
          </a:p>
          <a:p>
            <a:pPr marL="0" indent="0">
              <a:buNone/>
            </a:pPr>
            <a:r>
              <a:rPr lang="en-US" altLang="ja-JP" sz="1200" dirty="0">
                <a:latin typeface="Times New Roman" panose="02020603050405020304" pitchFamily="18" charset="0"/>
                <a:cs typeface="Times New Roman" panose="02020603050405020304" pitchFamily="18" charset="0"/>
              </a:rPr>
              <a:t>The semantics of this primitive are:</a:t>
            </a:r>
          </a:p>
          <a:p>
            <a:pPr marL="0" indent="0">
              <a:buNone/>
            </a:pPr>
            <a:r>
              <a:rPr lang="en-US" altLang="ja-JP" sz="1200" dirty="0" smtClean="0">
                <a:latin typeface="Arial" panose="020B0604020202020204" pitchFamily="34" charset="0"/>
                <a:cs typeface="Arial" panose="020B0604020202020204" pitchFamily="34" charset="0"/>
              </a:rPr>
              <a:t>	MLME-</a:t>
            </a:r>
            <a:r>
              <a:rPr lang="en-US" altLang="ja-JP" sz="1200" dirty="0" err="1" smtClean="0">
                <a:latin typeface="Arial" panose="020B0604020202020204" pitchFamily="34" charset="0"/>
                <a:cs typeface="Arial" panose="020B0604020202020204" pitchFamily="34" charset="0"/>
              </a:rPr>
              <a:t>MCS.confirm</a:t>
            </a:r>
            <a:r>
              <a:rPr lang="en-US" altLang="ja-JP" sz="1200" dirty="0" smtClean="0">
                <a:latin typeface="Arial" panose="020B0604020202020204" pitchFamily="34" charset="0"/>
                <a:cs typeface="Arial" panose="020B0604020202020204" pitchFamily="34" charset="0"/>
              </a:rPr>
              <a:t>	(</a:t>
            </a:r>
          </a:p>
          <a:p>
            <a:pPr marL="0" indent="0">
              <a:buNone/>
            </a:pPr>
            <a:r>
              <a:rPr lang="en-US" altLang="ja-JP" sz="1200" dirty="0">
                <a:latin typeface="Arial" panose="020B0604020202020204" pitchFamily="34" charset="0"/>
                <a:cs typeface="Arial" panose="020B0604020202020204" pitchFamily="34" charset="0"/>
              </a:rPr>
              <a:t>	</a:t>
            </a:r>
            <a:r>
              <a:rPr lang="en-US" altLang="ja-JP" sz="1200" dirty="0" smtClean="0">
                <a:latin typeface="Arial" panose="020B0604020202020204" pitchFamily="34" charset="0"/>
                <a:cs typeface="Arial" panose="020B0604020202020204" pitchFamily="34" charset="0"/>
              </a:rPr>
              <a:t>		</a:t>
            </a:r>
            <a:r>
              <a:rPr lang="en-US" altLang="ja-JP" sz="1200" dirty="0" err="1" smtClean="0">
                <a:latin typeface="Arial" panose="020B0604020202020204" pitchFamily="34" charset="0"/>
                <a:cs typeface="Arial" panose="020B0604020202020204" pitchFamily="34" charset="0"/>
              </a:rPr>
              <a:t>MCSIdentifier</a:t>
            </a:r>
            <a:endParaRPr lang="en-US" altLang="ja-JP" sz="1200" dirty="0" smtClean="0">
              <a:latin typeface="Arial" panose="020B0604020202020204" pitchFamily="34" charset="0"/>
              <a:cs typeface="Arial" panose="020B0604020202020204" pitchFamily="34" charset="0"/>
            </a:endParaRPr>
          </a:p>
          <a:p>
            <a:pPr marL="0" indent="0">
              <a:buNone/>
            </a:pPr>
            <a:r>
              <a:rPr lang="en-US" altLang="ja-JP" sz="1200" dirty="0" smtClean="0">
                <a:latin typeface="Arial" panose="020B0604020202020204" pitchFamily="34" charset="0"/>
                <a:cs typeface="Arial" panose="020B0604020202020204" pitchFamily="34" charset="0"/>
              </a:rPr>
              <a:t>			</a:t>
            </a:r>
            <a:r>
              <a:rPr lang="en-US" altLang="ja-JP" sz="1200" dirty="0" err="1" smtClean="0">
                <a:latin typeface="Arial" panose="020B0604020202020204" pitchFamily="34" charset="0"/>
                <a:cs typeface="Arial" panose="020B0604020202020204" pitchFamily="34" charset="0"/>
              </a:rPr>
              <a:t>ChIdentifier</a:t>
            </a:r>
            <a:endParaRPr lang="en-US" altLang="ja-JP" sz="1200" dirty="0" smtClean="0">
              <a:latin typeface="Arial" panose="020B0604020202020204" pitchFamily="34" charset="0"/>
              <a:cs typeface="Arial" panose="020B0604020202020204" pitchFamily="34" charset="0"/>
            </a:endParaRPr>
          </a:p>
          <a:p>
            <a:pPr marL="0" indent="0">
              <a:buNone/>
            </a:pPr>
            <a:r>
              <a:rPr lang="en-US" altLang="ja-JP" sz="1200" dirty="0">
                <a:latin typeface="Arial" panose="020B0604020202020204" pitchFamily="34" charset="0"/>
                <a:cs typeface="Arial" panose="020B0604020202020204" pitchFamily="34" charset="0"/>
              </a:rPr>
              <a:t>	</a:t>
            </a:r>
            <a:r>
              <a:rPr lang="en-US" altLang="ja-JP" sz="1200" dirty="0" smtClean="0">
                <a:latin typeface="Arial" panose="020B0604020202020204" pitchFamily="34" charset="0"/>
                <a:cs typeface="Arial" panose="020B0604020202020204" pitchFamily="34" charset="0"/>
              </a:rPr>
              <a:t>		</a:t>
            </a:r>
            <a:r>
              <a:rPr lang="en-US" altLang="ja-JP" sz="1200" dirty="0" err="1"/>
              <a:t>ResultCode</a:t>
            </a:r>
            <a:endParaRPr lang="en-US" altLang="ja-JP" sz="1200" dirty="0" smtClean="0">
              <a:latin typeface="Arial" panose="020B0604020202020204" pitchFamily="34" charset="0"/>
              <a:cs typeface="Arial" panose="020B0604020202020204" pitchFamily="34" charset="0"/>
            </a:endParaRPr>
          </a:p>
          <a:p>
            <a:pPr marL="0" indent="0">
              <a:buNone/>
            </a:pPr>
            <a:r>
              <a:rPr lang="en-US" altLang="ja-JP" sz="1200" dirty="0">
                <a:latin typeface="Arial" panose="020B0604020202020204" pitchFamily="34" charset="0"/>
                <a:cs typeface="Arial" panose="020B0604020202020204" pitchFamily="34" charset="0"/>
              </a:rPr>
              <a:t>	</a:t>
            </a:r>
            <a:r>
              <a:rPr lang="en-US" altLang="ja-JP" sz="1200" dirty="0" smtClean="0">
                <a:latin typeface="Arial" panose="020B0604020202020204" pitchFamily="34" charset="0"/>
                <a:cs typeface="Arial" panose="020B0604020202020204" pitchFamily="34" charset="0"/>
              </a:rPr>
              <a:t>		)</a:t>
            </a:r>
            <a:endParaRPr lang="ja-JP" altLang="en-US" sz="1200" dirty="0"/>
          </a:p>
          <a:p>
            <a:pPr marL="0" indent="0">
              <a:buNone/>
            </a:pPr>
            <a:r>
              <a:rPr lang="en-US" altLang="ja-JP" sz="1200" dirty="0">
                <a:latin typeface="Times New Roman" panose="02020603050405020304" pitchFamily="18" charset="0"/>
                <a:cs typeface="Times New Roman" panose="02020603050405020304" pitchFamily="18" charset="0"/>
              </a:rPr>
              <a:t>The primitive parameters are defined in Table 5-27a</a:t>
            </a:r>
            <a:r>
              <a:rPr lang="en-US" altLang="ja-JP" sz="1200" dirty="0" smtClean="0">
                <a:latin typeface="Times New Roman" panose="02020603050405020304" pitchFamily="18" charset="0"/>
                <a:cs typeface="Times New Roman" panose="02020603050405020304" pitchFamily="18" charset="0"/>
              </a:rPr>
              <a:t>.</a:t>
            </a:r>
            <a:r>
              <a:rPr lang="en-US" altLang="ja-JP" sz="1200" dirty="0"/>
              <a:t> </a:t>
            </a:r>
            <a:endParaRPr lang="ja-JP"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8695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Proposed text </a:t>
            </a:r>
            <a:r>
              <a:rPr lang="en-US" altLang="ja-JP" dirty="0" smtClean="0">
                <a:latin typeface="Times New Roman" panose="02020603050405020304" pitchFamily="18" charset="0"/>
                <a:cs typeface="Times New Roman" panose="02020603050405020304" pitchFamily="18" charset="0"/>
              </a:rPr>
              <a:t>(continued)</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049058568"/>
              </p:ext>
            </p:extLst>
          </p:nvPr>
        </p:nvGraphicFramePr>
        <p:xfrm>
          <a:off x="1187624" y="3213044"/>
          <a:ext cx="6768752" cy="2736303"/>
        </p:xfrm>
        <a:graphic>
          <a:graphicData uri="http://schemas.openxmlformats.org/drawingml/2006/table">
            <a:tbl>
              <a:tblPr firstRow="1" bandRow="1">
                <a:tableStyleId>{5940675A-B579-460E-94D1-54222C63F5DA}</a:tableStyleId>
              </a:tblPr>
              <a:tblGrid>
                <a:gridCol w="1296144"/>
                <a:gridCol w="1080120"/>
                <a:gridCol w="2700300"/>
                <a:gridCol w="1692188"/>
              </a:tblGrid>
              <a:tr h="432048">
                <a:tc>
                  <a:txBody>
                    <a:bodyPr/>
                    <a:lstStyle/>
                    <a:p>
                      <a:r>
                        <a:rPr kumimoji="1" lang="en-US" altLang="ja-JP" sz="1200" b="1" dirty="0" smtClean="0">
                          <a:latin typeface="Times New Roman" panose="02020603050405020304" pitchFamily="18" charset="0"/>
                          <a:cs typeface="Times New Roman" panose="02020603050405020304" pitchFamily="18" charset="0"/>
                        </a:rPr>
                        <a:t>Name</a:t>
                      </a:r>
                      <a:endParaRPr kumimoji="1" lang="ja-JP" altLang="en-US" sz="1200" b="1" dirty="0">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b="1" dirty="0" smtClean="0">
                          <a:latin typeface="Times New Roman" panose="02020603050405020304" pitchFamily="18" charset="0"/>
                          <a:cs typeface="Times New Roman" panose="02020603050405020304" pitchFamily="18" charset="0"/>
                        </a:rPr>
                        <a:t>Type</a:t>
                      </a:r>
                      <a:endParaRPr kumimoji="1" lang="ja-JP" altLang="en-US" sz="1200" b="1"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b="1" dirty="0" smtClean="0">
                          <a:latin typeface="Times New Roman" panose="02020603050405020304" pitchFamily="18" charset="0"/>
                          <a:cs typeface="Times New Roman" panose="02020603050405020304" pitchFamily="18" charset="0"/>
                        </a:rPr>
                        <a:t>Valid range</a:t>
                      </a:r>
                      <a:endParaRPr kumimoji="1" lang="ja-JP" altLang="en-US" sz="1200" b="1"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b="1" dirty="0" smtClean="0">
                          <a:latin typeface="Times New Roman" panose="02020603050405020304" pitchFamily="18" charset="0"/>
                          <a:cs typeface="Times New Roman" panose="02020603050405020304" pitchFamily="18" charset="0"/>
                        </a:rPr>
                        <a:t>Description</a:t>
                      </a:r>
                      <a:endParaRPr kumimoji="1" lang="ja-JP" altLang="en-US" sz="1200" b="1"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768085">
                <a:tc>
                  <a:txBody>
                    <a:bodyPr/>
                    <a:lstStyle/>
                    <a:p>
                      <a:r>
                        <a:rPr kumimoji="1" lang="en-US" altLang="ja-JP" sz="1200" dirty="0" err="1" smtClean="0">
                          <a:latin typeface="Times New Roman" panose="02020603050405020304" pitchFamily="18" charset="0"/>
                          <a:cs typeface="Times New Roman" panose="02020603050405020304" pitchFamily="18" charset="0"/>
                        </a:rPr>
                        <a:t>MCSIdentifier</a:t>
                      </a:r>
                      <a:endParaRPr kumimoji="1" lang="ja-JP" altLang="en-US" sz="1200" dirty="0">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en-US" altLang="ja-JP" sz="1200" dirty="0" smtClean="0">
                          <a:latin typeface="Times New Roman" panose="02020603050405020304" pitchFamily="18" charset="0"/>
                          <a:cs typeface="Times New Roman" panose="02020603050405020304" pitchFamily="18" charset="0"/>
                        </a:rPr>
                        <a:t>Enumeration</a:t>
                      </a:r>
                      <a:endParaRPr kumimoji="1" lang="ja-JP" altLang="en-US" sz="1200"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en-US" altLang="ja-JP" sz="1200" dirty="0" smtClean="0">
                          <a:latin typeface="Times New Roman" panose="02020603050405020304" pitchFamily="18" charset="0"/>
                          <a:cs typeface="Times New Roman" panose="02020603050405020304" pitchFamily="18" charset="0"/>
                        </a:rPr>
                        <a:t>Any</a:t>
                      </a:r>
                      <a:r>
                        <a:rPr kumimoji="1" lang="en-US" altLang="ja-JP" sz="1200" baseline="0" dirty="0" smtClean="0">
                          <a:latin typeface="Times New Roman" panose="02020603050405020304" pitchFamily="18" charset="0"/>
                          <a:cs typeface="Times New Roman" panose="02020603050405020304" pitchFamily="18" charset="0"/>
                        </a:rPr>
                        <a:t> valid MCS identifier, as defined in Table 11a-6.</a:t>
                      </a:r>
                      <a:endParaRPr kumimoji="1" lang="ja-JP" altLang="en-US" sz="1200"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en-US" altLang="ja-JP" sz="1200" dirty="0" smtClean="0">
                          <a:latin typeface="Times New Roman" panose="02020603050405020304" pitchFamily="18" charset="0"/>
                          <a:cs typeface="Times New Roman" panose="02020603050405020304" pitchFamily="18" charset="0"/>
                        </a:rPr>
                        <a:t>MCS</a:t>
                      </a:r>
                      <a:r>
                        <a:rPr kumimoji="1" lang="en-US" altLang="ja-JP" sz="1200" baseline="0" dirty="0" smtClean="0">
                          <a:latin typeface="Times New Roman" panose="02020603050405020304" pitchFamily="18" charset="0"/>
                          <a:cs typeface="Times New Roman" panose="02020603050405020304" pitchFamily="18" charset="0"/>
                        </a:rPr>
                        <a:t> used in the transmitted PHY frame.</a:t>
                      </a:r>
                      <a:endParaRPr kumimoji="1" lang="ja-JP" altLang="en-US" sz="1200"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768085">
                <a:tc>
                  <a:txBody>
                    <a:bodyPr/>
                    <a:lstStyle/>
                    <a:p>
                      <a:r>
                        <a:rPr kumimoji="1" lang="en-US" altLang="ja-JP" sz="1200" dirty="0" err="1" smtClean="0">
                          <a:latin typeface="Times New Roman" panose="02020603050405020304" pitchFamily="18" charset="0"/>
                          <a:cs typeface="Times New Roman" panose="02020603050405020304" pitchFamily="18" charset="0"/>
                        </a:rPr>
                        <a:t>ChIdentifier</a:t>
                      </a:r>
                      <a:endParaRPr kumimoji="1" lang="ja-JP" altLang="en-US" sz="1200" dirty="0">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en-US" altLang="ja-JP" sz="1200" dirty="0" smtClean="0">
                          <a:latin typeface="Times New Roman" panose="02020603050405020304" pitchFamily="18" charset="0"/>
                          <a:cs typeface="Times New Roman" panose="02020603050405020304" pitchFamily="18" charset="0"/>
                        </a:rPr>
                        <a:t>Enumeration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Times New Roman" panose="02020603050405020304" pitchFamily="18" charset="0"/>
                          <a:cs typeface="Times New Roman" panose="02020603050405020304" pitchFamily="18" charset="0"/>
                        </a:rPr>
                        <a:t>Any</a:t>
                      </a:r>
                      <a:r>
                        <a:rPr kumimoji="1" lang="en-US" altLang="ja-JP" sz="1200" baseline="0" dirty="0" smtClean="0">
                          <a:latin typeface="Times New Roman" panose="02020603050405020304" pitchFamily="18" charset="0"/>
                          <a:cs typeface="Times New Roman" panose="02020603050405020304" pitchFamily="18" charset="0"/>
                        </a:rPr>
                        <a:t> valid combinations of channel, as defined in figure 6-88c</a:t>
                      </a:r>
                      <a:endParaRPr kumimoji="1" lang="ja-JP" altLang="en-US" sz="1200" dirty="0" smtClean="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en-US" altLang="ja-JP" sz="1200" dirty="0" smtClean="0">
                          <a:latin typeface="Times New Roman" panose="02020603050405020304" pitchFamily="18" charset="0"/>
                          <a:cs typeface="Times New Roman" panose="02020603050405020304" pitchFamily="18" charset="0"/>
                        </a:rPr>
                        <a:t>The frequency</a:t>
                      </a:r>
                      <a:r>
                        <a:rPr kumimoji="1" lang="en-US" altLang="ja-JP" sz="1200" baseline="0" dirty="0" smtClean="0">
                          <a:latin typeface="Times New Roman" panose="02020603050405020304" pitchFamily="18" charset="0"/>
                          <a:cs typeface="Times New Roman" panose="02020603050405020304" pitchFamily="18" charset="0"/>
                        </a:rPr>
                        <a:t> channel</a:t>
                      </a:r>
                      <a:r>
                        <a:rPr kumimoji="1" lang="en-US" altLang="ja-JP" sz="1200" dirty="0" smtClean="0">
                          <a:latin typeface="Times New Roman" panose="02020603050405020304" pitchFamily="18" charset="0"/>
                          <a:cs typeface="Times New Roman" panose="02020603050405020304" pitchFamily="18" charset="0"/>
                        </a:rPr>
                        <a:t> used in</a:t>
                      </a:r>
                      <a:r>
                        <a:rPr kumimoji="1" lang="en-US" altLang="ja-JP" sz="1200" baseline="0" dirty="0" smtClean="0">
                          <a:latin typeface="Times New Roman" panose="02020603050405020304" pitchFamily="18" charset="0"/>
                          <a:cs typeface="Times New Roman" panose="02020603050405020304" pitchFamily="18" charset="0"/>
                        </a:rPr>
                        <a:t> the transmitted PHY frame.</a:t>
                      </a:r>
                      <a:endParaRPr kumimoji="1" lang="ja-JP" altLang="en-US" sz="1200"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768085">
                <a:tc>
                  <a:txBody>
                    <a:bodyPr/>
                    <a:lstStyle/>
                    <a:p>
                      <a:r>
                        <a:rPr kumimoji="1" lang="en-US" altLang="ja-JP" sz="10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Result Code</a:t>
                      </a:r>
                      <a:endParaRPr kumimoji="1" lang="ja-JP" altLang="en-US" sz="1000" dirty="0">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Enumeration</a:t>
                      </a:r>
                      <a:endParaRPr kumimoji="1" lang="ja-JP" altLang="en-US" sz="1000" dirty="0" smtClean="0">
                        <a:latin typeface="Times New Roman" panose="02020603050405020304" pitchFamily="18" charset="0"/>
                        <a:cs typeface="Times New Roman" panose="02020603050405020304" pitchFamily="18" charset="0"/>
                      </a:endParaRPr>
                    </a:p>
                    <a:p>
                      <a:endParaRPr kumimoji="1" lang="en-US" altLang="ja-JP" sz="1000" dirty="0" smtClean="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SUCCESS, FAILURE</a:t>
                      </a:r>
                      <a:endParaRPr kumimoji="1" lang="ja-JP" altLang="en-US" sz="1000" dirty="0" smtClean="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0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Indicates the result of the MLME</a:t>
                      </a:r>
                    </a:p>
                    <a:p>
                      <a:r>
                        <a:rPr kumimoji="1" lang="en-US" altLang="ja-JP" sz="10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request.</a:t>
                      </a:r>
                      <a:endParaRPr kumimoji="1" lang="ja-JP" altLang="en-US" sz="1000"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6" name="正方形/長方形 5"/>
          <p:cNvSpPr/>
          <p:nvPr/>
        </p:nvSpPr>
        <p:spPr>
          <a:xfrm>
            <a:off x="3059832" y="2780928"/>
            <a:ext cx="3496278" cy="276999"/>
          </a:xfrm>
          <a:prstGeom prst="rect">
            <a:avLst/>
          </a:prstGeom>
        </p:spPr>
        <p:txBody>
          <a:bodyPr wrap="none">
            <a:spAutoFit/>
          </a:bodyPr>
          <a:lstStyle/>
          <a:p>
            <a:r>
              <a:rPr lang="en-US" altLang="ja-JP" sz="1200" b="1" dirty="0">
                <a:latin typeface="Arial" panose="020B0604020202020204" pitchFamily="34" charset="0"/>
                <a:cs typeface="Arial" panose="020B0604020202020204" pitchFamily="34" charset="0"/>
              </a:rPr>
              <a:t>Table 5-27a</a:t>
            </a:r>
            <a:r>
              <a:rPr lang="en-US" altLang="ja-JP" sz="1200" b="1" dirty="0" smtClean="0">
                <a:latin typeface="Arial" panose="020B0604020202020204" pitchFamily="34" charset="0"/>
                <a:cs typeface="Arial" panose="020B0604020202020204" pitchFamily="34" charset="0"/>
              </a:rPr>
              <a:t>.</a:t>
            </a:r>
            <a:r>
              <a:rPr lang="en-US" altLang="ja-JP" sz="1200" b="1" dirty="0">
                <a:latin typeface="Arial" panose="020B0604020202020204" pitchFamily="34" charset="0"/>
                <a:cs typeface="Arial" panose="020B0604020202020204" pitchFamily="34" charset="0"/>
              </a:rPr>
              <a:t> </a:t>
            </a:r>
            <a:r>
              <a:rPr lang="en-US" altLang="ja-JP" sz="1200" b="1" dirty="0" smtClean="0">
                <a:latin typeface="Arial" panose="020B0604020202020204" pitchFamily="34" charset="0"/>
                <a:cs typeface="Arial" panose="020B0604020202020204" pitchFamily="34" charset="0"/>
              </a:rPr>
              <a:t>MLME-MCS primitive parameters</a:t>
            </a:r>
            <a:endParaRPr lang="en-US" altLang="ja-JP"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8053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442</Words>
  <Application>Microsoft Office PowerPoint</Application>
  <PresentationFormat>画面に合わせる (4:3)</PresentationFormat>
  <Paragraphs>127</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PowerPoint プレゼンテーション</vt:lpstr>
      <vt:lpstr>PowerPoint プレゼンテーション</vt:lpstr>
      <vt:lpstr>Comment to be resolved</vt:lpstr>
      <vt:lpstr>A new MLME primitive</vt:lpstr>
      <vt:lpstr>Proposed text</vt:lpstr>
      <vt:lpstr>Proposed text (continued)</vt:lpstr>
      <vt:lpstr>Proposed text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c:creator>
  <cp:lastModifiedBy>a</cp:lastModifiedBy>
  <cp:revision>26</cp:revision>
  <dcterms:created xsi:type="dcterms:W3CDTF">2015-11-10T09:42:33Z</dcterms:created>
  <dcterms:modified xsi:type="dcterms:W3CDTF">2016-04-14T03:43:19Z</dcterms:modified>
</cp:coreProperties>
</file>