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9" r:id="rId4"/>
    <p:sldId id="258"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C97C3-18F3-4CBA-ABC5-529F9247AA60}" type="datetimeFigureOut">
              <a:rPr lang="en-US" smtClean="0"/>
              <a:t>3/16/2016</a:t>
            </a:fld>
            <a:endParaRPr 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94CD66-6005-45D9-95E4-006A5D73E10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a:xfrm>
            <a:off x="912906" y="4344609"/>
            <a:ext cx="5032190" cy="4113556"/>
          </a:xfrm>
          <a:prstGeom prst="rect">
            <a:avLst/>
          </a:prstGeom>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EE1951F-AE85-4F81-802E-6A11B8879A30}" type="slidenum">
              <a:rPr lang="en-US" altLang="en-US" smtClean="0"/>
              <a:pPr/>
              <a:t>1</a:t>
            </a:fld>
            <a:endParaRPr lang="en-US" altLang="en-US"/>
          </a:p>
        </p:txBody>
      </p:sp>
    </p:spTree>
    <p:extLst>
      <p:ext uri="{BB962C8B-B14F-4D97-AF65-F5344CB8AC3E}">
        <p14:creationId xmlns="" xmlns:p14="http://schemas.microsoft.com/office/powerpoint/2010/main" val="672745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en-US"/>
          </a:p>
        </p:txBody>
      </p:sp>
      <p:sp>
        <p:nvSpPr>
          <p:cNvPr id="4" name="날짜 개체 틀 3"/>
          <p:cNvSpPr>
            <a:spLocks noGrp="1"/>
          </p:cNvSpPr>
          <p:nvPr>
            <p:ph type="dt" sz="half" idx="10"/>
          </p:nvPr>
        </p:nvSpPr>
        <p:spPr/>
        <p:txBody>
          <a:bodyPr/>
          <a:lstStyle/>
          <a:p>
            <a:fld id="{A55ECC25-BC67-46D1-BDA6-E25C054B8501}" type="datetimeFigureOut">
              <a:rPr lang="en-US" smtClean="0"/>
              <a:t>3/16/2016</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33A7DC9D-30E8-48C9-81BA-D9208254C803}" type="slidenum">
              <a:rPr lang="en-US" smtClean="0"/>
              <a:t>‹#›</a:t>
            </a:fld>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grpSp>
        <p:nvGrpSpPr>
          <p:cNvPr id="8" name="그룹 14"/>
          <p:cNvGrpSpPr>
            <a:grpSpLocks/>
          </p:cNvGrpSpPr>
          <p:nvPr userDrawn="1"/>
        </p:nvGrpSpPr>
        <p:grpSpPr bwMode="auto">
          <a:xfrm>
            <a:off x="5651500" y="296863"/>
            <a:ext cx="3187700" cy="347662"/>
            <a:chOff x="5544147" y="353704"/>
            <a:chExt cx="3429000" cy="347055"/>
          </a:xfrm>
        </p:grpSpPr>
        <p:sp>
          <p:nvSpPr>
            <p:cNvPr id="9" name="직사각형 15"/>
            <p:cNvSpPr>
              <a:spLocks noChangeArrowheads="1"/>
            </p:cNvSpPr>
            <p:nvPr/>
          </p:nvSpPr>
          <p:spPr bwMode="auto">
            <a:xfrm>
              <a:off x="6269907" y="353704"/>
              <a:ext cx="2361706" cy="228331"/>
            </a:xfrm>
            <a:prstGeom prst="rect">
              <a:avLst/>
            </a:prstGeom>
            <a:solidFill>
              <a:schemeClr val="bg1"/>
            </a:solidFill>
            <a:ln w="12700" algn="ctr">
              <a:solidFill>
                <a:schemeClr val="bg1"/>
              </a:solidFill>
              <a:round/>
              <a:headEnd type="none" w="sm" len="sm"/>
              <a:tailEnd type="none" w="sm" len="sm"/>
            </a:ln>
          </p:spPr>
          <p:txBody>
            <a:bodyPr/>
            <a:lstStyle/>
            <a:p>
              <a:endParaRPr kumimoji="0" lang="ko-KR" altLang="en-US"/>
            </a:p>
          </p:txBody>
        </p:sp>
        <p:sp>
          <p:nvSpPr>
            <p:cNvPr id="10" name="TextBox 10"/>
            <p:cNvSpPr txBox="1">
              <a:spLocks noChangeArrowheads="1"/>
            </p:cNvSpPr>
            <p:nvPr/>
          </p:nvSpPr>
          <p:spPr bwMode="auto">
            <a:xfrm>
              <a:off x="5544147" y="393344"/>
              <a:ext cx="3429000" cy="307415"/>
            </a:xfrm>
            <a:prstGeom prst="rect">
              <a:avLst/>
            </a:prstGeom>
            <a:noFill/>
            <a:ln w="9525">
              <a:noFill/>
              <a:miter lim="800000"/>
              <a:headEnd/>
              <a:tailEnd/>
            </a:ln>
          </p:spPr>
          <p:txBody>
            <a:bodyPr>
              <a:spAutoFit/>
            </a:bodyPr>
            <a:lstStyle/>
            <a:p>
              <a:pPr eaLnBrk="1" latinLnBrk="1" hangingPunct="1"/>
              <a:r>
                <a:rPr lang="en-US" altLang="ko-KR" sz="1400" b="1" dirty="0"/>
                <a:t>Doc: IEEE </a:t>
              </a:r>
              <a:r>
                <a:rPr lang="en-US" altLang="ko-KR" sz="1400" b="1" dirty="0" smtClean="0"/>
                <a:t>802.</a:t>
              </a:r>
              <a:r>
                <a:rPr lang="en-US" sz="1400" b="1" dirty="0" smtClean="0"/>
                <a:t>15-16-0304-00-007a</a:t>
              </a:r>
              <a:endParaRPr lang="ko-KR" altLang="en-US" sz="1400" b="1" dirty="0"/>
            </a:p>
          </p:txBody>
        </p:sp>
      </p:grpSp>
      <p:sp>
        <p:nvSpPr>
          <p:cNvPr id="11" name="Rectangle 4"/>
          <p:cNvSpPr txBox="1">
            <a:spLocks noChangeArrowheads="1"/>
          </p:cNvSpPr>
          <p:nvPr userDrawn="1"/>
        </p:nvSpPr>
        <p:spPr>
          <a:xfrm>
            <a:off x="685800" y="304800"/>
            <a:ext cx="1600200" cy="430213"/>
          </a:xfrm>
          <a:prstGeom prst="rect">
            <a:avLst/>
          </a:prstGeom>
        </p:spPr>
        <p:txBody>
          <a:bodyPr vert="horz" lIns="91440" tIns="45720" rIns="91440" bIns="45720" rtlCol="0" anchor="ctr"/>
          <a:lstStyle>
            <a:lvl1pPr eaLnBrk="1" latinLnBrk="1" hangingPunct="1">
              <a:defRPr>
                <a:ea typeface="굴림" pitchFamily="50" charset="-127"/>
              </a:defRPr>
            </a:lvl1p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smtClean="0">
                <a:ln>
                  <a:noFill/>
                </a:ln>
                <a:solidFill>
                  <a:schemeClr val="tx1">
                    <a:tint val="75000"/>
                  </a:schemeClr>
                </a:solidFill>
                <a:effectLst/>
                <a:uLnTx/>
                <a:uFillTx/>
                <a:latin typeface="+mn-lt"/>
                <a:ea typeface="굴림" pitchFamily="50" charset="-127"/>
                <a:cs typeface="+mn-cs"/>
              </a:rPr>
              <a:t>March 2016</a:t>
            </a:r>
            <a:endParaRPr kumimoji="0" lang="en-US" altLang="ko-KR" sz="1200" b="0" i="0" u="none" strike="noStrike" kern="1200" cap="none" spc="0" normalizeH="0" baseline="0" noProof="0" dirty="0">
              <a:ln>
                <a:noFill/>
              </a:ln>
              <a:solidFill>
                <a:schemeClr val="tx1">
                  <a:tint val="75000"/>
                </a:schemeClr>
              </a:solidFill>
              <a:effectLst/>
              <a:uLnTx/>
              <a:uFillTx/>
              <a:latin typeface="+mn-lt"/>
              <a:ea typeface="굴림" pitchFamily="50" charset="-127"/>
              <a:cs typeface="+mn-cs"/>
            </a:endParaRPr>
          </a:p>
        </p:txBody>
      </p:sp>
      <p:sp>
        <p:nvSpPr>
          <p:cNvPr id="12" name="Rectangle 5"/>
          <p:cNvSpPr txBox="1">
            <a:spLocks noChangeArrowheads="1"/>
          </p:cNvSpPr>
          <p:nvPr userDrawn="1"/>
        </p:nvSpPr>
        <p:spPr bwMode="auto">
          <a:xfrm>
            <a:off x="5105400" y="6477000"/>
            <a:ext cx="3505200" cy="18415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lvl1pPr algn="r" eaLnBrk="0" latinLnBrk="0" hangingPunct="0">
              <a:defRPr kumimoji="0">
                <a:ea typeface="굴림" charset="-127"/>
              </a:defRPr>
            </a:lvl1p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n-US" altLang="ko-KR" sz="1200" b="0" i="0" u="none" strike="noStrike" kern="1200" cap="none" spc="0" normalizeH="0" baseline="0" noProof="0" smtClean="0">
                <a:ln>
                  <a:noFill/>
                </a:ln>
                <a:solidFill>
                  <a:schemeClr val="tx1">
                    <a:tint val="75000"/>
                  </a:schemeClr>
                </a:solidFill>
                <a:effectLst/>
                <a:uLnTx/>
                <a:uFillTx/>
                <a:latin typeface="+mn-lt"/>
                <a:ea typeface="굴림" charset="-127"/>
                <a:cs typeface="+mn-cs"/>
              </a:rPr>
              <a:t>Soo-Young Chang, SYCA</a:t>
            </a:r>
            <a:endParaRPr kumimoji="0" lang="en-US" altLang="ko-KR" sz="1200" b="0" i="0" u="none" strike="noStrike" kern="1200" cap="none" spc="0" normalizeH="0" baseline="0" noProof="0" dirty="0">
              <a:ln>
                <a:noFill/>
              </a:ln>
              <a:solidFill>
                <a:schemeClr val="tx1">
                  <a:tint val="75000"/>
                </a:schemeClr>
              </a:solidFill>
              <a:effectLst/>
              <a:uLnTx/>
              <a:uFillTx/>
              <a:latin typeface="+mn-lt"/>
              <a:ea typeface="굴림" charset="-127"/>
              <a:cs typeface="+mn-cs"/>
            </a:endParaRPr>
          </a:p>
        </p:txBody>
      </p:sp>
      <p:sp>
        <p:nvSpPr>
          <p:cNvPr id="13" name="Rectangle 6"/>
          <p:cNvSpPr txBox="1">
            <a:spLocks noChangeArrowheads="1"/>
          </p:cNvSpPr>
          <p:nvPr userDrawn="1"/>
        </p:nvSpPr>
        <p:spPr bwMode="auto">
          <a:xfrm>
            <a:off x="4344988" y="6475413"/>
            <a:ext cx="530225" cy="182562"/>
          </a:xfrm>
          <a:prstGeom prst="rect">
            <a:avLst/>
          </a:prstGeom>
          <a:noFill/>
          <a:ln w="9525">
            <a:noFill/>
            <a:miter lim="800000"/>
            <a:headEnd/>
            <a:tailEnd/>
          </a:ln>
          <a:effectLst/>
        </p:spPr>
        <p:txBody>
          <a:bodyPr vert="horz" wrap="none" lIns="0" tIns="0" rIns="0" bIns="0" numCol="1" rtlCol="0" anchor="t" anchorCtr="0" compatLnSpc="1">
            <a:prstTxWarp prst="textNoShape">
              <a:avLst/>
            </a:prstTxWarp>
            <a:spAutoFit/>
          </a:bodyPr>
          <a:lstStyle>
            <a:lvl1pPr algn="ctr" eaLnBrk="0" latinLnBrk="0" hangingPunct="0">
              <a:defRPr kumimoji="0">
                <a:ea typeface="굴림" pitchFamily="50" charset="-127"/>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ko-KR" sz="1200" b="0" i="0" u="none" strike="noStrike" kern="1200" cap="none" spc="0" normalizeH="0" baseline="0" noProof="0" smtClean="0">
                <a:ln>
                  <a:noFill/>
                </a:ln>
                <a:solidFill>
                  <a:schemeClr val="tx1">
                    <a:tint val="75000"/>
                  </a:schemeClr>
                </a:solidFill>
                <a:effectLst/>
                <a:uLnTx/>
                <a:uFillTx/>
                <a:latin typeface="+mn-lt"/>
                <a:ea typeface="굴림" pitchFamily="50" charset="-127"/>
                <a:cs typeface="+mn-cs"/>
              </a:rPr>
              <a:t>Slide </a:t>
            </a:r>
            <a:fld id="{4E4FA928-9E26-4F86-946C-2B3B31589A58}" type="slidenum">
              <a:rPr kumimoji="0" lang="en-US" altLang="ko-KR" sz="1200" b="0" i="0" u="none" strike="noStrike" kern="1200" cap="none" spc="0" normalizeH="0" baseline="0" noProof="0" smtClean="0">
                <a:ln>
                  <a:noFill/>
                </a:ln>
                <a:solidFill>
                  <a:schemeClr val="tx1">
                    <a:tint val="75000"/>
                  </a:schemeClr>
                </a:solidFill>
                <a:effectLst/>
                <a:uLnTx/>
                <a:uFillTx/>
                <a:latin typeface="+mn-lt"/>
                <a:ea typeface="굴림" pitchFamily="50" charset="-127"/>
                <a:cs typeface="+mn-cs"/>
              </a:rPr>
              <a:pPr marL="0" marR="0" lvl="0" indent="0" algn="ctr" defTabSz="914400" rtl="0" eaLnBrk="0" fontAlgn="auto" latinLnBrk="0" hangingPunct="0">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a:ln>
                <a:noFill/>
              </a:ln>
              <a:solidFill>
                <a:schemeClr val="tx1">
                  <a:tint val="75000"/>
                </a:schemeClr>
              </a:solidFill>
              <a:effectLst/>
              <a:uLnTx/>
              <a:uFillTx/>
              <a:latin typeface="+mn-lt"/>
              <a:ea typeface="굴림" pitchFamily="50" charset="-127"/>
              <a:cs typeface="+mn-cs"/>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5" name="Rectangle 7"/>
          <p:cNvSpPr>
            <a:spLocks noChangeArrowheads="1"/>
          </p:cNvSpPr>
          <p:nvPr userDrawn="1"/>
        </p:nvSpPr>
        <p:spPr bwMode="auto">
          <a:xfrm>
            <a:off x="609600" y="6507778"/>
            <a:ext cx="48006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indent="0" algn="just"/>
            <a:r>
              <a:rPr lang="en-US" altLang="en-US" sz="1200" b="0" dirty="0" smtClean="0"/>
              <a:t>Submission</a:t>
            </a:r>
            <a:endParaRPr lang="en-US" altLang="en-US" sz="1200" b="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p>
            <a:fld id="{A55ECC25-BC67-46D1-BDA6-E25C054B8501}" type="datetimeFigureOut">
              <a:rPr lang="en-US" smtClean="0"/>
              <a:t>3/16/2016</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33A7DC9D-30E8-48C9-81BA-D9208254C8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p>
            <a:fld id="{A55ECC25-BC67-46D1-BDA6-E25C054B8501}" type="datetimeFigureOut">
              <a:rPr lang="en-US" smtClean="0"/>
              <a:t>3/16/2016</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33A7DC9D-30E8-48C9-81BA-D9208254C80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5"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grpSp>
        <p:nvGrpSpPr>
          <p:cNvPr id="6" name="그룹 14"/>
          <p:cNvGrpSpPr>
            <a:grpSpLocks/>
          </p:cNvGrpSpPr>
          <p:nvPr userDrawn="1"/>
        </p:nvGrpSpPr>
        <p:grpSpPr bwMode="auto">
          <a:xfrm>
            <a:off x="5651500" y="296863"/>
            <a:ext cx="3187700" cy="347662"/>
            <a:chOff x="5544147" y="353704"/>
            <a:chExt cx="3429000" cy="347055"/>
          </a:xfrm>
        </p:grpSpPr>
        <p:sp>
          <p:nvSpPr>
            <p:cNvPr id="7" name="직사각형 15"/>
            <p:cNvSpPr>
              <a:spLocks noChangeArrowheads="1"/>
            </p:cNvSpPr>
            <p:nvPr/>
          </p:nvSpPr>
          <p:spPr bwMode="auto">
            <a:xfrm>
              <a:off x="6269907" y="353704"/>
              <a:ext cx="2361706" cy="228331"/>
            </a:xfrm>
            <a:prstGeom prst="rect">
              <a:avLst/>
            </a:prstGeom>
            <a:solidFill>
              <a:schemeClr val="bg1"/>
            </a:solidFill>
            <a:ln w="12700" algn="ctr">
              <a:solidFill>
                <a:schemeClr val="bg1"/>
              </a:solidFill>
              <a:round/>
              <a:headEnd type="none" w="sm" len="sm"/>
              <a:tailEnd type="none" w="sm" len="sm"/>
            </a:ln>
          </p:spPr>
          <p:txBody>
            <a:bodyPr/>
            <a:lstStyle/>
            <a:p>
              <a:endParaRPr kumimoji="0" lang="ko-KR" altLang="en-US"/>
            </a:p>
          </p:txBody>
        </p:sp>
        <p:sp>
          <p:nvSpPr>
            <p:cNvPr id="8" name="TextBox 10"/>
            <p:cNvSpPr txBox="1">
              <a:spLocks noChangeArrowheads="1"/>
            </p:cNvSpPr>
            <p:nvPr/>
          </p:nvSpPr>
          <p:spPr bwMode="auto">
            <a:xfrm>
              <a:off x="5544147" y="393344"/>
              <a:ext cx="3429000" cy="307415"/>
            </a:xfrm>
            <a:prstGeom prst="rect">
              <a:avLst/>
            </a:prstGeom>
            <a:noFill/>
            <a:ln w="9525">
              <a:noFill/>
              <a:miter lim="800000"/>
              <a:headEnd/>
              <a:tailEnd/>
            </a:ln>
          </p:spPr>
          <p:txBody>
            <a:bodyPr>
              <a:spAutoFit/>
            </a:bodyPr>
            <a:lstStyle/>
            <a:p>
              <a:pPr eaLnBrk="1" latinLnBrk="1" hangingPunct="1"/>
              <a:r>
                <a:rPr lang="en-US" altLang="ko-KR" sz="1400" b="1" dirty="0"/>
                <a:t>Doc: IEEE </a:t>
              </a:r>
              <a:r>
                <a:rPr lang="en-US" altLang="ko-KR" sz="1400" b="1" dirty="0" smtClean="0"/>
                <a:t>802.</a:t>
              </a:r>
              <a:r>
                <a:rPr lang="en-US" sz="1400" b="1" dirty="0" smtClean="0"/>
                <a:t>15-16-0304-00-007a</a:t>
              </a:r>
              <a:endParaRPr lang="ko-KR" altLang="en-US" sz="1400" b="1" dirty="0"/>
            </a:p>
          </p:txBody>
        </p:sp>
      </p:grpSp>
      <p:sp>
        <p:nvSpPr>
          <p:cNvPr id="9" name="Rectangle 4"/>
          <p:cNvSpPr txBox="1">
            <a:spLocks noChangeArrowheads="1"/>
          </p:cNvSpPr>
          <p:nvPr userDrawn="1"/>
        </p:nvSpPr>
        <p:spPr>
          <a:xfrm>
            <a:off x="685800" y="304800"/>
            <a:ext cx="1600200" cy="430213"/>
          </a:xfrm>
          <a:prstGeom prst="rect">
            <a:avLst/>
          </a:prstGeom>
        </p:spPr>
        <p:txBody>
          <a:bodyPr vert="horz" lIns="91440" tIns="45720" rIns="91440" bIns="45720" rtlCol="0" anchor="ctr"/>
          <a:lstStyle>
            <a:lvl1pPr eaLnBrk="1" latinLnBrk="1" hangingPunct="1">
              <a:defRPr>
                <a:ea typeface="굴림" pitchFamily="50" charset="-127"/>
              </a:defRPr>
            </a:lvl1p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smtClean="0">
                <a:ln>
                  <a:noFill/>
                </a:ln>
                <a:solidFill>
                  <a:schemeClr val="tx1">
                    <a:tint val="75000"/>
                  </a:schemeClr>
                </a:solidFill>
                <a:effectLst/>
                <a:uLnTx/>
                <a:uFillTx/>
                <a:latin typeface="+mn-lt"/>
                <a:ea typeface="굴림" pitchFamily="50" charset="-127"/>
                <a:cs typeface="+mn-cs"/>
              </a:rPr>
              <a:t>March 2016</a:t>
            </a:r>
            <a:endParaRPr kumimoji="0" lang="en-US" altLang="ko-KR" sz="1200" b="0" i="0" u="none" strike="noStrike" kern="1200" cap="none" spc="0" normalizeH="0" baseline="0" noProof="0" dirty="0">
              <a:ln>
                <a:noFill/>
              </a:ln>
              <a:solidFill>
                <a:schemeClr val="tx1">
                  <a:tint val="75000"/>
                </a:schemeClr>
              </a:solidFill>
              <a:effectLst/>
              <a:uLnTx/>
              <a:uFillTx/>
              <a:latin typeface="+mn-lt"/>
              <a:ea typeface="굴림" pitchFamily="50" charset="-127"/>
              <a:cs typeface="+mn-cs"/>
            </a:endParaRPr>
          </a:p>
        </p:txBody>
      </p:sp>
      <p:sp>
        <p:nvSpPr>
          <p:cNvPr id="10" name="Rectangle 5"/>
          <p:cNvSpPr>
            <a:spLocks noGrp="1" noChangeArrowheads="1"/>
          </p:cNvSpPr>
          <p:nvPr>
            <p:ph type="ftr" sz="quarter" idx="3"/>
          </p:nvPr>
        </p:nvSpPr>
        <p:spPr bwMode="auto">
          <a:xfrm>
            <a:off x="5105400" y="6477000"/>
            <a:ext cx="3505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ea typeface="굴림" charset="-127"/>
              </a:defRPr>
            </a:lvl1pPr>
          </a:lstStyle>
          <a:p>
            <a:pPr>
              <a:defRPr/>
            </a:pPr>
            <a:r>
              <a:rPr lang="en-US" altLang="ko-KR" dirty="0" err="1" smtClean="0"/>
              <a:t>Soo</a:t>
            </a:r>
            <a:r>
              <a:rPr lang="en-US" altLang="ko-KR" dirty="0" smtClean="0"/>
              <a:t>-Young Chang [SYCA ] and </a:t>
            </a:r>
            <a:r>
              <a:rPr lang="en-US" altLang="ko-KR" dirty="0" err="1" smtClean="0"/>
              <a:t>Jaesang</a:t>
            </a:r>
            <a:r>
              <a:rPr lang="en-US" altLang="ko-KR" dirty="0" smtClean="0"/>
              <a:t> Cha [SNUST]</a:t>
            </a:r>
            <a:endParaRPr lang="en-US" altLang="ko-KR" dirty="0"/>
          </a:p>
        </p:txBody>
      </p:sp>
      <p:sp>
        <p:nvSpPr>
          <p:cNvPr id="11"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pitchFamily="50" charset="-127"/>
              </a:defRPr>
            </a:lvl1pPr>
          </a:lstStyle>
          <a:p>
            <a:pPr>
              <a:defRPr/>
            </a:pPr>
            <a:r>
              <a:rPr lang="en-US" altLang="ko-KR"/>
              <a:t>Slide </a:t>
            </a:r>
            <a:fld id="{4E4FA928-9E26-4F86-946C-2B3B31589A58}" type="slidenum">
              <a:rPr lang="en-US" altLang="ko-KR"/>
              <a:pPr>
                <a:defRPr/>
              </a:pPr>
              <a:t>‹#›</a:t>
            </a:fld>
            <a:endParaRPr lang="en-US" altLang="ko-KR"/>
          </a:p>
        </p:txBody>
      </p:sp>
      <p:sp>
        <p:nvSpPr>
          <p:cNvPr id="12"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3" name="Rectangle 7"/>
          <p:cNvSpPr>
            <a:spLocks noChangeArrowheads="1"/>
          </p:cNvSpPr>
          <p:nvPr userDrawn="1"/>
        </p:nvSpPr>
        <p:spPr bwMode="auto">
          <a:xfrm>
            <a:off x="609600" y="6507778"/>
            <a:ext cx="48006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indent="0" algn="just"/>
            <a:r>
              <a:rPr lang="en-US" altLang="en-US" sz="1200" b="0" dirty="0" smtClean="0"/>
              <a:t>Submission</a:t>
            </a:r>
            <a:endParaRPr lang="en-US" altLang="en-US" sz="1200" b="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p>
            <a:fld id="{A55ECC25-BC67-46D1-BDA6-E25C054B8501}" type="datetimeFigureOut">
              <a:rPr lang="en-US" smtClean="0"/>
              <a:t>3/16/2016</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33A7DC9D-30E8-48C9-81BA-D9208254C803}" type="slidenum">
              <a:rPr lang="en-US" smtClean="0"/>
              <a:t>‹#›</a:t>
            </a:fld>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grpSp>
        <p:nvGrpSpPr>
          <p:cNvPr id="8" name="그룹 14"/>
          <p:cNvGrpSpPr>
            <a:grpSpLocks/>
          </p:cNvGrpSpPr>
          <p:nvPr userDrawn="1"/>
        </p:nvGrpSpPr>
        <p:grpSpPr bwMode="auto">
          <a:xfrm>
            <a:off x="5651500" y="296863"/>
            <a:ext cx="3187700" cy="347662"/>
            <a:chOff x="5544147" y="353704"/>
            <a:chExt cx="3429000" cy="347055"/>
          </a:xfrm>
        </p:grpSpPr>
        <p:sp>
          <p:nvSpPr>
            <p:cNvPr id="9" name="직사각형 15"/>
            <p:cNvSpPr>
              <a:spLocks noChangeArrowheads="1"/>
            </p:cNvSpPr>
            <p:nvPr/>
          </p:nvSpPr>
          <p:spPr bwMode="auto">
            <a:xfrm>
              <a:off x="6269907" y="353704"/>
              <a:ext cx="2361706" cy="228331"/>
            </a:xfrm>
            <a:prstGeom prst="rect">
              <a:avLst/>
            </a:prstGeom>
            <a:solidFill>
              <a:schemeClr val="bg1"/>
            </a:solidFill>
            <a:ln w="12700" algn="ctr">
              <a:solidFill>
                <a:schemeClr val="bg1"/>
              </a:solidFill>
              <a:round/>
              <a:headEnd type="none" w="sm" len="sm"/>
              <a:tailEnd type="none" w="sm" len="sm"/>
            </a:ln>
          </p:spPr>
          <p:txBody>
            <a:bodyPr/>
            <a:lstStyle/>
            <a:p>
              <a:endParaRPr kumimoji="0" lang="ko-KR" altLang="en-US"/>
            </a:p>
          </p:txBody>
        </p:sp>
        <p:sp>
          <p:nvSpPr>
            <p:cNvPr id="10" name="TextBox 10"/>
            <p:cNvSpPr txBox="1">
              <a:spLocks noChangeArrowheads="1"/>
            </p:cNvSpPr>
            <p:nvPr/>
          </p:nvSpPr>
          <p:spPr bwMode="auto">
            <a:xfrm>
              <a:off x="5544147" y="393344"/>
              <a:ext cx="3429000" cy="307415"/>
            </a:xfrm>
            <a:prstGeom prst="rect">
              <a:avLst/>
            </a:prstGeom>
            <a:noFill/>
            <a:ln w="9525">
              <a:noFill/>
              <a:miter lim="800000"/>
              <a:headEnd/>
              <a:tailEnd/>
            </a:ln>
          </p:spPr>
          <p:txBody>
            <a:bodyPr>
              <a:spAutoFit/>
            </a:bodyPr>
            <a:lstStyle/>
            <a:p>
              <a:pPr eaLnBrk="1" latinLnBrk="1" hangingPunct="1"/>
              <a:r>
                <a:rPr lang="en-US" altLang="ko-KR" sz="1400" b="1" dirty="0"/>
                <a:t>Doc: IEEE </a:t>
              </a:r>
              <a:r>
                <a:rPr lang="en-US" altLang="ko-KR" sz="1400" b="1" dirty="0" smtClean="0"/>
                <a:t>802.</a:t>
              </a:r>
              <a:r>
                <a:rPr lang="en-US" sz="1400" b="1" dirty="0" smtClean="0"/>
                <a:t>15-16-0304-00-007a</a:t>
              </a:r>
              <a:endParaRPr lang="ko-KR" altLang="en-US" sz="1400" b="1" dirty="0"/>
            </a:p>
          </p:txBody>
        </p:sp>
      </p:grpSp>
      <p:sp>
        <p:nvSpPr>
          <p:cNvPr id="11" name="Rectangle 4"/>
          <p:cNvSpPr txBox="1">
            <a:spLocks noChangeArrowheads="1"/>
          </p:cNvSpPr>
          <p:nvPr userDrawn="1"/>
        </p:nvSpPr>
        <p:spPr>
          <a:xfrm>
            <a:off x="685800" y="304800"/>
            <a:ext cx="1600200" cy="430213"/>
          </a:xfrm>
          <a:prstGeom prst="rect">
            <a:avLst/>
          </a:prstGeom>
        </p:spPr>
        <p:txBody>
          <a:bodyPr vert="horz" lIns="91440" tIns="45720" rIns="91440" bIns="45720" rtlCol="0" anchor="ctr"/>
          <a:lstStyle>
            <a:lvl1pPr eaLnBrk="1" latinLnBrk="1" hangingPunct="1">
              <a:defRPr>
                <a:ea typeface="굴림" pitchFamily="50" charset="-127"/>
              </a:defRPr>
            </a:lvl1p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smtClean="0">
                <a:ln>
                  <a:noFill/>
                </a:ln>
                <a:solidFill>
                  <a:schemeClr val="tx1">
                    <a:tint val="75000"/>
                  </a:schemeClr>
                </a:solidFill>
                <a:effectLst/>
                <a:uLnTx/>
                <a:uFillTx/>
                <a:latin typeface="+mn-lt"/>
                <a:ea typeface="굴림" pitchFamily="50" charset="-127"/>
                <a:cs typeface="+mn-cs"/>
              </a:rPr>
              <a:t>March 2016</a:t>
            </a:r>
            <a:endParaRPr kumimoji="0" lang="en-US" altLang="ko-KR" sz="1200" b="0" i="0" u="none" strike="noStrike" kern="1200" cap="none" spc="0" normalizeH="0" baseline="0" noProof="0" dirty="0">
              <a:ln>
                <a:noFill/>
              </a:ln>
              <a:solidFill>
                <a:schemeClr val="tx1">
                  <a:tint val="75000"/>
                </a:schemeClr>
              </a:solidFill>
              <a:effectLst/>
              <a:uLnTx/>
              <a:uFillTx/>
              <a:latin typeface="+mn-lt"/>
              <a:ea typeface="굴림" pitchFamily="50" charset="-127"/>
              <a:cs typeface="+mn-cs"/>
            </a:endParaRPr>
          </a:p>
        </p:txBody>
      </p:sp>
      <p:sp>
        <p:nvSpPr>
          <p:cNvPr id="12" name="Rectangle 5"/>
          <p:cNvSpPr txBox="1">
            <a:spLocks noChangeArrowheads="1"/>
          </p:cNvSpPr>
          <p:nvPr userDrawn="1"/>
        </p:nvSpPr>
        <p:spPr bwMode="auto">
          <a:xfrm>
            <a:off x="5105400" y="6477000"/>
            <a:ext cx="3505200" cy="18415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lvl1pPr algn="r" eaLnBrk="0" latinLnBrk="0" hangingPunct="0">
              <a:defRPr kumimoji="0">
                <a:ea typeface="굴림" charset="-127"/>
              </a:defRPr>
            </a:lvl1p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n-US" altLang="ko-KR" sz="1200" b="0" i="0" u="none" strike="noStrike" kern="1200" cap="none" spc="0" normalizeH="0" baseline="0" noProof="0" smtClean="0">
                <a:ln>
                  <a:noFill/>
                </a:ln>
                <a:solidFill>
                  <a:schemeClr val="tx1">
                    <a:tint val="75000"/>
                  </a:schemeClr>
                </a:solidFill>
                <a:effectLst/>
                <a:uLnTx/>
                <a:uFillTx/>
                <a:latin typeface="+mn-lt"/>
                <a:ea typeface="굴림" charset="-127"/>
                <a:cs typeface="+mn-cs"/>
              </a:rPr>
              <a:t>Soo-Young Chang, SYCA</a:t>
            </a:r>
            <a:endParaRPr kumimoji="0" lang="en-US" altLang="ko-KR" sz="1200" b="0" i="0" u="none" strike="noStrike" kern="1200" cap="none" spc="0" normalizeH="0" baseline="0" noProof="0" dirty="0">
              <a:ln>
                <a:noFill/>
              </a:ln>
              <a:solidFill>
                <a:schemeClr val="tx1">
                  <a:tint val="75000"/>
                </a:schemeClr>
              </a:solidFill>
              <a:effectLst/>
              <a:uLnTx/>
              <a:uFillTx/>
              <a:latin typeface="+mn-lt"/>
              <a:ea typeface="굴림" charset="-127"/>
              <a:cs typeface="+mn-cs"/>
            </a:endParaRPr>
          </a:p>
        </p:txBody>
      </p:sp>
      <p:sp>
        <p:nvSpPr>
          <p:cNvPr id="13" name="Rectangle 6"/>
          <p:cNvSpPr txBox="1">
            <a:spLocks noChangeArrowheads="1"/>
          </p:cNvSpPr>
          <p:nvPr userDrawn="1"/>
        </p:nvSpPr>
        <p:spPr bwMode="auto">
          <a:xfrm>
            <a:off x="4344988" y="6475413"/>
            <a:ext cx="530225" cy="182562"/>
          </a:xfrm>
          <a:prstGeom prst="rect">
            <a:avLst/>
          </a:prstGeom>
          <a:noFill/>
          <a:ln w="9525">
            <a:noFill/>
            <a:miter lim="800000"/>
            <a:headEnd/>
            <a:tailEnd/>
          </a:ln>
          <a:effectLst/>
        </p:spPr>
        <p:txBody>
          <a:bodyPr vert="horz" wrap="none" lIns="0" tIns="0" rIns="0" bIns="0" numCol="1" rtlCol="0" anchor="t" anchorCtr="0" compatLnSpc="1">
            <a:prstTxWarp prst="textNoShape">
              <a:avLst/>
            </a:prstTxWarp>
            <a:spAutoFit/>
          </a:bodyPr>
          <a:lstStyle>
            <a:lvl1pPr algn="ctr" eaLnBrk="0" latinLnBrk="0" hangingPunct="0">
              <a:defRPr kumimoji="0">
                <a:ea typeface="굴림" pitchFamily="50" charset="-127"/>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ko-KR" sz="1200" b="0" i="0" u="none" strike="noStrike" kern="1200" cap="none" spc="0" normalizeH="0" baseline="0" noProof="0" smtClean="0">
                <a:ln>
                  <a:noFill/>
                </a:ln>
                <a:solidFill>
                  <a:schemeClr val="tx1">
                    <a:tint val="75000"/>
                  </a:schemeClr>
                </a:solidFill>
                <a:effectLst/>
                <a:uLnTx/>
                <a:uFillTx/>
                <a:latin typeface="+mn-lt"/>
                <a:ea typeface="굴림" pitchFamily="50" charset="-127"/>
                <a:cs typeface="+mn-cs"/>
              </a:rPr>
              <a:t>Slide </a:t>
            </a:r>
            <a:fld id="{4E4FA928-9E26-4F86-946C-2B3B31589A58}" type="slidenum">
              <a:rPr kumimoji="0" lang="en-US" altLang="ko-KR" sz="1200" b="0" i="0" u="none" strike="noStrike" kern="1200" cap="none" spc="0" normalizeH="0" baseline="0" noProof="0" smtClean="0">
                <a:ln>
                  <a:noFill/>
                </a:ln>
                <a:solidFill>
                  <a:schemeClr val="tx1">
                    <a:tint val="75000"/>
                  </a:schemeClr>
                </a:solidFill>
                <a:effectLst/>
                <a:uLnTx/>
                <a:uFillTx/>
                <a:latin typeface="+mn-lt"/>
                <a:ea typeface="굴림" pitchFamily="50" charset="-127"/>
                <a:cs typeface="+mn-cs"/>
              </a:rPr>
              <a:pPr marL="0" marR="0" lvl="0" indent="0" algn="ctr" defTabSz="914400" rtl="0" eaLnBrk="0" fontAlgn="auto" latinLnBrk="0" hangingPunct="0">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a:ln>
                <a:noFill/>
              </a:ln>
              <a:solidFill>
                <a:schemeClr val="tx1">
                  <a:tint val="75000"/>
                </a:schemeClr>
              </a:solidFill>
              <a:effectLst/>
              <a:uLnTx/>
              <a:uFillTx/>
              <a:latin typeface="+mn-lt"/>
              <a:ea typeface="굴림" pitchFamily="50" charset="-127"/>
              <a:cs typeface="+mn-cs"/>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5" name="Rectangle 7"/>
          <p:cNvSpPr>
            <a:spLocks noChangeArrowheads="1"/>
          </p:cNvSpPr>
          <p:nvPr userDrawn="1"/>
        </p:nvSpPr>
        <p:spPr bwMode="auto">
          <a:xfrm>
            <a:off x="609600" y="6507778"/>
            <a:ext cx="48006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indent="0" algn="just"/>
            <a:r>
              <a:rPr lang="en-US" altLang="en-US" sz="1200" b="0" dirty="0" smtClean="0"/>
              <a:t>Submission</a:t>
            </a:r>
            <a:endParaRPr lang="en-US" altLang="en-US" sz="1200" b="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A55ECC25-BC67-46D1-BDA6-E25C054B8501}" type="datetimeFigureOut">
              <a:rPr lang="en-US" smtClean="0"/>
              <a:t>3/16/2016</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33A7DC9D-30E8-48C9-81BA-D9208254C80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날짜 개체 틀 4"/>
          <p:cNvSpPr>
            <a:spLocks noGrp="1"/>
          </p:cNvSpPr>
          <p:nvPr>
            <p:ph type="dt" sz="half" idx="10"/>
          </p:nvPr>
        </p:nvSpPr>
        <p:spPr/>
        <p:txBody>
          <a:bodyPr/>
          <a:lstStyle/>
          <a:p>
            <a:fld id="{A55ECC25-BC67-46D1-BDA6-E25C054B8501}" type="datetimeFigureOut">
              <a:rPr lang="en-US" smtClean="0"/>
              <a:t>3/16/2016</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33A7DC9D-30E8-48C9-81BA-D9208254C8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7" name="날짜 개체 틀 6"/>
          <p:cNvSpPr>
            <a:spLocks noGrp="1"/>
          </p:cNvSpPr>
          <p:nvPr>
            <p:ph type="dt" sz="half" idx="10"/>
          </p:nvPr>
        </p:nvSpPr>
        <p:spPr/>
        <p:txBody>
          <a:bodyPr/>
          <a:lstStyle/>
          <a:p>
            <a:fld id="{A55ECC25-BC67-46D1-BDA6-E25C054B8501}" type="datetimeFigureOut">
              <a:rPr lang="en-US" smtClean="0"/>
              <a:t>3/16/2016</a:t>
            </a:fld>
            <a:endParaRPr lang="en-US"/>
          </a:p>
        </p:txBody>
      </p:sp>
      <p:sp>
        <p:nvSpPr>
          <p:cNvPr id="8" name="바닥글 개체 틀 7"/>
          <p:cNvSpPr>
            <a:spLocks noGrp="1"/>
          </p:cNvSpPr>
          <p:nvPr>
            <p:ph type="ftr" sz="quarter" idx="11"/>
          </p:nvPr>
        </p:nvSpPr>
        <p:spPr/>
        <p:txBody>
          <a:bodyPr/>
          <a:lstStyle/>
          <a:p>
            <a:endParaRPr lang="en-US"/>
          </a:p>
        </p:txBody>
      </p:sp>
      <p:sp>
        <p:nvSpPr>
          <p:cNvPr id="9" name="슬라이드 번호 개체 틀 8"/>
          <p:cNvSpPr>
            <a:spLocks noGrp="1"/>
          </p:cNvSpPr>
          <p:nvPr>
            <p:ph type="sldNum" sz="quarter" idx="12"/>
          </p:nvPr>
        </p:nvSpPr>
        <p:spPr/>
        <p:txBody>
          <a:bodyPr/>
          <a:lstStyle/>
          <a:p>
            <a:fld id="{33A7DC9D-30E8-48C9-81BA-D9208254C8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날짜 개체 틀 2"/>
          <p:cNvSpPr>
            <a:spLocks noGrp="1"/>
          </p:cNvSpPr>
          <p:nvPr>
            <p:ph type="dt" sz="half" idx="10"/>
          </p:nvPr>
        </p:nvSpPr>
        <p:spPr/>
        <p:txBody>
          <a:bodyPr/>
          <a:lstStyle/>
          <a:p>
            <a:fld id="{A55ECC25-BC67-46D1-BDA6-E25C054B8501}" type="datetimeFigureOut">
              <a:rPr lang="en-US" smtClean="0"/>
              <a:t>3/16/2016</a:t>
            </a:fld>
            <a:endParaRPr lang="en-US"/>
          </a:p>
        </p:txBody>
      </p:sp>
      <p:sp>
        <p:nvSpPr>
          <p:cNvPr id="4" name="바닥글 개체 틀 3"/>
          <p:cNvSpPr>
            <a:spLocks noGrp="1"/>
          </p:cNvSpPr>
          <p:nvPr>
            <p:ph type="ftr" sz="quarter" idx="11"/>
          </p:nvPr>
        </p:nvSpPr>
        <p:spPr/>
        <p:txBody>
          <a:bodyPr/>
          <a:lstStyle/>
          <a:p>
            <a:endParaRPr lang="en-US"/>
          </a:p>
        </p:txBody>
      </p:sp>
      <p:sp>
        <p:nvSpPr>
          <p:cNvPr id="5" name="슬라이드 번호 개체 틀 4"/>
          <p:cNvSpPr>
            <a:spLocks noGrp="1"/>
          </p:cNvSpPr>
          <p:nvPr>
            <p:ph type="sldNum" sz="quarter" idx="12"/>
          </p:nvPr>
        </p:nvSpPr>
        <p:spPr/>
        <p:txBody>
          <a:bodyPr/>
          <a:lstStyle/>
          <a:p>
            <a:fld id="{33A7DC9D-30E8-48C9-81BA-D9208254C8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A55ECC25-BC67-46D1-BDA6-E25C054B8501}" type="datetimeFigureOut">
              <a:rPr lang="en-US" smtClean="0"/>
              <a:t>3/16/2016</a:t>
            </a:fld>
            <a:endParaRPr lang="en-US"/>
          </a:p>
        </p:txBody>
      </p:sp>
      <p:sp>
        <p:nvSpPr>
          <p:cNvPr id="3" name="바닥글 개체 틀 2"/>
          <p:cNvSpPr>
            <a:spLocks noGrp="1"/>
          </p:cNvSpPr>
          <p:nvPr>
            <p:ph type="ftr" sz="quarter" idx="11"/>
          </p:nvPr>
        </p:nvSpPr>
        <p:spPr/>
        <p:txBody>
          <a:bodyPr/>
          <a:lstStyle/>
          <a:p>
            <a:endParaRPr lang="en-US"/>
          </a:p>
        </p:txBody>
      </p:sp>
      <p:sp>
        <p:nvSpPr>
          <p:cNvPr id="4" name="슬라이드 번호 개체 틀 3"/>
          <p:cNvSpPr>
            <a:spLocks noGrp="1"/>
          </p:cNvSpPr>
          <p:nvPr>
            <p:ph type="sldNum" sz="quarter" idx="12"/>
          </p:nvPr>
        </p:nvSpPr>
        <p:spPr/>
        <p:txBody>
          <a:bodyPr/>
          <a:lstStyle/>
          <a:p>
            <a:fld id="{33A7DC9D-30E8-48C9-81BA-D9208254C8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A55ECC25-BC67-46D1-BDA6-E25C054B8501}" type="datetimeFigureOut">
              <a:rPr lang="en-US" smtClean="0"/>
              <a:t>3/16/2016</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33A7DC9D-30E8-48C9-81BA-D9208254C8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A55ECC25-BC67-46D1-BDA6-E25C054B8501}" type="datetimeFigureOut">
              <a:rPr lang="en-US" smtClean="0"/>
              <a:t>3/16/2016</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33A7DC9D-30E8-48C9-81BA-D9208254C8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ECC25-BC67-46D1-BDA6-E25C054B8501}" type="datetimeFigureOut">
              <a:rPr lang="en-US" smtClean="0"/>
              <a:t>3/16/2016</a:t>
            </a:fld>
            <a:endParaRPr 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7DC9D-30E8-48C9-81BA-D9208254C8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0167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sz="1600" dirty="0" smtClean="0"/>
              <a:t>Proposal for ISC/L-PD PHY mode Classification</a:t>
            </a:r>
            <a:r>
              <a:rPr lang="en-US" altLang="en-US" sz="1600" dirty="0">
                <a:solidFill>
                  <a:schemeClr val="tx2"/>
                </a:solidFill>
              </a:rPr>
              <a:t>	</a:t>
            </a:r>
          </a:p>
          <a:p>
            <a:r>
              <a:rPr lang="en-US" altLang="en-US" sz="1600" b="1" dirty="0">
                <a:solidFill>
                  <a:schemeClr val="tx2"/>
                </a:solidFill>
              </a:rPr>
              <a:t>Date Submitted: </a:t>
            </a:r>
            <a:r>
              <a:rPr lang="en-US" altLang="en-US" sz="1600" b="1" dirty="0" smtClean="0">
                <a:solidFill>
                  <a:schemeClr val="tx2"/>
                </a:solidFill>
              </a:rPr>
              <a:t>	</a:t>
            </a:r>
            <a:r>
              <a:rPr lang="en-US" altLang="en-US" sz="1600" dirty="0" smtClean="0">
                <a:solidFill>
                  <a:schemeClr val="tx2"/>
                </a:solidFill>
              </a:rPr>
              <a:t>Mar. 16, 2016</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	</a:t>
            </a:r>
            <a:r>
              <a:rPr lang="en-US" altLang="en-US" sz="1600" dirty="0" err="1" smtClean="0">
                <a:solidFill>
                  <a:schemeClr val="tx2"/>
                </a:solidFill>
              </a:rPr>
              <a:t>Soo</a:t>
            </a:r>
            <a:r>
              <a:rPr lang="en-US" altLang="en-US" sz="1600" dirty="0" smtClean="0">
                <a:solidFill>
                  <a:schemeClr val="tx2"/>
                </a:solidFill>
              </a:rPr>
              <a:t>-Young Chang (SYCA) and </a:t>
            </a:r>
            <a:r>
              <a:rPr lang="en-US" altLang="en-US" sz="1600" dirty="0" err="1" smtClean="0">
                <a:solidFill>
                  <a:schemeClr val="tx2"/>
                </a:solidFill>
              </a:rPr>
              <a:t>Jaesang</a:t>
            </a:r>
            <a:r>
              <a:rPr lang="en-US" altLang="en-US" sz="1600" dirty="0" smtClean="0">
                <a:solidFill>
                  <a:schemeClr val="tx2"/>
                </a:solidFill>
              </a:rPr>
              <a:t> Cha (SNUST)	       </a:t>
            </a:r>
          </a:p>
          <a:p>
            <a:r>
              <a:rPr lang="en-US" altLang="en-US" sz="1600" dirty="0" smtClean="0">
                <a:solidFill>
                  <a:schemeClr val="tx2"/>
                </a:solidFill>
              </a:rPr>
              <a:t>  Company:     </a:t>
            </a:r>
            <a:r>
              <a:rPr lang="en-US" sz="1600" dirty="0" smtClean="0"/>
              <a:t>SYCA and SNUST</a:t>
            </a:r>
            <a:endParaRPr lang="en-US" altLang="en-US" sz="1600" dirty="0"/>
          </a:p>
          <a:p>
            <a:r>
              <a:rPr lang="en-US" altLang="en-US" sz="1600" dirty="0" smtClean="0">
                <a:solidFill>
                  <a:schemeClr val="tx2"/>
                </a:solidFill>
              </a:rPr>
              <a:t>  Address: </a:t>
            </a:r>
            <a:endParaRPr lang="en-US" altLang="en-US" sz="1600" dirty="0">
              <a:solidFill>
                <a:schemeClr val="tx2"/>
              </a:solidFill>
            </a:endParaRPr>
          </a:p>
          <a:p>
            <a:r>
              <a:rPr lang="en-US" altLang="en-US" sz="1600" dirty="0" smtClean="0">
                <a:solidFill>
                  <a:schemeClr val="tx2"/>
                </a:solidFill>
              </a:rPr>
              <a:t>  Voice:  530 574 2741     FAX:	 E-Mail: </a:t>
            </a:r>
            <a:r>
              <a:rPr lang="en-US" altLang="en-US" sz="1600" dirty="0" smtClean="0"/>
              <a:t> </a:t>
            </a:r>
            <a:r>
              <a:rPr lang="en-US" sz="1600" dirty="0" smtClean="0"/>
              <a:t>sychang@ecs.csus.edu</a:t>
            </a:r>
          </a:p>
          <a:p>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    </a:t>
            </a:r>
            <a:r>
              <a:rPr lang="en-US" altLang="en-US" sz="1600" dirty="0" smtClean="0">
                <a:solidFill>
                  <a:schemeClr val="tx2"/>
                </a:solidFill>
              </a:rPr>
              <a:t>CFP of 15.7r1</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Some issues to add new PHYs to the existing 15.7 standard</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to suggest some critical issues to add new PHYs to the existing 15.7 standard</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Slide Number Placeholder 3"/>
          <p:cNvSpPr txBox="1">
            <a:spLocks noGrp="1"/>
          </p:cNvSpPr>
          <p:nvPr/>
        </p:nvSpPr>
        <p:spPr bwMode="auto">
          <a:xfrm>
            <a:off x="4404114" y="6475413"/>
            <a:ext cx="411972" cy="184666"/>
          </a:xfrm>
          <a:prstGeom prst="rect">
            <a:avLst/>
          </a:prstGeom>
          <a:noFill/>
          <a:ln w="9525">
            <a:noFill/>
            <a:miter lim="800000"/>
            <a:headEnd/>
            <a:tailEnd/>
          </a:ln>
        </p:spPr>
        <p:txBody>
          <a:bodyPr wrap="none" lIns="0" tIns="0" rIns="0" bIns="0">
            <a:spAutoFit/>
          </a:bodyPr>
          <a:lstStyle/>
          <a:p>
            <a:pPr algn="ctr" eaLnBrk="0" latinLnBrk="0" hangingPunct="0"/>
            <a:r>
              <a:rPr kumimoji="0" lang="en-US" altLang="ko-KR" sz="1200" dirty="0"/>
              <a:t>Slide </a:t>
            </a:r>
            <a:fld id="{C5FD28F7-B74E-4AD4-AD32-070BAA0369B9}" type="slidenum">
              <a:rPr kumimoji="0" lang="en-US" altLang="ko-KR" sz="1200"/>
              <a:pPr algn="ctr" eaLnBrk="0" latinLnBrk="0" hangingPunct="0"/>
              <a:t>1</a:t>
            </a:fld>
            <a:endParaRPr kumimoji="0" lang="en-US" altLang="ko-KR" sz="1200" dirty="0"/>
          </a:p>
        </p:txBody>
      </p:sp>
      <p:sp>
        <p:nvSpPr>
          <p:cNvPr id="5" name="바닥글 개체 틀 3"/>
          <p:cNvSpPr>
            <a:spLocks noGrp="1"/>
          </p:cNvSpPr>
          <p:nvPr>
            <p:ph type="ftr" sz="quarter" idx="3"/>
          </p:nvPr>
        </p:nvSpPr>
        <p:spPr>
          <a:xfrm>
            <a:off x="5105400" y="6477000"/>
            <a:ext cx="3505200" cy="184150"/>
          </a:xfrm>
          <a:prstGeom prst="rect">
            <a:avLst/>
          </a:prstGeom>
        </p:spPr>
        <p:txBody>
          <a:bodyPr/>
          <a:lstStyle/>
          <a:p>
            <a:pPr algn="r">
              <a:defRPr/>
            </a:pPr>
            <a:r>
              <a:rPr lang="en-US" altLang="ko-KR" sz="1200" dirty="0" err="1" smtClean="0"/>
              <a:t>Soo</a:t>
            </a:r>
            <a:r>
              <a:rPr lang="en-US" altLang="ko-KR" sz="1200" dirty="0" smtClean="0"/>
              <a:t>-Young Chang (SYCA) and </a:t>
            </a:r>
            <a:r>
              <a:rPr lang="en-US" altLang="ko-KR" sz="1200" dirty="0" err="1" smtClean="0"/>
              <a:t>Jaesang</a:t>
            </a:r>
            <a:r>
              <a:rPr lang="en-US" altLang="ko-KR" sz="1200" dirty="0" smtClean="0"/>
              <a:t> Cha (SNUST)</a:t>
            </a:r>
            <a:endParaRPr lang="en-US" altLang="ko-KR"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dirty="0" smtClean="0"/>
              <a:t>Proposal for ISC/L-PD PHY mode Classification</a:t>
            </a:r>
            <a:endParaRPr lang="en-US" dirty="0"/>
          </a:p>
        </p:txBody>
      </p:sp>
      <p:sp>
        <p:nvSpPr>
          <p:cNvPr id="3" name="부제목 2"/>
          <p:cNvSpPr>
            <a:spLocks noGrp="1"/>
          </p:cNvSpPr>
          <p:nvPr>
            <p:ph type="subTitle" idx="1"/>
          </p:nvPr>
        </p:nvSpPr>
        <p:spPr/>
        <p:txBody>
          <a:bodyPr/>
          <a:lstStyle/>
          <a:p>
            <a:r>
              <a:rPr lang="en-US" dirty="0" err="1" smtClean="0"/>
              <a:t>Soo</a:t>
            </a:r>
            <a:r>
              <a:rPr lang="en-US" dirty="0" smtClean="0"/>
              <a:t>-Young Chang [SYCA]</a:t>
            </a:r>
          </a:p>
          <a:p>
            <a:r>
              <a:rPr lang="en-US" dirty="0" smtClean="0"/>
              <a:t>AND </a:t>
            </a:r>
          </a:p>
          <a:p>
            <a:r>
              <a:rPr lang="en-US" dirty="0" err="1" smtClean="0"/>
              <a:t>Jaesang</a:t>
            </a:r>
            <a:r>
              <a:rPr lang="en-US" dirty="0" smtClean="0"/>
              <a:t> Cha [SNUST]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sz="3200" b="1" i="1" dirty="0" smtClean="0">
                <a:solidFill>
                  <a:srgbClr val="00B0F0"/>
                </a:solidFill>
              </a:rPr>
              <a:t>INTRODUCTION</a:t>
            </a:r>
            <a:endParaRPr lang="en-US" sz="3200" b="1" i="1" dirty="0">
              <a:solidFill>
                <a:srgbClr val="00B0F0"/>
              </a:solidFill>
            </a:endParaRPr>
          </a:p>
        </p:txBody>
      </p:sp>
      <p:sp>
        <p:nvSpPr>
          <p:cNvPr id="3" name="내용 개체 틀 2"/>
          <p:cNvSpPr>
            <a:spLocks noGrp="1"/>
          </p:cNvSpPr>
          <p:nvPr>
            <p:ph idx="1"/>
          </p:nvPr>
        </p:nvSpPr>
        <p:spPr/>
        <p:txBody>
          <a:bodyPr>
            <a:normAutofit/>
          </a:bodyPr>
          <a:lstStyle/>
          <a:p>
            <a:r>
              <a:rPr lang="en-US" sz="2000" dirty="0" smtClean="0"/>
              <a:t>The authors’ understanding from 3/16/2016 PM2 informal discussion among members of ISC/L-PD subgroup</a:t>
            </a:r>
          </a:p>
          <a:p>
            <a:pPr lvl="1"/>
            <a:r>
              <a:rPr lang="en-US" sz="1800" dirty="0" smtClean="0"/>
              <a:t>The subgroup </a:t>
            </a:r>
            <a:r>
              <a:rPr lang="en-US" sz="1800" b="1" dirty="0" smtClean="0"/>
              <a:t>ALMOST</a:t>
            </a:r>
            <a:r>
              <a:rPr lang="en-US" sz="1800" dirty="0" smtClean="0"/>
              <a:t> agreed to have three PHY categories in ISC/low PD area</a:t>
            </a:r>
          </a:p>
          <a:p>
            <a:pPr lvl="1"/>
            <a:r>
              <a:rPr lang="en-US" sz="1800" dirty="0" smtClean="0"/>
              <a:t>Names of PHYs will not be stated in the standard while only detailed descriptions of these PHYs will be included which will be prepared later.</a:t>
            </a:r>
          </a:p>
          <a:p>
            <a:pPr lvl="1"/>
            <a:endParaRPr lang="en-US" sz="2000" dirty="0"/>
          </a:p>
          <a:p>
            <a:r>
              <a:rPr lang="en-US" sz="2000" dirty="0" smtClean="0"/>
              <a:t>This document is prepared to help the group to classify all the proposed schemes into three PHYs – </a:t>
            </a:r>
            <a:r>
              <a:rPr lang="en-US" sz="2000" b="1" dirty="0" smtClean="0">
                <a:solidFill>
                  <a:srgbClr val="FF0000"/>
                </a:solidFill>
              </a:rPr>
              <a:t>PHY A, PHY B, and PHY C</a:t>
            </a:r>
            <a:r>
              <a:rPr lang="en-US" sz="2000" dirty="0" smtClean="0"/>
              <a:t>.</a:t>
            </a:r>
          </a:p>
          <a:p>
            <a:pPr lvl="1"/>
            <a:r>
              <a:rPr lang="en-US" sz="1800" dirty="0" smtClean="0"/>
              <a:t>Based on three contributions on this issue from Intel, Panasonic and </a:t>
            </a:r>
            <a:r>
              <a:rPr lang="en-US" sz="1800" dirty="0" err="1" smtClean="0"/>
              <a:t>Kookmin</a:t>
            </a:r>
            <a:r>
              <a:rPr lang="en-US" sz="1800" dirty="0" smtClean="0"/>
              <a:t> University</a:t>
            </a: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5"/>
          <p:cNvSpPr>
            <a:spLocks noChangeArrowheads="1"/>
          </p:cNvSpPr>
          <p:nvPr/>
        </p:nvSpPr>
        <p:spPr bwMode="auto">
          <a:xfrm>
            <a:off x="228600" y="609600"/>
            <a:ext cx="8763000" cy="584200"/>
          </a:xfrm>
          <a:prstGeom prst="rect">
            <a:avLst/>
          </a:prstGeom>
          <a:noFill/>
          <a:ln w="9525">
            <a:noFill/>
            <a:miter lim="800000"/>
            <a:headEnd/>
            <a:tailEnd/>
          </a:ln>
        </p:spPr>
        <p:txBody>
          <a:bodyPr>
            <a:spAutoFit/>
          </a:bodyPr>
          <a:lstStyle/>
          <a:p>
            <a:pPr marL="342900" indent="-342900" algn="ctr" eaLnBrk="1" hangingPunct="1">
              <a:spcBef>
                <a:spcPct val="20000"/>
              </a:spcBef>
            </a:pPr>
            <a:r>
              <a:rPr lang="en-US" altLang="ko-KR" sz="3200" b="1" i="1" dirty="0" smtClean="0">
                <a:solidFill>
                  <a:srgbClr val="00B0F0"/>
                </a:solidFill>
                <a:cs typeface="Times New Roman" pitchFamily="18" charset="0"/>
              </a:rPr>
              <a:t>ISC/L-PD</a:t>
            </a:r>
            <a:r>
              <a:rPr kumimoji="0" lang="en-US" altLang="ko-KR" sz="3200" b="1" i="1" dirty="0" smtClean="0">
                <a:solidFill>
                  <a:srgbClr val="00B0F0"/>
                </a:solidFill>
                <a:cs typeface="Times New Roman" pitchFamily="18" charset="0"/>
              </a:rPr>
              <a:t> PHY MODE DESCRIPTIONS</a:t>
            </a:r>
            <a:endParaRPr kumimoji="0" lang="en-US" altLang="ko-KR" sz="3200" b="1" i="1" dirty="0">
              <a:solidFill>
                <a:srgbClr val="00B0F0"/>
              </a:solidFill>
              <a:cs typeface="Times New Roman" pitchFamily="18" charset="0"/>
            </a:endParaRPr>
          </a:p>
        </p:txBody>
      </p:sp>
      <p:graphicFrame>
        <p:nvGraphicFramePr>
          <p:cNvPr id="9" name="표 8"/>
          <p:cNvGraphicFramePr>
            <a:graphicFrameLocks noGrp="1"/>
          </p:cNvGraphicFramePr>
          <p:nvPr/>
        </p:nvGraphicFramePr>
        <p:xfrm>
          <a:off x="533400" y="2829560"/>
          <a:ext cx="8153400" cy="2352040"/>
        </p:xfrm>
        <a:graphic>
          <a:graphicData uri="http://schemas.openxmlformats.org/drawingml/2006/table">
            <a:tbl>
              <a:tblPr firstRow="1" bandRow="1">
                <a:tableStyleId>{5C22544A-7EE6-4342-B048-85BDC9FD1C3A}</a:tableStyleId>
              </a:tblPr>
              <a:tblGrid>
                <a:gridCol w="838200"/>
                <a:gridCol w="1955800"/>
                <a:gridCol w="1397000"/>
                <a:gridCol w="1397000"/>
                <a:gridCol w="2565400"/>
              </a:tblGrid>
              <a:tr h="370840">
                <a:tc>
                  <a:txBody>
                    <a:bodyPr/>
                    <a:lstStyle/>
                    <a:p>
                      <a:r>
                        <a:rPr lang="en-US" sz="1400" dirty="0" smtClean="0"/>
                        <a:t>PHY</a:t>
                      </a:r>
                      <a:endParaRPr lang="en-US" sz="1400" dirty="0"/>
                    </a:p>
                  </a:txBody>
                  <a:tcPr/>
                </a:tc>
                <a:tc>
                  <a:txBody>
                    <a:bodyPr/>
                    <a:lstStyle/>
                    <a:p>
                      <a:r>
                        <a:rPr lang="en-US" sz="1400" dirty="0" smtClean="0"/>
                        <a:t>Intel’s</a:t>
                      </a:r>
                      <a:endParaRPr lang="en-US" sz="1400" dirty="0"/>
                    </a:p>
                  </a:txBody>
                  <a:tcPr/>
                </a:tc>
                <a:tc>
                  <a:txBody>
                    <a:bodyPr/>
                    <a:lstStyle/>
                    <a:p>
                      <a:r>
                        <a:rPr lang="en-US" sz="1400" dirty="0" smtClean="0"/>
                        <a:t>Panasonic’s</a:t>
                      </a:r>
                      <a:endParaRPr lang="en-US" sz="1400" dirty="0"/>
                    </a:p>
                  </a:txBody>
                  <a:tcPr/>
                </a:tc>
                <a:tc>
                  <a:txBody>
                    <a:bodyPr/>
                    <a:lstStyle/>
                    <a:p>
                      <a:r>
                        <a:rPr lang="en-US" sz="1400" dirty="0" err="1" smtClean="0"/>
                        <a:t>Kookmin’s</a:t>
                      </a:r>
                      <a:endParaRPr lang="en-US" sz="1400" dirty="0"/>
                    </a:p>
                  </a:txBody>
                  <a:tcPr/>
                </a:tc>
                <a:tc>
                  <a:txBody>
                    <a:bodyPr/>
                    <a:lstStyle/>
                    <a:p>
                      <a:r>
                        <a:rPr lang="en-US" sz="1400" dirty="0" smtClean="0"/>
                        <a:t>NEW proposal</a:t>
                      </a:r>
                      <a:endParaRPr lang="en-US" sz="1400" dirty="0"/>
                    </a:p>
                  </a:txBody>
                  <a:tcPr/>
                </a:tc>
              </a:tr>
              <a:tr h="370840">
                <a:tc>
                  <a:txBody>
                    <a:bodyPr/>
                    <a:lstStyle/>
                    <a:p>
                      <a:r>
                        <a:rPr lang="en-US" sz="1400" dirty="0" smtClean="0"/>
                        <a:t>PHY A</a:t>
                      </a:r>
                      <a:endParaRPr lang="en-US" sz="1400" dirty="0"/>
                    </a:p>
                  </a:txBody>
                  <a:tcPr/>
                </a:tc>
                <a:tc>
                  <a:txBody>
                    <a:bodyPr/>
                    <a:lstStyle/>
                    <a:p>
                      <a:r>
                        <a:rPr lang="en-US" altLang="en-US" sz="1400" dirty="0" smtClean="0"/>
                        <a:t>Rolling/Global Shutter Cameras and Low Rate PD</a:t>
                      </a:r>
                      <a:endParaRPr lang="en-US" sz="1400" dirty="0"/>
                    </a:p>
                  </a:txBody>
                  <a:tcPr/>
                </a:tc>
                <a:tc>
                  <a:txBody>
                    <a:bodyPr/>
                    <a:lstStyle/>
                    <a:p>
                      <a:r>
                        <a:rPr lang="en-US" sz="1400" kern="1200" baseline="0" dirty="0" smtClean="0">
                          <a:solidFill>
                            <a:schemeClr val="dk1"/>
                          </a:solidFill>
                          <a:latin typeface="+mn-lt"/>
                          <a:ea typeface="+mn-ea"/>
                          <a:cs typeface="+mn-cs"/>
                        </a:rPr>
                        <a:t>Discrete light source </a:t>
                      </a:r>
                    </a:p>
                  </a:txBody>
                  <a:tcPr/>
                </a:tc>
                <a:tc>
                  <a:txBody>
                    <a:bodyPr/>
                    <a:lstStyle/>
                    <a:p>
                      <a:r>
                        <a:rPr lang="en-US" sz="1400" b="0" kern="1200" dirty="0" smtClean="0">
                          <a:solidFill>
                            <a:schemeClr val="dk1"/>
                          </a:solidFill>
                          <a:latin typeface="+mn-lt"/>
                          <a:ea typeface="+mn-ea"/>
                          <a:cs typeface="+mn-cs"/>
                        </a:rPr>
                        <a:t>Discrete Point source(s) transmitter</a:t>
                      </a:r>
                      <a:endParaRPr lang="en-US" sz="1400" b="0" dirty="0"/>
                    </a:p>
                  </a:txBody>
                  <a:tcPr/>
                </a:tc>
                <a:tc>
                  <a:txBody>
                    <a:bodyPr/>
                    <a:lstStyle/>
                    <a:p>
                      <a:r>
                        <a:rPr lang="en-US" sz="1400" dirty="0" smtClean="0"/>
                        <a:t>Discrete (or Single</a:t>
                      </a:r>
                      <a:r>
                        <a:rPr lang="en-US" sz="1400" baseline="0" dirty="0" smtClean="0"/>
                        <a:t>) source</a:t>
                      </a:r>
                      <a:endParaRPr lang="en-US" sz="1400" dirty="0"/>
                    </a:p>
                  </a:txBody>
                  <a:tcPr/>
                </a:tc>
              </a:tr>
              <a:tr h="370840">
                <a:tc>
                  <a:txBody>
                    <a:bodyPr/>
                    <a:lstStyle/>
                    <a:p>
                      <a:r>
                        <a:rPr lang="en-US" sz="1400" dirty="0" smtClean="0"/>
                        <a:t>PHY B</a:t>
                      </a:r>
                      <a:endParaRPr lang="en-US" sz="1400" dirty="0"/>
                    </a:p>
                  </a:txBody>
                  <a:tcPr/>
                </a:tc>
                <a:tc>
                  <a:txBody>
                    <a:bodyPr/>
                    <a:lstStyle/>
                    <a:p>
                      <a:r>
                        <a:rPr lang="en-US" altLang="en-US" sz="1400" dirty="0" smtClean="0"/>
                        <a:t>Rolling Shutter Cameras</a:t>
                      </a:r>
                      <a:endParaRPr lang="en-US" sz="1400" dirty="0"/>
                    </a:p>
                  </a:txBody>
                  <a:tcPr/>
                </a:tc>
                <a:tc>
                  <a:txBody>
                    <a:bodyPr/>
                    <a:lstStyle/>
                    <a:p>
                      <a:r>
                        <a:rPr lang="en-US" sz="1400" kern="1200" baseline="0" dirty="0" smtClean="0">
                          <a:solidFill>
                            <a:schemeClr val="dk1"/>
                          </a:solidFill>
                          <a:latin typeface="+mn-lt"/>
                          <a:ea typeface="+mn-ea"/>
                          <a:cs typeface="+mn-cs"/>
                        </a:rPr>
                        <a:t>Surface light source </a:t>
                      </a:r>
                    </a:p>
                  </a:txBody>
                  <a:tcPr/>
                </a:tc>
                <a:tc>
                  <a:txBody>
                    <a:bodyPr/>
                    <a:lstStyle/>
                    <a:p>
                      <a:r>
                        <a:rPr lang="en-US" sz="1400" b="0" kern="1200" dirty="0" smtClean="0">
                          <a:solidFill>
                            <a:schemeClr val="dk1"/>
                          </a:solidFill>
                          <a:latin typeface="+mn-lt"/>
                          <a:ea typeface="+mn-ea"/>
                          <a:cs typeface="+mn-cs"/>
                        </a:rPr>
                        <a:t>LED panel transmitter</a:t>
                      </a:r>
                      <a:endParaRPr lang="en-US" sz="1400" b="0" dirty="0"/>
                    </a:p>
                  </a:txBody>
                  <a:tcPr/>
                </a:tc>
                <a:tc>
                  <a:txBody>
                    <a:bodyPr/>
                    <a:lstStyle/>
                    <a:p>
                      <a:r>
                        <a:rPr lang="en-US" sz="1400" dirty="0" smtClean="0"/>
                        <a:t>Surface</a:t>
                      </a:r>
                      <a:r>
                        <a:rPr lang="en-US" sz="1400" baseline="0" dirty="0" smtClean="0"/>
                        <a:t> </a:t>
                      </a:r>
                      <a:r>
                        <a:rPr lang="en-US" sz="1400" dirty="0" smtClean="0"/>
                        <a:t>source</a:t>
                      </a:r>
                      <a:endParaRPr lang="en-US" sz="1400" dirty="0"/>
                    </a:p>
                  </a:txBody>
                  <a:tcPr/>
                </a:tc>
              </a:tr>
              <a:tr h="370840">
                <a:tc>
                  <a:txBody>
                    <a:bodyPr/>
                    <a:lstStyle/>
                    <a:p>
                      <a:r>
                        <a:rPr lang="en-US" sz="1400" dirty="0" smtClean="0"/>
                        <a:t>PHY C</a:t>
                      </a:r>
                      <a:endParaRPr lang="en-US" sz="1400" dirty="0"/>
                    </a:p>
                  </a:txBody>
                  <a:tcPr/>
                </a:tc>
                <a:tc>
                  <a:txBody>
                    <a:bodyPr/>
                    <a:lstStyle/>
                    <a:p>
                      <a:r>
                        <a:rPr lang="en-US" altLang="en-US" sz="1400" dirty="0" smtClean="0"/>
                        <a:t>2 Dimensional Screen Codes</a:t>
                      </a:r>
                      <a:endParaRPr lang="en-US" sz="1400" dirty="0"/>
                    </a:p>
                  </a:txBody>
                  <a:tcPr/>
                </a:tc>
                <a:tc>
                  <a:txBody>
                    <a:bodyPr/>
                    <a:lstStyle/>
                    <a:p>
                      <a:r>
                        <a:rPr lang="en-US" sz="1400" kern="1200" baseline="0" dirty="0" smtClean="0">
                          <a:solidFill>
                            <a:schemeClr val="dk1"/>
                          </a:solidFill>
                          <a:latin typeface="+mn-lt"/>
                          <a:ea typeface="+mn-ea"/>
                          <a:cs typeface="+mn-cs"/>
                        </a:rPr>
                        <a:t>2-dimensional screen </a:t>
                      </a:r>
                    </a:p>
                    <a:p>
                      <a:endParaRPr lang="en-US" sz="1400" b="0" dirty="0"/>
                    </a:p>
                  </a:txBody>
                  <a:tcPr/>
                </a:tc>
                <a:tc>
                  <a:txBody>
                    <a:bodyPr/>
                    <a:lstStyle/>
                    <a:p>
                      <a:r>
                        <a:rPr lang="en-US" sz="1400" b="0" kern="1200" dirty="0" smtClean="0">
                          <a:solidFill>
                            <a:schemeClr val="dk1"/>
                          </a:solidFill>
                          <a:latin typeface="+mn-lt"/>
                          <a:ea typeface="+mn-ea"/>
                          <a:cs typeface="+mn-cs"/>
                        </a:rPr>
                        <a:t>Screen</a:t>
                      </a:r>
                      <a:endParaRPr lang="en-US" sz="1400" b="0" dirty="0"/>
                    </a:p>
                  </a:txBody>
                  <a:tcPr/>
                </a:tc>
                <a:tc>
                  <a:txBody>
                    <a:bodyPr/>
                    <a:lstStyle/>
                    <a:p>
                      <a:r>
                        <a:rPr lang="en-US" sz="1400" dirty="0" smtClean="0"/>
                        <a:t>2-dimensional</a:t>
                      </a:r>
                      <a:r>
                        <a:rPr lang="en-US" sz="1400" baseline="0" dirty="0" smtClean="0"/>
                        <a:t> /screen source</a:t>
                      </a:r>
                      <a:endParaRPr lang="en-US" sz="1400" dirty="0"/>
                    </a:p>
                  </a:txBody>
                  <a:tcPr/>
                </a:tc>
              </a:tr>
            </a:tbl>
          </a:graphicData>
        </a:graphic>
      </p:graphicFrame>
      <p:sp>
        <p:nvSpPr>
          <p:cNvPr id="6" name="내용 개체 틀 5"/>
          <p:cNvSpPr>
            <a:spLocks noGrp="1"/>
          </p:cNvSpPr>
          <p:nvPr>
            <p:ph idx="1"/>
          </p:nvPr>
        </p:nvSpPr>
        <p:spPr/>
        <p:txBody>
          <a:bodyPr>
            <a:normAutofit/>
          </a:bodyPr>
          <a:lstStyle/>
          <a:p>
            <a:r>
              <a:rPr lang="en-US" sz="2000" dirty="0" smtClean="0"/>
              <a:t>This description is prepared only to help the 15.7r1 members to understand distinctions among three </a:t>
            </a:r>
            <a:r>
              <a:rPr lang="en-US" sz="2000" dirty="0" err="1" smtClean="0"/>
              <a:t>PHYs.</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표 8"/>
          <p:cNvGraphicFramePr>
            <a:graphicFrameLocks noGrp="1"/>
          </p:cNvGraphicFramePr>
          <p:nvPr/>
        </p:nvGraphicFramePr>
        <p:xfrm>
          <a:off x="533400" y="1570418"/>
          <a:ext cx="8153400" cy="4765485"/>
        </p:xfrm>
        <a:graphic>
          <a:graphicData uri="http://schemas.openxmlformats.org/drawingml/2006/table">
            <a:tbl>
              <a:tblPr firstRow="1" bandRow="1">
                <a:tableStyleId>{5C22544A-7EE6-4342-B048-85BDC9FD1C3A}</a:tableStyleId>
              </a:tblPr>
              <a:tblGrid>
                <a:gridCol w="533400"/>
                <a:gridCol w="1143000"/>
                <a:gridCol w="1828800"/>
                <a:gridCol w="2667000"/>
                <a:gridCol w="1981200"/>
              </a:tblGrid>
              <a:tr h="370840">
                <a:tc>
                  <a:txBody>
                    <a:bodyPr/>
                    <a:lstStyle/>
                    <a:p>
                      <a:r>
                        <a:rPr lang="en-US" sz="900" dirty="0" smtClean="0"/>
                        <a:t>PHY</a:t>
                      </a:r>
                      <a:endParaRPr lang="en-US" sz="900" dirty="0"/>
                    </a:p>
                  </a:txBody>
                  <a:tcPr/>
                </a:tc>
                <a:tc>
                  <a:txBody>
                    <a:bodyPr/>
                    <a:lstStyle/>
                    <a:p>
                      <a:r>
                        <a:rPr lang="en-US" sz="900" dirty="0" smtClean="0"/>
                        <a:t>Intel’s</a:t>
                      </a:r>
                      <a:endParaRPr lang="en-US" sz="900" dirty="0"/>
                    </a:p>
                  </a:txBody>
                  <a:tcPr/>
                </a:tc>
                <a:tc>
                  <a:txBody>
                    <a:bodyPr/>
                    <a:lstStyle/>
                    <a:p>
                      <a:r>
                        <a:rPr lang="en-US" sz="900" dirty="0" smtClean="0"/>
                        <a:t>Panasonic’s</a:t>
                      </a:r>
                      <a:endParaRPr lang="en-US" sz="900" dirty="0"/>
                    </a:p>
                  </a:txBody>
                  <a:tcPr/>
                </a:tc>
                <a:tc>
                  <a:txBody>
                    <a:bodyPr/>
                    <a:lstStyle/>
                    <a:p>
                      <a:r>
                        <a:rPr lang="en-US" sz="900" dirty="0" err="1" smtClean="0"/>
                        <a:t>Kookmin’s</a:t>
                      </a:r>
                      <a:endParaRPr lang="en-US" sz="900" dirty="0"/>
                    </a:p>
                  </a:txBody>
                  <a:tcPr/>
                </a:tc>
                <a:tc>
                  <a:txBody>
                    <a:bodyPr/>
                    <a:lstStyle/>
                    <a:p>
                      <a:r>
                        <a:rPr lang="en-US" sz="900" dirty="0" smtClean="0"/>
                        <a:t>NEW proposal</a:t>
                      </a:r>
                      <a:endParaRPr lang="en-US" sz="900" dirty="0"/>
                    </a:p>
                  </a:txBody>
                  <a:tcPr/>
                </a:tc>
              </a:tr>
              <a:tr h="370840">
                <a:tc>
                  <a:txBody>
                    <a:bodyPr/>
                    <a:lstStyle/>
                    <a:p>
                      <a:r>
                        <a:rPr lang="en-US" sz="900" dirty="0" smtClean="0"/>
                        <a:t>PHY A</a:t>
                      </a:r>
                      <a:endParaRPr lang="en-US" sz="900" dirty="0"/>
                    </a:p>
                  </a:txBody>
                  <a:tcPr/>
                </a:tc>
                <a:tc>
                  <a:txBody>
                    <a:bodyPr/>
                    <a:lstStyle/>
                    <a:p>
                      <a:pPr marL="0" indent="0">
                        <a:buNone/>
                      </a:pPr>
                      <a:r>
                        <a:rPr lang="en-US" sz="900" b="0" kern="1200" baseline="0" dirty="0" smtClean="0">
                          <a:solidFill>
                            <a:srgbClr val="FF0000"/>
                          </a:solidFill>
                          <a:latin typeface="+mn-lt"/>
                          <a:ea typeface="+mn-ea"/>
                          <a:cs typeface="+mn-cs"/>
                        </a:rPr>
                        <a:t>1. </a:t>
                      </a:r>
                      <a:r>
                        <a:rPr lang="en-US" sz="900" b="0" kern="1200" baseline="0" dirty="0" err="1" smtClean="0">
                          <a:solidFill>
                            <a:srgbClr val="FF0000"/>
                          </a:solidFill>
                          <a:latin typeface="+mn-lt"/>
                          <a:ea typeface="+mn-ea"/>
                          <a:cs typeface="+mn-cs"/>
                        </a:rPr>
                        <a:t>Undersampled</a:t>
                      </a:r>
                      <a:r>
                        <a:rPr lang="en-US" sz="900" b="0" kern="1200" baseline="0" dirty="0" smtClean="0">
                          <a:solidFill>
                            <a:srgbClr val="FF0000"/>
                          </a:solidFill>
                          <a:latin typeface="+mn-lt"/>
                          <a:ea typeface="+mn-ea"/>
                          <a:cs typeface="+mn-cs"/>
                        </a:rPr>
                        <a:t> Frequency Shift ON-OFF Keying (UFSOOK)</a:t>
                      </a:r>
                    </a:p>
                    <a:p>
                      <a:pPr marL="0" indent="0">
                        <a:buNone/>
                      </a:pPr>
                      <a:r>
                        <a:rPr lang="en-US" sz="900" b="0" kern="1200" baseline="0" dirty="0" smtClean="0">
                          <a:solidFill>
                            <a:srgbClr val="FF0000"/>
                          </a:solidFill>
                          <a:latin typeface="+mn-lt"/>
                          <a:ea typeface="+mn-ea"/>
                          <a:cs typeface="+mn-cs"/>
                        </a:rPr>
                        <a:t>2. Twinkle VPPM</a:t>
                      </a:r>
                      <a:endParaRPr lang="en-US" sz="900" b="0" dirty="0">
                        <a:solidFill>
                          <a:srgbClr val="FF0000"/>
                        </a:solidFill>
                      </a:endParaRPr>
                    </a:p>
                  </a:txBody>
                  <a:tcPr/>
                </a:tc>
                <a:tc>
                  <a:txBody>
                    <a:bodyPr/>
                    <a:lstStyle/>
                    <a:p>
                      <a:r>
                        <a:rPr lang="en-US" sz="900" kern="1200" baseline="0" dirty="0" smtClean="0">
                          <a:solidFill>
                            <a:srgbClr val="FF0000"/>
                          </a:solidFill>
                          <a:latin typeface="+mn-lt"/>
                          <a:ea typeface="+mn-ea"/>
                          <a:cs typeface="+mn-cs"/>
                        </a:rPr>
                        <a:t>1. UFSOOK (Intel, 16/0006r1) </a:t>
                      </a:r>
                    </a:p>
                    <a:p>
                      <a:r>
                        <a:rPr lang="en-US" sz="900" kern="1200" baseline="0" dirty="0" smtClean="0">
                          <a:solidFill>
                            <a:srgbClr val="FF0000"/>
                          </a:solidFill>
                          <a:latin typeface="+mn-lt"/>
                          <a:ea typeface="+mn-ea"/>
                          <a:cs typeface="+mn-cs"/>
                        </a:rPr>
                        <a:t>2.Twinkle VPPM (Intel, 16/0006r1) </a:t>
                      </a:r>
                    </a:p>
                    <a:p>
                      <a:r>
                        <a:rPr lang="nn-NO" sz="900" kern="1200" baseline="0" dirty="0" smtClean="0">
                          <a:solidFill>
                            <a:schemeClr val="dk1"/>
                          </a:solidFill>
                          <a:latin typeface="+mn-lt"/>
                          <a:ea typeface="+mn-ea"/>
                          <a:cs typeface="+mn-cs"/>
                        </a:rPr>
                        <a:t>3.Spatial M-PSK (Kookmin U., 16/0015r1) </a:t>
                      </a:r>
                    </a:p>
                    <a:p>
                      <a:r>
                        <a:rPr lang="en-US" sz="900" kern="1200" baseline="0" dirty="0" smtClean="0">
                          <a:solidFill>
                            <a:schemeClr val="dk1"/>
                          </a:solidFill>
                          <a:latin typeface="+mn-lt"/>
                          <a:ea typeface="+mn-ea"/>
                          <a:cs typeface="+mn-cs"/>
                        </a:rPr>
                        <a:t>4.Offset VPPM (SNUST, 16/0026r2) </a:t>
                      </a:r>
                    </a:p>
                  </a:txBody>
                  <a:tcPr/>
                </a:tc>
                <a:tc>
                  <a:txBody>
                    <a:bodyPr/>
                    <a:lstStyle/>
                    <a:p>
                      <a:pPr marL="0" marR="0" indent="11430" algn="l">
                        <a:lnSpc>
                          <a:spcPct val="107000"/>
                        </a:lnSpc>
                        <a:spcBef>
                          <a:spcPts val="0"/>
                        </a:spcBef>
                        <a:spcAft>
                          <a:spcPts val="0"/>
                        </a:spcAft>
                      </a:pPr>
                      <a:r>
                        <a:rPr lang="en-US" sz="900" dirty="0">
                          <a:latin typeface="Calibri"/>
                          <a:ea typeface="Calibri"/>
                          <a:cs typeface="Times New Roman"/>
                        </a:rPr>
                        <a:t>13.1 Under-sampled modulation (flicker-free mode)</a:t>
                      </a:r>
                    </a:p>
                    <a:p>
                      <a:pPr marL="0" marR="0" indent="11430" algn="l">
                        <a:lnSpc>
                          <a:spcPct val="107000"/>
                        </a:lnSpc>
                        <a:spcBef>
                          <a:spcPts val="0"/>
                        </a:spcBef>
                        <a:spcAft>
                          <a:spcPts val="0"/>
                        </a:spcAft>
                      </a:pPr>
                      <a:r>
                        <a:rPr lang="en-US" sz="900" dirty="0">
                          <a:latin typeface="Calibri"/>
                          <a:ea typeface="Calibri"/>
                          <a:cs typeface="Times New Roman"/>
                        </a:rPr>
                        <a:t>         </a:t>
                      </a:r>
                      <a:r>
                        <a:rPr lang="en-US" sz="900" dirty="0">
                          <a:solidFill>
                            <a:srgbClr val="FF0000"/>
                          </a:solidFill>
                          <a:latin typeface="Calibri"/>
                          <a:ea typeface="Calibri"/>
                          <a:cs typeface="Times New Roman"/>
                        </a:rPr>
                        <a:t>1 Intel UFSOOK</a:t>
                      </a:r>
                    </a:p>
                    <a:p>
                      <a:pPr marL="0" marR="0" indent="11430" algn="l">
                        <a:lnSpc>
                          <a:spcPct val="107000"/>
                        </a:lnSpc>
                        <a:spcBef>
                          <a:spcPts val="0"/>
                        </a:spcBef>
                        <a:spcAft>
                          <a:spcPts val="0"/>
                        </a:spcAft>
                      </a:pPr>
                      <a:r>
                        <a:rPr lang="en-US" sz="900" dirty="0">
                          <a:latin typeface="Calibri"/>
                          <a:ea typeface="Calibri"/>
                          <a:cs typeface="Times New Roman"/>
                        </a:rPr>
                        <a:t>          2 </a:t>
                      </a:r>
                      <a:r>
                        <a:rPr lang="en-US" sz="900" dirty="0" err="1">
                          <a:latin typeface="Calibri"/>
                          <a:ea typeface="Calibri"/>
                          <a:cs typeface="Times New Roman"/>
                        </a:rPr>
                        <a:t>Kookmin</a:t>
                      </a:r>
                      <a:r>
                        <a:rPr lang="en-US" sz="900" dirty="0">
                          <a:latin typeface="Calibri"/>
                          <a:ea typeface="Calibri"/>
                          <a:cs typeface="Times New Roman"/>
                        </a:rPr>
                        <a:t> S2-PSK</a:t>
                      </a:r>
                    </a:p>
                    <a:p>
                      <a:pPr marL="0" marR="0" indent="11430" algn="l">
                        <a:lnSpc>
                          <a:spcPct val="107000"/>
                        </a:lnSpc>
                        <a:spcBef>
                          <a:spcPts val="0"/>
                        </a:spcBef>
                        <a:spcAft>
                          <a:spcPts val="0"/>
                        </a:spcAft>
                      </a:pPr>
                      <a:r>
                        <a:rPr lang="en-US" sz="900" dirty="0">
                          <a:latin typeface="Calibri"/>
                          <a:ea typeface="Calibri"/>
                          <a:cs typeface="Times New Roman"/>
                        </a:rPr>
                        <a:t>13.2  (flicker mode) modulation</a:t>
                      </a:r>
                    </a:p>
                    <a:p>
                      <a:pPr marL="0" marR="0" indent="11430" algn="l">
                        <a:lnSpc>
                          <a:spcPct val="107000"/>
                        </a:lnSpc>
                        <a:spcBef>
                          <a:spcPts val="0"/>
                        </a:spcBef>
                        <a:spcAft>
                          <a:spcPts val="0"/>
                        </a:spcAft>
                      </a:pPr>
                      <a:r>
                        <a:rPr lang="en-US" sz="900" dirty="0">
                          <a:latin typeface="Calibri"/>
                          <a:ea typeface="Calibri"/>
                          <a:cs typeface="Times New Roman"/>
                        </a:rPr>
                        <a:t>           3 SNUST Offset-PPM</a:t>
                      </a:r>
                    </a:p>
                    <a:p>
                      <a:pPr marL="0" marR="0" indent="11430" algn="l">
                        <a:lnSpc>
                          <a:spcPct val="107000"/>
                        </a:lnSpc>
                        <a:spcBef>
                          <a:spcPts val="0"/>
                        </a:spcBef>
                        <a:spcAft>
                          <a:spcPts val="0"/>
                        </a:spcAft>
                      </a:pPr>
                      <a:r>
                        <a:rPr lang="en-US" sz="900" dirty="0">
                          <a:latin typeface="Calibri"/>
                          <a:ea typeface="Calibri"/>
                          <a:cs typeface="Times New Roman"/>
                        </a:rPr>
                        <a:t>13.3 Twinkle VPPM</a:t>
                      </a:r>
                    </a:p>
                    <a:p>
                      <a:pPr marL="0" marR="0" indent="11430" algn="l">
                        <a:lnSpc>
                          <a:spcPct val="107000"/>
                        </a:lnSpc>
                        <a:spcBef>
                          <a:spcPts val="0"/>
                        </a:spcBef>
                        <a:spcAft>
                          <a:spcPts val="0"/>
                        </a:spcAft>
                      </a:pPr>
                      <a:r>
                        <a:rPr lang="en-US" sz="900" dirty="0">
                          <a:latin typeface="Calibri"/>
                          <a:ea typeface="Calibri"/>
                          <a:cs typeface="Times New Roman"/>
                        </a:rPr>
                        <a:t>          </a:t>
                      </a:r>
                      <a:r>
                        <a:rPr lang="en-US" sz="900" dirty="0">
                          <a:solidFill>
                            <a:srgbClr val="FF0000"/>
                          </a:solidFill>
                          <a:latin typeface="Calibri"/>
                          <a:ea typeface="Calibri"/>
                          <a:cs typeface="Times New Roman"/>
                        </a:rPr>
                        <a:t>4 Intel twinkle (UFSOOK +  VPPM)</a:t>
                      </a:r>
                    </a:p>
                    <a:p>
                      <a:pPr marL="0" marR="0" indent="11430" algn="l">
                        <a:lnSpc>
                          <a:spcPct val="107000"/>
                        </a:lnSpc>
                        <a:spcBef>
                          <a:spcPts val="0"/>
                        </a:spcBef>
                        <a:spcAft>
                          <a:spcPts val="0"/>
                        </a:spcAft>
                      </a:pPr>
                      <a:r>
                        <a:rPr lang="en-US" sz="900" dirty="0">
                          <a:latin typeface="Calibri"/>
                          <a:ea typeface="Calibri"/>
                          <a:cs typeface="Times New Roman"/>
                        </a:rPr>
                        <a:t>          5 </a:t>
                      </a:r>
                      <a:r>
                        <a:rPr lang="en-US" sz="900" dirty="0" err="1">
                          <a:latin typeface="Calibri"/>
                          <a:ea typeface="Calibri"/>
                          <a:cs typeface="Times New Roman"/>
                        </a:rPr>
                        <a:t>Kookmin</a:t>
                      </a:r>
                      <a:r>
                        <a:rPr lang="en-US" sz="900" dirty="0">
                          <a:latin typeface="Calibri"/>
                          <a:ea typeface="Calibri"/>
                          <a:cs typeface="Times New Roman"/>
                        </a:rPr>
                        <a:t> (S2-PSK  +  DSM-PSK)</a:t>
                      </a:r>
                    </a:p>
                    <a:p>
                      <a:pPr marL="0" marR="0" indent="11430" algn="l">
                        <a:lnSpc>
                          <a:spcPct val="107000"/>
                        </a:lnSpc>
                        <a:spcBef>
                          <a:spcPts val="0"/>
                        </a:spcBef>
                        <a:spcAft>
                          <a:spcPts val="0"/>
                        </a:spcAft>
                      </a:pPr>
                      <a:r>
                        <a:rPr lang="en-US" sz="900" dirty="0">
                          <a:solidFill>
                            <a:srgbClr val="00B0F0"/>
                          </a:solidFill>
                          <a:latin typeface="Calibri"/>
                          <a:ea typeface="Calibri"/>
                          <a:cs typeface="Times New Roman"/>
                        </a:rPr>
                        <a:t>13.4  Color Space Modulation </a:t>
                      </a:r>
                      <a:r>
                        <a:rPr lang="en-US" sz="900" dirty="0" smtClean="0">
                          <a:solidFill>
                            <a:srgbClr val="00B0F0"/>
                          </a:solidFill>
                          <a:latin typeface="Calibri"/>
                          <a:ea typeface="Calibri"/>
                          <a:cs typeface="Times New Roman"/>
                        </a:rPr>
                        <a:t>       </a:t>
                      </a:r>
                      <a:endParaRPr lang="en-US" sz="900" dirty="0">
                        <a:solidFill>
                          <a:srgbClr val="00B0F0"/>
                        </a:solidFill>
                        <a:latin typeface="Calibri"/>
                        <a:ea typeface="Calibri"/>
                        <a:cs typeface="Times New Roman"/>
                      </a:endParaRPr>
                    </a:p>
                  </a:txBody>
                  <a:tcPr marL="114300" marR="114300" marT="0" marB="0"/>
                </a:tc>
                <a:tc>
                  <a:txBody>
                    <a:bodyPr/>
                    <a:lstStyle/>
                    <a:p>
                      <a:r>
                        <a:rPr lang="en-US" sz="900" kern="1200" baseline="0" dirty="0" smtClean="0">
                          <a:solidFill>
                            <a:srgbClr val="FF0000"/>
                          </a:solidFill>
                          <a:latin typeface="+mn-lt"/>
                          <a:ea typeface="+mn-ea"/>
                          <a:cs typeface="+mn-cs"/>
                        </a:rPr>
                        <a:t>1. UFSOOK (Intel) </a:t>
                      </a:r>
                    </a:p>
                    <a:p>
                      <a:r>
                        <a:rPr lang="en-US" sz="900" kern="1200" baseline="0" dirty="0" smtClean="0">
                          <a:solidFill>
                            <a:srgbClr val="FF0000"/>
                          </a:solidFill>
                          <a:latin typeface="+mn-lt"/>
                          <a:ea typeface="+mn-ea"/>
                          <a:cs typeface="+mn-cs"/>
                        </a:rPr>
                        <a:t>2.Twinkle VPPM (Intel) </a:t>
                      </a:r>
                    </a:p>
                    <a:p>
                      <a:pPr marL="0" marR="0" indent="11430" algn="l">
                        <a:lnSpc>
                          <a:spcPct val="107000"/>
                        </a:lnSpc>
                        <a:spcBef>
                          <a:spcPts val="0"/>
                        </a:spcBef>
                        <a:spcAft>
                          <a:spcPts val="0"/>
                        </a:spcAft>
                      </a:pPr>
                      <a:r>
                        <a:rPr lang="en-US" sz="900" dirty="0" smtClean="0">
                          <a:latin typeface="+mn-lt"/>
                          <a:ea typeface="Calibri"/>
                          <a:cs typeface="Times New Roman"/>
                        </a:rPr>
                        <a:t>3 </a:t>
                      </a:r>
                      <a:r>
                        <a:rPr lang="en-US" sz="900" kern="1200" dirty="0" smtClean="0">
                          <a:solidFill>
                            <a:schemeClr val="dk1"/>
                          </a:solidFill>
                          <a:latin typeface="+mn-lt"/>
                          <a:ea typeface="+mn-ea"/>
                          <a:cs typeface="+mn-cs"/>
                        </a:rPr>
                        <a:t>Offset-VPWM (SNUST)</a:t>
                      </a:r>
                      <a:endParaRPr lang="en-US" sz="900" dirty="0" smtClean="0">
                        <a:latin typeface="+mn-lt"/>
                        <a:ea typeface="Calibri"/>
                        <a:cs typeface="Times New Roman"/>
                      </a:endParaRPr>
                    </a:p>
                    <a:p>
                      <a:r>
                        <a:rPr lang="nn-NO" sz="900" kern="1200" baseline="0" dirty="0" smtClean="0">
                          <a:solidFill>
                            <a:schemeClr val="dk1"/>
                          </a:solidFill>
                          <a:latin typeface="+mn-lt"/>
                          <a:ea typeface="+mn-ea"/>
                          <a:cs typeface="+mn-cs"/>
                        </a:rPr>
                        <a:t>4.</a:t>
                      </a:r>
                      <a:r>
                        <a:rPr lang="en-US" sz="900" kern="1200" dirty="0" smtClean="0">
                          <a:solidFill>
                            <a:schemeClr val="dk1"/>
                          </a:solidFill>
                          <a:latin typeface="+mn-lt"/>
                          <a:ea typeface="+mn-ea"/>
                          <a:cs typeface="+mn-cs"/>
                        </a:rPr>
                        <a:t> S2-PSK</a:t>
                      </a:r>
                      <a:r>
                        <a:rPr lang="en-US" sz="900" kern="1200" dirty="0" smtClean="0">
                          <a:solidFill>
                            <a:schemeClr val="dk1"/>
                          </a:solidFill>
                          <a:latin typeface="+mn-lt"/>
                          <a:ea typeface="+mn-ea"/>
                          <a:cs typeface="+mn-cs"/>
                        </a:rPr>
                        <a:t> </a:t>
                      </a:r>
                      <a:r>
                        <a:rPr lang="nn-NO" sz="900" kern="1200" baseline="0" dirty="0" smtClean="0">
                          <a:solidFill>
                            <a:schemeClr val="dk1"/>
                          </a:solidFill>
                          <a:latin typeface="+mn-lt"/>
                          <a:ea typeface="+mn-ea"/>
                          <a:cs typeface="+mn-cs"/>
                        </a:rPr>
                        <a:t>(Kookmin U) </a:t>
                      </a:r>
                    </a:p>
                    <a:p>
                      <a:r>
                        <a:rPr lang="en-US" sz="900" kern="1200" dirty="0" smtClean="0">
                          <a:solidFill>
                            <a:schemeClr val="dk1"/>
                          </a:solidFill>
                          <a:latin typeface="+mn-lt"/>
                          <a:ea typeface="+mn-ea"/>
                          <a:cs typeface="+mn-cs"/>
                        </a:rPr>
                        <a:t>5. S2+DMS-PSK (</a:t>
                      </a:r>
                      <a:r>
                        <a:rPr lang="en-US" sz="900" kern="1200" dirty="0" err="1" smtClean="0">
                          <a:solidFill>
                            <a:schemeClr val="dk1"/>
                          </a:solidFill>
                          <a:latin typeface="+mn-lt"/>
                          <a:ea typeface="+mn-ea"/>
                          <a:cs typeface="+mn-cs"/>
                        </a:rPr>
                        <a:t>Kookmin</a:t>
                      </a:r>
                      <a:r>
                        <a:rPr lang="en-US" sz="900" kern="1200" dirty="0" smtClean="0">
                          <a:solidFill>
                            <a:schemeClr val="dk1"/>
                          </a:solidFill>
                          <a:latin typeface="+mn-lt"/>
                          <a:ea typeface="+mn-ea"/>
                          <a:cs typeface="+mn-cs"/>
                        </a:rPr>
                        <a:t> U.)</a:t>
                      </a:r>
                      <a:endParaRPr lang="nn-NO" sz="900"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solidFill>
                            <a:srgbClr val="00B0F0"/>
                          </a:solidFill>
                        </a:rPr>
                        <a:t>6. CSM (SYCA)</a:t>
                      </a:r>
                      <a:endParaRPr lang="en-US" sz="900" dirty="0" smtClean="0">
                        <a:solidFill>
                          <a:srgbClr val="00B0F0"/>
                        </a:solidFill>
                      </a:endParaRPr>
                    </a:p>
                    <a:p>
                      <a:endParaRPr lang="en-US" sz="900" dirty="0"/>
                    </a:p>
                  </a:txBody>
                  <a:tcPr/>
                </a:tc>
              </a:tr>
              <a:tr h="370840">
                <a:tc>
                  <a:txBody>
                    <a:bodyPr/>
                    <a:lstStyle/>
                    <a:p>
                      <a:r>
                        <a:rPr lang="en-US" sz="900" dirty="0" smtClean="0"/>
                        <a:t>PHY B</a:t>
                      </a:r>
                      <a:endParaRPr lang="en-US" sz="900" dirty="0"/>
                    </a:p>
                  </a:txBody>
                  <a:tcPr/>
                </a:tc>
                <a:tc>
                  <a:txBody>
                    <a:bodyPr/>
                    <a:lstStyle/>
                    <a:p>
                      <a:pPr marL="0" indent="0">
                        <a:buNone/>
                      </a:pPr>
                      <a:r>
                        <a:rPr lang="en-US" sz="900" b="0" kern="1200" baseline="0" dirty="0" smtClean="0">
                          <a:solidFill>
                            <a:srgbClr val="FF0000"/>
                          </a:solidFill>
                          <a:latin typeface="+mn-lt"/>
                          <a:ea typeface="+mn-ea"/>
                          <a:cs typeface="+mn-cs"/>
                        </a:rPr>
                        <a:t>1. RS-FSK (rolling shutter frequency shift keying)</a:t>
                      </a:r>
                    </a:p>
                    <a:p>
                      <a:pPr marL="0" indent="0">
                        <a:buNone/>
                      </a:pPr>
                      <a:r>
                        <a:rPr lang="en-US" sz="900" b="0" kern="1200" baseline="0" dirty="0" smtClean="0">
                          <a:solidFill>
                            <a:srgbClr val="FF0000"/>
                          </a:solidFill>
                          <a:latin typeface="+mn-lt"/>
                          <a:ea typeface="+mn-ea"/>
                          <a:cs typeface="+mn-cs"/>
                        </a:rPr>
                        <a:t>2. PPM 1</a:t>
                      </a:r>
                    </a:p>
                    <a:p>
                      <a:pPr marL="0" indent="0">
                        <a:buNone/>
                      </a:pPr>
                      <a:r>
                        <a:rPr lang="en-US" sz="900" b="0" kern="1200" baseline="0" dirty="0" smtClean="0">
                          <a:solidFill>
                            <a:srgbClr val="FF0000"/>
                          </a:solidFill>
                          <a:latin typeface="+mn-lt"/>
                          <a:ea typeface="+mn-ea"/>
                          <a:cs typeface="+mn-cs"/>
                        </a:rPr>
                        <a:t>3. PPM 2</a:t>
                      </a:r>
                    </a:p>
                    <a:p>
                      <a:pPr marL="0" indent="0">
                        <a:buNone/>
                      </a:pPr>
                      <a:r>
                        <a:rPr lang="en-US" sz="900" b="0" kern="1200" baseline="0" dirty="0" smtClean="0">
                          <a:solidFill>
                            <a:srgbClr val="FF0000"/>
                          </a:solidFill>
                          <a:latin typeface="+mn-lt"/>
                          <a:ea typeface="+mn-ea"/>
                          <a:cs typeface="+mn-cs"/>
                        </a:rPr>
                        <a:t>4. PPM 3</a:t>
                      </a:r>
                    </a:p>
                    <a:p>
                      <a:pPr marL="0" indent="0">
                        <a:buNone/>
                      </a:pPr>
                      <a:r>
                        <a:rPr lang="en-US" sz="900" b="0" kern="1200" baseline="0" dirty="0" smtClean="0">
                          <a:solidFill>
                            <a:srgbClr val="FF0000"/>
                          </a:solidFill>
                          <a:latin typeface="+mn-lt"/>
                          <a:ea typeface="+mn-ea"/>
                          <a:cs typeface="+mn-cs"/>
                        </a:rPr>
                        <a:t>5. CM-FSK</a:t>
                      </a:r>
                    </a:p>
                    <a:p>
                      <a:pPr marL="0" indent="0">
                        <a:buNone/>
                      </a:pPr>
                      <a:r>
                        <a:rPr lang="en-US" sz="900" b="0" kern="1200" baseline="0" dirty="0" smtClean="0">
                          <a:solidFill>
                            <a:srgbClr val="FF0000"/>
                          </a:solidFill>
                          <a:latin typeface="+mn-lt"/>
                          <a:ea typeface="+mn-ea"/>
                          <a:cs typeface="+mn-cs"/>
                        </a:rPr>
                        <a:t>6. C-OOK</a:t>
                      </a:r>
                    </a:p>
                    <a:p>
                      <a:pPr marL="228600" indent="-228600">
                        <a:buNone/>
                      </a:pPr>
                      <a:endParaRPr lang="en-US" sz="900" b="0" dirty="0"/>
                    </a:p>
                  </a:txBody>
                  <a:tcPr/>
                </a:tc>
                <a:tc>
                  <a:txBody>
                    <a:bodyPr/>
                    <a:lstStyle/>
                    <a:p>
                      <a:r>
                        <a:rPr lang="en-US" sz="900" kern="1200" baseline="0" dirty="0" smtClean="0">
                          <a:solidFill>
                            <a:srgbClr val="FF0000"/>
                          </a:solidFill>
                          <a:latin typeface="+mn-lt"/>
                          <a:ea typeface="+mn-ea"/>
                          <a:cs typeface="+mn-cs"/>
                        </a:rPr>
                        <a:t>1.CM-FSK/PSK (</a:t>
                      </a:r>
                      <a:r>
                        <a:rPr lang="en-US" sz="900" kern="1200" baseline="0" dirty="0" err="1" smtClean="0">
                          <a:solidFill>
                            <a:srgbClr val="FF0000"/>
                          </a:solidFill>
                          <a:latin typeface="+mn-lt"/>
                          <a:ea typeface="+mn-ea"/>
                          <a:cs typeface="+mn-cs"/>
                        </a:rPr>
                        <a:t>Kookmin</a:t>
                      </a:r>
                      <a:r>
                        <a:rPr lang="en-US" sz="900" kern="1200" baseline="0" dirty="0" smtClean="0">
                          <a:solidFill>
                            <a:srgbClr val="FF0000"/>
                          </a:solidFill>
                          <a:latin typeface="+mn-lt"/>
                          <a:ea typeface="+mn-ea"/>
                          <a:cs typeface="+mn-cs"/>
                        </a:rPr>
                        <a:t> U., 16/0014r1) </a:t>
                      </a:r>
                    </a:p>
                    <a:p>
                      <a:r>
                        <a:rPr lang="en-US" sz="900" kern="1200" baseline="0" dirty="0" smtClean="0">
                          <a:solidFill>
                            <a:srgbClr val="FF0000"/>
                          </a:solidFill>
                          <a:latin typeface="+mn-lt"/>
                          <a:ea typeface="+mn-ea"/>
                          <a:cs typeface="+mn-cs"/>
                        </a:rPr>
                        <a:t>2.Compatible On-Off Keying (</a:t>
                      </a:r>
                      <a:r>
                        <a:rPr lang="en-US" sz="900" kern="1200" baseline="0" dirty="0" err="1" smtClean="0">
                          <a:solidFill>
                            <a:srgbClr val="FF0000"/>
                          </a:solidFill>
                          <a:latin typeface="+mn-lt"/>
                          <a:ea typeface="+mn-ea"/>
                          <a:cs typeface="+mn-cs"/>
                        </a:rPr>
                        <a:t>Kookmin</a:t>
                      </a:r>
                      <a:r>
                        <a:rPr lang="en-US" sz="900" kern="1200" baseline="0" dirty="0" smtClean="0">
                          <a:solidFill>
                            <a:srgbClr val="FF0000"/>
                          </a:solidFill>
                          <a:latin typeface="+mn-lt"/>
                          <a:ea typeface="+mn-ea"/>
                          <a:cs typeface="+mn-cs"/>
                        </a:rPr>
                        <a:t> U., 16/0013r2) </a:t>
                      </a:r>
                    </a:p>
                    <a:p>
                      <a:r>
                        <a:rPr lang="en-US" sz="900" kern="1200" baseline="0" dirty="0" smtClean="0">
                          <a:solidFill>
                            <a:srgbClr val="FF0000"/>
                          </a:solidFill>
                          <a:latin typeface="+mn-lt"/>
                          <a:ea typeface="+mn-ea"/>
                          <a:cs typeface="+mn-cs"/>
                        </a:rPr>
                        <a:t>3.Surface PWM/PPM (Panasonic, 16/0027r1) </a:t>
                      </a:r>
                    </a:p>
                    <a:p>
                      <a:r>
                        <a:rPr lang="en-US" sz="900" kern="1200" baseline="0" dirty="0" smtClean="0">
                          <a:solidFill>
                            <a:srgbClr val="FF0000"/>
                          </a:solidFill>
                          <a:latin typeface="+mn-lt"/>
                          <a:ea typeface="+mn-ea"/>
                          <a:cs typeface="+mn-cs"/>
                        </a:rPr>
                        <a:t>4.RS-FSK (NTU, 16/0018r0) </a:t>
                      </a:r>
                    </a:p>
                    <a:p>
                      <a:endParaRPr lang="en-US" sz="900" dirty="0"/>
                    </a:p>
                  </a:txBody>
                  <a:tcPr/>
                </a:tc>
                <a:tc>
                  <a:txBody>
                    <a:bodyPr/>
                    <a:lstStyle/>
                    <a:p>
                      <a:pPr marL="0" marR="0" indent="11430" algn="l">
                        <a:lnSpc>
                          <a:spcPct val="107000"/>
                        </a:lnSpc>
                        <a:spcBef>
                          <a:spcPts val="0"/>
                        </a:spcBef>
                        <a:spcAft>
                          <a:spcPts val="0"/>
                        </a:spcAft>
                      </a:pPr>
                      <a:r>
                        <a:rPr lang="en-US" sz="900" dirty="0">
                          <a:solidFill>
                            <a:srgbClr val="FF0000"/>
                          </a:solidFill>
                          <a:latin typeface="Calibri"/>
                          <a:ea typeface="Calibri"/>
                          <a:cs typeface="Times New Roman"/>
                        </a:rPr>
                        <a:t>14.1 FSK</a:t>
                      </a:r>
                    </a:p>
                    <a:p>
                      <a:pPr marL="0" marR="0" indent="11430" algn="l">
                        <a:lnSpc>
                          <a:spcPct val="107000"/>
                        </a:lnSpc>
                        <a:spcBef>
                          <a:spcPts val="0"/>
                        </a:spcBef>
                        <a:spcAft>
                          <a:spcPts val="0"/>
                        </a:spcAft>
                      </a:pPr>
                      <a:r>
                        <a:rPr lang="en-US" sz="900" dirty="0">
                          <a:solidFill>
                            <a:srgbClr val="FF0000"/>
                          </a:solidFill>
                          <a:latin typeface="Calibri"/>
                          <a:ea typeface="Calibri"/>
                          <a:cs typeface="Times New Roman"/>
                        </a:rPr>
                        <a:t>         7 </a:t>
                      </a:r>
                      <a:r>
                        <a:rPr lang="en-US" sz="900" dirty="0" err="1">
                          <a:solidFill>
                            <a:srgbClr val="FF0000"/>
                          </a:solidFill>
                          <a:latin typeface="Calibri"/>
                          <a:ea typeface="Calibri"/>
                          <a:cs typeface="Times New Roman"/>
                        </a:rPr>
                        <a:t>Kookmin</a:t>
                      </a:r>
                      <a:r>
                        <a:rPr lang="en-US" sz="900" dirty="0">
                          <a:solidFill>
                            <a:srgbClr val="FF0000"/>
                          </a:solidFill>
                          <a:latin typeface="Calibri"/>
                          <a:ea typeface="Calibri"/>
                          <a:cs typeface="Times New Roman"/>
                        </a:rPr>
                        <a:t> CM-FSK (low symbol rate mode)</a:t>
                      </a:r>
                    </a:p>
                    <a:p>
                      <a:pPr marL="0" marR="0" indent="11430" algn="l">
                        <a:lnSpc>
                          <a:spcPct val="107000"/>
                        </a:lnSpc>
                        <a:spcBef>
                          <a:spcPts val="0"/>
                        </a:spcBef>
                        <a:spcAft>
                          <a:spcPts val="0"/>
                        </a:spcAft>
                      </a:pPr>
                      <a:r>
                        <a:rPr lang="en-US" sz="900" dirty="0">
                          <a:solidFill>
                            <a:srgbClr val="FF0000"/>
                          </a:solidFill>
                          <a:latin typeface="Calibri"/>
                          <a:ea typeface="Calibri"/>
                          <a:cs typeface="Times New Roman"/>
                        </a:rPr>
                        <a:t>         8 NTU RS-FSK (high symbol rate mode)</a:t>
                      </a:r>
                    </a:p>
                    <a:p>
                      <a:pPr marL="0" marR="0" indent="11430" algn="l">
                        <a:lnSpc>
                          <a:spcPct val="107000"/>
                        </a:lnSpc>
                        <a:spcBef>
                          <a:spcPts val="0"/>
                        </a:spcBef>
                        <a:spcAft>
                          <a:spcPts val="0"/>
                        </a:spcAft>
                      </a:pPr>
                      <a:r>
                        <a:rPr lang="en-US" sz="900" dirty="0">
                          <a:solidFill>
                            <a:srgbClr val="FF0000"/>
                          </a:solidFill>
                          <a:latin typeface="Calibri"/>
                          <a:ea typeface="Calibri"/>
                          <a:cs typeface="Times New Roman"/>
                        </a:rPr>
                        <a:t>14.2 PWM/PPM</a:t>
                      </a:r>
                    </a:p>
                    <a:p>
                      <a:pPr marL="0" marR="0" indent="11430" algn="l">
                        <a:lnSpc>
                          <a:spcPct val="107000"/>
                        </a:lnSpc>
                        <a:spcBef>
                          <a:spcPts val="0"/>
                        </a:spcBef>
                        <a:spcAft>
                          <a:spcPts val="0"/>
                        </a:spcAft>
                      </a:pPr>
                      <a:r>
                        <a:rPr lang="en-US" sz="900" dirty="0">
                          <a:solidFill>
                            <a:srgbClr val="FF0000"/>
                          </a:solidFill>
                          <a:latin typeface="Calibri"/>
                          <a:ea typeface="Calibri"/>
                          <a:cs typeface="Times New Roman"/>
                        </a:rPr>
                        <a:t>        9  Panasonic PPM mode 1</a:t>
                      </a:r>
                    </a:p>
                    <a:p>
                      <a:pPr marL="0" marR="0" indent="11430" algn="l">
                        <a:lnSpc>
                          <a:spcPct val="107000"/>
                        </a:lnSpc>
                        <a:spcBef>
                          <a:spcPts val="0"/>
                        </a:spcBef>
                        <a:spcAft>
                          <a:spcPts val="0"/>
                        </a:spcAft>
                      </a:pPr>
                      <a:r>
                        <a:rPr lang="en-US" sz="900" dirty="0">
                          <a:solidFill>
                            <a:srgbClr val="FF0000"/>
                          </a:solidFill>
                          <a:latin typeface="Calibri"/>
                          <a:ea typeface="Calibri"/>
                          <a:cs typeface="Times New Roman"/>
                        </a:rPr>
                        <a:t>         10 Panasonic PPM mode 2</a:t>
                      </a:r>
                    </a:p>
                    <a:p>
                      <a:pPr marL="0" marR="0" indent="11430" algn="l">
                        <a:lnSpc>
                          <a:spcPct val="107000"/>
                        </a:lnSpc>
                        <a:spcBef>
                          <a:spcPts val="0"/>
                        </a:spcBef>
                        <a:spcAft>
                          <a:spcPts val="0"/>
                        </a:spcAft>
                      </a:pPr>
                      <a:r>
                        <a:rPr lang="en-US" sz="900" dirty="0">
                          <a:solidFill>
                            <a:srgbClr val="FF0000"/>
                          </a:solidFill>
                          <a:latin typeface="Calibri"/>
                          <a:ea typeface="Calibri"/>
                          <a:cs typeface="Times New Roman"/>
                        </a:rPr>
                        <a:t>         11 Panasonic PPM mode 3         </a:t>
                      </a:r>
                    </a:p>
                    <a:p>
                      <a:pPr marL="0" marR="0" indent="11430" algn="l">
                        <a:lnSpc>
                          <a:spcPct val="107000"/>
                        </a:lnSpc>
                        <a:spcBef>
                          <a:spcPts val="0"/>
                        </a:spcBef>
                        <a:spcAft>
                          <a:spcPts val="0"/>
                        </a:spcAft>
                      </a:pPr>
                      <a:r>
                        <a:rPr lang="en-US" sz="900" dirty="0">
                          <a:solidFill>
                            <a:srgbClr val="FF0000"/>
                          </a:solidFill>
                          <a:latin typeface="Calibri"/>
                          <a:ea typeface="Calibri"/>
                          <a:cs typeface="Times New Roman"/>
                        </a:rPr>
                        <a:t>14.3 OOK</a:t>
                      </a:r>
                    </a:p>
                    <a:p>
                      <a:pPr marL="0" marR="0" indent="11430" algn="l">
                        <a:lnSpc>
                          <a:spcPct val="107000"/>
                        </a:lnSpc>
                        <a:spcBef>
                          <a:spcPts val="0"/>
                        </a:spcBef>
                        <a:spcAft>
                          <a:spcPts val="0"/>
                        </a:spcAft>
                      </a:pPr>
                      <a:r>
                        <a:rPr lang="en-US" sz="900" dirty="0">
                          <a:solidFill>
                            <a:srgbClr val="FF0000"/>
                          </a:solidFill>
                          <a:latin typeface="Calibri"/>
                          <a:ea typeface="Calibri"/>
                          <a:cs typeface="Times New Roman"/>
                        </a:rPr>
                        <a:t>        12 </a:t>
                      </a:r>
                      <a:r>
                        <a:rPr lang="en-US" sz="900" dirty="0" err="1">
                          <a:solidFill>
                            <a:srgbClr val="FF0000"/>
                          </a:solidFill>
                          <a:latin typeface="Calibri"/>
                          <a:ea typeface="Calibri"/>
                          <a:cs typeface="Times New Roman"/>
                        </a:rPr>
                        <a:t>Kookmin</a:t>
                      </a:r>
                      <a:r>
                        <a:rPr lang="en-US" sz="900" dirty="0">
                          <a:solidFill>
                            <a:srgbClr val="FF0000"/>
                          </a:solidFill>
                          <a:latin typeface="Calibri"/>
                          <a:ea typeface="Calibri"/>
                          <a:cs typeface="Times New Roman"/>
                        </a:rPr>
                        <a:t> C-OOK mode 1 (low symbol rate mode)</a:t>
                      </a:r>
                    </a:p>
                    <a:p>
                      <a:pPr marL="0" marR="0" indent="11430" algn="l">
                        <a:lnSpc>
                          <a:spcPct val="107000"/>
                        </a:lnSpc>
                        <a:spcBef>
                          <a:spcPts val="0"/>
                        </a:spcBef>
                        <a:spcAft>
                          <a:spcPts val="0"/>
                        </a:spcAft>
                      </a:pPr>
                      <a:r>
                        <a:rPr lang="en-US" sz="900" dirty="0">
                          <a:solidFill>
                            <a:srgbClr val="FF0000"/>
                          </a:solidFill>
                          <a:latin typeface="Calibri"/>
                          <a:ea typeface="Calibri"/>
                          <a:cs typeface="Times New Roman"/>
                        </a:rPr>
                        <a:t>       13 </a:t>
                      </a:r>
                      <a:r>
                        <a:rPr lang="en-US" sz="900" dirty="0" err="1">
                          <a:solidFill>
                            <a:srgbClr val="FF0000"/>
                          </a:solidFill>
                          <a:latin typeface="Calibri"/>
                          <a:ea typeface="Calibri"/>
                          <a:cs typeface="Times New Roman"/>
                        </a:rPr>
                        <a:t>Kookmin</a:t>
                      </a:r>
                      <a:r>
                        <a:rPr lang="en-US" sz="900" dirty="0">
                          <a:solidFill>
                            <a:srgbClr val="FF0000"/>
                          </a:solidFill>
                          <a:latin typeface="Calibri"/>
                          <a:ea typeface="Calibri"/>
                          <a:cs typeface="Times New Roman"/>
                        </a:rPr>
                        <a:t> C-OOK mode 2 (frame rate drop error detection mode)</a:t>
                      </a:r>
                    </a:p>
                  </a:txBody>
                  <a:tcPr marL="114300" marR="114300" marT="0" marB="0"/>
                </a:tc>
                <a:tc>
                  <a:txBody>
                    <a:bodyPr/>
                    <a:lstStyle/>
                    <a:p>
                      <a:r>
                        <a:rPr lang="en-US" sz="900" kern="1200" baseline="0" dirty="0" smtClean="0">
                          <a:solidFill>
                            <a:srgbClr val="FF0000"/>
                          </a:solidFill>
                          <a:latin typeface="+mn-lt"/>
                          <a:ea typeface="+mn-ea"/>
                          <a:cs typeface="+mn-cs"/>
                        </a:rPr>
                        <a:t>1.FSK (</a:t>
                      </a:r>
                      <a:r>
                        <a:rPr lang="en-US" sz="900" kern="1200" baseline="0" dirty="0" err="1" smtClean="0">
                          <a:solidFill>
                            <a:srgbClr val="FF0000"/>
                          </a:solidFill>
                          <a:latin typeface="+mn-lt"/>
                          <a:ea typeface="+mn-ea"/>
                          <a:cs typeface="+mn-cs"/>
                        </a:rPr>
                        <a:t>Kookmin</a:t>
                      </a:r>
                      <a:r>
                        <a:rPr lang="en-US" sz="900" kern="1200" baseline="0" dirty="0" smtClean="0">
                          <a:solidFill>
                            <a:srgbClr val="FF0000"/>
                          </a:solidFill>
                          <a:latin typeface="+mn-lt"/>
                          <a:ea typeface="+mn-ea"/>
                          <a:cs typeface="+mn-cs"/>
                        </a:rPr>
                        <a:t> U.) </a:t>
                      </a:r>
                    </a:p>
                    <a:p>
                      <a:r>
                        <a:rPr lang="en-US" sz="900" kern="1200" baseline="0" dirty="0" smtClean="0">
                          <a:solidFill>
                            <a:srgbClr val="FF0000"/>
                          </a:solidFill>
                          <a:latin typeface="+mn-lt"/>
                          <a:ea typeface="+mn-ea"/>
                          <a:cs typeface="+mn-cs"/>
                        </a:rPr>
                        <a:t>2.</a:t>
                      </a:r>
                      <a:r>
                        <a:rPr lang="en-US" sz="900" kern="1200" dirty="0" smtClean="0">
                          <a:solidFill>
                            <a:srgbClr val="FF0000"/>
                          </a:solidFill>
                          <a:latin typeface="+mn-lt"/>
                          <a:ea typeface="+mn-ea"/>
                          <a:cs typeface="+mn-cs"/>
                        </a:rPr>
                        <a:t> 2 mode OOK</a:t>
                      </a:r>
                      <a:r>
                        <a:rPr lang="en-US" sz="900" kern="1200" baseline="0" dirty="0" smtClean="0">
                          <a:solidFill>
                            <a:srgbClr val="FF0000"/>
                          </a:solidFill>
                          <a:latin typeface="+mn-lt"/>
                          <a:ea typeface="+mn-ea"/>
                          <a:cs typeface="+mn-cs"/>
                        </a:rPr>
                        <a:t> (</a:t>
                      </a:r>
                      <a:r>
                        <a:rPr lang="en-US" sz="900" kern="1200" baseline="0" dirty="0" err="1" smtClean="0">
                          <a:solidFill>
                            <a:srgbClr val="FF0000"/>
                          </a:solidFill>
                          <a:latin typeface="+mn-lt"/>
                          <a:ea typeface="+mn-ea"/>
                          <a:cs typeface="+mn-cs"/>
                        </a:rPr>
                        <a:t>Kookmin</a:t>
                      </a:r>
                      <a:r>
                        <a:rPr lang="en-US" sz="900" kern="1200" baseline="0" dirty="0" smtClean="0">
                          <a:solidFill>
                            <a:srgbClr val="FF0000"/>
                          </a:solidFill>
                          <a:latin typeface="+mn-lt"/>
                          <a:ea typeface="+mn-ea"/>
                          <a:cs typeface="+mn-cs"/>
                        </a:rPr>
                        <a:t> U.) </a:t>
                      </a:r>
                    </a:p>
                    <a:p>
                      <a:r>
                        <a:rPr lang="en-US" sz="900" kern="1200" baseline="0" dirty="0" smtClean="0">
                          <a:solidFill>
                            <a:srgbClr val="FF0000"/>
                          </a:solidFill>
                          <a:latin typeface="+mn-lt"/>
                          <a:ea typeface="+mn-ea"/>
                          <a:cs typeface="+mn-cs"/>
                        </a:rPr>
                        <a:t>3.</a:t>
                      </a:r>
                      <a:r>
                        <a:rPr lang="en-US" sz="900" kern="1200" dirty="0" smtClean="0">
                          <a:solidFill>
                            <a:srgbClr val="FF0000"/>
                          </a:solidFill>
                          <a:latin typeface="+mn-lt"/>
                          <a:ea typeface="+mn-ea"/>
                          <a:cs typeface="+mn-cs"/>
                        </a:rPr>
                        <a:t> 3 mode PWM/PPM </a:t>
                      </a:r>
                      <a:r>
                        <a:rPr lang="en-US" sz="900" kern="1200" baseline="0" dirty="0" smtClean="0">
                          <a:solidFill>
                            <a:srgbClr val="FF0000"/>
                          </a:solidFill>
                          <a:latin typeface="+mn-lt"/>
                          <a:ea typeface="+mn-ea"/>
                          <a:cs typeface="+mn-cs"/>
                        </a:rPr>
                        <a:t>(Panasonic) </a:t>
                      </a:r>
                    </a:p>
                    <a:p>
                      <a:r>
                        <a:rPr lang="en-US" sz="900" kern="1200" baseline="0" dirty="0" smtClean="0">
                          <a:solidFill>
                            <a:srgbClr val="FF0000"/>
                          </a:solidFill>
                          <a:latin typeface="+mn-lt"/>
                          <a:ea typeface="+mn-ea"/>
                          <a:cs typeface="+mn-cs"/>
                        </a:rPr>
                        <a:t>4.RS-FSK (NTU, 16/0018r0) </a:t>
                      </a:r>
                    </a:p>
                    <a:p>
                      <a:endParaRPr lang="en-US" sz="900" dirty="0"/>
                    </a:p>
                  </a:txBody>
                  <a:tcPr/>
                </a:tc>
              </a:tr>
              <a:tr h="370840">
                <a:tc>
                  <a:txBody>
                    <a:bodyPr/>
                    <a:lstStyle/>
                    <a:p>
                      <a:r>
                        <a:rPr lang="en-US" sz="900" dirty="0" smtClean="0"/>
                        <a:t>PHY C</a:t>
                      </a:r>
                      <a:endParaRPr lang="en-US" sz="900" dirty="0"/>
                    </a:p>
                  </a:txBody>
                  <a:tcPr/>
                </a:tc>
                <a:tc>
                  <a:txBody>
                    <a:bodyPr/>
                    <a:lstStyle/>
                    <a:p>
                      <a:pPr marL="0" indent="0">
                        <a:buNone/>
                      </a:pPr>
                      <a:r>
                        <a:rPr lang="en-US" altLang="en-US" sz="900" dirty="0" smtClean="0"/>
                        <a:t>1. UCT-ISC</a:t>
                      </a:r>
                    </a:p>
                    <a:p>
                      <a:pPr marL="0" indent="0">
                        <a:buNone/>
                      </a:pPr>
                      <a:r>
                        <a:rPr lang="en-US" sz="900" dirty="0" smtClean="0">
                          <a:solidFill>
                            <a:srgbClr val="FF0000"/>
                          </a:solidFill>
                        </a:rPr>
                        <a:t>2.</a:t>
                      </a:r>
                      <a:r>
                        <a:rPr lang="en-US" sz="900" baseline="0" dirty="0" smtClean="0">
                          <a:solidFill>
                            <a:srgbClr val="FF0000"/>
                          </a:solidFill>
                        </a:rPr>
                        <a:t> Invisible data embedded display</a:t>
                      </a:r>
                    </a:p>
                    <a:p>
                      <a:pPr marL="0" indent="0">
                        <a:buNone/>
                      </a:pPr>
                      <a:r>
                        <a:rPr lang="en-US" sz="900" baseline="0" dirty="0" smtClean="0">
                          <a:solidFill>
                            <a:srgbClr val="00B0F0"/>
                          </a:solidFill>
                        </a:rPr>
                        <a:t>3. CSM (color space modulation)</a:t>
                      </a:r>
                    </a:p>
                    <a:p>
                      <a:pPr marL="0" indent="0">
                        <a:buNone/>
                      </a:pPr>
                      <a:r>
                        <a:rPr lang="en-US" sz="900" baseline="0" dirty="0" smtClean="0">
                          <a:solidFill>
                            <a:srgbClr val="FF0000"/>
                          </a:solidFill>
                        </a:rPr>
                        <a:t>4. SCAM</a:t>
                      </a:r>
                      <a:endParaRPr lang="en-US" sz="900" dirty="0">
                        <a:solidFill>
                          <a:srgbClr val="FF0000"/>
                        </a:solidFill>
                      </a:endParaRPr>
                    </a:p>
                  </a:txBody>
                  <a:tcPr/>
                </a:tc>
                <a:tc>
                  <a:txBody>
                    <a:bodyPr/>
                    <a:lstStyle/>
                    <a:p>
                      <a:r>
                        <a:rPr lang="en-US" sz="900" kern="1200" baseline="0" dirty="0" smtClean="0">
                          <a:solidFill>
                            <a:schemeClr val="dk1"/>
                          </a:solidFill>
                          <a:latin typeface="+mn-lt"/>
                          <a:ea typeface="+mn-ea"/>
                          <a:cs typeface="+mn-cs"/>
                        </a:rPr>
                        <a:t>1.Compatible Color Shift Keying (</a:t>
                      </a:r>
                      <a:r>
                        <a:rPr lang="en-US" sz="900" kern="1200" baseline="0" dirty="0" err="1" smtClean="0">
                          <a:solidFill>
                            <a:schemeClr val="dk1"/>
                          </a:solidFill>
                          <a:latin typeface="+mn-lt"/>
                          <a:ea typeface="+mn-ea"/>
                          <a:cs typeface="+mn-cs"/>
                        </a:rPr>
                        <a:t>Kookmin</a:t>
                      </a:r>
                      <a:r>
                        <a:rPr lang="en-US" sz="900" kern="1200" baseline="0" dirty="0" smtClean="0">
                          <a:solidFill>
                            <a:schemeClr val="dk1"/>
                          </a:solidFill>
                          <a:latin typeface="+mn-lt"/>
                          <a:ea typeface="+mn-ea"/>
                          <a:cs typeface="+mn-cs"/>
                        </a:rPr>
                        <a:t> U., 16/0012r1) </a:t>
                      </a:r>
                    </a:p>
                    <a:p>
                      <a:r>
                        <a:rPr lang="en-US" sz="900" kern="1200" baseline="0" dirty="0" smtClean="0">
                          <a:solidFill>
                            <a:srgbClr val="FF0000"/>
                          </a:solidFill>
                          <a:latin typeface="+mn-lt"/>
                          <a:ea typeface="+mn-ea"/>
                          <a:cs typeface="+mn-cs"/>
                        </a:rPr>
                        <a:t>2.VCAM (SNUST, 16/0024r3) </a:t>
                      </a:r>
                    </a:p>
                    <a:p>
                      <a:r>
                        <a:rPr lang="en-US" sz="900" kern="1200" baseline="0" dirty="0" smtClean="0">
                          <a:solidFill>
                            <a:srgbClr val="FF0000"/>
                          </a:solidFill>
                          <a:latin typeface="+mn-lt"/>
                          <a:ea typeface="+mn-ea"/>
                          <a:cs typeface="+mn-cs"/>
                        </a:rPr>
                        <a:t>3.Invisible data-embedding (SNUST, 16/0025r1) </a:t>
                      </a:r>
                    </a:p>
                    <a:p>
                      <a:r>
                        <a:rPr lang="en-US" sz="900" kern="1200" baseline="0" dirty="0" smtClean="0">
                          <a:solidFill>
                            <a:srgbClr val="00B0F0"/>
                          </a:solidFill>
                          <a:latin typeface="+mn-lt"/>
                          <a:ea typeface="+mn-ea"/>
                          <a:cs typeface="+mn-cs"/>
                        </a:rPr>
                        <a:t>4.PAPM (China Telecom, 16/0229r1) </a:t>
                      </a:r>
                    </a:p>
                    <a:p>
                      <a:r>
                        <a:rPr lang="fi-FI" sz="900" kern="1200" baseline="0" dirty="0" smtClean="0">
                          <a:solidFill>
                            <a:schemeClr val="dk1"/>
                          </a:solidFill>
                          <a:latin typeface="+mn-lt"/>
                          <a:ea typeface="+mn-ea"/>
                          <a:cs typeface="+mn-cs"/>
                        </a:rPr>
                        <a:t>5.Kookmin 5 (KookminU., 16/????r0) </a:t>
                      </a:r>
                    </a:p>
                  </a:txBody>
                  <a:tcPr/>
                </a:tc>
                <a:tc>
                  <a:txBody>
                    <a:bodyPr/>
                    <a:lstStyle/>
                    <a:p>
                      <a:pPr marL="0" marR="0" indent="11430" algn="l">
                        <a:lnSpc>
                          <a:spcPct val="107000"/>
                        </a:lnSpc>
                        <a:spcBef>
                          <a:spcPts val="0"/>
                        </a:spcBef>
                        <a:spcAft>
                          <a:spcPts val="0"/>
                        </a:spcAft>
                      </a:pPr>
                      <a:r>
                        <a:rPr lang="en-US" sz="900" dirty="0">
                          <a:latin typeface="Calibri"/>
                          <a:ea typeface="Calibri"/>
                          <a:cs typeface="Times New Roman"/>
                        </a:rPr>
                        <a:t>15.1 Visible 2D-sequential code</a:t>
                      </a:r>
                    </a:p>
                    <a:p>
                      <a:pPr marL="0" marR="0" indent="11430" algn="l">
                        <a:lnSpc>
                          <a:spcPct val="107000"/>
                        </a:lnSpc>
                        <a:spcBef>
                          <a:spcPts val="0"/>
                        </a:spcBef>
                        <a:spcAft>
                          <a:spcPts val="0"/>
                        </a:spcAft>
                      </a:pPr>
                      <a:r>
                        <a:rPr lang="en-US" sz="900" dirty="0">
                          <a:latin typeface="Calibri"/>
                          <a:ea typeface="Calibri"/>
                          <a:cs typeface="Times New Roman"/>
                        </a:rPr>
                        <a:t>         </a:t>
                      </a:r>
                      <a:r>
                        <a:rPr lang="en-US" sz="900" dirty="0">
                          <a:solidFill>
                            <a:srgbClr val="FF0000"/>
                          </a:solidFill>
                          <a:latin typeface="Calibri"/>
                          <a:ea typeface="Calibri"/>
                          <a:cs typeface="Times New Roman"/>
                        </a:rPr>
                        <a:t>14 SNUST VCAM code</a:t>
                      </a:r>
                    </a:p>
                    <a:p>
                      <a:pPr marL="0" marR="0" indent="11430" algn="l">
                        <a:lnSpc>
                          <a:spcPct val="107000"/>
                        </a:lnSpc>
                        <a:spcBef>
                          <a:spcPts val="0"/>
                        </a:spcBef>
                        <a:spcAft>
                          <a:spcPts val="0"/>
                        </a:spcAft>
                      </a:pPr>
                      <a:r>
                        <a:rPr lang="en-US" sz="900" dirty="0">
                          <a:latin typeface="Calibri"/>
                          <a:ea typeface="Calibri"/>
                          <a:cs typeface="Times New Roman"/>
                        </a:rPr>
                        <a:t>         15 </a:t>
                      </a:r>
                      <a:r>
                        <a:rPr lang="en-US" sz="900" dirty="0" err="1">
                          <a:latin typeface="Calibri"/>
                          <a:ea typeface="Calibri"/>
                          <a:cs typeface="Times New Roman"/>
                        </a:rPr>
                        <a:t>Kookmin</a:t>
                      </a:r>
                      <a:r>
                        <a:rPr lang="en-US" sz="900" dirty="0">
                          <a:latin typeface="Calibri"/>
                          <a:ea typeface="Calibri"/>
                          <a:cs typeface="Times New Roman"/>
                        </a:rPr>
                        <a:t> color code</a:t>
                      </a:r>
                    </a:p>
                    <a:p>
                      <a:pPr marL="0" marR="0" indent="11430" algn="l">
                        <a:lnSpc>
                          <a:spcPct val="107000"/>
                        </a:lnSpc>
                        <a:spcBef>
                          <a:spcPts val="0"/>
                        </a:spcBef>
                        <a:spcAft>
                          <a:spcPts val="0"/>
                        </a:spcAft>
                      </a:pPr>
                      <a:r>
                        <a:rPr lang="en-US" sz="900" dirty="0">
                          <a:latin typeface="Calibri"/>
                          <a:ea typeface="Calibri"/>
                          <a:cs typeface="Times New Roman"/>
                        </a:rPr>
                        <a:t>         …….Intel 2D-sequential code</a:t>
                      </a:r>
                    </a:p>
                    <a:p>
                      <a:pPr marL="0" marR="0" indent="11430" algn="l">
                        <a:lnSpc>
                          <a:spcPct val="107000"/>
                        </a:lnSpc>
                        <a:spcBef>
                          <a:spcPts val="0"/>
                        </a:spcBef>
                        <a:spcAft>
                          <a:spcPts val="0"/>
                        </a:spcAft>
                      </a:pPr>
                      <a:r>
                        <a:rPr lang="en-US" sz="900" dirty="0">
                          <a:latin typeface="Calibri"/>
                          <a:ea typeface="Calibri"/>
                          <a:cs typeface="Times New Roman"/>
                        </a:rPr>
                        <a:t>         </a:t>
                      </a:r>
                      <a:r>
                        <a:rPr lang="en-US" sz="900" dirty="0">
                          <a:solidFill>
                            <a:srgbClr val="00B0F0"/>
                          </a:solidFill>
                          <a:latin typeface="Calibri"/>
                          <a:ea typeface="Calibri"/>
                          <a:cs typeface="Times New Roman"/>
                        </a:rPr>
                        <a:t>16 PAPM China Telecom      </a:t>
                      </a:r>
                    </a:p>
                    <a:p>
                      <a:pPr marL="0" marR="0" indent="11430" algn="l">
                        <a:lnSpc>
                          <a:spcPct val="107000"/>
                        </a:lnSpc>
                        <a:spcBef>
                          <a:spcPts val="0"/>
                        </a:spcBef>
                        <a:spcAft>
                          <a:spcPts val="0"/>
                        </a:spcAft>
                      </a:pPr>
                      <a:r>
                        <a:rPr lang="en-US" sz="900" dirty="0">
                          <a:latin typeface="Calibri"/>
                          <a:ea typeface="Calibri"/>
                          <a:cs typeface="Times New Roman"/>
                        </a:rPr>
                        <a:t>15.2 Invisible 2D-screen code </a:t>
                      </a:r>
                    </a:p>
                    <a:p>
                      <a:pPr marL="0" marR="0" indent="11430" algn="l">
                        <a:lnSpc>
                          <a:spcPct val="107000"/>
                        </a:lnSpc>
                        <a:spcBef>
                          <a:spcPts val="0"/>
                        </a:spcBef>
                        <a:spcAft>
                          <a:spcPts val="0"/>
                        </a:spcAft>
                      </a:pPr>
                      <a:r>
                        <a:rPr lang="en-US" sz="900" dirty="0">
                          <a:latin typeface="Calibri"/>
                          <a:ea typeface="Calibri"/>
                          <a:cs typeface="Times New Roman"/>
                        </a:rPr>
                        <a:t>         </a:t>
                      </a:r>
                      <a:r>
                        <a:rPr lang="en-US" sz="900" dirty="0">
                          <a:solidFill>
                            <a:srgbClr val="FF0000"/>
                          </a:solidFill>
                          <a:latin typeface="Calibri"/>
                          <a:ea typeface="Calibri"/>
                          <a:cs typeface="Times New Roman"/>
                        </a:rPr>
                        <a:t>17 SNUST invisible code </a:t>
                      </a:r>
                    </a:p>
                    <a:p>
                      <a:pPr marL="0" marR="0" indent="11430" algn="l">
                        <a:lnSpc>
                          <a:spcPct val="107000"/>
                        </a:lnSpc>
                        <a:spcBef>
                          <a:spcPts val="0"/>
                        </a:spcBef>
                        <a:spcAft>
                          <a:spcPts val="0"/>
                        </a:spcAft>
                      </a:pPr>
                      <a:r>
                        <a:rPr lang="en-US" sz="900" dirty="0">
                          <a:latin typeface="Calibri"/>
                          <a:ea typeface="Calibri"/>
                          <a:cs typeface="Times New Roman"/>
                        </a:rPr>
                        <a:t>         18 </a:t>
                      </a:r>
                      <a:r>
                        <a:rPr lang="en-US" sz="900" dirty="0" err="1">
                          <a:latin typeface="Calibri"/>
                          <a:ea typeface="Calibri"/>
                          <a:cs typeface="Times New Roman"/>
                        </a:rPr>
                        <a:t>Kookmin</a:t>
                      </a:r>
                      <a:r>
                        <a:rPr lang="en-US" sz="900" dirty="0">
                          <a:latin typeface="Calibri"/>
                          <a:ea typeface="Calibri"/>
                          <a:cs typeface="Times New Roman"/>
                        </a:rPr>
                        <a:t> Invisible code ???</a:t>
                      </a:r>
                    </a:p>
                  </a:txBody>
                  <a:tcPr marL="114300" marR="1143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baseline="0" dirty="0" smtClean="0">
                          <a:solidFill>
                            <a:schemeClr val="dk1"/>
                          </a:solidFill>
                          <a:latin typeface="+mn-lt"/>
                          <a:ea typeface="+mn-ea"/>
                          <a:cs typeface="+mn-cs"/>
                        </a:rPr>
                        <a:t>1.</a:t>
                      </a:r>
                      <a:r>
                        <a:rPr lang="en-US" sz="900" kern="1200" dirty="0" smtClean="0">
                          <a:solidFill>
                            <a:schemeClr val="dk1"/>
                          </a:solidFill>
                          <a:latin typeface="+mn-lt"/>
                          <a:ea typeface="+mn-ea"/>
                          <a:cs typeface="+mn-cs"/>
                        </a:rPr>
                        <a:t> 2D-sequential color code</a:t>
                      </a:r>
                      <a:r>
                        <a:rPr lang="en-US" sz="900" kern="1200" baseline="0" dirty="0" smtClean="0">
                          <a:solidFill>
                            <a:schemeClr val="dk1"/>
                          </a:solidFill>
                          <a:latin typeface="+mn-lt"/>
                          <a:ea typeface="+mn-ea"/>
                          <a:cs typeface="+mn-cs"/>
                        </a:rPr>
                        <a:t> (</a:t>
                      </a:r>
                      <a:r>
                        <a:rPr lang="en-US" sz="900" kern="1200" baseline="0" dirty="0" err="1" smtClean="0">
                          <a:solidFill>
                            <a:schemeClr val="dk1"/>
                          </a:solidFill>
                          <a:latin typeface="+mn-lt"/>
                          <a:ea typeface="+mn-ea"/>
                          <a:cs typeface="+mn-cs"/>
                        </a:rPr>
                        <a:t>Kookmin</a:t>
                      </a:r>
                      <a:r>
                        <a:rPr lang="en-US" sz="900" kern="1200" baseline="0" dirty="0" smtClean="0">
                          <a:solidFill>
                            <a:schemeClr val="dk1"/>
                          </a:solidFill>
                          <a:latin typeface="+mn-lt"/>
                          <a:ea typeface="+mn-ea"/>
                          <a:cs typeface="+mn-cs"/>
                        </a:rPr>
                        <a:t> U.) </a:t>
                      </a:r>
                    </a:p>
                    <a:p>
                      <a:r>
                        <a:rPr lang="en-US" sz="900" kern="1200" baseline="0" dirty="0" smtClean="0">
                          <a:solidFill>
                            <a:srgbClr val="FF0000"/>
                          </a:solidFill>
                          <a:latin typeface="+mn-lt"/>
                          <a:ea typeface="+mn-ea"/>
                          <a:cs typeface="+mn-cs"/>
                        </a:rPr>
                        <a:t>2.VTASC (SNUST) </a:t>
                      </a:r>
                    </a:p>
                    <a:p>
                      <a:r>
                        <a:rPr lang="en-US" sz="900" kern="1200" baseline="0" dirty="0" smtClean="0">
                          <a:solidFill>
                            <a:srgbClr val="FF0000"/>
                          </a:solidFill>
                          <a:latin typeface="+mn-lt"/>
                          <a:ea typeface="+mn-ea"/>
                          <a:cs typeface="+mn-cs"/>
                        </a:rPr>
                        <a:t>3.Invisible data-embedding (SNUST)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baseline="0" dirty="0" smtClean="0">
                          <a:solidFill>
                            <a:srgbClr val="00B0F0"/>
                          </a:solidFill>
                          <a:latin typeface="+mn-lt"/>
                          <a:ea typeface="+mn-ea"/>
                          <a:cs typeface="+mn-cs"/>
                        </a:rPr>
                        <a:t>4.PAPM (China Telecom, 16/0229r1)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solidFill>
                            <a:srgbClr val="00B0F0"/>
                          </a:solidFill>
                        </a:rPr>
                        <a:t>5 CSM</a:t>
                      </a:r>
                      <a:endParaRPr lang="en-US" sz="900" dirty="0" smtClean="0">
                        <a:solidFill>
                          <a:srgbClr val="00B0F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i-FI" sz="900" kern="1200" baseline="0" dirty="0" smtClean="0">
                          <a:solidFill>
                            <a:schemeClr val="dk1"/>
                          </a:solidFill>
                          <a:latin typeface="+mn-lt"/>
                          <a:ea typeface="+mn-ea"/>
                          <a:cs typeface="+mn-cs"/>
                        </a:rPr>
                        <a:t>6.Kookmin</a:t>
                      </a:r>
                      <a:r>
                        <a:rPr lang="en-US" sz="900" kern="1200" dirty="0" smtClean="0">
                          <a:solidFill>
                            <a:schemeClr val="dk1"/>
                          </a:solidFill>
                          <a:latin typeface="+mn-lt"/>
                          <a:ea typeface="+mn-ea"/>
                          <a:cs typeface="+mn-cs"/>
                        </a:rPr>
                        <a:t> Invisible code</a:t>
                      </a:r>
                      <a:r>
                        <a:rPr lang="fi-FI" sz="900" kern="1200" baseline="0" dirty="0" smtClean="0">
                          <a:solidFill>
                            <a:schemeClr val="dk1"/>
                          </a:solidFill>
                          <a:latin typeface="+mn-lt"/>
                          <a:ea typeface="+mn-ea"/>
                          <a:cs typeface="+mn-cs"/>
                        </a:rPr>
                        <a:t>  (KookminU.,) </a:t>
                      </a:r>
                    </a:p>
                  </a:txBody>
                  <a:tcPr/>
                </a:tc>
              </a:tr>
            </a:tbl>
          </a:graphicData>
        </a:graphic>
      </p:graphicFrame>
      <p:sp>
        <p:nvSpPr>
          <p:cNvPr id="5" name="Rectangle 5"/>
          <p:cNvSpPr>
            <a:spLocks noChangeArrowheads="1"/>
          </p:cNvSpPr>
          <p:nvPr/>
        </p:nvSpPr>
        <p:spPr bwMode="auto">
          <a:xfrm>
            <a:off x="228600" y="609600"/>
            <a:ext cx="8763000" cy="913070"/>
          </a:xfrm>
          <a:prstGeom prst="rect">
            <a:avLst/>
          </a:prstGeom>
          <a:noFill/>
          <a:ln w="9525">
            <a:noFill/>
            <a:miter lim="800000"/>
            <a:headEnd/>
            <a:tailEnd/>
          </a:ln>
        </p:spPr>
        <p:txBody>
          <a:bodyPr>
            <a:spAutoFit/>
          </a:bodyPr>
          <a:lstStyle/>
          <a:p>
            <a:pPr marL="342900" indent="-342900" algn="ctr" eaLnBrk="1" hangingPunct="1">
              <a:lnSpc>
                <a:spcPts val="3200"/>
              </a:lnSpc>
              <a:spcBef>
                <a:spcPct val="20000"/>
              </a:spcBef>
            </a:pPr>
            <a:r>
              <a:rPr kumimoji="0" lang="en-US" altLang="ko-KR" sz="3200" b="1" i="1" dirty="0" smtClean="0">
                <a:solidFill>
                  <a:srgbClr val="00B0F0"/>
                </a:solidFill>
                <a:cs typeface="Times New Roman" pitchFamily="18" charset="0"/>
              </a:rPr>
              <a:t>NEW PROPOSAL FOR </a:t>
            </a:r>
            <a:r>
              <a:rPr lang="en-US" altLang="ko-KR" sz="3200" b="1" i="1" dirty="0" smtClean="0">
                <a:solidFill>
                  <a:srgbClr val="00B0F0"/>
                </a:solidFill>
                <a:cs typeface="Times New Roman" pitchFamily="18" charset="0"/>
              </a:rPr>
              <a:t>ISC/L-PD</a:t>
            </a:r>
            <a:r>
              <a:rPr kumimoji="0" lang="en-US" altLang="ko-KR" sz="3200" b="1" i="1" dirty="0" smtClean="0">
                <a:solidFill>
                  <a:srgbClr val="00B0F0"/>
                </a:solidFill>
                <a:cs typeface="Times New Roman" pitchFamily="18" charset="0"/>
              </a:rPr>
              <a:t> PHY MODE CLASSIFICATION</a:t>
            </a:r>
            <a:endParaRPr kumimoji="0" lang="en-US" altLang="ko-KR" sz="3200" b="1" i="1" dirty="0">
              <a:solidFill>
                <a:srgbClr val="00B0F0"/>
              </a:solidFill>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678</Words>
  <Application>Microsoft Office PowerPoint</Application>
  <PresentationFormat>화면 슬라이드 쇼(4:3)</PresentationFormat>
  <Paragraphs>130</Paragraphs>
  <Slides>5</Slides>
  <Notes>1</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Office 테마</vt:lpstr>
      <vt:lpstr>슬라이드 1</vt:lpstr>
      <vt:lpstr>Proposal for ISC/L-PD PHY mode Classification</vt:lpstr>
      <vt:lpstr>INTRODUCTION</vt:lpstr>
      <vt:lpstr>슬라이드 4</vt:lpstr>
      <vt:lpstr>슬라이드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Soo-Young</dc:creator>
  <cp:lastModifiedBy>Soo-Young</cp:lastModifiedBy>
  <cp:revision>33</cp:revision>
  <dcterms:created xsi:type="dcterms:W3CDTF">2016-03-17T03:28:32Z</dcterms:created>
  <dcterms:modified xsi:type="dcterms:W3CDTF">2016-03-17T06:58:34Z</dcterms:modified>
</cp:coreProperties>
</file>