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10"/>
  </p:notesMasterIdLst>
  <p:handoutMasterIdLst>
    <p:handoutMasterId r:id="rId11"/>
  </p:handoutMasterIdLst>
  <p:sldIdLst>
    <p:sldId id="259" r:id="rId2"/>
    <p:sldId id="389" r:id="rId3"/>
    <p:sldId id="390" r:id="rId4"/>
    <p:sldId id="391" r:id="rId5"/>
    <p:sldId id="372" r:id="rId6"/>
    <p:sldId id="383" r:id="rId7"/>
    <p:sldId id="381" r:id="rId8"/>
    <p:sldId id="386" r:id="rId9"/>
  </p:sldIdLst>
  <p:sldSz cx="9144000" cy="6858000" type="screen4x3"/>
  <p:notesSz cx="7010400" cy="9296400"/>
  <p:defaultTextStyle>
    <a:defPPr>
      <a:defRPr lang="en-US"/>
    </a:defPPr>
    <a:lvl1pPr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Times New Roman" panose="02020603050405020304" pitchFamily="18" charset="0"/>
        <a:ea typeface="+mn-ea"/>
        <a:cs typeface="+mn-cs"/>
      </a:defRPr>
    </a:lvl6pPr>
    <a:lvl7pPr marL="2743200" algn="l" defTabSz="914400" rtl="0" eaLnBrk="1" latinLnBrk="0" hangingPunct="1">
      <a:defRPr sz="1200" kern="1200">
        <a:solidFill>
          <a:schemeClr val="tx1"/>
        </a:solidFill>
        <a:latin typeface="Times New Roman" panose="02020603050405020304" pitchFamily="18" charset="0"/>
        <a:ea typeface="+mn-ea"/>
        <a:cs typeface="+mn-cs"/>
      </a:defRPr>
    </a:lvl7pPr>
    <a:lvl8pPr marL="3200400" algn="l" defTabSz="914400" rtl="0" eaLnBrk="1" latinLnBrk="0" hangingPunct="1">
      <a:defRPr sz="1200" kern="1200">
        <a:solidFill>
          <a:schemeClr val="tx1"/>
        </a:solidFill>
        <a:latin typeface="Times New Roman" panose="02020603050405020304" pitchFamily="18" charset="0"/>
        <a:ea typeface="+mn-ea"/>
        <a:cs typeface="+mn-cs"/>
      </a:defRPr>
    </a:lvl8pPr>
    <a:lvl9pPr marL="3657600" algn="l" defTabSz="914400" rtl="0" eaLnBrk="1" latinLnBrk="0" hangingPunct="1">
      <a:defRPr sz="1200" kern="1200">
        <a:solidFill>
          <a:schemeClr val="tx1"/>
        </a:solidFill>
        <a:latin typeface="Times New Roman" panose="02020603050405020304"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DCD"/>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26" autoAdjust="0"/>
    <p:restoredTop sz="94660"/>
  </p:normalViewPr>
  <p:slideViewPr>
    <p:cSldViewPr>
      <p:cViewPr>
        <p:scale>
          <a:sx n="66" d="100"/>
          <a:sy n="66" d="100"/>
        </p:scale>
        <p:origin x="-1446" y="-186"/>
      </p:cViewPr>
      <p:guideLst>
        <p:guide orient="horz" pos="2160"/>
        <p:guide pos="2880"/>
      </p:guideLst>
    </p:cSldViewPr>
  </p:slideViewPr>
  <p:notesTextViewPr>
    <p:cViewPr>
      <p:scale>
        <a:sx n="1" d="1"/>
        <a:sy n="1" d="1"/>
      </p:scale>
      <p:origin x="0" y="0"/>
    </p:cViewPr>
  </p:notesTextViewPr>
  <p:notesViewPr>
    <p:cSldViewPr>
      <p:cViewPr varScale="1">
        <p:scale>
          <a:sx n="52" d="100"/>
          <a:sy n="52" d="100"/>
        </p:scale>
        <p:origin x="-2868" y="-9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3583843" y="175750"/>
            <a:ext cx="2723591"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8677">
              <a:defRPr sz="1400" b="1"/>
            </a:lvl1pPr>
          </a:lstStyle>
          <a:p>
            <a:r>
              <a:rPr lang="en-US" altLang="en-US"/>
              <a:t>doc.: IEEE 802.15-&lt;doc#&gt;</a:t>
            </a:r>
          </a:p>
        </p:txBody>
      </p:sp>
      <p:sp>
        <p:nvSpPr>
          <p:cNvPr id="3075" name="Rectangle 3"/>
          <p:cNvSpPr>
            <a:spLocks noGrp="1" noChangeArrowheads="1"/>
          </p:cNvSpPr>
          <p:nvPr>
            <p:ph type="dt" sz="quarter" idx="1"/>
          </p:nvPr>
        </p:nvSpPr>
        <p:spPr bwMode="auto">
          <a:xfrm>
            <a:off x="702966" y="175750"/>
            <a:ext cx="233519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8677">
              <a:defRPr sz="1400" b="1"/>
            </a:lvl1pPr>
          </a:lstStyle>
          <a:p>
            <a:r>
              <a:rPr lang="en-US" altLang="en-US"/>
              <a:t>&lt;month year&gt;</a:t>
            </a:r>
          </a:p>
        </p:txBody>
      </p:sp>
      <p:sp>
        <p:nvSpPr>
          <p:cNvPr id="3076" name="Rectangle 4"/>
          <p:cNvSpPr>
            <a:spLocks noGrp="1" noChangeArrowheads="1"/>
          </p:cNvSpPr>
          <p:nvPr>
            <p:ph type="ftr" sz="quarter" idx="2"/>
          </p:nvPr>
        </p:nvSpPr>
        <p:spPr bwMode="auto">
          <a:xfrm>
            <a:off x="4206561" y="8997439"/>
            <a:ext cx="2181120" cy="15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8677">
              <a:defRPr sz="1000"/>
            </a:lvl1pPr>
          </a:lstStyle>
          <a:p>
            <a:r>
              <a:rPr lang="en-US" altLang="en-US"/>
              <a:t>&lt;author&gt;, &lt;company&gt;</a:t>
            </a:r>
          </a:p>
        </p:txBody>
      </p:sp>
      <p:sp>
        <p:nvSpPr>
          <p:cNvPr id="3077" name="Rectangle 5"/>
          <p:cNvSpPr>
            <a:spLocks noGrp="1" noChangeArrowheads="1"/>
          </p:cNvSpPr>
          <p:nvPr>
            <p:ph type="sldNum" sz="quarter" idx="3"/>
          </p:nvPr>
        </p:nvSpPr>
        <p:spPr bwMode="auto">
          <a:xfrm>
            <a:off x="2726802" y="8997439"/>
            <a:ext cx="1401117" cy="15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ctr" defTabSz="938677">
              <a:defRPr sz="1000"/>
            </a:lvl1pPr>
          </a:lstStyle>
          <a:p>
            <a:r>
              <a:rPr lang="en-US" altLang="en-US"/>
              <a:t>Page </a:t>
            </a:r>
            <a:fld id="{97310A61-983B-4502-A285-03424D4CB2B1}" type="slidenum">
              <a:rPr lang="en-US" altLang="en-US"/>
              <a:pPr/>
              <a:t>‹#›</a:t>
            </a:fld>
            <a:endParaRPr lang="en-US" altLang="en-US"/>
          </a:p>
        </p:txBody>
      </p:sp>
      <p:sp>
        <p:nvSpPr>
          <p:cNvPr id="3078" name="Line 6"/>
          <p:cNvSpPr>
            <a:spLocks noChangeShapeType="1"/>
          </p:cNvSpPr>
          <p:nvPr/>
        </p:nvSpPr>
        <p:spPr bwMode="auto">
          <a:xfrm>
            <a:off x="701362" y="388013"/>
            <a:ext cx="5607678"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52" tIns="45976" rIns="91952" bIns="45976" anchor="ctr"/>
          <a:lstStyle/>
          <a:p>
            <a:endParaRPr lang="en-US"/>
          </a:p>
        </p:txBody>
      </p:sp>
      <p:sp>
        <p:nvSpPr>
          <p:cNvPr id="3079" name="Rectangle 7"/>
          <p:cNvSpPr>
            <a:spLocks noChangeArrowheads="1"/>
          </p:cNvSpPr>
          <p:nvPr/>
        </p:nvSpPr>
        <p:spPr bwMode="auto">
          <a:xfrm>
            <a:off x="701362" y="8997440"/>
            <a:ext cx="71901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defTabSz="933450">
              <a:defRPr sz="2400">
                <a:solidFill>
                  <a:schemeClr val="tx1"/>
                </a:solidFill>
                <a:latin typeface="Times New Roman" panose="02020603050405020304" pitchFamily="18" charset="0"/>
              </a:defRPr>
            </a:lvl1pPr>
            <a:lvl2pPr marL="461963" defTabSz="933450">
              <a:defRPr sz="2400">
                <a:solidFill>
                  <a:schemeClr val="tx1"/>
                </a:solidFill>
                <a:latin typeface="Times New Roman" panose="02020603050405020304" pitchFamily="18" charset="0"/>
              </a:defRPr>
            </a:lvl2pPr>
            <a:lvl3pPr marL="923925" defTabSz="933450">
              <a:defRPr sz="2400">
                <a:solidFill>
                  <a:schemeClr val="tx1"/>
                </a:solidFill>
                <a:latin typeface="Times New Roman" panose="02020603050405020304" pitchFamily="18" charset="0"/>
              </a:defRPr>
            </a:lvl3pPr>
            <a:lvl4pPr marL="1387475" defTabSz="933450">
              <a:defRPr sz="2400">
                <a:solidFill>
                  <a:schemeClr val="tx1"/>
                </a:solidFill>
                <a:latin typeface="Times New Roman" panose="02020603050405020304" pitchFamily="18" charset="0"/>
              </a:defRPr>
            </a:lvl4pPr>
            <a:lvl5pPr marL="1849438" defTabSz="933450">
              <a:defRPr sz="2400">
                <a:solidFill>
                  <a:schemeClr val="tx1"/>
                </a:solidFill>
                <a:latin typeface="Times New Roman" panose="02020603050405020304" pitchFamily="18" charset="0"/>
              </a:defRPr>
            </a:lvl5pPr>
            <a:lvl6pPr marL="2306638" defTabSz="933450" eaLnBrk="0" fontAlgn="base" hangingPunct="0">
              <a:spcBef>
                <a:spcPct val="0"/>
              </a:spcBef>
              <a:spcAft>
                <a:spcPct val="0"/>
              </a:spcAft>
              <a:defRPr sz="2400">
                <a:solidFill>
                  <a:schemeClr val="tx1"/>
                </a:solidFill>
                <a:latin typeface="Times New Roman" panose="02020603050405020304" pitchFamily="18" charset="0"/>
              </a:defRPr>
            </a:lvl6pPr>
            <a:lvl7pPr marL="2763838" defTabSz="933450" eaLnBrk="0" fontAlgn="base" hangingPunct="0">
              <a:spcBef>
                <a:spcPct val="0"/>
              </a:spcBef>
              <a:spcAft>
                <a:spcPct val="0"/>
              </a:spcAft>
              <a:defRPr sz="2400">
                <a:solidFill>
                  <a:schemeClr val="tx1"/>
                </a:solidFill>
                <a:latin typeface="Times New Roman" panose="02020603050405020304" pitchFamily="18" charset="0"/>
              </a:defRPr>
            </a:lvl7pPr>
            <a:lvl8pPr marL="3221038" defTabSz="933450" eaLnBrk="0" fontAlgn="base" hangingPunct="0">
              <a:spcBef>
                <a:spcPct val="0"/>
              </a:spcBef>
              <a:spcAft>
                <a:spcPct val="0"/>
              </a:spcAft>
              <a:defRPr sz="2400">
                <a:solidFill>
                  <a:schemeClr val="tx1"/>
                </a:solidFill>
                <a:latin typeface="Times New Roman" panose="02020603050405020304" pitchFamily="18" charset="0"/>
              </a:defRPr>
            </a:lvl8pPr>
            <a:lvl9pPr marL="3678238" defTabSz="93345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200"/>
              <a:t>Submission</a:t>
            </a:r>
          </a:p>
        </p:txBody>
      </p:sp>
      <p:sp>
        <p:nvSpPr>
          <p:cNvPr id="3080" name="Line 8"/>
          <p:cNvSpPr>
            <a:spLocks noChangeShapeType="1"/>
          </p:cNvSpPr>
          <p:nvPr/>
        </p:nvSpPr>
        <p:spPr bwMode="auto">
          <a:xfrm>
            <a:off x="701362" y="8986308"/>
            <a:ext cx="5763357"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52" tIns="45976" rIns="91952" bIns="45976" anchor="ctr"/>
          <a:lstStyle/>
          <a:p>
            <a:endParaRPr lang="en-US"/>
          </a:p>
        </p:txBody>
      </p:sp>
    </p:spTree>
    <p:extLst>
      <p:ext uri="{BB962C8B-B14F-4D97-AF65-F5344CB8AC3E}">
        <p14:creationId xmlns:p14="http://schemas.microsoft.com/office/powerpoint/2010/main" val="24725503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3505200" y="96239"/>
            <a:ext cx="2845568"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lgn="r" defTabSz="938677">
              <a:defRPr sz="1400" b="1"/>
            </a:lvl1pPr>
          </a:lstStyle>
          <a:p>
            <a:r>
              <a:rPr lang="en-US" altLang="en-US"/>
              <a:t>doc.: IEEE 802.15-&lt;doc#&gt;</a:t>
            </a:r>
          </a:p>
        </p:txBody>
      </p:sp>
      <p:sp>
        <p:nvSpPr>
          <p:cNvPr id="2051" name="Rectangle 3"/>
          <p:cNvSpPr>
            <a:spLocks noGrp="1" noChangeArrowheads="1"/>
          </p:cNvSpPr>
          <p:nvPr>
            <p:ph type="dt" idx="1"/>
          </p:nvPr>
        </p:nvSpPr>
        <p:spPr bwMode="auto">
          <a:xfrm>
            <a:off x="661238" y="96239"/>
            <a:ext cx="276692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defTabSz="938677">
              <a:defRPr sz="1400" b="1"/>
            </a:lvl1pPr>
          </a:lstStyle>
          <a:p>
            <a:r>
              <a:rPr lang="en-US" altLang="en-US"/>
              <a:t>&lt;month year&gt;</a:t>
            </a:r>
          </a:p>
        </p:txBody>
      </p:sp>
      <p:sp>
        <p:nvSpPr>
          <p:cNvPr id="2052" name="Rectangle 4"/>
          <p:cNvSpPr>
            <a:spLocks noGrp="1" noRot="1" noChangeAspect="1" noChangeArrowheads="1" noTextEdit="1"/>
          </p:cNvSpPr>
          <p:nvPr>
            <p:ph type="sldImg" idx="2"/>
          </p:nvPr>
        </p:nvSpPr>
        <p:spPr bwMode="auto">
          <a:xfrm>
            <a:off x="1189038" y="703263"/>
            <a:ext cx="4632325" cy="3473450"/>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34078" y="4416029"/>
            <a:ext cx="5142244" cy="4183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87" tIns="46296" rIns="94187" bIns="4629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054" name="Rectangle 6"/>
          <p:cNvSpPr>
            <a:spLocks noGrp="1" noChangeArrowheads="1"/>
          </p:cNvSpPr>
          <p:nvPr>
            <p:ph type="ftr" sz="quarter" idx="4"/>
          </p:nvPr>
        </p:nvSpPr>
        <p:spPr bwMode="auto">
          <a:xfrm>
            <a:off x="3813349" y="9000621"/>
            <a:ext cx="253741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5pPr marL="459760" lvl="4" algn="r" defTabSz="938677">
              <a:defRPr/>
            </a:lvl5pPr>
          </a:lstStyle>
          <a:p>
            <a:pPr lvl="4"/>
            <a:r>
              <a:rPr lang="en-US" altLang="en-US"/>
              <a:t>&lt;author&gt;, &lt;company&gt;</a:t>
            </a:r>
          </a:p>
        </p:txBody>
      </p:sp>
      <p:sp>
        <p:nvSpPr>
          <p:cNvPr id="2055" name="Rectangle 7"/>
          <p:cNvSpPr>
            <a:spLocks noGrp="1" noChangeArrowheads="1"/>
          </p:cNvSpPr>
          <p:nvPr>
            <p:ph type="sldNum" sz="quarter" idx="5"/>
          </p:nvPr>
        </p:nvSpPr>
        <p:spPr bwMode="auto">
          <a:xfrm>
            <a:off x="2965938" y="9000621"/>
            <a:ext cx="810498"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r" defTabSz="938677">
              <a:defRPr/>
            </a:lvl1pPr>
          </a:lstStyle>
          <a:p>
            <a:r>
              <a:rPr lang="en-US" altLang="en-US"/>
              <a:t>Page </a:t>
            </a:r>
            <a:fld id="{FEE786A2-147A-4A22-9D8E-A54774A8D73C}" type="slidenum">
              <a:rPr lang="en-US" altLang="en-US"/>
              <a:pPr/>
              <a:t>‹#›</a:t>
            </a:fld>
            <a:endParaRPr lang="en-US" altLang="en-US"/>
          </a:p>
        </p:txBody>
      </p:sp>
      <p:sp>
        <p:nvSpPr>
          <p:cNvPr id="2056" name="Rectangle 8"/>
          <p:cNvSpPr>
            <a:spLocks noChangeArrowheads="1"/>
          </p:cNvSpPr>
          <p:nvPr/>
        </p:nvSpPr>
        <p:spPr bwMode="auto">
          <a:xfrm>
            <a:off x="731855" y="9000621"/>
            <a:ext cx="71901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r>
              <a:rPr lang="en-US" altLang="en-US"/>
              <a:t>Submission</a:t>
            </a:r>
          </a:p>
        </p:txBody>
      </p:sp>
      <p:sp>
        <p:nvSpPr>
          <p:cNvPr id="2057" name="Line 9"/>
          <p:cNvSpPr>
            <a:spLocks noChangeShapeType="1"/>
          </p:cNvSpPr>
          <p:nvPr/>
        </p:nvSpPr>
        <p:spPr bwMode="auto">
          <a:xfrm>
            <a:off x="731855" y="8999030"/>
            <a:ext cx="554669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52" tIns="45976" rIns="91952" bIns="45976" anchor="ctr"/>
          <a:lstStyle/>
          <a:p>
            <a:endParaRPr lang="en-US"/>
          </a:p>
        </p:txBody>
      </p:sp>
      <p:sp>
        <p:nvSpPr>
          <p:cNvPr id="2058" name="Line 10"/>
          <p:cNvSpPr>
            <a:spLocks noChangeShapeType="1"/>
          </p:cNvSpPr>
          <p:nvPr/>
        </p:nvSpPr>
        <p:spPr bwMode="auto">
          <a:xfrm>
            <a:off x="654818" y="297371"/>
            <a:ext cx="5700765"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952" tIns="45976" rIns="91952" bIns="45976" anchor="ctr"/>
          <a:lstStyle/>
          <a:p>
            <a:endParaRPr lang="en-US"/>
          </a:p>
        </p:txBody>
      </p:sp>
    </p:spTree>
    <p:extLst>
      <p:ext uri="{BB962C8B-B14F-4D97-AF65-F5344CB8AC3E}">
        <p14:creationId xmlns:p14="http://schemas.microsoft.com/office/powerpoint/2010/main" val="121808686"/>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8" y="703263"/>
            <a:ext cx="4632325" cy="3473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ltLang="en-US" smtClean="0"/>
              <a:t>doc.: IEEE 802.15-&lt;doc#&gt;</a:t>
            </a:r>
            <a:endParaRPr lang="en-US" altLang="en-US"/>
          </a:p>
        </p:txBody>
      </p:sp>
      <p:sp>
        <p:nvSpPr>
          <p:cNvPr id="5" name="Date Placeholder 4"/>
          <p:cNvSpPr>
            <a:spLocks noGrp="1"/>
          </p:cNvSpPr>
          <p:nvPr>
            <p:ph type="dt" idx="11"/>
          </p:nvPr>
        </p:nvSpPr>
        <p:spPr/>
        <p:txBody>
          <a:bodyPr/>
          <a:lstStyle/>
          <a:p>
            <a:r>
              <a:rPr lang="en-US" altLang="en-US" smtClean="0"/>
              <a:t>&lt;month year&gt;</a:t>
            </a:r>
            <a:endParaRPr lang="en-US" altLang="en-US"/>
          </a:p>
        </p:txBody>
      </p:sp>
      <p:sp>
        <p:nvSpPr>
          <p:cNvPr id="6" name="Footer Placeholder 5"/>
          <p:cNvSpPr>
            <a:spLocks noGrp="1"/>
          </p:cNvSpPr>
          <p:nvPr>
            <p:ph type="ftr" sz="quarter" idx="12"/>
          </p:nvPr>
        </p:nvSpPr>
        <p:spPr/>
        <p:txBody>
          <a:bodyPr/>
          <a:lstStyle/>
          <a:p>
            <a:pPr lvl="4"/>
            <a:r>
              <a:rPr lang="en-US" altLang="en-US" smtClean="0"/>
              <a:t>&lt;author&gt;, &lt;company&gt;</a:t>
            </a:r>
            <a:endParaRPr lang="en-US" altLang="en-US"/>
          </a:p>
        </p:txBody>
      </p:sp>
      <p:sp>
        <p:nvSpPr>
          <p:cNvPr id="7" name="Slide Number Placeholder 6"/>
          <p:cNvSpPr>
            <a:spLocks noGrp="1"/>
          </p:cNvSpPr>
          <p:nvPr>
            <p:ph type="sldNum" sz="quarter" idx="13"/>
          </p:nvPr>
        </p:nvSpPr>
        <p:spPr/>
        <p:txBody>
          <a:bodyPr/>
          <a:lstStyle/>
          <a:p>
            <a:r>
              <a:rPr lang="en-US" altLang="en-US" smtClean="0"/>
              <a:t>Page </a:t>
            </a:r>
            <a:fld id="{FEE786A2-147A-4A22-9D8E-A54774A8D73C}" type="slidenum">
              <a:rPr lang="en-US" altLang="en-US" smtClean="0"/>
              <a:pPr/>
              <a:t>1</a:t>
            </a:fld>
            <a:endParaRPr lang="en-US" altLang="en-US"/>
          </a:p>
        </p:txBody>
      </p:sp>
    </p:spTree>
    <p:extLst>
      <p:ext uri="{BB962C8B-B14F-4D97-AF65-F5344CB8AC3E}">
        <p14:creationId xmlns:p14="http://schemas.microsoft.com/office/powerpoint/2010/main" val="4131403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143000" y="1122363"/>
            <a:ext cx="6858000" cy="2387600"/>
          </a:xfr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2337314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2637842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6543675" y="365125"/>
            <a:ext cx="1971675"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628650" y="365125"/>
            <a:ext cx="5762625"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1555842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7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US" altLang="en-US" smtClean="0"/>
              <a:t>Rick Roberts [Intel]</a:t>
            </a:r>
            <a:endParaRPr lang="en-US" altLang="en-US"/>
          </a:p>
        </p:txBody>
      </p:sp>
      <p:sp>
        <p:nvSpPr>
          <p:cNvPr id="7" name="Slide Number Placeholder 6"/>
          <p:cNvSpPr>
            <a:spLocks noGrp="1"/>
          </p:cNvSpPr>
          <p:nvPr>
            <p:ph type="sldNum" sz="quarter" idx="12"/>
          </p:nvPr>
        </p:nvSpPr>
        <p:spPr/>
        <p:txBody>
          <a:bodyPr/>
          <a:lstStyle>
            <a:lvl1pPr>
              <a:defRPr/>
            </a:lvl1pPr>
          </a:lstStyle>
          <a:p>
            <a:r>
              <a:rPr lang="en-US" altLang="en-US"/>
              <a:t>Slide </a:t>
            </a:r>
            <a:fld id="{2930846A-50D8-49A8-9CF5-525B02F2D980}" type="slidenum">
              <a:rPr lang="en-US" altLang="en-US"/>
              <a:pPr/>
              <a:t>‹#›</a:t>
            </a:fld>
            <a:endParaRPr lang="en-US" altLang="en-US"/>
          </a:p>
        </p:txBody>
      </p:sp>
      <p:sp>
        <p:nvSpPr>
          <p:cNvPr id="8" name="Rectangle 4"/>
          <p:cNvSpPr>
            <a:spLocks noGrp="1" noChangeArrowheads="1"/>
          </p:cNvSpPr>
          <p:nvPr>
            <p:ph type="dt" sz="half" idx="13"/>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vl1pPr>
          </a:lstStyle>
          <a:p>
            <a:pPr algn="ctr"/>
            <a:r>
              <a:rPr lang="en-US" altLang="en-US" dirty="0" smtClean="0"/>
              <a:t>March 2016</a:t>
            </a:r>
            <a:endParaRPr lang="en-US" altLang="en-US" dirty="0"/>
          </a:p>
        </p:txBody>
      </p:sp>
    </p:spTree>
    <p:extLst>
      <p:ext uri="{BB962C8B-B14F-4D97-AF65-F5344CB8AC3E}">
        <p14:creationId xmlns:p14="http://schemas.microsoft.com/office/powerpoint/2010/main" val="1454289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lvl1pPr>
              <a:defRPr/>
            </a:lvl1pPr>
          </a:lstStyle>
          <a:p>
            <a:r>
              <a:rPr lang="en-US" altLang="en-US" smtClean="0"/>
              <a:t>Rick Roberts [Intel]</a:t>
            </a:r>
            <a:endParaRPr lang="en-US" altLang="en-US"/>
          </a:p>
        </p:txBody>
      </p:sp>
      <p:sp>
        <p:nvSpPr>
          <p:cNvPr id="7" name="Slide Number Placeholder 6"/>
          <p:cNvSpPr>
            <a:spLocks noGrp="1"/>
          </p:cNvSpPr>
          <p:nvPr>
            <p:ph type="sldNum" sz="quarter" idx="12"/>
          </p:nvPr>
        </p:nvSpPr>
        <p:spPr/>
        <p:txBody>
          <a:bodyPr/>
          <a:lstStyle>
            <a:lvl1pPr>
              <a:defRPr/>
            </a:lvl1pPr>
          </a:lstStyle>
          <a:p>
            <a:r>
              <a:rPr lang="en-US" altLang="en-US"/>
              <a:t>Slide </a:t>
            </a:r>
            <a:fld id="{F3D187A4-C1C1-4BAD-9E4B-AFE580DD5800}" type="slidenum">
              <a:rPr lang="en-US" altLang="en-US"/>
              <a:pPr/>
              <a:t>‹#›</a:t>
            </a:fld>
            <a:endParaRPr lang="en-US" altLang="en-US"/>
          </a:p>
        </p:txBody>
      </p:sp>
      <p:sp>
        <p:nvSpPr>
          <p:cNvPr id="8" name="Rectangle 4"/>
          <p:cNvSpPr>
            <a:spLocks noGrp="1" noChangeArrowheads="1"/>
          </p:cNvSpPr>
          <p:nvPr>
            <p:ph type="dt" sz="half" idx="13"/>
          </p:nvPr>
        </p:nvSpPr>
        <p:spPr bwMode="auto">
          <a:xfrm>
            <a:off x="685800" y="378281"/>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lvl1pPr>
              <a:defRPr sz="1400" b="1"/>
            </a:lvl1pPr>
          </a:lstStyle>
          <a:p>
            <a:pPr algn="ctr"/>
            <a:r>
              <a:rPr lang="en-US" altLang="en-US" dirty="0" smtClean="0"/>
              <a:t>March 2016</a:t>
            </a:r>
            <a:endParaRPr lang="en-US" altLang="en-US" dirty="0"/>
          </a:p>
        </p:txBody>
      </p:sp>
    </p:spTree>
    <p:extLst>
      <p:ext uri="{BB962C8B-B14F-4D97-AF65-F5344CB8AC3E}">
        <p14:creationId xmlns:p14="http://schemas.microsoft.com/office/powerpoint/2010/main" val="246726648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701800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623888" y="1709738"/>
            <a:ext cx="7886700" cy="2852737"/>
          </a:xfrm>
        </p:spPr>
        <p:txBody>
          <a:bodyPr anchor="b"/>
          <a:lstStyle>
            <a:lvl1pPr>
              <a:defRPr sz="6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1731072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628650" y="1825625"/>
            <a:ext cx="386715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825625"/>
            <a:ext cx="386715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3292250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630238" y="365125"/>
            <a:ext cx="78867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630238" y="2505075"/>
            <a:ext cx="3868737"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4629150" y="2505075"/>
            <a:ext cx="3887788"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2317994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4023750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1562607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630238" y="457200"/>
            <a:ext cx="2949575" cy="1600200"/>
          </a:xfrm>
        </p:spPr>
        <p:txBody>
          <a:bodyPr anchor="b"/>
          <a:lstStyle>
            <a:lvl1pPr>
              <a:defRPr sz="32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2656061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630238" y="457200"/>
            <a:ext cx="2949575" cy="1600200"/>
          </a:xfrm>
        </p:spPr>
        <p:txBody>
          <a:bodyPr anchor="b"/>
          <a:lstStyle>
            <a:lvl1pPr>
              <a:defRPr sz="32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fld id="{0771FF6D-F4FC-433A-999C-17A2D03F7B13}" type="datetimeFigureOut">
              <a:rPr lang="ko-KR" altLang="en-US" smtClean="0"/>
              <a:pPr/>
              <a:t>2016-03-16</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3920883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1FF6D-F4FC-433A-999C-17A2D03F7B13}" type="datetimeFigureOut">
              <a:rPr lang="ko-KR" altLang="en-US" smtClean="0"/>
              <a:pPr/>
              <a:t>2016-03-16</a:t>
            </a:fld>
            <a:endParaRPr lang="ko-KR" altLang="en-US"/>
          </a:p>
        </p:txBody>
      </p:sp>
      <p:sp>
        <p:nvSpPr>
          <p:cNvPr id="5" name="바닥글 개체 틀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7C9838-1319-467D-8ECF-E1D7322893AF}" type="slidenum">
              <a:rPr lang="ko-KR" altLang="en-US" smtClean="0"/>
              <a:pPr/>
              <a:t>‹#›</a:t>
            </a:fld>
            <a:endParaRPr lang="ko-KR" altLang="en-US"/>
          </a:p>
        </p:txBody>
      </p:sp>
    </p:spTree>
    <p:extLst>
      <p:ext uri="{BB962C8B-B14F-4D97-AF65-F5344CB8AC3E}">
        <p14:creationId xmlns:p14="http://schemas.microsoft.com/office/powerpoint/2010/main" val="14963963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56" r:id="rId13"/>
    <p:sldLayoutId id="2147483657" r:id="rId14"/>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sp>
        <p:nvSpPr>
          <p:cNvPr id="6" name="Slide Number Placeholder 3"/>
          <p:cNvSpPr>
            <a:spLocks noGrp="1"/>
          </p:cNvSpPr>
          <p:nvPr>
            <p:ph type="sldNum" sz="quarter" idx="4294967295"/>
          </p:nvPr>
        </p:nvSpPr>
        <p:spPr>
          <a:xfrm>
            <a:off x="7848601" y="6476999"/>
            <a:ext cx="1295400" cy="180975"/>
          </a:xfrm>
        </p:spPr>
        <p:txBody>
          <a:bodyPr/>
          <a:lstStyle/>
          <a:p>
            <a:r>
              <a:rPr lang="en-US" altLang="en-US" dirty="0">
                <a:solidFill>
                  <a:schemeClr val="tx1"/>
                </a:solidFill>
              </a:rPr>
              <a:t>Slide </a:t>
            </a:r>
            <a:fld id="{3CA57235-9295-4494-BA5D-3D862F91E8D2}" type="slidenum">
              <a:rPr lang="en-US" altLang="en-US">
                <a:solidFill>
                  <a:schemeClr val="tx1"/>
                </a:solidFill>
              </a:rPr>
              <a:pPr/>
              <a:t>1</a:t>
            </a:fld>
            <a:endParaRPr lang="en-US" altLang="en-US" dirty="0">
              <a:solidFill>
                <a:schemeClr val="tx1"/>
              </a:solidFill>
            </a:endParaRPr>
          </a:p>
        </p:txBody>
      </p:sp>
      <p:sp>
        <p:nvSpPr>
          <p:cNvPr id="27651" name="Rectangle 3"/>
          <p:cNvSpPr>
            <a:spLocks noChangeArrowheads="1"/>
          </p:cNvSpPr>
          <p:nvPr/>
        </p:nvSpPr>
        <p:spPr bwMode="auto">
          <a:xfrm>
            <a:off x="76200" y="609600"/>
            <a:ext cx="8991600"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en-US" sz="1800" b="1" u="sng" dirty="0">
                <a:solidFill>
                  <a:schemeClr val="tx2"/>
                </a:solidFill>
                <a:effectLst>
                  <a:outerShdw blurRad="38100" dist="38100" dir="2700000" algn="tl">
                    <a:srgbClr val="C0C0C0"/>
                  </a:outerShdw>
                </a:effectLst>
              </a:rPr>
              <a:t>Project: IEEE P802.15 Working Group for Wireless Personal Area Networks (WPANs)</a:t>
            </a:r>
            <a:endParaRPr lang="en-US" altLang="en-US" sz="1600" b="1" dirty="0">
              <a:solidFill>
                <a:schemeClr val="tx2"/>
              </a:solidFill>
            </a:endParaRPr>
          </a:p>
          <a:p>
            <a:endParaRPr lang="en-US" altLang="en-US" sz="1600" dirty="0" smtClean="0">
              <a:solidFill>
                <a:schemeClr val="tx2"/>
              </a:solidFill>
            </a:endParaRPr>
          </a:p>
          <a:p>
            <a:pPr algn="just"/>
            <a:r>
              <a:rPr lang="en-US" altLang="en-US" sz="1600" b="1" dirty="0" smtClean="0">
                <a:solidFill>
                  <a:schemeClr val="tx2"/>
                </a:solidFill>
              </a:rPr>
              <a:t>Submission Title:</a:t>
            </a:r>
            <a:r>
              <a:rPr lang="en-US" altLang="en-US" sz="1600" dirty="0" smtClean="0">
                <a:solidFill>
                  <a:schemeClr val="tx2"/>
                </a:solidFill>
              </a:rPr>
              <a:t> </a:t>
            </a:r>
            <a:r>
              <a:rPr lang="en-US" altLang="ko-KR" sz="2400" dirty="0" smtClean="0"/>
              <a:t>Invisible code for  </a:t>
            </a:r>
            <a:r>
              <a:rPr lang="en-US" altLang="ko-KR" sz="2400" dirty="0"/>
              <a:t>2D-sequential </a:t>
            </a:r>
            <a:r>
              <a:rPr lang="en-US" altLang="ko-KR" sz="2400" dirty="0" smtClean="0"/>
              <a:t>code</a:t>
            </a:r>
            <a:endParaRPr lang="en-US" altLang="en-US" sz="1800" dirty="0" smtClean="0">
              <a:solidFill>
                <a:schemeClr val="tx2"/>
              </a:solidFill>
            </a:endParaRPr>
          </a:p>
          <a:p>
            <a:pPr algn="just"/>
            <a:r>
              <a:rPr lang="en-US" altLang="ko-KR" sz="1600" dirty="0" smtClean="0"/>
              <a:t>                      	     </a:t>
            </a:r>
          </a:p>
          <a:p>
            <a:pPr algn="just"/>
            <a:r>
              <a:rPr lang="en-US" altLang="en-US" sz="1600" b="1" dirty="0" smtClean="0">
                <a:solidFill>
                  <a:schemeClr val="tx2"/>
                </a:solidFill>
              </a:rPr>
              <a:t>Date </a:t>
            </a:r>
            <a:r>
              <a:rPr lang="en-US" altLang="en-US" sz="1600" b="1" dirty="0">
                <a:solidFill>
                  <a:schemeClr val="tx2"/>
                </a:solidFill>
              </a:rPr>
              <a:t>Submitted: </a:t>
            </a:r>
            <a:r>
              <a:rPr lang="en-US" altLang="en-US" sz="1600" dirty="0" smtClean="0">
                <a:solidFill>
                  <a:schemeClr val="tx2"/>
                </a:solidFill>
              </a:rPr>
              <a:t>March 2016</a:t>
            </a:r>
            <a:r>
              <a:rPr lang="en-US" altLang="en-US" sz="1600" dirty="0">
                <a:solidFill>
                  <a:schemeClr val="tx2"/>
                </a:solidFill>
              </a:rPr>
              <a:t>	</a:t>
            </a:r>
            <a:endParaRPr lang="en-US" altLang="en-US" sz="1600" dirty="0" smtClean="0">
              <a:solidFill>
                <a:schemeClr val="tx2"/>
              </a:solidFill>
            </a:endParaRPr>
          </a:p>
          <a:p>
            <a:pPr algn="just"/>
            <a:r>
              <a:rPr lang="en-US" altLang="en-US" sz="1600" b="1" dirty="0" smtClean="0">
                <a:solidFill>
                  <a:schemeClr val="tx2"/>
                </a:solidFill>
              </a:rPr>
              <a:t>Source:</a:t>
            </a:r>
            <a:r>
              <a:rPr lang="en-US" altLang="en-US" sz="1600" dirty="0" smtClean="0">
                <a:solidFill>
                  <a:schemeClr val="tx2"/>
                </a:solidFill>
              </a:rPr>
              <a:t> Mohammad Arif Hossain, Nam Tuan Le, Trang</a:t>
            </a:r>
            <a:r>
              <a:rPr lang="en-US" altLang="en-US" sz="1600" dirty="0">
                <a:solidFill>
                  <a:schemeClr val="tx2"/>
                </a:solidFill>
              </a:rPr>
              <a:t> Nguyen</a:t>
            </a:r>
            <a:r>
              <a:rPr lang="en-US" altLang="en-US" sz="1600" dirty="0" smtClean="0">
                <a:solidFill>
                  <a:schemeClr val="tx2"/>
                </a:solidFill>
              </a:rPr>
              <a:t>, </a:t>
            </a:r>
            <a:r>
              <a:rPr lang="en-US" altLang="en-US" sz="1600" dirty="0">
                <a:solidFill>
                  <a:schemeClr val="tx2"/>
                </a:solidFill>
              </a:rPr>
              <a:t>Yeong Min </a:t>
            </a:r>
            <a:r>
              <a:rPr lang="en-US" altLang="en-US" sz="1600" dirty="0" smtClean="0">
                <a:solidFill>
                  <a:schemeClr val="tx2"/>
                </a:solidFill>
              </a:rPr>
              <a:t>Jang [Kookmin University</a:t>
            </a:r>
            <a:r>
              <a:rPr lang="en-US" altLang="en-US" sz="1600" dirty="0">
                <a:solidFill>
                  <a:schemeClr val="tx2"/>
                </a:solidFill>
              </a:rPr>
              <a:t>], Sung-</a:t>
            </a:r>
            <a:r>
              <a:rPr lang="en-US" altLang="en-US" sz="1600" dirty="0" err="1">
                <a:solidFill>
                  <a:schemeClr val="tx2"/>
                </a:solidFill>
              </a:rPr>
              <a:t>Hee</a:t>
            </a:r>
            <a:r>
              <a:rPr lang="en-US" altLang="en-US" sz="1600" dirty="0">
                <a:solidFill>
                  <a:schemeClr val="tx2"/>
                </a:solidFill>
              </a:rPr>
              <a:t> Lee, </a:t>
            </a:r>
            <a:r>
              <a:rPr lang="en-US" altLang="en-US" sz="1600" dirty="0" smtClean="0">
                <a:solidFill>
                  <a:schemeClr val="tx2"/>
                </a:solidFill>
              </a:rPr>
              <a:t>Nam-Kyung Lee [ETRI], </a:t>
            </a:r>
            <a:r>
              <a:rPr lang="en-US" altLang="en-US" sz="1600" dirty="0">
                <a:solidFill>
                  <a:schemeClr val="tx2"/>
                </a:solidFill>
              </a:rPr>
              <a:t>and </a:t>
            </a:r>
            <a:r>
              <a:rPr lang="en-US" altLang="en-US" sz="1600" dirty="0" err="1">
                <a:solidFill>
                  <a:schemeClr val="tx2"/>
                </a:solidFill>
              </a:rPr>
              <a:t>Jaesang</a:t>
            </a:r>
            <a:r>
              <a:rPr lang="en-US" altLang="en-US" sz="1600" dirty="0">
                <a:solidFill>
                  <a:schemeClr val="tx2"/>
                </a:solidFill>
              </a:rPr>
              <a:t> Cha(SNUST)</a:t>
            </a:r>
            <a:r>
              <a:rPr lang="en-US" altLang="en-US" sz="1600" dirty="0" smtClean="0">
                <a:solidFill>
                  <a:schemeClr val="tx2"/>
                </a:solidFill>
              </a:rPr>
              <a:t>.</a:t>
            </a:r>
          </a:p>
          <a:p>
            <a:pPr algn="just"/>
            <a:endParaRPr lang="en-US" altLang="en-US" sz="1600" dirty="0" smtClean="0">
              <a:solidFill>
                <a:schemeClr val="tx2"/>
              </a:solidFill>
            </a:endParaRPr>
          </a:p>
          <a:p>
            <a:pPr algn="just"/>
            <a:r>
              <a:rPr lang="en-US" altLang="en-US" sz="1600" dirty="0" smtClean="0">
                <a:solidFill>
                  <a:schemeClr val="tx2"/>
                </a:solidFill>
              </a:rPr>
              <a:t>Contact: +82-2-910-5068	E-Mail: yjang@kookmin.ac.kr</a:t>
            </a:r>
            <a:r>
              <a:rPr lang="en-US" altLang="en-US" sz="1600" dirty="0">
                <a:solidFill>
                  <a:schemeClr val="tx2"/>
                </a:solidFill>
              </a:rPr>
              <a:t>	</a:t>
            </a:r>
          </a:p>
          <a:p>
            <a:pPr algn="just">
              <a:spcBef>
                <a:spcPts val="600"/>
              </a:spcBef>
              <a:spcAft>
                <a:spcPts val="600"/>
              </a:spcAft>
            </a:pPr>
            <a:r>
              <a:rPr lang="en-US" altLang="en-US" sz="1600" b="1" dirty="0">
                <a:solidFill>
                  <a:schemeClr val="tx2"/>
                </a:solidFill>
              </a:rPr>
              <a:t>Re</a:t>
            </a:r>
            <a:r>
              <a:rPr lang="en-US" altLang="en-US" sz="1600" b="1" dirty="0" smtClean="0">
                <a:solidFill>
                  <a:schemeClr val="tx2"/>
                </a:solidFill>
              </a:rPr>
              <a:t>:</a:t>
            </a:r>
            <a:endParaRPr lang="en-US" altLang="en-US" sz="1600" dirty="0">
              <a:solidFill>
                <a:schemeClr val="tx2"/>
              </a:solidFill>
            </a:endParaRPr>
          </a:p>
          <a:p>
            <a:pPr algn="just">
              <a:spcBef>
                <a:spcPts val="600"/>
              </a:spcBef>
              <a:spcAft>
                <a:spcPts val="600"/>
              </a:spcAft>
            </a:pPr>
            <a:r>
              <a:rPr lang="en-US" altLang="en-US" sz="1600" b="1" dirty="0" smtClean="0">
                <a:solidFill>
                  <a:schemeClr val="tx2"/>
                </a:solidFill>
              </a:rPr>
              <a:t>Abstract</a:t>
            </a:r>
            <a:r>
              <a:rPr lang="en-US" altLang="en-US" sz="1600" b="1" dirty="0">
                <a:solidFill>
                  <a:schemeClr val="tx2"/>
                </a:solidFill>
              </a:rPr>
              <a:t>:</a:t>
            </a:r>
            <a:r>
              <a:rPr lang="en-US" altLang="en-US" sz="1600" dirty="0">
                <a:solidFill>
                  <a:schemeClr val="tx2"/>
                </a:solidFill>
              </a:rPr>
              <a:t>	</a:t>
            </a:r>
            <a:r>
              <a:rPr lang="en-US" altLang="en-US" sz="1600" dirty="0" smtClean="0">
                <a:solidFill>
                  <a:schemeClr val="tx2"/>
                </a:solidFill>
              </a:rPr>
              <a:t>This is a proposal for Invisible-Watermarking Image Sensor Communication (IISC) Scheme based on the Intensity  Modulation technique of a image pixel. The proposed scheme is asynchronous and supportive for frame rate variation. This scheme is feasible for different kind of digital signage application, smart advertising, device-to-device communication and so on.</a:t>
            </a:r>
          </a:p>
          <a:p>
            <a:pPr algn="just">
              <a:spcBef>
                <a:spcPts val="600"/>
              </a:spcBef>
              <a:spcAft>
                <a:spcPts val="600"/>
              </a:spcAft>
            </a:pPr>
            <a:r>
              <a:rPr lang="en-US" altLang="en-US" sz="1600" b="1" dirty="0" smtClean="0">
                <a:solidFill>
                  <a:schemeClr val="tx2"/>
                </a:solidFill>
              </a:rPr>
              <a:t>Purpose: </a:t>
            </a:r>
            <a:r>
              <a:rPr lang="en-US" sz="1600" dirty="0"/>
              <a:t>Call for </a:t>
            </a:r>
            <a:r>
              <a:rPr lang="en-US" sz="1600" dirty="0" smtClean="0"/>
              <a:t>Proposal Response</a:t>
            </a:r>
            <a:r>
              <a:rPr lang="en-US" altLang="en-US" sz="1600" dirty="0">
                <a:solidFill>
                  <a:schemeClr val="tx2"/>
                </a:solidFill>
              </a:rPr>
              <a:t>	</a:t>
            </a:r>
          </a:p>
          <a:p>
            <a:pPr algn="just"/>
            <a:r>
              <a:rPr lang="en-US" altLang="en-US" sz="1600" b="1" dirty="0" smtClean="0">
                <a:solidFill>
                  <a:schemeClr val="tx2"/>
                </a:solidFill>
              </a:rPr>
              <a:t>Notice:</a:t>
            </a:r>
            <a:r>
              <a:rPr lang="en-US" altLang="en-US" sz="1600" dirty="0" smtClean="0">
                <a:solidFill>
                  <a:schemeClr val="tx2"/>
                </a:solidFill>
              </a:rPr>
              <a:t>	This </a:t>
            </a:r>
            <a:r>
              <a:rPr lang="en-US" altLang="en-US" sz="1600" dirty="0">
                <a:solidFill>
                  <a:schemeClr val="tx2"/>
                </a:solidFill>
              </a:rPr>
              <a:t>document has been prepared to assist the IEEE P802.15.  It is offered as a basis for discussion and is not binding on the contributing individual(s) or organization(s). The material in this document is subject to change in form and content after further study. The contributor(s) reserve(s) the right to add, amend or withdraw material contained herein.</a:t>
            </a:r>
          </a:p>
          <a:p>
            <a:pPr algn="just"/>
            <a:r>
              <a:rPr lang="en-US" altLang="en-US" sz="1600" b="1" dirty="0">
                <a:solidFill>
                  <a:schemeClr val="tx2"/>
                </a:solidFill>
              </a:rPr>
              <a:t>Release:</a:t>
            </a:r>
            <a:r>
              <a:rPr lang="en-US" altLang="en-US" sz="1600" dirty="0">
                <a:solidFill>
                  <a:schemeClr val="tx2"/>
                </a:solidFill>
              </a:rPr>
              <a:t>	The contributor acknowledges and accepts that this contribution becomes the property of IEEE and may be made publicly available by P802.15.	</a:t>
            </a:r>
          </a:p>
        </p:txBody>
      </p:sp>
      <p:sp>
        <p:nvSpPr>
          <p:cNvPr id="8"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0283-03-007a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cxnSp>
        <p:nvCxnSpPr>
          <p:cNvPr id="10" name="Straight Connector 9"/>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Straight Connector 11"/>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3962400" y="6477000"/>
            <a:ext cx="3124200" cy="184150"/>
          </a:xfrm>
        </p:spPr>
        <p:txBody>
          <a:bodyPr/>
          <a:lstStyle/>
          <a:p>
            <a:r>
              <a:rPr lang="en-US" altLang="en-US" smtClean="0"/>
              <a:t>Yeong Min Jang [Kookmin Univ.]</a:t>
            </a:r>
            <a:endParaRPr lang="en-US" altLang="en-US" dirty="0"/>
          </a:p>
        </p:txBody>
      </p:sp>
      <p:sp>
        <p:nvSpPr>
          <p:cNvPr id="3" name="Slide Number Placeholder 2"/>
          <p:cNvSpPr>
            <a:spLocks noGrp="1"/>
          </p:cNvSpPr>
          <p:nvPr>
            <p:ph type="sldNum" sz="quarter" idx="4294967295"/>
          </p:nvPr>
        </p:nvSpPr>
        <p:spPr>
          <a:xfrm>
            <a:off x="7696201" y="6475413"/>
            <a:ext cx="1447800" cy="153987"/>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2</a:t>
            </a:fld>
            <a:endParaRPr lang="en-US" altLang="en-US" dirty="0">
              <a:solidFill>
                <a:schemeClr val="tx1"/>
              </a:solidFill>
            </a:endParaRPr>
          </a:p>
        </p:txBody>
      </p:sp>
      <p:sp>
        <p:nvSpPr>
          <p:cNvPr id="4" name="Date Placeholder 3"/>
          <p:cNvSpPr>
            <a:spLocks noGrp="1"/>
          </p:cNvSpPr>
          <p:nvPr>
            <p:ph type="dt" sz="half" idx="4294967295"/>
          </p:nvPr>
        </p:nvSpPr>
        <p:spPr>
          <a:xfrm>
            <a:off x="0" y="377825"/>
            <a:ext cx="1600200" cy="215900"/>
          </a:xfrm>
        </p:spPr>
        <p:txBody>
          <a:bodyPr/>
          <a:lstStyle/>
          <a:p>
            <a:pPr algn="ctr"/>
            <a:r>
              <a:rPr lang="en-US" altLang="en-US" smtClean="0"/>
              <a:t>March 2016</a:t>
            </a: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3750609409"/>
              </p:ext>
            </p:extLst>
          </p:nvPr>
        </p:nvGraphicFramePr>
        <p:xfrm>
          <a:off x="613230" y="2133600"/>
          <a:ext cx="7924799" cy="2739396"/>
        </p:xfrm>
        <a:graphic>
          <a:graphicData uri="http://schemas.openxmlformats.org/drawingml/2006/table">
            <a:tbl>
              <a:tblPr firstRow="1" firstCol="1" bandRow="1">
                <a:tableStyleId>{C4B1156A-380E-4F78-BDF5-A606A8083BF9}</a:tableStyleId>
              </a:tblPr>
              <a:tblGrid>
                <a:gridCol w="1240714"/>
                <a:gridCol w="2420450"/>
                <a:gridCol w="1613091"/>
                <a:gridCol w="2650544"/>
              </a:tblGrid>
              <a:tr h="0">
                <a:tc>
                  <a:txBody>
                    <a:bodyPr/>
                    <a:lstStyle/>
                    <a:p>
                      <a:pPr>
                        <a:lnSpc>
                          <a:spcPct val="107000"/>
                        </a:lnSpc>
                        <a:spcAft>
                          <a:spcPts val="0"/>
                        </a:spcAft>
                      </a:pPr>
                      <a:r>
                        <a:rPr lang="en-US" sz="1400" u="sng" dirty="0">
                          <a:effectLst/>
                        </a:rPr>
                        <a:t>Intel</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u="sng" dirty="0" err="1">
                          <a:solidFill>
                            <a:srgbClr val="C00000"/>
                          </a:solidFill>
                          <a:effectLst/>
                        </a:rPr>
                        <a:t>Kookmin</a:t>
                      </a:r>
                      <a:endParaRPr lang="ko-KR" sz="1100" dirty="0">
                        <a:solidFill>
                          <a:srgbClr val="C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UFSOOK</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S2-PSK</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Twinkle VPPM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S2 + DMS-PSK</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Panasonic</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FSK </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PWM/PPM (3 modes)</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OOK (2 modes)</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2D-sequential color code</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SNUST</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b="1" u="sng" dirty="0">
                          <a:effectLst/>
                        </a:rPr>
                        <a:t>China Telecom</a:t>
                      </a:r>
                      <a:endParaRPr lang="ko-KR" sz="1100" b="1"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Offset-VPWM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PAPM</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VCAM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b="1" u="sng" dirty="0">
                          <a:effectLst/>
                        </a:rPr>
                        <a:t>SYCA</a:t>
                      </a:r>
                      <a:endParaRPr lang="ko-KR" sz="1100" b="1"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Invisible (2 modes)</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CSM</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NTU</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RS-FSK</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r>
            </a:tbl>
          </a:graphicData>
        </a:graphic>
      </p:graphicFrame>
      <p:sp>
        <p:nvSpPr>
          <p:cNvPr id="6" name="Title 1"/>
          <p:cNvSpPr txBox="1">
            <a:spLocks/>
          </p:cNvSpPr>
          <p:nvPr/>
        </p:nvSpPr>
        <p:spPr>
          <a:xfrm>
            <a:off x="304800" y="1030514"/>
            <a:ext cx="8229600" cy="457200"/>
          </a:xfrm>
          <a:prstGeom prst="rect">
            <a:avLst/>
          </a:prstGeom>
        </p:spPr>
        <p:txBody>
          <a:bodyPr>
            <a:normAutofit fontScale="92500" lnSpcReduction="10000"/>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2800" b="1" dirty="0" smtClean="0"/>
              <a:t>Contributed Modulation Schemes for ISC</a:t>
            </a:r>
          </a:p>
        </p:txBody>
      </p:sp>
      <p:sp>
        <p:nvSpPr>
          <p:cNvPr id="7"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0283-03-007a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350282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412343" y="6400800"/>
            <a:ext cx="3124200" cy="184150"/>
          </a:xfrm>
        </p:spPr>
        <p:txBody>
          <a:bodyPr/>
          <a:lstStyle/>
          <a:p>
            <a:r>
              <a:rPr lang="en-US" altLang="en-US" dirty="0" err="1" smtClean="0"/>
              <a:t>Yeong</a:t>
            </a:r>
            <a:r>
              <a:rPr lang="en-US" altLang="en-US" dirty="0" smtClean="0"/>
              <a:t> Min Jang [</a:t>
            </a:r>
            <a:r>
              <a:rPr lang="en-US" altLang="en-US" dirty="0" err="1" smtClean="0"/>
              <a:t>Kookmin</a:t>
            </a:r>
            <a:r>
              <a:rPr lang="en-US" altLang="en-US" dirty="0" smtClean="0"/>
              <a:t> Univ.]</a:t>
            </a:r>
            <a:endParaRPr lang="en-US" altLang="en-US" dirty="0"/>
          </a:p>
        </p:txBody>
      </p:sp>
      <p:sp>
        <p:nvSpPr>
          <p:cNvPr id="3" name="Slide Number Placeholder 2"/>
          <p:cNvSpPr>
            <a:spLocks noGrp="1"/>
          </p:cNvSpPr>
          <p:nvPr>
            <p:ph type="sldNum" sz="quarter" idx="4294967295"/>
          </p:nvPr>
        </p:nvSpPr>
        <p:spPr>
          <a:xfrm>
            <a:off x="7924801" y="6476999"/>
            <a:ext cx="1219200" cy="180975"/>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3</a:t>
            </a:fld>
            <a:endParaRPr lang="en-US" altLang="en-US" dirty="0">
              <a:solidFill>
                <a:schemeClr val="tx1"/>
              </a:solidFill>
            </a:endParaRPr>
          </a:p>
        </p:txBody>
      </p:sp>
      <p:sp>
        <p:nvSpPr>
          <p:cNvPr id="4" name="Date Placeholder 3"/>
          <p:cNvSpPr>
            <a:spLocks noGrp="1"/>
          </p:cNvSpPr>
          <p:nvPr>
            <p:ph type="dt" sz="half" idx="4294967295"/>
          </p:nvPr>
        </p:nvSpPr>
        <p:spPr>
          <a:xfrm>
            <a:off x="0" y="377825"/>
            <a:ext cx="1600200" cy="215900"/>
          </a:xfrm>
        </p:spPr>
        <p:txBody>
          <a:bodyPr/>
          <a:lstStyle/>
          <a:p>
            <a:pPr algn="ctr"/>
            <a:r>
              <a:rPr lang="en-US" altLang="en-US" smtClean="0"/>
              <a:t>March 2016</a:t>
            </a:r>
            <a:endParaRPr lang="en-US" altLang="en-US" dirty="0"/>
          </a:p>
        </p:txBody>
      </p:sp>
      <p:graphicFrame>
        <p:nvGraphicFramePr>
          <p:cNvPr id="5" name="Table 4"/>
          <p:cNvGraphicFramePr>
            <a:graphicFrameLocks noGrp="1"/>
          </p:cNvGraphicFramePr>
          <p:nvPr>
            <p:extLst>
              <p:ext uri="{D42A27DB-BD31-4B8C-83A1-F6EECF244321}">
                <p14:modId xmlns:p14="http://schemas.microsoft.com/office/powerpoint/2010/main" val="1494550608"/>
              </p:ext>
            </p:extLst>
          </p:nvPr>
        </p:nvGraphicFramePr>
        <p:xfrm>
          <a:off x="613230" y="2133600"/>
          <a:ext cx="7924799" cy="3261175"/>
        </p:xfrm>
        <a:graphic>
          <a:graphicData uri="http://schemas.openxmlformats.org/drawingml/2006/table">
            <a:tbl>
              <a:tblPr firstRow="1" firstCol="1" bandRow="1">
                <a:tableStyleId>{C4B1156A-380E-4F78-BDF5-A606A8083BF9}</a:tableStyleId>
              </a:tblPr>
              <a:tblGrid>
                <a:gridCol w="1240714"/>
                <a:gridCol w="2420450"/>
                <a:gridCol w="1613091"/>
                <a:gridCol w="2650544"/>
              </a:tblGrid>
              <a:tr h="0">
                <a:tc>
                  <a:txBody>
                    <a:bodyPr/>
                    <a:lstStyle/>
                    <a:p>
                      <a:pPr>
                        <a:lnSpc>
                          <a:spcPct val="107000"/>
                        </a:lnSpc>
                        <a:spcAft>
                          <a:spcPts val="0"/>
                        </a:spcAft>
                      </a:pPr>
                      <a:r>
                        <a:rPr lang="en-US" sz="1400" u="sng" dirty="0">
                          <a:effectLst/>
                        </a:rPr>
                        <a:t>Intel</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u="sng" dirty="0" err="1">
                          <a:solidFill>
                            <a:srgbClr val="C00000"/>
                          </a:solidFill>
                          <a:effectLst/>
                        </a:rPr>
                        <a:t>Kookmin</a:t>
                      </a:r>
                      <a:endParaRPr lang="ko-KR" sz="1100" dirty="0">
                        <a:solidFill>
                          <a:srgbClr val="C00000"/>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UFSOOK</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S2-PSK</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Twinkle VPPM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S2 + DMS-PSK</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Panasonic</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FSK </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PWM/PPM (3 modes)</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OOK (2 modes)</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solidFill>
                            <a:srgbClr val="C00000"/>
                          </a:solidFill>
                          <a:effectLst/>
                        </a:rPr>
                        <a:t>2D-sequential color </a:t>
                      </a:r>
                      <a:r>
                        <a:rPr lang="en-US" sz="1400" dirty="0" smtClean="0">
                          <a:solidFill>
                            <a:srgbClr val="C00000"/>
                          </a:solidFill>
                          <a:effectLst/>
                        </a:rPr>
                        <a:t>code</a:t>
                      </a:r>
                    </a:p>
                    <a:p>
                      <a:pPr>
                        <a:lnSpc>
                          <a:spcPct val="107000"/>
                        </a:lnSpc>
                        <a:spcAft>
                          <a:spcPts val="0"/>
                        </a:spcAft>
                      </a:pPr>
                      <a:r>
                        <a:rPr lang="en-US" altLang="ko-KR" sz="1400" dirty="0" smtClean="0">
                          <a:solidFill>
                            <a:srgbClr val="C00000"/>
                          </a:solidFill>
                          <a:effectLst/>
                          <a:latin typeface="Calibri"/>
                          <a:ea typeface="Calibri"/>
                          <a:cs typeface="Times New Roman"/>
                        </a:rPr>
                        <a:t>     +…        </a:t>
                      </a:r>
                    </a:p>
                    <a:p>
                      <a:pPr>
                        <a:lnSpc>
                          <a:spcPct val="107000"/>
                        </a:lnSpc>
                        <a:spcAft>
                          <a:spcPts val="0"/>
                        </a:spcAft>
                      </a:pPr>
                      <a:r>
                        <a:rPr lang="en-US" altLang="ko-KR" sz="1400" dirty="0" smtClean="0">
                          <a:solidFill>
                            <a:srgbClr val="C00000"/>
                          </a:solidFill>
                          <a:effectLst/>
                          <a:latin typeface="Calibri"/>
                          <a:ea typeface="Calibri"/>
                          <a:cs typeface="Times New Roman"/>
                        </a:rPr>
                        <a:t>     + </a:t>
                      </a:r>
                      <a:r>
                        <a:rPr lang="en-US" altLang="ko-KR" sz="1800" dirty="0" smtClean="0">
                          <a:solidFill>
                            <a:srgbClr val="C00000"/>
                          </a:solidFill>
                          <a:effectLst/>
                          <a:latin typeface="Calibri"/>
                          <a:ea typeface="Calibri"/>
                          <a:cs typeface="Times New Roman"/>
                        </a:rPr>
                        <a:t>(</a:t>
                      </a:r>
                      <a:r>
                        <a:rPr lang="en-US" altLang="ko-KR" sz="1400" dirty="0" smtClean="0">
                          <a:solidFill>
                            <a:srgbClr val="C00000"/>
                          </a:solidFill>
                        </a:rPr>
                        <a:t>Invisible interface)</a:t>
                      </a:r>
                      <a:endParaRPr lang="ko-KR" sz="1100" dirty="0">
                        <a:solidFill>
                          <a:srgbClr val="C00000"/>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SNUST</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b="1" u="sng" dirty="0">
                          <a:effectLst/>
                        </a:rPr>
                        <a:t>China Telecom</a:t>
                      </a:r>
                      <a:endParaRPr lang="ko-KR" sz="1100" b="1"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Offset-VPWM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PAPM</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VCAM</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b="1" u="sng" dirty="0">
                          <a:effectLst/>
                        </a:rPr>
                        <a:t>SYCA</a:t>
                      </a:r>
                      <a:endParaRPr lang="ko-KR" sz="1100" b="1"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Invisible (2 modes)</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CSM</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u="sng" dirty="0">
                          <a:effectLst/>
                        </a:rPr>
                        <a:t>NTU</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r>
              <a:tr h="0">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RS-FSK</a:t>
                      </a:r>
                      <a:endParaRPr lang="ko-KR" sz="1100" dirty="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a:effectLst/>
                        </a:rPr>
                        <a:t> </a:t>
                      </a:r>
                      <a:endParaRPr lang="ko-KR" sz="1100">
                        <a:solidFill>
                          <a:schemeClr val="tx1"/>
                        </a:solidFill>
                        <a:effectLst/>
                        <a:latin typeface="Calibri"/>
                        <a:ea typeface="Calibri"/>
                        <a:cs typeface="Times New Roman"/>
                      </a:endParaRPr>
                    </a:p>
                  </a:txBody>
                  <a:tcPr marL="68580" marR="68580" marT="0" marB="0"/>
                </a:tc>
                <a:tc>
                  <a:txBody>
                    <a:bodyPr/>
                    <a:lstStyle/>
                    <a:p>
                      <a:pPr>
                        <a:lnSpc>
                          <a:spcPct val="107000"/>
                        </a:lnSpc>
                        <a:spcAft>
                          <a:spcPts val="0"/>
                        </a:spcAft>
                      </a:pPr>
                      <a:r>
                        <a:rPr lang="en-US" sz="1400" dirty="0">
                          <a:effectLst/>
                        </a:rPr>
                        <a:t> </a:t>
                      </a:r>
                      <a:endParaRPr lang="ko-KR" sz="1100" dirty="0">
                        <a:solidFill>
                          <a:schemeClr val="tx1"/>
                        </a:solidFill>
                        <a:effectLst/>
                        <a:latin typeface="Calibri"/>
                        <a:ea typeface="Calibri"/>
                        <a:cs typeface="Times New Roman"/>
                      </a:endParaRPr>
                    </a:p>
                  </a:txBody>
                  <a:tcPr marL="68580" marR="68580" marT="0" marB="0"/>
                </a:tc>
              </a:tr>
            </a:tbl>
          </a:graphicData>
        </a:graphic>
      </p:graphicFrame>
      <p:sp>
        <p:nvSpPr>
          <p:cNvPr id="6" name="Title 1"/>
          <p:cNvSpPr txBox="1">
            <a:spLocks/>
          </p:cNvSpPr>
          <p:nvPr/>
        </p:nvSpPr>
        <p:spPr>
          <a:xfrm>
            <a:off x="304800" y="1030514"/>
            <a:ext cx="8229600" cy="457200"/>
          </a:xfrm>
          <a:prstGeom prst="rect">
            <a:avLst/>
          </a:prstGeom>
        </p:spPr>
        <p:txBody>
          <a:bodyPr>
            <a:normAutofit fontScale="92500" lnSpcReduction="10000"/>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2800" b="1" dirty="0" smtClean="0"/>
              <a:t>Contributed Modulation Schemes for ISC</a:t>
            </a:r>
          </a:p>
        </p:txBody>
      </p:sp>
      <p:sp>
        <p:nvSpPr>
          <p:cNvPr id="7"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0283-03-007a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8494051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4533900" y="6553200"/>
            <a:ext cx="3124200" cy="184150"/>
          </a:xfrm>
        </p:spPr>
        <p:txBody>
          <a:bodyPr/>
          <a:lstStyle/>
          <a:p>
            <a:r>
              <a:rPr lang="en-US" altLang="en-US" dirty="0" err="1" smtClean="0"/>
              <a:t>Yeong</a:t>
            </a:r>
            <a:r>
              <a:rPr lang="en-US" altLang="en-US" dirty="0" smtClean="0"/>
              <a:t> Min Jang [</a:t>
            </a:r>
            <a:r>
              <a:rPr lang="en-US" altLang="en-US" dirty="0" err="1" smtClean="0"/>
              <a:t>Kookmin</a:t>
            </a:r>
            <a:r>
              <a:rPr lang="en-US" altLang="en-US" dirty="0" smtClean="0"/>
              <a:t> Univ.]</a:t>
            </a:r>
            <a:endParaRPr lang="en-US" altLang="en-US" dirty="0"/>
          </a:p>
        </p:txBody>
      </p:sp>
      <p:sp>
        <p:nvSpPr>
          <p:cNvPr id="3" name="Slide Number Placeholder 2"/>
          <p:cNvSpPr>
            <a:spLocks noGrp="1"/>
          </p:cNvSpPr>
          <p:nvPr>
            <p:ph type="sldNum" sz="quarter" idx="4294967295"/>
          </p:nvPr>
        </p:nvSpPr>
        <p:spPr>
          <a:xfrm>
            <a:off x="8001001" y="6475412"/>
            <a:ext cx="1143000" cy="230187"/>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4</a:t>
            </a:fld>
            <a:endParaRPr lang="en-US" altLang="en-US" dirty="0">
              <a:solidFill>
                <a:schemeClr val="tx1"/>
              </a:solidFill>
            </a:endParaRPr>
          </a:p>
        </p:txBody>
      </p:sp>
      <p:sp>
        <p:nvSpPr>
          <p:cNvPr id="4" name="Date Placeholder 3"/>
          <p:cNvSpPr>
            <a:spLocks noGrp="1"/>
          </p:cNvSpPr>
          <p:nvPr>
            <p:ph type="dt" sz="half" idx="4294967295"/>
          </p:nvPr>
        </p:nvSpPr>
        <p:spPr>
          <a:xfrm>
            <a:off x="0" y="377825"/>
            <a:ext cx="1600200" cy="215900"/>
          </a:xfrm>
        </p:spPr>
        <p:txBody>
          <a:bodyPr/>
          <a:lstStyle/>
          <a:p>
            <a:pPr algn="ctr"/>
            <a:r>
              <a:rPr lang="en-US" altLang="en-US" smtClean="0"/>
              <a:t>March 2016</a:t>
            </a:r>
            <a:endParaRPr lang="en-US" altLang="en-US" dirty="0"/>
          </a:p>
        </p:txBody>
      </p:sp>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6579" b="45615"/>
          <a:stretch/>
        </p:blipFill>
        <p:spPr bwMode="auto">
          <a:xfrm>
            <a:off x="0" y="2667000"/>
            <a:ext cx="4898572" cy="2983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28600" y="851152"/>
            <a:ext cx="8694058" cy="1026984"/>
          </a:xfrm>
          <a:prstGeom prst="rect">
            <a:avLst/>
          </a:prstGeom>
        </p:spPr>
        <p:txBody>
          <a:bodyPr>
            <a:normAutofit/>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ko-KR" sz="2400" b="1" dirty="0" err="1"/>
              <a:t>Kookmin</a:t>
            </a:r>
            <a:r>
              <a:rPr lang="en-US" altLang="ko-KR" sz="2400" b="1" dirty="0"/>
              <a:t> PHY 6 modes: 2D-sequential color code for </a:t>
            </a:r>
            <a:r>
              <a:rPr lang="en-US" altLang="ko-KR" sz="2400" b="1" dirty="0" smtClean="0"/>
              <a:t>ISC</a:t>
            </a:r>
          </a:p>
          <a:p>
            <a:r>
              <a:rPr lang="en-US" altLang="ko-KR" sz="2000" dirty="0" smtClean="0"/>
              <a:t>(IEEE P802.15-16-0241-00-007a)</a:t>
            </a:r>
          </a:p>
          <a:p>
            <a:endParaRPr lang="en-US" altLang="en-US" sz="2000" b="1" dirty="0" smtClean="0"/>
          </a:p>
        </p:txBody>
      </p:sp>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744" t="56105" r="20004"/>
          <a:stretch/>
        </p:blipFill>
        <p:spPr bwMode="auto">
          <a:xfrm>
            <a:off x="5029200" y="1752599"/>
            <a:ext cx="3893458" cy="2408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srcRect/>
          <a:stretch>
            <a:fillRect/>
          </a:stretch>
        </p:blipFill>
        <p:spPr bwMode="auto">
          <a:xfrm>
            <a:off x="6172200" y="4772025"/>
            <a:ext cx="2609850" cy="1476375"/>
          </a:xfrm>
          <a:prstGeom prst="rect">
            <a:avLst/>
          </a:prstGeom>
          <a:noFill/>
          <a:ln w="9525">
            <a:noFill/>
            <a:miter lim="800000"/>
            <a:headEnd/>
            <a:tailEnd/>
          </a:ln>
        </p:spPr>
      </p:pic>
      <p:sp>
        <p:nvSpPr>
          <p:cNvPr id="9" name="Rectangle 8"/>
          <p:cNvSpPr/>
          <p:nvPr/>
        </p:nvSpPr>
        <p:spPr bwMode="auto">
          <a:xfrm>
            <a:off x="6096000" y="4648200"/>
            <a:ext cx="2819400" cy="1676400"/>
          </a:xfrm>
          <a:prstGeom prst="rect">
            <a:avLst/>
          </a:prstGeom>
          <a:solidFill>
            <a:schemeClr val="bg1">
              <a:alpha val="72000"/>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smtClean="0">
              <a:ln>
                <a:noFill/>
              </a:ln>
              <a:solidFill>
                <a:schemeClr val="tx1"/>
              </a:solidFill>
              <a:effectLst/>
              <a:latin typeface="Times New Roman" panose="02020603050405020304" pitchFamily="18" charset="0"/>
            </a:endParaRPr>
          </a:p>
        </p:txBody>
      </p:sp>
      <p:sp>
        <p:nvSpPr>
          <p:cNvPr id="10" name="TextBox 9"/>
          <p:cNvSpPr txBox="1"/>
          <p:nvPr/>
        </p:nvSpPr>
        <p:spPr>
          <a:xfrm>
            <a:off x="6781800" y="1828800"/>
            <a:ext cx="1772024" cy="584775"/>
          </a:xfrm>
          <a:prstGeom prst="rect">
            <a:avLst/>
          </a:prstGeom>
          <a:noFill/>
        </p:spPr>
        <p:txBody>
          <a:bodyPr wrap="none" rtlCol="0">
            <a:spAutoFit/>
          </a:bodyPr>
          <a:lstStyle/>
          <a:p>
            <a:r>
              <a:rPr lang="en-US" sz="1600" b="1" dirty="0" smtClean="0">
                <a:solidFill>
                  <a:srgbClr val="FF0000"/>
                </a:solidFill>
              </a:rPr>
              <a:t>Presented…</a:t>
            </a:r>
          </a:p>
          <a:p>
            <a:r>
              <a:rPr lang="en-US" sz="1600" b="1" dirty="0" smtClean="0">
                <a:solidFill>
                  <a:srgbClr val="FF0000"/>
                </a:solidFill>
              </a:rPr>
              <a:t>(Visible Interface)</a:t>
            </a:r>
            <a:endParaRPr lang="en-US" sz="1600" b="1" dirty="0">
              <a:solidFill>
                <a:srgbClr val="FF0000"/>
              </a:solidFill>
            </a:endParaRPr>
          </a:p>
        </p:txBody>
      </p:sp>
      <p:sp>
        <p:nvSpPr>
          <p:cNvPr id="11" name="TextBox 10"/>
          <p:cNvSpPr txBox="1"/>
          <p:nvPr/>
        </p:nvSpPr>
        <p:spPr>
          <a:xfrm>
            <a:off x="6705600" y="4191000"/>
            <a:ext cx="1928733" cy="584775"/>
          </a:xfrm>
          <a:prstGeom prst="rect">
            <a:avLst/>
          </a:prstGeom>
          <a:noFill/>
        </p:spPr>
        <p:txBody>
          <a:bodyPr wrap="none" rtlCol="0">
            <a:spAutoFit/>
          </a:bodyPr>
          <a:lstStyle/>
          <a:p>
            <a:r>
              <a:rPr lang="en-US" sz="1600" b="1" dirty="0" smtClean="0">
                <a:solidFill>
                  <a:srgbClr val="FF0000"/>
                </a:solidFill>
              </a:rPr>
              <a:t>Presenting…</a:t>
            </a:r>
          </a:p>
          <a:p>
            <a:r>
              <a:rPr lang="en-US" sz="1600" b="1" dirty="0" smtClean="0">
                <a:solidFill>
                  <a:srgbClr val="FF0000"/>
                </a:solidFill>
              </a:rPr>
              <a:t>(Invisible Interface)</a:t>
            </a:r>
            <a:endParaRPr lang="en-US" sz="1600" b="1" dirty="0">
              <a:solidFill>
                <a:srgbClr val="FF0000"/>
              </a:solidFill>
            </a:endParaRPr>
          </a:p>
        </p:txBody>
      </p:sp>
      <p:sp>
        <p:nvSpPr>
          <p:cNvPr id="12"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0283-03-007a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346887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153401" y="6477001"/>
            <a:ext cx="990600" cy="180974"/>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5</a:t>
            </a:fld>
            <a:endParaRPr lang="en-US" altLang="en-US" dirty="0">
              <a:solidFill>
                <a:schemeClr val="tx1"/>
              </a:solidFill>
            </a:endParaRPr>
          </a:p>
        </p:txBody>
      </p:sp>
      <p:sp>
        <p:nvSpPr>
          <p:cNvPr id="12" name="Footer Placeholder 2"/>
          <p:cNvSpPr>
            <a:spLocks noGrp="1"/>
          </p:cNvSpPr>
          <p:nvPr>
            <p:ph type="ftr" sz="quarter" idx="4294967295"/>
          </p:nvPr>
        </p:nvSpPr>
        <p:spPr>
          <a:xfrm>
            <a:off x="4572000" y="6492647"/>
            <a:ext cx="3124200" cy="184150"/>
          </a:xfrm>
        </p:spPr>
        <p:txBody>
          <a:bodyPr/>
          <a:lstStyle/>
          <a:p>
            <a:r>
              <a:rPr lang="en-US" altLang="en-US" dirty="0" smtClean="0"/>
              <a:t>Kookmin University</a:t>
            </a:r>
            <a:endParaRPr lang="en-US" altLang="en-US" dirty="0"/>
          </a:p>
        </p:txBody>
      </p:sp>
      <p:sp>
        <p:nvSpPr>
          <p:cNvPr id="11"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cxnSp>
        <p:nvCxnSpPr>
          <p:cNvPr id="14" name="Straight Connector 13"/>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3" name="TextBox 2"/>
          <p:cNvSpPr txBox="1"/>
          <p:nvPr/>
        </p:nvSpPr>
        <p:spPr>
          <a:xfrm>
            <a:off x="609600" y="1636040"/>
            <a:ext cx="7924800" cy="646331"/>
          </a:xfrm>
          <a:prstGeom prst="rect">
            <a:avLst/>
          </a:prstGeom>
          <a:noFill/>
        </p:spPr>
        <p:txBody>
          <a:bodyPr wrap="square" rtlCol="0">
            <a:spAutoFit/>
          </a:bodyPr>
          <a:lstStyle/>
          <a:p>
            <a:r>
              <a:rPr lang="en-US" sz="1800" dirty="0" smtClean="0"/>
              <a:t>Communication between any image senor such as camera and imaging device, for instance, display, monitor, digital signage etc. </a:t>
            </a:r>
            <a:endParaRPr lang="en-US" sz="1800" dirty="0"/>
          </a:p>
        </p:txBody>
      </p:sp>
      <p:pic>
        <p:nvPicPr>
          <p:cNvPr id="5" name="Picture 4"/>
          <p:cNvPicPr>
            <a:picLocks noChangeAspect="1"/>
          </p:cNvPicPr>
          <p:nvPr/>
        </p:nvPicPr>
        <p:blipFill>
          <a:blip r:embed="rId2" cstate="print"/>
          <a:stretch>
            <a:fillRect/>
          </a:stretch>
        </p:blipFill>
        <p:spPr>
          <a:xfrm>
            <a:off x="4822986" y="2209800"/>
            <a:ext cx="4092414" cy="3716300"/>
          </a:xfrm>
          <a:prstGeom prst="rect">
            <a:avLst/>
          </a:prstGeom>
        </p:spPr>
      </p:pic>
      <p:sp>
        <p:nvSpPr>
          <p:cNvPr id="6" name="TextBox 5"/>
          <p:cNvSpPr txBox="1"/>
          <p:nvPr/>
        </p:nvSpPr>
        <p:spPr>
          <a:xfrm>
            <a:off x="1890445" y="5943600"/>
            <a:ext cx="6681253" cy="338554"/>
          </a:xfrm>
          <a:prstGeom prst="rect">
            <a:avLst/>
          </a:prstGeom>
          <a:noFill/>
        </p:spPr>
        <p:txBody>
          <a:bodyPr wrap="none" rtlCol="0">
            <a:spAutoFit/>
          </a:bodyPr>
          <a:lstStyle/>
          <a:p>
            <a:r>
              <a:rPr lang="en-US" sz="1600" dirty="0" smtClean="0"/>
              <a:t>Figure 1: Illustration of Invisible-Watermarking Image Sensor Communication</a:t>
            </a:r>
            <a:endParaRPr lang="en-US" sz="1600" dirty="0"/>
          </a:p>
        </p:txBody>
      </p:sp>
      <p:sp>
        <p:nvSpPr>
          <p:cNvPr id="17" name="Title 1"/>
          <p:cNvSpPr txBox="1">
            <a:spLocks/>
          </p:cNvSpPr>
          <p:nvPr/>
        </p:nvSpPr>
        <p:spPr>
          <a:xfrm>
            <a:off x="342098" y="762000"/>
            <a:ext cx="8229600" cy="874584"/>
          </a:xfrm>
          <a:prstGeom prst="rect">
            <a:avLst/>
          </a:prstGeom>
        </p:spPr>
        <p:txBody>
          <a:bodyPr>
            <a:normAutofit/>
          </a:bodyPr>
          <a:lstStyle>
            <a:lvl1pPr algn="ctr" rtl="0" eaLnBrk="1" fontAlgn="base" hangingPunct="1">
              <a:spcBef>
                <a:spcPct val="0"/>
              </a:spcBef>
              <a:spcAft>
                <a:spcPct val="0"/>
              </a:spcAft>
              <a:defRPr sz="3600" kern="1200">
                <a:solidFill>
                  <a:schemeClr val="tx2"/>
                </a:solidFill>
                <a:latin typeface="+mj-lt"/>
                <a:ea typeface="+mj-ea"/>
                <a:cs typeface="+mj-cs"/>
              </a:defRPr>
            </a:lvl1pPr>
            <a:lvl2pPr algn="ctr" rtl="0" eaLnBrk="1" fontAlgn="base" hangingPunct="1">
              <a:spcBef>
                <a:spcPct val="0"/>
              </a:spcBef>
              <a:spcAft>
                <a:spcPct val="0"/>
              </a:spcAft>
              <a:defRPr sz="3600">
                <a:solidFill>
                  <a:schemeClr val="tx2"/>
                </a:solidFill>
                <a:latin typeface="Times New Roman" panose="02020603050405020304" pitchFamily="18" charset="0"/>
              </a:defRPr>
            </a:lvl2pPr>
            <a:lvl3pPr algn="ctr" rtl="0" eaLnBrk="1" fontAlgn="base" hangingPunct="1">
              <a:spcBef>
                <a:spcPct val="0"/>
              </a:spcBef>
              <a:spcAft>
                <a:spcPct val="0"/>
              </a:spcAft>
              <a:defRPr sz="3600">
                <a:solidFill>
                  <a:schemeClr val="tx2"/>
                </a:solidFill>
                <a:latin typeface="Times New Roman" panose="02020603050405020304" pitchFamily="18" charset="0"/>
              </a:defRPr>
            </a:lvl3pPr>
            <a:lvl4pPr algn="ctr" rtl="0" eaLnBrk="1" fontAlgn="base" hangingPunct="1">
              <a:spcBef>
                <a:spcPct val="0"/>
              </a:spcBef>
              <a:spcAft>
                <a:spcPct val="0"/>
              </a:spcAft>
              <a:defRPr sz="3600">
                <a:solidFill>
                  <a:schemeClr val="tx2"/>
                </a:solidFill>
                <a:latin typeface="Times New Roman" panose="02020603050405020304" pitchFamily="18" charset="0"/>
              </a:defRPr>
            </a:lvl4pPr>
            <a:lvl5pPr algn="ctr" rtl="0" eaLnBrk="1" fontAlgn="base" hangingPunct="1">
              <a:spcBef>
                <a:spcPct val="0"/>
              </a:spcBef>
              <a:spcAft>
                <a:spcPct val="0"/>
              </a:spcAft>
              <a:defRPr sz="3600">
                <a:solidFill>
                  <a:schemeClr val="tx2"/>
                </a:solidFill>
                <a:latin typeface="Times New Roman" panose="02020603050405020304" pitchFamily="18" charset="0"/>
              </a:defRPr>
            </a:lvl5pPr>
            <a:lvl6pPr marL="457200" algn="ctr" rtl="0" eaLnBrk="1" fontAlgn="base" hangingPunct="1">
              <a:spcBef>
                <a:spcPct val="0"/>
              </a:spcBef>
              <a:spcAft>
                <a:spcPct val="0"/>
              </a:spcAft>
              <a:defRPr sz="3600">
                <a:solidFill>
                  <a:schemeClr val="tx2"/>
                </a:solidFill>
                <a:latin typeface="Times New Roman" panose="02020603050405020304" pitchFamily="18" charset="0"/>
              </a:defRPr>
            </a:lvl6pPr>
            <a:lvl7pPr marL="914400" algn="ctr" rtl="0" eaLnBrk="1" fontAlgn="base" hangingPunct="1">
              <a:spcBef>
                <a:spcPct val="0"/>
              </a:spcBef>
              <a:spcAft>
                <a:spcPct val="0"/>
              </a:spcAft>
              <a:defRPr sz="3600">
                <a:solidFill>
                  <a:schemeClr val="tx2"/>
                </a:solidFill>
                <a:latin typeface="Times New Roman" panose="02020603050405020304" pitchFamily="18" charset="0"/>
              </a:defRPr>
            </a:lvl7pPr>
            <a:lvl8pPr marL="1371600" algn="ctr" rtl="0" eaLnBrk="1" fontAlgn="base" hangingPunct="1">
              <a:spcBef>
                <a:spcPct val="0"/>
              </a:spcBef>
              <a:spcAft>
                <a:spcPct val="0"/>
              </a:spcAft>
              <a:defRPr sz="3600">
                <a:solidFill>
                  <a:schemeClr val="tx2"/>
                </a:solidFill>
                <a:latin typeface="Times New Roman" panose="02020603050405020304" pitchFamily="18" charset="0"/>
              </a:defRPr>
            </a:lvl8pPr>
            <a:lvl9pPr marL="1828800" algn="ctr" rtl="0" eaLnBrk="1" fontAlgn="base" hangingPunct="1">
              <a:spcBef>
                <a:spcPct val="0"/>
              </a:spcBef>
              <a:spcAft>
                <a:spcPct val="0"/>
              </a:spcAft>
              <a:defRPr sz="3600">
                <a:solidFill>
                  <a:schemeClr val="tx2"/>
                </a:solidFill>
                <a:latin typeface="Times New Roman" panose="02020603050405020304" pitchFamily="18" charset="0"/>
              </a:defRPr>
            </a:lvl9pPr>
          </a:lstStyle>
          <a:p>
            <a:r>
              <a:rPr lang="en-US" altLang="en-US" sz="2800" b="1" dirty="0" smtClean="0"/>
              <a:t>Topology</a:t>
            </a:r>
          </a:p>
        </p:txBody>
      </p:sp>
      <p:sp>
        <p:nvSpPr>
          <p:cNvPr id="18" name="TextBox 17"/>
          <p:cNvSpPr txBox="1"/>
          <p:nvPr/>
        </p:nvSpPr>
        <p:spPr>
          <a:xfrm>
            <a:off x="926257" y="2648242"/>
            <a:ext cx="3479841" cy="2831544"/>
          </a:xfrm>
          <a:prstGeom prst="rect">
            <a:avLst/>
          </a:prstGeom>
          <a:noFill/>
        </p:spPr>
        <p:txBody>
          <a:bodyPr wrap="square" rtlCol="0">
            <a:spAutoFit/>
          </a:bodyPr>
          <a:lstStyle/>
          <a:p>
            <a:r>
              <a:rPr lang="en-US" sz="1800" b="1" dirty="0" smtClean="0"/>
              <a:t>Fields of Application:</a:t>
            </a:r>
          </a:p>
          <a:p>
            <a:pPr marL="342900" indent="-342900">
              <a:buFont typeface="+mj-lt"/>
              <a:buAutoNum type="arabicParenR"/>
            </a:pPr>
            <a:endParaRPr lang="en-US" sz="1600" b="1" dirty="0" smtClean="0"/>
          </a:p>
          <a:p>
            <a:pPr marL="342900" indent="-342900">
              <a:buFont typeface="+mj-lt"/>
              <a:buAutoNum type="arabicParenR"/>
            </a:pPr>
            <a:r>
              <a:rPr lang="en-US" sz="1600" dirty="0" smtClean="0"/>
              <a:t>Display to Camera Communication</a:t>
            </a:r>
          </a:p>
          <a:p>
            <a:pPr marL="342900" indent="-342900">
              <a:buFont typeface="+mj-lt"/>
              <a:buAutoNum type="arabicParenR"/>
            </a:pPr>
            <a:r>
              <a:rPr lang="en-US" sz="1600" dirty="0" smtClean="0"/>
              <a:t>Device-to-device communication</a:t>
            </a:r>
          </a:p>
          <a:p>
            <a:pPr marL="342900" indent="-342900">
              <a:buFont typeface="+mj-lt"/>
              <a:buAutoNum type="arabicParenR"/>
            </a:pPr>
            <a:r>
              <a:rPr lang="en-US" sz="1600" dirty="0" smtClean="0"/>
              <a:t>Display-User Interaction</a:t>
            </a:r>
          </a:p>
          <a:p>
            <a:pPr marL="342900" indent="-342900">
              <a:buFont typeface="+mj-lt"/>
              <a:buAutoNum type="arabicParenR"/>
            </a:pPr>
            <a:r>
              <a:rPr lang="en-US" sz="1600" dirty="0" smtClean="0"/>
              <a:t>Augmented Reality </a:t>
            </a:r>
          </a:p>
          <a:p>
            <a:pPr marL="342900" indent="-342900">
              <a:buFont typeface="+mj-lt"/>
              <a:buAutoNum type="arabicParenR"/>
            </a:pPr>
            <a:r>
              <a:rPr lang="en-US" sz="1600" dirty="0" smtClean="0"/>
              <a:t>Smart Advertising</a:t>
            </a:r>
          </a:p>
          <a:p>
            <a:pPr marL="342900" indent="-342900">
              <a:buFont typeface="+mj-lt"/>
              <a:buAutoNum type="arabicParenR"/>
            </a:pPr>
            <a:r>
              <a:rPr lang="en-US" sz="1600" dirty="0" smtClean="0"/>
              <a:t>Online payment</a:t>
            </a:r>
          </a:p>
          <a:p>
            <a:pPr marL="342900" indent="-342900">
              <a:buFont typeface="+mj-lt"/>
              <a:buAutoNum type="arabicParenR"/>
            </a:pPr>
            <a:r>
              <a:rPr lang="en-US" sz="1600" dirty="0" smtClean="0"/>
              <a:t>Online map viewing</a:t>
            </a:r>
          </a:p>
          <a:p>
            <a:pPr marL="342900" indent="-342900">
              <a:buFont typeface="+mj-lt"/>
              <a:buAutoNum type="arabicParenR"/>
            </a:pPr>
            <a:r>
              <a:rPr lang="en-US" sz="1600" dirty="0" smtClean="0"/>
              <a:t>Indoor navigation</a:t>
            </a:r>
          </a:p>
          <a:p>
            <a:pPr marL="342900" indent="-342900">
              <a:buFont typeface="+mj-lt"/>
              <a:buAutoNum type="arabicParenR"/>
            </a:pPr>
            <a:r>
              <a:rPr lang="en-US" sz="1600" dirty="0" smtClean="0"/>
              <a:t>Location based services</a:t>
            </a:r>
          </a:p>
        </p:txBody>
      </p:sp>
      <p:sp>
        <p:nvSpPr>
          <p:cNvPr id="19"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0283-03-007a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73112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8382001" y="6476999"/>
            <a:ext cx="762000" cy="180975"/>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6</a:t>
            </a:fld>
            <a:endParaRPr lang="en-US" altLang="en-US" dirty="0">
              <a:solidFill>
                <a:schemeClr val="tx1"/>
              </a:solidFill>
            </a:endParaRPr>
          </a:p>
        </p:txBody>
      </p:sp>
      <p:sp>
        <p:nvSpPr>
          <p:cNvPr id="12" name="Footer Placeholder 2"/>
          <p:cNvSpPr>
            <a:spLocks noGrp="1"/>
          </p:cNvSpPr>
          <p:nvPr>
            <p:ph type="ftr" sz="quarter" idx="4294967295"/>
          </p:nvPr>
        </p:nvSpPr>
        <p:spPr>
          <a:xfrm>
            <a:off x="6019800" y="6475413"/>
            <a:ext cx="3124200" cy="184150"/>
          </a:xfrm>
        </p:spPr>
        <p:txBody>
          <a:bodyPr/>
          <a:lstStyle/>
          <a:p>
            <a:r>
              <a:rPr lang="en-US" altLang="en-US" dirty="0" smtClean="0"/>
              <a:t>Kookmin University</a:t>
            </a:r>
            <a:endParaRPr lang="en-US" altLang="en-US" dirty="0"/>
          </a:p>
        </p:txBody>
      </p:sp>
      <p:sp>
        <p:nvSpPr>
          <p:cNvPr id="13"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cxnSp>
        <p:nvCxnSpPr>
          <p:cNvPr id="14" name="Straight Connector 13"/>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18" name="TextBox 4"/>
          <p:cNvSpPr txBox="1">
            <a:spLocks noChangeArrowheads="1"/>
          </p:cNvSpPr>
          <p:nvPr/>
        </p:nvSpPr>
        <p:spPr bwMode="auto">
          <a:xfrm>
            <a:off x="152400" y="635000"/>
            <a:ext cx="8001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latinLnBrk="1" hangingPunct="1">
              <a:spcBef>
                <a:spcPct val="0"/>
              </a:spcBef>
              <a:buFontTx/>
              <a:buNone/>
            </a:pPr>
            <a:r>
              <a:rPr lang="en-US" altLang="en-US" b="1" dirty="0" smtClean="0"/>
              <a:t>Working Principle</a:t>
            </a:r>
            <a:endParaRPr lang="en-US" altLang="en-US" b="1"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08348" y="1183897"/>
            <a:ext cx="2587071" cy="1940303"/>
          </a:xfrm>
          <a:prstGeom prst="rect">
            <a:avLst/>
          </a:prstGeom>
        </p:spPr>
      </p:pic>
      <p:sp>
        <p:nvSpPr>
          <p:cNvPr id="9" name="TextBox 8"/>
          <p:cNvSpPr txBox="1"/>
          <p:nvPr/>
        </p:nvSpPr>
        <p:spPr>
          <a:xfrm>
            <a:off x="6877089" y="3090446"/>
            <a:ext cx="1276311" cy="338554"/>
          </a:xfrm>
          <a:prstGeom prst="rect">
            <a:avLst/>
          </a:prstGeom>
          <a:noFill/>
        </p:spPr>
        <p:txBody>
          <a:bodyPr wrap="none" rtlCol="0">
            <a:spAutoFit/>
          </a:bodyPr>
          <a:lstStyle/>
          <a:p>
            <a:r>
              <a:rPr lang="en-US" sz="1600" dirty="0" smtClean="0"/>
              <a:t>Image Frame</a:t>
            </a:r>
            <a:endParaRPr lang="en-US" sz="1600" dirty="0"/>
          </a:p>
        </p:txBody>
      </p:sp>
      <p:sp>
        <p:nvSpPr>
          <p:cNvPr id="20" name="TextBox 19"/>
          <p:cNvSpPr txBox="1"/>
          <p:nvPr/>
        </p:nvSpPr>
        <p:spPr>
          <a:xfrm>
            <a:off x="457199" y="1066800"/>
            <a:ext cx="5504167" cy="5355312"/>
          </a:xfrm>
          <a:prstGeom prst="rect">
            <a:avLst/>
          </a:prstGeom>
          <a:noFill/>
        </p:spPr>
        <p:txBody>
          <a:bodyPr wrap="square" rtlCol="0">
            <a:spAutoFit/>
          </a:bodyPr>
          <a:lstStyle/>
          <a:p>
            <a:r>
              <a:rPr lang="en-US" sz="1800" b="1" dirty="0" smtClean="0"/>
              <a:t>Steps:</a:t>
            </a:r>
          </a:p>
          <a:p>
            <a:pPr marL="342900" indent="-342900">
              <a:buFont typeface="+mj-lt"/>
              <a:buAutoNum type="arabicPeriod"/>
            </a:pPr>
            <a:r>
              <a:rPr lang="en-US" sz="1800" b="1" dirty="0" smtClean="0"/>
              <a:t>During video transmission, one image frame is made as reference image and the sequential image frame is modulated to transmit data i.e. the frame #</a:t>
            </a:r>
            <a:r>
              <a:rPr lang="en-US" sz="1800" b="1" i="1" dirty="0" smtClean="0"/>
              <a:t>i </a:t>
            </a:r>
            <a:r>
              <a:rPr lang="en-US" sz="1800" b="1" dirty="0" smtClean="0"/>
              <a:t>is the reference frame and the #(</a:t>
            </a:r>
            <a:r>
              <a:rPr lang="en-US" sz="1800" b="1" i="1" dirty="0" smtClean="0"/>
              <a:t>i</a:t>
            </a:r>
            <a:r>
              <a:rPr lang="en-US" sz="1800" b="1" dirty="0" smtClean="0"/>
              <a:t>+1) is the data frame.</a:t>
            </a:r>
            <a:endParaRPr lang="en-US" sz="1800" b="1" i="1" dirty="0" smtClean="0"/>
          </a:p>
          <a:p>
            <a:pPr marL="342900" indent="-342900">
              <a:buFont typeface="+mj-lt"/>
              <a:buAutoNum type="arabicPeriod"/>
            </a:pPr>
            <a:r>
              <a:rPr lang="en-US" sz="1800" b="1" dirty="0" smtClean="0"/>
              <a:t>The image is divided into NxM block where each block contains group of pixel. If the image frame contains PxQ pixel (P=row of pixel, Q= column of pixel), then every block will contain approximately (PxQ)/(NxM)= R pixels.</a:t>
            </a:r>
          </a:p>
          <a:p>
            <a:pPr marL="342900" indent="-342900">
              <a:buFont typeface="+mj-lt"/>
              <a:buAutoNum type="arabicPeriod"/>
            </a:pPr>
            <a:r>
              <a:rPr lang="en-US" sz="1800" b="1" dirty="0" smtClean="0"/>
              <a:t>The data can be embedded real-time or prior to data transmission.</a:t>
            </a:r>
          </a:p>
          <a:p>
            <a:pPr marL="342900" indent="-342900">
              <a:buFont typeface="+mj-lt"/>
              <a:buAutoNum type="arabicPeriod"/>
            </a:pPr>
            <a:r>
              <a:rPr lang="en-US" sz="1800" b="1" dirty="0" smtClean="0"/>
              <a:t>The data bit ‘1’ interprets changing in the average intensity or less intensity </a:t>
            </a:r>
            <a:r>
              <a:rPr lang="en-US" sz="1800" b="1" dirty="0" err="1" smtClean="0"/>
              <a:t>YCbCr</a:t>
            </a:r>
            <a:r>
              <a:rPr lang="en-US" sz="1800" b="1" dirty="0" smtClean="0"/>
              <a:t> elements </a:t>
            </a:r>
            <a:r>
              <a:rPr lang="en-US" altLang="ko-KR" sz="1800" b="1" dirty="0"/>
              <a:t>of the pixel block</a:t>
            </a:r>
            <a:r>
              <a:rPr lang="en-US" sz="1800" b="1" dirty="0" smtClean="0"/>
              <a:t>; while the ‘0’ indicates no variation in the intensity of the pixels in the block.</a:t>
            </a:r>
          </a:p>
          <a:p>
            <a:pPr marL="342900" indent="-342900">
              <a:buFont typeface="+mj-lt"/>
              <a:buAutoNum type="arabicPeriod"/>
            </a:pPr>
            <a:r>
              <a:rPr lang="en-US" sz="1800" b="1" dirty="0" smtClean="0"/>
              <a:t>The reference image and the data image is compared to extract the data.</a:t>
            </a:r>
          </a:p>
        </p:txBody>
      </p:sp>
      <p:pic>
        <p:nvPicPr>
          <p:cNvPr id="21" name="Picture 20"/>
          <p:cNvPicPr>
            <a:picLocks noChangeAspect="1"/>
          </p:cNvPicPr>
          <p:nvPr/>
        </p:nvPicPr>
        <p:blipFill>
          <a:blip r:embed="rId3" cstate="print"/>
          <a:stretch>
            <a:fillRect/>
          </a:stretch>
        </p:blipFill>
        <p:spPr>
          <a:xfrm>
            <a:off x="6185790" y="3440142"/>
            <a:ext cx="2729610" cy="2884458"/>
          </a:xfrm>
          <a:prstGeom prst="rect">
            <a:avLst/>
          </a:prstGeom>
        </p:spPr>
      </p:pic>
      <p:sp>
        <p:nvSpPr>
          <p:cNvPr id="17"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0283-03-007a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510726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924801" y="6475412"/>
            <a:ext cx="1219200" cy="217031"/>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7</a:t>
            </a:fld>
            <a:endParaRPr lang="en-US" altLang="en-US" dirty="0">
              <a:solidFill>
                <a:schemeClr val="tx1"/>
              </a:solidFill>
            </a:endParaRPr>
          </a:p>
        </p:txBody>
      </p:sp>
      <p:sp>
        <p:nvSpPr>
          <p:cNvPr id="12" name="Footer Placeholder 2"/>
          <p:cNvSpPr>
            <a:spLocks noGrp="1"/>
          </p:cNvSpPr>
          <p:nvPr>
            <p:ph type="ftr" sz="quarter" idx="4294967295"/>
          </p:nvPr>
        </p:nvSpPr>
        <p:spPr>
          <a:xfrm>
            <a:off x="4635500" y="6448651"/>
            <a:ext cx="3124200" cy="184150"/>
          </a:xfrm>
        </p:spPr>
        <p:txBody>
          <a:bodyPr/>
          <a:lstStyle/>
          <a:p>
            <a:r>
              <a:rPr lang="en-US" altLang="en-US" dirty="0" smtClean="0"/>
              <a:t>Kookmin University</a:t>
            </a:r>
            <a:endParaRPr lang="en-US" altLang="en-US" dirty="0"/>
          </a:p>
        </p:txBody>
      </p:sp>
      <p:sp>
        <p:nvSpPr>
          <p:cNvPr id="13"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cxnSp>
        <p:nvCxnSpPr>
          <p:cNvPr id="14" name="Straight Connector 13"/>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pic>
        <p:nvPicPr>
          <p:cNvPr id="2" name="Picture 1"/>
          <p:cNvPicPr>
            <a:picLocks noChangeAspect="1"/>
          </p:cNvPicPr>
          <p:nvPr/>
        </p:nvPicPr>
        <p:blipFill>
          <a:blip r:embed="rId2" cstate="print"/>
          <a:stretch>
            <a:fillRect/>
          </a:stretch>
        </p:blipFill>
        <p:spPr>
          <a:xfrm>
            <a:off x="1828800" y="1154566"/>
            <a:ext cx="5688620" cy="5220835"/>
          </a:xfrm>
          <a:prstGeom prst="rect">
            <a:avLst/>
          </a:prstGeom>
        </p:spPr>
      </p:pic>
      <p:sp>
        <p:nvSpPr>
          <p:cNvPr id="17" name="TextBox 4"/>
          <p:cNvSpPr txBox="1">
            <a:spLocks noChangeArrowheads="1"/>
          </p:cNvSpPr>
          <p:nvPr/>
        </p:nvSpPr>
        <p:spPr bwMode="auto">
          <a:xfrm>
            <a:off x="152400" y="609411"/>
            <a:ext cx="8890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latinLnBrk="1" hangingPunct="1">
              <a:spcBef>
                <a:spcPct val="0"/>
              </a:spcBef>
              <a:buFontTx/>
              <a:buNone/>
            </a:pPr>
            <a:r>
              <a:rPr lang="en-US" altLang="en-US" b="1" dirty="0" smtClean="0"/>
              <a:t>Data embedding Mechanism</a:t>
            </a:r>
            <a:endParaRPr lang="en-US" altLang="en-US" b="1" dirty="0"/>
          </a:p>
        </p:txBody>
      </p:sp>
      <p:sp>
        <p:nvSpPr>
          <p:cNvPr id="11"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dirty="0" smtClean="0"/>
              <a:t> </a:t>
            </a:r>
            <a:r>
              <a:rPr lang="en-US" altLang="ko-KR" sz="1400" b="1" dirty="0" smtClean="0"/>
              <a:t>0283-03-007a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01351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7924801" y="6475412"/>
            <a:ext cx="1219200" cy="217031"/>
          </a:xfrm>
        </p:spPr>
        <p:txBody>
          <a:bodyPr/>
          <a:lstStyle/>
          <a:p>
            <a:r>
              <a:rPr lang="en-US" altLang="en-US" dirty="0" smtClean="0">
                <a:solidFill>
                  <a:schemeClr val="tx1"/>
                </a:solidFill>
              </a:rPr>
              <a:t>Slide </a:t>
            </a:r>
            <a:fld id="{510B4A18-2979-4553-AC3A-464D2DF94E7E}" type="slidenum">
              <a:rPr lang="en-US" altLang="en-US" smtClean="0">
                <a:solidFill>
                  <a:schemeClr val="tx1"/>
                </a:solidFill>
              </a:rPr>
              <a:pPr/>
              <a:t>8</a:t>
            </a:fld>
            <a:endParaRPr lang="en-US" altLang="en-US" dirty="0">
              <a:solidFill>
                <a:schemeClr val="tx1"/>
              </a:solidFill>
            </a:endParaRPr>
          </a:p>
        </p:txBody>
      </p:sp>
      <p:sp>
        <p:nvSpPr>
          <p:cNvPr id="12" name="Footer Placeholder 2"/>
          <p:cNvSpPr>
            <a:spLocks noGrp="1"/>
          </p:cNvSpPr>
          <p:nvPr>
            <p:ph type="ftr" sz="quarter" idx="4294967295"/>
          </p:nvPr>
        </p:nvSpPr>
        <p:spPr>
          <a:xfrm>
            <a:off x="3886200" y="6492647"/>
            <a:ext cx="3124200" cy="184150"/>
          </a:xfrm>
        </p:spPr>
        <p:txBody>
          <a:bodyPr/>
          <a:lstStyle/>
          <a:p>
            <a:r>
              <a:rPr lang="en-US" altLang="en-US" dirty="0" smtClean="0"/>
              <a:t>Kookmin University</a:t>
            </a:r>
            <a:endParaRPr lang="en-US" altLang="en-US" dirty="0"/>
          </a:p>
        </p:txBody>
      </p:sp>
      <p:sp>
        <p:nvSpPr>
          <p:cNvPr id="13" name="Date Placeholder 1"/>
          <p:cNvSpPr>
            <a:spLocks noGrp="1"/>
          </p:cNvSpPr>
          <p:nvPr>
            <p:ph type="dt" sz="half" idx="4294967295"/>
          </p:nvPr>
        </p:nvSpPr>
        <p:spPr>
          <a:xfrm>
            <a:off x="0" y="377825"/>
            <a:ext cx="1600200" cy="215900"/>
          </a:xfrm>
        </p:spPr>
        <p:txBody>
          <a:bodyPr/>
          <a:lstStyle/>
          <a:p>
            <a:pPr algn="ctr"/>
            <a:r>
              <a:rPr lang="en-US" altLang="en-US" dirty="0" smtClean="0"/>
              <a:t>March 2016</a:t>
            </a:r>
            <a:endParaRPr lang="en-US" altLang="en-US" dirty="0"/>
          </a:p>
        </p:txBody>
      </p:sp>
      <p:cxnSp>
        <p:nvCxnSpPr>
          <p:cNvPr id="14" name="Straight Connector 13"/>
          <p:cNvCxnSpPr/>
          <p:nvPr/>
        </p:nvCxnSpPr>
        <p:spPr bwMode="auto">
          <a:xfrm>
            <a:off x="215900" y="6096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254000" y="6438900"/>
            <a:ext cx="8839200" cy="0"/>
          </a:xfrm>
          <a:prstGeom prst="line">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Date Placeholder 1"/>
          <p:cNvSpPr txBox="1">
            <a:spLocks/>
          </p:cNvSpPr>
          <p:nvPr/>
        </p:nvSpPr>
        <p:spPr bwMode="auto">
          <a:xfrm>
            <a:off x="457200" y="6477000"/>
            <a:ext cx="1600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40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Submission</a:t>
            </a:r>
            <a:endParaRPr kumimoji="0" lang="en-US" altLang="en-US" sz="1400" i="0" u="none" strike="noStrike" kern="1200" cap="none" spc="0" normalizeH="0" baseline="0" noProof="0" dirty="0">
              <a:ln>
                <a:noFill/>
              </a:ln>
              <a:solidFill>
                <a:schemeClr val="tx1"/>
              </a:solidFill>
              <a:effectLst/>
              <a:uLnTx/>
              <a:uFillTx/>
              <a:latin typeface="Times New Roman" panose="02020603050405020304" pitchFamily="18" charset="0"/>
              <a:ea typeface="+mn-ea"/>
              <a:cs typeface="+mn-cs"/>
            </a:endParaRPr>
          </a:p>
        </p:txBody>
      </p:sp>
      <p:sp>
        <p:nvSpPr>
          <p:cNvPr id="17" name="Title 2"/>
          <p:cNvSpPr txBox="1">
            <a:spLocks/>
          </p:cNvSpPr>
          <p:nvPr/>
        </p:nvSpPr>
        <p:spPr>
          <a:xfrm>
            <a:off x="343880" y="762000"/>
            <a:ext cx="8532440" cy="609600"/>
          </a:xfrm>
          <a:prstGeom prst="rect">
            <a:avLst/>
          </a:prstGeom>
        </p:spPr>
        <p:txBody>
          <a:bodyPr>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200" b="1" dirty="0" smtClean="0">
                <a:solidFill>
                  <a:schemeClr val="tx1"/>
                </a:solidFill>
                <a:latin typeface="Times New Roman" panose="02020603050405020304" pitchFamily="18" charset="0"/>
                <a:ea typeface="+mn-ea"/>
                <a:cs typeface="+mn-cs"/>
              </a:rPr>
              <a:t>Illustration of the Implementation work</a:t>
            </a:r>
            <a:endParaRPr lang="en-US" sz="3200" b="1" dirty="0">
              <a:solidFill>
                <a:schemeClr val="tx1"/>
              </a:solidFill>
              <a:latin typeface="Times New Roman" panose="02020603050405020304" pitchFamily="18" charset="0"/>
              <a:ea typeface="+mn-ea"/>
              <a:cs typeface="+mn-cs"/>
            </a:endParaRPr>
          </a:p>
        </p:txBody>
      </p:sp>
      <p:sp>
        <p:nvSpPr>
          <p:cNvPr id="2" name="Rectangle 1"/>
          <p:cNvSpPr/>
          <p:nvPr/>
        </p:nvSpPr>
        <p:spPr>
          <a:xfrm>
            <a:off x="387840" y="4944070"/>
            <a:ext cx="8571520" cy="923330"/>
          </a:xfrm>
          <a:prstGeom prst="rect">
            <a:avLst/>
          </a:prstGeom>
        </p:spPr>
        <p:txBody>
          <a:bodyPr wrap="square">
            <a:spAutoFit/>
          </a:bodyPr>
          <a:lstStyle/>
          <a:p>
            <a:pPr algn="just"/>
            <a:r>
              <a:rPr lang="en-US" sz="1800" dirty="0" smtClean="0">
                <a:ea typeface="Malgun Gothic" panose="020B0503020000020004" pitchFamily="34" charset="-127"/>
              </a:rPr>
              <a:t>Figure: </a:t>
            </a:r>
            <a:r>
              <a:rPr lang="en-US" sz="1800" dirty="0">
                <a:ea typeface="Malgun Gothic" panose="020B0503020000020004" pitchFamily="34" charset="-127"/>
              </a:rPr>
              <a:t>Demonstration of </a:t>
            </a:r>
            <a:r>
              <a:rPr lang="en-US" sz="1800" dirty="0" smtClean="0">
                <a:ea typeface="Malgun Gothic" panose="020B0503020000020004" pitchFamily="34" charset="-127"/>
              </a:rPr>
              <a:t>the implemented </a:t>
            </a:r>
            <a:r>
              <a:rPr lang="en-US" sz="1800" dirty="0">
                <a:ea typeface="Malgun Gothic" panose="020B0503020000020004" pitchFamily="34" charset="-127"/>
              </a:rPr>
              <a:t>invisible embedded data for smart digital signage system. (Right side display contains an original video image while the left one includes the embedded data inside the image of the video)</a:t>
            </a:r>
            <a:endParaRPr lang="en-US" sz="1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38400" y="1422296"/>
            <a:ext cx="4267200" cy="3302104"/>
          </a:xfrm>
          <a:prstGeom prst="rect">
            <a:avLst/>
          </a:prstGeom>
        </p:spPr>
      </p:pic>
      <p:sp>
        <p:nvSpPr>
          <p:cNvPr id="18" name="Date Placeholder 1"/>
          <p:cNvSpPr txBox="1">
            <a:spLocks/>
          </p:cNvSpPr>
          <p:nvPr/>
        </p:nvSpPr>
        <p:spPr bwMode="auto">
          <a:xfrm>
            <a:off x="5638800" y="368300"/>
            <a:ext cx="312420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spAutoFit/>
          </a:bodyPr>
          <a:lstStyle/>
          <a:p>
            <a:pPr lvl="0" algn="ctr">
              <a:defRPr/>
            </a:pPr>
            <a:r>
              <a:rPr lang="en-US" altLang="en-US" sz="1400" b="1" dirty="0" smtClean="0"/>
              <a:t>d</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oc.: IEEE 802.15-16-</a:t>
            </a:r>
            <a:r>
              <a:rPr lang="en-US" sz="1400" b="1" smtClean="0"/>
              <a:t> </a:t>
            </a:r>
            <a:r>
              <a:rPr lang="en-US" altLang="ko-KR" sz="1400" b="1" smtClean="0"/>
              <a:t>0283-03-007a</a:t>
            </a:r>
            <a:r>
              <a:rPr kumimoji="0" lang="en-US" altLang="en-US" sz="1400" b="1" i="0" u="none" strike="noStrike" kern="1200" cap="none" spc="0" normalizeH="0" baseline="0" noProof="0" dirty="0" smtClean="0">
                <a:ln>
                  <a:noFill/>
                </a:ln>
                <a:effectLst/>
                <a:uLnTx/>
                <a:uFillTx/>
                <a:latin typeface="Times New Roman" panose="02020603050405020304" pitchFamily="18" charset="0"/>
                <a:ea typeface="+mn-ea"/>
                <a:cs typeface="+mn-cs"/>
              </a:rPr>
              <a:t> </a:t>
            </a:r>
            <a:endParaRPr kumimoji="0" lang="en-US" altLang="en-US" sz="1400" b="1" i="0" u="none" strike="noStrike" kern="1200" cap="none" spc="0" normalizeH="0" baseline="0" noProof="0" dirty="0">
              <a:ln>
                <a:noFill/>
              </a:ln>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94678310"/>
      </p:ext>
    </p:extLst>
  </p:cSld>
  <p:clrMapOvr>
    <a:masterClrMapping/>
  </p:clrMapOvr>
  <p:timing>
    <p:tnLst>
      <p:par>
        <p:cTn id="1" dur="indefinite" restart="never" nodeType="tmRoot"/>
      </p:par>
    </p:tnLst>
  </p:timing>
</p:sld>
</file>

<file path=ppt/theme/theme1.xml><?xml version="1.0" encoding="utf-8"?>
<a:theme xmlns:a="http://schemas.openxmlformats.org/drawingml/2006/main" name="디자인 사용자 지정">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4624</TotalTime>
  <Words>537</Words>
  <Application>Microsoft Office PowerPoint</Application>
  <PresentationFormat>On-screen Show (4:3)</PresentationFormat>
  <Paragraphs>184</Paragraphs>
  <Slides>8</Slides>
  <Notes>1</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디자인 사용자 지정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Intel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IEEE 802.15 &lt;subject&gt;</dc:subject>
  <dc:creator>Roberts, Richard D</dc:creator>
  <dc:description>&lt;doc#&gt;</dc:description>
  <cp:lastModifiedBy>TH</cp:lastModifiedBy>
  <cp:revision>604</cp:revision>
  <cp:lastPrinted>2015-12-29T06:55:16Z</cp:lastPrinted>
  <dcterms:created xsi:type="dcterms:W3CDTF">2015-01-04T22:39:23Z</dcterms:created>
  <dcterms:modified xsi:type="dcterms:W3CDTF">2016-03-16T06:57:41Z</dcterms:modified>
</cp:coreProperties>
</file>