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0"/>
  </p:notesMasterIdLst>
  <p:handoutMasterIdLst>
    <p:handoutMasterId r:id="rId11"/>
  </p:handoutMasterIdLst>
  <p:sldIdLst>
    <p:sldId id="259" r:id="rId2"/>
    <p:sldId id="389" r:id="rId3"/>
    <p:sldId id="390" r:id="rId4"/>
    <p:sldId id="391" r:id="rId5"/>
    <p:sldId id="372" r:id="rId6"/>
    <p:sldId id="383" r:id="rId7"/>
    <p:sldId id="381" r:id="rId8"/>
    <p:sldId id="386" r:id="rId9"/>
  </p:sldIdLst>
  <p:sldSz cx="9144000" cy="6858000" type="screen4x3"/>
  <p:notesSz cx="7010400" cy="9296400"/>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DC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p:cViewPr>
        <p:scale>
          <a:sx n="66" d="100"/>
          <a:sy n="66" d="100"/>
        </p:scale>
        <p:origin x="-1446" y="-186"/>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86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83843" y="175750"/>
            <a:ext cx="27235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8677">
              <a:defRPr sz="1400" b="1"/>
            </a:lvl1pPr>
          </a:lstStyle>
          <a:p>
            <a:r>
              <a:rPr lang="en-US" altLang="en-US"/>
              <a:t>doc.: IEEE 802.15-&lt;doc#&gt;</a:t>
            </a:r>
          </a:p>
        </p:txBody>
      </p:sp>
      <p:sp>
        <p:nvSpPr>
          <p:cNvPr id="3075" name="Rectangle 3"/>
          <p:cNvSpPr>
            <a:spLocks noGrp="1" noChangeArrowheads="1"/>
          </p:cNvSpPr>
          <p:nvPr>
            <p:ph type="dt" sz="quarter" idx="1"/>
          </p:nvPr>
        </p:nvSpPr>
        <p:spPr bwMode="auto">
          <a:xfrm>
            <a:off x="702966" y="175750"/>
            <a:ext cx="23351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8677">
              <a:defRPr sz="1400" b="1"/>
            </a:lvl1pPr>
          </a:lstStyle>
          <a:p>
            <a:r>
              <a:rPr lang="en-US" altLang="en-US"/>
              <a:t>&lt;month year&gt;</a:t>
            </a:r>
          </a:p>
        </p:txBody>
      </p:sp>
      <p:sp>
        <p:nvSpPr>
          <p:cNvPr id="3076" name="Rectangle 4"/>
          <p:cNvSpPr>
            <a:spLocks noGrp="1" noChangeArrowheads="1"/>
          </p:cNvSpPr>
          <p:nvPr>
            <p:ph type="ftr" sz="quarter" idx="2"/>
          </p:nvPr>
        </p:nvSpPr>
        <p:spPr bwMode="auto">
          <a:xfrm>
            <a:off x="4206561" y="8997439"/>
            <a:ext cx="2181120" cy="1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8677">
              <a:defRPr sz="1000"/>
            </a:lvl1pPr>
          </a:lstStyle>
          <a:p>
            <a:r>
              <a:rPr lang="en-US" altLang="en-US"/>
              <a:t>&lt;author&gt;, &lt;company&gt;</a:t>
            </a:r>
          </a:p>
        </p:txBody>
      </p:sp>
      <p:sp>
        <p:nvSpPr>
          <p:cNvPr id="3077" name="Rectangle 5"/>
          <p:cNvSpPr>
            <a:spLocks noGrp="1" noChangeArrowheads="1"/>
          </p:cNvSpPr>
          <p:nvPr>
            <p:ph type="sldNum" sz="quarter" idx="3"/>
          </p:nvPr>
        </p:nvSpPr>
        <p:spPr bwMode="auto">
          <a:xfrm>
            <a:off x="2726802" y="8997439"/>
            <a:ext cx="1401117" cy="1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8677">
              <a:defRPr sz="1000"/>
            </a:lvl1pPr>
          </a:lstStyle>
          <a:p>
            <a:r>
              <a:rPr lang="en-US" altLang="en-US"/>
              <a:t>Page </a:t>
            </a:r>
            <a:fld id="{97310A61-983B-4502-A285-03424D4CB2B1}" type="slidenum">
              <a:rPr lang="en-US" altLang="en-US"/>
              <a:pPr/>
              <a:t>‹#›</a:t>
            </a:fld>
            <a:endParaRPr lang="en-US" altLang="en-US"/>
          </a:p>
        </p:txBody>
      </p:sp>
      <p:sp>
        <p:nvSpPr>
          <p:cNvPr id="3078" name="Line 6"/>
          <p:cNvSpPr>
            <a:spLocks noChangeShapeType="1"/>
          </p:cNvSpPr>
          <p:nvPr/>
        </p:nvSpPr>
        <p:spPr bwMode="auto">
          <a:xfrm>
            <a:off x="701362" y="388013"/>
            <a:ext cx="560767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
        <p:nvSpPr>
          <p:cNvPr id="3079" name="Rectangle 7"/>
          <p:cNvSpPr>
            <a:spLocks noChangeArrowheads="1"/>
          </p:cNvSpPr>
          <p:nvPr/>
        </p:nvSpPr>
        <p:spPr bwMode="auto">
          <a:xfrm>
            <a:off x="701362" y="8997440"/>
            <a:ext cx="7190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Submission</a:t>
            </a:r>
          </a:p>
        </p:txBody>
      </p:sp>
      <p:sp>
        <p:nvSpPr>
          <p:cNvPr id="3080" name="Line 8"/>
          <p:cNvSpPr>
            <a:spLocks noChangeShapeType="1"/>
          </p:cNvSpPr>
          <p:nvPr/>
        </p:nvSpPr>
        <p:spPr bwMode="auto">
          <a:xfrm>
            <a:off x="701362" y="8986308"/>
            <a:ext cx="576335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Tree>
    <p:extLst>
      <p:ext uri="{BB962C8B-B14F-4D97-AF65-F5344CB8AC3E}">
        <p14:creationId xmlns:p14="http://schemas.microsoft.com/office/powerpoint/2010/main" val="2472550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505200" y="96239"/>
            <a:ext cx="284556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8677">
              <a:defRPr sz="1400" b="1"/>
            </a:lvl1pPr>
          </a:lstStyle>
          <a:p>
            <a:r>
              <a:rPr lang="en-US" altLang="en-US"/>
              <a:t>doc.: IEEE 802.15-&lt;doc#&gt;</a:t>
            </a:r>
          </a:p>
        </p:txBody>
      </p:sp>
      <p:sp>
        <p:nvSpPr>
          <p:cNvPr id="2051" name="Rectangle 3"/>
          <p:cNvSpPr>
            <a:spLocks noGrp="1" noChangeArrowheads="1"/>
          </p:cNvSpPr>
          <p:nvPr>
            <p:ph type="dt" idx="1"/>
          </p:nvPr>
        </p:nvSpPr>
        <p:spPr bwMode="auto">
          <a:xfrm>
            <a:off x="661238" y="96239"/>
            <a:ext cx="27669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8677">
              <a:defRPr sz="1400" b="1"/>
            </a:lvl1pPr>
          </a:lstStyle>
          <a:p>
            <a:r>
              <a:rPr lang="en-US" altLang="en-US"/>
              <a:t>&lt;month year&gt;</a:t>
            </a:r>
          </a:p>
        </p:txBody>
      </p:sp>
      <p:sp>
        <p:nvSpPr>
          <p:cNvPr id="2052" name="Rectangle 4"/>
          <p:cNvSpPr>
            <a:spLocks noGrp="1" noRot="1" noChangeAspect="1" noChangeArrowheads="1" noTextEdit="1"/>
          </p:cNvSpPr>
          <p:nvPr>
            <p:ph type="sldImg" idx="2"/>
          </p:nvPr>
        </p:nvSpPr>
        <p:spPr bwMode="auto">
          <a:xfrm>
            <a:off x="1189038" y="703263"/>
            <a:ext cx="4632325" cy="347345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4078" y="4416029"/>
            <a:ext cx="5142244" cy="418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87" tIns="46296" rIns="94187" bIns="462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4" name="Rectangle 6"/>
          <p:cNvSpPr>
            <a:spLocks noGrp="1" noChangeArrowheads="1"/>
          </p:cNvSpPr>
          <p:nvPr>
            <p:ph type="ftr" sz="quarter" idx="4"/>
          </p:nvPr>
        </p:nvSpPr>
        <p:spPr bwMode="auto">
          <a:xfrm>
            <a:off x="3813349" y="9000621"/>
            <a:ext cx="253741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9760" lvl="4" algn="r" defTabSz="938677">
              <a:defRPr/>
            </a:lvl5pPr>
          </a:lstStyle>
          <a:p>
            <a:pPr lvl="4"/>
            <a:r>
              <a:rPr lang="en-US" altLang="en-US"/>
              <a:t>&lt;author&gt;, &lt;company&gt;</a:t>
            </a:r>
          </a:p>
        </p:txBody>
      </p:sp>
      <p:sp>
        <p:nvSpPr>
          <p:cNvPr id="2055" name="Rectangle 7"/>
          <p:cNvSpPr>
            <a:spLocks noGrp="1" noChangeArrowheads="1"/>
          </p:cNvSpPr>
          <p:nvPr>
            <p:ph type="sldNum" sz="quarter" idx="5"/>
          </p:nvPr>
        </p:nvSpPr>
        <p:spPr bwMode="auto">
          <a:xfrm>
            <a:off x="2965938" y="9000621"/>
            <a:ext cx="81049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8677">
              <a:defRPr/>
            </a:lvl1pPr>
          </a:lstStyle>
          <a:p>
            <a:r>
              <a:rPr lang="en-US" altLang="en-US"/>
              <a:t>Page </a:t>
            </a:r>
            <a:fld id="{FEE786A2-147A-4A22-9D8E-A54774A8D73C}" type="slidenum">
              <a:rPr lang="en-US" altLang="en-US"/>
              <a:pPr/>
              <a:t>‹#›</a:t>
            </a:fld>
            <a:endParaRPr lang="en-US" altLang="en-US"/>
          </a:p>
        </p:txBody>
      </p:sp>
      <p:sp>
        <p:nvSpPr>
          <p:cNvPr id="2056" name="Rectangle 8"/>
          <p:cNvSpPr>
            <a:spLocks noChangeArrowheads="1"/>
          </p:cNvSpPr>
          <p:nvPr/>
        </p:nvSpPr>
        <p:spPr bwMode="auto">
          <a:xfrm>
            <a:off x="731855" y="9000621"/>
            <a:ext cx="7190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2057" name="Line 9"/>
          <p:cNvSpPr>
            <a:spLocks noChangeShapeType="1"/>
          </p:cNvSpPr>
          <p:nvPr/>
        </p:nvSpPr>
        <p:spPr bwMode="auto">
          <a:xfrm>
            <a:off x="731855" y="8999030"/>
            <a:ext cx="554669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
        <p:nvSpPr>
          <p:cNvPr id="2058" name="Line 10"/>
          <p:cNvSpPr>
            <a:spLocks noChangeShapeType="1"/>
          </p:cNvSpPr>
          <p:nvPr/>
        </p:nvSpPr>
        <p:spPr bwMode="auto">
          <a:xfrm>
            <a:off x="654818" y="297371"/>
            <a:ext cx="570076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Tree>
    <p:extLst>
      <p:ext uri="{BB962C8B-B14F-4D97-AF65-F5344CB8AC3E}">
        <p14:creationId xmlns:p14="http://schemas.microsoft.com/office/powerpoint/2010/main" val="12180868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2325" cy="3473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FEE786A2-147A-4A22-9D8E-A54774A8D73C}" type="slidenum">
              <a:rPr lang="en-US" altLang="en-US" smtClean="0"/>
              <a:pPr/>
              <a:t>1</a:t>
            </a:fld>
            <a:endParaRPr lang="en-US" altLang="en-US"/>
          </a:p>
        </p:txBody>
      </p:sp>
    </p:spTree>
    <p:extLst>
      <p:ext uri="{BB962C8B-B14F-4D97-AF65-F5344CB8AC3E}">
        <p14:creationId xmlns:p14="http://schemas.microsoft.com/office/powerpoint/2010/main" val="413140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33731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63784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28650" y="365125"/>
            <a:ext cx="57626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555842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7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US" altLang="en-US" smtClean="0"/>
              <a:t>Rick Roberts [Intel]</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2930846A-50D8-49A8-9CF5-525B02F2D980}" type="slidenum">
              <a:rPr lang="en-US" altLang="en-US"/>
              <a:pPr/>
              <a:t>‹#›</a:t>
            </a:fld>
            <a:endParaRPr lang="en-US" altLang="en-US"/>
          </a:p>
        </p:txBody>
      </p:sp>
      <p:sp>
        <p:nvSpPr>
          <p:cNvPr id="8" name="Rectangle 4"/>
          <p:cNvSpPr>
            <a:spLocks noGrp="1" noChangeArrowheads="1"/>
          </p:cNvSpPr>
          <p:nvPr>
            <p:ph type="dt" sz="half" idx="13"/>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pPr algn="ctr"/>
            <a:r>
              <a:rPr lang="en-US" altLang="en-US" dirty="0" smtClean="0"/>
              <a:t>March 2016</a:t>
            </a:r>
            <a:endParaRPr lang="en-US" altLang="en-US" dirty="0"/>
          </a:p>
        </p:txBody>
      </p:sp>
    </p:spTree>
    <p:extLst>
      <p:ext uri="{BB962C8B-B14F-4D97-AF65-F5344CB8AC3E}">
        <p14:creationId xmlns:p14="http://schemas.microsoft.com/office/powerpoint/2010/main" val="1454289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US" altLang="en-US" smtClean="0"/>
              <a:t>Rick Roberts [Intel]</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F3D187A4-C1C1-4BAD-9E4B-AFE580DD5800}" type="slidenum">
              <a:rPr lang="en-US" altLang="en-US"/>
              <a:pPr/>
              <a:t>‹#›</a:t>
            </a:fld>
            <a:endParaRPr lang="en-US" altLang="en-US"/>
          </a:p>
        </p:txBody>
      </p:sp>
      <p:sp>
        <p:nvSpPr>
          <p:cNvPr id="8" name="Rectangle 4"/>
          <p:cNvSpPr>
            <a:spLocks noGrp="1" noChangeArrowheads="1"/>
          </p:cNvSpPr>
          <p:nvPr>
            <p:ph type="dt" sz="half" idx="13"/>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pPr algn="ctr"/>
            <a:r>
              <a:rPr lang="en-US" altLang="en-US" dirty="0" smtClean="0"/>
              <a:t>March 2016</a:t>
            </a:r>
            <a:endParaRPr lang="en-US" altLang="en-US" dirty="0"/>
          </a:p>
        </p:txBody>
      </p:sp>
    </p:spTree>
    <p:extLst>
      <p:ext uri="{BB962C8B-B14F-4D97-AF65-F5344CB8AC3E}">
        <p14:creationId xmlns:p14="http://schemas.microsoft.com/office/powerpoint/2010/main" val="24672664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70180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8"/>
            <a:ext cx="78867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73107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28650" y="1825625"/>
            <a:ext cx="386715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825625"/>
            <a:ext cx="386715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329225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30238" y="365125"/>
            <a:ext cx="78867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30238" y="2505075"/>
            <a:ext cx="386873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29150" y="2505075"/>
            <a:ext cx="38877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31799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402375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56260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30238" y="457200"/>
            <a:ext cx="2949575"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65606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30238" y="457200"/>
            <a:ext cx="2949575"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392088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49639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56" r:id="rId13"/>
    <p:sldLayoutId id="2147483657" r:id="rId1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sp>
        <p:nvSpPr>
          <p:cNvPr id="6" name="Slide Number Placeholder 3"/>
          <p:cNvSpPr>
            <a:spLocks noGrp="1"/>
          </p:cNvSpPr>
          <p:nvPr>
            <p:ph type="sldNum" sz="quarter" idx="4294967295"/>
          </p:nvPr>
        </p:nvSpPr>
        <p:spPr>
          <a:xfrm>
            <a:off x="7848601" y="6476999"/>
            <a:ext cx="1295400" cy="180975"/>
          </a:xfrm>
        </p:spPr>
        <p:txBody>
          <a:bodyPr/>
          <a:lstStyle/>
          <a:p>
            <a:r>
              <a:rPr lang="en-US" altLang="en-US" dirty="0">
                <a:solidFill>
                  <a:schemeClr val="tx1"/>
                </a:solidFill>
              </a:rPr>
              <a:t>Slide </a:t>
            </a:r>
            <a:fld id="{3CA57235-9295-4494-BA5D-3D862F91E8D2}" type="slidenum">
              <a:rPr lang="en-US" altLang="en-US">
                <a:solidFill>
                  <a:schemeClr val="tx1"/>
                </a:solidFill>
              </a:rPr>
              <a:pPr/>
              <a:t>1</a:t>
            </a:fld>
            <a:endParaRPr lang="en-US" altLang="en-US" dirty="0">
              <a:solidFill>
                <a:schemeClr val="tx1"/>
              </a:solidFill>
            </a:endParaRPr>
          </a:p>
        </p:txBody>
      </p:sp>
      <p:sp>
        <p:nvSpPr>
          <p:cNvPr id="27651" name="Rectangle 3"/>
          <p:cNvSpPr>
            <a:spLocks noChangeArrowheads="1"/>
          </p:cNvSpPr>
          <p:nvPr/>
        </p:nvSpPr>
        <p:spPr bwMode="auto">
          <a:xfrm>
            <a:off x="76200" y="609600"/>
            <a:ext cx="89916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US" altLang="en-US" sz="1600" b="1" dirty="0">
              <a:solidFill>
                <a:schemeClr val="tx2"/>
              </a:solidFill>
            </a:endParaRPr>
          </a:p>
          <a:p>
            <a:endParaRPr lang="en-US" altLang="en-US" sz="1600" dirty="0" smtClean="0">
              <a:solidFill>
                <a:schemeClr val="tx2"/>
              </a:solidFill>
            </a:endParaRPr>
          </a:p>
          <a:p>
            <a:pPr algn="just"/>
            <a:r>
              <a:rPr lang="en-US" altLang="en-US" sz="1600" b="1" dirty="0" smtClean="0">
                <a:solidFill>
                  <a:schemeClr val="tx2"/>
                </a:solidFill>
              </a:rPr>
              <a:t>Submission Title:</a:t>
            </a:r>
            <a:r>
              <a:rPr lang="en-US" altLang="en-US" sz="1600" dirty="0" smtClean="0">
                <a:solidFill>
                  <a:schemeClr val="tx2"/>
                </a:solidFill>
              </a:rPr>
              <a:t> </a:t>
            </a:r>
            <a:r>
              <a:rPr lang="en-US" altLang="ko-KR" sz="2000" dirty="0" smtClean="0"/>
              <a:t>Invisible code for  </a:t>
            </a:r>
            <a:r>
              <a:rPr lang="en-US" altLang="ko-KR" sz="2000" dirty="0"/>
              <a:t>2D-sequential </a:t>
            </a:r>
            <a:r>
              <a:rPr lang="en-US" altLang="ko-KR" sz="2000" dirty="0" smtClean="0"/>
              <a:t>code</a:t>
            </a:r>
            <a:endParaRPr lang="en-US" altLang="en-US" sz="1600" dirty="0" smtClean="0">
              <a:solidFill>
                <a:schemeClr val="tx2"/>
              </a:solidFill>
            </a:endParaRPr>
          </a:p>
          <a:p>
            <a:pPr algn="just"/>
            <a:r>
              <a:rPr lang="en-US" altLang="ko-KR" sz="1600" dirty="0" smtClean="0"/>
              <a:t>                      	     </a:t>
            </a:r>
          </a:p>
          <a:p>
            <a:pPr algn="just"/>
            <a:r>
              <a:rPr lang="en-US" altLang="en-US" sz="1600" b="1" dirty="0" smtClean="0">
                <a:solidFill>
                  <a:schemeClr val="tx2"/>
                </a:solidFill>
              </a:rPr>
              <a:t>Date </a:t>
            </a:r>
            <a:r>
              <a:rPr lang="en-US" altLang="en-US" sz="1600" b="1" dirty="0">
                <a:solidFill>
                  <a:schemeClr val="tx2"/>
                </a:solidFill>
              </a:rPr>
              <a:t>Submitted: </a:t>
            </a:r>
            <a:r>
              <a:rPr lang="en-US" altLang="en-US" sz="1600" dirty="0" smtClean="0">
                <a:solidFill>
                  <a:schemeClr val="tx2"/>
                </a:solidFill>
              </a:rPr>
              <a:t>March 2016</a:t>
            </a:r>
            <a:r>
              <a:rPr lang="en-US" altLang="en-US" sz="1600" dirty="0">
                <a:solidFill>
                  <a:schemeClr val="tx2"/>
                </a:solidFill>
              </a:rPr>
              <a:t>	</a:t>
            </a:r>
            <a:endParaRPr lang="en-US" altLang="en-US" sz="1600" dirty="0" smtClean="0">
              <a:solidFill>
                <a:schemeClr val="tx2"/>
              </a:solidFill>
            </a:endParaRPr>
          </a:p>
          <a:p>
            <a:pPr algn="just"/>
            <a:r>
              <a:rPr lang="en-US" altLang="en-US" sz="1600" b="1" dirty="0" smtClean="0">
                <a:solidFill>
                  <a:schemeClr val="tx2"/>
                </a:solidFill>
              </a:rPr>
              <a:t>Source:</a:t>
            </a:r>
            <a:r>
              <a:rPr lang="en-US" altLang="en-US" sz="1600" dirty="0" smtClean="0">
                <a:solidFill>
                  <a:schemeClr val="tx2"/>
                </a:solidFill>
              </a:rPr>
              <a:t> Mohammad Arif Hossain, Nam Tuan Le, Trang</a:t>
            </a:r>
            <a:r>
              <a:rPr lang="en-US" altLang="en-US" sz="1600" dirty="0">
                <a:solidFill>
                  <a:schemeClr val="tx2"/>
                </a:solidFill>
              </a:rPr>
              <a:t> Nguyen</a:t>
            </a:r>
            <a:r>
              <a:rPr lang="en-US" altLang="en-US" sz="1600" dirty="0" smtClean="0">
                <a:solidFill>
                  <a:schemeClr val="tx2"/>
                </a:solidFill>
              </a:rPr>
              <a:t>, </a:t>
            </a:r>
            <a:r>
              <a:rPr lang="en-US" altLang="en-US" sz="1600" dirty="0">
                <a:solidFill>
                  <a:schemeClr val="tx2"/>
                </a:solidFill>
              </a:rPr>
              <a:t>Yeong Min </a:t>
            </a:r>
            <a:r>
              <a:rPr lang="en-US" altLang="en-US" sz="1600" dirty="0" smtClean="0">
                <a:solidFill>
                  <a:schemeClr val="tx2"/>
                </a:solidFill>
              </a:rPr>
              <a:t>Jang [Kookmin University</a:t>
            </a:r>
            <a:r>
              <a:rPr lang="en-US" altLang="en-US" sz="1600" dirty="0">
                <a:solidFill>
                  <a:schemeClr val="tx2"/>
                </a:solidFill>
              </a:rPr>
              <a:t>], Sung-</a:t>
            </a:r>
            <a:r>
              <a:rPr lang="en-US" altLang="en-US" sz="1600" dirty="0" err="1">
                <a:solidFill>
                  <a:schemeClr val="tx2"/>
                </a:solidFill>
              </a:rPr>
              <a:t>Hee</a:t>
            </a:r>
            <a:r>
              <a:rPr lang="en-US" altLang="en-US" sz="1600" dirty="0">
                <a:solidFill>
                  <a:schemeClr val="tx2"/>
                </a:solidFill>
              </a:rPr>
              <a:t> Lee, </a:t>
            </a:r>
            <a:r>
              <a:rPr lang="en-US" altLang="en-US" sz="1600" dirty="0" smtClean="0">
                <a:solidFill>
                  <a:schemeClr val="tx2"/>
                </a:solidFill>
              </a:rPr>
              <a:t>Nam-Kyung </a:t>
            </a:r>
            <a:r>
              <a:rPr lang="en-US" altLang="en-US" sz="1600" dirty="0" smtClean="0">
                <a:solidFill>
                  <a:schemeClr val="tx2"/>
                </a:solidFill>
              </a:rPr>
              <a:t>Lee [ETRI</a:t>
            </a:r>
            <a:r>
              <a:rPr lang="en-US" altLang="en-US" sz="1600" dirty="0" smtClean="0">
                <a:solidFill>
                  <a:schemeClr val="tx2"/>
                </a:solidFill>
              </a:rPr>
              <a:t>], </a:t>
            </a:r>
            <a:r>
              <a:rPr lang="en-US" altLang="en-US" sz="1600" dirty="0">
                <a:solidFill>
                  <a:schemeClr val="tx2"/>
                </a:solidFill>
              </a:rPr>
              <a:t>and </a:t>
            </a:r>
            <a:r>
              <a:rPr lang="en-US" altLang="en-US" sz="1600" dirty="0" err="1">
                <a:solidFill>
                  <a:schemeClr val="tx2"/>
                </a:solidFill>
              </a:rPr>
              <a:t>Jaesang</a:t>
            </a:r>
            <a:r>
              <a:rPr lang="en-US" altLang="en-US" sz="1600" dirty="0">
                <a:solidFill>
                  <a:schemeClr val="tx2"/>
                </a:solidFill>
              </a:rPr>
              <a:t> Cha(SNUST)</a:t>
            </a:r>
            <a:r>
              <a:rPr lang="en-US" altLang="en-US" sz="1600" dirty="0" smtClean="0">
                <a:solidFill>
                  <a:schemeClr val="tx2"/>
                </a:solidFill>
              </a:rPr>
              <a:t>.</a:t>
            </a:r>
            <a:endParaRPr lang="en-US" altLang="en-US" sz="1600" dirty="0" smtClean="0">
              <a:solidFill>
                <a:schemeClr val="tx2"/>
              </a:solidFill>
            </a:endParaRPr>
          </a:p>
          <a:p>
            <a:pPr algn="just"/>
            <a:endParaRPr lang="en-US" altLang="en-US" sz="1600" dirty="0" smtClean="0">
              <a:solidFill>
                <a:schemeClr val="tx2"/>
              </a:solidFill>
            </a:endParaRPr>
          </a:p>
          <a:p>
            <a:pPr algn="just"/>
            <a:r>
              <a:rPr lang="en-US" altLang="en-US" sz="1600" dirty="0" smtClean="0">
                <a:solidFill>
                  <a:schemeClr val="tx2"/>
                </a:solidFill>
              </a:rPr>
              <a:t>Contact: +82-2-910-5068	E-Mail: yjang@kookmin.ac.kr</a:t>
            </a:r>
            <a:r>
              <a:rPr lang="en-US" altLang="en-US" sz="1600" dirty="0">
                <a:solidFill>
                  <a:schemeClr val="tx2"/>
                </a:solidFill>
              </a:rPr>
              <a:t>	</a:t>
            </a:r>
          </a:p>
          <a:p>
            <a:pPr algn="just">
              <a:spcBef>
                <a:spcPts val="600"/>
              </a:spcBef>
              <a:spcAft>
                <a:spcPts val="600"/>
              </a:spcAft>
            </a:pPr>
            <a:r>
              <a:rPr lang="en-US" altLang="en-US" sz="1600" b="1" dirty="0">
                <a:solidFill>
                  <a:schemeClr val="tx2"/>
                </a:solidFill>
              </a:rPr>
              <a:t>Re</a:t>
            </a:r>
            <a:r>
              <a:rPr lang="en-US" altLang="en-US" sz="1600" b="1" dirty="0" smtClean="0">
                <a:solidFill>
                  <a:schemeClr val="tx2"/>
                </a:solidFill>
              </a:rPr>
              <a:t>:</a:t>
            </a:r>
            <a:endParaRPr lang="en-US" altLang="en-US" sz="1600" dirty="0">
              <a:solidFill>
                <a:schemeClr val="tx2"/>
              </a:solidFill>
            </a:endParaRPr>
          </a:p>
          <a:p>
            <a:pPr algn="just">
              <a:spcBef>
                <a:spcPts val="600"/>
              </a:spcBef>
              <a:spcAft>
                <a:spcPts val="600"/>
              </a:spcAft>
            </a:pPr>
            <a:r>
              <a:rPr lang="en-US" altLang="en-US" sz="1600" b="1" dirty="0" smtClean="0">
                <a:solidFill>
                  <a:schemeClr val="tx2"/>
                </a:solidFill>
              </a:rPr>
              <a:t>Abstract</a:t>
            </a:r>
            <a:r>
              <a:rPr lang="en-US" altLang="en-US" sz="1600" b="1" dirty="0">
                <a:solidFill>
                  <a:schemeClr val="tx2"/>
                </a:solidFill>
              </a:rPr>
              <a:t>:</a:t>
            </a:r>
            <a:r>
              <a:rPr lang="en-US" altLang="en-US" sz="1600" dirty="0">
                <a:solidFill>
                  <a:schemeClr val="tx2"/>
                </a:solidFill>
              </a:rPr>
              <a:t>	</a:t>
            </a:r>
            <a:r>
              <a:rPr lang="en-US" altLang="en-US" sz="1600" dirty="0" smtClean="0">
                <a:solidFill>
                  <a:schemeClr val="tx2"/>
                </a:solidFill>
              </a:rPr>
              <a:t>This is a proposal for Invisible-Watermarking Image Sensor Communication (IISC) Scheme based on the Intensity  Modulation technique of a image pixel. The proposed scheme is asynchronous and supportive for frame rate variation. This scheme is feasible for different kind of digital signage application, smart advertising, device-to-device communication and so on.</a:t>
            </a:r>
          </a:p>
          <a:p>
            <a:pPr algn="just">
              <a:spcBef>
                <a:spcPts val="600"/>
              </a:spcBef>
              <a:spcAft>
                <a:spcPts val="600"/>
              </a:spcAft>
            </a:pPr>
            <a:r>
              <a:rPr lang="en-US" altLang="en-US" sz="1600" b="1" dirty="0" smtClean="0">
                <a:solidFill>
                  <a:schemeClr val="tx2"/>
                </a:solidFill>
              </a:rPr>
              <a:t>Purpose: </a:t>
            </a:r>
            <a:r>
              <a:rPr lang="en-US" sz="1600" dirty="0"/>
              <a:t>Call for </a:t>
            </a:r>
            <a:r>
              <a:rPr lang="en-US" sz="1600" dirty="0" smtClean="0"/>
              <a:t>Proposal Response</a:t>
            </a:r>
            <a:r>
              <a:rPr lang="en-US" altLang="en-US" sz="1600" dirty="0">
                <a:solidFill>
                  <a:schemeClr val="tx2"/>
                </a:solidFill>
              </a:rPr>
              <a:t>	</a:t>
            </a:r>
          </a:p>
          <a:p>
            <a:pPr algn="just"/>
            <a:r>
              <a:rPr lang="en-US" altLang="en-US" sz="1600" b="1" dirty="0" smtClean="0">
                <a:solidFill>
                  <a:schemeClr val="tx2"/>
                </a:solidFill>
              </a:rPr>
              <a:t>Notice:</a:t>
            </a:r>
            <a:r>
              <a:rPr lang="en-US" altLang="en-US" sz="1600" dirty="0" smtClean="0">
                <a:solidFill>
                  <a:schemeClr val="tx2"/>
                </a:solidFill>
              </a:rPr>
              <a:t>	This </a:t>
            </a:r>
            <a:r>
              <a:rPr lang="en-US" altLang="en-US" sz="1600" dirty="0">
                <a:solidFill>
                  <a:schemeClr val="tx2"/>
                </a:solidFill>
              </a:rPr>
              <a:t>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lgn="just"/>
            <a:r>
              <a:rPr lang="en-US" altLang="en-US" sz="1600" b="1" dirty="0">
                <a:solidFill>
                  <a:schemeClr val="tx2"/>
                </a:solidFill>
              </a:rPr>
              <a:t>Release:</a:t>
            </a:r>
            <a:r>
              <a:rPr lang="en-US" altLang="en-US" sz="1600" dirty="0">
                <a:solidFill>
                  <a:schemeClr val="tx2"/>
                </a:solidFill>
              </a:rPr>
              <a:t>	The contributor acknowledges and accepts that this contribution becomes the property of IEEE and may be made publicly available by P802.15.	</a:t>
            </a:r>
          </a:p>
        </p:txBody>
      </p:sp>
      <p:sp>
        <p:nvSpPr>
          <p:cNvPr id="8"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cxnSp>
        <p:nvCxnSpPr>
          <p:cNvPr id="10" name="Straight Connector 9"/>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962400" y="6477000"/>
            <a:ext cx="3124200" cy="184150"/>
          </a:xfrm>
        </p:spPr>
        <p:txBody>
          <a:bodyPr/>
          <a:lstStyle/>
          <a:p>
            <a:r>
              <a:rPr lang="en-US" altLang="en-US" smtClean="0"/>
              <a:t>Yeong Min Jang [Kookmin Univ.]</a:t>
            </a:r>
            <a:endParaRPr lang="en-US" altLang="en-US" dirty="0"/>
          </a:p>
        </p:txBody>
      </p:sp>
      <p:sp>
        <p:nvSpPr>
          <p:cNvPr id="3" name="Slide Number Placeholder 2"/>
          <p:cNvSpPr>
            <a:spLocks noGrp="1"/>
          </p:cNvSpPr>
          <p:nvPr>
            <p:ph type="sldNum" sz="quarter" idx="4294967295"/>
          </p:nvPr>
        </p:nvSpPr>
        <p:spPr>
          <a:xfrm>
            <a:off x="7696201" y="6475413"/>
            <a:ext cx="1447800" cy="153987"/>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2</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750609409"/>
              </p:ext>
            </p:extLst>
          </p:nvPr>
        </p:nvGraphicFramePr>
        <p:xfrm>
          <a:off x="613230" y="2133600"/>
          <a:ext cx="7924799" cy="2739396"/>
        </p:xfrm>
        <a:graphic>
          <a:graphicData uri="http://schemas.openxmlformats.org/drawingml/2006/table">
            <a:tbl>
              <a:tblPr firstRow="1" firstCol="1" bandRow="1">
                <a:tableStyleId>{C4B1156A-380E-4F78-BDF5-A606A8083BF9}</a:tableStyleId>
              </a:tblPr>
              <a:tblGrid>
                <a:gridCol w="1240714"/>
                <a:gridCol w="2420450"/>
                <a:gridCol w="1613091"/>
                <a:gridCol w="2650544"/>
              </a:tblGrid>
              <a:tr h="0">
                <a:tc>
                  <a:txBody>
                    <a:bodyPr/>
                    <a:lstStyle/>
                    <a:p>
                      <a:pPr>
                        <a:lnSpc>
                          <a:spcPct val="107000"/>
                        </a:lnSpc>
                        <a:spcAft>
                          <a:spcPts val="0"/>
                        </a:spcAft>
                      </a:pPr>
                      <a:r>
                        <a:rPr lang="en-US" sz="1400" u="sng" dirty="0">
                          <a:effectLst/>
                        </a:rPr>
                        <a:t>Intel</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u="sng" dirty="0" err="1">
                          <a:solidFill>
                            <a:srgbClr val="C00000"/>
                          </a:solidFill>
                          <a:effectLst/>
                        </a:rPr>
                        <a:t>Kookmin</a:t>
                      </a:r>
                      <a:endParaRPr lang="ko-KR" sz="1100" dirty="0">
                        <a:solidFill>
                          <a:srgbClr val="C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UFSOOK</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Twinkle VPPM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 + DMS-PSK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Panasonic</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FSK </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PWM/PPM (3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OOK (2 modes)</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2D-sequential color code</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SNUST</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China Telecom</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Offset-VPWM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PAPM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VCAM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SYCA</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Invisible (2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CSM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NTU</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RS-FSK</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304800" y="1030514"/>
            <a:ext cx="8229600" cy="457200"/>
          </a:xfrm>
          <a:prstGeom prst="rect">
            <a:avLst/>
          </a:prstGeom>
        </p:spPr>
        <p:txBody>
          <a:bodyPr>
            <a:normAutofit fontScale="92500" lnSpcReduction="10000"/>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Contributed Modulation Schemes for ISC</a:t>
            </a:r>
          </a:p>
        </p:txBody>
      </p:sp>
      <p:sp>
        <p:nvSpPr>
          <p:cNvPr id="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028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412343" y="6400800"/>
            <a:ext cx="3124200" cy="184150"/>
          </a:xfrm>
        </p:spPr>
        <p:txBody>
          <a:bodyPr/>
          <a:lstStyle/>
          <a:p>
            <a:r>
              <a:rPr lang="en-US" altLang="en-US" dirty="0" err="1" smtClean="0"/>
              <a:t>Yeong</a:t>
            </a:r>
            <a:r>
              <a:rPr lang="en-US" altLang="en-US" dirty="0" smtClean="0"/>
              <a:t> Min Jang [</a:t>
            </a:r>
            <a:r>
              <a:rPr lang="en-US" altLang="en-US" dirty="0" err="1" smtClean="0"/>
              <a:t>Kookmin</a:t>
            </a:r>
            <a:r>
              <a:rPr lang="en-US" altLang="en-US" dirty="0" smtClean="0"/>
              <a:t> Univ.]</a:t>
            </a:r>
            <a:endParaRPr lang="en-US" altLang="en-US" dirty="0"/>
          </a:p>
        </p:txBody>
      </p:sp>
      <p:sp>
        <p:nvSpPr>
          <p:cNvPr id="3" name="Slide Number Placeholder 2"/>
          <p:cNvSpPr>
            <a:spLocks noGrp="1"/>
          </p:cNvSpPr>
          <p:nvPr>
            <p:ph type="sldNum" sz="quarter" idx="4294967295"/>
          </p:nvPr>
        </p:nvSpPr>
        <p:spPr>
          <a:xfrm>
            <a:off x="7924801" y="6476999"/>
            <a:ext cx="1219200" cy="180975"/>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3</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1494550608"/>
              </p:ext>
            </p:extLst>
          </p:nvPr>
        </p:nvGraphicFramePr>
        <p:xfrm>
          <a:off x="613230" y="2133600"/>
          <a:ext cx="7924799" cy="3261175"/>
        </p:xfrm>
        <a:graphic>
          <a:graphicData uri="http://schemas.openxmlformats.org/drawingml/2006/table">
            <a:tbl>
              <a:tblPr firstRow="1" firstCol="1" bandRow="1">
                <a:tableStyleId>{C4B1156A-380E-4F78-BDF5-A606A8083BF9}</a:tableStyleId>
              </a:tblPr>
              <a:tblGrid>
                <a:gridCol w="1240714"/>
                <a:gridCol w="2420450"/>
                <a:gridCol w="1613091"/>
                <a:gridCol w="2650544"/>
              </a:tblGrid>
              <a:tr h="0">
                <a:tc>
                  <a:txBody>
                    <a:bodyPr/>
                    <a:lstStyle/>
                    <a:p>
                      <a:pPr>
                        <a:lnSpc>
                          <a:spcPct val="107000"/>
                        </a:lnSpc>
                        <a:spcAft>
                          <a:spcPts val="0"/>
                        </a:spcAft>
                      </a:pPr>
                      <a:r>
                        <a:rPr lang="en-US" sz="1400" u="sng" dirty="0">
                          <a:effectLst/>
                        </a:rPr>
                        <a:t>Intel</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u="sng" dirty="0" err="1">
                          <a:solidFill>
                            <a:srgbClr val="C00000"/>
                          </a:solidFill>
                          <a:effectLst/>
                        </a:rPr>
                        <a:t>Kookmin</a:t>
                      </a:r>
                      <a:endParaRPr lang="ko-KR" sz="1100" dirty="0">
                        <a:solidFill>
                          <a:srgbClr val="C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UFSOOK</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Twinkle VPPM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 + DMS-PSK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Panasonic</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FSK </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PWM/PPM (3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OOK (2 modes)</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2D-sequential color </a:t>
                      </a:r>
                      <a:r>
                        <a:rPr lang="en-US" sz="1400" dirty="0" smtClean="0">
                          <a:solidFill>
                            <a:srgbClr val="C00000"/>
                          </a:solidFill>
                          <a:effectLst/>
                        </a:rPr>
                        <a:t>code</a:t>
                      </a:r>
                    </a:p>
                    <a:p>
                      <a:pPr>
                        <a:lnSpc>
                          <a:spcPct val="107000"/>
                        </a:lnSpc>
                        <a:spcAft>
                          <a:spcPts val="0"/>
                        </a:spcAft>
                      </a:pPr>
                      <a:r>
                        <a:rPr lang="en-US" altLang="ko-KR" sz="1400" dirty="0" smtClean="0">
                          <a:solidFill>
                            <a:srgbClr val="C00000"/>
                          </a:solidFill>
                          <a:effectLst/>
                          <a:latin typeface="Calibri"/>
                          <a:ea typeface="Calibri"/>
                          <a:cs typeface="Times New Roman"/>
                        </a:rPr>
                        <a:t>     +…        </a:t>
                      </a:r>
                    </a:p>
                    <a:p>
                      <a:pPr>
                        <a:lnSpc>
                          <a:spcPct val="107000"/>
                        </a:lnSpc>
                        <a:spcAft>
                          <a:spcPts val="0"/>
                        </a:spcAft>
                      </a:pPr>
                      <a:r>
                        <a:rPr lang="en-US" altLang="ko-KR" sz="1400" dirty="0" smtClean="0">
                          <a:solidFill>
                            <a:srgbClr val="C00000"/>
                          </a:solidFill>
                          <a:effectLst/>
                          <a:latin typeface="Calibri"/>
                          <a:ea typeface="Calibri"/>
                          <a:cs typeface="Times New Roman"/>
                        </a:rPr>
                        <a:t>     + </a:t>
                      </a:r>
                      <a:r>
                        <a:rPr lang="en-US" altLang="ko-KR" sz="1800" dirty="0" smtClean="0">
                          <a:solidFill>
                            <a:srgbClr val="C00000"/>
                          </a:solidFill>
                          <a:effectLst/>
                          <a:latin typeface="Calibri"/>
                          <a:ea typeface="Calibri"/>
                          <a:cs typeface="Times New Roman"/>
                        </a:rPr>
                        <a:t>(</a:t>
                      </a:r>
                      <a:r>
                        <a:rPr lang="en-US" altLang="ko-KR" sz="1400" dirty="0" smtClean="0">
                          <a:solidFill>
                            <a:srgbClr val="C00000"/>
                          </a:solidFill>
                        </a:rPr>
                        <a:t>Invisible interface)</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SNUST</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China Telecom</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Offset-VPWM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PAPM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VCAM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SYCA</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Invisible (2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CSM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NTU</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RS-FSK</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304800" y="1030514"/>
            <a:ext cx="8229600" cy="457200"/>
          </a:xfrm>
          <a:prstGeom prst="rect">
            <a:avLst/>
          </a:prstGeom>
        </p:spPr>
        <p:txBody>
          <a:bodyPr>
            <a:normAutofit fontScale="92500" lnSpcReduction="10000"/>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Contributed Modulation Schemes for ISC</a:t>
            </a:r>
          </a:p>
        </p:txBody>
      </p:sp>
      <p:sp>
        <p:nvSpPr>
          <p:cNvPr id="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9405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33900" y="6553200"/>
            <a:ext cx="3124200" cy="184150"/>
          </a:xfrm>
        </p:spPr>
        <p:txBody>
          <a:bodyPr/>
          <a:lstStyle/>
          <a:p>
            <a:r>
              <a:rPr lang="en-US" altLang="en-US" dirty="0" err="1" smtClean="0"/>
              <a:t>Yeong</a:t>
            </a:r>
            <a:r>
              <a:rPr lang="en-US" altLang="en-US" dirty="0" smtClean="0"/>
              <a:t> Min Jang [</a:t>
            </a:r>
            <a:r>
              <a:rPr lang="en-US" altLang="en-US" dirty="0" err="1" smtClean="0"/>
              <a:t>Kookmin</a:t>
            </a:r>
            <a:r>
              <a:rPr lang="en-US" altLang="en-US" dirty="0" smtClean="0"/>
              <a:t> Univ.]</a:t>
            </a:r>
            <a:endParaRPr lang="en-US" altLang="en-US" dirty="0"/>
          </a:p>
        </p:txBody>
      </p:sp>
      <p:sp>
        <p:nvSpPr>
          <p:cNvPr id="3" name="Slide Number Placeholder 2"/>
          <p:cNvSpPr>
            <a:spLocks noGrp="1"/>
          </p:cNvSpPr>
          <p:nvPr>
            <p:ph type="sldNum" sz="quarter" idx="4294967295"/>
          </p:nvPr>
        </p:nvSpPr>
        <p:spPr>
          <a:xfrm>
            <a:off x="8001001" y="6475412"/>
            <a:ext cx="1143000" cy="230187"/>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4</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79" b="45615"/>
          <a:stretch/>
        </p:blipFill>
        <p:spPr bwMode="auto">
          <a:xfrm>
            <a:off x="0" y="2667000"/>
            <a:ext cx="4898572" cy="298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28600" y="851152"/>
            <a:ext cx="8694058" cy="1026984"/>
          </a:xfrm>
          <a:prstGeom prst="rect">
            <a:avLst/>
          </a:prstGeom>
        </p:spPr>
        <p:txBody>
          <a:bodyPr>
            <a:normAutofit/>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ko-KR" sz="2400" b="1" dirty="0" err="1"/>
              <a:t>Kookmin</a:t>
            </a:r>
            <a:r>
              <a:rPr lang="en-US" altLang="ko-KR" sz="2400" b="1" dirty="0"/>
              <a:t> PHY 6 modes: 2D-sequential color code for </a:t>
            </a:r>
            <a:r>
              <a:rPr lang="en-US" altLang="ko-KR" sz="2400" b="1" dirty="0" smtClean="0"/>
              <a:t>ISC</a:t>
            </a:r>
          </a:p>
          <a:p>
            <a:r>
              <a:rPr lang="en-US" altLang="ko-KR" sz="2000" dirty="0" smtClean="0"/>
              <a:t>(IEEE P802.15-16-0241-00-007a)</a:t>
            </a:r>
          </a:p>
          <a:p>
            <a:endParaRPr lang="en-US" altLang="en-US" sz="2000" b="1" dirty="0" smtClean="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44" t="56105" r="20004"/>
          <a:stretch/>
        </p:blipFill>
        <p:spPr bwMode="auto">
          <a:xfrm>
            <a:off x="5029200" y="1752599"/>
            <a:ext cx="3893458" cy="240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srcRect/>
          <a:stretch>
            <a:fillRect/>
          </a:stretch>
        </p:blipFill>
        <p:spPr bwMode="auto">
          <a:xfrm>
            <a:off x="6172200" y="4772025"/>
            <a:ext cx="2609850" cy="1476375"/>
          </a:xfrm>
          <a:prstGeom prst="rect">
            <a:avLst/>
          </a:prstGeom>
          <a:noFill/>
          <a:ln w="9525">
            <a:noFill/>
            <a:miter lim="800000"/>
            <a:headEnd/>
            <a:tailEnd/>
          </a:ln>
        </p:spPr>
      </p:pic>
      <p:sp>
        <p:nvSpPr>
          <p:cNvPr id="9" name="Rectangle 8"/>
          <p:cNvSpPr/>
          <p:nvPr/>
        </p:nvSpPr>
        <p:spPr bwMode="auto">
          <a:xfrm>
            <a:off x="6096000" y="4648200"/>
            <a:ext cx="2819400" cy="1676400"/>
          </a:xfrm>
          <a:prstGeom prst="rect">
            <a:avLst/>
          </a:prstGeom>
          <a:solidFill>
            <a:schemeClr val="bg1">
              <a:alpha val="72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anose="02020603050405020304" pitchFamily="18" charset="0"/>
            </a:endParaRPr>
          </a:p>
        </p:txBody>
      </p:sp>
      <p:sp>
        <p:nvSpPr>
          <p:cNvPr id="10" name="TextBox 9"/>
          <p:cNvSpPr txBox="1"/>
          <p:nvPr/>
        </p:nvSpPr>
        <p:spPr>
          <a:xfrm>
            <a:off x="6781800" y="1828800"/>
            <a:ext cx="1772024" cy="584775"/>
          </a:xfrm>
          <a:prstGeom prst="rect">
            <a:avLst/>
          </a:prstGeom>
          <a:noFill/>
        </p:spPr>
        <p:txBody>
          <a:bodyPr wrap="none" rtlCol="0">
            <a:spAutoFit/>
          </a:bodyPr>
          <a:lstStyle/>
          <a:p>
            <a:r>
              <a:rPr lang="en-US" sz="1600" b="1" dirty="0" smtClean="0">
                <a:solidFill>
                  <a:srgbClr val="FF0000"/>
                </a:solidFill>
              </a:rPr>
              <a:t>Presented…</a:t>
            </a:r>
          </a:p>
          <a:p>
            <a:r>
              <a:rPr lang="en-US" sz="1600" b="1" dirty="0" smtClean="0">
                <a:solidFill>
                  <a:srgbClr val="FF0000"/>
                </a:solidFill>
              </a:rPr>
              <a:t>(Visible Interface)</a:t>
            </a:r>
            <a:endParaRPr lang="en-US" sz="1600" b="1" dirty="0">
              <a:solidFill>
                <a:srgbClr val="FF0000"/>
              </a:solidFill>
            </a:endParaRPr>
          </a:p>
        </p:txBody>
      </p:sp>
      <p:sp>
        <p:nvSpPr>
          <p:cNvPr id="11" name="TextBox 10"/>
          <p:cNvSpPr txBox="1"/>
          <p:nvPr/>
        </p:nvSpPr>
        <p:spPr>
          <a:xfrm>
            <a:off x="6705600" y="4191000"/>
            <a:ext cx="1928733" cy="584775"/>
          </a:xfrm>
          <a:prstGeom prst="rect">
            <a:avLst/>
          </a:prstGeom>
          <a:noFill/>
        </p:spPr>
        <p:txBody>
          <a:bodyPr wrap="none" rtlCol="0">
            <a:spAutoFit/>
          </a:bodyPr>
          <a:lstStyle/>
          <a:p>
            <a:r>
              <a:rPr lang="en-US" sz="1600" b="1" dirty="0" smtClean="0">
                <a:solidFill>
                  <a:srgbClr val="FF0000"/>
                </a:solidFill>
              </a:rPr>
              <a:t>Presenting…</a:t>
            </a:r>
          </a:p>
          <a:p>
            <a:r>
              <a:rPr lang="en-US" sz="1600" b="1" dirty="0" smtClean="0">
                <a:solidFill>
                  <a:srgbClr val="FF0000"/>
                </a:solidFill>
              </a:rPr>
              <a:t>(Invisible Interface)</a:t>
            </a:r>
            <a:endParaRPr lang="en-US" sz="1600" b="1" dirty="0">
              <a:solidFill>
                <a:srgbClr val="FF0000"/>
              </a:solidFill>
            </a:endParaRPr>
          </a:p>
        </p:txBody>
      </p:sp>
      <p:sp>
        <p:nvSpPr>
          <p:cNvPr id="12"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468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53401" y="6477001"/>
            <a:ext cx="990600" cy="180974"/>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5</a:t>
            </a:fld>
            <a:endParaRPr lang="en-US" altLang="en-US" dirty="0">
              <a:solidFill>
                <a:schemeClr val="tx1"/>
              </a:solidFill>
            </a:endParaRPr>
          </a:p>
        </p:txBody>
      </p:sp>
      <p:sp>
        <p:nvSpPr>
          <p:cNvPr id="12" name="Footer Placeholder 2"/>
          <p:cNvSpPr>
            <a:spLocks noGrp="1"/>
          </p:cNvSpPr>
          <p:nvPr>
            <p:ph type="ftr" sz="quarter" idx="4294967295"/>
          </p:nvPr>
        </p:nvSpPr>
        <p:spPr>
          <a:xfrm>
            <a:off x="4572000" y="6492647"/>
            <a:ext cx="3124200" cy="184150"/>
          </a:xfrm>
        </p:spPr>
        <p:txBody>
          <a:bodyPr/>
          <a:lstStyle/>
          <a:p>
            <a:r>
              <a:rPr lang="en-US" altLang="en-US" dirty="0" smtClean="0"/>
              <a:t>Kookmin University</a:t>
            </a:r>
            <a:endParaRPr lang="en-US" altLang="en-US" dirty="0"/>
          </a:p>
        </p:txBody>
      </p:sp>
      <p:sp>
        <p:nvSpPr>
          <p:cNvPr id="11"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3" name="TextBox 2"/>
          <p:cNvSpPr txBox="1"/>
          <p:nvPr/>
        </p:nvSpPr>
        <p:spPr>
          <a:xfrm>
            <a:off x="609600" y="1636040"/>
            <a:ext cx="7924800" cy="646331"/>
          </a:xfrm>
          <a:prstGeom prst="rect">
            <a:avLst/>
          </a:prstGeom>
          <a:noFill/>
        </p:spPr>
        <p:txBody>
          <a:bodyPr wrap="square" rtlCol="0">
            <a:spAutoFit/>
          </a:bodyPr>
          <a:lstStyle/>
          <a:p>
            <a:r>
              <a:rPr lang="en-US" sz="1800" dirty="0" smtClean="0"/>
              <a:t>Communication between any image senor such as camera and imaging device, for instance, display, monitor, digital signage etc. </a:t>
            </a:r>
            <a:endParaRPr lang="en-US" sz="1800" dirty="0"/>
          </a:p>
        </p:txBody>
      </p:sp>
      <p:pic>
        <p:nvPicPr>
          <p:cNvPr id="5" name="Picture 4"/>
          <p:cNvPicPr>
            <a:picLocks noChangeAspect="1"/>
          </p:cNvPicPr>
          <p:nvPr/>
        </p:nvPicPr>
        <p:blipFill>
          <a:blip r:embed="rId2" cstate="print"/>
          <a:stretch>
            <a:fillRect/>
          </a:stretch>
        </p:blipFill>
        <p:spPr>
          <a:xfrm>
            <a:off x="4822986" y="2209800"/>
            <a:ext cx="4092414" cy="3716300"/>
          </a:xfrm>
          <a:prstGeom prst="rect">
            <a:avLst/>
          </a:prstGeom>
        </p:spPr>
      </p:pic>
      <p:sp>
        <p:nvSpPr>
          <p:cNvPr id="6" name="TextBox 5"/>
          <p:cNvSpPr txBox="1"/>
          <p:nvPr/>
        </p:nvSpPr>
        <p:spPr>
          <a:xfrm>
            <a:off x="1890445" y="5943600"/>
            <a:ext cx="6681253" cy="338554"/>
          </a:xfrm>
          <a:prstGeom prst="rect">
            <a:avLst/>
          </a:prstGeom>
          <a:noFill/>
        </p:spPr>
        <p:txBody>
          <a:bodyPr wrap="none" rtlCol="0">
            <a:spAutoFit/>
          </a:bodyPr>
          <a:lstStyle/>
          <a:p>
            <a:r>
              <a:rPr lang="en-US" sz="1600" dirty="0" smtClean="0"/>
              <a:t>Figure 1: Illustration of Invisible-Watermarking Image Sensor Communication</a:t>
            </a:r>
            <a:endParaRPr lang="en-US" sz="1600" dirty="0"/>
          </a:p>
        </p:txBody>
      </p:sp>
      <p:sp>
        <p:nvSpPr>
          <p:cNvPr id="17" name="Title 1"/>
          <p:cNvSpPr txBox="1">
            <a:spLocks/>
          </p:cNvSpPr>
          <p:nvPr/>
        </p:nvSpPr>
        <p:spPr>
          <a:xfrm>
            <a:off x="342098" y="762000"/>
            <a:ext cx="8229600" cy="874584"/>
          </a:xfrm>
          <a:prstGeom prst="rect">
            <a:avLst/>
          </a:prstGeom>
        </p:spPr>
        <p:txBody>
          <a:bodyPr>
            <a:normAutofit/>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Topology</a:t>
            </a:r>
          </a:p>
        </p:txBody>
      </p:sp>
      <p:sp>
        <p:nvSpPr>
          <p:cNvPr id="18" name="TextBox 17"/>
          <p:cNvSpPr txBox="1"/>
          <p:nvPr/>
        </p:nvSpPr>
        <p:spPr>
          <a:xfrm>
            <a:off x="926257" y="2648242"/>
            <a:ext cx="3479841" cy="2831544"/>
          </a:xfrm>
          <a:prstGeom prst="rect">
            <a:avLst/>
          </a:prstGeom>
          <a:noFill/>
        </p:spPr>
        <p:txBody>
          <a:bodyPr wrap="square" rtlCol="0">
            <a:spAutoFit/>
          </a:bodyPr>
          <a:lstStyle/>
          <a:p>
            <a:r>
              <a:rPr lang="en-US" sz="1800" b="1" dirty="0" smtClean="0"/>
              <a:t>Fields of Application:</a:t>
            </a:r>
          </a:p>
          <a:p>
            <a:pPr marL="342900" indent="-342900">
              <a:buFont typeface="+mj-lt"/>
              <a:buAutoNum type="arabicParenR"/>
            </a:pPr>
            <a:endParaRPr lang="en-US" sz="1600" b="1" dirty="0" smtClean="0"/>
          </a:p>
          <a:p>
            <a:pPr marL="342900" indent="-342900">
              <a:buFont typeface="+mj-lt"/>
              <a:buAutoNum type="arabicParenR"/>
            </a:pPr>
            <a:r>
              <a:rPr lang="en-US" sz="1600" dirty="0" smtClean="0"/>
              <a:t>Display to Camera Communication</a:t>
            </a:r>
          </a:p>
          <a:p>
            <a:pPr marL="342900" indent="-342900">
              <a:buFont typeface="+mj-lt"/>
              <a:buAutoNum type="arabicParenR"/>
            </a:pPr>
            <a:r>
              <a:rPr lang="en-US" sz="1600" dirty="0" smtClean="0"/>
              <a:t>Device-to-device communication</a:t>
            </a:r>
          </a:p>
          <a:p>
            <a:pPr marL="342900" indent="-342900">
              <a:buFont typeface="+mj-lt"/>
              <a:buAutoNum type="arabicParenR"/>
            </a:pPr>
            <a:r>
              <a:rPr lang="en-US" sz="1600" dirty="0" smtClean="0"/>
              <a:t>Display-User Interaction</a:t>
            </a:r>
          </a:p>
          <a:p>
            <a:pPr marL="342900" indent="-342900">
              <a:buFont typeface="+mj-lt"/>
              <a:buAutoNum type="arabicParenR"/>
            </a:pPr>
            <a:r>
              <a:rPr lang="en-US" sz="1600" dirty="0" smtClean="0"/>
              <a:t>Augmented Reality </a:t>
            </a:r>
          </a:p>
          <a:p>
            <a:pPr marL="342900" indent="-342900">
              <a:buFont typeface="+mj-lt"/>
              <a:buAutoNum type="arabicParenR"/>
            </a:pPr>
            <a:r>
              <a:rPr lang="en-US" sz="1600" dirty="0" smtClean="0"/>
              <a:t>Smart Advertising</a:t>
            </a:r>
          </a:p>
          <a:p>
            <a:pPr marL="342900" indent="-342900">
              <a:buFont typeface="+mj-lt"/>
              <a:buAutoNum type="arabicParenR"/>
            </a:pPr>
            <a:r>
              <a:rPr lang="en-US" sz="1600" dirty="0" smtClean="0"/>
              <a:t>Online payment</a:t>
            </a:r>
          </a:p>
          <a:p>
            <a:pPr marL="342900" indent="-342900">
              <a:buFont typeface="+mj-lt"/>
              <a:buAutoNum type="arabicParenR"/>
            </a:pPr>
            <a:r>
              <a:rPr lang="en-US" sz="1600" dirty="0" smtClean="0"/>
              <a:t>Online map viewing</a:t>
            </a:r>
          </a:p>
          <a:p>
            <a:pPr marL="342900" indent="-342900">
              <a:buFont typeface="+mj-lt"/>
              <a:buAutoNum type="arabicParenR"/>
            </a:pPr>
            <a:r>
              <a:rPr lang="en-US" sz="1600" dirty="0" smtClean="0"/>
              <a:t>Indoor navigation</a:t>
            </a:r>
          </a:p>
          <a:p>
            <a:pPr marL="342900" indent="-342900">
              <a:buFont typeface="+mj-lt"/>
              <a:buAutoNum type="arabicParenR"/>
            </a:pPr>
            <a:r>
              <a:rPr lang="en-US" sz="1600" dirty="0" smtClean="0"/>
              <a:t>Location based services</a:t>
            </a:r>
          </a:p>
        </p:txBody>
      </p:sp>
      <p:sp>
        <p:nvSpPr>
          <p:cNvPr id="19"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3112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382001" y="6476999"/>
            <a:ext cx="762000" cy="180975"/>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6</a:t>
            </a:fld>
            <a:endParaRPr lang="en-US" altLang="en-US" dirty="0">
              <a:solidFill>
                <a:schemeClr val="tx1"/>
              </a:solidFill>
            </a:endParaRPr>
          </a:p>
        </p:txBody>
      </p:sp>
      <p:sp>
        <p:nvSpPr>
          <p:cNvPr id="12" name="Footer Placeholder 2"/>
          <p:cNvSpPr>
            <a:spLocks noGrp="1"/>
          </p:cNvSpPr>
          <p:nvPr>
            <p:ph type="ftr" sz="quarter" idx="4294967295"/>
          </p:nvPr>
        </p:nvSpPr>
        <p:spPr>
          <a:xfrm>
            <a:off x="6019800" y="6475413"/>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8" name="TextBox 4"/>
          <p:cNvSpPr txBox="1">
            <a:spLocks noChangeArrowheads="1"/>
          </p:cNvSpPr>
          <p:nvPr/>
        </p:nvSpPr>
        <p:spPr bwMode="auto">
          <a:xfrm>
            <a:off x="152400" y="6350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latinLnBrk="1" hangingPunct="1">
              <a:spcBef>
                <a:spcPct val="0"/>
              </a:spcBef>
              <a:buFontTx/>
              <a:buNone/>
            </a:pPr>
            <a:r>
              <a:rPr lang="en-US" altLang="en-US" b="1" dirty="0" smtClean="0"/>
              <a:t>Working Principle</a:t>
            </a:r>
            <a:endParaRPr lang="en-US" alt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8348" y="1183897"/>
            <a:ext cx="2587071" cy="1940303"/>
          </a:xfrm>
          <a:prstGeom prst="rect">
            <a:avLst/>
          </a:prstGeom>
        </p:spPr>
      </p:pic>
      <p:sp>
        <p:nvSpPr>
          <p:cNvPr id="9" name="TextBox 8"/>
          <p:cNvSpPr txBox="1"/>
          <p:nvPr/>
        </p:nvSpPr>
        <p:spPr>
          <a:xfrm>
            <a:off x="6877089" y="3090446"/>
            <a:ext cx="1276311" cy="338554"/>
          </a:xfrm>
          <a:prstGeom prst="rect">
            <a:avLst/>
          </a:prstGeom>
          <a:noFill/>
        </p:spPr>
        <p:txBody>
          <a:bodyPr wrap="none" rtlCol="0">
            <a:spAutoFit/>
          </a:bodyPr>
          <a:lstStyle/>
          <a:p>
            <a:r>
              <a:rPr lang="en-US" sz="1600" dirty="0" smtClean="0"/>
              <a:t>Image Frame</a:t>
            </a:r>
            <a:endParaRPr lang="en-US" sz="1600" dirty="0"/>
          </a:p>
        </p:txBody>
      </p:sp>
      <p:sp>
        <p:nvSpPr>
          <p:cNvPr id="20" name="TextBox 19"/>
          <p:cNvSpPr txBox="1"/>
          <p:nvPr/>
        </p:nvSpPr>
        <p:spPr>
          <a:xfrm>
            <a:off x="457199" y="1066800"/>
            <a:ext cx="5504167" cy="5355312"/>
          </a:xfrm>
          <a:prstGeom prst="rect">
            <a:avLst/>
          </a:prstGeom>
          <a:noFill/>
        </p:spPr>
        <p:txBody>
          <a:bodyPr wrap="square" rtlCol="0">
            <a:spAutoFit/>
          </a:bodyPr>
          <a:lstStyle/>
          <a:p>
            <a:r>
              <a:rPr lang="en-US" sz="1800" b="1" dirty="0" smtClean="0"/>
              <a:t>Steps:</a:t>
            </a:r>
          </a:p>
          <a:p>
            <a:pPr marL="342900" indent="-342900">
              <a:buFont typeface="+mj-lt"/>
              <a:buAutoNum type="arabicPeriod"/>
            </a:pPr>
            <a:r>
              <a:rPr lang="en-US" sz="1800" b="1" dirty="0" smtClean="0"/>
              <a:t>During video transmission, one image frame is made as reference image and the sequential image frame is modulated to transmit data i.e. the frame #</a:t>
            </a:r>
            <a:r>
              <a:rPr lang="en-US" sz="1800" b="1" i="1" dirty="0" smtClean="0"/>
              <a:t>i </a:t>
            </a:r>
            <a:r>
              <a:rPr lang="en-US" sz="1800" b="1" dirty="0" smtClean="0"/>
              <a:t>is the reference frame and the #(</a:t>
            </a:r>
            <a:r>
              <a:rPr lang="en-US" sz="1800" b="1" i="1" dirty="0" smtClean="0"/>
              <a:t>i</a:t>
            </a:r>
            <a:r>
              <a:rPr lang="en-US" sz="1800" b="1" dirty="0" smtClean="0"/>
              <a:t>+1) is the data frame.</a:t>
            </a:r>
            <a:endParaRPr lang="en-US" sz="1800" b="1" i="1" dirty="0" smtClean="0"/>
          </a:p>
          <a:p>
            <a:pPr marL="342900" indent="-342900">
              <a:buFont typeface="+mj-lt"/>
              <a:buAutoNum type="arabicPeriod"/>
            </a:pPr>
            <a:r>
              <a:rPr lang="en-US" sz="1800" b="1" dirty="0" smtClean="0"/>
              <a:t>The image is divided into NxM block where each block contains group of pixel. If the image frame contains PxQ pixel (P=row of pixel, Q= column of pixel), then every block will contain approximately (PxQ)/(NxM)= R pixels.</a:t>
            </a:r>
          </a:p>
          <a:p>
            <a:pPr marL="342900" indent="-342900">
              <a:buFont typeface="+mj-lt"/>
              <a:buAutoNum type="arabicPeriod"/>
            </a:pPr>
            <a:r>
              <a:rPr lang="en-US" sz="1800" b="1" dirty="0" smtClean="0"/>
              <a:t>The data can be embedded real-time or prior to data transmission.</a:t>
            </a:r>
          </a:p>
          <a:p>
            <a:pPr marL="342900" indent="-342900">
              <a:buFont typeface="+mj-lt"/>
              <a:buAutoNum type="arabicPeriod"/>
            </a:pPr>
            <a:r>
              <a:rPr lang="en-US" sz="1800" b="1" dirty="0" smtClean="0"/>
              <a:t>The data bit ‘1’ interprets changing in the average intensity or less intensity </a:t>
            </a:r>
            <a:r>
              <a:rPr lang="en-US" sz="1800" b="1" dirty="0" err="1" smtClean="0"/>
              <a:t>YCbCr</a:t>
            </a:r>
            <a:r>
              <a:rPr lang="en-US" sz="1800" b="1" dirty="0" smtClean="0"/>
              <a:t> elements </a:t>
            </a:r>
            <a:r>
              <a:rPr lang="en-US" altLang="ko-KR" sz="1800" b="1" dirty="0"/>
              <a:t>of the pixel block</a:t>
            </a:r>
            <a:r>
              <a:rPr lang="en-US" sz="1800" b="1" dirty="0" smtClean="0"/>
              <a:t>; while the ‘0’ indicates no variation in the intensity of the pixels in the block.</a:t>
            </a:r>
          </a:p>
          <a:p>
            <a:pPr marL="342900" indent="-342900">
              <a:buFont typeface="+mj-lt"/>
              <a:buAutoNum type="arabicPeriod"/>
            </a:pPr>
            <a:r>
              <a:rPr lang="en-US" sz="1800" b="1" dirty="0" smtClean="0"/>
              <a:t>The reference image and the data image is compared to extract the data.</a:t>
            </a:r>
          </a:p>
        </p:txBody>
      </p:sp>
      <p:pic>
        <p:nvPicPr>
          <p:cNvPr id="21" name="Picture 20"/>
          <p:cNvPicPr>
            <a:picLocks noChangeAspect="1"/>
          </p:cNvPicPr>
          <p:nvPr/>
        </p:nvPicPr>
        <p:blipFill>
          <a:blip r:embed="rId3" cstate="print"/>
          <a:stretch>
            <a:fillRect/>
          </a:stretch>
        </p:blipFill>
        <p:spPr>
          <a:xfrm>
            <a:off x="6185790" y="3440142"/>
            <a:ext cx="2729610" cy="2884458"/>
          </a:xfrm>
          <a:prstGeom prst="rect">
            <a:avLst/>
          </a:prstGeom>
        </p:spPr>
      </p:pic>
      <p:sp>
        <p:nvSpPr>
          <p:cNvPr id="1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0726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24801" y="6475412"/>
            <a:ext cx="1219200" cy="217031"/>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7</a:t>
            </a:fld>
            <a:endParaRPr lang="en-US" altLang="en-US" dirty="0">
              <a:solidFill>
                <a:schemeClr val="tx1"/>
              </a:solidFill>
            </a:endParaRPr>
          </a:p>
        </p:txBody>
      </p:sp>
      <p:sp>
        <p:nvSpPr>
          <p:cNvPr id="12" name="Footer Placeholder 2"/>
          <p:cNvSpPr>
            <a:spLocks noGrp="1"/>
          </p:cNvSpPr>
          <p:nvPr>
            <p:ph type="ftr" sz="quarter" idx="4294967295"/>
          </p:nvPr>
        </p:nvSpPr>
        <p:spPr>
          <a:xfrm>
            <a:off x="4635500" y="6448651"/>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2" cstate="print"/>
          <a:stretch>
            <a:fillRect/>
          </a:stretch>
        </p:blipFill>
        <p:spPr>
          <a:xfrm>
            <a:off x="1828800" y="1154566"/>
            <a:ext cx="5688620" cy="5220835"/>
          </a:xfrm>
          <a:prstGeom prst="rect">
            <a:avLst/>
          </a:prstGeom>
        </p:spPr>
      </p:pic>
      <p:sp>
        <p:nvSpPr>
          <p:cNvPr id="17" name="TextBox 4"/>
          <p:cNvSpPr txBox="1">
            <a:spLocks noChangeArrowheads="1"/>
          </p:cNvSpPr>
          <p:nvPr/>
        </p:nvSpPr>
        <p:spPr bwMode="auto">
          <a:xfrm>
            <a:off x="152400" y="609411"/>
            <a:ext cx="889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latinLnBrk="1" hangingPunct="1">
              <a:spcBef>
                <a:spcPct val="0"/>
              </a:spcBef>
              <a:buFontTx/>
              <a:buNone/>
            </a:pPr>
            <a:r>
              <a:rPr lang="en-US" altLang="en-US" b="1" dirty="0" smtClean="0"/>
              <a:t>Data embedding Mechanism</a:t>
            </a:r>
            <a:endParaRPr lang="en-US" altLang="en-US" b="1" dirty="0"/>
          </a:p>
        </p:txBody>
      </p:sp>
      <p:sp>
        <p:nvSpPr>
          <p:cNvPr id="11"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1351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24801" y="6475412"/>
            <a:ext cx="1219200" cy="217031"/>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8</a:t>
            </a:fld>
            <a:endParaRPr lang="en-US" altLang="en-US" dirty="0">
              <a:solidFill>
                <a:schemeClr val="tx1"/>
              </a:solidFill>
            </a:endParaRPr>
          </a:p>
        </p:txBody>
      </p:sp>
      <p:sp>
        <p:nvSpPr>
          <p:cNvPr id="12" name="Footer Placeholder 2"/>
          <p:cNvSpPr>
            <a:spLocks noGrp="1"/>
          </p:cNvSpPr>
          <p:nvPr>
            <p:ph type="ftr" sz="quarter" idx="4294967295"/>
          </p:nvPr>
        </p:nvSpPr>
        <p:spPr>
          <a:xfrm>
            <a:off x="3886200" y="6492647"/>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7" name="Title 2"/>
          <p:cNvSpPr txBox="1">
            <a:spLocks/>
          </p:cNvSpPr>
          <p:nvPr/>
        </p:nvSpPr>
        <p:spPr>
          <a:xfrm>
            <a:off x="343880" y="762000"/>
            <a:ext cx="8532440" cy="609600"/>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chemeClr val="tx1"/>
                </a:solidFill>
                <a:latin typeface="Times New Roman" panose="02020603050405020304" pitchFamily="18" charset="0"/>
                <a:ea typeface="+mn-ea"/>
                <a:cs typeface="+mn-cs"/>
              </a:rPr>
              <a:t>Illustration of the Implementation work</a:t>
            </a:r>
            <a:endParaRPr lang="en-US" sz="3200" b="1" dirty="0">
              <a:solidFill>
                <a:schemeClr val="tx1"/>
              </a:solidFill>
              <a:latin typeface="Times New Roman" panose="02020603050405020304" pitchFamily="18" charset="0"/>
              <a:ea typeface="+mn-ea"/>
              <a:cs typeface="+mn-cs"/>
            </a:endParaRPr>
          </a:p>
        </p:txBody>
      </p:sp>
      <p:sp>
        <p:nvSpPr>
          <p:cNvPr id="2" name="Rectangle 1"/>
          <p:cNvSpPr/>
          <p:nvPr/>
        </p:nvSpPr>
        <p:spPr>
          <a:xfrm>
            <a:off x="387840" y="4944070"/>
            <a:ext cx="8571520" cy="923330"/>
          </a:xfrm>
          <a:prstGeom prst="rect">
            <a:avLst/>
          </a:prstGeom>
        </p:spPr>
        <p:txBody>
          <a:bodyPr wrap="square">
            <a:spAutoFit/>
          </a:bodyPr>
          <a:lstStyle/>
          <a:p>
            <a:pPr algn="just"/>
            <a:r>
              <a:rPr lang="en-US" sz="1800" dirty="0" smtClean="0">
                <a:ea typeface="Malgun Gothic" panose="020B0503020000020004" pitchFamily="34" charset="-127"/>
              </a:rPr>
              <a:t>Figure: </a:t>
            </a:r>
            <a:r>
              <a:rPr lang="en-US" sz="1800" dirty="0">
                <a:ea typeface="Malgun Gothic" panose="020B0503020000020004" pitchFamily="34" charset="-127"/>
              </a:rPr>
              <a:t>Demonstration of </a:t>
            </a:r>
            <a:r>
              <a:rPr lang="en-US" sz="1800" dirty="0" smtClean="0">
                <a:ea typeface="Malgun Gothic" panose="020B0503020000020004" pitchFamily="34" charset="-127"/>
              </a:rPr>
              <a:t>the implemented </a:t>
            </a:r>
            <a:r>
              <a:rPr lang="en-US" sz="1800" dirty="0">
                <a:ea typeface="Malgun Gothic" panose="020B0503020000020004" pitchFamily="34" charset="-127"/>
              </a:rPr>
              <a:t>invisible embedded data for smart digital signage system. (Right side display contains an original video image while the left one includes the embedded data inside the image of the video)</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422296"/>
            <a:ext cx="4267200" cy="3302104"/>
          </a:xfrm>
          <a:prstGeom prst="rect">
            <a:avLst/>
          </a:prstGeom>
        </p:spPr>
      </p:pic>
      <p:sp>
        <p:nvSpPr>
          <p:cNvPr id="18"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4678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디자인 사용자 지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4610</TotalTime>
  <Words>537</Words>
  <Application>Microsoft Office PowerPoint</Application>
  <PresentationFormat>On-screen Show (4:3)</PresentationFormat>
  <Paragraphs>184</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디자인 사용자 지정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Roberts, Richard D</dc:creator>
  <dc:description>&lt;doc#&gt;</dc:description>
  <cp:lastModifiedBy>TH</cp:lastModifiedBy>
  <cp:revision>602</cp:revision>
  <cp:lastPrinted>2015-12-29T06:55:16Z</cp:lastPrinted>
  <dcterms:created xsi:type="dcterms:W3CDTF">2015-01-04T22:39:23Z</dcterms:created>
  <dcterms:modified xsi:type="dcterms:W3CDTF">2016-03-16T05:43:26Z</dcterms:modified>
</cp:coreProperties>
</file>