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3" r:id="rId2"/>
    <p:sldId id="266" r:id="rId3"/>
    <p:sldId id="285" r:id="rId4"/>
    <p:sldId id="264" r:id="rId5"/>
    <p:sldId id="287" r:id="rId6"/>
    <p:sldId id="288" r:id="rId7"/>
    <p:sldId id="289" r:id="rId8"/>
    <p:sldId id="278" r:id="rId9"/>
    <p:sldId id="290" r:id="rId10"/>
    <p:sldId id="294" r:id="rId11"/>
    <p:sldId id="295" r:id="rId12"/>
    <p:sldId id="296" r:id="rId13"/>
    <p:sldId id="286"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76" y="-7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March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sz="1200" b="1" i="0" kern="1200" dirty="0" smtClean="0">
                <a:solidFill>
                  <a:schemeClr val="tx1"/>
                </a:solidFill>
                <a:latin typeface="Times New Roman" pitchFamily="18" charset="0"/>
                <a:ea typeface="+mn-ea"/>
                <a:cs typeface="+mn-cs"/>
              </a:rPr>
              <a:t> 15-16-0174-00-007a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Jan. 2016</a:t>
            </a:r>
            <a:endParaRPr lang="en-US" altLang="zh-CN" dirty="0"/>
          </a:p>
        </p:txBody>
      </p:sp>
      <p:sp>
        <p:nvSpPr>
          <p:cNvPr id="3" name="页脚占位符 2"/>
          <p:cNvSpPr>
            <a:spLocks noGrp="1"/>
          </p:cNvSpPr>
          <p:nvPr>
            <p:ph type="ftr" sz="quarter" idx="11"/>
          </p:nvPr>
        </p:nvSpPr>
        <p:spPr/>
        <p:txBody>
          <a:bodyPr/>
          <a:lstStyle/>
          <a:p>
            <a:r>
              <a:rPr lang="en-US" altLang="zh-CN" smtClean="0"/>
              <a:t>Li Qiang,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770537"/>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[Hybrid </a:t>
            </a:r>
            <a:r>
              <a:rPr lang="en-US" altLang="ko-KR" sz="1600" dirty="0" smtClean="0">
                <a:solidFill>
                  <a:schemeClr val="tx1">
                    <a:lumMod val="85000"/>
                    <a:lumOff val="15000"/>
                  </a:schemeClr>
                </a:solidFill>
                <a:ea typeface="宋体" charset="-122"/>
              </a:rPr>
              <a:t>VLC and RF heterogeneous network for indoor applications</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[7 March, 2016]</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[Dong Chen, Li Qiang, Jiang Tong]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[Huawei Building, No.3 </a:t>
            </a:r>
            <a:r>
              <a:rPr lang="en-US" altLang="zh-CN" sz="1600" dirty="0" err="1" smtClean="0">
                <a:solidFill>
                  <a:schemeClr val="tx1">
                    <a:lumMod val="85000"/>
                    <a:lumOff val="15000"/>
                  </a:schemeClr>
                </a:solidFill>
                <a:ea typeface="宋体" charset="-122"/>
              </a:rPr>
              <a:t>Xinxi</a:t>
            </a:r>
            <a:r>
              <a:rPr lang="en-US" altLang="zh-CN" sz="1600" dirty="0" smtClean="0">
                <a:solidFill>
                  <a:schemeClr val="tx1">
                    <a:lumMod val="85000"/>
                    <a:lumOff val="15000"/>
                  </a:schemeClr>
                </a:solidFill>
                <a:ea typeface="宋体" charset="-122"/>
              </a:rPr>
              <a:t> Road, </a:t>
            </a:r>
            <a:r>
              <a:rPr lang="en-US" altLang="zh-CN" sz="1600" dirty="0" err="1" smtClean="0">
                <a:solidFill>
                  <a:schemeClr val="tx1">
                    <a:lumMod val="85000"/>
                    <a:lumOff val="15000"/>
                  </a:schemeClr>
                </a:solidFill>
                <a:ea typeface="宋体" charset="-122"/>
              </a:rPr>
              <a:t>Haidian</a:t>
            </a:r>
            <a:r>
              <a:rPr lang="en-US" altLang="zh-CN" sz="1600" dirty="0" smtClean="0">
                <a:solidFill>
                  <a:schemeClr val="tx1">
                    <a:lumMod val="85000"/>
                    <a:lumOff val="15000"/>
                  </a:schemeClr>
                </a:solidFill>
                <a:ea typeface="宋体" charset="-122"/>
              </a:rPr>
              <a:t>, Beijing, China]</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analyze the benefits of joint operation of RF and VLC. The potential standard impacts are further presented.]</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802.15.7r1 Optical Wireless Communication</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556792"/>
            <a:ext cx="8640960" cy="1440160"/>
          </a:xfrm>
        </p:spPr>
        <p:txBody>
          <a:bodyPr/>
          <a:lstStyle/>
          <a:p>
            <a:r>
              <a:rPr lang="en-US" altLang="zh-CN" dirty="0" smtClean="0"/>
              <a:t>Assume the backhaul is PLC (Power line communication) based, an uplink transmission, such as an association request command or an ACK frame, shall be first transmitted to global controller and then rerouted to the coordinator through the PLC link. </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pic>
        <p:nvPicPr>
          <p:cNvPr id="7" name="Picture 2"/>
          <p:cNvPicPr>
            <a:picLocks noChangeAspect="1" noChangeArrowheads="1"/>
          </p:cNvPicPr>
          <p:nvPr/>
        </p:nvPicPr>
        <p:blipFill>
          <a:blip r:embed="rId3" cstate="print"/>
          <a:srcRect/>
          <a:stretch>
            <a:fillRect/>
          </a:stretch>
        </p:blipFill>
        <p:spPr bwMode="auto">
          <a:xfrm>
            <a:off x="4775442" y="2971800"/>
            <a:ext cx="3897072" cy="2929753"/>
          </a:xfrm>
          <a:prstGeom prst="rect">
            <a:avLst/>
          </a:prstGeom>
          <a:noFill/>
          <a:ln w="9525">
            <a:noFill/>
            <a:miter lim="800000"/>
            <a:headEnd/>
            <a:tailEnd/>
          </a:ln>
        </p:spPr>
      </p:pic>
      <p:sp>
        <p:nvSpPr>
          <p:cNvPr id="10" name="标题 1"/>
          <p:cNvSpPr>
            <a:spLocks noGrp="1"/>
          </p:cNvSpPr>
          <p:nvPr>
            <p:ph type="title"/>
          </p:nvPr>
        </p:nvSpPr>
        <p:spPr>
          <a:xfrm>
            <a:off x="251520" y="685800"/>
            <a:ext cx="8640960" cy="1066800"/>
          </a:xfrm>
        </p:spPr>
        <p:txBody>
          <a:bodyPr/>
          <a:lstStyle/>
          <a:p>
            <a:r>
              <a:rPr lang="en-US" altLang="zh-CN" sz="3200" dirty="0" smtClean="0"/>
              <a:t>Annex: Uplink traffic handling for device type2</a:t>
            </a:r>
            <a:endParaRPr lang="zh-CN" altLang="en-US" sz="3200" dirty="0"/>
          </a:p>
        </p:txBody>
      </p:sp>
      <p:graphicFrame>
        <p:nvGraphicFramePr>
          <p:cNvPr id="59395" name="Object 3"/>
          <p:cNvGraphicFramePr>
            <a:graphicFrameLocks noChangeAspect="1"/>
          </p:cNvGraphicFramePr>
          <p:nvPr/>
        </p:nvGraphicFramePr>
        <p:xfrm>
          <a:off x="839341" y="3213100"/>
          <a:ext cx="3876675" cy="2828925"/>
        </p:xfrm>
        <a:graphic>
          <a:graphicData uri="http://schemas.openxmlformats.org/presentationml/2006/ole">
            <p:oleObj spid="_x0000_s59395" name="Visio" r:id="rId4" imgW="3880771" imgH="2830640" progId="Visio.Drawing.11">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556792"/>
            <a:ext cx="8640960" cy="1872208"/>
          </a:xfrm>
        </p:spPr>
        <p:txBody>
          <a:bodyPr/>
          <a:lstStyle/>
          <a:p>
            <a:r>
              <a:rPr lang="en-US" altLang="zh-CN" dirty="0" smtClean="0"/>
              <a:t>Specification support is needed</a:t>
            </a:r>
          </a:p>
          <a:p>
            <a:pPr lvl="1"/>
            <a:r>
              <a:rPr lang="en-US" altLang="zh-CN" dirty="0" smtClean="0"/>
              <a:t>A set of primitives may need to be specified</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11</a:t>
            </a:fld>
            <a:endParaRPr lang="en-US" altLang="zh-CN"/>
          </a:p>
        </p:txBody>
      </p:sp>
      <p:pic>
        <p:nvPicPr>
          <p:cNvPr id="7" name="Picture 5"/>
          <p:cNvPicPr>
            <a:picLocks noChangeAspect="1" noChangeArrowheads="1"/>
          </p:cNvPicPr>
          <p:nvPr/>
        </p:nvPicPr>
        <p:blipFill>
          <a:blip r:embed="rId2" cstate="print"/>
          <a:srcRect/>
          <a:stretch>
            <a:fillRect/>
          </a:stretch>
        </p:blipFill>
        <p:spPr bwMode="auto">
          <a:xfrm>
            <a:off x="1752600" y="3048000"/>
            <a:ext cx="5539814" cy="2895600"/>
          </a:xfrm>
          <a:prstGeom prst="rect">
            <a:avLst/>
          </a:prstGeom>
          <a:noFill/>
          <a:ln w="9525">
            <a:noFill/>
            <a:miter lim="800000"/>
            <a:headEnd/>
            <a:tailEnd/>
          </a:ln>
        </p:spPr>
      </p:pic>
      <p:sp>
        <p:nvSpPr>
          <p:cNvPr id="9" name="TextBox 8"/>
          <p:cNvSpPr txBox="1"/>
          <p:nvPr/>
        </p:nvSpPr>
        <p:spPr>
          <a:xfrm>
            <a:off x="5724128" y="4869160"/>
            <a:ext cx="2448272" cy="461665"/>
          </a:xfrm>
          <a:prstGeom prst="rect">
            <a:avLst/>
          </a:prstGeom>
          <a:noFill/>
        </p:spPr>
        <p:txBody>
          <a:bodyPr wrap="square" rtlCol="0">
            <a:spAutoFit/>
          </a:bodyPr>
          <a:lstStyle/>
          <a:p>
            <a:r>
              <a:rPr lang="en-US" altLang="zh-CN" dirty="0" smtClean="0">
                <a:latin typeface="Arial Unicode MS" pitchFamily="34" charset="-122"/>
                <a:ea typeface="Arial Unicode MS" pitchFamily="34" charset="-122"/>
                <a:cs typeface="Arial Unicode MS" pitchFamily="34" charset="-122"/>
              </a:rPr>
              <a:t>Original procedure for a device to transmit a uplink command frame</a:t>
            </a:r>
            <a:endParaRPr lang="zh-CN" altLang="en-US" dirty="0">
              <a:latin typeface="Arial Unicode MS" pitchFamily="34" charset="-122"/>
              <a:ea typeface="Arial Unicode MS" pitchFamily="34" charset="-122"/>
              <a:cs typeface="Arial Unicode MS" pitchFamily="34" charset="-122"/>
            </a:endParaRPr>
          </a:p>
        </p:txBody>
      </p:sp>
      <p:sp>
        <p:nvSpPr>
          <p:cNvPr id="10" name="TextBox 9"/>
          <p:cNvSpPr txBox="1"/>
          <p:nvPr/>
        </p:nvSpPr>
        <p:spPr>
          <a:xfrm>
            <a:off x="2555776" y="3224009"/>
            <a:ext cx="2160240" cy="461665"/>
          </a:xfrm>
          <a:prstGeom prst="rect">
            <a:avLst/>
          </a:prstGeom>
          <a:noFill/>
        </p:spPr>
        <p:txBody>
          <a:bodyPr wrap="square" rtlCol="0">
            <a:spAutoFit/>
          </a:bodyPr>
          <a:lstStyle/>
          <a:p>
            <a:r>
              <a:rPr lang="en-US" altLang="zh-CN" dirty="0" smtClean="0">
                <a:latin typeface="Arial Unicode MS" pitchFamily="34" charset="-122"/>
                <a:ea typeface="Arial Unicode MS" pitchFamily="34" charset="-122"/>
                <a:cs typeface="Arial Unicode MS" pitchFamily="34" charset="-122"/>
              </a:rPr>
              <a:t>Using RF link to transmit a uplink command frame</a:t>
            </a:r>
            <a:endParaRPr lang="zh-CN" altLang="en-US" dirty="0">
              <a:latin typeface="Arial Unicode MS" pitchFamily="34" charset="-122"/>
              <a:ea typeface="Arial Unicode MS" pitchFamily="34" charset="-122"/>
              <a:cs typeface="Arial Unicode MS" pitchFamily="34" charset="-122"/>
            </a:endParaRPr>
          </a:p>
        </p:txBody>
      </p:sp>
      <p:sp>
        <p:nvSpPr>
          <p:cNvPr id="12" name="标题 1"/>
          <p:cNvSpPr>
            <a:spLocks noGrp="1"/>
          </p:cNvSpPr>
          <p:nvPr>
            <p:ph type="title"/>
          </p:nvPr>
        </p:nvSpPr>
        <p:spPr>
          <a:xfrm>
            <a:off x="251520" y="685800"/>
            <a:ext cx="8640960" cy="1066800"/>
          </a:xfrm>
        </p:spPr>
        <p:txBody>
          <a:bodyPr/>
          <a:lstStyle/>
          <a:p>
            <a:r>
              <a:rPr lang="en-US" altLang="zh-CN" sz="3200" dirty="0" smtClean="0"/>
              <a:t>Annex: Uplink traffic handling for device type2</a:t>
            </a:r>
            <a:endParaRPr lang="zh-CN" alt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556792"/>
            <a:ext cx="8640960" cy="720080"/>
          </a:xfrm>
        </p:spPr>
        <p:txBody>
          <a:bodyPr/>
          <a:lstStyle/>
          <a:p>
            <a:r>
              <a:rPr lang="en-US" altLang="zh-CN" dirty="0" smtClean="0"/>
              <a:t>Specification support is needed</a:t>
            </a:r>
          </a:p>
          <a:p>
            <a:pPr lvl="1"/>
            <a:r>
              <a:rPr lang="en-US" altLang="zh-CN" dirty="0" smtClean="0"/>
              <a:t>A set of primitives may need to be specified</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12</a:t>
            </a:fld>
            <a:endParaRPr lang="en-US" altLang="zh-CN"/>
          </a:p>
        </p:txBody>
      </p:sp>
      <p:pic>
        <p:nvPicPr>
          <p:cNvPr id="7" name="Picture 6"/>
          <p:cNvPicPr>
            <a:picLocks noChangeAspect="1" noChangeArrowheads="1"/>
          </p:cNvPicPr>
          <p:nvPr/>
        </p:nvPicPr>
        <p:blipFill>
          <a:blip r:embed="rId2" cstate="print"/>
          <a:srcRect/>
          <a:stretch>
            <a:fillRect/>
          </a:stretch>
        </p:blipFill>
        <p:spPr bwMode="auto">
          <a:xfrm>
            <a:off x="1828800" y="2708920"/>
            <a:ext cx="5186938" cy="3238500"/>
          </a:xfrm>
          <a:prstGeom prst="rect">
            <a:avLst/>
          </a:prstGeom>
          <a:noFill/>
          <a:ln w="9525">
            <a:noFill/>
            <a:miter lim="800000"/>
            <a:headEnd/>
            <a:tailEnd/>
          </a:ln>
        </p:spPr>
      </p:pic>
      <p:sp>
        <p:nvSpPr>
          <p:cNvPr id="8" name="TextBox 7"/>
          <p:cNvSpPr txBox="1"/>
          <p:nvPr/>
        </p:nvSpPr>
        <p:spPr>
          <a:xfrm>
            <a:off x="5796136" y="4618583"/>
            <a:ext cx="2736304" cy="461665"/>
          </a:xfrm>
          <a:prstGeom prst="rect">
            <a:avLst/>
          </a:prstGeom>
          <a:noFill/>
        </p:spPr>
        <p:txBody>
          <a:bodyPr wrap="square" rtlCol="0">
            <a:spAutoFit/>
          </a:bodyPr>
          <a:lstStyle/>
          <a:p>
            <a:r>
              <a:rPr lang="en-US" altLang="zh-CN" dirty="0" smtClean="0">
                <a:latin typeface="Arial Unicode MS" pitchFamily="34" charset="-122"/>
                <a:ea typeface="Arial Unicode MS" pitchFamily="34" charset="-122"/>
                <a:cs typeface="Arial Unicode MS" pitchFamily="34" charset="-122"/>
              </a:rPr>
              <a:t>Original procedure for a coordinator to receive a uplink command frame</a:t>
            </a:r>
            <a:endParaRPr lang="zh-CN" altLang="en-US" dirty="0">
              <a:latin typeface="Arial Unicode MS" pitchFamily="34" charset="-122"/>
              <a:ea typeface="Arial Unicode MS" pitchFamily="34" charset="-122"/>
              <a:cs typeface="Arial Unicode MS" pitchFamily="34" charset="-122"/>
            </a:endParaRPr>
          </a:p>
        </p:txBody>
      </p:sp>
      <p:sp>
        <p:nvSpPr>
          <p:cNvPr id="9" name="TextBox 8"/>
          <p:cNvSpPr txBox="1"/>
          <p:nvPr/>
        </p:nvSpPr>
        <p:spPr>
          <a:xfrm>
            <a:off x="683568" y="3106415"/>
            <a:ext cx="3096344" cy="461665"/>
          </a:xfrm>
          <a:prstGeom prst="rect">
            <a:avLst/>
          </a:prstGeom>
          <a:noFill/>
        </p:spPr>
        <p:txBody>
          <a:bodyPr wrap="square" rtlCol="0">
            <a:spAutoFit/>
          </a:bodyPr>
          <a:lstStyle/>
          <a:p>
            <a:r>
              <a:rPr lang="en-US" altLang="zh-CN" dirty="0" smtClean="0">
                <a:latin typeface="Arial Unicode MS" pitchFamily="34" charset="-122"/>
                <a:ea typeface="Arial Unicode MS" pitchFamily="34" charset="-122"/>
                <a:cs typeface="Arial Unicode MS" pitchFamily="34" charset="-122"/>
              </a:rPr>
              <a:t>Receive command frames forwarded from the global controller via PLC backhaul</a:t>
            </a:r>
            <a:endParaRPr lang="zh-CN" altLang="en-US" dirty="0">
              <a:latin typeface="Arial Unicode MS" pitchFamily="34" charset="-122"/>
              <a:ea typeface="Arial Unicode MS" pitchFamily="34" charset="-122"/>
              <a:cs typeface="Arial Unicode MS" pitchFamily="34" charset="-122"/>
            </a:endParaRPr>
          </a:p>
        </p:txBody>
      </p:sp>
      <p:sp>
        <p:nvSpPr>
          <p:cNvPr id="11" name="标题 1"/>
          <p:cNvSpPr>
            <a:spLocks noGrp="1"/>
          </p:cNvSpPr>
          <p:nvPr>
            <p:ph type="title"/>
          </p:nvPr>
        </p:nvSpPr>
        <p:spPr>
          <a:xfrm>
            <a:off x="251520" y="685800"/>
            <a:ext cx="8640960" cy="1066800"/>
          </a:xfrm>
        </p:spPr>
        <p:txBody>
          <a:bodyPr/>
          <a:lstStyle/>
          <a:p>
            <a:r>
              <a:rPr lang="en-US" altLang="zh-CN" sz="3200" dirty="0" smtClean="0"/>
              <a:t>Annex: Uplink traffic handling for device type2</a:t>
            </a:r>
            <a:endParaRPr lang="zh-CN" alt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pPr lvl="0">
              <a:buFont typeface="+mj-lt"/>
              <a:buAutoNum type="arabicPeriod"/>
            </a:pPr>
            <a:r>
              <a:rPr lang="en-US" altLang="zh-CN" sz="1600" dirty="0" smtClean="0"/>
              <a:t>Volker Jungnickel, Pablo Wilke Berenguer, Dominic Schulz, </a:t>
            </a:r>
            <a:r>
              <a:rPr lang="en-US" altLang="zh-CN" sz="1600" dirty="0" err="1" smtClean="0"/>
              <a:t>Zabih</a:t>
            </a:r>
            <a:r>
              <a:rPr lang="en-US" altLang="zh-CN" sz="1600" dirty="0" smtClean="0"/>
              <a:t> </a:t>
            </a:r>
            <a:r>
              <a:rPr lang="en-US" altLang="zh-CN" sz="1600" dirty="0" err="1" smtClean="0"/>
              <a:t>Ghassemlooy</a:t>
            </a:r>
            <a:r>
              <a:rPr lang="en-US" altLang="zh-CN" sz="1600" dirty="0" smtClean="0"/>
              <a:t>, </a:t>
            </a:r>
            <a:r>
              <a:rPr lang="en-US" altLang="zh-CN" sz="1600" dirty="0" err="1" smtClean="0"/>
              <a:t>Stanislav</a:t>
            </a:r>
            <a:r>
              <a:rPr lang="en-US" altLang="zh-CN" sz="1600" dirty="0" smtClean="0"/>
              <a:t> </a:t>
            </a:r>
            <a:r>
              <a:rPr lang="en-US" altLang="zh-CN" sz="1600" dirty="0" err="1" smtClean="0"/>
              <a:t>Zvánovec</a:t>
            </a:r>
            <a:r>
              <a:rPr lang="en-US" altLang="zh-CN" sz="1600" dirty="0" smtClean="0"/>
              <a:t>, “IEEE 15-16-0016-01-007a, Proposal for TG7r1 High-rate PD Communications”, IEEE 802 Wireless Interim Session (Atlanta), Jan 2016</a:t>
            </a:r>
            <a:endParaRPr lang="zh-CN" altLang="zh-CN" sz="1600" dirty="0" smtClean="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13</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ea typeface="宋体" charset="-122"/>
              </a:rPr>
              <a:t>Hybrid </a:t>
            </a:r>
            <a:r>
              <a:rPr lang="en-US" altLang="ko-KR" dirty="0" smtClean="0">
                <a:ea typeface="宋体" charset="-122"/>
              </a:rPr>
              <a:t>VLC and RF heterogeneous network for indoor applications</a:t>
            </a:r>
            <a:endParaRPr lang="zh-CN" altLang="en-US" dirty="0"/>
          </a:p>
        </p:txBody>
      </p:sp>
      <p:sp>
        <p:nvSpPr>
          <p:cNvPr id="3" name="副标题 2"/>
          <p:cNvSpPr>
            <a:spLocks noGrp="1"/>
          </p:cNvSpPr>
          <p:nvPr>
            <p:ph type="subTitle" idx="1"/>
          </p:nvPr>
        </p:nvSpPr>
        <p:spPr/>
        <p:txBody>
          <a:bodyPr/>
          <a:lstStyle/>
          <a:p>
            <a:r>
              <a:rPr lang="en-US" altLang="zh-CN" dirty="0" smtClean="0"/>
              <a:t>Dong Chen, Li Qiang, Jiang Tong</a:t>
            </a:r>
          </a:p>
          <a:p>
            <a:r>
              <a:rPr lang="en-US" altLang="zh-CN" dirty="0" smtClean="0"/>
              <a:t>Huawei</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Motivations for Hybrid RF + VLC system</a:t>
            </a:r>
            <a:endParaRPr lang="zh-CN" altLang="en-US" dirty="0"/>
          </a:p>
        </p:txBody>
      </p:sp>
      <p:sp>
        <p:nvSpPr>
          <p:cNvPr id="3" name="内容占位符 2"/>
          <p:cNvSpPr>
            <a:spLocks noGrp="1"/>
          </p:cNvSpPr>
          <p:nvPr>
            <p:ph idx="1"/>
          </p:nvPr>
        </p:nvSpPr>
        <p:spPr>
          <a:xfrm>
            <a:off x="251520" y="1556792"/>
            <a:ext cx="8640960" cy="2016224"/>
          </a:xfrm>
        </p:spPr>
        <p:txBody>
          <a:bodyPr/>
          <a:lstStyle/>
          <a:p>
            <a:r>
              <a:rPr lang="en-US" altLang="zh-CN" dirty="0" smtClean="0"/>
              <a:t>Integration of VLC and RF systems is expected to significantly improve the user experience</a:t>
            </a:r>
          </a:p>
          <a:p>
            <a:pPr lvl="1"/>
            <a:r>
              <a:rPr lang="en-US" altLang="zh-CN" dirty="0" smtClean="0"/>
              <a:t>VLC link: high data rates &amp; limited coverage</a:t>
            </a:r>
          </a:p>
          <a:p>
            <a:pPr lvl="1"/>
            <a:r>
              <a:rPr lang="en-US" altLang="zh-CN" dirty="0" smtClean="0"/>
              <a:t>RF link: moderate data rates &amp; wide coverage</a:t>
            </a:r>
          </a:p>
          <a:p>
            <a:pPr lvl="1"/>
            <a:r>
              <a:rPr lang="en-US" altLang="zh-CN" dirty="0" smtClean="0"/>
              <a:t>RF systems such as WIFI are already widely deployed</a:t>
            </a:r>
          </a:p>
          <a:p>
            <a:pPr lvl="1"/>
            <a:r>
              <a:rPr lang="en-US" altLang="zh-CN" dirty="0" smtClean="0"/>
              <a:t>Crucial for commercial success</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2227" name="Object 3"/>
          <p:cNvGraphicFramePr>
            <a:graphicFrameLocks noChangeAspect="1"/>
          </p:cNvGraphicFramePr>
          <p:nvPr/>
        </p:nvGraphicFramePr>
        <p:xfrm>
          <a:off x="4644008" y="3284984"/>
          <a:ext cx="4164708" cy="3039111"/>
        </p:xfrm>
        <a:graphic>
          <a:graphicData uri="http://schemas.openxmlformats.org/presentationml/2006/ole">
            <p:oleObj spid="_x0000_s52227" name="Visio" r:id="rId3" imgW="3880771" imgH="2830640" progId="Visio.Drawing.11">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cs typeface="Times New Roman" pitchFamily="18" charset="0"/>
              </a:rPr>
              <a:t>Network architecture</a:t>
            </a:r>
            <a:endParaRPr lang="zh-CN" altLang="en-US" dirty="0"/>
          </a:p>
        </p:txBody>
      </p:sp>
      <p:sp>
        <p:nvSpPr>
          <p:cNvPr id="3" name="内容占位符 2"/>
          <p:cNvSpPr>
            <a:spLocks noGrp="1"/>
          </p:cNvSpPr>
          <p:nvPr>
            <p:ph idx="1"/>
          </p:nvPr>
        </p:nvSpPr>
        <p:spPr>
          <a:xfrm>
            <a:off x="251520" y="1556792"/>
            <a:ext cx="8640960" cy="1224136"/>
          </a:xfrm>
        </p:spPr>
        <p:txBody>
          <a:bodyPr/>
          <a:lstStyle/>
          <a:p>
            <a:r>
              <a:rPr lang="en-US" altLang="zh-CN" dirty="0" smtClean="0">
                <a:solidFill>
                  <a:srgbClr val="000000">
                    <a:lumMod val="85000"/>
                    <a:lumOff val="15000"/>
                  </a:srgbClr>
                </a:solidFill>
                <a:latin typeface="Arial"/>
              </a:rPr>
              <a:t>Coordinated network similar to the one proposed by [1]</a:t>
            </a:r>
          </a:p>
          <a:p>
            <a:pPr lvl="1"/>
            <a:r>
              <a:rPr lang="en-US" altLang="zh-CN" dirty="0" smtClean="0">
                <a:solidFill>
                  <a:srgbClr val="000000">
                    <a:lumMod val="85000"/>
                    <a:lumOff val="15000"/>
                  </a:srgbClr>
                </a:solidFill>
                <a:latin typeface="Arial"/>
              </a:rPr>
              <a:t>RF connectivity is provided by a RF access point, which is co-located with the global controller</a:t>
            </a:r>
          </a:p>
          <a:p>
            <a:pPr lvl="1"/>
            <a:r>
              <a:rPr lang="en-US" altLang="zh-CN" dirty="0" smtClean="0">
                <a:solidFill>
                  <a:srgbClr val="000000">
                    <a:lumMod val="85000"/>
                    <a:lumOff val="15000"/>
                  </a:srgbClr>
                </a:solidFill>
                <a:latin typeface="Arial"/>
              </a:rPr>
              <a:t>VLC connectivity is provided by coordinators </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6" name="灯片编号占位符 5"/>
          <p:cNvSpPr>
            <a:spLocks noGrp="1"/>
          </p:cNvSpPr>
          <p:nvPr>
            <p:ph type="sldNum" sz="quarter" idx="12"/>
          </p:nvPr>
        </p:nvSpPr>
        <p:spPr/>
        <p:txBody>
          <a:bodyPr/>
          <a:lstStyle/>
          <a:p>
            <a:r>
              <a:rPr lang="en-US" altLang="zh-CN" dirty="0" smtClean="0"/>
              <a:t>Slide </a:t>
            </a:r>
            <a:fld id="{AEA05115-4AC8-4E17-8B0D-0A6ADE0E5F4F}" type="slidenum">
              <a:rPr lang="en-US" altLang="zh-CN" smtClean="0"/>
              <a:pPr/>
              <a:t>4</a:t>
            </a:fld>
            <a:endParaRPr lang="en-US" altLang="zh-CN" dirty="0"/>
          </a:p>
        </p:txBody>
      </p:sp>
      <p:sp>
        <p:nvSpPr>
          <p:cNvPr id="15" name="页脚占位符 4"/>
          <p:cNvSpPr>
            <a:spLocks noGrp="1"/>
          </p:cNvSpPr>
          <p:nvPr>
            <p:ph type="ftr" sz="quarter" idx="11"/>
          </p:nvPr>
        </p:nvSpPr>
        <p:spPr>
          <a:xfrm>
            <a:off x="5486400" y="6475413"/>
            <a:ext cx="3124200" cy="184666"/>
          </a:xfrm>
        </p:spPr>
        <p:txBody>
          <a:bodyPr/>
          <a:lstStyle/>
          <a:p>
            <a:r>
              <a:rPr lang="en-US" altLang="zh-CN" dirty="0" smtClean="0"/>
              <a:t>Li Qiang, Jiang Tong, Dong Chen Huawei</a:t>
            </a:r>
            <a:endParaRPr lang="en-US" altLang="zh-CN" dirty="0"/>
          </a:p>
        </p:txBody>
      </p:sp>
      <p:sp>
        <p:nvSpPr>
          <p:cNvPr id="9" name="矩形 8"/>
          <p:cNvSpPr/>
          <p:nvPr/>
        </p:nvSpPr>
        <p:spPr>
          <a:xfrm>
            <a:off x="4139952" y="2924944"/>
            <a:ext cx="4752528" cy="646331"/>
          </a:xfrm>
          <a:prstGeom prst="rect">
            <a:avLst/>
          </a:prstGeom>
        </p:spPr>
        <p:txBody>
          <a:bodyPr wrap="square">
            <a:spAutoFit/>
          </a:bodyPr>
          <a:lstStyle/>
          <a:p>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Global controller : </a:t>
            </a:r>
            <a:r>
              <a:rPr lang="en-US" altLang="zh-CN"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Provides support for interference management and mobility control. RF connectivity is provided by a RF AP co-located with the global controller.</a:t>
            </a:r>
            <a:endParaRPr lang="zh-CN" altLang="en-US" kern="0" dirty="0">
              <a:solidFill>
                <a:schemeClr val="tx1">
                  <a:lumMod val="85000"/>
                  <a:lumOff val="15000"/>
                </a:schemeClr>
              </a:solidFill>
              <a:latin typeface="Arial Unicode MS" pitchFamily="34" charset="-122"/>
              <a:ea typeface="Arial Unicode MS" pitchFamily="34" charset="-122"/>
              <a:cs typeface="Arial Unicode MS" pitchFamily="34" charset="-122"/>
            </a:endParaRPr>
          </a:p>
        </p:txBody>
      </p:sp>
      <p:sp>
        <p:nvSpPr>
          <p:cNvPr id="10" name="矩形 9"/>
          <p:cNvSpPr/>
          <p:nvPr/>
        </p:nvSpPr>
        <p:spPr>
          <a:xfrm>
            <a:off x="4139952" y="4232121"/>
            <a:ext cx="4752528" cy="276999"/>
          </a:xfrm>
          <a:prstGeom prst="rect">
            <a:avLst/>
          </a:prstGeom>
        </p:spPr>
        <p:txBody>
          <a:bodyPr wrap="square">
            <a:spAutoFit/>
          </a:bodyPr>
          <a:lstStyle/>
          <a:p>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Coordinator : manages the operation of a corresponding VPAN</a:t>
            </a:r>
            <a:endParaRPr lang="zh-CN" altLang="en-US" dirty="0">
              <a:latin typeface="Arial Unicode MS" pitchFamily="34" charset="-122"/>
              <a:ea typeface="Arial Unicode MS" pitchFamily="34" charset="-122"/>
              <a:cs typeface="Arial Unicode MS" pitchFamily="34" charset="-122"/>
            </a:endParaRPr>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6627" name="Object 3"/>
          <p:cNvGraphicFramePr>
            <a:graphicFrameLocks noChangeAspect="1"/>
          </p:cNvGraphicFramePr>
          <p:nvPr/>
        </p:nvGraphicFramePr>
        <p:xfrm>
          <a:off x="899592" y="2963853"/>
          <a:ext cx="3876675" cy="2828925"/>
        </p:xfrm>
        <a:graphic>
          <a:graphicData uri="http://schemas.openxmlformats.org/presentationml/2006/ole">
            <p:oleObj spid="_x0000_s26627" name="Visio" r:id="rId3" imgW="3880771" imgH="2830640" progId="Visio.Drawing.11">
              <p:embed/>
            </p:oleObj>
          </a:graphicData>
        </a:graphic>
      </p:graphicFrame>
      <p:sp>
        <p:nvSpPr>
          <p:cNvPr id="13" name="矩形 12"/>
          <p:cNvSpPr/>
          <p:nvPr/>
        </p:nvSpPr>
        <p:spPr>
          <a:xfrm>
            <a:off x="4139952" y="5024209"/>
            <a:ext cx="4752528" cy="276999"/>
          </a:xfrm>
          <a:prstGeom prst="rect">
            <a:avLst/>
          </a:prstGeom>
        </p:spPr>
        <p:txBody>
          <a:bodyPr wrap="square">
            <a:spAutoFit/>
          </a:bodyPr>
          <a:lstStyle/>
          <a:p>
            <a:r>
              <a:rPr lang="en-US" altLang="ko-KR" kern="0" dirty="0" smtClean="0">
                <a:solidFill>
                  <a:schemeClr val="tx1">
                    <a:lumMod val="85000"/>
                    <a:lumOff val="15000"/>
                  </a:schemeClr>
                </a:solidFill>
                <a:latin typeface="Arial Unicode MS" pitchFamily="34" charset="-122"/>
                <a:ea typeface="Arial Unicode MS" pitchFamily="34" charset="-122"/>
                <a:cs typeface="Arial Unicode MS" pitchFamily="34" charset="-122"/>
              </a:rPr>
              <a:t>Device: support RF + VLC operations</a:t>
            </a:r>
            <a:endParaRPr lang="zh-CN" altLang="en-US"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Joint operation of RF and VLC</a:t>
            </a:r>
            <a:endParaRPr lang="zh-CN" altLang="en-US" dirty="0"/>
          </a:p>
        </p:txBody>
      </p:sp>
      <p:sp>
        <p:nvSpPr>
          <p:cNvPr id="3" name="内容占位符 2"/>
          <p:cNvSpPr>
            <a:spLocks noGrp="1"/>
          </p:cNvSpPr>
          <p:nvPr>
            <p:ph idx="1"/>
          </p:nvPr>
        </p:nvSpPr>
        <p:spPr>
          <a:xfrm>
            <a:off x="251520" y="1556792"/>
            <a:ext cx="8640960" cy="1656184"/>
          </a:xfrm>
        </p:spPr>
        <p:txBody>
          <a:bodyPr/>
          <a:lstStyle/>
          <a:p>
            <a:r>
              <a:rPr lang="en-US" altLang="zh-CN" dirty="0" smtClean="0"/>
              <a:t>A device maintains the RF connectivity. </a:t>
            </a:r>
          </a:p>
          <a:p>
            <a:r>
              <a:rPr lang="en-US" altLang="zh-CN" dirty="0" smtClean="0"/>
              <a:t>Once the device is associated with a VLC VPAN, the global controller may jointly use RF link and VLC link for data transmissions.</a:t>
            </a:r>
          </a:p>
          <a:p>
            <a:r>
              <a:rPr lang="en-US" altLang="zh-CN" dirty="0" smtClean="0"/>
              <a:t>The global controller and the associated coordinator assist the </a:t>
            </a:r>
            <a:r>
              <a:rPr lang="en-US" altLang="zh-CN" smtClean="0"/>
              <a:t>device to handover </a:t>
            </a:r>
            <a:r>
              <a:rPr lang="en-US" altLang="zh-CN" dirty="0" smtClean="0"/>
              <a:t>to another VLC coordinator or fall back to RF link once it leaves the VPAN.</a:t>
            </a:r>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5</a:t>
            </a:fld>
            <a:endParaRPr lang="en-US" altLang="zh-CN"/>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5297" name="Object 1"/>
          <p:cNvGraphicFramePr>
            <a:graphicFrameLocks noChangeAspect="1"/>
          </p:cNvGraphicFramePr>
          <p:nvPr/>
        </p:nvGraphicFramePr>
        <p:xfrm>
          <a:off x="1730850" y="3291036"/>
          <a:ext cx="5162550" cy="3162300"/>
        </p:xfrm>
        <a:graphic>
          <a:graphicData uri="http://schemas.openxmlformats.org/presentationml/2006/ole">
            <p:oleObj spid="_x0000_s55297" name="Visio" r:id="rId3" imgW="5164074" imgH="3158680" progId="Visio.Drawing.11">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Device implementation</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graphicFrame>
        <p:nvGraphicFramePr>
          <p:cNvPr id="7" name="表格 6"/>
          <p:cNvGraphicFramePr>
            <a:graphicFrameLocks noGrp="1"/>
          </p:cNvGraphicFramePr>
          <p:nvPr/>
        </p:nvGraphicFramePr>
        <p:xfrm>
          <a:off x="251520" y="2017648"/>
          <a:ext cx="8640960" cy="1483360"/>
        </p:xfrm>
        <a:graphic>
          <a:graphicData uri="http://schemas.openxmlformats.org/drawingml/2006/table">
            <a:tbl>
              <a:tblPr firstRow="1" bandRow="1">
                <a:tableStyleId>{00A15C55-8517-42AA-B614-E9B94910E393}</a:tableStyleId>
              </a:tblPr>
              <a:tblGrid>
                <a:gridCol w="1728192"/>
                <a:gridCol w="1728192"/>
                <a:gridCol w="1728192"/>
                <a:gridCol w="1728192"/>
                <a:gridCol w="1728192"/>
              </a:tblGrid>
              <a:tr h="370840">
                <a:tc>
                  <a:txBody>
                    <a:bodyPr/>
                    <a:lstStyle/>
                    <a:p>
                      <a:pPr algn="ctr"/>
                      <a:r>
                        <a:rPr lang="en-US" altLang="zh-CN" dirty="0" smtClean="0"/>
                        <a:t>Device</a:t>
                      </a:r>
                      <a:r>
                        <a:rPr lang="en-US" altLang="zh-CN" baseline="0" dirty="0" smtClean="0"/>
                        <a:t> type</a:t>
                      </a:r>
                      <a:endParaRPr lang="zh-CN" altLang="en-US" dirty="0"/>
                    </a:p>
                  </a:txBody>
                  <a:tcPr>
                    <a:solidFill>
                      <a:schemeClr val="accent6">
                        <a:lumMod val="75000"/>
                      </a:schemeClr>
                    </a:solidFill>
                  </a:tcPr>
                </a:tc>
                <a:tc>
                  <a:txBody>
                    <a:bodyPr/>
                    <a:lstStyle/>
                    <a:p>
                      <a:pPr algn="ctr"/>
                      <a:r>
                        <a:rPr lang="en-US" altLang="zh-CN" dirty="0" smtClean="0"/>
                        <a:t>RF downlink</a:t>
                      </a:r>
                      <a:endParaRPr lang="zh-CN" altLang="en-US" dirty="0"/>
                    </a:p>
                  </a:txBody>
                  <a:tcPr>
                    <a:solidFill>
                      <a:schemeClr val="accent6">
                        <a:lumMod val="75000"/>
                      </a:schemeClr>
                    </a:solidFill>
                  </a:tcPr>
                </a:tc>
                <a:tc>
                  <a:txBody>
                    <a:bodyPr/>
                    <a:lstStyle/>
                    <a:p>
                      <a:pPr algn="ctr"/>
                      <a:r>
                        <a:rPr lang="en-US" altLang="zh-CN" dirty="0" smtClean="0"/>
                        <a:t>RF uplink</a:t>
                      </a:r>
                      <a:endParaRPr lang="zh-CN" altLang="en-US" dirty="0"/>
                    </a:p>
                  </a:txBody>
                  <a:tcPr>
                    <a:solidFill>
                      <a:schemeClr val="accent6">
                        <a:lumMod val="75000"/>
                      </a:schemeClr>
                    </a:solidFill>
                  </a:tcPr>
                </a:tc>
                <a:tc>
                  <a:txBody>
                    <a:bodyPr/>
                    <a:lstStyle/>
                    <a:p>
                      <a:pPr algn="ctr"/>
                      <a:r>
                        <a:rPr lang="en-US" altLang="zh-CN" dirty="0" smtClean="0"/>
                        <a:t>VLC downlink</a:t>
                      </a:r>
                      <a:endParaRPr lang="zh-CN" altLang="en-US" dirty="0"/>
                    </a:p>
                  </a:txBody>
                  <a:tcPr>
                    <a:solidFill>
                      <a:schemeClr val="accent6">
                        <a:lumMod val="75000"/>
                      </a:schemeClr>
                    </a:solidFill>
                  </a:tcPr>
                </a:tc>
                <a:tc>
                  <a:txBody>
                    <a:bodyPr/>
                    <a:lstStyle/>
                    <a:p>
                      <a:pPr algn="ctr"/>
                      <a:r>
                        <a:rPr lang="en-US" altLang="zh-CN" dirty="0" smtClean="0"/>
                        <a:t>VLC uplink</a:t>
                      </a:r>
                      <a:endParaRPr lang="zh-CN" altLang="en-US" dirty="0"/>
                    </a:p>
                  </a:txBody>
                  <a:tcPr>
                    <a:solidFill>
                      <a:schemeClr val="accent6">
                        <a:lumMod val="75000"/>
                      </a:schemeClr>
                    </a:solidFill>
                  </a:tcPr>
                </a:tc>
              </a:tr>
              <a:tr h="370840">
                <a:tc>
                  <a:txBody>
                    <a:bodyPr/>
                    <a:lstStyle/>
                    <a:p>
                      <a:pPr algn="ctr"/>
                      <a:r>
                        <a:rPr lang="en-US" altLang="zh-CN" dirty="0" smtClean="0"/>
                        <a:t>Type 1</a:t>
                      </a: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r>
                        <a:rPr lang="zh-CN" altLang="en-US" dirty="0" smtClean="0"/>
                        <a:t>√</a:t>
                      </a:r>
                      <a:endParaRPr lang="zh-CN" altLang="en-US" b="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r>
              <a:tr h="370840">
                <a:tc>
                  <a:txBody>
                    <a:bodyPr/>
                    <a:lstStyle/>
                    <a:p>
                      <a:pPr algn="ctr"/>
                      <a:r>
                        <a:rPr lang="en-US" altLang="zh-CN" dirty="0" smtClean="0"/>
                        <a:t>Type 2</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CN" altLang="en-US" sz="1800" b="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r>
              <a:tr h="370840">
                <a:tc>
                  <a:txBody>
                    <a:bodyPr/>
                    <a:lstStyle/>
                    <a:p>
                      <a:pPr algn="ctr"/>
                      <a:r>
                        <a:rPr lang="en-US" altLang="zh-CN" dirty="0" smtClean="0"/>
                        <a:t>Type 3</a:t>
                      </a:r>
                      <a:endParaRPr lang="zh-CN"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kern="1200" dirty="0" smtClean="0"/>
                        <a:t>√</a:t>
                      </a:r>
                      <a:endParaRPr lang="zh-CN" altLang="en-US" sz="1800" b="0" kern="1200" dirty="0" smtClean="0">
                        <a:solidFill>
                          <a:schemeClr val="dk1"/>
                        </a:solidFill>
                        <a:latin typeface="+mn-lt"/>
                        <a:ea typeface="+mn-ea"/>
                        <a:cs typeface="+mn-cs"/>
                      </a:endParaRPr>
                    </a:p>
                  </a:txBody>
                  <a:tcPr/>
                </a:tc>
              </a:tr>
            </a:tbl>
          </a:graphicData>
        </a:graphic>
      </p:graphicFrame>
      <p:sp>
        <p:nvSpPr>
          <p:cNvPr id="9" name="内容占位符 2"/>
          <p:cNvSpPr>
            <a:spLocks noGrp="1"/>
          </p:cNvSpPr>
          <p:nvPr>
            <p:ph idx="1"/>
          </p:nvPr>
        </p:nvSpPr>
        <p:spPr>
          <a:xfrm>
            <a:off x="251520" y="3861048"/>
            <a:ext cx="8640960" cy="1296144"/>
          </a:xfrm>
        </p:spPr>
        <p:txBody>
          <a:bodyPr/>
          <a:lstStyle/>
          <a:p>
            <a:r>
              <a:rPr lang="en-US" altLang="zh-CN" dirty="0" smtClean="0"/>
              <a:t>Type 2 is equipped with RF downlink and uplink. Yet only VLC downlink is implemented.</a:t>
            </a:r>
          </a:p>
          <a:p>
            <a:r>
              <a:rPr lang="en-US" altLang="zh-CN" dirty="0" smtClean="0"/>
              <a:t>Compare to type 3, the cost is expected to be lower. Besides, the impacts to the design of smart phone will be less significant. </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Uplink traffic handling for device type2</a:t>
            </a:r>
            <a:endParaRPr lang="zh-CN" altLang="en-US" dirty="0"/>
          </a:p>
        </p:txBody>
      </p:sp>
      <p:sp>
        <p:nvSpPr>
          <p:cNvPr id="3" name="内容占位符 2"/>
          <p:cNvSpPr>
            <a:spLocks noGrp="1"/>
          </p:cNvSpPr>
          <p:nvPr>
            <p:ph idx="1"/>
          </p:nvPr>
        </p:nvSpPr>
        <p:spPr>
          <a:xfrm>
            <a:off x="251520" y="1556792"/>
            <a:ext cx="8640960" cy="1800200"/>
          </a:xfrm>
        </p:spPr>
        <p:txBody>
          <a:bodyPr/>
          <a:lstStyle/>
          <a:p>
            <a:r>
              <a:rPr lang="en-US" altLang="zh-CN" dirty="0" smtClean="0"/>
              <a:t>For device type2, uplink data is transmitted via RF link.</a:t>
            </a:r>
          </a:p>
          <a:p>
            <a:r>
              <a:rPr lang="en-US" altLang="zh-CN" dirty="0" smtClean="0"/>
              <a:t>VLC MAC commands, such as association request, and ACK frames, are first transmitted to global controller via RF link. The global controller then forward them to the coordinator.</a:t>
            </a:r>
          </a:p>
          <a:p>
            <a:r>
              <a:rPr lang="en-US" altLang="zh-CN" dirty="0" smtClean="0"/>
              <a:t>See Annex for detailed analysis.</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73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73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73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7351" name="Object 7"/>
          <p:cNvGraphicFramePr>
            <a:graphicFrameLocks noChangeAspect="1"/>
          </p:cNvGraphicFramePr>
          <p:nvPr/>
        </p:nvGraphicFramePr>
        <p:xfrm>
          <a:off x="4283968" y="3212976"/>
          <a:ext cx="3876675" cy="2828925"/>
        </p:xfrm>
        <a:graphic>
          <a:graphicData uri="http://schemas.openxmlformats.org/presentationml/2006/ole">
            <p:oleObj spid="_x0000_s57351" name="Visio" r:id="rId3" imgW="3880771" imgH="2830640" progId="Visio.Drawing.11">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indent="0" algn="just">
              <a:buNone/>
            </a:pPr>
            <a:r>
              <a:rPr lang="en-US" altLang="zh-CN" dirty="0" smtClean="0"/>
              <a:t>In this contribution, we analyze the benefits of joint operation of RF and VLC. It is proposed that,</a:t>
            </a:r>
          </a:p>
          <a:p>
            <a:pPr indent="0" algn="just">
              <a:buNone/>
            </a:pPr>
            <a:endParaRPr lang="en-US" altLang="zh-CN" dirty="0" smtClean="0"/>
          </a:p>
          <a:p>
            <a:pPr indent="0" algn="just">
              <a:buFontTx/>
              <a:buChar char="-"/>
            </a:pPr>
            <a:r>
              <a:rPr lang="en-US" altLang="zh-CN" b="1" i="1" dirty="0" smtClean="0"/>
              <a:t>Proposal 1: A network architecture is proposed. RF connectivity is provided by a RF AP collocated with global controller while VLC connectivity is provided by a coordinator.</a:t>
            </a:r>
          </a:p>
          <a:p>
            <a:pPr indent="0" algn="just">
              <a:buFontTx/>
              <a:buChar char="-"/>
            </a:pPr>
            <a:endParaRPr lang="en-US" altLang="zh-CN" b="1" i="1" dirty="0" smtClean="0"/>
          </a:p>
          <a:p>
            <a:pPr indent="0" algn="just">
              <a:buFontTx/>
              <a:buChar char="-"/>
            </a:pPr>
            <a:r>
              <a:rPr lang="en-US" altLang="zh-CN" b="1" i="1" dirty="0" smtClean="0"/>
              <a:t>Proposal 2: specify procedures to support joint operation of RF and VLC</a:t>
            </a:r>
          </a:p>
          <a:p>
            <a:pPr indent="0" algn="just">
              <a:buFontTx/>
              <a:buChar char="-"/>
            </a:pPr>
            <a:endParaRPr lang="en-US" altLang="zh-CN" b="1" i="1" dirty="0" smtClean="0"/>
          </a:p>
          <a:p>
            <a:pPr indent="0" algn="just">
              <a:buFontTx/>
              <a:buChar char="-"/>
            </a:pPr>
            <a:r>
              <a:rPr lang="en-US" altLang="zh-CN" b="1" i="1" dirty="0" smtClean="0"/>
              <a:t>Proposal 3: specify procedures to support devices that only capable of VLC downlink receptions.</a:t>
            </a:r>
          </a:p>
          <a:p>
            <a:pPr indent="0" algn="just">
              <a:buNone/>
            </a:pPr>
            <a:endParaRPr lang="en-US" altLang="zh-CN" b="1" i="1" dirty="0" smtClean="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sz="3200" dirty="0" smtClean="0"/>
              <a:t>Annex: Uplink traffic handling for device type2</a:t>
            </a:r>
            <a:endParaRPr lang="zh-CN" altLang="en-US" sz="3200" dirty="0"/>
          </a:p>
        </p:txBody>
      </p:sp>
      <p:sp>
        <p:nvSpPr>
          <p:cNvPr id="3" name="内容占位符 2"/>
          <p:cNvSpPr>
            <a:spLocks noGrp="1"/>
          </p:cNvSpPr>
          <p:nvPr>
            <p:ph idx="1"/>
          </p:nvPr>
        </p:nvSpPr>
        <p:spPr>
          <a:xfrm>
            <a:off x="251520" y="1556792"/>
            <a:ext cx="8640960" cy="1944216"/>
          </a:xfrm>
        </p:spPr>
        <p:txBody>
          <a:bodyPr/>
          <a:lstStyle/>
          <a:p>
            <a:r>
              <a:rPr lang="en-US" altLang="zh-CN" dirty="0" smtClean="0"/>
              <a:t>In the Annex, we demonstrate how the uplink traffic can be rerouted to RF link</a:t>
            </a:r>
          </a:p>
          <a:p>
            <a:r>
              <a:rPr lang="en-US" altLang="zh-CN" dirty="0" smtClean="0"/>
              <a:t>Uplink traffic</a:t>
            </a:r>
          </a:p>
          <a:p>
            <a:pPr lvl="1"/>
            <a:r>
              <a:rPr lang="en-US" altLang="zh-CN" dirty="0" smtClean="0"/>
              <a:t>Type A: data (can be directly send via RF link)</a:t>
            </a:r>
          </a:p>
          <a:p>
            <a:pPr lvl="1"/>
            <a:r>
              <a:rPr lang="en-US" altLang="zh-CN" dirty="0" smtClean="0"/>
              <a:t>Type B: ACK frames for downlink data frame</a:t>
            </a:r>
          </a:p>
          <a:p>
            <a:pPr lvl="1"/>
            <a:r>
              <a:rPr lang="en-US" altLang="zh-CN" dirty="0" smtClean="0"/>
              <a:t>Type C: other command frames (association request, GTS request, VPAN ID conflict notification, etc.)</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pic>
        <p:nvPicPr>
          <p:cNvPr id="7" name="Picture 2"/>
          <p:cNvPicPr>
            <a:picLocks noChangeAspect="1" noChangeArrowheads="1"/>
          </p:cNvPicPr>
          <p:nvPr/>
        </p:nvPicPr>
        <p:blipFill>
          <a:blip r:embed="rId2" cstate="print"/>
          <a:srcRect/>
          <a:stretch>
            <a:fillRect/>
          </a:stretch>
        </p:blipFill>
        <p:spPr bwMode="auto">
          <a:xfrm>
            <a:off x="1259632" y="3501008"/>
            <a:ext cx="5143500" cy="3000375"/>
          </a:xfrm>
          <a:prstGeom prst="rect">
            <a:avLst/>
          </a:prstGeom>
          <a:noFill/>
          <a:ln w="9525">
            <a:noFill/>
            <a:miter lim="800000"/>
            <a:headEnd/>
            <a:tailEnd/>
          </a:ln>
        </p:spPr>
      </p:pic>
      <p:sp>
        <p:nvSpPr>
          <p:cNvPr id="8" name="TextBox 7"/>
          <p:cNvSpPr txBox="1"/>
          <p:nvPr/>
        </p:nvSpPr>
        <p:spPr>
          <a:xfrm>
            <a:off x="5868144" y="4623519"/>
            <a:ext cx="2808312" cy="461665"/>
          </a:xfrm>
          <a:prstGeom prst="rect">
            <a:avLst/>
          </a:prstGeom>
          <a:noFill/>
        </p:spPr>
        <p:txBody>
          <a:bodyPr wrap="square" rtlCol="0">
            <a:spAutoFit/>
          </a:bodyPr>
          <a:lstStyle/>
          <a:p>
            <a:r>
              <a:rPr lang="en-US" altLang="zh-CN" dirty="0" smtClean="0">
                <a:latin typeface="Arial Unicode MS" pitchFamily="34" charset="-122"/>
                <a:ea typeface="Arial Unicode MS" pitchFamily="34" charset="-122"/>
                <a:cs typeface="Arial Unicode MS" pitchFamily="34" charset="-122"/>
              </a:rPr>
              <a:t>Type B &amp; C are generated by VLC MAC and should be reroute to RF link</a:t>
            </a:r>
            <a:endParaRPr lang="zh-CN" altLang="en-US" dirty="0">
              <a:latin typeface="Arial Unicode MS" pitchFamily="34" charset="-122"/>
              <a:ea typeface="Arial Unicode MS" pitchFamily="34" charset="-122"/>
              <a:cs typeface="Arial Unicode MS"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882</TotalTime>
  <Words>898</Words>
  <Application>Microsoft Office PowerPoint</Application>
  <PresentationFormat>全屏显示(4:3)</PresentationFormat>
  <Paragraphs>124</Paragraphs>
  <Slides>13</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15" baseType="lpstr">
      <vt:lpstr>high_speed_proposals</vt:lpstr>
      <vt:lpstr>Visio</vt:lpstr>
      <vt:lpstr>幻灯片 1</vt:lpstr>
      <vt:lpstr>Hybrid VLC and RF heterogeneous network for indoor applications</vt:lpstr>
      <vt:lpstr>Motivations for Hybrid RF + VLC system</vt:lpstr>
      <vt:lpstr>Network architecture</vt:lpstr>
      <vt:lpstr>Joint operation of RF and VLC</vt:lpstr>
      <vt:lpstr>Device implementation</vt:lpstr>
      <vt:lpstr>Uplink traffic handling for device type2</vt:lpstr>
      <vt:lpstr>Conclusions</vt:lpstr>
      <vt:lpstr>Annex: Uplink traffic handling for device type2</vt:lpstr>
      <vt:lpstr>Annex: Uplink traffic handling for device type2</vt:lpstr>
      <vt:lpstr>Annex: Uplink traffic handling for device type2</vt:lpstr>
      <vt:lpstr>Annex: Uplink traffic handling for device type2</vt:lpstr>
      <vt:lpstr>Reference</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l00124705</cp:lastModifiedBy>
  <cp:revision>183</cp:revision>
  <cp:lastPrinted>1998-02-10T13:28:06Z</cp:lastPrinted>
  <dcterms:created xsi:type="dcterms:W3CDTF">2016-01-08T02:18:10Z</dcterms:created>
  <dcterms:modified xsi:type="dcterms:W3CDTF">2016-03-07T09:11:49Z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