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emf" ContentType="image/x-emf"/>
  <Default Extension="rels" ContentType="application/vnd.openxmlformats-package.relationships+xml"/>
  <Default Extension="wdp" ContentType="image/vnd.ms-photo"/>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5"/>
  </p:notesMasterIdLst>
  <p:handoutMasterIdLst>
    <p:handoutMasterId r:id="rId26"/>
  </p:handoutMasterIdLst>
  <p:sldIdLst>
    <p:sldId id="260" r:id="rId2"/>
    <p:sldId id="335" r:id="rId3"/>
    <p:sldId id="299" r:id="rId4"/>
    <p:sldId id="329" r:id="rId5"/>
    <p:sldId id="328" r:id="rId6"/>
    <p:sldId id="301" r:id="rId7"/>
    <p:sldId id="308" r:id="rId8"/>
    <p:sldId id="302" r:id="rId9"/>
    <p:sldId id="326" r:id="rId10"/>
    <p:sldId id="337" r:id="rId11"/>
    <p:sldId id="314" r:id="rId12"/>
    <p:sldId id="315" r:id="rId13"/>
    <p:sldId id="330" r:id="rId14"/>
    <p:sldId id="331" r:id="rId15"/>
    <p:sldId id="332" r:id="rId16"/>
    <p:sldId id="338" r:id="rId17"/>
    <p:sldId id="320" r:id="rId18"/>
    <p:sldId id="321" r:id="rId19"/>
    <p:sldId id="311" r:id="rId20"/>
    <p:sldId id="319" r:id="rId21"/>
    <p:sldId id="339" r:id="rId22"/>
    <p:sldId id="333" r:id="rId23"/>
    <p:sldId id="336" r:id="rId24"/>
  </p:sldIdLst>
  <p:sldSz cx="9144000" cy="6858000" type="screen4x3"/>
  <p:notesSz cx="6934200" cy="9280525"/>
  <p:defaultTextStyle>
    <a:defPPr>
      <a:defRPr lang="en-US"/>
    </a:defPPr>
    <a:lvl1pPr algn="l" rtl="0" eaLnBrk="0" fontAlgn="base" hangingPunct="0">
      <a:spcBef>
        <a:spcPct val="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12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12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12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12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12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12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12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間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344D84-9AFB-497E-A393-DC336BA19D2E}" styleName="中間 3 - アクセント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02"/>
    <p:restoredTop sz="87069" autoAdjust="0"/>
  </p:normalViewPr>
  <p:slideViewPr>
    <p:cSldViewPr>
      <p:cViewPr>
        <p:scale>
          <a:sx n="88" d="100"/>
          <a:sy n="88" d="100"/>
        </p:scale>
        <p:origin x="1920" y="3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2" d="100"/>
          <a:sy n="82" d="100"/>
        </p:scale>
        <p:origin x="2128" y="17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3544888" y="177800"/>
            <a:ext cx="2693987" cy="212725"/>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b" anchorCtr="0" compatLnSpc="1">
            <a:prstTxWarp prst="textNoShape">
              <a:avLst/>
            </a:prstTxWarp>
            <a:spAutoFit/>
          </a:bodyPr>
          <a:lstStyle>
            <a:lvl1pPr algn="r" defTabSz="933450">
              <a:defRPr sz="1400" b="1">
                <a:cs typeface="+mn-cs"/>
              </a:defRPr>
            </a:lvl1pPr>
          </a:lstStyle>
          <a:p>
            <a:pPr>
              <a:defRPr/>
            </a:pPr>
            <a:r>
              <a:rPr lang="en-US" altLang="ja-JP"/>
              <a:t>doc.: IEEE 802.15-&lt;doc#&gt;</a:t>
            </a:r>
          </a:p>
        </p:txBody>
      </p:sp>
      <p:sp>
        <p:nvSpPr>
          <p:cNvPr id="3075" name="Rectangle 3"/>
          <p:cNvSpPr>
            <a:spLocks noGrp="1" noChangeArrowheads="1"/>
          </p:cNvSpPr>
          <p:nvPr>
            <p:ph type="dt" sz="quarter" idx="1"/>
          </p:nvPr>
        </p:nvSpPr>
        <p:spPr bwMode="auto">
          <a:xfrm>
            <a:off x="695325" y="177800"/>
            <a:ext cx="2309813" cy="212725"/>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b" anchorCtr="0" compatLnSpc="1">
            <a:prstTxWarp prst="textNoShape">
              <a:avLst/>
            </a:prstTxWarp>
            <a:spAutoFit/>
          </a:bodyPr>
          <a:lstStyle>
            <a:lvl1pPr defTabSz="933450">
              <a:defRPr sz="1400" b="1">
                <a:cs typeface="+mn-cs"/>
              </a:defRPr>
            </a:lvl1pPr>
          </a:lstStyle>
          <a:p>
            <a:pPr>
              <a:defRPr/>
            </a:pPr>
            <a:r>
              <a:rPr lang="en-US" altLang="ja-JP"/>
              <a:t>&lt;month year&gt;</a:t>
            </a:r>
          </a:p>
        </p:txBody>
      </p:sp>
      <p:sp>
        <p:nvSpPr>
          <p:cNvPr id="3076" name="Rectangle 4"/>
          <p:cNvSpPr>
            <a:spLocks noGrp="1" noChangeArrowheads="1"/>
          </p:cNvSpPr>
          <p:nvPr>
            <p:ph type="ftr" sz="quarter" idx="2"/>
          </p:nvPr>
        </p:nvSpPr>
        <p:spPr bwMode="auto">
          <a:xfrm>
            <a:off x="4160838" y="8982075"/>
            <a:ext cx="2157412" cy="1524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lvl1pPr algn="r" defTabSz="933450">
              <a:defRPr sz="1000">
                <a:cs typeface="+mn-cs"/>
              </a:defRPr>
            </a:lvl1pPr>
          </a:lstStyle>
          <a:p>
            <a:pPr>
              <a:defRPr/>
            </a:pPr>
            <a:r>
              <a:rPr lang="en-US" altLang="ja-JP"/>
              <a:t>&lt;author&gt;, &lt;company&gt;</a:t>
            </a:r>
          </a:p>
        </p:txBody>
      </p:sp>
      <p:sp>
        <p:nvSpPr>
          <p:cNvPr id="3077" name="Rectangle 5"/>
          <p:cNvSpPr>
            <a:spLocks noGrp="1" noChangeArrowheads="1"/>
          </p:cNvSpPr>
          <p:nvPr>
            <p:ph type="sldNum" sz="quarter" idx="3"/>
          </p:nvPr>
        </p:nvSpPr>
        <p:spPr bwMode="auto">
          <a:xfrm>
            <a:off x="2697163" y="8982075"/>
            <a:ext cx="1385887" cy="1524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lvl1pPr algn="ctr" defTabSz="933450">
              <a:defRPr sz="1000">
                <a:cs typeface="+mn-cs"/>
              </a:defRPr>
            </a:lvl1pPr>
          </a:lstStyle>
          <a:p>
            <a:pPr>
              <a:defRPr/>
            </a:pPr>
            <a:r>
              <a:rPr lang="en-US" altLang="ja-JP"/>
              <a:t>Page </a:t>
            </a:r>
            <a:fld id="{9516E6D2-9836-0446-A130-466427AA04D0}" type="slidenum">
              <a:rPr lang="en-US" altLang="ja-JP"/>
              <a:pPr>
                <a:defRPr/>
              </a:pPr>
              <a:t>‹#›</a:t>
            </a:fld>
            <a:endParaRPr lang="en-US" altLang="ja-JP"/>
          </a:p>
        </p:txBody>
      </p:sp>
      <p:sp>
        <p:nvSpPr>
          <p:cNvPr id="3078"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cs typeface="+mn-cs"/>
            </a:endParaRPr>
          </a:p>
        </p:txBody>
      </p:sp>
      <p:sp>
        <p:nvSpPr>
          <p:cNvPr id="3079" name="Rectangle 7"/>
          <p:cNvSpPr>
            <a:spLocks noChangeArrowheads="1"/>
          </p:cNvSpPr>
          <p:nvPr/>
        </p:nvSpPr>
        <p:spPr bwMode="auto">
          <a:xfrm>
            <a:off x="693738" y="8982075"/>
            <a:ext cx="711200" cy="182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33450">
              <a:defRPr/>
            </a:pPr>
            <a:r>
              <a:rPr lang="en-US" altLang="ja-JP">
                <a:cs typeface="+mn-cs"/>
              </a:rPr>
              <a:t>Submission</a:t>
            </a:r>
          </a:p>
        </p:txBody>
      </p:sp>
      <p:sp>
        <p:nvSpPr>
          <p:cNvPr id="3080"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cs typeface="+mn-cs"/>
            </a:endParaRPr>
          </a:p>
        </p:txBody>
      </p:sp>
    </p:spTree>
    <p:extLst>
      <p:ext uri="{BB962C8B-B14F-4D97-AF65-F5344CB8AC3E}">
        <p14:creationId xmlns:p14="http://schemas.microsoft.com/office/powerpoint/2010/main" val="30582886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3467100" y="98425"/>
            <a:ext cx="2814638" cy="212725"/>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b" anchorCtr="0" compatLnSpc="1">
            <a:prstTxWarp prst="textNoShape">
              <a:avLst/>
            </a:prstTxWarp>
            <a:spAutoFit/>
          </a:bodyPr>
          <a:lstStyle>
            <a:lvl1pPr algn="r" defTabSz="933450">
              <a:defRPr sz="1400" b="1">
                <a:cs typeface="+mn-cs"/>
              </a:defRPr>
            </a:lvl1pPr>
          </a:lstStyle>
          <a:p>
            <a:pPr>
              <a:defRPr/>
            </a:pPr>
            <a:r>
              <a:rPr lang="en-US" altLang="ja-JP"/>
              <a:t>doc.: IEEE 802.15-&lt;doc#&gt;</a:t>
            </a:r>
          </a:p>
        </p:txBody>
      </p:sp>
      <p:sp>
        <p:nvSpPr>
          <p:cNvPr id="2051" name="Rectangle 3"/>
          <p:cNvSpPr>
            <a:spLocks noGrp="1" noChangeArrowheads="1"/>
          </p:cNvSpPr>
          <p:nvPr>
            <p:ph type="dt" idx="1"/>
          </p:nvPr>
        </p:nvSpPr>
        <p:spPr bwMode="auto">
          <a:xfrm>
            <a:off x="654050" y="98425"/>
            <a:ext cx="2736850" cy="212725"/>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b" anchorCtr="0" compatLnSpc="1">
            <a:prstTxWarp prst="textNoShape">
              <a:avLst/>
            </a:prstTxWarp>
            <a:spAutoFit/>
          </a:bodyPr>
          <a:lstStyle>
            <a:lvl1pPr defTabSz="933450">
              <a:defRPr sz="1400" b="1">
                <a:cs typeface="+mn-cs"/>
              </a:defRPr>
            </a:lvl1pPr>
          </a:lstStyle>
          <a:p>
            <a:pPr>
              <a:defRPr/>
            </a:pPr>
            <a:r>
              <a:rPr lang="en-US" altLang="ja-JP"/>
              <a:t>&lt;month year&gt;</a:t>
            </a:r>
          </a:p>
        </p:txBody>
      </p:sp>
      <p:sp>
        <p:nvSpPr>
          <p:cNvPr id="2052"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3662" tIns="46038" rIns="93662" bIns="46038" numCol="1" anchor="t" anchorCtr="0" compatLnSpc="1">
            <a:prstTxWarp prst="textNoShape">
              <a:avLst/>
            </a:prstTxWarp>
          </a:bodyPr>
          <a:lstStyle/>
          <a:p>
            <a:pPr lvl="0"/>
            <a:r>
              <a:rPr lang="en-US" altLang="ja-JP" noProof="0" smtClean="0"/>
              <a:t>Click to edit Master text styles</a:t>
            </a:r>
          </a:p>
          <a:p>
            <a:pPr lvl="1"/>
            <a:r>
              <a:rPr lang="en-US" altLang="ja-JP" noProof="0" smtClean="0"/>
              <a:t>Second level</a:t>
            </a:r>
          </a:p>
          <a:p>
            <a:pPr lvl="2"/>
            <a:r>
              <a:rPr lang="en-US" altLang="ja-JP" noProof="0" smtClean="0"/>
              <a:t>Third level</a:t>
            </a:r>
          </a:p>
          <a:p>
            <a:pPr lvl="3"/>
            <a:r>
              <a:rPr lang="en-US" altLang="ja-JP" noProof="0" smtClean="0"/>
              <a:t>Fourth level</a:t>
            </a:r>
          </a:p>
          <a:p>
            <a:pPr lvl="4"/>
            <a:r>
              <a:rPr lang="en-US" altLang="ja-JP" noProof="0" smtClean="0"/>
              <a:t>Fifth level</a:t>
            </a:r>
          </a:p>
        </p:txBody>
      </p:sp>
      <p:sp>
        <p:nvSpPr>
          <p:cNvPr id="2054" name="Rectangle 6"/>
          <p:cNvSpPr>
            <a:spLocks noGrp="1" noChangeArrowheads="1"/>
          </p:cNvSpPr>
          <p:nvPr>
            <p:ph type="ftr" sz="quarter" idx="4"/>
          </p:nvPr>
        </p:nvSpPr>
        <p:spPr bwMode="auto">
          <a:xfrm>
            <a:off x="3771900" y="8985250"/>
            <a:ext cx="2509838" cy="182563"/>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lvl5pPr marL="457200" lvl="4" algn="r" defTabSz="933450">
              <a:defRPr>
                <a:cs typeface="+mn-cs"/>
              </a:defRPr>
            </a:lvl5pPr>
          </a:lstStyle>
          <a:p>
            <a:pPr lvl="4">
              <a:defRPr/>
            </a:pPr>
            <a:r>
              <a:rPr lang="en-US" altLang="ja-JP"/>
              <a:t>&lt;author&gt;, &lt;company&gt;</a:t>
            </a:r>
          </a:p>
        </p:txBody>
      </p:sp>
      <p:sp>
        <p:nvSpPr>
          <p:cNvPr id="2055" name="Rectangle 7"/>
          <p:cNvSpPr>
            <a:spLocks noGrp="1" noChangeArrowheads="1"/>
          </p:cNvSpPr>
          <p:nvPr>
            <p:ph type="sldNum" sz="quarter" idx="5"/>
          </p:nvPr>
        </p:nvSpPr>
        <p:spPr bwMode="auto">
          <a:xfrm>
            <a:off x="2933700" y="8985250"/>
            <a:ext cx="801688" cy="182563"/>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lvl1pPr algn="r" defTabSz="933450">
              <a:defRPr>
                <a:cs typeface="+mn-cs"/>
              </a:defRPr>
            </a:lvl1pPr>
          </a:lstStyle>
          <a:p>
            <a:pPr>
              <a:defRPr/>
            </a:pPr>
            <a:r>
              <a:rPr lang="en-US" altLang="ja-JP"/>
              <a:t>Page </a:t>
            </a:r>
            <a:fld id="{FA81EEBD-22CA-8A4B-BFFB-B887AEB9667D}" type="slidenum">
              <a:rPr lang="en-US" altLang="ja-JP"/>
              <a:pPr>
                <a:defRPr/>
              </a:pPr>
              <a:t>‹#›</a:t>
            </a:fld>
            <a:endParaRPr lang="en-US" altLang="ja-JP"/>
          </a:p>
        </p:txBody>
      </p:sp>
      <p:sp>
        <p:nvSpPr>
          <p:cNvPr id="2056" name="Rectangle 8"/>
          <p:cNvSpPr>
            <a:spLocks noChangeArrowheads="1"/>
          </p:cNvSpPr>
          <p:nvPr/>
        </p:nvSpPr>
        <p:spPr bwMode="auto">
          <a:xfrm>
            <a:off x="723900" y="8985250"/>
            <a:ext cx="711200" cy="182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defRPr/>
            </a:pPr>
            <a:r>
              <a:rPr lang="en-US" altLang="ja-JP">
                <a:cs typeface="+mn-cs"/>
              </a:rPr>
              <a:t>Submission</a:t>
            </a:r>
          </a:p>
        </p:txBody>
      </p:sp>
      <p:sp>
        <p:nvSpPr>
          <p:cNvPr id="2057"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cs typeface="+mn-cs"/>
            </a:endParaRPr>
          </a:p>
        </p:txBody>
      </p:sp>
      <p:sp>
        <p:nvSpPr>
          <p:cNvPr id="2058"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cs typeface="+mn-cs"/>
            </a:endParaRPr>
          </a:p>
        </p:txBody>
      </p:sp>
    </p:spTree>
    <p:extLst>
      <p:ext uri="{BB962C8B-B14F-4D97-AF65-F5344CB8AC3E}">
        <p14:creationId xmlns:p14="http://schemas.microsoft.com/office/powerpoint/2010/main" val="3068623296"/>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kumimoji="1" sz="1200" kern="1200">
        <a:solidFill>
          <a:schemeClr val="tx1"/>
        </a:solidFill>
        <a:latin typeface="Times New Roman" charset="0"/>
        <a:ea typeface="ＭＳ Ｐゴシック" charset="0"/>
        <a:cs typeface="ＭＳ Ｐゴシック" charset="0"/>
      </a:defRPr>
    </a:lvl1pPr>
    <a:lvl2pPr marL="114300" algn="l" defTabSz="933450"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2pPr>
    <a:lvl3pPr marL="228600" algn="l" defTabSz="933450"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3pPr>
    <a:lvl4pPr marL="342900" algn="l" defTabSz="933450"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4pPr>
    <a:lvl5pPr marL="457200" algn="l" defTabSz="933450"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pPr>
              <a:defRPr/>
            </a:pPr>
            <a:endParaRPr lang="ja-JP" altLang="en-US" dirty="0" smtClean="0">
              <a:cs typeface="+mn-cs"/>
            </a:endParaRPr>
          </a:p>
        </p:txBody>
      </p:sp>
      <p:sp>
        <p:nvSpPr>
          <p:cNvPr id="4" name="ヘッダー プレースホルダー 3"/>
          <p:cNvSpPr>
            <a:spLocks noGrp="1"/>
          </p:cNvSpPr>
          <p:nvPr>
            <p:ph type="hdr" sz="quarter"/>
          </p:nvPr>
        </p:nvSpPr>
        <p:spPr/>
        <p:txBody>
          <a:bodyPr/>
          <a:lstStyle/>
          <a:p>
            <a:pPr>
              <a:defRPr/>
            </a:pPr>
            <a:r>
              <a:rPr lang="en-US" altLang="ja-JP"/>
              <a:t>doc.: IEEE 802.15-&lt;doc#&gt;</a:t>
            </a:r>
          </a:p>
        </p:txBody>
      </p:sp>
      <p:sp>
        <p:nvSpPr>
          <p:cNvPr id="5" name="日付プレースホルダー 4"/>
          <p:cNvSpPr>
            <a:spLocks noGrp="1"/>
          </p:cNvSpPr>
          <p:nvPr>
            <p:ph type="dt" sz="quarter" idx="1"/>
          </p:nvPr>
        </p:nvSpPr>
        <p:spPr/>
        <p:txBody>
          <a:bodyPr/>
          <a:lstStyle/>
          <a:p>
            <a:pPr>
              <a:defRPr/>
            </a:pPr>
            <a:r>
              <a:rPr lang="en-US" altLang="ja-JP"/>
              <a:t>&lt;month year&gt;</a:t>
            </a:r>
          </a:p>
        </p:txBody>
      </p:sp>
      <p:sp>
        <p:nvSpPr>
          <p:cNvPr id="6" name="フッター プレースホルダー 5"/>
          <p:cNvSpPr>
            <a:spLocks noGrp="1"/>
          </p:cNvSpPr>
          <p:nvPr>
            <p:ph type="ftr" sz="quarter" idx="4"/>
          </p:nvPr>
        </p:nvSpPr>
        <p:spPr/>
        <p:txBody>
          <a:bodyPr/>
          <a:lstStyle/>
          <a:p>
            <a:pPr lvl="4">
              <a:defRPr/>
            </a:pPr>
            <a:r>
              <a:rPr lang="en-US" altLang="ja-JP"/>
              <a:t>&lt;author&gt;, &lt;company&gt;</a:t>
            </a:r>
          </a:p>
        </p:txBody>
      </p:sp>
      <p:sp>
        <p:nvSpPr>
          <p:cNvPr id="7" name="スライド番号プレースホルダー 6"/>
          <p:cNvSpPr>
            <a:spLocks noGrp="1"/>
          </p:cNvSpPr>
          <p:nvPr>
            <p:ph type="sldNum" sz="quarter" idx="5"/>
          </p:nvPr>
        </p:nvSpPr>
        <p:spPr/>
        <p:txBody>
          <a:bodyPr/>
          <a:lstStyle/>
          <a:p>
            <a:pPr>
              <a:defRPr/>
            </a:pPr>
            <a:r>
              <a:rPr lang="en-US" altLang="ja-JP"/>
              <a:t>Page </a:t>
            </a:r>
            <a:fld id="{ED4E18B4-7988-6845-802D-F30A0206153B}" type="slidenum">
              <a:rPr lang="en-US" altLang="ja-JP"/>
              <a:pPr>
                <a:defRPr/>
              </a:pPr>
              <a:t>1</a:t>
            </a:fld>
            <a:endParaRPr lang="en-US" altLang="ja-JP"/>
          </a:p>
        </p:txBody>
      </p:sp>
    </p:spTree>
    <p:extLst>
      <p:ext uri="{BB962C8B-B14F-4D97-AF65-F5344CB8AC3E}">
        <p14:creationId xmlns:p14="http://schemas.microsoft.com/office/powerpoint/2010/main" val="1472801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ヘッダー プレースホルダー 3"/>
          <p:cNvSpPr>
            <a:spLocks noGrp="1"/>
          </p:cNvSpPr>
          <p:nvPr>
            <p:ph type="hdr" sz="quarter" idx="10"/>
          </p:nvPr>
        </p:nvSpPr>
        <p:spPr/>
        <p:txBody>
          <a:bodyPr/>
          <a:lstStyle/>
          <a:p>
            <a:pPr>
              <a:defRPr/>
            </a:pPr>
            <a:r>
              <a:rPr lang="en-US" altLang="ja-JP" smtClean="0"/>
              <a:t>doc.: IEEE 802.15-&lt;doc#&gt;</a:t>
            </a:r>
            <a:endParaRPr lang="en-US" altLang="ja-JP"/>
          </a:p>
        </p:txBody>
      </p:sp>
      <p:sp>
        <p:nvSpPr>
          <p:cNvPr id="5" name="日付プレースホルダー 4"/>
          <p:cNvSpPr>
            <a:spLocks noGrp="1"/>
          </p:cNvSpPr>
          <p:nvPr>
            <p:ph type="dt" idx="11"/>
          </p:nvPr>
        </p:nvSpPr>
        <p:spPr/>
        <p:txBody>
          <a:bodyPr/>
          <a:lstStyle/>
          <a:p>
            <a:pPr>
              <a:defRPr/>
            </a:pPr>
            <a:r>
              <a:rPr lang="en-US" altLang="ja-JP" smtClean="0"/>
              <a:t>&lt;month year&gt;</a:t>
            </a:r>
            <a:endParaRPr lang="en-US" altLang="ja-JP"/>
          </a:p>
        </p:txBody>
      </p:sp>
      <p:sp>
        <p:nvSpPr>
          <p:cNvPr id="6" name="フッター プレースホルダー 5"/>
          <p:cNvSpPr>
            <a:spLocks noGrp="1"/>
          </p:cNvSpPr>
          <p:nvPr>
            <p:ph type="ftr" sz="quarter" idx="12"/>
          </p:nvPr>
        </p:nvSpPr>
        <p:spPr/>
        <p:txBody>
          <a:bodyPr/>
          <a:lstStyle/>
          <a:p>
            <a:pPr lvl="4">
              <a:defRPr/>
            </a:pPr>
            <a:r>
              <a:rPr lang="en-US" altLang="ja-JP" smtClean="0"/>
              <a:t>&lt;author&gt;, &lt;company&gt;</a:t>
            </a:r>
            <a:endParaRPr lang="en-US" altLang="ja-JP"/>
          </a:p>
        </p:txBody>
      </p:sp>
      <p:sp>
        <p:nvSpPr>
          <p:cNvPr id="7" name="スライド番号プレースホルダー 6"/>
          <p:cNvSpPr>
            <a:spLocks noGrp="1"/>
          </p:cNvSpPr>
          <p:nvPr>
            <p:ph type="sldNum" sz="quarter" idx="13"/>
          </p:nvPr>
        </p:nvSpPr>
        <p:spPr/>
        <p:txBody>
          <a:bodyPr/>
          <a:lstStyle/>
          <a:p>
            <a:pPr>
              <a:defRPr/>
            </a:pPr>
            <a:r>
              <a:rPr lang="en-US" altLang="ja-JP" smtClean="0"/>
              <a:t>Page </a:t>
            </a:r>
            <a:fld id="{FA81EEBD-22CA-8A4B-BFFB-B887AEB9667D}" type="slidenum">
              <a:rPr lang="en-US" altLang="ja-JP" smtClean="0"/>
              <a:pPr>
                <a:defRPr/>
              </a:pPr>
              <a:t>10</a:t>
            </a:fld>
            <a:endParaRPr lang="en-US" altLang="ja-JP"/>
          </a:p>
        </p:txBody>
      </p:sp>
    </p:spTree>
    <p:extLst>
      <p:ext uri="{BB962C8B-B14F-4D97-AF65-F5344CB8AC3E}">
        <p14:creationId xmlns:p14="http://schemas.microsoft.com/office/powerpoint/2010/main" val="2134788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en-US" altLang="ja-JP" smtClean="0"/>
              <a:t>doc.: IEEE 802.15-&lt;doc#&gt;</a:t>
            </a:r>
            <a:endParaRPr lang="en-US" altLang="ja-JP"/>
          </a:p>
        </p:txBody>
      </p:sp>
      <p:sp>
        <p:nvSpPr>
          <p:cNvPr id="5" name="日付プレースホルダー 4"/>
          <p:cNvSpPr>
            <a:spLocks noGrp="1"/>
          </p:cNvSpPr>
          <p:nvPr>
            <p:ph type="dt" idx="11"/>
          </p:nvPr>
        </p:nvSpPr>
        <p:spPr/>
        <p:txBody>
          <a:bodyPr/>
          <a:lstStyle/>
          <a:p>
            <a:pPr>
              <a:defRPr/>
            </a:pPr>
            <a:r>
              <a:rPr lang="en-US" altLang="ja-JP" smtClean="0"/>
              <a:t>&lt;month year&gt;</a:t>
            </a:r>
            <a:endParaRPr lang="en-US" altLang="ja-JP"/>
          </a:p>
        </p:txBody>
      </p:sp>
      <p:sp>
        <p:nvSpPr>
          <p:cNvPr id="6" name="フッター プレースホルダー 5"/>
          <p:cNvSpPr>
            <a:spLocks noGrp="1"/>
          </p:cNvSpPr>
          <p:nvPr>
            <p:ph type="ftr" sz="quarter" idx="12"/>
          </p:nvPr>
        </p:nvSpPr>
        <p:spPr/>
        <p:txBody>
          <a:bodyPr/>
          <a:lstStyle/>
          <a:p>
            <a:pPr lvl="4">
              <a:defRPr/>
            </a:pPr>
            <a:r>
              <a:rPr lang="en-US" altLang="ja-JP" smtClean="0"/>
              <a:t>&lt;author&gt;, &lt;company&gt;</a:t>
            </a:r>
            <a:endParaRPr lang="en-US" altLang="ja-JP"/>
          </a:p>
        </p:txBody>
      </p:sp>
      <p:sp>
        <p:nvSpPr>
          <p:cNvPr id="7" name="スライド番号プレースホルダー 6"/>
          <p:cNvSpPr>
            <a:spLocks noGrp="1"/>
          </p:cNvSpPr>
          <p:nvPr>
            <p:ph type="sldNum" sz="quarter" idx="13"/>
          </p:nvPr>
        </p:nvSpPr>
        <p:spPr/>
        <p:txBody>
          <a:bodyPr/>
          <a:lstStyle/>
          <a:p>
            <a:pPr>
              <a:defRPr/>
            </a:pPr>
            <a:r>
              <a:rPr lang="en-US" altLang="ja-JP" smtClean="0"/>
              <a:t>Page </a:t>
            </a:r>
            <a:fld id="{FA81EEBD-22CA-8A4B-BFFB-B887AEB9667D}" type="slidenum">
              <a:rPr lang="en-US" altLang="ja-JP" smtClean="0"/>
              <a:pPr>
                <a:defRPr/>
              </a:pPr>
              <a:t>11</a:t>
            </a:fld>
            <a:endParaRPr lang="en-US" altLang="ja-JP"/>
          </a:p>
        </p:txBody>
      </p:sp>
    </p:spTree>
    <p:extLst>
      <p:ext uri="{BB962C8B-B14F-4D97-AF65-F5344CB8AC3E}">
        <p14:creationId xmlns:p14="http://schemas.microsoft.com/office/powerpoint/2010/main" val="998071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endParaRPr kumimoji="1" lang="en-US" altLang="ja-JP" baseline="0" dirty="0" smtClean="0"/>
          </a:p>
        </p:txBody>
      </p:sp>
      <p:sp>
        <p:nvSpPr>
          <p:cNvPr id="4" name="ヘッダー プレースホルダー 3"/>
          <p:cNvSpPr>
            <a:spLocks noGrp="1"/>
          </p:cNvSpPr>
          <p:nvPr>
            <p:ph type="hdr" sz="quarter" idx="10"/>
          </p:nvPr>
        </p:nvSpPr>
        <p:spPr/>
        <p:txBody>
          <a:bodyPr/>
          <a:lstStyle/>
          <a:p>
            <a:pPr>
              <a:defRPr/>
            </a:pPr>
            <a:r>
              <a:rPr lang="en-US" altLang="ja-JP" smtClean="0"/>
              <a:t>doc.: IEEE 802.15-&lt;doc#&gt;</a:t>
            </a:r>
            <a:endParaRPr lang="en-US" altLang="ja-JP"/>
          </a:p>
        </p:txBody>
      </p:sp>
      <p:sp>
        <p:nvSpPr>
          <p:cNvPr id="5" name="日付プレースホルダー 4"/>
          <p:cNvSpPr>
            <a:spLocks noGrp="1"/>
          </p:cNvSpPr>
          <p:nvPr>
            <p:ph type="dt" idx="11"/>
          </p:nvPr>
        </p:nvSpPr>
        <p:spPr/>
        <p:txBody>
          <a:bodyPr/>
          <a:lstStyle/>
          <a:p>
            <a:pPr>
              <a:defRPr/>
            </a:pPr>
            <a:r>
              <a:rPr lang="en-US" altLang="ja-JP" smtClean="0"/>
              <a:t>&lt;month year&gt;</a:t>
            </a:r>
            <a:endParaRPr lang="en-US" altLang="ja-JP"/>
          </a:p>
        </p:txBody>
      </p:sp>
      <p:sp>
        <p:nvSpPr>
          <p:cNvPr id="6" name="フッター プレースホルダー 5"/>
          <p:cNvSpPr>
            <a:spLocks noGrp="1"/>
          </p:cNvSpPr>
          <p:nvPr>
            <p:ph type="ftr" sz="quarter" idx="12"/>
          </p:nvPr>
        </p:nvSpPr>
        <p:spPr/>
        <p:txBody>
          <a:bodyPr/>
          <a:lstStyle/>
          <a:p>
            <a:pPr lvl="4">
              <a:defRPr/>
            </a:pPr>
            <a:r>
              <a:rPr lang="en-US" altLang="ja-JP" smtClean="0"/>
              <a:t>&lt;author&gt;, &lt;company&gt;</a:t>
            </a:r>
            <a:endParaRPr lang="en-US" altLang="ja-JP"/>
          </a:p>
        </p:txBody>
      </p:sp>
      <p:sp>
        <p:nvSpPr>
          <p:cNvPr id="7" name="スライド番号プレースホルダー 6"/>
          <p:cNvSpPr>
            <a:spLocks noGrp="1"/>
          </p:cNvSpPr>
          <p:nvPr>
            <p:ph type="sldNum" sz="quarter" idx="13"/>
          </p:nvPr>
        </p:nvSpPr>
        <p:spPr/>
        <p:txBody>
          <a:bodyPr/>
          <a:lstStyle/>
          <a:p>
            <a:pPr>
              <a:defRPr/>
            </a:pPr>
            <a:r>
              <a:rPr lang="en-US" altLang="ja-JP" smtClean="0"/>
              <a:t>Page </a:t>
            </a:r>
            <a:fld id="{FA81EEBD-22CA-8A4B-BFFB-B887AEB9667D}" type="slidenum">
              <a:rPr lang="en-US" altLang="ja-JP" smtClean="0"/>
              <a:pPr>
                <a:defRPr/>
              </a:pPr>
              <a:t>12</a:t>
            </a:fld>
            <a:endParaRPr lang="en-US" altLang="ja-JP"/>
          </a:p>
        </p:txBody>
      </p:sp>
    </p:spTree>
    <p:extLst>
      <p:ext uri="{BB962C8B-B14F-4D97-AF65-F5344CB8AC3E}">
        <p14:creationId xmlns:p14="http://schemas.microsoft.com/office/powerpoint/2010/main" val="53016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en-US" altLang="ja-JP" smtClean="0"/>
              <a:t>doc.: IEEE 802.15-&lt;doc#&gt;</a:t>
            </a:r>
            <a:endParaRPr lang="en-US" altLang="ja-JP"/>
          </a:p>
        </p:txBody>
      </p:sp>
      <p:sp>
        <p:nvSpPr>
          <p:cNvPr id="5" name="日付プレースホルダー 4"/>
          <p:cNvSpPr>
            <a:spLocks noGrp="1"/>
          </p:cNvSpPr>
          <p:nvPr>
            <p:ph type="dt" idx="11"/>
          </p:nvPr>
        </p:nvSpPr>
        <p:spPr/>
        <p:txBody>
          <a:bodyPr/>
          <a:lstStyle/>
          <a:p>
            <a:pPr>
              <a:defRPr/>
            </a:pPr>
            <a:r>
              <a:rPr lang="en-US" altLang="ja-JP" smtClean="0"/>
              <a:t>&lt;month year&gt;</a:t>
            </a:r>
            <a:endParaRPr lang="en-US" altLang="ja-JP"/>
          </a:p>
        </p:txBody>
      </p:sp>
      <p:sp>
        <p:nvSpPr>
          <p:cNvPr id="6" name="フッター プレースホルダー 5"/>
          <p:cNvSpPr>
            <a:spLocks noGrp="1"/>
          </p:cNvSpPr>
          <p:nvPr>
            <p:ph type="ftr" sz="quarter" idx="12"/>
          </p:nvPr>
        </p:nvSpPr>
        <p:spPr/>
        <p:txBody>
          <a:bodyPr/>
          <a:lstStyle/>
          <a:p>
            <a:pPr lvl="4">
              <a:defRPr/>
            </a:pPr>
            <a:r>
              <a:rPr lang="en-US" altLang="ja-JP" smtClean="0"/>
              <a:t>&lt;author&gt;, &lt;company&gt;</a:t>
            </a:r>
            <a:endParaRPr lang="en-US" altLang="ja-JP"/>
          </a:p>
        </p:txBody>
      </p:sp>
      <p:sp>
        <p:nvSpPr>
          <p:cNvPr id="7" name="スライド番号プレースホルダー 6"/>
          <p:cNvSpPr>
            <a:spLocks noGrp="1"/>
          </p:cNvSpPr>
          <p:nvPr>
            <p:ph type="sldNum" sz="quarter" idx="13"/>
          </p:nvPr>
        </p:nvSpPr>
        <p:spPr/>
        <p:txBody>
          <a:bodyPr/>
          <a:lstStyle/>
          <a:p>
            <a:pPr>
              <a:defRPr/>
            </a:pPr>
            <a:r>
              <a:rPr lang="en-US" altLang="ja-JP" smtClean="0"/>
              <a:t>Page </a:t>
            </a:r>
            <a:fld id="{FA81EEBD-22CA-8A4B-BFFB-B887AEB9667D}" type="slidenum">
              <a:rPr lang="en-US" altLang="ja-JP" smtClean="0"/>
              <a:pPr>
                <a:defRPr/>
              </a:pPr>
              <a:t>13</a:t>
            </a:fld>
            <a:endParaRPr lang="en-US" altLang="ja-JP"/>
          </a:p>
        </p:txBody>
      </p:sp>
    </p:spTree>
    <p:extLst>
      <p:ext uri="{BB962C8B-B14F-4D97-AF65-F5344CB8AC3E}">
        <p14:creationId xmlns:p14="http://schemas.microsoft.com/office/powerpoint/2010/main" val="932764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pPr marL="0" marR="0" indent="0" algn="l" defTabSz="933450" rtl="0" eaLnBrk="0" fontAlgn="base" latinLnBrk="0" hangingPunct="0">
              <a:lnSpc>
                <a:spcPct val="100000"/>
              </a:lnSpc>
              <a:spcBef>
                <a:spcPct val="30000"/>
              </a:spcBef>
              <a:spcAft>
                <a:spcPct val="0"/>
              </a:spcAft>
              <a:buClrTx/>
              <a:buSzTx/>
              <a:buFontTx/>
              <a:buNone/>
              <a:tabLst/>
              <a:defRPr/>
            </a:pPr>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en-US" altLang="ja-JP" smtClean="0"/>
              <a:t>doc.: IEEE 802.15-&lt;doc#&gt;</a:t>
            </a:r>
            <a:endParaRPr lang="en-US" altLang="ja-JP"/>
          </a:p>
        </p:txBody>
      </p:sp>
      <p:sp>
        <p:nvSpPr>
          <p:cNvPr id="5" name="日付プレースホルダー 4"/>
          <p:cNvSpPr>
            <a:spLocks noGrp="1"/>
          </p:cNvSpPr>
          <p:nvPr>
            <p:ph type="dt" idx="11"/>
          </p:nvPr>
        </p:nvSpPr>
        <p:spPr/>
        <p:txBody>
          <a:bodyPr/>
          <a:lstStyle/>
          <a:p>
            <a:pPr>
              <a:defRPr/>
            </a:pPr>
            <a:r>
              <a:rPr lang="en-US" altLang="ja-JP" smtClean="0"/>
              <a:t>&lt;month year&gt;</a:t>
            </a:r>
            <a:endParaRPr lang="en-US" altLang="ja-JP"/>
          </a:p>
        </p:txBody>
      </p:sp>
      <p:sp>
        <p:nvSpPr>
          <p:cNvPr id="6" name="フッター プレースホルダー 5"/>
          <p:cNvSpPr>
            <a:spLocks noGrp="1"/>
          </p:cNvSpPr>
          <p:nvPr>
            <p:ph type="ftr" sz="quarter" idx="12"/>
          </p:nvPr>
        </p:nvSpPr>
        <p:spPr/>
        <p:txBody>
          <a:bodyPr/>
          <a:lstStyle/>
          <a:p>
            <a:pPr lvl="4">
              <a:defRPr/>
            </a:pPr>
            <a:r>
              <a:rPr lang="en-US" altLang="ja-JP" smtClean="0"/>
              <a:t>&lt;author&gt;, &lt;company&gt;</a:t>
            </a:r>
            <a:endParaRPr lang="en-US" altLang="ja-JP"/>
          </a:p>
        </p:txBody>
      </p:sp>
      <p:sp>
        <p:nvSpPr>
          <p:cNvPr id="7" name="スライド番号プレースホルダー 6"/>
          <p:cNvSpPr>
            <a:spLocks noGrp="1"/>
          </p:cNvSpPr>
          <p:nvPr>
            <p:ph type="sldNum" sz="quarter" idx="13"/>
          </p:nvPr>
        </p:nvSpPr>
        <p:spPr/>
        <p:txBody>
          <a:bodyPr/>
          <a:lstStyle/>
          <a:p>
            <a:pPr>
              <a:defRPr/>
            </a:pPr>
            <a:r>
              <a:rPr lang="en-US" altLang="ja-JP" smtClean="0"/>
              <a:t>Page </a:t>
            </a:r>
            <a:fld id="{FA81EEBD-22CA-8A4B-BFFB-B887AEB9667D}" type="slidenum">
              <a:rPr lang="en-US" altLang="ja-JP" smtClean="0"/>
              <a:pPr>
                <a:defRPr/>
              </a:pPr>
              <a:t>14</a:t>
            </a:fld>
            <a:endParaRPr lang="en-US" altLang="ja-JP"/>
          </a:p>
        </p:txBody>
      </p:sp>
    </p:spTree>
    <p:extLst>
      <p:ext uri="{BB962C8B-B14F-4D97-AF65-F5344CB8AC3E}">
        <p14:creationId xmlns:p14="http://schemas.microsoft.com/office/powerpoint/2010/main" val="1817908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ヘッダー プレースホルダー 3"/>
          <p:cNvSpPr>
            <a:spLocks noGrp="1"/>
          </p:cNvSpPr>
          <p:nvPr>
            <p:ph type="hdr" sz="quarter" idx="10"/>
          </p:nvPr>
        </p:nvSpPr>
        <p:spPr/>
        <p:txBody>
          <a:bodyPr/>
          <a:lstStyle/>
          <a:p>
            <a:pPr>
              <a:defRPr/>
            </a:pPr>
            <a:r>
              <a:rPr lang="en-US" altLang="ja-JP" smtClean="0"/>
              <a:t>doc.: IEEE 802.15-&lt;doc#&gt;</a:t>
            </a:r>
            <a:endParaRPr lang="en-US" altLang="ja-JP"/>
          </a:p>
        </p:txBody>
      </p:sp>
      <p:sp>
        <p:nvSpPr>
          <p:cNvPr id="5" name="日付プレースホルダー 4"/>
          <p:cNvSpPr>
            <a:spLocks noGrp="1"/>
          </p:cNvSpPr>
          <p:nvPr>
            <p:ph type="dt" idx="11"/>
          </p:nvPr>
        </p:nvSpPr>
        <p:spPr/>
        <p:txBody>
          <a:bodyPr/>
          <a:lstStyle/>
          <a:p>
            <a:pPr>
              <a:defRPr/>
            </a:pPr>
            <a:r>
              <a:rPr lang="en-US" altLang="ja-JP" smtClean="0"/>
              <a:t>&lt;month year&gt;</a:t>
            </a:r>
            <a:endParaRPr lang="en-US" altLang="ja-JP"/>
          </a:p>
        </p:txBody>
      </p:sp>
      <p:sp>
        <p:nvSpPr>
          <p:cNvPr id="6" name="フッター プレースホルダー 5"/>
          <p:cNvSpPr>
            <a:spLocks noGrp="1"/>
          </p:cNvSpPr>
          <p:nvPr>
            <p:ph type="ftr" sz="quarter" idx="12"/>
          </p:nvPr>
        </p:nvSpPr>
        <p:spPr/>
        <p:txBody>
          <a:bodyPr/>
          <a:lstStyle/>
          <a:p>
            <a:pPr lvl="4">
              <a:defRPr/>
            </a:pPr>
            <a:r>
              <a:rPr lang="en-US" altLang="ja-JP" smtClean="0"/>
              <a:t>&lt;author&gt;, &lt;company&gt;</a:t>
            </a:r>
            <a:endParaRPr lang="en-US" altLang="ja-JP"/>
          </a:p>
        </p:txBody>
      </p:sp>
      <p:sp>
        <p:nvSpPr>
          <p:cNvPr id="7" name="スライド番号プレースホルダー 6"/>
          <p:cNvSpPr>
            <a:spLocks noGrp="1"/>
          </p:cNvSpPr>
          <p:nvPr>
            <p:ph type="sldNum" sz="quarter" idx="13"/>
          </p:nvPr>
        </p:nvSpPr>
        <p:spPr/>
        <p:txBody>
          <a:bodyPr/>
          <a:lstStyle/>
          <a:p>
            <a:pPr>
              <a:defRPr/>
            </a:pPr>
            <a:r>
              <a:rPr lang="en-US" altLang="ja-JP" smtClean="0"/>
              <a:t>Page </a:t>
            </a:r>
            <a:fld id="{FA81EEBD-22CA-8A4B-BFFB-B887AEB9667D}" type="slidenum">
              <a:rPr lang="en-US" altLang="ja-JP" smtClean="0"/>
              <a:pPr>
                <a:defRPr/>
              </a:pPr>
              <a:t>15</a:t>
            </a:fld>
            <a:endParaRPr lang="en-US" altLang="ja-JP"/>
          </a:p>
        </p:txBody>
      </p:sp>
    </p:spTree>
    <p:extLst>
      <p:ext uri="{BB962C8B-B14F-4D97-AF65-F5344CB8AC3E}">
        <p14:creationId xmlns:p14="http://schemas.microsoft.com/office/powerpoint/2010/main" val="197953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ltLang="ja-JP"/>
              <a:t>doc.: IEEE 802.15-&lt;doc#&gt;</a:t>
            </a:r>
          </a:p>
        </p:txBody>
      </p:sp>
      <p:sp>
        <p:nvSpPr>
          <p:cNvPr id="5" name="Rectangle 3"/>
          <p:cNvSpPr>
            <a:spLocks noGrp="1" noChangeArrowheads="1"/>
          </p:cNvSpPr>
          <p:nvPr>
            <p:ph type="dt" sz="quarter" idx="1"/>
          </p:nvPr>
        </p:nvSpPr>
        <p:spPr/>
        <p:txBody>
          <a:bodyPr/>
          <a:lstStyle/>
          <a:p>
            <a:pPr>
              <a:defRPr/>
            </a:pPr>
            <a:r>
              <a:rPr lang="en-US" altLang="ja-JP"/>
              <a:t>&lt;month year&gt;</a:t>
            </a:r>
          </a:p>
        </p:txBody>
      </p:sp>
      <p:sp>
        <p:nvSpPr>
          <p:cNvPr id="6" name="Rectangle 6"/>
          <p:cNvSpPr>
            <a:spLocks noGrp="1" noChangeArrowheads="1"/>
          </p:cNvSpPr>
          <p:nvPr>
            <p:ph type="ftr" sz="quarter" idx="4"/>
          </p:nvPr>
        </p:nvSpPr>
        <p:spPr/>
        <p:txBody>
          <a:bodyPr/>
          <a:lstStyle/>
          <a:p>
            <a:pPr lvl="4">
              <a:defRPr/>
            </a:pPr>
            <a:r>
              <a:rPr lang="en-US" altLang="ja-JP"/>
              <a:t>&lt;author&gt;, &lt;company&gt;</a:t>
            </a:r>
          </a:p>
        </p:txBody>
      </p:sp>
      <p:sp>
        <p:nvSpPr>
          <p:cNvPr id="7" name="Rectangle 7"/>
          <p:cNvSpPr>
            <a:spLocks noGrp="1" noChangeArrowheads="1"/>
          </p:cNvSpPr>
          <p:nvPr>
            <p:ph type="sldNum" sz="quarter" idx="5"/>
          </p:nvPr>
        </p:nvSpPr>
        <p:spPr/>
        <p:txBody>
          <a:bodyPr/>
          <a:lstStyle/>
          <a:p>
            <a:pPr>
              <a:defRPr/>
            </a:pPr>
            <a:r>
              <a:rPr lang="en-US" altLang="ja-JP"/>
              <a:t>Page </a:t>
            </a:r>
            <a:fld id="{7A364B38-20F7-3D48-A078-25D168D43DA4}" type="slidenum">
              <a:rPr lang="en-US" altLang="ja-JP"/>
              <a:pPr>
                <a:defRPr/>
              </a:pPr>
              <a:t>16</a:t>
            </a:fld>
            <a:endParaRPr lang="en-US" altLang="ja-JP"/>
          </a:p>
        </p:txBody>
      </p:sp>
      <p:sp>
        <p:nvSpPr>
          <p:cNvPr id="24578" name="Rectangle 2"/>
          <p:cNvSpPr>
            <a:spLocks noGrp="1" noRot="1" noChangeAspect="1" noChangeArrowheads="1" noTextEdit="1"/>
          </p:cNvSpPr>
          <p:nvPr>
            <p:ph type="sldImg"/>
          </p:nvPr>
        </p:nvSpPr>
        <p:spPr>
          <a:xfrm>
            <a:off x="1154113" y="701675"/>
            <a:ext cx="4625975" cy="3468688"/>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a:defRPr/>
            </a:pPr>
            <a:endParaRPr kumimoji="0" lang="ja-JP" altLang="en-US" dirty="0" smtClean="0">
              <a:cs typeface="+mn-cs"/>
            </a:endParaRPr>
          </a:p>
        </p:txBody>
      </p:sp>
    </p:spTree>
    <p:extLst>
      <p:ext uri="{BB962C8B-B14F-4D97-AF65-F5344CB8AC3E}">
        <p14:creationId xmlns:p14="http://schemas.microsoft.com/office/powerpoint/2010/main" val="1319651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pPr>
              <a:defRPr/>
            </a:pPr>
            <a:endParaRPr lang="en-US" altLang="ja-JP" baseline="0" dirty="0" smtClean="0"/>
          </a:p>
        </p:txBody>
      </p:sp>
      <p:sp>
        <p:nvSpPr>
          <p:cNvPr id="4" name="ヘッダー プレースホルダー 3"/>
          <p:cNvSpPr>
            <a:spLocks noGrp="1"/>
          </p:cNvSpPr>
          <p:nvPr>
            <p:ph type="hdr" sz="quarter"/>
          </p:nvPr>
        </p:nvSpPr>
        <p:spPr/>
        <p:txBody>
          <a:bodyPr/>
          <a:lstStyle/>
          <a:p>
            <a:pPr>
              <a:defRPr/>
            </a:pPr>
            <a:r>
              <a:rPr lang="en-US" altLang="ja-JP" smtClean="0"/>
              <a:t>doc.: IEEE 802.15-&lt;doc#&gt;</a:t>
            </a:r>
            <a:endParaRPr lang="en-US" altLang="ja-JP"/>
          </a:p>
        </p:txBody>
      </p:sp>
      <p:sp>
        <p:nvSpPr>
          <p:cNvPr id="5" name="日付プレースホルダー 4"/>
          <p:cNvSpPr>
            <a:spLocks noGrp="1"/>
          </p:cNvSpPr>
          <p:nvPr>
            <p:ph type="dt" sz="quarter" idx="1"/>
          </p:nvPr>
        </p:nvSpPr>
        <p:spPr/>
        <p:txBody>
          <a:bodyPr/>
          <a:lstStyle/>
          <a:p>
            <a:pPr>
              <a:defRPr/>
            </a:pPr>
            <a:r>
              <a:rPr lang="en-US" altLang="ja-JP" smtClean="0"/>
              <a:t>&lt;month year&gt;</a:t>
            </a:r>
            <a:endParaRPr lang="en-US" altLang="ja-JP"/>
          </a:p>
        </p:txBody>
      </p:sp>
      <p:sp>
        <p:nvSpPr>
          <p:cNvPr id="6" name="フッター プレースホルダー 5"/>
          <p:cNvSpPr>
            <a:spLocks noGrp="1"/>
          </p:cNvSpPr>
          <p:nvPr>
            <p:ph type="ftr" sz="quarter" idx="4"/>
          </p:nvPr>
        </p:nvSpPr>
        <p:spPr/>
        <p:txBody>
          <a:bodyPr/>
          <a:lstStyle/>
          <a:p>
            <a:pPr lvl="4">
              <a:defRPr/>
            </a:pPr>
            <a:r>
              <a:rPr lang="en-US" altLang="ja-JP" smtClean="0"/>
              <a:t>&lt;author&gt;, &lt;company&gt;</a:t>
            </a:r>
            <a:endParaRPr lang="en-US" altLang="ja-JP"/>
          </a:p>
        </p:txBody>
      </p:sp>
      <p:sp>
        <p:nvSpPr>
          <p:cNvPr id="7" name="スライド番号プレースホルダー 6"/>
          <p:cNvSpPr>
            <a:spLocks noGrp="1"/>
          </p:cNvSpPr>
          <p:nvPr>
            <p:ph type="sldNum" sz="quarter" idx="5"/>
          </p:nvPr>
        </p:nvSpPr>
        <p:spPr/>
        <p:txBody>
          <a:bodyPr/>
          <a:lstStyle/>
          <a:p>
            <a:pPr>
              <a:defRPr/>
            </a:pPr>
            <a:r>
              <a:rPr lang="en-US" altLang="ja-JP" smtClean="0"/>
              <a:t>Page </a:t>
            </a:r>
            <a:fld id="{F4DBF50F-4179-1D4E-A490-71CBB4E0486B}" type="slidenum">
              <a:rPr lang="en-US" altLang="ja-JP" smtClean="0"/>
              <a:pPr>
                <a:defRPr/>
              </a:pPr>
              <a:t>17</a:t>
            </a:fld>
            <a:endParaRPr lang="en-US" altLang="ja-JP"/>
          </a:p>
        </p:txBody>
      </p:sp>
    </p:spTree>
    <p:extLst>
      <p:ext uri="{BB962C8B-B14F-4D97-AF65-F5344CB8AC3E}">
        <p14:creationId xmlns:p14="http://schemas.microsoft.com/office/powerpoint/2010/main" val="1998694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en-US" altLang="ja-JP" smtClean="0"/>
              <a:t>doc.: IEEE 802.15-&lt;doc#&gt;</a:t>
            </a:r>
            <a:endParaRPr lang="en-US" altLang="ja-JP"/>
          </a:p>
        </p:txBody>
      </p:sp>
      <p:sp>
        <p:nvSpPr>
          <p:cNvPr id="5" name="日付プレースホルダー 4"/>
          <p:cNvSpPr>
            <a:spLocks noGrp="1"/>
          </p:cNvSpPr>
          <p:nvPr>
            <p:ph type="dt" idx="11"/>
          </p:nvPr>
        </p:nvSpPr>
        <p:spPr/>
        <p:txBody>
          <a:bodyPr/>
          <a:lstStyle/>
          <a:p>
            <a:pPr>
              <a:defRPr/>
            </a:pPr>
            <a:r>
              <a:rPr lang="en-US" altLang="ja-JP" smtClean="0"/>
              <a:t>&lt;month year&gt;</a:t>
            </a:r>
            <a:endParaRPr lang="en-US" altLang="ja-JP"/>
          </a:p>
        </p:txBody>
      </p:sp>
      <p:sp>
        <p:nvSpPr>
          <p:cNvPr id="6" name="フッター プレースホルダー 5"/>
          <p:cNvSpPr>
            <a:spLocks noGrp="1"/>
          </p:cNvSpPr>
          <p:nvPr>
            <p:ph type="ftr" sz="quarter" idx="12"/>
          </p:nvPr>
        </p:nvSpPr>
        <p:spPr/>
        <p:txBody>
          <a:bodyPr/>
          <a:lstStyle/>
          <a:p>
            <a:pPr lvl="4">
              <a:defRPr/>
            </a:pPr>
            <a:r>
              <a:rPr lang="en-US" altLang="ja-JP" smtClean="0"/>
              <a:t>&lt;author&gt;, &lt;company&gt;</a:t>
            </a:r>
            <a:endParaRPr lang="en-US" altLang="ja-JP"/>
          </a:p>
        </p:txBody>
      </p:sp>
      <p:sp>
        <p:nvSpPr>
          <p:cNvPr id="7" name="スライド番号プレースホルダー 6"/>
          <p:cNvSpPr>
            <a:spLocks noGrp="1"/>
          </p:cNvSpPr>
          <p:nvPr>
            <p:ph type="sldNum" sz="quarter" idx="13"/>
          </p:nvPr>
        </p:nvSpPr>
        <p:spPr/>
        <p:txBody>
          <a:bodyPr/>
          <a:lstStyle/>
          <a:p>
            <a:pPr>
              <a:defRPr/>
            </a:pPr>
            <a:r>
              <a:rPr lang="en-US" altLang="ja-JP" smtClean="0"/>
              <a:t>Page </a:t>
            </a:r>
            <a:fld id="{FA81EEBD-22CA-8A4B-BFFB-B887AEB9667D}" type="slidenum">
              <a:rPr lang="en-US" altLang="ja-JP" smtClean="0"/>
              <a:pPr>
                <a:defRPr/>
              </a:pPr>
              <a:t>18</a:t>
            </a:fld>
            <a:endParaRPr lang="en-US" altLang="ja-JP"/>
          </a:p>
        </p:txBody>
      </p:sp>
    </p:spTree>
    <p:extLst>
      <p:ext uri="{BB962C8B-B14F-4D97-AF65-F5344CB8AC3E}">
        <p14:creationId xmlns:p14="http://schemas.microsoft.com/office/powerpoint/2010/main" val="493450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en-US" altLang="ja-JP" smtClean="0"/>
              <a:t>doc.: IEEE 802.15-&lt;doc#&gt;</a:t>
            </a:r>
            <a:endParaRPr lang="en-US" altLang="ja-JP"/>
          </a:p>
        </p:txBody>
      </p:sp>
      <p:sp>
        <p:nvSpPr>
          <p:cNvPr id="5" name="日付プレースホルダー 4"/>
          <p:cNvSpPr>
            <a:spLocks noGrp="1"/>
          </p:cNvSpPr>
          <p:nvPr>
            <p:ph type="dt" idx="11"/>
          </p:nvPr>
        </p:nvSpPr>
        <p:spPr/>
        <p:txBody>
          <a:bodyPr/>
          <a:lstStyle/>
          <a:p>
            <a:pPr>
              <a:defRPr/>
            </a:pPr>
            <a:r>
              <a:rPr lang="en-US" altLang="ja-JP" smtClean="0"/>
              <a:t>&lt;month year&gt;</a:t>
            </a:r>
            <a:endParaRPr lang="en-US" altLang="ja-JP"/>
          </a:p>
        </p:txBody>
      </p:sp>
      <p:sp>
        <p:nvSpPr>
          <p:cNvPr id="6" name="フッター プレースホルダー 5"/>
          <p:cNvSpPr>
            <a:spLocks noGrp="1"/>
          </p:cNvSpPr>
          <p:nvPr>
            <p:ph type="ftr" sz="quarter" idx="12"/>
          </p:nvPr>
        </p:nvSpPr>
        <p:spPr/>
        <p:txBody>
          <a:bodyPr/>
          <a:lstStyle/>
          <a:p>
            <a:pPr lvl="4">
              <a:defRPr/>
            </a:pPr>
            <a:r>
              <a:rPr lang="en-US" altLang="ja-JP" smtClean="0"/>
              <a:t>&lt;author&gt;, &lt;company&gt;</a:t>
            </a:r>
            <a:endParaRPr lang="en-US" altLang="ja-JP"/>
          </a:p>
        </p:txBody>
      </p:sp>
      <p:sp>
        <p:nvSpPr>
          <p:cNvPr id="7" name="スライド番号プレースホルダー 6"/>
          <p:cNvSpPr>
            <a:spLocks noGrp="1"/>
          </p:cNvSpPr>
          <p:nvPr>
            <p:ph type="sldNum" sz="quarter" idx="13"/>
          </p:nvPr>
        </p:nvSpPr>
        <p:spPr/>
        <p:txBody>
          <a:bodyPr/>
          <a:lstStyle/>
          <a:p>
            <a:pPr>
              <a:defRPr/>
            </a:pPr>
            <a:r>
              <a:rPr lang="en-US" altLang="ja-JP" smtClean="0"/>
              <a:t>Page </a:t>
            </a:r>
            <a:fld id="{FA81EEBD-22CA-8A4B-BFFB-B887AEB9667D}" type="slidenum">
              <a:rPr lang="en-US" altLang="ja-JP" smtClean="0"/>
              <a:pPr>
                <a:defRPr/>
              </a:pPr>
              <a:t>19</a:t>
            </a:fld>
            <a:endParaRPr lang="en-US" altLang="ja-JP"/>
          </a:p>
        </p:txBody>
      </p:sp>
    </p:spTree>
    <p:extLst>
      <p:ext uri="{BB962C8B-B14F-4D97-AF65-F5344CB8AC3E}">
        <p14:creationId xmlns:p14="http://schemas.microsoft.com/office/powerpoint/2010/main" val="2046801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en-US" altLang="ja-JP" smtClean="0"/>
              <a:t>doc.: IEEE 802.15-&lt;doc#&gt;</a:t>
            </a:r>
            <a:endParaRPr lang="en-US" altLang="ja-JP"/>
          </a:p>
        </p:txBody>
      </p:sp>
      <p:sp>
        <p:nvSpPr>
          <p:cNvPr id="5" name="日付プレースホルダー 4"/>
          <p:cNvSpPr>
            <a:spLocks noGrp="1"/>
          </p:cNvSpPr>
          <p:nvPr>
            <p:ph type="dt" idx="11"/>
          </p:nvPr>
        </p:nvSpPr>
        <p:spPr/>
        <p:txBody>
          <a:bodyPr/>
          <a:lstStyle/>
          <a:p>
            <a:pPr>
              <a:defRPr/>
            </a:pPr>
            <a:r>
              <a:rPr lang="en-US" altLang="ja-JP" smtClean="0"/>
              <a:t>&lt;month year&gt;</a:t>
            </a:r>
            <a:endParaRPr lang="en-US" altLang="ja-JP"/>
          </a:p>
        </p:txBody>
      </p:sp>
      <p:sp>
        <p:nvSpPr>
          <p:cNvPr id="6" name="フッター プレースホルダー 5"/>
          <p:cNvSpPr>
            <a:spLocks noGrp="1"/>
          </p:cNvSpPr>
          <p:nvPr>
            <p:ph type="ftr" sz="quarter" idx="12"/>
          </p:nvPr>
        </p:nvSpPr>
        <p:spPr/>
        <p:txBody>
          <a:bodyPr/>
          <a:lstStyle/>
          <a:p>
            <a:pPr lvl="4">
              <a:defRPr/>
            </a:pPr>
            <a:r>
              <a:rPr lang="en-US" altLang="ja-JP" smtClean="0"/>
              <a:t>&lt;author&gt;, &lt;company&gt;</a:t>
            </a:r>
            <a:endParaRPr lang="en-US" altLang="ja-JP"/>
          </a:p>
        </p:txBody>
      </p:sp>
      <p:sp>
        <p:nvSpPr>
          <p:cNvPr id="7" name="スライド番号プレースホルダー 6"/>
          <p:cNvSpPr>
            <a:spLocks noGrp="1"/>
          </p:cNvSpPr>
          <p:nvPr>
            <p:ph type="sldNum" sz="quarter" idx="13"/>
          </p:nvPr>
        </p:nvSpPr>
        <p:spPr/>
        <p:txBody>
          <a:bodyPr/>
          <a:lstStyle/>
          <a:p>
            <a:pPr>
              <a:defRPr/>
            </a:pPr>
            <a:r>
              <a:rPr lang="en-US" altLang="ja-JP" smtClean="0"/>
              <a:t>Page </a:t>
            </a:r>
            <a:fld id="{FA81EEBD-22CA-8A4B-BFFB-B887AEB9667D}" type="slidenum">
              <a:rPr lang="en-US" altLang="ja-JP" smtClean="0"/>
              <a:pPr>
                <a:defRPr/>
              </a:pPr>
              <a:t>2</a:t>
            </a:fld>
            <a:endParaRPr lang="en-US" altLang="ja-JP"/>
          </a:p>
        </p:txBody>
      </p:sp>
    </p:spTree>
    <p:extLst>
      <p:ext uri="{BB962C8B-B14F-4D97-AF65-F5344CB8AC3E}">
        <p14:creationId xmlns:p14="http://schemas.microsoft.com/office/powerpoint/2010/main" val="5725934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en-US" altLang="ja-JP" smtClean="0"/>
              <a:t>doc.: IEEE 802.15-&lt;doc#&gt;</a:t>
            </a:r>
            <a:endParaRPr lang="en-US" altLang="ja-JP"/>
          </a:p>
        </p:txBody>
      </p:sp>
      <p:sp>
        <p:nvSpPr>
          <p:cNvPr id="5" name="日付プレースホルダー 4"/>
          <p:cNvSpPr>
            <a:spLocks noGrp="1"/>
          </p:cNvSpPr>
          <p:nvPr>
            <p:ph type="dt" idx="11"/>
          </p:nvPr>
        </p:nvSpPr>
        <p:spPr/>
        <p:txBody>
          <a:bodyPr/>
          <a:lstStyle/>
          <a:p>
            <a:pPr>
              <a:defRPr/>
            </a:pPr>
            <a:r>
              <a:rPr lang="en-US" altLang="ja-JP" smtClean="0"/>
              <a:t>&lt;month year&gt;</a:t>
            </a:r>
            <a:endParaRPr lang="en-US" altLang="ja-JP"/>
          </a:p>
        </p:txBody>
      </p:sp>
      <p:sp>
        <p:nvSpPr>
          <p:cNvPr id="6" name="フッター プレースホルダー 5"/>
          <p:cNvSpPr>
            <a:spLocks noGrp="1"/>
          </p:cNvSpPr>
          <p:nvPr>
            <p:ph type="ftr" sz="quarter" idx="12"/>
          </p:nvPr>
        </p:nvSpPr>
        <p:spPr/>
        <p:txBody>
          <a:bodyPr/>
          <a:lstStyle/>
          <a:p>
            <a:pPr lvl="4">
              <a:defRPr/>
            </a:pPr>
            <a:r>
              <a:rPr lang="en-US" altLang="ja-JP" smtClean="0"/>
              <a:t>&lt;author&gt;, &lt;company&gt;</a:t>
            </a:r>
            <a:endParaRPr lang="en-US" altLang="ja-JP"/>
          </a:p>
        </p:txBody>
      </p:sp>
      <p:sp>
        <p:nvSpPr>
          <p:cNvPr id="7" name="スライド番号プレースホルダー 6"/>
          <p:cNvSpPr>
            <a:spLocks noGrp="1"/>
          </p:cNvSpPr>
          <p:nvPr>
            <p:ph type="sldNum" sz="quarter" idx="13"/>
          </p:nvPr>
        </p:nvSpPr>
        <p:spPr/>
        <p:txBody>
          <a:bodyPr/>
          <a:lstStyle/>
          <a:p>
            <a:pPr>
              <a:defRPr/>
            </a:pPr>
            <a:r>
              <a:rPr lang="en-US" altLang="ja-JP" smtClean="0"/>
              <a:t>Page </a:t>
            </a:r>
            <a:fld id="{FA81EEBD-22CA-8A4B-BFFB-B887AEB9667D}" type="slidenum">
              <a:rPr lang="en-US" altLang="ja-JP" smtClean="0"/>
              <a:pPr>
                <a:defRPr/>
              </a:pPr>
              <a:t>20</a:t>
            </a:fld>
            <a:endParaRPr lang="en-US" altLang="ja-JP"/>
          </a:p>
        </p:txBody>
      </p:sp>
    </p:spTree>
    <p:extLst>
      <p:ext uri="{BB962C8B-B14F-4D97-AF65-F5344CB8AC3E}">
        <p14:creationId xmlns:p14="http://schemas.microsoft.com/office/powerpoint/2010/main" val="1057195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ltLang="ja-JP"/>
              <a:t>doc.: IEEE 802.15-&lt;doc#&gt;</a:t>
            </a:r>
          </a:p>
        </p:txBody>
      </p:sp>
      <p:sp>
        <p:nvSpPr>
          <p:cNvPr id="5" name="Rectangle 3"/>
          <p:cNvSpPr>
            <a:spLocks noGrp="1" noChangeArrowheads="1"/>
          </p:cNvSpPr>
          <p:nvPr>
            <p:ph type="dt" sz="quarter" idx="1"/>
          </p:nvPr>
        </p:nvSpPr>
        <p:spPr/>
        <p:txBody>
          <a:bodyPr/>
          <a:lstStyle/>
          <a:p>
            <a:pPr>
              <a:defRPr/>
            </a:pPr>
            <a:r>
              <a:rPr lang="en-US" altLang="ja-JP"/>
              <a:t>&lt;month year&gt;</a:t>
            </a:r>
          </a:p>
        </p:txBody>
      </p:sp>
      <p:sp>
        <p:nvSpPr>
          <p:cNvPr id="6" name="Rectangle 6"/>
          <p:cNvSpPr>
            <a:spLocks noGrp="1" noChangeArrowheads="1"/>
          </p:cNvSpPr>
          <p:nvPr>
            <p:ph type="ftr" sz="quarter" idx="4"/>
          </p:nvPr>
        </p:nvSpPr>
        <p:spPr/>
        <p:txBody>
          <a:bodyPr/>
          <a:lstStyle/>
          <a:p>
            <a:pPr lvl="4">
              <a:defRPr/>
            </a:pPr>
            <a:r>
              <a:rPr lang="en-US" altLang="ja-JP"/>
              <a:t>&lt;author&gt;, &lt;company&gt;</a:t>
            </a:r>
          </a:p>
        </p:txBody>
      </p:sp>
      <p:sp>
        <p:nvSpPr>
          <p:cNvPr id="7" name="Rectangle 7"/>
          <p:cNvSpPr>
            <a:spLocks noGrp="1" noChangeArrowheads="1"/>
          </p:cNvSpPr>
          <p:nvPr>
            <p:ph type="sldNum" sz="quarter" idx="5"/>
          </p:nvPr>
        </p:nvSpPr>
        <p:spPr/>
        <p:txBody>
          <a:bodyPr/>
          <a:lstStyle/>
          <a:p>
            <a:pPr>
              <a:defRPr/>
            </a:pPr>
            <a:r>
              <a:rPr lang="en-US" altLang="ja-JP"/>
              <a:t>Page </a:t>
            </a:r>
            <a:fld id="{7A364B38-20F7-3D48-A078-25D168D43DA4}" type="slidenum">
              <a:rPr lang="en-US" altLang="ja-JP"/>
              <a:pPr>
                <a:defRPr/>
              </a:pPr>
              <a:t>21</a:t>
            </a:fld>
            <a:endParaRPr lang="en-US" altLang="ja-JP"/>
          </a:p>
        </p:txBody>
      </p:sp>
      <p:sp>
        <p:nvSpPr>
          <p:cNvPr id="24578" name="Rectangle 2"/>
          <p:cNvSpPr>
            <a:spLocks noGrp="1" noRot="1" noChangeAspect="1" noChangeArrowheads="1" noTextEdit="1"/>
          </p:cNvSpPr>
          <p:nvPr>
            <p:ph type="sldImg"/>
          </p:nvPr>
        </p:nvSpPr>
        <p:spPr>
          <a:xfrm>
            <a:off x="1154113" y="701675"/>
            <a:ext cx="4625975" cy="3468688"/>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a:defRPr/>
            </a:pPr>
            <a:endParaRPr kumimoji="0" lang="ja-JP" altLang="en-US" dirty="0" smtClean="0">
              <a:cs typeface="+mn-cs"/>
            </a:endParaRPr>
          </a:p>
        </p:txBody>
      </p:sp>
    </p:spTree>
    <p:extLst>
      <p:ext uri="{BB962C8B-B14F-4D97-AF65-F5344CB8AC3E}">
        <p14:creationId xmlns:p14="http://schemas.microsoft.com/office/powerpoint/2010/main" val="2074767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ltLang="ja-JP"/>
              <a:t>doc.: IEEE 802.15-&lt;doc#&gt;</a:t>
            </a:r>
          </a:p>
        </p:txBody>
      </p:sp>
      <p:sp>
        <p:nvSpPr>
          <p:cNvPr id="5" name="Rectangle 3"/>
          <p:cNvSpPr>
            <a:spLocks noGrp="1" noChangeArrowheads="1"/>
          </p:cNvSpPr>
          <p:nvPr>
            <p:ph type="dt" sz="quarter" idx="1"/>
          </p:nvPr>
        </p:nvSpPr>
        <p:spPr/>
        <p:txBody>
          <a:bodyPr/>
          <a:lstStyle/>
          <a:p>
            <a:pPr>
              <a:defRPr/>
            </a:pPr>
            <a:r>
              <a:rPr lang="en-US" altLang="ja-JP"/>
              <a:t>&lt;month year&gt;</a:t>
            </a:r>
          </a:p>
        </p:txBody>
      </p:sp>
      <p:sp>
        <p:nvSpPr>
          <p:cNvPr id="6" name="Rectangle 6"/>
          <p:cNvSpPr>
            <a:spLocks noGrp="1" noChangeArrowheads="1"/>
          </p:cNvSpPr>
          <p:nvPr>
            <p:ph type="ftr" sz="quarter" idx="4"/>
          </p:nvPr>
        </p:nvSpPr>
        <p:spPr/>
        <p:txBody>
          <a:bodyPr/>
          <a:lstStyle/>
          <a:p>
            <a:pPr lvl="4">
              <a:defRPr/>
            </a:pPr>
            <a:r>
              <a:rPr lang="en-US" altLang="ja-JP"/>
              <a:t>&lt;author&gt;, &lt;company&gt;</a:t>
            </a:r>
          </a:p>
        </p:txBody>
      </p:sp>
      <p:sp>
        <p:nvSpPr>
          <p:cNvPr id="7" name="Rectangle 7"/>
          <p:cNvSpPr>
            <a:spLocks noGrp="1" noChangeArrowheads="1"/>
          </p:cNvSpPr>
          <p:nvPr>
            <p:ph type="sldNum" sz="quarter" idx="5"/>
          </p:nvPr>
        </p:nvSpPr>
        <p:spPr/>
        <p:txBody>
          <a:bodyPr/>
          <a:lstStyle/>
          <a:p>
            <a:pPr>
              <a:defRPr/>
            </a:pPr>
            <a:r>
              <a:rPr lang="en-US" altLang="ja-JP"/>
              <a:t>Page </a:t>
            </a:r>
            <a:fld id="{7A364B38-20F7-3D48-A078-25D168D43DA4}" type="slidenum">
              <a:rPr lang="en-US" altLang="ja-JP"/>
              <a:pPr>
                <a:defRPr/>
              </a:pPr>
              <a:t>22</a:t>
            </a:fld>
            <a:endParaRPr lang="en-US" altLang="ja-JP"/>
          </a:p>
        </p:txBody>
      </p:sp>
      <p:sp>
        <p:nvSpPr>
          <p:cNvPr id="24578" name="Rectangle 2"/>
          <p:cNvSpPr>
            <a:spLocks noGrp="1" noRot="1" noChangeAspect="1" noChangeArrowheads="1" noTextEdit="1"/>
          </p:cNvSpPr>
          <p:nvPr>
            <p:ph type="sldImg"/>
          </p:nvPr>
        </p:nvSpPr>
        <p:spPr>
          <a:xfrm>
            <a:off x="1154113" y="701675"/>
            <a:ext cx="4625975" cy="3468688"/>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a:defRPr/>
            </a:pPr>
            <a:endParaRPr kumimoji="0" lang="en-US" altLang="ja-JP" baseline="0" dirty="0" smtClean="0">
              <a:cs typeface="+mn-cs"/>
            </a:endParaRPr>
          </a:p>
        </p:txBody>
      </p:sp>
    </p:spTree>
    <p:extLst>
      <p:ext uri="{BB962C8B-B14F-4D97-AF65-F5344CB8AC3E}">
        <p14:creationId xmlns:p14="http://schemas.microsoft.com/office/powerpoint/2010/main" val="2412442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ltLang="ja-JP"/>
              <a:t>doc.: IEEE 802.15-&lt;doc#&gt;</a:t>
            </a:r>
          </a:p>
        </p:txBody>
      </p:sp>
      <p:sp>
        <p:nvSpPr>
          <p:cNvPr id="5" name="Rectangle 3"/>
          <p:cNvSpPr>
            <a:spLocks noGrp="1" noChangeArrowheads="1"/>
          </p:cNvSpPr>
          <p:nvPr>
            <p:ph type="dt" sz="quarter" idx="1"/>
          </p:nvPr>
        </p:nvSpPr>
        <p:spPr/>
        <p:txBody>
          <a:bodyPr/>
          <a:lstStyle/>
          <a:p>
            <a:pPr>
              <a:defRPr/>
            </a:pPr>
            <a:r>
              <a:rPr lang="en-US" altLang="ja-JP"/>
              <a:t>&lt;month year&gt;</a:t>
            </a:r>
          </a:p>
        </p:txBody>
      </p:sp>
      <p:sp>
        <p:nvSpPr>
          <p:cNvPr id="6" name="Rectangle 6"/>
          <p:cNvSpPr>
            <a:spLocks noGrp="1" noChangeArrowheads="1"/>
          </p:cNvSpPr>
          <p:nvPr>
            <p:ph type="ftr" sz="quarter" idx="4"/>
          </p:nvPr>
        </p:nvSpPr>
        <p:spPr/>
        <p:txBody>
          <a:bodyPr/>
          <a:lstStyle/>
          <a:p>
            <a:pPr lvl="4">
              <a:defRPr/>
            </a:pPr>
            <a:r>
              <a:rPr lang="en-US" altLang="ja-JP"/>
              <a:t>&lt;author&gt;, &lt;company&gt;</a:t>
            </a:r>
          </a:p>
        </p:txBody>
      </p:sp>
      <p:sp>
        <p:nvSpPr>
          <p:cNvPr id="7" name="Rectangle 7"/>
          <p:cNvSpPr>
            <a:spLocks noGrp="1" noChangeArrowheads="1"/>
          </p:cNvSpPr>
          <p:nvPr>
            <p:ph type="sldNum" sz="quarter" idx="5"/>
          </p:nvPr>
        </p:nvSpPr>
        <p:spPr/>
        <p:txBody>
          <a:bodyPr/>
          <a:lstStyle/>
          <a:p>
            <a:pPr>
              <a:defRPr/>
            </a:pPr>
            <a:r>
              <a:rPr lang="en-US" altLang="ja-JP"/>
              <a:t>Page </a:t>
            </a:r>
            <a:fld id="{B3FD9A8B-191C-4F4F-85D4-F862F72B9CAA}" type="slidenum">
              <a:rPr lang="en-US" altLang="ja-JP"/>
              <a:pPr>
                <a:defRPr/>
              </a:pPr>
              <a:t>23</a:t>
            </a:fld>
            <a:endParaRPr lang="en-US" altLang="ja-JP"/>
          </a:p>
        </p:txBody>
      </p:sp>
      <p:sp>
        <p:nvSpPr>
          <p:cNvPr id="24578" name="Rectangle 2"/>
          <p:cNvSpPr>
            <a:spLocks noGrp="1" noRot="1" noChangeAspect="1" noChangeArrowheads="1" noTextEdit="1"/>
          </p:cNvSpPr>
          <p:nvPr>
            <p:ph type="sldImg"/>
          </p:nvPr>
        </p:nvSpPr>
        <p:spPr>
          <a:xfrm>
            <a:off x="1154113" y="701675"/>
            <a:ext cx="4625975" cy="3468688"/>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a:defRPr/>
            </a:pPr>
            <a:r>
              <a:rPr kumimoji="0" lang="ja-JP" altLang="en-US" dirty="0" smtClean="0">
                <a:cs typeface="+mn-cs"/>
              </a:rPr>
              <a:t>読む。</a:t>
            </a:r>
          </a:p>
        </p:txBody>
      </p:sp>
    </p:spTree>
    <p:extLst>
      <p:ext uri="{BB962C8B-B14F-4D97-AF65-F5344CB8AC3E}">
        <p14:creationId xmlns:p14="http://schemas.microsoft.com/office/powerpoint/2010/main" val="1609548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ltLang="ja-JP"/>
              <a:t>doc.: IEEE 802.15-&lt;doc#&gt;</a:t>
            </a:r>
          </a:p>
        </p:txBody>
      </p:sp>
      <p:sp>
        <p:nvSpPr>
          <p:cNvPr id="5" name="Rectangle 3"/>
          <p:cNvSpPr>
            <a:spLocks noGrp="1" noChangeArrowheads="1"/>
          </p:cNvSpPr>
          <p:nvPr>
            <p:ph type="dt" sz="quarter" idx="1"/>
          </p:nvPr>
        </p:nvSpPr>
        <p:spPr/>
        <p:txBody>
          <a:bodyPr/>
          <a:lstStyle/>
          <a:p>
            <a:pPr>
              <a:defRPr/>
            </a:pPr>
            <a:r>
              <a:rPr lang="en-US" altLang="ja-JP"/>
              <a:t>&lt;month year&gt;</a:t>
            </a:r>
          </a:p>
        </p:txBody>
      </p:sp>
      <p:sp>
        <p:nvSpPr>
          <p:cNvPr id="6" name="Rectangle 6"/>
          <p:cNvSpPr>
            <a:spLocks noGrp="1" noChangeArrowheads="1"/>
          </p:cNvSpPr>
          <p:nvPr>
            <p:ph type="ftr" sz="quarter" idx="4"/>
          </p:nvPr>
        </p:nvSpPr>
        <p:spPr/>
        <p:txBody>
          <a:bodyPr/>
          <a:lstStyle/>
          <a:p>
            <a:pPr lvl="4">
              <a:defRPr/>
            </a:pPr>
            <a:r>
              <a:rPr lang="en-US" altLang="ja-JP"/>
              <a:t>&lt;author&gt;, &lt;company&gt;</a:t>
            </a:r>
          </a:p>
        </p:txBody>
      </p:sp>
      <p:sp>
        <p:nvSpPr>
          <p:cNvPr id="7" name="Rectangle 7"/>
          <p:cNvSpPr>
            <a:spLocks noGrp="1" noChangeArrowheads="1"/>
          </p:cNvSpPr>
          <p:nvPr>
            <p:ph type="sldNum" sz="quarter" idx="5"/>
          </p:nvPr>
        </p:nvSpPr>
        <p:spPr/>
        <p:txBody>
          <a:bodyPr/>
          <a:lstStyle/>
          <a:p>
            <a:pPr>
              <a:defRPr/>
            </a:pPr>
            <a:r>
              <a:rPr lang="en-US" altLang="ja-JP"/>
              <a:t>Page </a:t>
            </a:r>
            <a:fld id="{F9DE0C13-2145-9C46-8E73-5A84ABF9E968}" type="slidenum">
              <a:rPr lang="en-US" altLang="ja-JP"/>
              <a:pPr>
                <a:defRPr/>
              </a:pPr>
              <a:t>3</a:t>
            </a:fld>
            <a:endParaRPr lang="en-US" altLang="ja-JP"/>
          </a:p>
        </p:txBody>
      </p:sp>
      <p:sp>
        <p:nvSpPr>
          <p:cNvPr id="24578" name="Rectangle 2"/>
          <p:cNvSpPr>
            <a:spLocks noGrp="1" noRot="1" noChangeAspect="1" noChangeArrowheads="1" noTextEdit="1"/>
          </p:cNvSpPr>
          <p:nvPr>
            <p:ph type="sldImg"/>
          </p:nvPr>
        </p:nvSpPr>
        <p:spPr>
          <a:xfrm>
            <a:off x="1154113" y="701675"/>
            <a:ext cx="4625975" cy="3468688"/>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a:defRPr/>
            </a:pPr>
            <a:endParaRPr kumimoji="0" lang="en-US" altLang="ja-JP" dirty="0" smtClean="0">
              <a:cs typeface="+mn-cs"/>
            </a:endParaRPr>
          </a:p>
        </p:txBody>
      </p:sp>
    </p:spTree>
    <p:extLst>
      <p:ext uri="{BB962C8B-B14F-4D97-AF65-F5344CB8AC3E}">
        <p14:creationId xmlns:p14="http://schemas.microsoft.com/office/powerpoint/2010/main" val="1481135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en-US" altLang="ja-JP" smtClean="0"/>
              <a:t>doc.: IEEE 802.15-&lt;doc#&gt;</a:t>
            </a:r>
            <a:endParaRPr lang="en-US" altLang="ja-JP"/>
          </a:p>
        </p:txBody>
      </p:sp>
      <p:sp>
        <p:nvSpPr>
          <p:cNvPr id="5" name="日付プレースホルダー 4"/>
          <p:cNvSpPr>
            <a:spLocks noGrp="1"/>
          </p:cNvSpPr>
          <p:nvPr>
            <p:ph type="dt" idx="11"/>
          </p:nvPr>
        </p:nvSpPr>
        <p:spPr/>
        <p:txBody>
          <a:bodyPr/>
          <a:lstStyle/>
          <a:p>
            <a:pPr>
              <a:defRPr/>
            </a:pPr>
            <a:r>
              <a:rPr lang="en-US" altLang="ja-JP" smtClean="0"/>
              <a:t>&lt;month year&gt;</a:t>
            </a:r>
            <a:endParaRPr lang="en-US" altLang="ja-JP"/>
          </a:p>
        </p:txBody>
      </p:sp>
      <p:sp>
        <p:nvSpPr>
          <p:cNvPr id="6" name="フッター プレースホルダー 5"/>
          <p:cNvSpPr>
            <a:spLocks noGrp="1"/>
          </p:cNvSpPr>
          <p:nvPr>
            <p:ph type="ftr" sz="quarter" idx="12"/>
          </p:nvPr>
        </p:nvSpPr>
        <p:spPr/>
        <p:txBody>
          <a:bodyPr/>
          <a:lstStyle/>
          <a:p>
            <a:pPr lvl="4">
              <a:defRPr/>
            </a:pPr>
            <a:r>
              <a:rPr lang="en-US" altLang="ja-JP" smtClean="0"/>
              <a:t>&lt;author&gt;, &lt;company&gt;</a:t>
            </a:r>
            <a:endParaRPr lang="en-US" altLang="ja-JP"/>
          </a:p>
        </p:txBody>
      </p:sp>
      <p:sp>
        <p:nvSpPr>
          <p:cNvPr id="7" name="スライド番号プレースホルダー 6"/>
          <p:cNvSpPr>
            <a:spLocks noGrp="1"/>
          </p:cNvSpPr>
          <p:nvPr>
            <p:ph type="sldNum" sz="quarter" idx="13"/>
          </p:nvPr>
        </p:nvSpPr>
        <p:spPr/>
        <p:txBody>
          <a:bodyPr/>
          <a:lstStyle/>
          <a:p>
            <a:pPr>
              <a:defRPr/>
            </a:pPr>
            <a:r>
              <a:rPr lang="en-US" altLang="ja-JP" smtClean="0"/>
              <a:t>Page </a:t>
            </a:r>
            <a:fld id="{FA81EEBD-22CA-8A4B-BFFB-B887AEB9667D}" type="slidenum">
              <a:rPr lang="en-US" altLang="ja-JP" smtClean="0"/>
              <a:pPr>
                <a:defRPr/>
              </a:pPr>
              <a:t>4</a:t>
            </a:fld>
            <a:endParaRPr lang="en-US" altLang="ja-JP"/>
          </a:p>
        </p:txBody>
      </p:sp>
    </p:spTree>
    <p:extLst>
      <p:ext uri="{BB962C8B-B14F-4D97-AF65-F5344CB8AC3E}">
        <p14:creationId xmlns:p14="http://schemas.microsoft.com/office/powerpoint/2010/main" val="129352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ヘッダー プレースホルダー 3"/>
          <p:cNvSpPr>
            <a:spLocks noGrp="1"/>
          </p:cNvSpPr>
          <p:nvPr>
            <p:ph type="hdr" sz="quarter" idx="10"/>
          </p:nvPr>
        </p:nvSpPr>
        <p:spPr/>
        <p:txBody>
          <a:bodyPr/>
          <a:lstStyle/>
          <a:p>
            <a:pPr>
              <a:defRPr/>
            </a:pPr>
            <a:r>
              <a:rPr lang="en-US" altLang="ja-JP" smtClean="0"/>
              <a:t>doc.: IEEE 802.15-&lt;doc#&gt;</a:t>
            </a:r>
            <a:endParaRPr lang="en-US" altLang="ja-JP"/>
          </a:p>
        </p:txBody>
      </p:sp>
      <p:sp>
        <p:nvSpPr>
          <p:cNvPr id="5" name="日付プレースホルダー 4"/>
          <p:cNvSpPr>
            <a:spLocks noGrp="1"/>
          </p:cNvSpPr>
          <p:nvPr>
            <p:ph type="dt" idx="11"/>
          </p:nvPr>
        </p:nvSpPr>
        <p:spPr/>
        <p:txBody>
          <a:bodyPr/>
          <a:lstStyle/>
          <a:p>
            <a:pPr>
              <a:defRPr/>
            </a:pPr>
            <a:r>
              <a:rPr lang="en-US" altLang="ja-JP" smtClean="0"/>
              <a:t>&lt;month year&gt;</a:t>
            </a:r>
            <a:endParaRPr lang="en-US" altLang="ja-JP"/>
          </a:p>
        </p:txBody>
      </p:sp>
      <p:sp>
        <p:nvSpPr>
          <p:cNvPr id="6" name="フッター プレースホルダー 5"/>
          <p:cNvSpPr>
            <a:spLocks noGrp="1"/>
          </p:cNvSpPr>
          <p:nvPr>
            <p:ph type="ftr" sz="quarter" idx="12"/>
          </p:nvPr>
        </p:nvSpPr>
        <p:spPr/>
        <p:txBody>
          <a:bodyPr/>
          <a:lstStyle/>
          <a:p>
            <a:pPr lvl="4">
              <a:defRPr/>
            </a:pPr>
            <a:r>
              <a:rPr lang="en-US" altLang="ja-JP" smtClean="0"/>
              <a:t>&lt;author&gt;, &lt;company&gt;</a:t>
            </a:r>
            <a:endParaRPr lang="en-US" altLang="ja-JP"/>
          </a:p>
        </p:txBody>
      </p:sp>
      <p:sp>
        <p:nvSpPr>
          <p:cNvPr id="7" name="スライド番号プレースホルダー 6"/>
          <p:cNvSpPr>
            <a:spLocks noGrp="1"/>
          </p:cNvSpPr>
          <p:nvPr>
            <p:ph type="sldNum" sz="quarter" idx="13"/>
          </p:nvPr>
        </p:nvSpPr>
        <p:spPr/>
        <p:txBody>
          <a:bodyPr/>
          <a:lstStyle/>
          <a:p>
            <a:pPr>
              <a:defRPr/>
            </a:pPr>
            <a:r>
              <a:rPr lang="en-US" altLang="ja-JP" smtClean="0"/>
              <a:t>Page </a:t>
            </a:r>
            <a:fld id="{FA81EEBD-22CA-8A4B-BFFB-B887AEB9667D}" type="slidenum">
              <a:rPr lang="en-US" altLang="ja-JP" smtClean="0"/>
              <a:pPr>
                <a:defRPr/>
              </a:pPr>
              <a:t>5</a:t>
            </a:fld>
            <a:endParaRPr lang="en-US" altLang="ja-JP"/>
          </a:p>
        </p:txBody>
      </p:sp>
    </p:spTree>
    <p:extLst>
      <p:ext uri="{BB962C8B-B14F-4D97-AF65-F5344CB8AC3E}">
        <p14:creationId xmlns:p14="http://schemas.microsoft.com/office/powerpoint/2010/main" val="1848153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ltLang="ja-JP"/>
              <a:t>doc.: IEEE 802.15-&lt;doc#&gt;</a:t>
            </a:r>
          </a:p>
        </p:txBody>
      </p:sp>
      <p:sp>
        <p:nvSpPr>
          <p:cNvPr id="5" name="Rectangle 3"/>
          <p:cNvSpPr>
            <a:spLocks noGrp="1" noChangeArrowheads="1"/>
          </p:cNvSpPr>
          <p:nvPr>
            <p:ph type="dt" sz="quarter" idx="1"/>
          </p:nvPr>
        </p:nvSpPr>
        <p:spPr/>
        <p:txBody>
          <a:bodyPr/>
          <a:lstStyle/>
          <a:p>
            <a:pPr>
              <a:defRPr/>
            </a:pPr>
            <a:r>
              <a:rPr lang="en-US" altLang="ja-JP"/>
              <a:t>&lt;month year&gt;</a:t>
            </a:r>
          </a:p>
        </p:txBody>
      </p:sp>
      <p:sp>
        <p:nvSpPr>
          <p:cNvPr id="6" name="Rectangle 6"/>
          <p:cNvSpPr>
            <a:spLocks noGrp="1" noChangeArrowheads="1"/>
          </p:cNvSpPr>
          <p:nvPr>
            <p:ph type="ftr" sz="quarter" idx="4"/>
          </p:nvPr>
        </p:nvSpPr>
        <p:spPr/>
        <p:txBody>
          <a:bodyPr/>
          <a:lstStyle/>
          <a:p>
            <a:pPr lvl="4">
              <a:defRPr/>
            </a:pPr>
            <a:r>
              <a:rPr lang="en-US" altLang="ja-JP"/>
              <a:t>&lt;author&gt;, &lt;company&gt;</a:t>
            </a:r>
          </a:p>
        </p:txBody>
      </p:sp>
      <p:sp>
        <p:nvSpPr>
          <p:cNvPr id="7" name="Rectangle 7"/>
          <p:cNvSpPr>
            <a:spLocks noGrp="1" noChangeArrowheads="1"/>
          </p:cNvSpPr>
          <p:nvPr>
            <p:ph type="sldNum" sz="quarter" idx="5"/>
          </p:nvPr>
        </p:nvSpPr>
        <p:spPr/>
        <p:txBody>
          <a:bodyPr/>
          <a:lstStyle/>
          <a:p>
            <a:pPr>
              <a:defRPr/>
            </a:pPr>
            <a:r>
              <a:rPr lang="en-US" altLang="ja-JP"/>
              <a:t>Page </a:t>
            </a:r>
            <a:fld id="{F9DE0C13-2145-9C46-8E73-5A84ABF9E968}" type="slidenum">
              <a:rPr lang="en-US" altLang="ja-JP"/>
              <a:pPr>
                <a:defRPr/>
              </a:pPr>
              <a:t>6</a:t>
            </a:fld>
            <a:endParaRPr lang="en-US" altLang="ja-JP"/>
          </a:p>
        </p:txBody>
      </p:sp>
      <p:sp>
        <p:nvSpPr>
          <p:cNvPr id="24578" name="Rectangle 2"/>
          <p:cNvSpPr>
            <a:spLocks noGrp="1" noRot="1" noChangeAspect="1" noChangeArrowheads="1" noTextEdit="1"/>
          </p:cNvSpPr>
          <p:nvPr>
            <p:ph type="sldImg"/>
          </p:nvPr>
        </p:nvSpPr>
        <p:spPr>
          <a:xfrm>
            <a:off x="1154113" y="701675"/>
            <a:ext cx="4625975" cy="3468688"/>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marL="0" marR="0" indent="0" algn="l" defTabSz="933450" rtl="0" eaLnBrk="0" fontAlgn="base" latinLnBrk="0" hangingPunct="0">
              <a:lnSpc>
                <a:spcPct val="100000"/>
              </a:lnSpc>
              <a:spcBef>
                <a:spcPct val="30000"/>
              </a:spcBef>
              <a:spcAft>
                <a:spcPct val="0"/>
              </a:spcAft>
              <a:buClrTx/>
              <a:buSzTx/>
              <a:buFontTx/>
              <a:buNone/>
              <a:tabLst/>
              <a:defRPr/>
            </a:pPr>
            <a:endParaRPr kumimoji="0" lang="en-US" altLang="ja-JP" baseline="0" dirty="0" smtClean="0">
              <a:cs typeface="+mn-cs"/>
            </a:endParaRPr>
          </a:p>
        </p:txBody>
      </p:sp>
    </p:spTree>
    <p:extLst>
      <p:ext uri="{BB962C8B-B14F-4D97-AF65-F5344CB8AC3E}">
        <p14:creationId xmlns:p14="http://schemas.microsoft.com/office/powerpoint/2010/main" val="1481135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ltLang="ja-JP"/>
              <a:t>doc.: IEEE 802.15-&lt;doc#&gt;</a:t>
            </a:r>
          </a:p>
        </p:txBody>
      </p:sp>
      <p:sp>
        <p:nvSpPr>
          <p:cNvPr id="5" name="Rectangle 3"/>
          <p:cNvSpPr>
            <a:spLocks noGrp="1" noChangeArrowheads="1"/>
          </p:cNvSpPr>
          <p:nvPr>
            <p:ph type="dt" sz="quarter" idx="1"/>
          </p:nvPr>
        </p:nvSpPr>
        <p:spPr/>
        <p:txBody>
          <a:bodyPr/>
          <a:lstStyle/>
          <a:p>
            <a:pPr>
              <a:defRPr/>
            </a:pPr>
            <a:r>
              <a:rPr lang="en-US" altLang="ja-JP"/>
              <a:t>&lt;month year&gt;</a:t>
            </a:r>
          </a:p>
        </p:txBody>
      </p:sp>
      <p:sp>
        <p:nvSpPr>
          <p:cNvPr id="6" name="Rectangle 6"/>
          <p:cNvSpPr>
            <a:spLocks noGrp="1" noChangeArrowheads="1"/>
          </p:cNvSpPr>
          <p:nvPr>
            <p:ph type="ftr" sz="quarter" idx="4"/>
          </p:nvPr>
        </p:nvSpPr>
        <p:spPr/>
        <p:txBody>
          <a:bodyPr/>
          <a:lstStyle/>
          <a:p>
            <a:pPr lvl="4">
              <a:defRPr/>
            </a:pPr>
            <a:r>
              <a:rPr lang="en-US" altLang="ja-JP"/>
              <a:t>&lt;author&gt;, &lt;company&gt;</a:t>
            </a:r>
          </a:p>
        </p:txBody>
      </p:sp>
      <p:sp>
        <p:nvSpPr>
          <p:cNvPr id="7" name="Rectangle 7"/>
          <p:cNvSpPr>
            <a:spLocks noGrp="1" noChangeArrowheads="1"/>
          </p:cNvSpPr>
          <p:nvPr>
            <p:ph type="sldNum" sz="quarter" idx="5"/>
          </p:nvPr>
        </p:nvSpPr>
        <p:spPr/>
        <p:txBody>
          <a:bodyPr/>
          <a:lstStyle/>
          <a:p>
            <a:pPr>
              <a:defRPr/>
            </a:pPr>
            <a:r>
              <a:rPr lang="en-US" altLang="ja-JP"/>
              <a:t>Page </a:t>
            </a:r>
            <a:fld id="{F9DE0C13-2145-9C46-8E73-5A84ABF9E968}" type="slidenum">
              <a:rPr lang="en-US" altLang="ja-JP"/>
              <a:pPr>
                <a:defRPr/>
              </a:pPr>
              <a:t>7</a:t>
            </a:fld>
            <a:endParaRPr lang="en-US" altLang="ja-JP"/>
          </a:p>
        </p:txBody>
      </p:sp>
      <p:sp>
        <p:nvSpPr>
          <p:cNvPr id="24578" name="Rectangle 2"/>
          <p:cNvSpPr>
            <a:spLocks noGrp="1" noRot="1" noChangeAspect="1" noChangeArrowheads="1" noTextEdit="1"/>
          </p:cNvSpPr>
          <p:nvPr>
            <p:ph type="sldImg"/>
          </p:nvPr>
        </p:nvSpPr>
        <p:spPr>
          <a:xfrm>
            <a:off x="1154113" y="701675"/>
            <a:ext cx="4625975" cy="3468688"/>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marL="0" marR="0" indent="0" algn="l" defTabSz="933450" rtl="0" eaLnBrk="0" fontAlgn="base" latinLnBrk="0" hangingPunct="0">
              <a:lnSpc>
                <a:spcPct val="100000"/>
              </a:lnSpc>
              <a:spcBef>
                <a:spcPct val="30000"/>
              </a:spcBef>
              <a:spcAft>
                <a:spcPct val="0"/>
              </a:spcAft>
              <a:buClrTx/>
              <a:buSzTx/>
              <a:buFontTx/>
              <a:buNone/>
              <a:tabLst/>
              <a:defRPr/>
            </a:pPr>
            <a:endParaRPr kumimoji="0" lang="en-US" altLang="ja-JP" baseline="0" dirty="0" smtClean="0">
              <a:cs typeface="+mn-cs"/>
            </a:endParaRPr>
          </a:p>
        </p:txBody>
      </p:sp>
    </p:spTree>
    <p:extLst>
      <p:ext uri="{BB962C8B-B14F-4D97-AF65-F5344CB8AC3E}">
        <p14:creationId xmlns:p14="http://schemas.microsoft.com/office/powerpoint/2010/main" val="1765739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ltLang="ja-JP"/>
              <a:t>doc.: IEEE 802.15-&lt;doc#&gt;</a:t>
            </a:r>
          </a:p>
        </p:txBody>
      </p:sp>
      <p:sp>
        <p:nvSpPr>
          <p:cNvPr id="5" name="Rectangle 3"/>
          <p:cNvSpPr>
            <a:spLocks noGrp="1" noChangeArrowheads="1"/>
          </p:cNvSpPr>
          <p:nvPr>
            <p:ph type="dt" sz="quarter" idx="1"/>
          </p:nvPr>
        </p:nvSpPr>
        <p:spPr/>
        <p:txBody>
          <a:bodyPr/>
          <a:lstStyle/>
          <a:p>
            <a:pPr>
              <a:defRPr/>
            </a:pPr>
            <a:r>
              <a:rPr lang="en-US" altLang="ja-JP"/>
              <a:t>&lt;month year&gt;</a:t>
            </a:r>
          </a:p>
        </p:txBody>
      </p:sp>
      <p:sp>
        <p:nvSpPr>
          <p:cNvPr id="6" name="Rectangle 6"/>
          <p:cNvSpPr>
            <a:spLocks noGrp="1" noChangeArrowheads="1"/>
          </p:cNvSpPr>
          <p:nvPr>
            <p:ph type="ftr" sz="quarter" idx="4"/>
          </p:nvPr>
        </p:nvSpPr>
        <p:spPr/>
        <p:txBody>
          <a:bodyPr/>
          <a:lstStyle/>
          <a:p>
            <a:pPr lvl="4">
              <a:defRPr/>
            </a:pPr>
            <a:r>
              <a:rPr lang="en-US" altLang="ja-JP"/>
              <a:t>&lt;author&gt;, &lt;company&gt;</a:t>
            </a:r>
          </a:p>
        </p:txBody>
      </p:sp>
      <p:sp>
        <p:nvSpPr>
          <p:cNvPr id="7" name="Rectangle 7"/>
          <p:cNvSpPr>
            <a:spLocks noGrp="1" noChangeArrowheads="1"/>
          </p:cNvSpPr>
          <p:nvPr>
            <p:ph type="sldNum" sz="quarter" idx="5"/>
          </p:nvPr>
        </p:nvSpPr>
        <p:spPr/>
        <p:txBody>
          <a:bodyPr/>
          <a:lstStyle/>
          <a:p>
            <a:pPr>
              <a:defRPr/>
            </a:pPr>
            <a:r>
              <a:rPr lang="en-US" altLang="ja-JP"/>
              <a:t>Page </a:t>
            </a:r>
            <a:fld id="{7A364B38-20F7-3D48-A078-25D168D43DA4}" type="slidenum">
              <a:rPr lang="en-US" altLang="ja-JP"/>
              <a:pPr>
                <a:defRPr/>
              </a:pPr>
              <a:t>8</a:t>
            </a:fld>
            <a:endParaRPr lang="en-US" altLang="ja-JP"/>
          </a:p>
        </p:txBody>
      </p:sp>
      <p:sp>
        <p:nvSpPr>
          <p:cNvPr id="24578" name="Rectangle 2"/>
          <p:cNvSpPr>
            <a:spLocks noGrp="1" noRot="1" noChangeAspect="1" noChangeArrowheads="1" noTextEdit="1"/>
          </p:cNvSpPr>
          <p:nvPr>
            <p:ph type="sldImg"/>
          </p:nvPr>
        </p:nvSpPr>
        <p:spPr>
          <a:xfrm>
            <a:off x="1154113" y="701675"/>
            <a:ext cx="4625975" cy="3468688"/>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a:defRPr/>
            </a:pPr>
            <a:endParaRPr kumimoji="0" lang="ja-JP" altLang="en-US" dirty="0" smtClean="0">
              <a:cs typeface="+mn-cs"/>
            </a:endParaRPr>
          </a:p>
        </p:txBody>
      </p:sp>
    </p:spTree>
    <p:extLst>
      <p:ext uri="{BB962C8B-B14F-4D97-AF65-F5344CB8AC3E}">
        <p14:creationId xmlns:p14="http://schemas.microsoft.com/office/powerpoint/2010/main" val="1361778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endParaRPr kumimoji="1" lang="en-US" altLang="ja-JP" baseline="0" dirty="0" smtClean="0"/>
          </a:p>
        </p:txBody>
      </p:sp>
      <p:sp>
        <p:nvSpPr>
          <p:cNvPr id="4" name="ヘッダー プレースホルダー 3"/>
          <p:cNvSpPr>
            <a:spLocks noGrp="1"/>
          </p:cNvSpPr>
          <p:nvPr>
            <p:ph type="hdr" sz="quarter" idx="10"/>
          </p:nvPr>
        </p:nvSpPr>
        <p:spPr/>
        <p:txBody>
          <a:bodyPr/>
          <a:lstStyle/>
          <a:p>
            <a:pPr>
              <a:defRPr/>
            </a:pPr>
            <a:r>
              <a:rPr lang="en-US" altLang="ja-JP" smtClean="0"/>
              <a:t>doc.: IEEE 802.15-&lt;doc#&gt;</a:t>
            </a:r>
            <a:endParaRPr lang="en-US" altLang="ja-JP"/>
          </a:p>
        </p:txBody>
      </p:sp>
      <p:sp>
        <p:nvSpPr>
          <p:cNvPr id="5" name="日付プレースホルダー 4"/>
          <p:cNvSpPr>
            <a:spLocks noGrp="1"/>
          </p:cNvSpPr>
          <p:nvPr>
            <p:ph type="dt" idx="11"/>
          </p:nvPr>
        </p:nvSpPr>
        <p:spPr/>
        <p:txBody>
          <a:bodyPr/>
          <a:lstStyle/>
          <a:p>
            <a:pPr>
              <a:defRPr/>
            </a:pPr>
            <a:r>
              <a:rPr lang="en-US" altLang="ja-JP" smtClean="0"/>
              <a:t>&lt;month year&gt;</a:t>
            </a:r>
            <a:endParaRPr lang="en-US" altLang="ja-JP"/>
          </a:p>
        </p:txBody>
      </p:sp>
      <p:sp>
        <p:nvSpPr>
          <p:cNvPr id="6" name="フッター プレースホルダー 5"/>
          <p:cNvSpPr>
            <a:spLocks noGrp="1"/>
          </p:cNvSpPr>
          <p:nvPr>
            <p:ph type="ftr" sz="quarter" idx="12"/>
          </p:nvPr>
        </p:nvSpPr>
        <p:spPr/>
        <p:txBody>
          <a:bodyPr/>
          <a:lstStyle/>
          <a:p>
            <a:pPr lvl="4">
              <a:defRPr/>
            </a:pPr>
            <a:r>
              <a:rPr lang="en-US" altLang="ja-JP" smtClean="0"/>
              <a:t>&lt;author&gt;, &lt;company&gt;</a:t>
            </a:r>
            <a:endParaRPr lang="en-US" altLang="ja-JP"/>
          </a:p>
        </p:txBody>
      </p:sp>
      <p:sp>
        <p:nvSpPr>
          <p:cNvPr id="7" name="スライド番号プレースホルダー 6"/>
          <p:cNvSpPr>
            <a:spLocks noGrp="1"/>
          </p:cNvSpPr>
          <p:nvPr>
            <p:ph type="sldNum" sz="quarter" idx="13"/>
          </p:nvPr>
        </p:nvSpPr>
        <p:spPr/>
        <p:txBody>
          <a:bodyPr/>
          <a:lstStyle/>
          <a:p>
            <a:pPr>
              <a:defRPr/>
            </a:pPr>
            <a:r>
              <a:rPr lang="en-US" altLang="ja-JP" smtClean="0"/>
              <a:t>Page </a:t>
            </a:r>
            <a:fld id="{FA81EEBD-22CA-8A4B-BFFB-B887AEB9667D}" type="slidenum">
              <a:rPr lang="en-US" altLang="ja-JP" smtClean="0"/>
              <a:pPr>
                <a:defRPr/>
              </a:pPr>
              <a:t>9</a:t>
            </a:fld>
            <a:endParaRPr lang="en-US" altLang="ja-JP"/>
          </a:p>
        </p:txBody>
      </p:sp>
    </p:spTree>
    <p:extLst>
      <p:ext uri="{BB962C8B-B14F-4D97-AF65-F5344CB8AC3E}">
        <p14:creationId xmlns:p14="http://schemas.microsoft.com/office/powerpoint/2010/main" val="451968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ltLang="ja-JP"/>
              <a:t>Slide </a:t>
            </a:r>
            <a:fld id="{E44EE010-7E47-BA4F-8B90-633A0E127818}" type="slidenum">
              <a:rPr lang="en-US" altLang="ja-JP"/>
              <a:pPr>
                <a:defRPr/>
              </a:pPr>
              <a:t>‹#›</a:t>
            </a:fld>
            <a:endParaRPr lang="en-US" altLang="ja-JP"/>
          </a:p>
        </p:txBody>
      </p:sp>
    </p:spTree>
    <p:extLst>
      <p:ext uri="{BB962C8B-B14F-4D97-AF65-F5344CB8AC3E}">
        <p14:creationId xmlns:p14="http://schemas.microsoft.com/office/powerpoint/2010/main" val="1806105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ltLang="ja-JP"/>
              <a:t>Slide </a:t>
            </a:r>
            <a:fld id="{181F34CE-3DA4-0B48-AEAA-67967A9289B2}" type="slidenum">
              <a:rPr lang="en-US" altLang="ja-JP"/>
              <a:pPr>
                <a:defRPr/>
              </a:pPr>
              <a:t>‹#›</a:t>
            </a:fld>
            <a:endParaRPr lang="en-US" altLang="ja-JP"/>
          </a:p>
        </p:txBody>
      </p:sp>
    </p:spTree>
    <p:extLst>
      <p:ext uri="{BB962C8B-B14F-4D97-AF65-F5344CB8AC3E}">
        <p14:creationId xmlns:p14="http://schemas.microsoft.com/office/powerpoint/2010/main" val="1199838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85800"/>
            <a:ext cx="1943100" cy="54102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85800"/>
            <a:ext cx="5676900" cy="54102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ltLang="ja-JP"/>
              <a:t>Slide </a:t>
            </a:r>
            <a:fld id="{815ABBC3-352F-1248-B1CA-407A7622EBDC}" type="slidenum">
              <a:rPr lang="en-US" altLang="ja-JP"/>
              <a:pPr>
                <a:defRPr/>
              </a:pPr>
              <a:t>‹#›</a:t>
            </a:fld>
            <a:endParaRPr lang="en-US" altLang="ja-JP"/>
          </a:p>
        </p:txBody>
      </p:sp>
    </p:spTree>
    <p:extLst>
      <p:ext uri="{BB962C8B-B14F-4D97-AF65-F5344CB8AC3E}">
        <p14:creationId xmlns:p14="http://schemas.microsoft.com/office/powerpoint/2010/main" val="4286034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ltLang="ja-JP"/>
              <a:t>Slide </a:t>
            </a:r>
            <a:fld id="{CA5FABEA-F64B-D040-A0AA-026480380A12}" type="slidenum">
              <a:rPr lang="en-US" altLang="ja-JP"/>
              <a:pPr>
                <a:defRPr/>
              </a:pPr>
              <a:t>‹#›</a:t>
            </a:fld>
            <a:endParaRPr lang="en-US" altLang="ja-JP"/>
          </a:p>
        </p:txBody>
      </p:sp>
    </p:spTree>
    <p:extLst>
      <p:ext uri="{BB962C8B-B14F-4D97-AF65-F5344CB8AC3E}">
        <p14:creationId xmlns:p14="http://schemas.microsoft.com/office/powerpoint/2010/main" val="153897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5" name="Rectangle 5"/>
          <p:cNvSpPr>
            <a:spLocks noGrp="1" noChangeArrowheads="1"/>
          </p:cNvSpPr>
          <p:nvPr>
            <p:ph type="ftr" sz="quarter" idx="11"/>
          </p:nvPr>
        </p:nvSpPr>
        <p:spPr>
          <a:xfrm>
            <a:off x="5486400" y="6475413"/>
            <a:ext cx="3124200" cy="184666"/>
          </a:xfrm>
          <a:ln/>
        </p:spPr>
        <p:txBody>
          <a:bodyPr/>
          <a:lstStyle>
            <a:lvl1pPr>
              <a:defRPr/>
            </a:lvl1pPr>
          </a:lstStyle>
          <a:p>
            <a:pPr>
              <a:defRPr/>
            </a:pPr>
            <a:r>
              <a:rPr lang="en-US" altLang="ja-JP" dirty="0" smtClean="0"/>
              <a:t>&lt;Yuko </a:t>
            </a:r>
            <a:r>
              <a:rPr lang="en-US" altLang="ja-JP" dirty="0" err="1" smtClean="0"/>
              <a:t>Hirabe</a:t>
            </a:r>
            <a:r>
              <a:rPr lang="en-US" altLang="ja-JP" dirty="0" smtClean="0"/>
              <a:t>&gt;, &lt;NAIST&gt;</a:t>
            </a: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r>
              <a:rPr lang="en-US" altLang="ja-JP"/>
              <a:t>Slide </a:t>
            </a:r>
            <a:fld id="{9FABFE82-A3C8-AB44-8D06-EF3794D3262C}" type="slidenum">
              <a:rPr lang="en-US" altLang="ja-JP"/>
              <a:pPr>
                <a:defRPr/>
              </a:pPr>
              <a:t>‹#›</a:t>
            </a:fld>
            <a:endParaRPr lang="en-US" altLang="ja-JP"/>
          </a:p>
        </p:txBody>
      </p:sp>
    </p:spTree>
    <p:extLst>
      <p:ext uri="{BB962C8B-B14F-4D97-AF65-F5344CB8AC3E}">
        <p14:creationId xmlns:p14="http://schemas.microsoft.com/office/powerpoint/2010/main" val="1212615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ltLang="ja-JP"/>
              <a:t>Slide </a:t>
            </a:r>
            <a:fld id="{1CCC9D91-BA50-5C4C-96E3-567DC6A8AB93}" type="slidenum">
              <a:rPr lang="en-US" altLang="ja-JP"/>
              <a:pPr>
                <a:defRPr/>
              </a:pPr>
              <a:t>‹#›</a:t>
            </a:fld>
            <a:endParaRPr lang="en-US" altLang="ja-JP"/>
          </a:p>
        </p:txBody>
      </p:sp>
    </p:spTree>
    <p:extLst>
      <p:ext uri="{BB962C8B-B14F-4D97-AF65-F5344CB8AC3E}">
        <p14:creationId xmlns:p14="http://schemas.microsoft.com/office/powerpoint/2010/main" val="3777804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9" name="Rectangle 6"/>
          <p:cNvSpPr>
            <a:spLocks noGrp="1" noChangeArrowheads="1"/>
          </p:cNvSpPr>
          <p:nvPr>
            <p:ph type="sldNum" sz="quarter" idx="12"/>
          </p:nvPr>
        </p:nvSpPr>
        <p:spPr>
          <a:ln/>
        </p:spPr>
        <p:txBody>
          <a:bodyPr/>
          <a:lstStyle>
            <a:lvl1pPr>
              <a:defRPr/>
            </a:lvl1pPr>
          </a:lstStyle>
          <a:p>
            <a:pPr>
              <a:defRPr/>
            </a:pPr>
            <a:r>
              <a:rPr lang="en-US" altLang="ja-JP"/>
              <a:t>Slide </a:t>
            </a:r>
            <a:fld id="{4FE73064-2AB1-C946-BDDD-C4E8C9A3F273}" type="slidenum">
              <a:rPr lang="en-US" altLang="ja-JP"/>
              <a:pPr>
                <a:defRPr/>
              </a:pPr>
              <a:t>‹#›</a:t>
            </a:fld>
            <a:endParaRPr lang="en-US" altLang="ja-JP"/>
          </a:p>
        </p:txBody>
      </p:sp>
    </p:spTree>
    <p:extLst>
      <p:ext uri="{BB962C8B-B14F-4D97-AF65-F5344CB8AC3E}">
        <p14:creationId xmlns:p14="http://schemas.microsoft.com/office/powerpoint/2010/main" val="3315403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5" name="Rectangle 6"/>
          <p:cNvSpPr>
            <a:spLocks noGrp="1" noChangeArrowheads="1"/>
          </p:cNvSpPr>
          <p:nvPr>
            <p:ph type="sldNum" sz="quarter" idx="12"/>
          </p:nvPr>
        </p:nvSpPr>
        <p:spPr>
          <a:ln/>
        </p:spPr>
        <p:txBody>
          <a:bodyPr/>
          <a:lstStyle>
            <a:lvl1pPr>
              <a:defRPr/>
            </a:lvl1pPr>
          </a:lstStyle>
          <a:p>
            <a:pPr>
              <a:defRPr/>
            </a:pPr>
            <a:r>
              <a:rPr lang="en-US" altLang="ja-JP"/>
              <a:t>Slide </a:t>
            </a:r>
            <a:fld id="{26E82B59-3D1A-5349-8F3E-0874EC8BCD81}" type="slidenum">
              <a:rPr lang="en-US" altLang="ja-JP"/>
              <a:pPr>
                <a:defRPr/>
              </a:pPr>
              <a:t>‹#›</a:t>
            </a:fld>
            <a:endParaRPr lang="en-US" altLang="ja-JP"/>
          </a:p>
        </p:txBody>
      </p:sp>
    </p:spTree>
    <p:extLst>
      <p:ext uri="{BB962C8B-B14F-4D97-AF65-F5344CB8AC3E}">
        <p14:creationId xmlns:p14="http://schemas.microsoft.com/office/powerpoint/2010/main" val="2379825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378281"/>
            <a:ext cx="1600200" cy="215444"/>
          </a:xfrm>
          <a:ln/>
        </p:spPr>
        <p:txBody>
          <a:bodyPr/>
          <a:lstStyle>
            <a:lvl1pPr>
              <a:defRPr/>
            </a:lvl1pPr>
          </a:lstStyle>
          <a:p>
            <a:pPr>
              <a:defRPr/>
            </a:pPr>
            <a:r>
              <a:rPr lang="en-US" altLang="ja-JP" dirty="0" smtClean="0"/>
              <a:t>&lt;May 2016&gt;</a:t>
            </a:r>
            <a:endParaRPr lang="en-US" altLang="ja-JP"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4" name="Rectangle 6"/>
          <p:cNvSpPr>
            <a:spLocks noGrp="1" noChangeArrowheads="1"/>
          </p:cNvSpPr>
          <p:nvPr>
            <p:ph type="sldNum" sz="quarter" idx="12"/>
          </p:nvPr>
        </p:nvSpPr>
        <p:spPr>
          <a:ln/>
        </p:spPr>
        <p:txBody>
          <a:bodyPr/>
          <a:lstStyle>
            <a:lvl1pPr>
              <a:defRPr/>
            </a:lvl1pPr>
          </a:lstStyle>
          <a:p>
            <a:pPr>
              <a:defRPr/>
            </a:pPr>
            <a:r>
              <a:rPr lang="en-US" altLang="ja-JP"/>
              <a:t>Slide </a:t>
            </a:r>
            <a:fld id="{0BE0AE37-CC76-CC44-808A-3C994D57CCD8}" type="slidenum">
              <a:rPr lang="en-US" altLang="ja-JP"/>
              <a:pPr>
                <a:defRPr/>
              </a:pPr>
              <a:t>‹#›</a:t>
            </a:fld>
            <a:endParaRPr lang="en-US" altLang="ja-JP"/>
          </a:p>
        </p:txBody>
      </p:sp>
    </p:spTree>
    <p:extLst>
      <p:ext uri="{BB962C8B-B14F-4D97-AF65-F5344CB8AC3E}">
        <p14:creationId xmlns:p14="http://schemas.microsoft.com/office/powerpoint/2010/main" val="368962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ltLang="ja-JP"/>
              <a:t>Slide </a:t>
            </a:r>
            <a:fld id="{3360CC7D-3593-A447-8ED7-86B3CA958F1F}" type="slidenum">
              <a:rPr lang="en-US" altLang="ja-JP"/>
              <a:pPr>
                <a:defRPr/>
              </a:pPr>
              <a:t>‹#›</a:t>
            </a:fld>
            <a:endParaRPr lang="en-US" altLang="ja-JP"/>
          </a:p>
        </p:txBody>
      </p:sp>
    </p:spTree>
    <p:extLst>
      <p:ext uri="{BB962C8B-B14F-4D97-AF65-F5344CB8AC3E}">
        <p14:creationId xmlns:p14="http://schemas.microsoft.com/office/powerpoint/2010/main" val="4113845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ltLang="ja-JP"/>
              <a:t>Slide </a:t>
            </a:r>
            <a:fld id="{871DD92D-923A-3B4C-8ED2-2B9999020AAD}" type="slidenum">
              <a:rPr lang="en-US" altLang="ja-JP"/>
              <a:pPr>
                <a:defRPr/>
              </a:pPr>
              <a:t>‹#›</a:t>
            </a:fld>
            <a:endParaRPr lang="en-US" altLang="ja-JP"/>
          </a:p>
        </p:txBody>
      </p:sp>
    </p:spTree>
    <p:extLst>
      <p:ext uri="{BB962C8B-B14F-4D97-AF65-F5344CB8AC3E}">
        <p14:creationId xmlns:p14="http://schemas.microsoft.com/office/powerpoint/2010/main" val="27805516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2075" tIns="46038" rIns="92075" bIns="46038" numCol="1" anchor="ctr" anchorCtr="0" compatLnSpc="1">
            <a:prstTxWarp prst="textNoShape">
              <a:avLst/>
            </a:prstTxWarp>
          </a:bodyPr>
          <a:lstStyle/>
          <a:p>
            <a:pPr lvl="0"/>
            <a:r>
              <a:rPr lang="ja-JP" altLang="en-US" smtClean="0"/>
              <a:t>マスター タイトルの書式設定</a:t>
            </a:r>
            <a:endParaRPr lang="en-US" altLang="ja-JP"/>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2075" tIns="46038" rIns="92075" bIns="46038"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ltLang="ja-JP"/>
          </a:p>
        </p:txBody>
      </p:sp>
      <p:sp>
        <p:nvSpPr>
          <p:cNvPr id="1028" name="Rectangle 4"/>
          <p:cNvSpPr>
            <a:spLocks noGrp="1" noChangeArrowheads="1"/>
          </p:cNvSpPr>
          <p:nvPr>
            <p:ph type="dt" sz="half" idx="2"/>
          </p:nvPr>
        </p:nvSpPr>
        <p:spPr bwMode="auto">
          <a:xfrm>
            <a:off x="685800" y="378281"/>
            <a:ext cx="1600200" cy="215444"/>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b" anchorCtr="0" compatLnSpc="1">
            <a:prstTxWarp prst="textNoShape">
              <a:avLst/>
            </a:prstTxWarp>
            <a:spAutoFit/>
          </a:bodyPr>
          <a:lstStyle>
            <a:lvl1pPr>
              <a:defRPr sz="1400" b="1">
                <a:cs typeface="+mn-cs"/>
              </a:defRPr>
            </a:lvl1pPr>
          </a:lstStyle>
          <a:p>
            <a:pPr>
              <a:defRPr/>
            </a:pPr>
            <a:r>
              <a:rPr lang="en-US" altLang="ja-JP" dirty="0" smtClean="0"/>
              <a:t>&lt;May 2016&gt;</a:t>
            </a:r>
            <a:endParaRPr lang="en-US" altLang="ja-JP" dirty="0"/>
          </a:p>
        </p:txBody>
      </p:sp>
      <p:sp>
        <p:nvSpPr>
          <p:cNvPr id="1029" name="Rectangle 5"/>
          <p:cNvSpPr>
            <a:spLocks noGrp="1" noChangeArrowheads="1"/>
          </p:cNvSpPr>
          <p:nvPr>
            <p:ph type="ftr" sz="quarter" idx="3"/>
          </p:nvPr>
        </p:nvSpPr>
        <p:spPr bwMode="auto">
          <a:xfrm>
            <a:off x="5486400" y="6475413"/>
            <a:ext cx="3124200" cy="184666"/>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lvl1pPr algn="r">
              <a:defRPr>
                <a:cs typeface="+mn-cs"/>
              </a:defRPr>
            </a:lvl1pPr>
          </a:lstStyle>
          <a:p>
            <a:pPr>
              <a:defRPr/>
            </a:pPr>
            <a:r>
              <a:rPr lang="en-US" altLang="ja-JP" dirty="0" smtClean="0"/>
              <a:t>&lt;Yuko </a:t>
            </a:r>
            <a:r>
              <a:rPr lang="en-US" altLang="ja-JP" dirty="0" err="1" smtClean="0"/>
              <a:t>Hirabe</a:t>
            </a:r>
            <a:r>
              <a:rPr lang="en-US" altLang="ja-JP" dirty="0" smtClean="0"/>
              <a:t>&gt;, &lt;NAIST&gt;</a:t>
            </a:r>
            <a:endParaRPr lang="en-US" altLang="ja-JP" dirty="0"/>
          </a:p>
        </p:txBody>
      </p:sp>
      <p:sp>
        <p:nvSpPr>
          <p:cNvPr id="1030" name="Rectangle 6"/>
          <p:cNvSpPr>
            <a:spLocks noGrp="1" noChangeArrowheads="1"/>
          </p:cNvSpPr>
          <p:nvPr>
            <p:ph type="sldNum" sz="quarter" idx="4"/>
          </p:nvPr>
        </p:nvSpPr>
        <p:spPr bwMode="auto">
          <a:xfrm>
            <a:off x="4344988" y="6475413"/>
            <a:ext cx="530225" cy="182562"/>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anchor="t" anchorCtr="0" compatLnSpc="1">
            <a:prstTxWarp prst="textNoShape">
              <a:avLst/>
            </a:prstTxWarp>
            <a:spAutoFit/>
          </a:bodyPr>
          <a:lstStyle>
            <a:lvl1pPr algn="ctr">
              <a:defRPr>
                <a:cs typeface="+mn-cs"/>
              </a:defRPr>
            </a:lvl1pPr>
          </a:lstStyle>
          <a:p>
            <a:pPr>
              <a:defRPr/>
            </a:pPr>
            <a:r>
              <a:rPr lang="en-US" altLang="ja-JP"/>
              <a:t>Slide </a:t>
            </a:r>
            <a:fld id="{3131884B-8184-7642-A403-C0A3930AAFA1}" type="slidenum">
              <a:rPr lang="en-US" altLang="ja-JP"/>
              <a:pPr>
                <a:defRPr/>
              </a:pPr>
              <a:t>‹#›</a:t>
            </a:fld>
            <a:endParaRPr lang="en-US" altLang="ja-JP"/>
          </a:p>
        </p:txBody>
      </p:sp>
      <p:sp>
        <p:nvSpPr>
          <p:cNvPr id="1031" name="Rectangle 7"/>
          <p:cNvSpPr>
            <a:spLocks noChangeArrowheads="1"/>
          </p:cNvSpPr>
          <p:nvPr/>
        </p:nvSpPr>
        <p:spPr bwMode="auto">
          <a:xfrm>
            <a:off x="2483768" y="394156"/>
            <a:ext cx="5974432"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nchor="b">
            <a:spAutoFit/>
          </a:bodyPr>
          <a:lstStyle/>
          <a:p>
            <a:pPr marL="1828800" marR="0" lvl="4" indent="0" algn="r" defTabSz="914400" rtl="0" eaLnBrk="0" fontAlgn="base" latinLnBrk="0" hangingPunct="0">
              <a:lnSpc>
                <a:spcPct val="100000"/>
              </a:lnSpc>
              <a:spcBef>
                <a:spcPct val="0"/>
              </a:spcBef>
              <a:spcAft>
                <a:spcPct val="0"/>
              </a:spcAft>
              <a:buClrTx/>
              <a:buSzTx/>
              <a:buFontTx/>
              <a:buNone/>
              <a:tabLst/>
              <a:defRPr/>
            </a:pPr>
            <a:r>
              <a:rPr lang="en-US" altLang="ja-JP" sz="1400" b="1" dirty="0">
                <a:cs typeface="+mn-cs"/>
              </a:rPr>
              <a:t>doc.: </a:t>
            </a:r>
            <a:r>
              <a:rPr lang="en-US" altLang="ja-JP" sz="1400" b="1" dirty="0" smtClean="0">
                <a:cs typeface="+mn-cs"/>
              </a:rPr>
              <a:t>IEEE </a:t>
            </a:r>
            <a:r>
              <a:rPr lang="en-US" altLang="ja-JP" sz="1400" b="1" kern="1200" dirty="0" smtClean="0">
                <a:solidFill>
                  <a:schemeClr val="tx1"/>
                </a:solidFill>
                <a:latin typeface="Times New Roman" charset="0"/>
                <a:ea typeface="ＭＳ Ｐゴシック" charset="0"/>
                <a:cs typeface="ＭＳ Ｐゴシック" charset="0"/>
              </a:rPr>
              <a:t>802.</a:t>
            </a:r>
            <a:r>
              <a:rPr lang="is-IS" altLang="ja-JP" sz="1400" b="1" kern="1200" dirty="0" smtClean="0">
                <a:solidFill>
                  <a:schemeClr val="tx1"/>
                </a:solidFill>
                <a:latin typeface="Times New Roman" charset="0"/>
                <a:ea typeface="ＭＳ Ｐゴシック" charset="0"/>
                <a:cs typeface="ＭＳ Ｐゴシック" charset="0"/>
              </a:rPr>
              <a:t> 15-16-0153-04-004s</a:t>
            </a:r>
            <a:endParaRPr lang="en-US" altLang="ja-JP" sz="1400" b="1" kern="1200" dirty="0" smtClean="0">
              <a:solidFill>
                <a:schemeClr val="tx1"/>
              </a:solidFill>
              <a:latin typeface="Times New Roman" charset="0"/>
              <a:ea typeface="ＭＳ Ｐゴシック" charset="0"/>
              <a:cs typeface="ＭＳ Ｐゴシック" charset="0"/>
            </a:endParaRPr>
          </a:p>
        </p:txBody>
      </p:sp>
      <p:sp>
        <p:nvSpPr>
          <p:cNvPr id="1032"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cs typeface="+mn-cs"/>
            </a:endParaRPr>
          </a:p>
        </p:txBody>
      </p:sp>
      <p:sp>
        <p:nvSpPr>
          <p:cNvPr id="1033" name="Rectangle 9"/>
          <p:cNvSpPr>
            <a:spLocks noChangeArrowheads="1"/>
          </p:cNvSpPr>
          <p:nvPr/>
        </p:nvSpPr>
        <p:spPr bwMode="auto">
          <a:xfrm>
            <a:off x="685800" y="6475413"/>
            <a:ext cx="711200" cy="1825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defRPr/>
            </a:pPr>
            <a:r>
              <a:rPr lang="en-US" altLang="ja-JP">
                <a:cs typeface="+mn-cs"/>
              </a:rPr>
              <a:t>Submission</a:t>
            </a:r>
          </a:p>
        </p:txBody>
      </p:sp>
      <p:sp>
        <p:nvSpPr>
          <p:cNvPr id="1034"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rtl="0" eaLnBrk="1" fontAlgn="base" hangingPunct="1">
        <a:spcBef>
          <a:spcPct val="0"/>
        </a:spcBef>
        <a:spcAft>
          <a:spcPct val="0"/>
        </a:spcAft>
        <a:defRPr kumimoji="1" sz="3600">
          <a:solidFill>
            <a:schemeClr val="tx2"/>
          </a:solidFill>
          <a:latin typeface="+mj-lt"/>
          <a:ea typeface="+mj-ea"/>
          <a:cs typeface="ＭＳ Ｐゴシック" charset="0"/>
        </a:defRPr>
      </a:lvl1pPr>
      <a:lvl2pPr algn="ctr" rtl="0" eaLnBrk="1" fontAlgn="base" hangingPunct="1">
        <a:spcBef>
          <a:spcPct val="0"/>
        </a:spcBef>
        <a:spcAft>
          <a:spcPct val="0"/>
        </a:spcAft>
        <a:defRPr kumimoji="1" sz="3600">
          <a:solidFill>
            <a:schemeClr val="tx2"/>
          </a:solidFill>
          <a:latin typeface="Times New Roman" charset="0"/>
          <a:ea typeface="ＭＳ Ｐゴシック" charset="0"/>
          <a:cs typeface="ＭＳ Ｐゴシック" charset="0"/>
        </a:defRPr>
      </a:lvl2pPr>
      <a:lvl3pPr algn="ctr" rtl="0" eaLnBrk="1" fontAlgn="base" hangingPunct="1">
        <a:spcBef>
          <a:spcPct val="0"/>
        </a:spcBef>
        <a:spcAft>
          <a:spcPct val="0"/>
        </a:spcAft>
        <a:defRPr kumimoji="1" sz="3600">
          <a:solidFill>
            <a:schemeClr val="tx2"/>
          </a:solidFill>
          <a:latin typeface="Times New Roman" charset="0"/>
          <a:ea typeface="ＭＳ Ｐゴシック" charset="0"/>
          <a:cs typeface="ＭＳ Ｐゴシック" charset="0"/>
        </a:defRPr>
      </a:lvl3pPr>
      <a:lvl4pPr algn="ctr" rtl="0" eaLnBrk="1" fontAlgn="base" hangingPunct="1">
        <a:spcBef>
          <a:spcPct val="0"/>
        </a:spcBef>
        <a:spcAft>
          <a:spcPct val="0"/>
        </a:spcAft>
        <a:defRPr kumimoji="1" sz="3600">
          <a:solidFill>
            <a:schemeClr val="tx2"/>
          </a:solidFill>
          <a:latin typeface="Times New Roman" charset="0"/>
          <a:ea typeface="ＭＳ Ｐゴシック" charset="0"/>
          <a:cs typeface="ＭＳ Ｐゴシック" charset="0"/>
        </a:defRPr>
      </a:lvl4pPr>
      <a:lvl5pPr algn="ctr" rtl="0" eaLnBrk="1" fontAlgn="base" hangingPunct="1">
        <a:spcBef>
          <a:spcPct val="0"/>
        </a:spcBef>
        <a:spcAft>
          <a:spcPct val="0"/>
        </a:spcAft>
        <a:defRPr kumimoji="1" sz="3600">
          <a:solidFill>
            <a:schemeClr val="tx2"/>
          </a:solidFill>
          <a:latin typeface="Times New Roman" charset="0"/>
          <a:ea typeface="ＭＳ Ｐゴシック" charset="0"/>
          <a:cs typeface="ＭＳ Ｐゴシック" charset="0"/>
        </a:defRPr>
      </a:lvl5pPr>
      <a:lvl6pPr marL="457200" algn="ctr" rtl="0" eaLnBrk="1" fontAlgn="base" hangingPunct="1">
        <a:spcBef>
          <a:spcPct val="0"/>
        </a:spcBef>
        <a:spcAft>
          <a:spcPct val="0"/>
        </a:spcAft>
        <a:defRPr kumimoji="1" sz="3600">
          <a:solidFill>
            <a:schemeClr val="tx2"/>
          </a:solidFill>
          <a:latin typeface="Times New Roman" charset="0"/>
          <a:ea typeface="ＭＳ Ｐゴシック" charset="0"/>
        </a:defRPr>
      </a:lvl6pPr>
      <a:lvl7pPr marL="914400" algn="ctr" rtl="0" eaLnBrk="1" fontAlgn="base" hangingPunct="1">
        <a:spcBef>
          <a:spcPct val="0"/>
        </a:spcBef>
        <a:spcAft>
          <a:spcPct val="0"/>
        </a:spcAft>
        <a:defRPr kumimoji="1" sz="3600">
          <a:solidFill>
            <a:schemeClr val="tx2"/>
          </a:solidFill>
          <a:latin typeface="Times New Roman" charset="0"/>
          <a:ea typeface="ＭＳ Ｐゴシック" charset="0"/>
        </a:defRPr>
      </a:lvl7pPr>
      <a:lvl8pPr marL="1371600" algn="ctr" rtl="0" eaLnBrk="1" fontAlgn="base" hangingPunct="1">
        <a:spcBef>
          <a:spcPct val="0"/>
        </a:spcBef>
        <a:spcAft>
          <a:spcPct val="0"/>
        </a:spcAft>
        <a:defRPr kumimoji="1" sz="3600">
          <a:solidFill>
            <a:schemeClr val="tx2"/>
          </a:solidFill>
          <a:latin typeface="Times New Roman" charset="0"/>
          <a:ea typeface="ＭＳ Ｐゴシック" charset="0"/>
        </a:defRPr>
      </a:lvl8pPr>
      <a:lvl9pPr marL="1828800" algn="ctr" rtl="0" eaLnBrk="1" fontAlgn="base" hangingPunct="1">
        <a:spcBef>
          <a:spcPct val="0"/>
        </a:spcBef>
        <a:spcAft>
          <a:spcPct val="0"/>
        </a:spcAft>
        <a:defRPr kumimoji="1" sz="3600">
          <a:solidFill>
            <a:schemeClr val="tx2"/>
          </a:solidFill>
          <a:latin typeface="Times New Roman" charset="0"/>
          <a:ea typeface="ＭＳ Ｐゴシック" charset="0"/>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ＭＳ Ｐゴシック" charset="0"/>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085850" indent="-228600" algn="l" rtl="0" eaLnBrk="1" fontAlgn="base" hangingPunct="1">
        <a:spcBef>
          <a:spcPct val="20000"/>
        </a:spcBef>
        <a:spcAft>
          <a:spcPct val="0"/>
        </a:spcAft>
        <a:buChar char="•"/>
        <a:defRPr kumimoji="1" sz="2400">
          <a:solidFill>
            <a:schemeClr val="tx1"/>
          </a:solidFill>
          <a:latin typeface="+mn-lt"/>
          <a:ea typeface="+mn-ea"/>
        </a:defRPr>
      </a:lvl3pPr>
      <a:lvl4pPr marL="1428750" indent="-228600" algn="l" rtl="0" eaLnBrk="1" fontAlgn="base" hangingPunct="1">
        <a:spcBef>
          <a:spcPct val="20000"/>
        </a:spcBef>
        <a:spcAft>
          <a:spcPct val="0"/>
        </a:spcAft>
        <a:buChar char="–"/>
        <a:defRPr kumimoji="1" sz="2000">
          <a:solidFill>
            <a:schemeClr val="tx1"/>
          </a:solidFill>
          <a:latin typeface="+mn-lt"/>
          <a:ea typeface="+mn-ea"/>
        </a:defRPr>
      </a:lvl4pPr>
      <a:lvl5pPr marL="1771650" indent="-228600" algn="l" rtl="0" eaLnBrk="1" fontAlgn="base" hangingPunct="1">
        <a:spcBef>
          <a:spcPct val="20000"/>
        </a:spcBef>
        <a:spcAft>
          <a:spcPct val="0"/>
        </a:spcAft>
        <a:buChar char="•"/>
        <a:defRPr kumimoji="1" sz="2000">
          <a:solidFill>
            <a:schemeClr val="tx1"/>
          </a:solidFill>
          <a:latin typeface="+mn-lt"/>
          <a:ea typeface="+mn-ea"/>
        </a:defRPr>
      </a:lvl5pPr>
      <a:lvl6pPr marL="2228850" indent="-228600" algn="l" rtl="0" eaLnBrk="1" fontAlgn="base" hangingPunct="1">
        <a:spcBef>
          <a:spcPct val="20000"/>
        </a:spcBef>
        <a:spcAft>
          <a:spcPct val="0"/>
        </a:spcAft>
        <a:buChar char="•"/>
        <a:defRPr kumimoji="1" sz="2000">
          <a:solidFill>
            <a:schemeClr val="tx1"/>
          </a:solidFill>
          <a:latin typeface="+mn-lt"/>
          <a:ea typeface="+mn-ea"/>
        </a:defRPr>
      </a:lvl6pPr>
      <a:lvl7pPr marL="2686050" indent="-228600" algn="l" rtl="0" eaLnBrk="1" fontAlgn="base" hangingPunct="1">
        <a:spcBef>
          <a:spcPct val="20000"/>
        </a:spcBef>
        <a:spcAft>
          <a:spcPct val="0"/>
        </a:spcAft>
        <a:buChar char="•"/>
        <a:defRPr kumimoji="1" sz="2000">
          <a:solidFill>
            <a:schemeClr val="tx1"/>
          </a:solidFill>
          <a:latin typeface="+mn-lt"/>
          <a:ea typeface="+mn-ea"/>
        </a:defRPr>
      </a:lvl7pPr>
      <a:lvl8pPr marL="3143250" indent="-228600" algn="l" rtl="0" eaLnBrk="1" fontAlgn="base" hangingPunct="1">
        <a:spcBef>
          <a:spcPct val="20000"/>
        </a:spcBef>
        <a:spcAft>
          <a:spcPct val="0"/>
        </a:spcAft>
        <a:buChar char="•"/>
        <a:defRPr kumimoji="1" sz="2000">
          <a:solidFill>
            <a:schemeClr val="tx1"/>
          </a:solidFill>
          <a:latin typeface="+mn-lt"/>
          <a:ea typeface="+mn-ea"/>
        </a:defRPr>
      </a:lvl8pPr>
      <a:lvl9pPr marL="360045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4" Type="http://schemas.microsoft.com/office/2007/relationships/hdphoto" Target="../media/hdphoto1.wdp"/><Relationship Id="rId5" Type="http://schemas.openxmlformats.org/officeDocument/2006/relationships/image" Target="../media/image36.png"/><Relationship Id="rId6" Type="http://schemas.microsoft.com/office/2007/relationships/hdphoto" Target="../media/hdphoto2.wdp"/><Relationship Id="rId7"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8.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9.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40.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41.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4" Type="http://schemas.microsoft.com/office/2007/relationships/hdphoto" Target="../media/hdphoto3.wdp"/><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emf"/><Relationship Id="rId5" Type="http://schemas.openxmlformats.org/officeDocument/2006/relationships/image" Target="../media/image43.png"/><Relationship Id="rId6" Type="http://schemas.openxmlformats.org/officeDocument/2006/relationships/image" Target="../media/image47.png"/><Relationship Id="rId7" Type="http://schemas.openxmlformats.org/officeDocument/2006/relationships/image" Target="../media/image48.pn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0.tif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10.png"/><Relationship Id="rId13"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wmf"/><Relationship Id="rId4" Type="http://schemas.openxmlformats.org/officeDocument/2006/relationships/image" Target="../media/image2.wmf"/><Relationship Id="rId5" Type="http://schemas.openxmlformats.org/officeDocument/2006/relationships/image" Target="../media/image3.wmf"/><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jpeg"/><Relationship Id="rId7" Type="http://schemas.openxmlformats.org/officeDocument/2006/relationships/image" Target="../media/image16.png"/><Relationship Id="rId8" Type="http://schemas.openxmlformats.org/officeDocument/2006/relationships/image" Target="../media/image17.jpeg"/><Relationship Id="rId9" Type="http://schemas.openxmlformats.org/officeDocument/2006/relationships/image" Target="../media/image18.jpeg"/><Relationship Id="rId10" Type="http://schemas.openxmlformats.org/officeDocument/2006/relationships/image" Target="../media/image19.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1" Type="http://schemas.openxmlformats.org/officeDocument/2006/relationships/image" Target="../media/image27.png"/><Relationship Id="rId12" Type="http://schemas.openxmlformats.org/officeDocument/2006/relationships/image" Target="../media/image28.png"/><Relationship Id="rId13" Type="http://schemas.openxmlformats.org/officeDocument/2006/relationships/image" Target="../media/image29.png"/><Relationship Id="rId14" Type="http://schemas.openxmlformats.org/officeDocument/2006/relationships/image" Target="../media/image30.png"/><Relationship Id="rId15" Type="http://schemas.openxmlformats.org/officeDocument/2006/relationships/image" Target="../media/image31.png"/><Relationship Id="rId16" Type="http://schemas.openxmlformats.org/officeDocument/2006/relationships/image" Target="../media/image32.png"/><Relationship Id="rId17" Type="http://schemas.openxmlformats.org/officeDocument/2006/relationships/image" Target="../media/image33.png"/><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0.tiff"/><Relationship Id="rId4" Type="http://schemas.openxmlformats.org/officeDocument/2006/relationships/image" Target="../media/image21.jpg"/><Relationship Id="rId5" Type="http://schemas.openxmlformats.org/officeDocument/2006/relationships/image" Target="../media/image22.jp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jpg"/><Relationship Id="rId10"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1"/>
          <p:cNvSpPr>
            <a:spLocks noGrp="1"/>
          </p:cNvSpPr>
          <p:nvPr>
            <p:ph type="dt" sz="quarter" idx="10"/>
          </p:nvPr>
        </p:nvSpPr>
        <p:spPr/>
        <p:txBody>
          <a:bodyPr/>
          <a:lstStyle/>
          <a:p>
            <a:pPr>
              <a:defRPr/>
            </a:pPr>
            <a:r>
              <a:rPr lang="en-US" altLang="ja-JP" dirty="0" smtClean="0"/>
              <a:t>May 2016</a:t>
            </a:r>
            <a:endParaRPr lang="en-US" altLang="ja-JP" dirty="0"/>
          </a:p>
        </p:txBody>
      </p:sp>
      <p:sp>
        <p:nvSpPr>
          <p:cNvPr id="5" name="フッター プレースホルダー 2"/>
          <p:cNvSpPr>
            <a:spLocks noGrp="1"/>
          </p:cNvSpPr>
          <p:nvPr>
            <p:ph type="ftr" sz="quarter" idx="11"/>
          </p:nvPr>
        </p:nvSpPr>
        <p:spPr/>
        <p:txBody>
          <a:bodyPr/>
          <a:lstStyle/>
          <a:p>
            <a:pPr>
              <a:defRPr/>
            </a:pPr>
            <a:r>
              <a:rPr lang="en-US" altLang="ja-JP" dirty="0" smtClean="0"/>
              <a:t>Yuko </a:t>
            </a:r>
            <a:r>
              <a:rPr lang="en-US" altLang="ja-JP" dirty="0" err="1" smtClean="0"/>
              <a:t>Hirabe</a:t>
            </a:r>
            <a:r>
              <a:rPr lang="en-US" altLang="ja-JP" dirty="0" smtClean="0"/>
              <a:t> et al., NAIST</a:t>
            </a:r>
            <a:endParaRPr lang="en-US" altLang="ja-JP" dirty="0"/>
          </a:p>
        </p:txBody>
      </p:sp>
      <p:sp>
        <p:nvSpPr>
          <p:cNvPr id="6" name="スライド番号プレースホルダー 3"/>
          <p:cNvSpPr>
            <a:spLocks noGrp="1"/>
          </p:cNvSpPr>
          <p:nvPr>
            <p:ph type="sldNum" sz="quarter" idx="12"/>
          </p:nvPr>
        </p:nvSpPr>
        <p:spPr/>
        <p:txBody>
          <a:bodyPr/>
          <a:lstStyle/>
          <a:p>
            <a:pPr>
              <a:defRPr/>
            </a:pPr>
            <a:r>
              <a:rPr lang="en-US" altLang="ja-JP"/>
              <a:t>Slide </a:t>
            </a:r>
            <a:fld id="{C08B494E-E0F4-BD4A-B538-A71ABD7C36A7}" type="slidenum">
              <a:rPr lang="en-US" altLang="ja-JP"/>
              <a:pPr>
                <a:defRPr/>
              </a:pPr>
              <a:t>1</a:t>
            </a:fld>
            <a:endParaRPr lang="en-US" altLang="ja-JP"/>
          </a:p>
        </p:txBody>
      </p:sp>
      <p:sp>
        <p:nvSpPr>
          <p:cNvPr id="27651" name="Rectangle 3"/>
          <p:cNvSpPr>
            <a:spLocks noChangeArrowheads="1"/>
          </p:cNvSpPr>
          <p:nvPr/>
        </p:nvSpPr>
        <p:spPr bwMode="auto">
          <a:xfrm>
            <a:off x="152400" y="609600"/>
            <a:ext cx="8991600" cy="61555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ja-JP" sz="1800" b="1" u="sng" dirty="0">
                <a:solidFill>
                  <a:schemeClr val="tx2"/>
                </a:solidFill>
                <a:effectLst>
                  <a:outerShdw blurRad="38100" dist="38100" dir="2700000" algn="tl">
                    <a:srgbClr val="DDDDDD"/>
                  </a:outerShdw>
                </a:effectLst>
                <a:cs typeface="+mn-cs"/>
              </a:rPr>
              <a:t>Project: IEEE P802.15 Working Group for Wireless Personal Area Networks (WPANs)</a:t>
            </a:r>
            <a:endParaRPr lang="en-US" altLang="ja-JP" sz="1600" b="1" dirty="0">
              <a:solidFill>
                <a:schemeClr val="tx2"/>
              </a:solidFill>
              <a:cs typeface="+mn-cs"/>
            </a:endParaRPr>
          </a:p>
          <a:p>
            <a:pPr>
              <a:defRPr/>
            </a:pPr>
            <a:endParaRPr lang="en-US" altLang="ja-JP" sz="1600" dirty="0">
              <a:solidFill>
                <a:schemeClr val="tx2"/>
              </a:solidFill>
              <a:cs typeface="+mn-cs"/>
            </a:endParaRPr>
          </a:p>
          <a:p>
            <a:pPr>
              <a:defRPr/>
            </a:pPr>
            <a:r>
              <a:rPr lang="en-US" altLang="ja-JP" sz="1600" b="1" dirty="0">
                <a:solidFill>
                  <a:schemeClr val="tx2"/>
                </a:solidFill>
                <a:cs typeface="+mn-cs"/>
              </a:rPr>
              <a:t>Submission Title:</a:t>
            </a:r>
            <a:r>
              <a:rPr lang="en-US" altLang="ja-JP" sz="1600" dirty="0">
                <a:solidFill>
                  <a:schemeClr val="tx2"/>
                </a:solidFill>
                <a:cs typeface="+mn-cs"/>
              </a:rPr>
              <a:t> [</a:t>
            </a:r>
            <a:r>
              <a:rPr kumimoji="1" lang="en-US" altLang="ja-JP" sz="1600" dirty="0">
                <a:cs typeface="+mn-cs"/>
              </a:rPr>
              <a:t>A method for generating realistic wireless traffic through analysis of smartphone operation logs</a:t>
            </a:r>
            <a:r>
              <a:rPr lang="en-US" altLang="ja-JP" sz="1600" dirty="0">
                <a:solidFill>
                  <a:schemeClr val="tx2"/>
                </a:solidFill>
                <a:cs typeface="+mn-cs"/>
              </a:rPr>
              <a:t>]	</a:t>
            </a:r>
          </a:p>
          <a:p>
            <a:pPr>
              <a:defRPr/>
            </a:pPr>
            <a:r>
              <a:rPr lang="en-US" altLang="ja-JP" sz="1600" b="1" dirty="0">
                <a:solidFill>
                  <a:schemeClr val="tx2"/>
                </a:solidFill>
                <a:cs typeface="+mn-cs"/>
              </a:rPr>
              <a:t>Date Submitted: </a:t>
            </a:r>
            <a:r>
              <a:rPr lang="en-US" altLang="ja-JP" sz="1600" dirty="0" smtClean="0">
                <a:solidFill>
                  <a:schemeClr val="tx2"/>
                </a:solidFill>
                <a:cs typeface="+mn-cs"/>
              </a:rPr>
              <a:t>[16 Feb</a:t>
            </a:r>
            <a:r>
              <a:rPr lang="en-US" altLang="ja-JP" sz="1600" dirty="0" smtClean="0">
                <a:cs typeface="+mn-cs"/>
              </a:rPr>
              <a:t>, </a:t>
            </a:r>
            <a:r>
              <a:rPr lang="en-US" altLang="ja-JP" sz="1600" dirty="0">
                <a:cs typeface="+mn-cs"/>
              </a:rPr>
              <a:t>2016</a:t>
            </a:r>
            <a:r>
              <a:rPr lang="en-US" altLang="ja-JP" sz="1600" dirty="0">
                <a:solidFill>
                  <a:schemeClr val="tx2"/>
                </a:solidFill>
                <a:cs typeface="+mn-cs"/>
              </a:rPr>
              <a:t>]	</a:t>
            </a:r>
          </a:p>
          <a:p>
            <a:pPr>
              <a:defRPr/>
            </a:pPr>
            <a:r>
              <a:rPr lang="en-US" altLang="ja-JP" sz="1600" b="1" dirty="0">
                <a:solidFill>
                  <a:schemeClr val="tx2"/>
                </a:solidFill>
                <a:cs typeface="+mn-cs"/>
              </a:rPr>
              <a:t>Source:</a:t>
            </a:r>
            <a:r>
              <a:rPr lang="en-US" altLang="ja-JP" sz="1600" dirty="0">
                <a:solidFill>
                  <a:schemeClr val="tx2"/>
                </a:solidFill>
                <a:cs typeface="+mn-cs"/>
              </a:rPr>
              <a:t> [</a:t>
            </a:r>
            <a:r>
              <a:rPr lang="en-US" altLang="ja-JP" sz="1600" dirty="0">
                <a:solidFill>
                  <a:srgbClr val="000000"/>
                </a:solidFill>
                <a:cs typeface="+mn-cs"/>
              </a:rPr>
              <a:t>Yuko Hirabe, Yutaka Arakawa, Keiichi Yasumoto</a:t>
            </a:r>
            <a:r>
              <a:rPr lang="en-US" altLang="ja-JP" sz="1600" dirty="0">
                <a:solidFill>
                  <a:schemeClr val="tx2"/>
                </a:solidFill>
                <a:cs typeface="+mn-cs"/>
              </a:rPr>
              <a:t>] Company [</a:t>
            </a:r>
            <a:r>
              <a:rPr lang="en-US" altLang="ja-JP" sz="1600" dirty="0">
                <a:solidFill>
                  <a:srgbClr val="000000"/>
                </a:solidFill>
                <a:cs typeface="+mn-cs"/>
              </a:rPr>
              <a:t>Nara Institute of Science and </a:t>
            </a:r>
            <a:r>
              <a:rPr lang="en-US" altLang="ja-JP" sz="1600" dirty="0" smtClean="0">
                <a:solidFill>
                  <a:srgbClr val="000000"/>
                </a:solidFill>
                <a:cs typeface="+mn-cs"/>
              </a:rPr>
              <a:t>Technology (NAIST)</a:t>
            </a:r>
            <a:r>
              <a:rPr lang="en-US" altLang="ja-JP" sz="1600" dirty="0" smtClean="0">
                <a:solidFill>
                  <a:schemeClr val="tx2"/>
                </a:solidFill>
                <a:cs typeface="+mn-cs"/>
              </a:rPr>
              <a:t>]</a:t>
            </a:r>
            <a:endParaRPr lang="en-US" altLang="ja-JP" sz="1600" dirty="0">
              <a:solidFill>
                <a:schemeClr val="tx2"/>
              </a:solidFill>
              <a:cs typeface="+mn-cs"/>
            </a:endParaRPr>
          </a:p>
          <a:p>
            <a:pPr>
              <a:defRPr/>
            </a:pPr>
            <a:r>
              <a:rPr lang="en-US" altLang="ja-JP" sz="1600" dirty="0">
                <a:solidFill>
                  <a:schemeClr val="tx2"/>
                </a:solidFill>
                <a:cs typeface="+mn-cs"/>
              </a:rPr>
              <a:t>Address [</a:t>
            </a:r>
            <a:r>
              <a:rPr lang="en-US" altLang="ja-JP" sz="1600" dirty="0" err="1">
                <a:cs typeface="+mn-cs"/>
              </a:rPr>
              <a:t>Takayama-cho</a:t>
            </a:r>
            <a:r>
              <a:rPr lang="en-US" altLang="ja-JP" sz="1600" dirty="0">
                <a:cs typeface="+mn-cs"/>
              </a:rPr>
              <a:t> 8916-5, </a:t>
            </a:r>
            <a:r>
              <a:rPr lang="en-US" altLang="ja-JP" sz="1600" dirty="0" err="1">
                <a:cs typeface="+mn-cs"/>
              </a:rPr>
              <a:t>Ikoma</a:t>
            </a:r>
            <a:r>
              <a:rPr lang="en-US" altLang="ja-JP" sz="1600" dirty="0">
                <a:cs typeface="+mn-cs"/>
              </a:rPr>
              <a:t>, Nara 630–0192, Japan</a:t>
            </a:r>
            <a:r>
              <a:rPr lang="ja-JP" altLang="ja-JP" sz="1600" dirty="0">
                <a:cs typeface="+mn-cs"/>
              </a:rPr>
              <a:t> </a:t>
            </a:r>
            <a:r>
              <a:rPr lang="en-US" altLang="ja-JP" sz="1600" dirty="0">
                <a:solidFill>
                  <a:schemeClr val="tx2"/>
                </a:solidFill>
                <a:cs typeface="+mn-cs"/>
              </a:rPr>
              <a:t>]</a:t>
            </a:r>
          </a:p>
          <a:p>
            <a:pPr>
              <a:defRPr/>
            </a:pPr>
            <a:r>
              <a:rPr lang="en-US" altLang="ja-JP" sz="1600" dirty="0">
                <a:solidFill>
                  <a:schemeClr val="tx2"/>
                </a:solidFill>
                <a:cs typeface="+mn-cs"/>
              </a:rPr>
              <a:t>Voice:[+81-743-72-5392], FAX: [+81-743-72-5976], E-Mail:[hirabe.yuko.ho2@is.naist.jp, </a:t>
            </a:r>
            <a:r>
              <a:rPr lang="en-US" altLang="ja-JP" sz="1600" dirty="0" err="1">
                <a:solidFill>
                  <a:schemeClr val="tx2"/>
                </a:solidFill>
                <a:cs typeface="+mn-cs"/>
              </a:rPr>
              <a:t>ara@is.naist.jp</a:t>
            </a:r>
            <a:r>
              <a:rPr lang="en-US" altLang="ja-JP" sz="1600" dirty="0">
                <a:solidFill>
                  <a:schemeClr val="tx2"/>
                </a:solidFill>
                <a:cs typeface="+mn-cs"/>
              </a:rPr>
              <a:t>, </a:t>
            </a:r>
            <a:r>
              <a:rPr lang="en-US" altLang="ja-JP" sz="1600" dirty="0" err="1">
                <a:solidFill>
                  <a:schemeClr val="tx2"/>
                </a:solidFill>
                <a:cs typeface="+mn-cs"/>
              </a:rPr>
              <a:t>yasumoto@is.naist.jp</a:t>
            </a:r>
            <a:r>
              <a:rPr lang="en-US" altLang="ja-JP" sz="1600" dirty="0">
                <a:solidFill>
                  <a:schemeClr val="tx2"/>
                </a:solidFill>
                <a:cs typeface="+mn-cs"/>
              </a:rPr>
              <a:t>]	</a:t>
            </a:r>
          </a:p>
          <a:p>
            <a:pPr>
              <a:spcBef>
                <a:spcPts val="600"/>
              </a:spcBef>
              <a:spcAft>
                <a:spcPts val="600"/>
              </a:spcAft>
              <a:defRPr/>
            </a:pPr>
            <a:r>
              <a:rPr lang="en-US" altLang="ja-JP" sz="1600" b="1" dirty="0">
                <a:solidFill>
                  <a:schemeClr val="tx2"/>
                </a:solidFill>
                <a:cs typeface="+mn-cs"/>
              </a:rPr>
              <a:t>Re:</a:t>
            </a:r>
            <a:r>
              <a:rPr lang="en-US" altLang="ja-JP" sz="1600" dirty="0">
                <a:solidFill>
                  <a:schemeClr val="tx2"/>
                </a:solidFill>
                <a:cs typeface="+mn-cs"/>
              </a:rPr>
              <a:t> []</a:t>
            </a:r>
          </a:p>
          <a:p>
            <a:pPr>
              <a:spcBef>
                <a:spcPts val="600"/>
              </a:spcBef>
              <a:spcAft>
                <a:spcPts val="600"/>
              </a:spcAft>
              <a:defRPr/>
            </a:pPr>
            <a:r>
              <a:rPr lang="en-US" altLang="ja-JP" sz="1600" b="1" dirty="0">
                <a:solidFill>
                  <a:schemeClr val="tx2"/>
                </a:solidFill>
                <a:cs typeface="+mn-cs"/>
              </a:rPr>
              <a:t>Abstract:</a:t>
            </a:r>
            <a:r>
              <a:rPr lang="en-US" altLang="ja-JP" sz="1600" dirty="0">
                <a:solidFill>
                  <a:schemeClr val="tx2"/>
                </a:solidFill>
                <a:cs typeface="+mn-cs"/>
              </a:rPr>
              <a:t>	[For development of a realistic </a:t>
            </a:r>
            <a:r>
              <a:rPr lang="en-US" altLang="ja-JP" sz="1600" dirty="0" smtClean="0">
                <a:solidFill>
                  <a:schemeClr val="tx2"/>
                </a:solidFill>
                <a:cs typeface="+mn-cs"/>
              </a:rPr>
              <a:t>performance </a:t>
            </a:r>
            <a:r>
              <a:rPr lang="en-US" altLang="ja-JP" sz="1600" dirty="0" err="1" smtClean="0">
                <a:solidFill>
                  <a:schemeClr val="tx2"/>
                </a:solidFill>
                <a:cs typeface="+mn-cs"/>
              </a:rPr>
              <a:t>eveluation</a:t>
            </a:r>
            <a:r>
              <a:rPr lang="en-US" altLang="ja-JP" sz="1600" dirty="0" smtClean="0">
                <a:solidFill>
                  <a:schemeClr val="tx2"/>
                </a:solidFill>
                <a:cs typeface="+mn-cs"/>
              </a:rPr>
              <a:t> </a:t>
            </a:r>
            <a:r>
              <a:rPr lang="en-US" altLang="ja-JP" sz="1600" dirty="0">
                <a:solidFill>
                  <a:schemeClr val="tx2"/>
                </a:solidFill>
                <a:cs typeface="+mn-cs"/>
              </a:rPr>
              <a:t>model of IEEE 802.15, this document introduces an investigated result of the influence that IEEE 802.11 interference gives to IEEE 802.15 communication, taking account of users’ operation on smartphone applications. This is informative to discuss significance of performance analysis in IEEE802.15 TG4s.]</a:t>
            </a:r>
          </a:p>
          <a:p>
            <a:pPr>
              <a:spcBef>
                <a:spcPts val="600"/>
              </a:spcBef>
              <a:spcAft>
                <a:spcPts val="600"/>
              </a:spcAft>
              <a:defRPr/>
            </a:pPr>
            <a:r>
              <a:rPr lang="en-US" altLang="ja-JP" sz="1600" b="1" dirty="0">
                <a:solidFill>
                  <a:schemeClr val="tx2"/>
                </a:solidFill>
                <a:cs typeface="+mn-cs"/>
              </a:rPr>
              <a:t>Purpose:</a:t>
            </a:r>
            <a:r>
              <a:rPr lang="en-US" altLang="ja-JP" sz="1600" dirty="0">
                <a:solidFill>
                  <a:schemeClr val="tx2"/>
                </a:solidFill>
                <a:cs typeface="+mn-cs"/>
              </a:rPr>
              <a:t>	[For discussion]</a:t>
            </a:r>
          </a:p>
          <a:p>
            <a:pPr>
              <a:defRPr/>
            </a:pPr>
            <a:r>
              <a:rPr lang="en-US" altLang="ja-JP" sz="1600" b="1" dirty="0">
                <a:solidFill>
                  <a:schemeClr val="tx2"/>
                </a:solidFill>
                <a:cs typeface="+mn-cs"/>
              </a:rPr>
              <a:t>Notice:</a:t>
            </a:r>
            <a:r>
              <a:rPr lang="en-US" altLang="ja-JP" sz="1600" dirty="0">
                <a:solidFill>
                  <a:schemeClr val="tx2"/>
                </a:solidFill>
                <a:cs typeface="+mn-cs"/>
              </a:rPr>
              <a:t>	This document has been prepared to assist the IEEE P802.15.  It is offered as a basis for discussion and is not binding on the contributing individual(s) or organization(s). The material in this document is subject to change in form and content after further study. The contributor(s) reserve(s) the right to add, amend or withdraw material contained herein.</a:t>
            </a:r>
          </a:p>
          <a:p>
            <a:pPr>
              <a:defRPr/>
            </a:pPr>
            <a:r>
              <a:rPr lang="en-US" altLang="ja-JP" sz="1600" b="1" dirty="0">
                <a:solidFill>
                  <a:schemeClr val="tx2"/>
                </a:solidFill>
                <a:cs typeface="+mn-cs"/>
              </a:rPr>
              <a:t>Release:</a:t>
            </a:r>
            <a:r>
              <a:rPr lang="en-US" altLang="ja-JP" sz="1600" dirty="0">
                <a:solidFill>
                  <a:schemeClr val="tx2"/>
                </a:solidFill>
                <a:cs typeface="+mn-cs"/>
              </a:rPr>
              <a:t>	The contributor acknowledges and accepts that this contribution becomes the property of IEEE and may be made publicly available by P802.15.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コンテンツ プレースホルダー 223"/>
          <p:cNvSpPr>
            <a:spLocks noGrp="1"/>
          </p:cNvSpPr>
          <p:nvPr>
            <p:ph idx="1"/>
          </p:nvPr>
        </p:nvSpPr>
        <p:spPr>
          <a:xfrm>
            <a:off x="685800" y="1981200"/>
            <a:ext cx="7772400" cy="4114800"/>
          </a:xfrm>
        </p:spPr>
        <p:txBody>
          <a:bodyPr/>
          <a:lstStyle/>
          <a:p>
            <a:r>
              <a:rPr lang="en-US" altLang="ja-JP" sz="2400" dirty="0"/>
              <a:t>Set the environment as the </a:t>
            </a:r>
            <a:r>
              <a:rPr lang="en-US" altLang="ja-JP" sz="2400" dirty="0" err="1"/>
              <a:t>Wifi</a:t>
            </a:r>
            <a:r>
              <a:rPr lang="en-US" altLang="ja-JP" sz="2400" dirty="0"/>
              <a:t> interferences happens to </a:t>
            </a:r>
            <a:r>
              <a:rPr lang="en-US" altLang="ja-JP" sz="2400" dirty="0" smtClean="0"/>
              <a:t>ZigBee</a:t>
            </a:r>
            <a:endParaRPr kumimoji="1" lang="en-US" altLang="ja-JP" sz="2400" dirty="0" smtClean="0"/>
          </a:p>
          <a:p>
            <a:pPr lvl="1"/>
            <a:endParaRPr kumimoji="1" lang="ja-JP" altLang="en-US" sz="2400" dirty="0"/>
          </a:p>
        </p:txBody>
      </p:sp>
      <p:sp>
        <p:nvSpPr>
          <p:cNvPr id="2" name="タイトル 1"/>
          <p:cNvSpPr>
            <a:spLocks noGrp="1"/>
          </p:cNvSpPr>
          <p:nvPr>
            <p:ph type="title"/>
          </p:nvPr>
        </p:nvSpPr>
        <p:spPr/>
        <p:txBody>
          <a:bodyPr/>
          <a:lstStyle/>
          <a:p>
            <a:r>
              <a:rPr lang="en-US" altLang="ja-JP" sz="2800" dirty="0"/>
              <a:t>Step1: </a:t>
            </a:r>
            <a:r>
              <a:rPr kumimoji="0" lang="en-US" altLang="ja-JP" sz="2800" dirty="0"/>
              <a:t>Investigate how interference with </a:t>
            </a:r>
            <a:r>
              <a:rPr kumimoji="0" lang="en-US" altLang="ja-JP" sz="2800" dirty="0">
                <a:solidFill>
                  <a:srgbClr val="000000"/>
                </a:solidFill>
              </a:rPr>
              <a:t>ZigBee-traffic </a:t>
            </a:r>
            <a:r>
              <a:rPr kumimoji="0" lang="en-US" altLang="ja-JP" sz="2800" dirty="0" smtClean="0"/>
              <a:t>happens </a:t>
            </a:r>
            <a:r>
              <a:rPr kumimoji="0" lang="en-US" altLang="ja-JP" sz="2800" dirty="0"/>
              <a:t>while using </a:t>
            </a:r>
            <a:r>
              <a:rPr kumimoji="0" lang="en-US" altLang="ja-JP" sz="2800" dirty="0" err="1"/>
              <a:t>Wifi</a:t>
            </a:r>
            <a:r>
              <a:rPr kumimoji="0" lang="en-US" altLang="ja-JP" sz="2800" dirty="0"/>
              <a:t> </a:t>
            </a:r>
            <a:r>
              <a:rPr lang="en-US" altLang="ja-JP" sz="2800" dirty="0"/>
              <a:t>(2/3)</a:t>
            </a:r>
            <a:endParaRPr kumimoji="1" lang="ja-JP" altLang="en-US" sz="2800" dirty="0"/>
          </a:p>
        </p:txBody>
      </p:sp>
      <p:sp>
        <p:nvSpPr>
          <p:cNvPr id="4" name="日付プレースホルダー 3"/>
          <p:cNvSpPr>
            <a:spLocks noGrp="1"/>
          </p:cNvSpPr>
          <p:nvPr>
            <p:ph type="dt" sz="half"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CA5FABEA-F64B-D040-A0AA-026480380A12}" type="slidenum">
              <a:rPr lang="en-US" altLang="ja-JP" smtClean="0"/>
              <a:pPr>
                <a:defRPr/>
              </a:pPr>
              <a:t>10</a:t>
            </a:fld>
            <a:endParaRPr lang="en-US" altLang="ja-JP"/>
          </a:p>
        </p:txBody>
      </p:sp>
      <p:grpSp>
        <p:nvGrpSpPr>
          <p:cNvPr id="7" name="図形グループ 6"/>
          <p:cNvGrpSpPr/>
          <p:nvPr/>
        </p:nvGrpSpPr>
        <p:grpSpPr>
          <a:xfrm>
            <a:off x="6660232" y="4503524"/>
            <a:ext cx="2103612" cy="1645151"/>
            <a:chOff x="6932884" y="2679303"/>
            <a:chExt cx="2103612" cy="1645151"/>
          </a:xfrm>
        </p:grpSpPr>
        <p:grpSp>
          <p:nvGrpSpPr>
            <p:cNvPr id="212" name="図形グループ 211"/>
            <p:cNvGrpSpPr/>
            <p:nvPr/>
          </p:nvGrpSpPr>
          <p:grpSpPr>
            <a:xfrm flipH="1">
              <a:off x="6932884" y="2760810"/>
              <a:ext cx="2103612" cy="1344330"/>
              <a:chOff x="111697" y="3107883"/>
              <a:chExt cx="2313975" cy="1478761"/>
            </a:xfrm>
          </p:grpSpPr>
          <p:pic>
            <p:nvPicPr>
              <p:cNvPr id="91" name="図 90"/>
              <p:cNvPicPr>
                <a:picLocks noChangeAspect="1"/>
              </p:cNvPicPr>
              <p:nvPr/>
            </p:nvPicPr>
            <p:blipFill>
              <a:blip r:embed="rId3">
                <a:extLst>
                  <a:ext uri="{BEBA8EAE-BF5A-486C-A8C5-ECC9F3942E4B}">
                    <a14:imgProps xmlns:a14="http://schemas.microsoft.com/office/drawing/2010/main">
                      <a14:imgLayer r:embed="rId4">
                        <a14:imgEffect>
                          <a14:backgroundRemoval t="2353" b="97059" l="10000" r="90000"/>
                        </a14:imgEffect>
                      </a14:imgLayer>
                    </a14:imgProps>
                  </a:ext>
                </a:extLst>
              </a:blip>
              <a:stretch>
                <a:fillRect/>
              </a:stretch>
            </p:blipFill>
            <p:spPr>
              <a:xfrm>
                <a:off x="111697" y="3406205"/>
                <a:ext cx="1768889" cy="939723"/>
              </a:xfrm>
              <a:prstGeom prst="rect">
                <a:avLst/>
              </a:prstGeom>
            </p:spPr>
          </p:pic>
          <p:pic>
            <p:nvPicPr>
              <p:cNvPr id="92" name="図 91"/>
              <p:cNvPicPr>
                <a:picLocks noChangeAspect="1"/>
              </p:cNvPicPr>
              <p:nvPr/>
            </p:nvPicPr>
            <p:blipFill>
              <a:blip r:embed="rId5">
                <a:extLst>
                  <a:ext uri="{BEBA8EAE-BF5A-486C-A8C5-ECC9F3942E4B}">
                    <a14:imgProps xmlns:a14="http://schemas.microsoft.com/office/drawing/2010/main">
                      <a14:imgLayer r:embed="rId6">
                        <a14:imgEffect>
                          <a14:backgroundRemoval t="0" b="97028" l="0" r="100000"/>
                        </a14:imgEffect>
                      </a14:imgLayer>
                    </a14:imgProps>
                  </a:ext>
                </a:extLst>
              </a:blip>
              <a:stretch>
                <a:fillRect/>
              </a:stretch>
            </p:blipFill>
            <p:spPr>
              <a:xfrm rot="177391">
                <a:off x="1795018" y="3107883"/>
                <a:ext cx="630654" cy="765888"/>
              </a:xfrm>
              <a:prstGeom prst="rect">
                <a:avLst/>
              </a:prstGeom>
            </p:spPr>
          </p:pic>
          <p:cxnSp>
            <p:nvCxnSpPr>
              <p:cNvPr id="93" name="直線コネクタ 92"/>
              <p:cNvCxnSpPr/>
              <p:nvPr/>
            </p:nvCxnSpPr>
            <p:spPr>
              <a:xfrm flipV="1">
                <a:off x="1730589" y="3744933"/>
                <a:ext cx="95913" cy="242031"/>
              </a:xfrm>
              <a:prstGeom prst="line">
                <a:avLst/>
              </a:prstGeom>
            </p:spPr>
            <p:style>
              <a:lnRef idx="1">
                <a:schemeClr val="accent1"/>
              </a:lnRef>
              <a:fillRef idx="0">
                <a:schemeClr val="accent1"/>
              </a:fillRef>
              <a:effectRef idx="0">
                <a:schemeClr val="accent1"/>
              </a:effectRef>
              <a:fontRef idx="minor">
                <a:schemeClr val="tx1"/>
              </a:fontRef>
            </p:style>
          </p:cxnSp>
          <p:pic>
            <p:nvPicPr>
              <p:cNvPr id="110" name="図 109"/>
              <p:cNvPicPr>
                <a:picLocks noChangeAspect="1"/>
              </p:cNvPicPr>
              <p:nvPr/>
            </p:nvPicPr>
            <p:blipFill>
              <a:blip r:embed="rId5">
                <a:extLst>
                  <a:ext uri="{BEBA8EAE-BF5A-486C-A8C5-ECC9F3942E4B}">
                    <a14:imgProps xmlns:a14="http://schemas.microsoft.com/office/drawing/2010/main">
                      <a14:imgLayer r:embed="rId6">
                        <a14:imgEffect>
                          <a14:backgroundRemoval t="0" b="97028" l="0" r="100000"/>
                        </a14:imgEffect>
                      </a14:imgLayer>
                    </a14:imgProps>
                  </a:ext>
                </a:extLst>
              </a:blip>
              <a:stretch>
                <a:fillRect/>
              </a:stretch>
            </p:blipFill>
            <p:spPr>
              <a:xfrm rot="177391">
                <a:off x="1775335" y="3820757"/>
                <a:ext cx="630655" cy="765887"/>
              </a:xfrm>
              <a:prstGeom prst="rect">
                <a:avLst/>
              </a:prstGeom>
            </p:spPr>
          </p:pic>
          <p:cxnSp>
            <p:nvCxnSpPr>
              <p:cNvPr id="112" name="直線コネクタ 111"/>
              <p:cNvCxnSpPr/>
              <p:nvPr/>
            </p:nvCxnSpPr>
            <p:spPr>
              <a:xfrm flipH="1" flipV="1">
                <a:off x="1730590" y="4050905"/>
                <a:ext cx="139732" cy="118549"/>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9" name="テキスト ボックス 108"/>
            <p:cNvSpPr txBox="1"/>
            <p:nvPr/>
          </p:nvSpPr>
          <p:spPr>
            <a:xfrm>
              <a:off x="6969682" y="4047455"/>
              <a:ext cx="554646" cy="276999"/>
            </a:xfrm>
            <a:prstGeom prst="rect">
              <a:avLst/>
            </a:prstGeom>
            <a:solidFill>
              <a:schemeClr val="bg1"/>
            </a:solidFill>
          </p:spPr>
          <p:txBody>
            <a:bodyPr wrap="square" rtlCol="0">
              <a:spAutoFit/>
            </a:bodyPr>
            <a:lstStyle/>
            <a:p>
              <a:r>
                <a:rPr kumimoji="1" lang="en-US" altLang="ja-JP" dirty="0" err="1" smtClean="0">
                  <a:latin typeface="+mn-lt"/>
                </a:rPr>
                <a:t>Xbee</a:t>
              </a:r>
              <a:endParaRPr kumimoji="1" lang="ja-JP" altLang="en-US" dirty="0">
                <a:latin typeface="+mn-lt"/>
              </a:endParaRPr>
            </a:p>
          </p:txBody>
        </p:sp>
        <p:sp>
          <p:nvSpPr>
            <p:cNvPr id="111" name="テキスト ボックス 110"/>
            <p:cNvSpPr txBox="1"/>
            <p:nvPr/>
          </p:nvSpPr>
          <p:spPr>
            <a:xfrm>
              <a:off x="7775555" y="3831431"/>
              <a:ext cx="1188933" cy="276999"/>
            </a:xfrm>
            <a:prstGeom prst="rect">
              <a:avLst/>
            </a:prstGeom>
            <a:solidFill>
              <a:schemeClr val="bg1"/>
            </a:solidFill>
          </p:spPr>
          <p:txBody>
            <a:bodyPr wrap="square" rtlCol="0">
              <a:spAutoFit/>
            </a:bodyPr>
            <a:lstStyle/>
            <a:p>
              <a:r>
                <a:rPr kumimoji="1" lang="en-US" altLang="ja-JP" dirty="0" err="1" smtClean="0">
                  <a:latin typeface="+mn-lt"/>
                </a:rPr>
                <a:t>Macbook</a:t>
              </a:r>
              <a:r>
                <a:rPr kumimoji="1" lang="en-US" altLang="ja-JP" dirty="0" smtClean="0">
                  <a:latin typeface="+mn-lt"/>
                </a:rPr>
                <a:t> Air</a:t>
              </a:r>
              <a:endParaRPr kumimoji="1" lang="ja-JP" altLang="en-US" dirty="0">
                <a:latin typeface="+mn-lt"/>
              </a:endParaRPr>
            </a:p>
          </p:txBody>
        </p:sp>
        <p:sp>
          <p:nvSpPr>
            <p:cNvPr id="118" name="テキスト ボックス 117"/>
            <p:cNvSpPr txBox="1"/>
            <p:nvPr/>
          </p:nvSpPr>
          <p:spPr>
            <a:xfrm>
              <a:off x="7269953" y="2679303"/>
              <a:ext cx="1622527" cy="276999"/>
            </a:xfrm>
            <a:prstGeom prst="rect">
              <a:avLst/>
            </a:prstGeom>
            <a:solidFill>
              <a:schemeClr val="bg1"/>
            </a:solidFill>
          </p:spPr>
          <p:txBody>
            <a:bodyPr wrap="square" rtlCol="0">
              <a:spAutoFit/>
            </a:bodyPr>
            <a:lstStyle/>
            <a:p>
              <a:r>
                <a:rPr kumimoji="1" lang="en-US" altLang="ja-JP" dirty="0" smtClean="0">
                  <a:latin typeface="+mn-lt"/>
                </a:rPr>
                <a:t>Data receiving side</a:t>
              </a:r>
              <a:endParaRPr kumimoji="1" lang="ja-JP" altLang="en-US" dirty="0">
                <a:latin typeface="+mn-lt"/>
              </a:endParaRPr>
            </a:p>
          </p:txBody>
        </p:sp>
      </p:grpSp>
      <p:grpSp>
        <p:nvGrpSpPr>
          <p:cNvPr id="18" name="図形グループ 17"/>
          <p:cNvGrpSpPr/>
          <p:nvPr/>
        </p:nvGrpSpPr>
        <p:grpSpPr>
          <a:xfrm>
            <a:off x="683568" y="3000263"/>
            <a:ext cx="1622527" cy="1028198"/>
            <a:chOff x="683568" y="3111387"/>
            <a:chExt cx="1622527" cy="1028198"/>
          </a:xfrm>
        </p:grpSpPr>
        <p:sp>
          <p:nvSpPr>
            <p:cNvPr id="119" name="テキスト ボックス 118"/>
            <p:cNvSpPr txBox="1"/>
            <p:nvPr/>
          </p:nvSpPr>
          <p:spPr>
            <a:xfrm>
              <a:off x="683568" y="3111387"/>
              <a:ext cx="1622527" cy="276999"/>
            </a:xfrm>
            <a:prstGeom prst="rect">
              <a:avLst/>
            </a:prstGeom>
            <a:solidFill>
              <a:schemeClr val="bg1"/>
            </a:solidFill>
          </p:spPr>
          <p:txBody>
            <a:bodyPr wrap="square" rtlCol="0">
              <a:spAutoFit/>
            </a:bodyPr>
            <a:lstStyle/>
            <a:p>
              <a:r>
                <a:rPr kumimoji="1" lang="en-US" altLang="ja-JP" dirty="0">
                  <a:latin typeface="+mn-lt"/>
                </a:rPr>
                <a:t>Data sending side</a:t>
              </a:r>
              <a:endParaRPr kumimoji="1" lang="ja-JP" altLang="en-US" dirty="0">
                <a:latin typeface="+mn-lt"/>
              </a:endParaRPr>
            </a:p>
          </p:txBody>
        </p:sp>
        <p:pic>
          <p:nvPicPr>
            <p:cNvPr id="120" name="図 119"/>
            <p:cNvPicPr>
              <a:picLocks noChangeAspect="1"/>
            </p:cNvPicPr>
            <p:nvPr/>
          </p:nvPicPr>
          <p:blipFill>
            <a:blip r:embed="rId5">
              <a:extLst>
                <a:ext uri="{BEBA8EAE-BF5A-486C-A8C5-ECC9F3942E4B}">
                  <a14:imgProps xmlns:a14="http://schemas.microsoft.com/office/drawing/2010/main">
                    <a14:imgLayer r:embed="rId6">
                      <a14:imgEffect>
                        <a14:backgroundRemoval t="0" b="97028" l="0" r="100000"/>
                      </a14:imgEffect>
                    </a14:imgLayer>
                  </a14:imgProps>
                </a:ext>
              </a:extLst>
            </a:blip>
            <a:stretch>
              <a:fillRect/>
            </a:stretch>
          </p:blipFill>
          <p:spPr>
            <a:xfrm rot="177391">
              <a:off x="714145" y="3443323"/>
              <a:ext cx="573322" cy="696262"/>
            </a:xfrm>
            <a:prstGeom prst="rect">
              <a:avLst/>
            </a:prstGeom>
          </p:spPr>
        </p:pic>
        <p:sp>
          <p:nvSpPr>
            <p:cNvPr id="121" name="テキスト ボックス 120"/>
            <p:cNvSpPr txBox="1"/>
            <p:nvPr/>
          </p:nvSpPr>
          <p:spPr>
            <a:xfrm>
              <a:off x="1352011" y="3728857"/>
              <a:ext cx="506201" cy="315323"/>
            </a:xfrm>
            <a:prstGeom prst="rect">
              <a:avLst/>
            </a:prstGeom>
            <a:solidFill>
              <a:schemeClr val="bg1"/>
            </a:solidFill>
          </p:spPr>
          <p:txBody>
            <a:bodyPr wrap="square" rtlCol="0">
              <a:spAutoFit/>
            </a:bodyPr>
            <a:lstStyle/>
            <a:p>
              <a:r>
                <a:rPr kumimoji="1" lang="en-US" altLang="ja-JP" dirty="0" smtClean="0">
                  <a:latin typeface="+mn-lt"/>
                </a:rPr>
                <a:t>× 5</a:t>
              </a:r>
              <a:endParaRPr kumimoji="1" lang="ja-JP" altLang="en-US" dirty="0">
                <a:latin typeface="+mn-lt"/>
              </a:endParaRPr>
            </a:p>
          </p:txBody>
        </p:sp>
      </p:grpSp>
      <p:grpSp>
        <p:nvGrpSpPr>
          <p:cNvPr id="13" name="図形グループ 12"/>
          <p:cNvGrpSpPr/>
          <p:nvPr/>
        </p:nvGrpSpPr>
        <p:grpSpPr>
          <a:xfrm>
            <a:off x="2413394" y="3045050"/>
            <a:ext cx="2106785" cy="759988"/>
            <a:chOff x="3451523" y="2892052"/>
            <a:chExt cx="2002695" cy="759988"/>
          </a:xfrm>
        </p:grpSpPr>
        <p:sp>
          <p:nvSpPr>
            <p:cNvPr id="164" name="角丸四角形吹き出し 163"/>
            <p:cNvSpPr/>
            <p:nvPr/>
          </p:nvSpPr>
          <p:spPr>
            <a:xfrm>
              <a:off x="3451523" y="2892052"/>
              <a:ext cx="2002695" cy="759988"/>
            </a:xfrm>
            <a:prstGeom prst="wedgeRoundRectCallout">
              <a:avLst>
                <a:gd name="adj1" fmla="val -14513"/>
                <a:gd name="adj2" fmla="val 72630"/>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04" name="テキスト ボックス 203"/>
            <p:cNvSpPr txBox="1"/>
            <p:nvPr/>
          </p:nvSpPr>
          <p:spPr>
            <a:xfrm>
              <a:off x="4203187" y="2965801"/>
              <a:ext cx="1199947" cy="646331"/>
            </a:xfrm>
            <a:prstGeom prst="rect">
              <a:avLst/>
            </a:prstGeom>
            <a:solidFill>
              <a:schemeClr val="bg1"/>
            </a:solidFill>
          </p:spPr>
          <p:txBody>
            <a:bodyPr wrap="square" rtlCol="0">
              <a:spAutoFit/>
            </a:bodyPr>
            <a:lstStyle/>
            <a:p>
              <a:r>
                <a:rPr kumimoji="1" lang="en-US" altLang="ja-JP" dirty="0">
                  <a:latin typeface="+mn-lt"/>
                </a:rPr>
                <a:t>10 times / </a:t>
              </a:r>
              <a:r>
                <a:rPr kumimoji="1" lang="en-US" altLang="ja-JP" dirty="0" smtClean="0">
                  <a:latin typeface="+mn-lt"/>
                </a:rPr>
                <a:t>1s</a:t>
              </a:r>
            </a:p>
            <a:p>
              <a:r>
                <a:rPr kumimoji="1" lang="en-US" altLang="ja-JP" dirty="0" smtClean="0">
                  <a:latin typeface="+mn-lt"/>
                </a:rPr>
                <a:t>Total 1200 </a:t>
              </a:r>
              <a:r>
                <a:rPr kumimoji="1" lang="en-US" altLang="ja-JP" dirty="0">
                  <a:latin typeface="+mn-lt"/>
                </a:rPr>
                <a:t>times</a:t>
              </a:r>
              <a:endParaRPr kumimoji="1" lang="ja-JP" altLang="en-US" dirty="0">
                <a:latin typeface="+mn-lt"/>
              </a:endParaRPr>
            </a:p>
          </p:txBody>
        </p:sp>
        <p:grpSp>
          <p:nvGrpSpPr>
            <p:cNvPr id="12" name="図形グループ 11"/>
            <p:cNvGrpSpPr/>
            <p:nvPr/>
          </p:nvGrpSpPr>
          <p:grpSpPr>
            <a:xfrm>
              <a:off x="3635896" y="3068202"/>
              <a:ext cx="423274" cy="432806"/>
              <a:chOff x="4286954" y="2726835"/>
              <a:chExt cx="423274" cy="432806"/>
            </a:xfrm>
          </p:grpSpPr>
          <p:sp>
            <p:nvSpPr>
              <p:cNvPr id="165" name="正方形/長方形 164"/>
              <p:cNvSpPr/>
              <p:nvPr/>
            </p:nvSpPr>
            <p:spPr>
              <a:xfrm>
                <a:off x="4286954" y="2726835"/>
                <a:ext cx="423274" cy="4328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9" name="直線コネクタ 198"/>
              <p:cNvCxnSpPr/>
              <p:nvPr/>
            </p:nvCxnSpPr>
            <p:spPr>
              <a:xfrm>
                <a:off x="4330358" y="2844940"/>
                <a:ext cx="324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直線コネクタ 199"/>
              <p:cNvCxnSpPr/>
              <p:nvPr/>
            </p:nvCxnSpPr>
            <p:spPr>
              <a:xfrm>
                <a:off x="4330358" y="2997608"/>
                <a:ext cx="324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直線コネクタ 200"/>
              <p:cNvCxnSpPr/>
              <p:nvPr/>
            </p:nvCxnSpPr>
            <p:spPr>
              <a:xfrm>
                <a:off x="4330358" y="3073941"/>
                <a:ext cx="324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直線コネクタ 205"/>
              <p:cNvCxnSpPr/>
              <p:nvPr/>
            </p:nvCxnSpPr>
            <p:spPr>
              <a:xfrm>
                <a:off x="4330358" y="2921274"/>
                <a:ext cx="324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9" name="図形グループ 18"/>
          <p:cNvGrpSpPr/>
          <p:nvPr/>
        </p:nvGrpSpPr>
        <p:grpSpPr>
          <a:xfrm rot="1091566">
            <a:off x="2024397" y="4540579"/>
            <a:ext cx="4273801" cy="710550"/>
            <a:chOff x="2047410" y="3679113"/>
            <a:chExt cx="4273801" cy="710550"/>
          </a:xfrm>
        </p:grpSpPr>
        <p:cxnSp>
          <p:nvCxnSpPr>
            <p:cNvPr id="117" name="直線矢印コネクタ 116"/>
            <p:cNvCxnSpPr/>
            <p:nvPr/>
          </p:nvCxnSpPr>
          <p:spPr>
            <a:xfrm flipH="1">
              <a:off x="2047410" y="3876068"/>
              <a:ext cx="4212915" cy="10787"/>
            </a:xfrm>
            <a:prstGeom prst="straightConnector1">
              <a:avLst/>
            </a:prstGeom>
            <a:ln>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3" name="直線矢印コネクタ 132"/>
            <p:cNvCxnSpPr/>
            <p:nvPr/>
          </p:nvCxnSpPr>
          <p:spPr>
            <a:xfrm flipV="1">
              <a:off x="2086784" y="3679113"/>
              <a:ext cx="4212915" cy="1"/>
            </a:xfrm>
            <a:prstGeom prst="straightConnector1">
              <a:avLst/>
            </a:prstGeom>
            <a:ln w="635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4" name="テキスト ボックス 213"/>
            <p:cNvSpPr txBox="1"/>
            <p:nvPr/>
          </p:nvSpPr>
          <p:spPr>
            <a:xfrm rot="5789">
              <a:off x="3823411" y="4051109"/>
              <a:ext cx="2497800" cy="338554"/>
            </a:xfrm>
            <a:prstGeom prst="rect">
              <a:avLst/>
            </a:prstGeom>
            <a:solidFill>
              <a:schemeClr val="bg1"/>
            </a:solidFill>
          </p:spPr>
          <p:txBody>
            <a:bodyPr wrap="none" rtlCol="0">
              <a:spAutoFit/>
            </a:bodyPr>
            <a:lstStyle/>
            <a:p>
              <a:r>
                <a:rPr kumimoji="1" lang="en-US" altLang="ja-JP" sz="1600" dirty="0" smtClean="0">
                  <a:latin typeface="+mn-lt"/>
                </a:rPr>
                <a:t>ZigBee data transmission</a:t>
              </a:r>
              <a:endParaRPr kumimoji="1" lang="ja-JP" altLang="en-US" sz="1600" dirty="0">
                <a:latin typeface="+mn-lt"/>
              </a:endParaRPr>
            </a:p>
          </p:txBody>
        </p:sp>
      </p:grpSp>
      <p:sp>
        <p:nvSpPr>
          <p:cNvPr id="132" name="テキスト ボックス 131"/>
          <p:cNvSpPr txBox="1"/>
          <p:nvPr/>
        </p:nvSpPr>
        <p:spPr>
          <a:xfrm>
            <a:off x="4820514" y="4965279"/>
            <a:ext cx="569387" cy="276999"/>
          </a:xfrm>
          <a:prstGeom prst="rect">
            <a:avLst/>
          </a:prstGeom>
          <a:solidFill>
            <a:schemeClr val="bg1"/>
          </a:solidFill>
        </p:spPr>
        <p:txBody>
          <a:bodyPr wrap="none" rtlCol="0">
            <a:spAutoFit/>
          </a:bodyPr>
          <a:lstStyle/>
          <a:p>
            <a:r>
              <a:rPr lang="en-US" altLang="ja-JP" dirty="0" smtClean="0">
                <a:latin typeface="+mn-lt"/>
              </a:rPr>
              <a:t>1.0 m</a:t>
            </a:r>
            <a:endParaRPr kumimoji="1" lang="ja-JP" altLang="en-US" dirty="0">
              <a:latin typeface="+mn-lt"/>
            </a:endParaRPr>
          </a:p>
        </p:txBody>
      </p:sp>
      <p:grpSp>
        <p:nvGrpSpPr>
          <p:cNvPr id="60" name="図形グループ 59"/>
          <p:cNvGrpSpPr/>
          <p:nvPr/>
        </p:nvGrpSpPr>
        <p:grpSpPr>
          <a:xfrm>
            <a:off x="741233" y="5045059"/>
            <a:ext cx="377915" cy="545055"/>
            <a:chOff x="6699920" y="2662809"/>
            <a:chExt cx="2202780" cy="3788790"/>
          </a:xfrm>
        </p:grpSpPr>
        <p:sp>
          <p:nvSpPr>
            <p:cNvPr id="61" name="角丸四角形 60"/>
            <p:cNvSpPr/>
            <p:nvPr/>
          </p:nvSpPr>
          <p:spPr>
            <a:xfrm>
              <a:off x="6699920" y="2662809"/>
              <a:ext cx="2202780" cy="3788790"/>
            </a:xfrm>
            <a:prstGeom prst="roundRect">
              <a:avLst/>
            </a:prstGeom>
            <a:solidFill>
              <a:schemeClr val="tx1">
                <a:alpha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2" name="正方形/長方形 61"/>
            <p:cNvSpPr/>
            <p:nvPr/>
          </p:nvSpPr>
          <p:spPr>
            <a:xfrm>
              <a:off x="6934200" y="2953585"/>
              <a:ext cx="1727200" cy="3028115"/>
            </a:xfrm>
            <a:prstGeom prst="rect">
              <a:avLst/>
            </a:prstGeom>
            <a:solidFill>
              <a:schemeClr val="bg1">
                <a:alpha val="95000"/>
              </a:schemeClr>
            </a:solidFill>
            <a:ln>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63" name="円/楕円 62"/>
            <p:cNvSpPr/>
            <p:nvPr/>
          </p:nvSpPr>
          <p:spPr>
            <a:xfrm>
              <a:off x="7620000" y="6032500"/>
              <a:ext cx="368300" cy="373374"/>
            </a:xfrm>
            <a:prstGeom prst="ellipse">
              <a:avLst/>
            </a:prstGeom>
            <a:solidFill>
              <a:schemeClr val="tx1">
                <a:alpha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4" name="角丸四角形 63"/>
            <p:cNvSpPr/>
            <p:nvPr/>
          </p:nvSpPr>
          <p:spPr>
            <a:xfrm>
              <a:off x="7696200" y="6108700"/>
              <a:ext cx="228600" cy="220974"/>
            </a:xfrm>
            <a:prstGeom prst="roundRect">
              <a:avLst/>
            </a:prstGeom>
            <a:solidFill>
              <a:schemeClr val="tx1">
                <a:alpha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65" name="図 64"/>
          <p:cNvPicPr>
            <a:picLocks noChangeAspect="1"/>
          </p:cNvPicPr>
          <p:nvPr/>
        </p:nvPicPr>
        <p:blipFill>
          <a:blip r:embed="rId3">
            <a:extLst>
              <a:ext uri="{BEBA8EAE-BF5A-486C-A8C5-ECC9F3942E4B}">
                <a14:imgProps xmlns:a14="http://schemas.microsoft.com/office/drawing/2010/main">
                  <a14:imgLayer r:embed="rId4">
                    <a14:imgEffect>
                      <a14:backgroundRemoval t="2353" b="97059" l="10000" r="90000"/>
                    </a14:imgEffect>
                  </a14:imgLayer>
                </a14:imgProps>
              </a:ext>
            </a:extLst>
          </a:blip>
          <a:stretch>
            <a:fillRect/>
          </a:stretch>
        </p:blipFill>
        <p:spPr>
          <a:xfrm>
            <a:off x="430342" y="5739647"/>
            <a:ext cx="998492" cy="530450"/>
          </a:xfrm>
          <a:prstGeom prst="rect">
            <a:avLst/>
          </a:prstGeom>
        </p:spPr>
      </p:pic>
      <p:sp>
        <p:nvSpPr>
          <p:cNvPr id="66" name="テキスト ボックス 65"/>
          <p:cNvSpPr txBox="1"/>
          <p:nvPr/>
        </p:nvSpPr>
        <p:spPr>
          <a:xfrm>
            <a:off x="1314356" y="5222135"/>
            <a:ext cx="1462607" cy="276999"/>
          </a:xfrm>
          <a:prstGeom prst="rect">
            <a:avLst/>
          </a:prstGeom>
          <a:solidFill>
            <a:schemeClr val="bg1"/>
          </a:solidFill>
        </p:spPr>
        <p:txBody>
          <a:bodyPr wrap="square" rtlCol="0">
            <a:spAutoFit/>
          </a:bodyPr>
          <a:lstStyle/>
          <a:p>
            <a:r>
              <a:rPr kumimoji="1" lang="en-US" altLang="ja-JP" dirty="0" smtClean="0">
                <a:latin typeface="+mn-lt"/>
              </a:rPr>
              <a:t>Android × 10</a:t>
            </a:r>
            <a:endParaRPr kumimoji="1" lang="ja-JP" altLang="en-US" dirty="0">
              <a:latin typeface="+mn-lt"/>
            </a:endParaRPr>
          </a:p>
        </p:txBody>
      </p:sp>
      <p:sp>
        <p:nvSpPr>
          <p:cNvPr id="67" name="テキスト ボックス 66"/>
          <p:cNvSpPr txBox="1"/>
          <p:nvPr/>
        </p:nvSpPr>
        <p:spPr>
          <a:xfrm>
            <a:off x="1314356" y="5829557"/>
            <a:ext cx="1601300" cy="276999"/>
          </a:xfrm>
          <a:prstGeom prst="rect">
            <a:avLst/>
          </a:prstGeom>
          <a:solidFill>
            <a:schemeClr val="bg1"/>
          </a:solidFill>
        </p:spPr>
        <p:txBody>
          <a:bodyPr wrap="square" rtlCol="0">
            <a:spAutoFit/>
          </a:bodyPr>
          <a:lstStyle/>
          <a:p>
            <a:r>
              <a:rPr kumimoji="1" lang="en-US" altLang="ja-JP" dirty="0" err="1" smtClean="0">
                <a:latin typeface="+mn-lt"/>
              </a:rPr>
              <a:t>Macbook</a:t>
            </a:r>
            <a:r>
              <a:rPr kumimoji="1" lang="en-US" altLang="ja-JP" dirty="0" smtClean="0">
                <a:latin typeface="+mn-lt"/>
              </a:rPr>
              <a:t> Air</a:t>
            </a:r>
            <a:r>
              <a:rPr kumimoji="1" lang="en-US" altLang="ja-JP" dirty="0">
                <a:latin typeface="+mn-lt"/>
              </a:rPr>
              <a:t> </a:t>
            </a:r>
            <a:r>
              <a:rPr kumimoji="1" lang="en-US" altLang="ja-JP" dirty="0" smtClean="0">
                <a:latin typeface="+mn-lt"/>
              </a:rPr>
              <a:t>× 2</a:t>
            </a:r>
            <a:endParaRPr kumimoji="1" lang="ja-JP" altLang="en-US" dirty="0">
              <a:latin typeface="+mn-lt"/>
            </a:endParaRPr>
          </a:p>
        </p:txBody>
      </p:sp>
      <p:grpSp>
        <p:nvGrpSpPr>
          <p:cNvPr id="69" name="図形グループ 68"/>
          <p:cNvGrpSpPr/>
          <p:nvPr/>
        </p:nvGrpSpPr>
        <p:grpSpPr>
          <a:xfrm rot="20213625">
            <a:off x="2261596" y="3797722"/>
            <a:ext cx="4252289" cy="837912"/>
            <a:chOff x="2909896" y="5327392"/>
            <a:chExt cx="4252289" cy="837912"/>
          </a:xfrm>
        </p:grpSpPr>
        <p:cxnSp>
          <p:nvCxnSpPr>
            <p:cNvPr id="70" name="直線矢印コネクタ 69"/>
            <p:cNvCxnSpPr/>
            <p:nvPr/>
          </p:nvCxnSpPr>
          <p:spPr>
            <a:xfrm flipH="1">
              <a:off x="2909896" y="5984625"/>
              <a:ext cx="4212915" cy="10787"/>
            </a:xfrm>
            <a:prstGeom prst="straightConnector1">
              <a:avLst/>
            </a:prstGeom>
            <a:ln>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72" name="テキスト ボックス 71"/>
            <p:cNvSpPr txBox="1"/>
            <p:nvPr/>
          </p:nvSpPr>
          <p:spPr>
            <a:xfrm>
              <a:off x="6133810" y="5860605"/>
              <a:ext cx="569387" cy="304699"/>
            </a:xfrm>
            <a:prstGeom prst="rect">
              <a:avLst/>
            </a:prstGeom>
            <a:solidFill>
              <a:schemeClr val="bg1"/>
            </a:solidFill>
          </p:spPr>
          <p:txBody>
            <a:bodyPr wrap="none" rtlCol="0">
              <a:spAutoFit/>
            </a:bodyPr>
            <a:lstStyle/>
            <a:p>
              <a:r>
                <a:rPr lang="en-US" altLang="ja-JP" dirty="0" smtClean="0">
                  <a:latin typeface="+mn-lt"/>
                </a:rPr>
                <a:t>1.5 m</a:t>
              </a:r>
              <a:endParaRPr kumimoji="1" lang="ja-JP" altLang="en-US" dirty="0">
                <a:latin typeface="+mn-lt"/>
              </a:endParaRPr>
            </a:p>
          </p:txBody>
        </p:sp>
        <p:cxnSp>
          <p:nvCxnSpPr>
            <p:cNvPr id="73" name="直線矢印コネクタ 72"/>
            <p:cNvCxnSpPr/>
            <p:nvPr/>
          </p:nvCxnSpPr>
          <p:spPr>
            <a:xfrm flipV="1">
              <a:off x="2949270" y="5787670"/>
              <a:ext cx="4212915" cy="1"/>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テキスト ボックス 73"/>
            <p:cNvSpPr txBox="1"/>
            <p:nvPr/>
          </p:nvSpPr>
          <p:spPr>
            <a:xfrm>
              <a:off x="5426705" y="5327392"/>
              <a:ext cx="1574470" cy="338554"/>
            </a:xfrm>
            <a:prstGeom prst="rect">
              <a:avLst/>
            </a:prstGeom>
            <a:solidFill>
              <a:schemeClr val="bg1"/>
            </a:solidFill>
          </p:spPr>
          <p:txBody>
            <a:bodyPr wrap="none" rtlCol="0">
              <a:spAutoFit/>
            </a:bodyPr>
            <a:lstStyle/>
            <a:p>
              <a:r>
                <a:rPr lang="en-US" altLang="ja-JP" sz="1600" dirty="0" err="1" smtClean="0">
                  <a:latin typeface="+mn-lt"/>
                </a:rPr>
                <a:t>Wifi</a:t>
              </a:r>
              <a:r>
                <a:rPr lang="en-US" altLang="ja-JP" sz="1600" dirty="0" smtClean="0">
                  <a:latin typeface="+mn-lt"/>
                </a:rPr>
                <a:t> connection</a:t>
              </a:r>
              <a:endParaRPr kumimoji="1" lang="ja-JP" altLang="en-US" sz="1600" dirty="0">
                <a:latin typeface="+mn-lt"/>
              </a:endParaRPr>
            </a:p>
          </p:txBody>
        </p:sp>
      </p:grpSp>
      <p:pic>
        <p:nvPicPr>
          <p:cNvPr id="75" name="図 74"/>
          <p:cNvPicPr>
            <a:picLocks noChangeAspect="1"/>
          </p:cNvPicPr>
          <p:nvPr/>
        </p:nvPicPr>
        <p:blipFill>
          <a:blip r:embed="rId3">
            <a:extLst>
              <a:ext uri="{BEBA8EAE-BF5A-486C-A8C5-ECC9F3942E4B}">
                <a14:imgProps xmlns:a14="http://schemas.microsoft.com/office/drawing/2010/main">
                  <a14:imgLayer r:embed="rId4">
                    <a14:imgEffect>
                      <a14:backgroundRemoval t="2353" b="97059" l="10000" r="90000"/>
                    </a14:imgEffect>
                  </a14:imgLayer>
                </a14:imgProps>
              </a:ext>
            </a:extLst>
          </a:blip>
          <a:stretch>
            <a:fillRect/>
          </a:stretch>
        </p:blipFill>
        <p:spPr>
          <a:xfrm>
            <a:off x="6782516" y="2739651"/>
            <a:ext cx="1461892" cy="776631"/>
          </a:xfrm>
          <a:prstGeom prst="rect">
            <a:avLst/>
          </a:prstGeom>
        </p:spPr>
      </p:pic>
      <p:sp>
        <p:nvSpPr>
          <p:cNvPr id="76" name="テキスト ボックス 75"/>
          <p:cNvSpPr txBox="1"/>
          <p:nvPr/>
        </p:nvSpPr>
        <p:spPr>
          <a:xfrm>
            <a:off x="6997812" y="3516282"/>
            <a:ext cx="1080848" cy="276999"/>
          </a:xfrm>
          <a:prstGeom prst="rect">
            <a:avLst/>
          </a:prstGeom>
          <a:solidFill>
            <a:schemeClr val="bg1"/>
          </a:solidFill>
        </p:spPr>
        <p:txBody>
          <a:bodyPr wrap="square" rtlCol="0">
            <a:spAutoFit/>
          </a:bodyPr>
          <a:lstStyle/>
          <a:p>
            <a:r>
              <a:rPr kumimoji="1" lang="en-US" altLang="ja-JP" dirty="0" err="1" smtClean="0">
                <a:latin typeface="+mn-lt"/>
              </a:rPr>
              <a:t>Macbook</a:t>
            </a:r>
            <a:r>
              <a:rPr kumimoji="1" lang="en-US" altLang="ja-JP" dirty="0" smtClean="0">
                <a:latin typeface="+mn-lt"/>
              </a:rPr>
              <a:t> Pro</a:t>
            </a:r>
            <a:endParaRPr kumimoji="1" lang="ja-JP" altLang="en-US" dirty="0">
              <a:latin typeface="+mn-lt"/>
            </a:endParaRPr>
          </a:p>
        </p:txBody>
      </p:sp>
      <p:sp>
        <p:nvSpPr>
          <p:cNvPr id="77" name="テキスト ボックス 76"/>
          <p:cNvSpPr txBox="1"/>
          <p:nvPr/>
        </p:nvSpPr>
        <p:spPr>
          <a:xfrm>
            <a:off x="6831805" y="2492896"/>
            <a:ext cx="1340932" cy="286657"/>
          </a:xfrm>
          <a:prstGeom prst="rect">
            <a:avLst/>
          </a:prstGeom>
          <a:solidFill>
            <a:schemeClr val="bg1"/>
          </a:solidFill>
        </p:spPr>
        <p:txBody>
          <a:bodyPr wrap="square" rtlCol="0">
            <a:spAutoFit/>
          </a:bodyPr>
          <a:lstStyle/>
          <a:p>
            <a:r>
              <a:rPr kumimoji="1" lang="en-US" altLang="ja-JP" dirty="0" err="1" smtClean="0">
                <a:latin typeface="+mn-lt"/>
              </a:rPr>
              <a:t>Wifi</a:t>
            </a:r>
            <a:r>
              <a:rPr kumimoji="1" lang="en-US" altLang="ja-JP" dirty="0" smtClean="0">
                <a:latin typeface="+mn-lt"/>
              </a:rPr>
              <a:t> access point</a:t>
            </a:r>
            <a:endParaRPr kumimoji="1" lang="ja-JP" altLang="en-US" dirty="0">
              <a:latin typeface="+mn-lt"/>
            </a:endParaRPr>
          </a:p>
        </p:txBody>
      </p:sp>
      <p:sp>
        <p:nvSpPr>
          <p:cNvPr id="3" name="爆発 2 2"/>
          <p:cNvSpPr/>
          <p:nvPr/>
        </p:nvSpPr>
        <p:spPr bwMode="auto">
          <a:xfrm>
            <a:off x="2267744" y="4005064"/>
            <a:ext cx="3286900" cy="867265"/>
          </a:xfrm>
          <a:prstGeom prst="irregularSeal2">
            <a:avLst/>
          </a:prstGeom>
          <a:solidFill>
            <a:srgbClr val="FF0000"/>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altLang="ja-JP" sz="1800" dirty="0" smtClean="0">
                <a:solidFill>
                  <a:schemeClr val="bg1"/>
                </a:solidFill>
                <a:latin typeface="+mn-lt"/>
              </a:rPr>
              <a:t>Interference</a:t>
            </a:r>
            <a:endParaRPr kumimoji="0" lang="ja-JP" altLang="en-US" sz="1800" b="0" i="0" u="none" strike="noStrike" cap="none" normalizeH="0" baseline="0" dirty="0">
              <a:ln>
                <a:noFill/>
              </a:ln>
              <a:solidFill>
                <a:schemeClr val="bg1"/>
              </a:solidFill>
              <a:effectLst/>
              <a:latin typeface="+mn-lt"/>
            </a:endParaRPr>
          </a:p>
        </p:txBody>
      </p:sp>
      <p:grpSp>
        <p:nvGrpSpPr>
          <p:cNvPr id="8" name="図形グループ 7"/>
          <p:cNvGrpSpPr/>
          <p:nvPr/>
        </p:nvGrpSpPr>
        <p:grpSpPr>
          <a:xfrm>
            <a:off x="2732210" y="5345090"/>
            <a:ext cx="3242450" cy="1060693"/>
            <a:chOff x="2732210" y="5345090"/>
            <a:chExt cx="3242450" cy="1060693"/>
          </a:xfrm>
        </p:grpSpPr>
        <p:sp>
          <p:nvSpPr>
            <p:cNvPr id="58" name="角丸四角形吹き出し 57"/>
            <p:cNvSpPr/>
            <p:nvPr/>
          </p:nvSpPr>
          <p:spPr>
            <a:xfrm>
              <a:off x="2732210" y="5345090"/>
              <a:ext cx="3242450" cy="1060693"/>
            </a:xfrm>
            <a:prstGeom prst="wedgeRoundRectCallout">
              <a:avLst>
                <a:gd name="adj1" fmla="val -57912"/>
                <a:gd name="adj2" fmla="val -23129"/>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nvGrpSpPr>
            <p:cNvPr id="59" name="図形グループ 58"/>
            <p:cNvGrpSpPr/>
            <p:nvPr/>
          </p:nvGrpSpPr>
          <p:grpSpPr>
            <a:xfrm>
              <a:off x="2933549" y="5447734"/>
              <a:ext cx="2767656" cy="861626"/>
              <a:chOff x="7067584" y="4850142"/>
              <a:chExt cx="2767656" cy="861626"/>
            </a:xfrm>
          </p:grpSpPr>
          <p:pic>
            <p:nvPicPr>
              <p:cNvPr id="68" name="図 67"/>
              <p:cNvPicPr>
                <a:picLocks noChangeAspect="1"/>
              </p:cNvPicPr>
              <p:nvPr/>
            </p:nvPicPr>
            <p:blipFill>
              <a:blip r:embed="rId7"/>
              <a:stretch>
                <a:fillRect/>
              </a:stretch>
            </p:blipFill>
            <p:spPr>
              <a:xfrm>
                <a:off x="7067584" y="4850142"/>
                <a:ext cx="1493399" cy="861626"/>
              </a:xfrm>
              <a:prstGeom prst="rect">
                <a:avLst/>
              </a:prstGeom>
            </p:spPr>
          </p:pic>
          <p:sp>
            <p:nvSpPr>
              <p:cNvPr id="71" name="テキスト ボックス 70"/>
              <p:cNvSpPr txBox="1"/>
              <p:nvPr/>
            </p:nvSpPr>
            <p:spPr>
              <a:xfrm>
                <a:off x="8677377" y="4880771"/>
                <a:ext cx="1157863" cy="830997"/>
              </a:xfrm>
              <a:prstGeom prst="rect">
                <a:avLst/>
              </a:prstGeom>
              <a:solidFill>
                <a:schemeClr val="bg1"/>
              </a:solidFill>
            </p:spPr>
            <p:txBody>
              <a:bodyPr wrap="square" rtlCol="0">
                <a:spAutoFit/>
              </a:bodyPr>
              <a:lstStyle/>
              <a:p>
                <a:r>
                  <a:rPr kumimoji="1" lang="en-US" altLang="ja-JP" dirty="0" smtClean="0">
                    <a:latin typeface="+mn-lt"/>
                  </a:rPr>
                  <a:t>Play </a:t>
                </a:r>
                <a:r>
                  <a:rPr kumimoji="1" lang="en-US" altLang="ja-JP" dirty="0">
                    <a:latin typeface="+mn-lt"/>
                  </a:rPr>
                  <a:t>the movie </a:t>
                </a:r>
                <a:r>
                  <a:rPr kumimoji="1" lang="en-US" altLang="ja-JP" dirty="0" smtClean="0">
                    <a:latin typeface="+mn-lt"/>
                  </a:rPr>
                  <a:t>(1080p) with </a:t>
                </a:r>
                <a:r>
                  <a:rPr kumimoji="1" lang="en-US" altLang="ja-JP" dirty="0">
                    <a:latin typeface="+mn-lt"/>
                  </a:rPr>
                  <a:t>each devices</a:t>
                </a:r>
                <a:endParaRPr kumimoji="1" lang="ja-JP" altLang="en-US" dirty="0">
                  <a:latin typeface="+mn-lt"/>
                </a:endParaRPr>
              </a:p>
            </p:txBody>
          </p:sp>
        </p:grpSp>
      </p:grpSp>
    </p:spTree>
    <p:extLst>
      <p:ext uri="{BB962C8B-B14F-4D97-AF65-F5344CB8AC3E}">
        <p14:creationId xmlns:p14="http://schemas.microsoft.com/office/powerpoint/2010/main" val="165555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down)">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1" presetClass="exit" presetSubtype="0" fill="hold" nodeType="withEffect">
                                  <p:stCondLst>
                                    <p:cond delay="0"/>
                                  </p:stCondLst>
                                  <p:childTnLst>
                                    <p:set>
                                      <p:cBhvr>
                                        <p:cTn id="19"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2800" dirty="0"/>
              <a:t>Step1: </a:t>
            </a:r>
            <a:r>
              <a:rPr kumimoji="0" lang="en-US" altLang="ja-JP" sz="2800" dirty="0"/>
              <a:t>Investigate how interference with </a:t>
            </a:r>
            <a:r>
              <a:rPr kumimoji="0" lang="en-US" altLang="ja-JP" sz="2800" dirty="0">
                <a:solidFill>
                  <a:srgbClr val="000000"/>
                </a:solidFill>
              </a:rPr>
              <a:t>ZigBee-traffic </a:t>
            </a:r>
            <a:r>
              <a:rPr kumimoji="0" lang="en-US" altLang="ja-JP" sz="2800" dirty="0" smtClean="0"/>
              <a:t>happens </a:t>
            </a:r>
            <a:r>
              <a:rPr kumimoji="0" lang="en-US" altLang="ja-JP" sz="2800" dirty="0"/>
              <a:t>while using </a:t>
            </a:r>
            <a:r>
              <a:rPr kumimoji="0" lang="en-US" altLang="ja-JP" sz="2800" dirty="0" err="1"/>
              <a:t>Wifi</a:t>
            </a:r>
            <a:r>
              <a:rPr kumimoji="0" lang="en-US" altLang="ja-JP" sz="2800" dirty="0"/>
              <a:t> </a:t>
            </a:r>
            <a:r>
              <a:rPr lang="en-US" altLang="ja-JP" sz="2800" dirty="0"/>
              <a:t>(3/3)</a:t>
            </a:r>
            <a:endParaRPr lang="ja-JP" altLang="en-US" dirty="0"/>
          </a:p>
        </p:txBody>
      </p:sp>
      <p:sp>
        <p:nvSpPr>
          <p:cNvPr id="102" name="コンテンツ プレースホルダー 223"/>
          <p:cNvSpPr>
            <a:spLocks noGrp="1"/>
          </p:cNvSpPr>
          <p:nvPr>
            <p:ph idx="1"/>
          </p:nvPr>
        </p:nvSpPr>
        <p:spPr>
          <a:xfrm>
            <a:off x="685800" y="1981200"/>
            <a:ext cx="7772400" cy="4328120"/>
          </a:xfrm>
        </p:spPr>
        <p:txBody>
          <a:bodyPr/>
          <a:lstStyle/>
          <a:p>
            <a:r>
              <a:rPr lang="en-US" altLang="ja-JP" sz="2400" dirty="0"/>
              <a:t>We observe the following </a:t>
            </a:r>
            <a:r>
              <a:rPr lang="en-US" altLang="ja-JP" sz="2400" dirty="0" smtClean="0"/>
              <a:t>with </a:t>
            </a:r>
            <a:r>
              <a:rPr lang="en-US" altLang="ja-JP" sz="2400" dirty="0"/>
              <a:t>ZigBee </a:t>
            </a:r>
            <a:r>
              <a:rPr lang="en-US" altLang="ja-JP" sz="2400" dirty="0" smtClean="0"/>
              <a:t>communication</a:t>
            </a:r>
          </a:p>
          <a:p>
            <a:pPr lvl="1"/>
            <a:r>
              <a:rPr lang="en-US" altLang="ja-JP" sz="2000" dirty="0"/>
              <a:t>T</a:t>
            </a:r>
            <a:r>
              <a:rPr lang="en-US" altLang="ja-JP" sz="2000" dirty="0" smtClean="0"/>
              <a:t>ransmission time between send and receive</a:t>
            </a:r>
          </a:p>
          <a:p>
            <a:pPr lvl="1"/>
            <a:r>
              <a:rPr lang="en-US" altLang="ja-JP" sz="2000" dirty="0" smtClean="0"/>
              <a:t>The number of retry</a:t>
            </a:r>
          </a:p>
          <a:p>
            <a:pPr lvl="1"/>
            <a:endParaRPr lang="en-US" altLang="ja-JP" sz="2000" dirty="0"/>
          </a:p>
          <a:p>
            <a:r>
              <a:rPr lang="en-US" altLang="ja-JP" sz="2400" dirty="0"/>
              <a:t>We changed the environment as follows:</a:t>
            </a:r>
          </a:p>
          <a:p>
            <a:pPr marL="914400" lvl="1" indent="-457200">
              <a:buFont typeface="+mj-lt"/>
              <a:buAutoNum type="arabicPeriod"/>
            </a:pPr>
            <a:r>
              <a:rPr lang="en-US" altLang="ja-JP" sz="2000" dirty="0"/>
              <a:t>Increased ZigBee data traffic </a:t>
            </a:r>
            <a:r>
              <a:rPr lang="en-US" altLang="ja-JP" sz="2000" u="sng" dirty="0">
                <a:solidFill>
                  <a:srgbClr val="0070C0"/>
                </a:solidFill>
              </a:rPr>
              <a:t>when </a:t>
            </a:r>
            <a:r>
              <a:rPr lang="en-US" altLang="ja-JP" sz="2000" u="sng" dirty="0" err="1">
                <a:solidFill>
                  <a:srgbClr val="0070C0"/>
                </a:solidFill>
              </a:rPr>
              <a:t>WiFi</a:t>
            </a:r>
            <a:r>
              <a:rPr lang="en-US" altLang="ja-JP" sz="2000" u="sng" dirty="0">
                <a:solidFill>
                  <a:srgbClr val="0070C0"/>
                </a:solidFill>
              </a:rPr>
              <a:t> is not used</a:t>
            </a:r>
          </a:p>
          <a:p>
            <a:pPr marL="914400" lvl="1" indent="-457200">
              <a:buFont typeface="+mj-lt"/>
              <a:buAutoNum type="arabicPeriod"/>
            </a:pPr>
            <a:r>
              <a:rPr lang="en-US" altLang="ja-JP" sz="2000" dirty="0"/>
              <a:t>Changed the distance between ZigBee receiver and </a:t>
            </a:r>
            <a:r>
              <a:rPr lang="en-US" altLang="ja-JP" sz="2000" dirty="0" err="1"/>
              <a:t>Wifi</a:t>
            </a:r>
            <a:r>
              <a:rPr lang="en-US" altLang="ja-JP" sz="2000" dirty="0"/>
              <a:t> access </a:t>
            </a:r>
            <a:r>
              <a:rPr lang="en-US" altLang="ja-JP" sz="2000" dirty="0" smtClean="0"/>
              <a:t>point with </a:t>
            </a:r>
            <a:r>
              <a:rPr lang="en-US" altLang="ja-JP" sz="2000" dirty="0" err="1" smtClean="0"/>
              <a:t>Wifi</a:t>
            </a:r>
            <a:r>
              <a:rPr lang="en-US" altLang="ja-JP" sz="2000" dirty="0" smtClean="0"/>
              <a:t> connection</a:t>
            </a:r>
            <a:endParaRPr lang="en-US" altLang="ja-JP" sz="2000" dirty="0"/>
          </a:p>
          <a:p>
            <a:pPr marL="914400" lvl="1" indent="-457200">
              <a:buFont typeface="+mj-lt"/>
              <a:buAutoNum type="arabicPeriod"/>
            </a:pPr>
            <a:r>
              <a:rPr lang="en-US" altLang="ja-JP" sz="2000" dirty="0"/>
              <a:t>Increased the number of </a:t>
            </a:r>
            <a:r>
              <a:rPr lang="en-US" altLang="ja-JP" sz="2000" dirty="0" err="1"/>
              <a:t>WiFi</a:t>
            </a:r>
            <a:r>
              <a:rPr lang="en-US" altLang="ja-JP" sz="2000" dirty="0"/>
              <a:t> devices connecting to </a:t>
            </a:r>
            <a:r>
              <a:rPr lang="en-US" altLang="ja-JP" sz="2000" dirty="0" err="1"/>
              <a:t>Wifi</a:t>
            </a:r>
            <a:r>
              <a:rPr lang="en-US" altLang="ja-JP" sz="2000" dirty="0"/>
              <a:t> access point</a:t>
            </a:r>
            <a:endParaRPr lang="ja-JP" altLang="en-US" sz="2000" dirty="0"/>
          </a:p>
        </p:txBody>
      </p:sp>
      <p:sp>
        <p:nvSpPr>
          <p:cNvPr id="4" name="日付プレースホルダー 3"/>
          <p:cNvSpPr>
            <a:spLocks noGrp="1"/>
          </p:cNvSpPr>
          <p:nvPr>
            <p:ph type="dt" sz="half"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r>
              <a:rPr lang="en-US" altLang="ja-JP" smtClean="0"/>
              <a:t>Slide </a:t>
            </a:r>
            <a:fld id="{CA5FABEA-F64B-D040-A0AA-026480380A12}" type="slidenum">
              <a:rPr lang="en-US" altLang="ja-JP" smtClean="0"/>
              <a:pPr/>
              <a:t>11</a:t>
            </a:fld>
            <a:endParaRPr lang="en-US" altLang="ja-JP"/>
          </a:p>
        </p:txBody>
      </p:sp>
    </p:spTree>
    <p:extLst>
      <p:ext uri="{BB962C8B-B14F-4D97-AF65-F5344CB8AC3E}">
        <p14:creationId xmlns:p14="http://schemas.microsoft.com/office/powerpoint/2010/main" val="3704046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2400" dirty="0"/>
              <a:t>1. Increase ZigBee data traffic </a:t>
            </a:r>
            <a:r>
              <a:rPr lang="en-US" altLang="ja-JP" sz="2400" i="1" dirty="0">
                <a:solidFill>
                  <a:srgbClr val="0070C0"/>
                </a:solidFill>
              </a:rPr>
              <a:t>without</a:t>
            </a:r>
            <a:r>
              <a:rPr lang="en-US" altLang="ja-JP" sz="2400" dirty="0">
                <a:solidFill>
                  <a:srgbClr val="0070C0"/>
                </a:solidFill>
              </a:rPr>
              <a:t> </a:t>
            </a:r>
            <a:r>
              <a:rPr lang="en-US" altLang="ja-JP" sz="2400" dirty="0" err="1">
                <a:solidFill>
                  <a:srgbClr val="0070C0"/>
                </a:solidFill>
              </a:rPr>
              <a:t>WiFi</a:t>
            </a:r>
            <a:r>
              <a:rPr lang="en-US" altLang="ja-JP" sz="2400" dirty="0"/>
              <a:t> </a:t>
            </a:r>
            <a:r>
              <a:rPr lang="ja-JP" altLang="en-US" sz="2400" dirty="0"/>
              <a:t>（</a:t>
            </a:r>
            <a:r>
              <a:rPr lang="en-US" altLang="ja-JP" sz="2400" dirty="0"/>
              <a:t>1/2</a:t>
            </a:r>
            <a:r>
              <a:rPr lang="ja-JP" altLang="en-US" sz="2400" dirty="0"/>
              <a:t>） </a:t>
            </a:r>
            <a:r>
              <a:rPr lang="en-US" altLang="ja-JP" sz="2400" dirty="0"/>
              <a:t/>
            </a:r>
            <a:br>
              <a:rPr lang="en-US" altLang="ja-JP" sz="2400" dirty="0"/>
            </a:br>
            <a:r>
              <a:rPr lang="en-US" altLang="ja-JP" sz="2400" dirty="0"/>
              <a:t>Result : Transmission time between send and receive</a:t>
            </a:r>
            <a:endParaRPr lang="ja-JP" altLang="en-US" sz="2400" dirty="0"/>
          </a:p>
        </p:txBody>
      </p:sp>
      <p:sp>
        <p:nvSpPr>
          <p:cNvPr id="4" name="日付プレースホルダー 3"/>
          <p:cNvSpPr>
            <a:spLocks noGrp="1"/>
          </p:cNvSpPr>
          <p:nvPr>
            <p:ph type="dt" sz="half"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r>
              <a:rPr lang="en-US" altLang="ja-JP" smtClean="0"/>
              <a:t>Slide </a:t>
            </a:r>
            <a:fld id="{CA5FABEA-F64B-D040-A0AA-026480380A12}" type="slidenum">
              <a:rPr lang="en-US" altLang="ja-JP" smtClean="0"/>
              <a:pPr/>
              <a:t>12</a:t>
            </a:fld>
            <a:endParaRPr lang="en-US" altLang="ja-JP"/>
          </a:p>
        </p:txBody>
      </p:sp>
      <p:pic>
        <p:nvPicPr>
          <p:cNvPr id="47" name="コンテンツ プレースホルダー 41"/>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9424" r="12071"/>
          <a:stretch/>
        </p:blipFill>
        <p:spPr>
          <a:xfrm>
            <a:off x="609600" y="1844675"/>
            <a:ext cx="8001000" cy="4099514"/>
          </a:xfrm>
        </p:spPr>
      </p:pic>
      <p:grpSp>
        <p:nvGrpSpPr>
          <p:cNvPr id="57" name="図形グループ 56"/>
          <p:cNvGrpSpPr/>
          <p:nvPr/>
        </p:nvGrpSpPr>
        <p:grpSpPr>
          <a:xfrm>
            <a:off x="7018452" y="2074889"/>
            <a:ext cx="1984648" cy="778047"/>
            <a:chOff x="7048500" y="980728"/>
            <a:chExt cx="1984648" cy="778047"/>
          </a:xfrm>
        </p:grpSpPr>
        <p:sp>
          <p:nvSpPr>
            <p:cNvPr id="49" name="円/楕円 48"/>
            <p:cNvSpPr/>
            <p:nvPr/>
          </p:nvSpPr>
          <p:spPr bwMode="auto">
            <a:xfrm>
              <a:off x="7048500" y="980728"/>
              <a:ext cx="259804" cy="261847"/>
            </a:xfrm>
            <a:prstGeom prst="ellipse">
              <a:avLst/>
            </a:prstGeom>
            <a:solidFill>
              <a:srgbClr val="FFC000"/>
            </a:solidFill>
            <a:ln w="12700" cap="flat" cmpd="sng" algn="ctr">
              <a:solidFill>
                <a:srgbClr val="FFC000"/>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51" name="円/楕円 50"/>
            <p:cNvSpPr/>
            <p:nvPr/>
          </p:nvSpPr>
          <p:spPr bwMode="auto">
            <a:xfrm>
              <a:off x="7048500" y="1490753"/>
              <a:ext cx="259804" cy="261847"/>
            </a:xfrm>
            <a:prstGeom prst="ellipse">
              <a:avLst/>
            </a:prstGeom>
            <a:solidFill>
              <a:srgbClr val="00B0F0"/>
            </a:solidFill>
            <a:ln w="12700" cap="flat" cmpd="sng" algn="ctr">
              <a:solidFill>
                <a:srgbClr val="00B0F0"/>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52" name="テキスト ボックス 51"/>
            <p:cNvSpPr txBox="1"/>
            <p:nvPr/>
          </p:nvSpPr>
          <p:spPr>
            <a:xfrm>
              <a:off x="7410621" y="988367"/>
              <a:ext cx="1622527" cy="276999"/>
            </a:xfrm>
            <a:prstGeom prst="rect">
              <a:avLst/>
            </a:prstGeom>
            <a:solidFill>
              <a:schemeClr val="bg1"/>
            </a:solidFill>
          </p:spPr>
          <p:txBody>
            <a:bodyPr wrap="square" rtlCol="0">
              <a:spAutoFit/>
            </a:bodyPr>
            <a:lstStyle/>
            <a:p>
              <a:r>
                <a:rPr kumimoji="1" lang="en-US" altLang="ja-JP" dirty="0" smtClean="0">
                  <a:latin typeface="+mn-lt"/>
                </a:rPr>
                <a:t>80 byte</a:t>
              </a:r>
              <a:endParaRPr kumimoji="1" lang="ja-JP" altLang="en-US" dirty="0">
                <a:latin typeface="+mn-lt"/>
              </a:endParaRPr>
            </a:p>
          </p:txBody>
        </p:sp>
        <p:sp>
          <p:nvSpPr>
            <p:cNvPr id="53" name="テキスト ボックス 52"/>
            <p:cNvSpPr txBox="1"/>
            <p:nvPr/>
          </p:nvSpPr>
          <p:spPr>
            <a:xfrm>
              <a:off x="7410620" y="1481776"/>
              <a:ext cx="1622527" cy="276999"/>
            </a:xfrm>
            <a:prstGeom prst="rect">
              <a:avLst/>
            </a:prstGeom>
            <a:solidFill>
              <a:schemeClr val="bg1"/>
            </a:solidFill>
          </p:spPr>
          <p:txBody>
            <a:bodyPr wrap="square" rtlCol="0">
              <a:spAutoFit/>
            </a:bodyPr>
            <a:lstStyle/>
            <a:p>
              <a:r>
                <a:rPr kumimoji="1" lang="en-US" altLang="ja-JP" dirty="0">
                  <a:latin typeface="+mn-lt"/>
                </a:rPr>
                <a:t>2</a:t>
              </a:r>
              <a:r>
                <a:rPr kumimoji="1" lang="en-US" altLang="ja-JP" dirty="0" smtClean="0">
                  <a:latin typeface="+mn-lt"/>
                </a:rPr>
                <a:t> byte</a:t>
              </a:r>
              <a:endParaRPr kumimoji="1" lang="ja-JP" altLang="en-US" dirty="0">
                <a:latin typeface="+mn-lt"/>
              </a:endParaRPr>
            </a:p>
          </p:txBody>
        </p:sp>
      </p:grpSp>
      <p:grpSp>
        <p:nvGrpSpPr>
          <p:cNvPr id="54" name="図形グループ 53"/>
          <p:cNvGrpSpPr/>
          <p:nvPr/>
        </p:nvGrpSpPr>
        <p:grpSpPr>
          <a:xfrm>
            <a:off x="1979712" y="2359528"/>
            <a:ext cx="4646240" cy="1042669"/>
            <a:chOff x="6444208" y="2410732"/>
            <a:chExt cx="2422142" cy="755674"/>
          </a:xfrm>
        </p:grpSpPr>
        <p:sp>
          <p:nvSpPr>
            <p:cNvPr id="55" name="角丸四角形吹き出し 54"/>
            <p:cNvSpPr/>
            <p:nvPr/>
          </p:nvSpPr>
          <p:spPr>
            <a:xfrm>
              <a:off x="6444208" y="2410732"/>
              <a:ext cx="2422142" cy="755674"/>
            </a:xfrm>
            <a:prstGeom prst="wedgeRoundRectCallout">
              <a:avLst>
                <a:gd name="adj1" fmla="val -25973"/>
                <a:gd name="adj2" fmla="val 91506"/>
                <a:gd name="adj3" fmla="val 16667"/>
              </a:avLst>
            </a:prstGeom>
            <a:solidFill>
              <a:schemeClr val="bg1"/>
            </a:soli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56" name="テキスト ボックス 55"/>
            <p:cNvSpPr txBox="1"/>
            <p:nvPr/>
          </p:nvSpPr>
          <p:spPr>
            <a:xfrm>
              <a:off x="6599590" y="2507390"/>
              <a:ext cx="2134476" cy="602265"/>
            </a:xfrm>
            <a:prstGeom prst="rect">
              <a:avLst/>
            </a:prstGeom>
            <a:solidFill>
              <a:schemeClr val="bg1"/>
            </a:solidFill>
          </p:spPr>
          <p:txBody>
            <a:bodyPr wrap="square" rtlCol="0">
              <a:spAutoFit/>
            </a:bodyPr>
            <a:lstStyle/>
            <a:p>
              <a:r>
                <a:rPr kumimoji="1" lang="en-US" altLang="ja-JP" sz="1600" dirty="0">
                  <a:latin typeface="+mn-lt"/>
                </a:rPr>
                <a:t>The more data transmission </a:t>
              </a:r>
              <a:r>
                <a:rPr kumimoji="1" lang="en-US" altLang="ja-JP" sz="1600" dirty="0" smtClean="0">
                  <a:latin typeface="+mn-lt"/>
                </a:rPr>
                <a:t>volume </a:t>
              </a:r>
              <a:r>
                <a:rPr kumimoji="1" lang="en-US" altLang="ja-JP" sz="1600" dirty="0">
                  <a:latin typeface="+mn-lt"/>
                </a:rPr>
                <a:t>increases, the longer </a:t>
              </a:r>
              <a:r>
                <a:rPr kumimoji="1" lang="en-US" altLang="ja-JP" sz="1600" dirty="0" smtClean="0">
                  <a:latin typeface="+mn-lt"/>
                </a:rPr>
                <a:t>ZigBee </a:t>
              </a:r>
              <a:r>
                <a:rPr kumimoji="1" lang="en-US" altLang="ja-JP" sz="1600" dirty="0">
                  <a:latin typeface="+mn-lt"/>
                </a:rPr>
                <a:t>takes a transmission </a:t>
              </a:r>
              <a:r>
                <a:rPr kumimoji="1" lang="en-US" altLang="ja-JP" sz="1600">
                  <a:latin typeface="+mn-lt"/>
                </a:rPr>
                <a:t>time</a:t>
              </a:r>
              <a:r>
                <a:rPr kumimoji="1" lang="en-US" altLang="ja-JP" sz="1600" smtClean="0">
                  <a:latin typeface="+mn-lt"/>
                </a:rPr>
                <a:t>.</a:t>
              </a:r>
              <a:endParaRPr kumimoji="1" lang="en-US" altLang="ja-JP" sz="1600" dirty="0">
                <a:latin typeface="+mn-lt"/>
              </a:endParaRPr>
            </a:p>
          </p:txBody>
        </p:sp>
      </p:grpSp>
      <p:sp>
        <p:nvSpPr>
          <p:cNvPr id="3" name="正方形/長方形 2"/>
          <p:cNvSpPr/>
          <p:nvPr/>
        </p:nvSpPr>
        <p:spPr bwMode="auto">
          <a:xfrm>
            <a:off x="971600" y="3717032"/>
            <a:ext cx="7776864" cy="864096"/>
          </a:xfrm>
          <a:prstGeom prst="rect">
            <a:avLst/>
          </a:prstGeom>
          <a:noFill/>
          <a:ln w="12700" cap="flat" cmpd="sng" algn="ctr">
            <a:solidFill>
              <a:srgbClr val="FF0000"/>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17" name="正方形/長方形 16"/>
          <p:cNvSpPr/>
          <p:nvPr/>
        </p:nvSpPr>
        <p:spPr bwMode="auto">
          <a:xfrm>
            <a:off x="971600" y="4398562"/>
            <a:ext cx="7776864" cy="864096"/>
          </a:xfrm>
          <a:prstGeom prst="rect">
            <a:avLst/>
          </a:prstGeom>
          <a:noFill/>
          <a:ln w="12700" cap="flat" cmpd="sng" algn="ctr">
            <a:solidFill>
              <a:srgbClr val="FF0000"/>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19" name="テキスト ボックス 18"/>
          <p:cNvSpPr txBox="1"/>
          <p:nvPr/>
        </p:nvSpPr>
        <p:spPr>
          <a:xfrm>
            <a:off x="3572239" y="5489941"/>
            <a:ext cx="3478032" cy="315323"/>
          </a:xfrm>
          <a:prstGeom prst="rect">
            <a:avLst/>
          </a:prstGeom>
          <a:solidFill>
            <a:schemeClr val="bg1"/>
          </a:solidFill>
        </p:spPr>
        <p:txBody>
          <a:bodyPr wrap="square" rtlCol="0">
            <a:spAutoFit/>
          </a:bodyPr>
          <a:lstStyle/>
          <a:p>
            <a:r>
              <a:rPr kumimoji="1" lang="en-US" altLang="ja-JP" dirty="0" smtClean="0">
                <a:latin typeface="+mn-lt"/>
              </a:rPr>
              <a:t>The number of </a:t>
            </a:r>
            <a:r>
              <a:rPr kumimoji="1" lang="en-US" altLang="ja-JP" smtClean="0">
                <a:latin typeface="+mn-lt"/>
              </a:rPr>
              <a:t>data transmission time (times)</a:t>
            </a:r>
            <a:endParaRPr kumimoji="1" lang="ja-JP" altLang="en-US" dirty="0">
              <a:latin typeface="+mn-lt"/>
            </a:endParaRPr>
          </a:p>
        </p:txBody>
      </p:sp>
      <p:sp>
        <p:nvSpPr>
          <p:cNvPr id="20" name="テキスト ボックス 19"/>
          <p:cNvSpPr txBox="1"/>
          <p:nvPr/>
        </p:nvSpPr>
        <p:spPr>
          <a:xfrm rot="16200000">
            <a:off x="-1631749" y="3573703"/>
            <a:ext cx="4629261" cy="286657"/>
          </a:xfrm>
          <a:prstGeom prst="rect">
            <a:avLst/>
          </a:prstGeom>
          <a:solidFill>
            <a:schemeClr val="bg1"/>
          </a:solidFill>
        </p:spPr>
        <p:txBody>
          <a:bodyPr wrap="square" rtlCol="0">
            <a:spAutoFit/>
          </a:bodyPr>
          <a:lstStyle/>
          <a:p>
            <a:pPr algn="ctr"/>
            <a:r>
              <a:rPr kumimoji="1" lang="en-US" altLang="ja-JP" dirty="0" smtClean="0">
                <a:latin typeface="+mn-lt"/>
              </a:rPr>
              <a:t>Transmission time between send </a:t>
            </a:r>
            <a:r>
              <a:rPr kumimoji="1" lang="en-US" altLang="ja-JP" smtClean="0">
                <a:latin typeface="+mn-lt"/>
              </a:rPr>
              <a:t>and receive (s)</a:t>
            </a:r>
            <a:endParaRPr kumimoji="1" lang="ja-JP" altLang="en-US" dirty="0">
              <a:latin typeface="+mn-lt"/>
            </a:endParaRPr>
          </a:p>
        </p:txBody>
      </p:sp>
      <p:sp>
        <p:nvSpPr>
          <p:cNvPr id="21" name="円/楕円 20"/>
          <p:cNvSpPr/>
          <p:nvPr/>
        </p:nvSpPr>
        <p:spPr bwMode="auto">
          <a:xfrm>
            <a:off x="6732240" y="3753287"/>
            <a:ext cx="259804" cy="261847"/>
          </a:xfrm>
          <a:prstGeom prst="ellipse">
            <a:avLst/>
          </a:prstGeom>
          <a:solidFill>
            <a:srgbClr val="FFC000"/>
          </a:solidFill>
          <a:ln w="12700" cap="flat" cmpd="sng" algn="ctr">
            <a:solidFill>
              <a:srgbClr val="FFC000"/>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22" name="テキスト ボックス 21"/>
          <p:cNvSpPr txBox="1"/>
          <p:nvPr/>
        </p:nvSpPr>
        <p:spPr>
          <a:xfrm>
            <a:off x="7094361" y="3760926"/>
            <a:ext cx="1622527" cy="276999"/>
          </a:xfrm>
          <a:prstGeom prst="rect">
            <a:avLst/>
          </a:prstGeom>
          <a:solidFill>
            <a:schemeClr val="bg1"/>
          </a:solidFill>
        </p:spPr>
        <p:txBody>
          <a:bodyPr wrap="square" rtlCol="0">
            <a:spAutoFit/>
          </a:bodyPr>
          <a:lstStyle/>
          <a:p>
            <a:r>
              <a:rPr kumimoji="1" lang="en-US" altLang="ja-JP" dirty="0" smtClean="0">
                <a:latin typeface="+mn-lt"/>
              </a:rPr>
              <a:t>80 byte</a:t>
            </a:r>
            <a:endParaRPr kumimoji="1" lang="ja-JP" altLang="en-US" dirty="0">
              <a:latin typeface="+mn-lt"/>
            </a:endParaRPr>
          </a:p>
        </p:txBody>
      </p:sp>
      <p:sp>
        <p:nvSpPr>
          <p:cNvPr id="29" name="円/楕円 28"/>
          <p:cNvSpPr/>
          <p:nvPr/>
        </p:nvSpPr>
        <p:spPr bwMode="auto">
          <a:xfrm>
            <a:off x="6723624" y="4915292"/>
            <a:ext cx="259804" cy="261847"/>
          </a:xfrm>
          <a:prstGeom prst="ellipse">
            <a:avLst/>
          </a:prstGeom>
          <a:solidFill>
            <a:srgbClr val="00B0F0"/>
          </a:solidFill>
          <a:ln w="12700" cap="flat" cmpd="sng" algn="ctr">
            <a:solidFill>
              <a:srgbClr val="00B0F0"/>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30" name="テキスト ボックス 29"/>
          <p:cNvSpPr txBox="1"/>
          <p:nvPr/>
        </p:nvSpPr>
        <p:spPr>
          <a:xfrm>
            <a:off x="7020272" y="4941765"/>
            <a:ext cx="1622527" cy="276999"/>
          </a:xfrm>
          <a:prstGeom prst="rect">
            <a:avLst/>
          </a:prstGeom>
          <a:solidFill>
            <a:schemeClr val="bg1"/>
          </a:solidFill>
        </p:spPr>
        <p:txBody>
          <a:bodyPr wrap="square" rtlCol="0">
            <a:spAutoFit/>
          </a:bodyPr>
          <a:lstStyle/>
          <a:p>
            <a:r>
              <a:rPr kumimoji="1" lang="en-US" altLang="ja-JP" dirty="0">
                <a:latin typeface="+mn-lt"/>
              </a:rPr>
              <a:t>2</a:t>
            </a:r>
            <a:r>
              <a:rPr kumimoji="1" lang="en-US" altLang="ja-JP" dirty="0" smtClean="0">
                <a:latin typeface="+mn-lt"/>
              </a:rPr>
              <a:t> byte</a:t>
            </a:r>
            <a:endParaRPr kumimoji="1" lang="ja-JP" altLang="en-US" dirty="0">
              <a:latin typeface="+mn-lt"/>
            </a:endParaRPr>
          </a:p>
        </p:txBody>
      </p:sp>
    </p:spTree>
    <p:extLst>
      <p:ext uri="{BB962C8B-B14F-4D97-AF65-F5344CB8AC3E}">
        <p14:creationId xmlns:p14="http://schemas.microsoft.com/office/powerpoint/2010/main" val="86370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3"/>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21"/>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2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7" grpId="0" animBg="1"/>
      <p:bldP spid="17" grpId="1" animBg="1"/>
      <p:bldP spid="21" grpId="0" animBg="1"/>
      <p:bldP spid="21" grpId="1" animBg="1"/>
      <p:bldP spid="22" grpId="0" animBg="1"/>
      <p:bldP spid="22" grpId="1" animBg="1"/>
      <p:bldP spid="29" grpId="0" animBg="1"/>
      <p:bldP spid="29" grpId="1" animBg="1"/>
      <p:bldP spid="30" grpId="0" animBg="1"/>
      <p:bldP spid="3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2400" dirty="0">
                <a:solidFill>
                  <a:srgbClr val="000000"/>
                </a:solidFill>
              </a:rPr>
              <a:t>1. </a:t>
            </a:r>
            <a:r>
              <a:rPr lang="en-US" altLang="ja-JP" sz="2400" dirty="0"/>
              <a:t>Increase ZigBee data traffic </a:t>
            </a:r>
            <a:r>
              <a:rPr lang="en-US" altLang="ja-JP" sz="2400" i="1" dirty="0">
                <a:solidFill>
                  <a:srgbClr val="0070C0"/>
                </a:solidFill>
              </a:rPr>
              <a:t>without</a:t>
            </a:r>
            <a:r>
              <a:rPr lang="en-US" altLang="ja-JP" sz="2400" dirty="0">
                <a:solidFill>
                  <a:srgbClr val="0070C0"/>
                </a:solidFill>
              </a:rPr>
              <a:t> </a:t>
            </a:r>
            <a:r>
              <a:rPr lang="en-US" altLang="ja-JP" sz="2400" dirty="0" err="1">
                <a:solidFill>
                  <a:srgbClr val="0070C0"/>
                </a:solidFill>
              </a:rPr>
              <a:t>WiFi</a:t>
            </a:r>
            <a:r>
              <a:rPr lang="en-US" altLang="ja-JP" sz="2400" dirty="0"/>
              <a:t> </a:t>
            </a:r>
            <a:r>
              <a:rPr lang="ja-JP" altLang="en-US" sz="2400" dirty="0" smtClean="0">
                <a:solidFill>
                  <a:srgbClr val="000000"/>
                </a:solidFill>
              </a:rPr>
              <a:t>（</a:t>
            </a:r>
            <a:r>
              <a:rPr lang="en-US" altLang="ja-JP" sz="2400" dirty="0">
                <a:solidFill>
                  <a:srgbClr val="000000"/>
                </a:solidFill>
              </a:rPr>
              <a:t>2/2</a:t>
            </a:r>
            <a:r>
              <a:rPr lang="ja-JP" altLang="en-US" sz="2400" dirty="0">
                <a:solidFill>
                  <a:srgbClr val="000000"/>
                </a:solidFill>
              </a:rPr>
              <a:t>） </a:t>
            </a:r>
            <a:r>
              <a:rPr lang="en-US" altLang="ja-JP" sz="2400" dirty="0">
                <a:solidFill>
                  <a:srgbClr val="000000"/>
                </a:solidFill>
              </a:rPr>
              <a:t/>
            </a:r>
            <a:br>
              <a:rPr lang="en-US" altLang="ja-JP" sz="2400" dirty="0">
                <a:solidFill>
                  <a:srgbClr val="000000"/>
                </a:solidFill>
              </a:rPr>
            </a:br>
            <a:r>
              <a:rPr lang="en-US" altLang="ja-JP" sz="2400" dirty="0">
                <a:solidFill>
                  <a:srgbClr val="000000"/>
                </a:solidFill>
              </a:rPr>
              <a:t>Result : </a:t>
            </a:r>
            <a:r>
              <a:rPr lang="en-US" altLang="ja-JP" sz="2400" dirty="0" smtClean="0">
                <a:solidFill>
                  <a:srgbClr val="000000"/>
                </a:solidFill>
              </a:rPr>
              <a:t>The number of retry</a:t>
            </a:r>
            <a:endParaRPr lang="ja-JP" altLang="en-US" dirty="0"/>
          </a:p>
        </p:txBody>
      </p:sp>
      <p:pic>
        <p:nvPicPr>
          <p:cNvPr id="43" name="コンテンツ プレースホルダー 4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473696" y="1897510"/>
            <a:ext cx="6410672" cy="3835746"/>
          </a:xfrm>
        </p:spPr>
      </p:pic>
      <p:sp>
        <p:nvSpPr>
          <p:cNvPr id="4" name="日付プレースホルダー 3"/>
          <p:cNvSpPr>
            <a:spLocks noGrp="1"/>
          </p:cNvSpPr>
          <p:nvPr>
            <p:ph type="dt" sz="half"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r>
              <a:rPr lang="en-US" altLang="ja-JP" smtClean="0"/>
              <a:t>Slide </a:t>
            </a:r>
            <a:fld id="{CA5FABEA-F64B-D040-A0AA-026480380A12}" type="slidenum">
              <a:rPr lang="en-US" altLang="ja-JP" smtClean="0"/>
              <a:pPr/>
              <a:t>13</a:t>
            </a:fld>
            <a:endParaRPr lang="en-US" altLang="ja-JP"/>
          </a:p>
        </p:txBody>
      </p:sp>
      <p:grpSp>
        <p:nvGrpSpPr>
          <p:cNvPr id="10" name="図形グループ 9"/>
          <p:cNvGrpSpPr/>
          <p:nvPr/>
        </p:nvGrpSpPr>
        <p:grpSpPr>
          <a:xfrm>
            <a:off x="4644008" y="2151545"/>
            <a:ext cx="4155252" cy="683960"/>
            <a:chOff x="6444208" y="2051525"/>
            <a:chExt cx="2422142" cy="1114881"/>
          </a:xfrm>
        </p:grpSpPr>
        <p:sp>
          <p:nvSpPr>
            <p:cNvPr id="11" name="角丸四角形吹き出し 10"/>
            <p:cNvSpPr/>
            <p:nvPr/>
          </p:nvSpPr>
          <p:spPr>
            <a:xfrm>
              <a:off x="6444208" y="2051525"/>
              <a:ext cx="2422142" cy="1114881"/>
            </a:xfrm>
            <a:prstGeom prst="wedgeRoundRectCallout">
              <a:avLst>
                <a:gd name="adj1" fmla="val -32263"/>
                <a:gd name="adj2" fmla="val 122246"/>
                <a:gd name="adj3" fmla="val 16667"/>
              </a:avLst>
            </a:prstGeom>
            <a:solidFill>
              <a:schemeClr val="bg1"/>
            </a:soli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2" name="テキスト ボックス 11"/>
            <p:cNvSpPr txBox="1"/>
            <p:nvPr/>
          </p:nvSpPr>
          <p:spPr>
            <a:xfrm>
              <a:off x="6592294" y="2114948"/>
              <a:ext cx="2134476" cy="953206"/>
            </a:xfrm>
            <a:prstGeom prst="rect">
              <a:avLst/>
            </a:prstGeom>
            <a:solidFill>
              <a:schemeClr val="bg1"/>
            </a:solidFill>
          </p:spPr>
          <p:txBody>
            <a:bodyPr wrap="square" rtlCol="0">
              <a:spAutoFit/>
            </a:bodyPr>
            <a:lstStyle/>
            <a:p>
              <a:r>
                <a:rPr kumimoji="1" lang="en-US" altLang="ja-JP" sz="1600" dirty="0">
                  <a:latin typeface="+mn-lt"/>
                </a:rPr>
                <a:t>The number of retry increases when data transmission </a:t>
              </a:r>
              <a:r>
                <a:rPr kumimoji="1" lang="en-US" altLang="ja-JP" sz="1600" dirty="0" smtClean="0">
                  <a:latin typeface="+mn-lt"/>
                </a:rPr>
                <a:t>volume </a:t>
              </a:r>
              <a:r>
                <a:rPr kumimoji="1" lang="en-US" altLang="ja-JP" sz="1600" dirty="0">
                  <a:latin typeface="+mn-lt"/>
                </a:rPr>
                <a:t>is small. </a:t>
              </a:r>
            </a:p>
          </p:txBody>
        </p:sp>
      </p:grpSp>
      <p:sp>
        <p:nvSpPr>
          <p:cNvPr id="13" name="角丸四角形 11"/>
          <p:cNvSpPr>
            <a:spLocks noChangeArrowheads="1"/>
          </p:cNvSpPr>
          <p:nvPr/>
        </p:nvSpPr>
        <p:spPr bwMode="auto">
          <a:xfrm>
            <a:off x="553801" y="5445224"/>
            <a:ext cx="8113531" cy="1034419"/>
          </a:xfrm>
          <a:prstGeom prst="roundRect">
            <a:avLst>
              <a:gd name="adj" fmla="val 16667"/>
            </a:avLst>
          </a:prstGeom>
          <a:solidFill>
            <a:schemeClr val="bg1"/>
          </a:solidFill>
          <a:ln>
            <a:noFill/>
          </a:ln>
          <a:extLst/>
        </p:spPr>
        <p:txBody>
          <a:bodyPr/>
          <a:lstStyle/>
          <a:p>
            <a:pPr algn="ctr">
              <a:defRPr/>
            </a:pPr>
            <a:r>
              <a:rPr lang="en-US" altLang="ja-JP" sz="1800" dirty="0">
                <a:solidFill>
                  <a:srgbClr val="FF0000"/>
                </a:solidFill>
                <a:latin typeface="+mn-lt"/>
              </a:rPr>
              <a:t>When data </a:t>
            </a:r>
            <a:r>
              <a:rPr lang="en-US" altLang="ja-JP" sz="1800" dirty="0" smtClean="0">
                <a:solidFill>
                  <a:srgbClr val="FF0000"/>
                </a:solidFill>
                <a:latin typeface="+mn-lt"/>
              </a:rPr>
              <a:t>transmission volume increased, data transmission </a:t>
            </a:r>
            <a:r>
              <a:rPr lang="en-US" altLang="ja-JP" sz="1800" dirty="0">
                <a:solidFill>
                  <a:srgbClr val="FF0000"/>
                </a:solidFill>
                <a:latin typeface="+mn-lt"/>
              </a:rPr>
              <a:t>time grows and also the number of retry decreases.</a:t>
            </a:r>
            <a:endParaRPr lang="en-US" altLang="ja-JP" sz="1800" dirty="0" smtClean="0">
              <a:solidFill>
                <a:srgbClr val="FF0000"/>
              </a:solidFill>
              <a:latin typeface="+mn-lt"/>
            </a:endParaRPr>
          </a:p>
          <a:p>
            <a:pPr algn="ctr">
              <a:defRPr/>
            </a:pPr>
            <a:r>
              <a:rPr lang="ja-JP" altLang="en-US" sz="1800" dirty="0" smtClean="0">
                <a:solidFill>
                  <a:srgbClr val="FF0000"/>
                </a:solidFill>
                <a:latin typeface="+mn-lt"/>
              </a:rPr>
              <a:t>→</a:t>
            </a:r>
            <a:r>
              <a:rPr lang="en-US" altLang="ja-JP" sz="1800" dirty="0">
                <a:solidFill>
                  <a:srgbClr val="FF0000"/>
                </a:solidFill>
                <a:latin typeface="+mn-lt"/>
              </a:rPr>
              <a:t>In rest investigations, we set data transmission volume 80 byte</a:t>
            </a:r>
            <a:r>
              <a:rPr lang="en-US" altLang="ja-JP" sz="1800" dirty="0" smtClean="0">
                <a:solidFill>
                  <a:srgbClr val="FF0000"/>
                </a:solidFill>
                <a:latin typeface="+mn-lt"/>
              </a:rPr>
              <a:t>.</a:t>
            </a:r>
          </a:p>
        </p:txBody>
      </p:sp>
      <p:sp>
        <p:nvSpPr>
          <p:cNvPr id="17" name="テキスト ボックス 16"/>
          <p:cNvSpPr txBox="1"/>
          <p:nvPr/>
        </p:nvSpPr>
        <p:spPr>
          <a:xfrm>
            <a:off x="6738665" y="1311285"/>
            <a:ext cx="2158719" cy="677555"/>
          </a:xfrm>
          <a:prstGeom prst="rect">
            <a:avLst/>
          </a:prstGeom>
          <a:solidFill>
            <a:schemeClr val="accent6">
              <a:lumMod val="75000"/>
            </a:schemeClr>
          </a:solidFill>
        </p:spPr>
        <p:txBody>
          <a:bodyPr wrap="square" rtlCol="0">
            <a:spAutoFit/>
          </a:bodyPr>
          <a:lstStyle/>
          <a:p>
            <a:r>
              <a:rPr kumimoji="1" lang="en-US" altLang="ja-JP" sz="1800" dirty="0" smtClean="0">
                <a:solidFill>
                  <a:schemeClr val="bg1"/>
                </a:solidFill>
                <a:latin typeface="+mn-lt"/>
              </a:rPr>
              <a:t>Total </a:t>
            </a:r>
            <a:r>
              <a:rPr kumimoji="1" lang="en-US" altLang="ja-JP" sz="1800" dirty="0">
                <a:solidFill>
                  <a:schemeClr val="bg1"/>
                </a:solidFill>
                <a:latin typeface="+mn-lt"/>
              </a:rPr>
              <a:t>times of data </a:t>
            </a:r>
            <a:r>
              <a:rPr kumimoji="1" lang="en-US" altLang="ja-JP" sz="1800" dirty="0" smtClean="0">
                <a:solidFill>
                  <a:schemeClr val="bg1"/>
                </a:solidFill>
                <a:latin typeface="+mn-lt"/>
              </a:rPr>
              <a:t>transmission: 1200</a:t>
            </a:r>
            <a:endParaRPr kumimoji="1" lang="ja-JP" altLang="en-US" sz="1800" dirty="0">
              <a:solidFill>
                <a:schemeClr val="bg1"/>
              </a:solidFill>
              <a:latin typeface="+mn-lt"/>
            </a:endParaRPr>
          </a:p>
        </p:txBody>
      </p:sp>
      <p:sp>
        <p:nvSpPr>
          <p:cNvPr id="14" name="テキスト ボックス 13"/>
          <p:cNvSpPr txBox="1"/>
          <p:nvPr/>
        </p:nvSpPr>
        <p:spPr>
          <a:xfrm>
            <a:off x="3614248" y="5240233"/>
            <a:ext cx="3478032" cy="276999"/>
          </a:xfrm>
          <a:prstGeom prst="rect">
            <a:avLst/>
          </a:prstGeom>
          <a:solidFill>
            <a:schemeClr val="bg1"/>
          </a:solidFill>
        </p:spPr>
        <p:txBody>
          <a:bodyPr wrap="square" rtlCol="0">
            <a:spAutoFit/>
          </a:bodyPr>
          <a:lstStyle/>
          <a:p>
            <a:r>
              <a:rPr kumimoji="1" lang="en-US" altLang="ja-JP" dirty="0" smtClean="0">
                <a:latin typeface="+mn-lt"/>
              </a:rPr>
              <a:t>The number </a:t>
            </a:r>
            <a:r>
              <a:rPr kumimoji="1" lang="en-US" altLang="ja-JP" smtClean="0">
                <a:latin typeface="+mn-lt"/>
              </a:rPr>
              <a:t>of retry (times)</a:t>
            </a:r>
            <a:endParaRPr kumimoji="1" lang="ja-JP" altLang="en-US" dirty="0">
              <a:latin typeface="+mn-lt"/>
            </a:endParaRPr>
          </a:p>
        </p:txBody>
      </p:sp>
    </p:spTree>
    <p:extLst>
      <p:ext uri="{BB962C8B-B14F-4D97-AF65-F5344CB8AC3E}">
        <p14:creationId xmlns:p14="http://schemas.microsoft.com/office/powerpoint/2010/main" val="10756500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lvl="1"/>
            <a:r>
              <a:rPr lang="en-US" altLang="ja-JP" sz="2400" dirty="0" smtClean="0"/>
              <a:t>2. Change the </a:t>
            </a:r>
            <a:r>
              <a:rPr lang="en-US" altLang="ja-JP" sz="2400" dirty="0"/>
              <a:t>distance between </a:t>
            </a:r>
            <a:r>
              <a:rPr lang="en-US" altLang="ja-JP" sz="2400" dirty="0" smtClean="0"/>
              <a:t>ZigBee </a:t>
            </a:r>
            <a:r>
              <a:rPr lang="en-US" altLang="ja-JP" sz="2400" dirty="0"/>
              <a:t>receiver and </a:t>
            </a:r>
            <a:r>
              <a:rPr lang="en-US" altLang="ja-JP" sz="2400" dirty="0" err="1"/>
              <a:t>Wifi</a:t>
            </a:r>
            <a:r>
              <a:rPr lang="en-US" altLang="ja-JP" sz="2400" dirty="0"/>
              <a:t> access </a:t>
            </a:r>
            <a:r>
              <a:rPr lang="en-US" altLang="ja-JP" sz="2400" dirty="0" smtClean="0"/>
              <a:t>point (</a:t>
            </a:r>
            <a:r>
              <a:rPr lang="en-US" altLang="ja-JP" sz="2400" i="1" dirty="0" smtClean="0">
                <a:solidFill>
                  <a:srgbClr val="C00000"/>
                </a:solidFill>
              </a:rPr>
              <a:t>with</a:t>
            </a:r>
            <a:r>
              <a:rPr lang="en-US" altLang="ja-JP" sz="2400" dirty="0" smtClean="0">
                <a:solidFill>
                  <a:srgbClr val="C00000"/>
                </a:solidFill>
              </a:rPr>
              <a:t> </a:t>
            </a:r>
            <a:r>
              <a:rPr lang="en-US" altLang="ja-JP" sz="2400" dirty="0" err="1" smtClean="0">
                <a:solidFill>
                  <a:srgbClr val="C00000"/>
                </a:solidFill>
              </a:rPr>
              <a:t>Wifi</a:t>
            </a:r>
            <a:r>
              <a:rPr lang="en-US" altLang="ja-JP" sz="2400" dirty="0" smtClean="0">
                <a:solidFill>
                  <a:schemeClr val="tx1"/>
                </a:solidFill>
              </a:rPr>
              <a:t>)</a:t>
            </a:r>
            <a:r>
              <a:rPr lang="en-US" altLang="ja-JP" sz="2400" dirty="0" smtClean="0"/>
              <a:t/>
            </a:r>
            <a:br>
              <a:rPr lang="en-US" altLang="ja-JP" sz="2400" dirty="0" smtClean="0"/>
            </a:br>
            <a:r>
              <a:rPr lang="en-US" altLang="ja-JP" sz="2400" dirty="0"/>
              <a:t> R</a:t>
            </a:r>
            <a:r>
              <a:rPr lang="en-US" altLang="ja-JP" sz="2400" dirty="0" smtClean="0"/>
              <a:t>esult: The number of retry</a:t>
            </a:r>
            <a:endParaRPr lang="ja-JP" altLang="en-US" sz="2400" dirty="0"/>
          </a:p>
        </p:txBody>
      </p:sp>
      <p:sp>
        <p:nvSpPr>
          <p:cNvPr id="4" name="日付プレースホルダー 3"/>
          <p:cNvSpPr>
            <a:spLocks noGrp="1"/>
          </p:cNvSpPr>
          <p:nvPr>
            <p:ph type="dt" sz="half"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r>
              <a:rPr lang="en-US" altLang="ja-JP" smtClean="0"/>
              <a:t>Slide </a:t>
            </a:r>
            <a:fld id="{CA5FABEA-F64B-D040-A0AA-026480380A12}" type="slidenum">
              <a:rPr lang="en-US" altLang="ja-JP" smtClean="0"/>
              <a:pPr/>
              <a:t>14</a:t>
            </a:fld>
            <a:endParaRPr lang="en-US" altLang="ja-JP"/>
          </a:p>
        </p:txBody>
      </p:sp>
      <p:pic>
        <p:nvPicPr>
          <p:cNvPr id="7" name="コンテンツ プレースホルダー 6"/>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6489" t="35298"/>
          <a:stretch/>
        </p:blipFill>
        <p:spPr>
          <a:xfrm>
            <a:off x="3635895" y="3270980"/>
            <a:ext cx="4620257" cy="2534284"/>
          </a:xfrm>
        </p:spPr>
      </p:pic>
      <p:grpSp>
        <p:nvGrpSpPr>
          <p:cNvPr id="13" name="図形グループ 12"/>
          <p:cNvGrpSpPr/>
          <p:nvPr/>
        </p:nvGrpSpPr>
        <p:grpSpPr>
          <a:xfrm>
            <a:off x="1403648" y="2313588"/>
            <a:ext cx="6852505" cy="685223"/>
            <a:chOff x="6444208" y="2051523"/>
            <a:chExt cx="2422142" cy="1116940"/>
          </a:xfrm>
        </p:grpSpPr>
        <p:sp>
          <p:nvSpPr>
            <p:cNvPr id="14" name="角丸四角形吹き出し 13"/>
            <p:cNvSpPr/>
            <p:nvPr/>
          </p:nvSpPr>
          <p:spPr>
            <a:xfrm>
              <a:off x="6444208" y="2051523"/>
              <a:ext cx="2422142" cy="1116940"/>
            </a:xfrm>
            <a:prstGeom prst="wedgeRoundRectCallout">
              <a:avLst>
                <a:gd name="adj1" fmla="val 19976"/>
                <a:gd name="adj2" fmla="val 92788"/>
                <a:gd name="adj3" fmla="val 16667"/>
              </a:avLst>
            </a:prstGeom>
            <a:solidFill>
              <a:schemeClr val="bg1"/>
            </a:soli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5" name="テキスト ボックス 14"/>
            <p:cNvSpPr txBox="1"/>
            <p:nvPr/>
          </p:nvSpPr>
          <p:spPr>
            <a:xfrm>
              <a:off x="6592294" y="2114948"/>
              <a:ext cx="2134476" cy="953206"/>
            </a:xfrm>
            <a:prstGeom prst="rect">
              <a:avLst/>
            </a:prstGeom>
            <a:solidFill>
              <a:schemeClr val="bg1"/>
            </a:solidFill>
          </p:spPr>
          <p:txBody>
            <a:bodyPr wrap="square" rtlCol="0">
              <a:spAutoFit/>
            </a:bodyPr>
            <a:lstStyle/>
            <a:p>
              <a:r>
                <a:rPr kumimoji="1" lang="en-US" altLang="ja-JP" sz="1600" dirty="0">
                  <a:latin typeface="+mn-lt"/>
                </a:rPr>
                <a:t>When the distance between </a:t>
              </a:r>
              <a:r>
                <a:rPr kumimoji="1" lang="en-US" altLang="ja-JP" sz="1600" dirty="0" smtClean="0">
                  <a:latin typeface="+mn-lt"/>
                </a:rPr>
                <a:t>ZigBee receiver and </a:t>
              </a:r>
              <a:r>
                <a:rPr kumimoji="1" lang="en-US" altLang="ja-JP" sz="1600" dirty="0" err="1">
                  <a:latin typeface="+mn-lt"/>
                </a:rPr>
                <a:t>Wifi</a:t>
              </a:r>
              <a:r>
                <a:rPr kumimoji="1" lang="en-US" altLang="ja-JP" sz="1600" dirty="0">
                  <a:latin typeface="+mn-lt"/>
                </a:rPr>
                <a:t> access point is zero, the number of retry </a:t>
              </a:r>
              <a:r>
                <a:rPr kumimoji="1" lang="en-US" altLang="ja-JP" sz="1600" dirty="0" smtClean="0">
                  <a:latin typeface="+mn-lt"/>
                </a:rPr>
                <a:t>decreased.</a:t>
              </a:r>
              <a:endParaRPr kumimoji="1" lang="en-US" altLang="ja-JP" sz="1600" dirty="0">
                <a:latin typeface="+mn-lt"/>
              </a:endParaRPr>
            </a:p>
          </p:txBody>
        </p:sp>
      </p:grpSp>
      <p:sp>
        <p:nvSpPr>
          <p:cNvPr id="16" name="角丸四角形 11"/>
          <p:cNvSpPr>
            <a:spLocks noChangeArrowheads="1"/>
          </p:cNvSpPr>
          <p:nvPr/>
        </p:nvSpPr>
        <p:spPr bwMode="auto">
          <a:xfrm>
            <a:off x="553801" y="5733256"/>
            <a:ext cx="8113531" cy="757585"/>
          </a:xfrm>
          <a:prstGeom prst="roundRect">
            <a:avLst>
              <a:gd name="adj" fmla="val 16667"/>
            </a:avLst>
          </a:prstGeom>
          <a:noFill/>
          <a:ln>
            <a:noFill/>
          </a:ln>
          <a:extLst/>
        </p:spPr>
        <p:txBody>
          <a:bodyPr/>
          <a:lstStyle/>
          <a:p>
            <a:pPr algn="ctr">
              <a:defRPr/>
            </a:pPr>
            <a:r>
              <a:rPr lang="en-US" altLang="ja-JP" sz="2000" dirty="0">
                <a:solidFill>
                  <a:srgbClr val="FF0000"/>
                </a:solidFill>
                <a:latin typeface="+mn-lt"/>
              </a:rPr>
              <a:t>The distance between </a:t>
            </a:r>
            <a:r>
              <a:rPr lang="en-US" altLang="ja-JP" sz="2000" dirty="0" smtClean="0">
                <a:solidFill>
                  <a:srgbClr val="FF0000"/>
                </a:solidFill>
                <a:latin typeface="+mn-lt"/>
              </a:rPr>
              <a:t>ZigBee </a:t>
            </a:r>
            <a:r>
              <a:rPr lang="en-US" altLang="ja-JP" sz="2000" dirty="0">
                <a:solidFill>
                  <a:srgbClr val="FF0000"/>
                </a:solidFill>
                <a:latin typeface="+mn-lt"/>
              </a:rPr>
              <a:t>receiver and </a:t>
            </a:r>
            <a:r>
              <a:rPr lang="en-US" altLang="ja-JP" sz="2000" dirty="0" err="1">
                <a:solidFill>
                  <a:srgbClr val="FF0000"/>
                </a:solidFill>
                <a:latin typeface="+mn-lt"/>
              </a:rPr>
              <a:t>Wifi</a:t>
            </a:r>
            <a:r>
              <a:rPr lang="en-US" altLang="ja-JP" sz="2000" dirty="0">
                <a:solidFill>
                  <a:srgbClr val="FF0000"/>
                </a:solidFill>
                <a:latin typeface="+mn-lt"/>
              </a:rPr>
              <a:t> access point don't affect </a:t>
            </a:r>
            <a:r>
              <a:rPr lang="en-US" altLang="ja-JP" sz="2000" dirty="0" smtClean="0">
                <a:solidFill>
                  <a:srgbClr val="FF0000"/>
                </a:solidFill>
                <a:latin typeface="+mn-lt"/>
              </a:rPr>
              <a:t>ZigBee </a:t>
            </a:r>
            <a:r>
              <a:rPr lang="en-US" altLang="ja-JP" sz="2000" dirty="0">
                <a:solidFill>
                  <a:srgbClr val="FF0000"/>
                </a:solidFill>
                <a:latin typeface="+mn-lt"/>
              </a:rPr>
              <a:t>interference.</a:t>
            </a:r>
            <a:endParaRPr lang="en-US" altLang="ja-JP" sz="2000" dirty="0" smtClean="0">
              <a:solidFill>
                <a:srgbClr val="FF0000"/>
              </a:solidFill>
              <a:latin typeface="+mn-lt"/>
            </a:endParaRPr>
          </a:p>
        </p:txBody>
      </p:sp>
      <p:sp>
        <p:nvSpPr>
          <p:cNvPr id="18" name="テキスト ボックス 17"/>
          <p:cNvSpPr txBox="1"/>
          <p:nvPr/>
        </p:nvSpPr>
        <p:spPr>
          <a:xfrm>
            <a:off x="6738665" y="1124744"/>
            <a:ext cx="2158719" cy="677555"/>
          </a:xfrm>
          <a:prstGeom prst="rect">
            <a:avLst/>
          </a:prstGeom>
          <a:solidFill>
            <a:schemeClr val="accent6">
              <a:lumMod val="75000"/>
            </a:schemeClr>
          </a:solidFill>
        </p:spPr>
        <p:txBody>
          <a:bodyPr wrap="square" rtlCol="0">
            <a:spAutoFit/>
          </a:bodyPr>
          <a:lstStyle/>
          <a:p>
            <a:r>
              <a:rPr kumimoji="1" lang="en-US" altLang="ja-JP" sz="1800" dirty="0" smtClean="0">
                <a:solidFill>
                  <a:schemeClr val="bg1"/>
                </a:solidFill>
                <a:latin typeface="+mn-lt"/>
              </a:rPr>
              <a:t>Total </a:t>
            </a:r>
            <a:r>
              <a:rPr kumimoji="1" lang="en-US" altLang="ja-JP" sz="1800" dirty="0">
                <a:solidFill>
                  <a:schemeClr val="bg1"/>
                </a:solidFill>
                <a:latin typeface="+mn-lt"/>
              </a:rPr>
              <a:t>times of data </a:t>
            </a:r>
            <a:r>
              <a:rPr kumimoji="1" lang="en-US" altLang="ja-JP" sz="1800" dirty="0" smtClean="0">
                <a:solidFill>
                  <a:schemeClr val="bg1"/>
                </a:solidFill>
                <a:latin typeface="+mn-lt"/>
              </a:rPr>
              <a:t>transmission: 1200</a:t>
            </a:r>
            <a:endParaRPr kumimoji="1" lang="ja-JP" altLang="en-US" sz="1800" dirty="0">
              <a:solidFill>
                <a:schemeClr val="bg1"/>
              </a:solidFill>
              <a:latin typeface="+mn-lt"/>
            </a:endParaRPr>
          </a:p>
        </p:txBody>
      </p:sp>
      <p:sp>
        <p:nvSpPr>
          <p:cNvPr id="19" name="テキスト ボックス 18"/>
          <p:cNvSpPr txBox="1"/>
          <p:nvPr/>
        </p:nvSpPr>
        <p:spPr>
          <a:xfrm>
            <a:off x="5342440" y="5456257"/>
            <a:ext cx="2757952" cy="276999"/>
          </a:xfrm>
          <a:prstGeom prst="rect">
            <a:avLst/>
          </a:prstGeom>
          <a:solidFill>
            <a:schemeClr val="bg1"/>
          </a:solidFill>
        </p:spPr>
        <p:txBody>
          <a:bodyPr wrap="square" rtlCol="0">
            <a:spAutoFit/>
          </a:bodyPr>
          <a:lstStyle/>
          <a:p>
            <a:r>
              <a:rPr kumimoji="1" lang="en-US" altLang="ja-JP" dirty="0" smtClean="0">
                <a:latin typeface="+mn-lt"/>
              </a:rPr>
              <a:t>The number </a:t>
            </a:r>
            <a:r>
              <a:rPr kumimoji="1" lang="en-US" altLang="ja-JP" smtClean="0">
                <a:latin typeface="+mn-lt"/>
              </a:rPr>
              <a:t>of retry (times)</a:t>
            </a:r>
            <a:endParaRPr kumimoji="1" lang="ja-JP" altLang="en-US" dirty="0">
              <a:latin typeface="+mn-lt"/>
            </a:endParaRPr>
          </a:p>
        </p:txBody>
      </p:sp>
      <p:sp>
        <p:nvSpPr>
          <p:cNvPr id="20" name="テキスト ボックス 19"/>
          <p:cNvSpPr txBox="1"/>
          <p:nvPr/>
        </p:nvSpPr>
        <p:spPr>
          <a:xfrm>
            <a:off x="981385" y="4520153"/>
            <a:ext cx="3518607" cy="276999"/>
          </a:xfrm>
          <a:prstGeom prst="rect">
            <a:avLst/>
          </a:prstGeom>
          <a:solidFill>
            <a:schemeClr val="bg1"/>
          </a:solidFill>
        </p:spPr>
        <p:txBody>
          <a:bodyPr wrap="square" rtlCol="0">
            <a:spAutoFit/>
          </a:bodyPr>
          <a:lstStyle/>
          <a:p>
            <a:pPr algn="r"/>
            <a:r>
              <a:rPr kumimoji="1" lang="en-US" altLang="ja-JP" dirty="0">
                <a:latin typeface="+mn-lt"/>
              </a:rPr>
              <a:t>d</a:t>
            </a:r>
            <a:r>
              <a:rPr kumimoji="1" lang="en-US" altLang="ja-JP" dirty="0" smtClean="0">
                <a:latin typeface="+mn-lt"/>
              </a:rPr>
              <a:t> = 1.0</a:t>
            </a:r>
            <a:endParaRPr kumimoji="1" lang="ja-JP" altLang="en-US" dirty="0">
              <a:latin typeface="+mn-lt"/>
            </a:endParaRPr>
          </a:p>
        </p:txBody>
      </p:sp>
      <p:sp>
        <p:nvSpPr>
          <p:cNvPr id="21" name="テキスト ボックス 20"/>
          <p:cNvSpPr txBox="1"/>
          <p:nvPr/>
        </p:nvSpPr>
        <p:spPr>
          <a:xfrm>
            <a:off x="981385" y="3590378"/>
            <a:ext cx="3518607" cy="276999"/>
          </a:xfrm>
          <a:prstGeom prst="rect">
            <a:avLst/>
          </a:prstGeom>
          <a:solidFill>
            <a:schemeClr val="bg1"/>
          </a:solidFill>
        </p:spPr>
        <p:txBody>
          <a:bodyPr wrap="square" rtlCol="0">
            <a:spAutoFit/>
          </a:bodyPr>
          <a:lstStyle/>
          <a:p>
            <a:pPr algn="r"/>
            <a:r>
              <a:rPr kumimoji="1" lang="en-US" altLang="ja-JP" dirty="0">
                <a:latin typeface="+mn-lt"/>
              </a:rPr>
              <a:t>d</a:t>
            </a:r>
            <a:r>
              <a:rPr kumimoji="1" lang="en-US" altLang="ja-JP" dirty="0" smtClean="0">
                <a:latin typeface="+mn-lt"/>
              </a:rPr>
              <a:t> = 0.0</a:t>
            </a:r>
            <a:endParaRPr kumimoji="1" lang="ja-JP" altLang="en-US" dirty="0">
              <a:latin typeface="+mn-lt"/>
            </a:endParaRPr>
          </a:p>
        </p:txBody>
      </p:sp>
      <p:sp>
        <p:nvSpPr>
          <p:cNvPr id="22" name="コンテンツ プレースホルダー 100"/>
          <p:cNvSpPr>
            <a:spLocks noGrp="1"/>
          </p:cNvSpPr>
          <p:nvPr>
            <p:ph sz="half" idx="1"/>
          </p:nvPr>
        </p:nvSpPr>
        <p:spPr>
          <a:xfrm>
            <a:off x="685800" y="3270979"/>
            <a:ext cx="3204736" cy="2534285"/>
          </a:xfrm>
        </p:spPr>
        <p:txBody>
          <a:bodyPr/>
          <a:lstStyle/>
          <a:p>
            <a:r>
              <a:rPr lang="en-US" altLang="ja-JP" sz="1800" dirty="0" smtClean="0"/>
              <a:t>d</a:t>
            </a:r>
            <a:r>
              <a:rPr lang="en-US" altLang="ja-JP" sz="1800" dirty="0"/>
              <a:t>: distance between ZigBee receiver and </a:t>
            </a:r>
            <a:r>
              <a:rPr lang="en-US" altLang="ja-JP" sz="1800" dirty="0" err="1"/>
              <a:t>Wifi</a:t>
            </a:r>
            <a:r>
              <a:rPr lang="en-US" altLang="ja-JP" sz="1800" dirty="0"/>
              <a:t> access point </a:t>
            </a:r>
            <a:endParaRPr lang="en-US" altLang="ja-JP" sz="1800" dirty="0" smtClean="0"/>
          </a:p>
          <a:p>
            <a:pPr lvl="1"/>
            <a:r>
              <a:rPr lang="en-US" altLang="ja-JP" sz="1400" dirty="0" smtClean="0"/>
              <a:t>d =  0.0 or 1.0 (m)</a:t>
            </a:r>
            <a:br>
              <a:rPr lang="en-US" altLang="ja-JP" sz="1400" dirty="0" smtClean="0"/>
            </a:br>
            <a:endParaRPr lang="en-US" altLang="ja-JP" sz="1400" dirty="0" smtClean="0"/>
          </a:p>
          <a:p>
            <a:r>
              <a:rPr lang="en-US" altLang="ja-JP" sz="1800" dirty="0" smtClean="0"/>
              <a:t>One device is connected to </a:t>
            </a:r>
            <a:r>
              <a:rPr lang="en-US" altLang="ja-JP" sz="1800" dirty="0" err="1" smtClean="0"/>
              <a:t>Wifi</a:t>
            </a:r>
            <a:r>
              <a:rPr lang="en-US" altLang="ja-JP" sz="1800" dirty="0" smtClean="0"/>
              <a:t> access point</a:t>
            </a:r>
            <a:endParaRPr lang="en-US" altLang="ja-JP" sz="1800" dirty="0"/>
          </a:p>
        </p:txBody>
      </p:sp>
      <p:sp>
        <p:nvSpPr>
          <p:cNvPr id="23" name="角丸四角形 11"/>
          <p:cNvSpPr>
            <a:spLocks noChangeArrowheads="1"/>
          </p:cNvSpPr>
          <p:nvPr/>
        </p:nvSpPr>
        <p:spPr bwMode="auto">
          <a:xfrm>
            <a:off x="644303" y="1916832"/>
            <a:ext cx="6159945" cy="358537"/>
          </a:xfrm>
          <a:prstGeom prst="roundRect">
            <a:avLst>
              <a:gd name="adj" fmla="val 16667"/>
            </a:avLst>
          </a:prstGeom>
          <a:noFill/>
          <a:ln>
            <a:noFill/>
          </a:ln>
          <a:extLst/>
        </p:spPr>
        <p:txBody>
          <a:bodyPr/>
          <a:lstStyle/>
          <a:p>
            <a:pPr>
              <a:defRPr/>
            </a:pPr>
            <a:r>
              <a:rPr lang="ja-JP" altLang="en-US" sz="1600" dirty="0" smtClean="0">
                <a:latin typeface="+mn-lt"/>
              </a:rPr>
              <a:t>*</a:t>
            </a:r>
            <a:r>
              <a:rPr lang="en-US" altLang="ja-JP" sz="1600" dirty="0">
                <a:latin typeface="+mn-lt"/>
              </a:rPr>
              <a:t>* Transmission time between send and </a:t>
            </a:r>
            <a:r>
              <a:rPr lang="en-US" altLang="ja-JP" sz="1600" dirty="0" smtClean="0">
                <a:latin typeface="+mn-lt"/>
              </a:rPr>
              <a:t>receive didn’t change</a:t>
            </a:r>
          </a:p>
        </p:txBody>
      </p:sp>
    </p:spTree>
    <p:extLst>
      <p:ext uri="{BB962C8B-B14F-4D97-AF65-F5344CB8AC3E}">
        <p14:creationId xmlns:p14="http://schemas.microsoft.com/office/powerpoint/2010/main" val="18130816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lvl="1"/>
            <a:r>
              <a:rPr lang="en-US" altLang="ja-JP" sz="2400" dirty="0" smtClean="0"/>
              <a:t>3. Increase the </a:t>
            </a:r>
            <a:r>
              <a:rPr lang="en-US" altLang="ja-JP" sz="2400" dirty="0"/>
              <a:t>number of </a:t>
            </a:r>
            <a:r>
              <a:rPr lang="en-US" altLang="ja-JP" sz="2400" dirty="0" err="1" smtClean="0"/>
              <a:t>WiFi</a:t>
            </a:r>
            <a:r>
              <a:rPr lang="en-US" altLang="ja-JP" sz="2400" dirty="0" smtClean="0"/>
              <a:t> devices connecting </a:t>
            </a:r>
            <a:r>
              <a:rPr lang="en-US" altLang="ja-JP" sz="2400" dirty="0"/>
              <a:t>to </a:t>
            </a:r>
            <a:r>
              <a:rPr lang="en-US" altLang="ja-JP" sz="2400" dirty="0" err="1"/>
              <a:t>Wifi</a:t>
            </a:r>
            <a:r>
              <a:rPr lang="en-US" altLang="ja-JP" sz="2400" dirty="0"/>
              <a:t> access </a:t>
            </a:r>
            <a:r>
              <a:rPr lang="en-US" altLang="ja-JP" sz="2400" dirty="0" smtClean="0"/>
              <a:t>point (</a:t>
            </a:r>
            <a:r>
              <a:rPr lang="en-US" altLang="ja-JP" sz="2400" i="1" dirty="0">
                <a:solidFill>
                  <a:srgbClr val="C00000"/>
                </a:solidFill>
              </a:rPr>
              <a:t>with</a:t>
            </a:r>
            <a:r>
              <a:rPr lang="en-US" altLang="ja-JP" sz="2400" dirty="0">
                <a:solidFill>
                  <a:srgbClr val="C00000"/>
                </a:solidFill>
              </a:rPr>
              <a:t> </a:t>
            </a:r>
            <a:r>
              <a:rPr lang="en-US" altLang="ja-JP" sz="2400" dirty="0" err="1" smtClean="0">
                <a:solidFill>
                  <a:srgbClr val="C00000"/>
                </a:solidFill>
              </a:rPr>
              <a:t>Wifi</a:t>
            </a:r>
            <a:r>
              <a:rPr lang="en-US" altLang="ja-JP" sz="2400" dirty="0" smtClean="0">
                <a:solidFill>
                  <a:schemeClr val="tx1"/>
                </a:solidFill>
              </a:rPr>
              <a:t>)</a:t>
            </a:r>
            <a:r>
              <a:rPr lang="en-US" altLang="ja-JP" sz="2400" dirty="0" smtClean="0">
                <a:solidFill>
                  <a:srgbClr val="000000"/>
                </a:solidFill>
              </a:rPr>
              <a:t/>
            </a:r>
            <a:br>
              <a:rPr lang="en-US" altLang="ja-JP" sz="2400" dirty="0" smtClean="0">
                <a:solidFill>
                  <a:srgbClr val="000000"/>
                </a:solidFill>
              </a:rPr>
            </a:br>
            <a:r>
              <a:rPr lang="en-US" altLang="ja-JP" sz="2400" dirty="0" smtClean="0">
                <a:solidFill>
                  <a:srgbClr val="000000"/>
                </a:solidFill>
              </a:rPr>
              <a:t> Result: The number of retry</a:t>
            </a:r>
            <a:endParaRPr kumimoji="1" lang="ja-JP" altLang="en-US" sz="2400" dirty="0"/>
          </a:p>
        </p:txBody>
      </p:sp>
      <p:sp>
        <p:nvSpPr>
          <p:cNvPr id="4" name="日付プレースホルダー 3"/>
          <p:cNvSpPr>
            <a:spLocks noGrp="1"/>
          </p:cNvSpPr>
          <p:nvPr>
            <p:ph type="dt" sz="half"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CA5FABEA-F64B-D040-A0AA-026480380A12}" type="slidenum">
              <a:rPr lang="en-US" altLang="ja-JP" smtClean="0"/>
              <a:pPr>
                <a:defRPr/>
              </a:pPr>
              <a:t>15</a:t>
            </a:fld>
            <a:endParaRPr lang="en-US" altLang="ja-JP"/>
          </a:p>
        </p:txBody>
      </p:sp>
      <p:pic>
        <p:nvPicPr>
          <p:cNvPr id="11" name="コンテンツ プレースホルダー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475656" y="2110114"/>
            <a:ext cx="6109615" cy="3839166"/>
          </a:xfrm>
        </p:spPr>
      </p:pic>
      <p:grpSp>
        <p:nvGrpSpPr>
          <p:cNvPr id="14" name="図形グループ 13"/>
          <p:cNvGrpSpPr/>
          <p:nvPr/>
        </p:nvGrpSpPr>
        <p:grpSpPr>
          <a:xfrm>
            <a:off x="4875213" y="3426836"/>
            <a:ext cx="3945259" cy="915526"/>
            <a:chOff x="6000192" y="2051525"/>
            <a:chExt cx="2866158" cy="1114881"/>
          </a:xfrm>
        </p:grpSpPr>
        <p:sp>
          <p:nvSpPr>
            <p:cNvPr id="15" name="角丸四角形吹き出し 14"/>
            <p:cNvSpPr/>
            <p:nvPr/>
          </p:nvSpPr>
          <p:spPr>
            <a:xfrm>
              <a:off x="6000192" y="2051525"/>
              <a:ext cx="2866158" cy="1114881"/>
            </a:xfrm>
            <a:prstGeom prst="wedgeRoundRectCallout">
              <a:avLst>
                <a:gd name="adj1" fmla="val -25775"/>
                <a:gd name="adj2" fmla="val -80767"/>
                <a:gd name="adj3" fmla="val 16667"/>
              </a:avLst>
            </a:prstGeom>
            <a:solidFill>
              <a:schemeClr val="bg1"/>
            </a:soli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2" name="テキスト ボックス 21"/>
            <p:cNvSpPr txBox="1"/>
            <p:nvPr/>
          </p:nvSpPr>
          <p:spPr>
            <a:xfrm>
              <a:off x="6093788" y="2154460"/>
              <a:ext cx="2632982" cy="1011946"/>
            </a:xfrm>
            <a:prstGeom prst="rect">
              <a:avLst/>
            </a:prstGeom>
            <a:solidFill>
              <a:schemeClr val="bg1"/>
            </a:solidFill>
          </p:spPr>
          <p:txBody>
            <a:bodyPr wrap="square" rtlCol="0">
              <a:spAutoFit/>
            </a:bodyPr>
            <a:lstStyle/>
            <a:p>
              <a:r>
                <a:rPr kumimoji="1" lang="en-US" altLang="ja-JP" sz="1600" dirty="0">
                  <a:latin typeface="+mn-lt"/>
                </a:rPr>
                <a:t>The more the number of </a:t>
              </a:r>
              <a:r>
                <a:rPr kumimoji="1" lang="en-US" altLang="ja-JP" sz="1600" dirty="0" smtClean="0">
                  <a:latin typeface="+mn-lt"/>
                </a:rPr>
                <a:t>device </a:t>
              </a:r>
              <a:r>
                <a:rPr kumimoji="1" lang="en-US" altLang="ja-JP" sz="1600" dirty="0">
                  <a:latin typeface="+mn-lt"/>
                </a:rPr>
                <a:t>increases, the more the number of retry grows</a:t>
              </a:r>
              <a:r>
                <a:rPr kumimoji="1" lang="en-US" altLang="ja-JP" sz="1600" dirty="0" smtClean="0">
                  <a:latin typeface="+mn-lt"/>
                </a:rPr>
                <a:t>.</a:t>
              </a:r>
              <a:endParaRPr kumimoji="1" lang="en-US" altLang="ja-JP" sz="1600" dirty="0">
                <a:latin typeface="+mn-lt"/>
              </a:endParaRPr>
            </a:p>
          </p:txBody>
        </p:sp>
      </p:grpSp>
      <p:cxnSp>
        <p:nvCxnSpPr>
          <p:cNvPr id="23" name="直線矢印コネクタ 22"/>
          <p:cNvCxnSpPr/>
          <p:nvPr/>
        </p:nvCxnSpPr>
        <p:spPr>
          <a:xfrm>
            <a:off x="2483768" y="2708920"/>
            <a:ext cx="0" cy="2160240"/>
          </a:xfrm>
          <a:prstGeom prst="straightConnector1">
            <a:avLst/>
          </a:prstGeom>
          <a:ln>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bwMode="auto">
          <a:xfrm>
            <a:off x="2483768" y="2614170"/>
            <a:ext cx="3528392" cy="0"/>
          </a:xfrm>
          <a:prstGeom prst="line">
            <a:avLst/>
          </a:prstGeom>
          <a:solidFill>
            <a:schemeClr val="accent1"/>
          </a:solidFill>
          <a:ln w="12700" cap="flat" cmpd="sng" algn="ctr">
            <a:solidFill>
              <a:srgbClr val="FF0000"/>
            </a:solidFill>
            <a:prstDash val="sysDot"/>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28" name="図形グループ 27"/>
          <p:cNvGrpSpPr/>
          <p:nvPr/>
        </p:nvGrpSpPr>
        <p:grpSpPr>
          <a:xfrm>
            <a:off x="2896432" y="4432429"/>
            <a:ext cx="4267856" cy="702020"/>
            <a:chOff x="6444208" y="2022086"/>
            <a:chExt cx="2422142" cy="1144321"/>
          </a:xfrm>
        </p:grpSpPr>
        <p:sp>
          <p:nvSpPr>
            <p:cNvPr id="29" name="角丸四角形吹き出し 28"/>
            <p:cNvSpPr/>
            <p:nvPr/>
          </p:nvSpPr>
          <p:spPr>
            <a:xfrm>
              <a:off x="6444208" y="2022086"/>
              <a:ext cx="2422142" cy="1144321"/>
            </a:xfrm>
            <a:prstGeom prst="wedgeRoundRectCallout">
              <a:avLst>
                <a:gd name="adj1" fmla="val -58762"/>
                <a:gd name="adj2" fmla="val -169207"/>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30" name="テキスト ボックス 29"/>
            <p:cNvSpPr txBox="1"/>
            <p:nvPr/>
          </p:nvSpPr>
          <p:spPr>
            <a:xfrm>
              <a:off x="6592294" y="2114948"/>
              <a:ext cx="2134476" cy="953207"/>
            </a:xfrm>
            <a:prstGeom prst="rect">
              <a:avLst/>
            </a:prstGeom>
            <a:solidFill>
              <a:schemeClr val="bg1"/>
            </a:solidFill>
          </p:spPr>
          <p:txBody>
            <a:bodyPr wrap="square" rtlCol="0">
              <a:spAutoFit/>
            </a:bodyPr>
            <a:lstStyle/>
            <a:p>
              <a:r>
                <a:rPr kumimoji="1" lang="en-US" altLang="ja-JP" sz="1600" dirty="0">
                  <a:latin typeface="+mn-lt"/>
                </a:rPr>
                <a:t>The number of retry is up to six times, compared when </a:t>
              </a:r>
              <a:r>
                <a:rPr kumimoji="1" lang="en-US" altLang="ja-JP" sz="1600" dirty="0" err="1">
                  <a:latin typeface="+mn-lt"/>
                </a:rPr>
                <a:t>Wifi</a:t>
              </a:r>
              <a:r>
                <a:rPr kumimoji="1" lang="en-US" altLang="ja-JP" sz="1600" dirty="0">
                  <a:latin typeface="+mn-lt"/>
                </a:rPr>
                <a:t> wasn't connected</a:t>
              </a:r>
              <a:r>
                <a:rPr kumimoji="1" lang="en-US" altLang="ja-JP" sz="1600" dirty="0" smtClean="0">
                  <a:latin typeface="+mn-lt"/>
                </a:rPr>
                <a:t>.</a:t>
              </a:r>
              <a:endParaRPr kumimoji="1" lang="ja-JP" altLang="en-US" sz="1600" dirty="0">
                <a:latin typeface="+mn-lt"/>
              </a:endParaRPr>
            </a:p>
          </p:txBody>
        </p:sp>
      </p:grpSp>
      <p:sp>
        <p:nvSpPr>
          <p:cNvPr id="16" name="角丸四角形 11"/>
          <p:cNvSpPr>
            <a:spLocks noChangeArrowheads="1"/>
          </p:cNvSpPr>
          <p:nvPr/>
        </p:nvSpPr>
        <p:spPr bwMode="auto">
          <a:xfrm>
            <a:off x="553801" y="5839767"/>
            <a:ext cx="8113531" cy="757585"/>
          </a:xfrm>
          <a:prstGeom prst="roundRect">
            <a:avLst>
              <a:gd name="adj" fmla="val 16667"/>
            </a:avLst>
          </a:prstGeom>
          <a:noFill/>
          <a:ln>
            <a:noFill/>
          </a:ln>
          <a:extLst/>
        </p:spPr>
        <p:txBody>
          <a:bodyPr/>
          <a:lstStyle/>
          <a:p>
            <a:pPr algn="ctr">
              <a:defRPr/>
            </a:pPr>
            <a:r>
              <a:rPr lang="en-US" altLang="ja-JP" sz="1800" dirty="0">
                <a:solidFill>
                  <a:srgbClr val="FF0000"/>
                </a:solidFill>
                <a:latin typeface="+mn-lt"/>
              </a:rPr>
              <a:t>When many devices connected to </a:t>
            </a:r>
            <a:r>
              <a:rPr lang="en-US" altLang="ja-JP" sz="1800" dirty="0" err="1">
                <a:solidFill>
                  <a:srgbClr val="FF0000"/>
                </a:solidFill>
                <a:latin typeface="+mn-lt"/>
              </a:rPr>
              <a:t>Wifi</a:t>
            </a:r>
            <a:r>
              <a:rPr lang="en-US" altLang="ja-JP" sz="1800" dirty="0">
                <a:solidFill>
                  <a:srgbClr val="FF0000"/>
                </a:solidFill>
                <a:latin typeface="+mn-lt"/>
              </a:rPr>
              <a:t> access point, the number of retry </a:t>
            </a:r>
            <a:r>
              <a:rPr lang="en-US" altLang="ja-JP" sz="1800" dirty="0" smtClean="0">
                <a:solidFill>
                  <a:srgbClr val="FF0000"/>
                </a:solidFill>
                <a:latin typeface="+mn-lt"/>
              </a:rPr>
              <a:t>grew</a:t>
            </a:r>
            <a:r>
              <a:rPr lang="en-US" altLang="ja-JP" sz="1800" dirty="0">
                <a:solidFill>
                  <a:srgbClr val="FF0000"/>
                </a:solidFill>
                <a:latin typeface="+mn-lt"/>
              </a:rPr>
              <a:t> </a:t>
            </a:r>
            <a:r>
              <a:rPr lang="en-US" altLang="ja-JP" sz="1800" dirty="0" smtClean="0">
                <a:solidFill>
                  <a:srgbClr val="FF0000"/>
                </a:solidFill>
                <a:latin typeface="+mn-lt"/>
                <a:sym typeface="Wingdings"/>
              </a:rPr>
              <a:t></a:t>
            </a:r>
            <a:r>
              <a:rPr lang="en-US" altLang="ja-JP" sz="1800" dirty="0" smtClean="0">
                <a:solidFill>
                  <a:srgbClr val="FF0000"/>
                </a:solidFill>
                <a:latin typeface="+mn-lt"/>
              </a:rPr>
              <a:t> the effect </a:t>
            </a:r>
            <a:r>
              <a:rPr lang="en-US" altLang="ja-JP" sz="1800" dirty="0">
                <a:solidFill>
                  <a:srgbClr val="FF0000"/>
                </a:solidFill>
                <a:latin typeface="+mn-lt"/>
              </a:rPr>
              <a:t>of the interference</a:t>
            </a:r>
            <a:endParaRPr lang="en-US" altLang="ja-JP" sz="1800" dirty="0" smtClean="0">
              <a:solidFill>
                <a:srgbClr val="FF0000"/>
              </a:solidFill>
              <a:latin typeface="+mn-lt"/>
            </a:endParaRPr>
          </a:p>
        </p:txBody>
      </p:sp>
      <p:sp>
        <p:nvSpPr>
          <p:cNvPr id="24" name="テキスト ボックス 23"/>
          <p:cNvSpPr txBox="1"/>
          <p:nvPr/>
        </p:nvSpPr>
        <p:spPr>
          <a:xfrm>
            <a:off x="6738665" y="1124744"/>
            <a:ext cx="2158719" cy="677555"/>
          </a:xfrm>
          <a:prstGeom prst="rect">
            <a:avLst/>
          </a:prstGeom>
          <a:solidFill>
            <a:schemeClr val="accent6">
              <a:lumMod val="75000"/>
            </a:schemeClr>
          </a:solidFill>
        </p:spPr>
        <p:txBody>
          <a:bodyPr wrap="square" rtlCol="0">
            <a:spAutoFit/>
          </a:bodyPr>
          <a:lstStyle/>
          <a:p>
            <a:r>
              <a:rPr kumimoji="1" lang="en-US" altLang="ja-JP" sz="1800" dirty="0" smtClean="0">
                <a:solidFill>
                  <a:schemeClr val="bg1"/>
                </a:solidFill>
                <a:latin typeface="+mn-lt"/>
              </a:rPr>
              <a:t>Total </a:t>
            </a:r>
            <a:r>
              <a:rPr kumimoji="1" lang="en-US" altLang="ja-JP" sz="1800" dirty="0">
                <a:solidFill>
                  <a:schemeClr val="bg1"/>
                </a:solidFill>
                <a:latin typeface="+mn-lt"/>
              </a:rPr>
              <a:t>times of data </a:t>
            </a:r>
            <a:r>
              <a:rPr kumimoji="1" lang="en-US" altLang="ja-JP" sz="1800" dirty="0" smtClean="0">
                <a:solidFill>
                  <a:schemeClr val="bg1"/>
                </a:solidFill>
                <a:latin typeface="+mn-lt"/>
              </a:rPr>
              <a:t>transmission: 1200</a:t>
            </a:r>
            <a:endParaRPr kumimoji="1" lang="ja-JP" altLang="en-US" sz="1800" dirty="0">
              <a:solidFill>
                <a:schemeClr val="bg1"/>
              </a:solidFill>
              <a:latin typeface="+mn-lt"/>
            </a:endParaRPr>
          </a:p>
        </p:txBody>
      </p:sp>
      <p:sp>
        <p:nvSpPr>
          <p:cNvPr id="19" name="テキスト ボックス 18"/>
          <p:cNvSpPr txBox="1"/>
          <p:nvPr/>
        </p:nvSpPr>
        <p:spPr>
          <a:xfrm rot="16200000">
            <a:off x="408260" y="3388654"/>
            <a:ext cx="2757952" cy="276999"/>
          </a:xfrm>
          <a:prstGeom prst="rect">
            <a:avLst/>
          </a:prstGeom>
          <a:solidFill>
            <a:schemeClr val="bg1"/>
          </a:solidFill>
        </p:spPr>
        <p:txBody>
          <a:bodyPr wrap="square" rtlCol="0">
            <a:spAutoFit/>
          </a:bodyPr>
          <a:lstStyle/>
          <a:p>
            <a:r>
              <a:rPr kumimoji="1" lang="en-US" altLang="ja-JP" dirty="0" smtClean="0">
                <a:latin typeface="+mn-lt"/>
              </a:rPr>
              <a:t>The number </a:t>
            </a:r>
            <a:r>
              <a:rPr kumimoji="1" lang="en-US" altLang="ja-JP" smtClean="0">
                <a:latin typeface="+mn-lt"/>
              </a:rPr>
              <a:t>of retry (times)</a:t>
            </a:r>
            <a:endParaRPr kumimoji="1" lang="ja-JP" altLang="en-US" dirty="0">
              <a:latin typeface="+mn-lt"/>
            </a:endParaRPr>
          </a:p>
        </p:txBody>
      </p:sp>
      <p:sp>
        <p:nvSpPr>
          <p:cNvPr id="20" name="テキスト ボックス 19"/>
          <p:cNvSpPr txBox="1"/>
          <p:nvPr/>
        </p:nvSpPr>
        <p:spPr>
          <a:xfrm>
            <a:off x="1997744" y="5341069"/>
            <a:ext cx="5454576" cy="441453"/>
          </a:xfrm>
          <a:prstGeom prst="rect">
            <a:avLst/>
          </a:prstGeom>
          <a:solidFill>
            <a:schemeClr val="bg1"/>
          </a:solidFill>
        </p:spPr>
        <p:txBody>
          <a:bodyPr wrap="square" rtlCol="0" anchor="b">
            <a:spAutoFit/>
          </a:bodyPr>
          <a:lstStyle/>
          <a:p>
            <a:pPr algn="ctr"/>
            <a:endParaRPr kumimoji="1" lang="en-US" altLang="ja-JP" dirty="0" smtClean="0">
              <a:latin typeface="+mn-lt"/>
            </a:endParaRPr>
          </a:p>
          <a:p>
            <a:pPr algn="ctr"/>
            <a:endParaRPr kumimoji="1" lang="en-US" altLang="ja-JP" dirty="0">
              <a:latin typeface="+mn-lt"/>
            </a:endParaRPr>
          </a:p>
          <a:p>
            <a:pPr algn="ctr"/>
            <a:r>
              <a:rPr kumimoji="1" lang="en-US" altLang="ja-JP" dirty="0" smtClean="0">
                <a:latin typeface="+mn-lt"/>
              </a:rPr>
              <a:t>The number of </a:t>
            </a:r>
            <a:r>
              <a:rPr kumimoji="1" lang="en-US" altLang="ja-JP" dirty="0" err="1" smtClean="0">
                <a:latin typeface="+mn-lt"/>
              </a:rPr>
              <a:t>Wifi</a:t>
            </a:r>
            <a:r>
              <a:rPr kumimoji="1" lang="en-US" altLang="ja-JP" dirty="0" smtClean="0">
                <a:latin typeface="+mn-lt"/>
              </a:rPr>
              <a:t> devices connecting to </a:t>
            </a:r>
            <a:r>
              <a:rPr kumimoji="1" lang="en-US" altLang="ja-JP" dirty="0" err="1" smtClean="0">
                <a:latin typeface="+mn-lt"/>
              </a:rPr>
              <a:t>Wifi</a:t>
            </a:r>
            <a:r>
              <a:rPr kumimoji="1" lang="en-US" altLang="ja-JP" dirty="0" smtClean="0">
                <a:latin typeface="+mn-lt"/>
              </a:rPr>
              <a:t> access point</a:t>
            </a:r>
            <a:endParaRPr kumimoji="1" lang="ja-JP" altLang="en-US" dirty="0">
              <a:latin typeface="+mn-lt"/>
            </a:endParaRPr>
          </a:p>
        </p:txBody>
      </p:sp>
      <p:sp>
        <p:nvSpPr>
          <p:cNvPr id="21" name="テキスト ボックス 20"/>
          <p:cNvSpPr txBox="1"/>
          <p:nvPr/>
        </p:nvSpPr>
        <p:spPr>
          <a:xfrm>
            <a:off x="2360757" y="5272657"/>
            <a:ext cx="200049" cy="276999"/>
          </a:xfrm>
          <a:prstGeom prst="rect">
            <a:avLst/>
          </a:prstGeom>
          <a:solidFill>
            <a:schemeClr val="bg1"/>
          </a:solidFill>
        </p:spPr>
        <p:txBody>
          <a:bodyPr wrap="square" rtlCol="0">
            <a:spAutoFit/>
          </a:bodyPr>
          <a:lstStyle/>
          <a:p>
            <a:pPr algn="r"/>
            <a:r>
              <a:rPr kumimoji="1" lang="en-US" altLang="ja-JP" smtClean="0">
                <a:latin typeface="+mn-lt"/>
              </a:rPr>
              <a:t>0</a:t>
            </a:r>
            <a:endParaRPr kumimoji="1" lang="ja-JP" altLang="en-US" dirty="0">
              <a:latin typeface="+mn-lt"/>
            </a:endParaRPr>
          </a:p>
        </p:txBody>
      </p:sp>
      <p:sp>
        <p:nvSpPr>
          <p:cNvPr id="25" name="テキスト ボックス 24"/>
          <p:cNvSpPr txBox="1"/>
          <p:nvPr/>
        </p:nvSpPr>
        <p:spPr>
          <a:xfrm>
            <a:off x="2737434" y="5272657"/>
            <a:ext cx="181863" cy="276999"/>
          </a:xfrm>
          <a:prstGeom prst="rect">
            <a:avLst/>
          </a:prstGeom>
          <a:solidFill>
            <a:schemeClr val="bg1"/>
          </a:solidFill>
        </p:spPr>
        <p:txBody>
          <a:bodyPr wrap="square" rtlCol="0">
            <a:spAutoFit/>
          </a:bodyPr>
          <a:lstStyle/>
          <a:p>
            <a:pPr algn="r"/>
            <a:r>
              <a:rPr kumimoji="1" lang="en-US" altLang="ja-JP" dirty="0">
                <a:latin typeface="+mn-lt"/>
              </a:rPr>
              <a:t>1</a:t>
            </a:r>
            <a:endParaRPr kumimoji="1" lang="ja-JP" altLang="en-US" dirty="0">
              <a:latin typeface="+mn-lt"/>
            </a:endParaRPr>
          </a:p>
        </p:txBody>
      </p:sp>
      <p:sp>
        <p:nvSpPr>
          <p:cNvPr id="26" name="テキスト ボックス 25"/>
          <p:cNvSpPr txBox="1"/>
          <p:nvPr/>
        </p:nvSpPr>
        <p:spPr>
          <a:xfrm>
            <a:off x="3131840" y="5272657"/>
            <a:ext cx="181863" cy="276999"/>
          </a:xfrm>
          <a:prstGeom prst="rect">
            <a:avLst/>
          </a:prstGeom>
          <a:solidFill>
            <a:schemeClr val="bg1"/>
          </a:solidFill>
        </p:spPr>
        <p:txBody>
          <a:bodyPr wrap="square" rtlCol="0">
            <a:spAutoFit/>
          </a:bodyPr>
          <a:lstStyle/>
          <a:p>
            <a:pPr algn="r"/>
            <a:r>
              <a:rPr kumimoji="1" lang="en-US" altLang="ja-JP" dirty="0" smtClean="0">
                <a:latin typeface="+mn-lt"/>
              </a:rPr>
              <a:t>2</a:t>
            </a:r>
            <a:endParaRPr kumimoji="1" lang="ja-JP" altLang="en-US" dirty="0">
              <a:latin typeface="+mn-lt"/>
            </a:endParaRPr>
          </a:p>
        </p:txBody>
      </p:sp>
      <p:sp>
        <p:nvSpPr>
          <p:cNvPr id="31" name="テキスト ボックス 30"/>
          <p:cNvSpPr txBox="1"/>
          <p:nvPr/>
        </p:nvSpPr>
        <p:spPr>
          <a:xfrm>
            <a:off x="3526041" y="5272657"/>
            <a:ext cx="181863" cy="276999"/>
          </a:xfrm>
          <a:prstGeom prst="rect">
            <a:avLst/>
          </a:prstGeom>
          <a:solidFill>
            <a:schemeClr val="bg1"/>
          </a:solidFill>
        </p:spPr>
        <p:txBody>
          <a:bodyPr wrap="square" rtlCol="0">
            <a:spAutoFit/>
          </a:bodyPr>
          <a:lstStyle/>
          <a:p>
            <a:pPr algn="r"/>
            <a:r>
              <a:rPr kumimoji="1" lang="en-US" altLang="ja-JP" dirty="0">
                <a:latin typeface="+mn-lt"/>
              </a:rPr>
              <a:t>3</a:t>
            </a:r>
            <a:endParaRPr kumimoji="1" lang="ja-JP" altLang="en-US" dirty="0">
              <a:latin typeface="+mn-lt"/>
            </a:endParaRPr>
          </a:p>
        </p:txBody>
      </p:sp>
      <p:sp>
        <p:nvSpPr>
          <p:cNvPr id="32" name="テキスト ボックス 31"/>
          <p:cNvSpPr txBox="1"/>
          <p:nvPr/>
        </p:nvSpPr>
        <p:spPr>
          <a:xfrm>
            <a:off x="3923928" y="5272657"/>
            <a:ext cx="181863" cy="276999"/>
          </a:xfrm>
          <a:prstGeom prst="rect">
            <a:avLst/>
          </a:prstGeom>
          <a:solidFill>
            <a:schemeClr val="bg1"/>
          </a:solidFill>
        </p:spPr>
        <p:txBody>
          <a:bodyPr wrap="square" rtlCol="0">
            <a:spAutoFit/>
          </a:bodyPr>
          <a:lstStyle/>
          <a:p>
            <a:pPr algn="r"/>
            <a:r>
              <a:rPr kumimoji="1" lang="en-US" altLang="ja-JP" dirty="0">
                <a:latin typeface="+mn-lt"/>
              </a:rPr>
              <a:t>4</a:t>
            </a:r>
            <a:endParaRPr kumimoji="1" lang="ja-JP" altLang="en-US" dirty="0">
              <a:latin typeface="+mn-lt"/>
            </a:endParaRPr>
          </a:p>
        </p:txBody>
      </p:sp>
      <p:sp>
        <p:nvSpPr>
          <p:cNvPr id="34" name="テキスト ボックス 33"/>
          <p:cNvSpPr txBox="1"/>
          <p:nvPr/>
        </p:nvSpPr>
        <p:spPr>
          <a:xfrm>
            <a:off x="4716016" y="5278466"/>
            <a:ext cx="181863" cy="276999"/>
          </a:xfrm>
          <a:prstGeom prst="rect">
            <a:avLst/>
          </a:prstGeom>
          <a:solidFill>
            <a:schemeClr val="bg1"/>
          </a:solidFill>
        </p:spPr>
        <p:txBody>
          <a:bodyPr wrap="square" rtlCol="0">
            <a:spAutoFit/>
          </a:bodyPr>
          <a:lstStyle/>
          <a:p>
            <a:pPr algn="r"/>
            <a:r>
              <a:rPr kumimoji="1" lang="en-US" altLang="ja-JP" dirty="0">
                <a:latin typeface="+mn-lt"/>
              </a:rPr>
              <a:t>6</a:t>
            </a:r>
            <a:endParaRPr kumimoji="1" lang="ja-JP" altLang="en-US" dirty="0">
              <a:latin typeface="+mn-lt"/>
            </a:endParaRPr>
          </a:p>
        </p:txBody>
      </p:sp>
      <p:sp>
        <p:nvSpPr>
          <p:cNvPr id="35" name="テキスト ボックス 34"/>
          <p:cNvSpPr txBox="1"/>
          <p:nvPr/>
        </p:nvSpPr>
        <p:spPr>
          <a:xfrm>
            <a:off x="5110217" y="5272657"/>
            <a:ext cx="181863" cy="276999"/>
          </a:xfrm>
          <a:prstGeom prst="rect">
            <a:avLst/>
          </a:prstGeom>
          <a:solidFill>
            <a:schemeClr val="bg1"/>
          </a:solidFill>
        </p:spPr>
        <p:txBody>
          <a:bodyPr wrap="square" rtlCol="0">
            <a:spAutoFit/>
          </a:bodyPr>
          <a:lstStyle/>
          <a:p>
            <a:pPr algn="r"/>
            <a:r>
              <a:rPr kumimoji="1" lang="en-US" altLang="ja-JP" dirty="0" smtClean="0">
                <a:latin typeface="+mn-lt"/>
              </a:rPr>
              <a:t>7</a:t>
            </a:r>
            <a:endParaRPr kumimoji="1" lang="ja-JP" altLang="en-US" dirty="0">
              <a:latin typeface="+mn-lt"/>
            </a:endParaRPr>
          </a:p>
        </p:txBody>
      </p:sp>
      <p:sp>
        <p:nvSpPr>
          <p:cNvPr id="36" name="テキスト ボックス 35"/>
          <p:cNvSpPr txBox="1"/>
          <p:nvPr/>
        </p:nvSpPr>
        <p:spPr>
          <a:xfrm>
            <a:off x="5507103" y="5272657"/>
            <a:ext cx="181863" cy="276999"/>
          </a:xfrm>
          <a:prstGeom prst="rect">
            <a:avLst/>
          </a:prstGeom>
          <a:solidFill>
            <a:schemeClr val="bg1"/>
          </a:solidFill>
        </p:spPr>
        <p:txBody>
          <a:bodyPr wrap="square" rtlCol="0">
            <a:spAutoFit/>
          </a:bodyPr>
          <a:lstStyle/>
          <a:p>
            <a:pPr algn="r"/>
            <a:r>
              <a:rPr kumimoji="1" lang="en-US" altLang="ja-JP" dirty="0">
                <a:latin typeface="+mn-lt"/>
              </a:rPr>
              <a:t>8</a:t>
            </a:r>
            <a:endParaRPr kumimoji="1" lang="ja-JP" altLang="en-US" dirty="0">
              <a:latin typeface="+mn-lt"/>
            </a:endParaRPr>
          </a:p>
        </p:txBody>
      </p:sp>
      <p:sp>
        <p:nvSpPr>
          <p:cNvPr id="37" name="テキスト ボックス 36"/>
          <p:cNvSpPr txBox="1"/>
          <p:nvPr/>
        </p:nvSpPr>
        <p:spPr>
          <a:xfrm>
            <a:off x="5893925" y="5272657"/>
            <a:ext cx="181863" cy="276999"/>
          </a:xfrm>
          <a:prstGeom prst="rect">
            <a:avLst/>
          </a:prstGeom>
          <a:solidFill>
            <a:schemeClr val="bg1"/>
          </a:solidFill>
        </p:spPr>
        <p:txBody>
          <a:bodyPr wrap="square" rtlCol="0">
            <a:spAutoFit/>
          </a:bodyPr>
          <a:lstStyle/>
          <a:p>
            <a:pPr algn="r"/>
            <a:r>
              <a:rPr kumimoji="1" lang="en-US" altLang="ja-JP" dirty="0" smtClean="0">
                <a:latin typeface="+mn-lt"/>
              </a:rPr>
              <a:t>9</a:t>
            </a:r>
            <a:endParaRPr kumimoji="1" lang="ja-JP" altLang="en-US" dirty="0">
              <a:latin typeface="+mn-lt"/>
            </a:endParaRPr>
          </a:p>
        </p:txBody>
      </p:sp>
      <p:sp>
        <p:nvSpPr>
          <p:cNvPr id="38" name="テキスト ボックス 37"/>
          <p:cNvSpPr txBox="1"/>
          <p:nvPr/>
        </p:nvSpPr>
        <p:spPr>
          <a:xfrm>
            <a:off x="6233825" y="5272657"/>
            <a:ext cx="354399" cy="315323"/>
          </a:xfrm>
          <a:prstGeom prst="rect">
            <a:avLst/>
          </a:prstGeom>
          <a:solidFill>
            <a:schemeClr val="bg1"/>
          </a:solidFill>
        </p:spPr>
        <p:txBody>
          <a:bodyPr wrap="square" rtlCol="0">
            <a:spAutoFit/>
          </a:bodyPr>
          <a:lstStyle/>
          <a:p>
            <a:pPr algn="r"/>
            <a:r>
              <a:rPr kumimoji="1" lang="en-US" altLang="ja-JP" dirty="0" smtClean="0">
                <a:latin typeface="+mn-lt"/>
              </a:rPr>
              <a:t>10</a:t>
            </a:r>
            <a:endParaRPr kumimoji="1" lang="ja-JP" altLang="en-US" dirty="0">
              <a:latin typeface="+mn-lt"/>
            </a:endParaRPr>
          </a:p>
        </p:txBody>
      </p:sp>
      <p:sp>
        <p:nvSpPr>
          <p:cNvPr id="39" name="テキスト ボックス 38"/>
          <p:cNvSpPr txBox="1"/>
          <p:nvPr/>
        </p:nvSpPr>
        <p:spPr>
          <a:xfrm>
            <a:off x="6602763" y="5272657"/>
            <a:ext cx="354399" cy="276999"/>
          </a:xfrm>
          <a:prstGeom prst="rect">
            <a:avLst/>
          </a:prstGeom>
          <a:solidFill>
            <a:schemeClr val="bg1"/>
          </a:solidFill>
        </p:spPr>
        <p:txBody>
          <a:bodyPr wrap="square" rtlCol="0">
            <a:spAutoFit/>
          </a:bodyPr>
          <a:lstStyle/>
          <a:p>
            <a:pPr algn="r"/>
            <a:r>
              <a:rPr kumimoji="1" lang="en-US" altLang="ja-JP" dirty="0" smtClean="0">
                <a:latin typeface="+mn-lt"/>
              </a:rPr>
              <a:t>11</a:t>
            </a:r>
            <a:endParaRPr kumimoji="1" lang="ja-JP" altLang="en-US" dirty="0">
              <a:latin typeface="+mn-lt"/>
            </a:endParaRPr>
          </a:p>
        </p:txBody>
      </p:sp>
      <p:sp>
        <p:nvSpPr>
          <p:cNvPr id="40" name="テキスト ボックス 39"/>
          <p:cNvSpPr txBox="1"/>
          <p:nvPr/>
        </p:nvSpPr>
        <p:spPr>
          <a:xfrm>
            <a:off x="7025913" y="5272657"/>
            <a:ext cx="354399" cy="276999"/>
          </a:xfrm>
          <a:prstGeom prst="rect">
            <a:avLst/>
          </a:prstGeom>
          <a:solidFill>
            <a:schemeClr val="bg1"/>
          </a:solidFill>
        </p:spPr>
        <p:txBody>
          <a:bodyPr wrap="square" rtlCol="0">
            <a:spAutoFit/>
          </a:bodyPr>
          <a:lstStyle/>
          <a:p>
            <a:pPr algn="r"/>
            <a:r>
              <a:rPr kumimoji="1" lang="en-US" altLang="ja-JP" dirty="0" smtClean="0">
                <a:latin typeface="+mn-lt"/>
              </a:rPr>
              <a:t>12</a:t>
            </a:r>
            <a:endParaRPr kumimoji="1" lang="ja-JP" altLang="en-US" dirty="0">
              <a:latin typeface="+mn-lt"/>
            </a:endParaRPr>
          </a:p>
        </p:txBody>
      </p:sp>
      <p:sp>
        <p:nvSpPr>
          <p:cNvPr id="41" name="テキスト ボックス 40"/>
          <p:cNvSpPr txBox="1"/>
          <p:nvPr/>
        </p:nvSpPr>
        <p:spPr>
          <a:xfrm>
            <a:off x="4319217" y="5272657"/>
            <a:ext cx="181863" cy="276999"/>
          </a:xfrm>
          <a:prstGeom prst="rect">
            <a:avLst/>
          </a:prstGeom>
          <a:solidFill>
            <a:schemeClr val="bg1"/>
          </a:solidFill>
        </p:spPr>
        <p:txBody>
          <a:bodyPr wrap="square" rtlCol="0">
            <a:spAutoFit/>
          </a:bodyPr>
          <a:lstStyle/>
          <a:p>
            <a:pPr algn="r"/>
            <a:r>
              <a:rPr kumimoji="1" lang="en-US" altLang="ja-JP" dirty="0" smtClean="0">
                <a:latin typeface="+mn-lt"/>
              </a:rPr>
              <a:t>5</a:t>
            </a:r>
            <a:endParaRPr kumimoji="1" lang="ja-JP" altLang="en-US" dirty="0">
              <a:latin typeface="+mn-lt"/>
            </a:endParaRPr>
          </a:p>
        </p:txBody>
      </p:sp>
      <p:sp>
        <p:nvSpPr>
          <p:cNvPr id="42" name="テキスト ボックス 41"/>
          <p:cNvSpPr txBox="1"/>
          <p:nvPr/>
        </p:nvSpPr>
        <p:spPr>
          <a:xfrm>
            <a:off x="4713331" y="5272657"/>
            <a:ext cx="181863" cy="276999"/>
          </a:xfrm>
          <a:prstGeom prst="rect">
            <a:avLst/>
          </a:prstGeom>
          <a:solidFill>
            <a:schemeClr val="bg1"/>
          </a:solidFill>
        </p:spPr>
        <p:txBody>
          <a:bodyPr wrap="square" rtlCol="0">
            <a:spAutoFit/>
          </a:bodyPr>
          <a:lstStyle/>
          <a:p>
            <a:pPr algn="r"/>
            <a:r>
              <a:rPr kumimoji="1" lang="en-US" altLang="ja-JP" dirty="0">
                <a:latin typeface="+mn-lt"/>
              </a:rPr>
              <a:t>6</a:t>
            </a:r>
            <a:endParaRPr kumimoji="1" lang="ja-JP" altLang="en-US" dirty="0">
              <a:latin typeface="+mn-lt"/>
            </a:endParaRPr>
          </a:p>
        </p:txBody>
      </p:sp>
      <p:sp>
        <p:nvSpPr>
          <p:cNvPr id="43" name="角丸四角形 11"/>
          <p:cNvSpPr>
            <a:spLocks noChangeArrowheads="1"/>
          </p:cNvSpPr>
          <p:nvPr/>
        </p:nvSpPr>
        <p:spPr bwMode="auto">
          <a:xfrm>
            <a:off x="644303" y="1774319"/>
            <a:ext cx="6159945" cy="358537"/>
          </a:xfrm>
          <a:prstGeom prst="roundRect">
            <a:avLst>
              <a:gd name="adj" fmla="val 16667"/>
            </a:avLst>
          </a:prstGeom>
          <a:noFill/>
          <a:ln>
            <a:noFill/>
          </a:ln>
          <a:extLst/>
        </p:spPr>
        <p:txBody>
          <a:bodyPr/>
          <a:lstStyle/>
          <a:p>
            <a:pPr>
              <a:defRPr/>
            </a:pPr>
            <a:r>
              <a:rPr lang="ja-JP" altLang="en-US" sz="1600" dirty="0" smtClean="0">
                <a:latin typeface="+mn-lt"/>
              </a:rPr>
              <a:t>*</a:t>
            </a:r>
            <a:r>
              <a:rPr lang="en-US" altLang="ja-JP" sz="1600" dirty="0">
                <a:latin typeface="+mn-lt"/>
              </a:rPr>
              <a:t>* Transmission time between send and </a:t>
            </a:r>
            <a:r>
              <a:rPr lang="en-US" altLang="ja-JP" sz="1600" dirty="0" smtClean="0">
                <a:latin typeface="+mn-lt"/>
              </a:rPr>
              <a:t>receive didn’t change</a:t>
            </a:r>
          </a:p>
        </p:txBody>
      </p:sp>
    </p:spTree>
    <p:extLst>
      <p:ext uri="{BB962C8B-B14F-4D97-AF65-F5344CB8AC3E}">
        <p14:creationId xmlns:p14="http://schemas.microsoft.com/office/powerpoint/2010/main" val="133498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quarter" idx="10"/>
          </p:nvPr>
        </p:nvSpPr>
        <p:spPr>
          <a:xfrm>
            <a:off x="685800" y="378281"/>
            <a:ext cx="1600200" cy="215444"/>
          </a:xfrm>
        </p:spPr>
        <p:txBody>
          <a:bodyPr/>
          <a:lstStyle/>
          <a:p>
            <a:pPr>
              <a:defRPr/>
            </a:pPr>
            <a:r>
              <a:rPr lang="en-US" altLang="ja-JP" dirty="0" smtClean="0"/>
              <a:t>May 2016</a:t>
            </a:r>
            <a:endParaRPr lang="en-US" altLang="ja-JP" dirty="0"/>
          </a:p>
        </p:txBody>
      </p:sp>
      <p:sp>
        <p:nvSpPr>
          <p:cNvPr id="5" name="フッター プレースホルダー 4"/>
          <p:cNvSpPr>
            <a:spLocks noGrp="1"/>
          </p:cNvSpPr>
          <p:nvPr>
            <p:ph type="ftr" sz="quarter" idx="11"/>
          </p:nvPr>
        </p:nvSpPr>
        <p:spPr/>
        <p:txBody>
          <a:bodyPr/>
          <a:lstStyle/>
          <a:p>
            <a:pPr>
              <a:defRPr/>
            </a:pPr>
            <a:r>
              <a:rPr lang="en-US" altLang="ja-JP" dirty="0" smtClean="0"/>
              <a:t>Yuko </a:t>
            </a:r>
            <a:r>
              <a:rPr lang="en-US" altLang="ja-JP" dirty="0" err="1" smtClean="0"/>
              <a:t>Hirabe</a:t>
            </a:r>
            <a:r>
              <a:rPr lang="en-US" altLang="ja-JP" dirty="0" smtClean="0"/>
              <a:t> et al.,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a:t>Slide </a:t>
            </a:r>
            <a:fld id="{19D81F76-AF32-F74C-A005-7B75BFB3AF0E}" type="slidenum">
              <a:rPr lang="en-US" altLang="ja-JP"/>
              <a:pPr>
                <a:defRPr/>
              </a:pPr>
              <a:t>16</a:t>
            </a:fld>
            <a:endParaRPr lang="en-US" altLang="ja-JP"/>
          </a:p>
        </p:txBody>
      </p:sp>
      <p:sp>
        <p:nvSpPr>
          <p:cNvPr id="4098" name="Rectangle 2"/>
          <p:cNvSpPr>
            <a:spLocks noGrp="1" noChangeArrowheads="1"/>
          </p:cNvSpPr>
          <p:nvPr>
            <p:ph type="title"/>
          </p:nvPr>
        </p:nvSpPr>
        <p:spPr/>
        <p:txBody>
          <a:bodyPr/>
          <a:lstStyle/>
          <a:p>
            <a:pPr>
              <a:defRPr/>
            </a:pPr>
            <a:r>
              <a:rPr kumimoji="0" lang="en-US" altLang="ja-JP" sz="3200" dirty="0" smtClean="0">
                <a:cs typeface="+mj-cs"/>
              </a:rPr>
              <a:t>Goal </a:t>
            </a:r>
            <a:r>
              <a:rPr kumimoji="0" lang="en-US" altLang="ja-JP" sz="3200" dirty="0">
                <a:cs typeface="+mj-cs"/>
              </a:rPr>
              <a:t>and approach</a:t>
            </a:r>
            <a:endParaRPr kumimoji="0" lang="ja-JP" altLang="en-US" sz="3200" dirty="0" smtClean="0">
              <a:cs typeface="+mj-cs"/>
            </a:endParaRPr>
          </a:p>
        </p:txBody>
      </p:sp>
      <p:sp>
        <p:nvSpPr>
          <p:cNvPr id="4099" name="Rectangle 3"/>
          <p:cNvSpPr>
            <a:spLocks noGrp="1" noChangeArrowheads="1"/>
          </p:cNvSpPr>
          <p:nvPr>
            <p:ph type="body" idx="1"/>
          </p:nvPr>
        </p:nvSpPr>
        <p:spPr>
          <a:xfrm>
            <a:off x="685800" y="3501008"/>
            <a:ext cx="7772400" cy="2880320"/>
          </a:xfrm>
        </p:spPr>
        <p:txBody>
          <a:bodyPr/>
          <a:lstStyle/>
          <a:p>
            <a:pPr marL="0" indent="0">
              <a:buFontTx/>
              <a:buNone/>
              <a:defRPr/>
            </a:pPr>
            <a:r>
              <a:rPr kumimoji="0" lang="en-US" altLang="ja-JP" sz="2400" dirty="0" smtClean="0">
                <a:cs typeface="+mn-cs"/>
              </a:rPr>
              <a:t>Approach:</a:t>
            </a:r>
            <a:endParaRPr kumimoji="0" lang="en-US" altLang="ja-JP" sz="2400" dirty="0">
              <a:cs typeface="+mn-cs"/>
            </a:endParaRPr>
          </a:p>
          <a:p>
            <a:pPr marL="176213" indent="-176213">
              <a:defRPr/>
            </a:pPr>
            <a:r>
              <a:rPr kumimoji="0" lang="en-US" altLang="ja-JP" sz="2000" dirty="0" smtClean="0">
                <a:cs typeface="+mn-cs"/>
              </a:rPr>
              <a:t>Step1: Investigate how </a:t>
            </a:r>
            <a:r>
              <a:rPr kumimoji="0" lang="en-US" altLang="ja-JP" sz="2000" dirty="0">
                <a:cs typeface="+mn-cs"/>
              </a:rPr>
              <a:t>the interference </a:t>
            </a:r>
            <a:r>
              <a:rPr kumimoji="0" lang="en-US" altLang="ja-JP" sz="2000" dirty="0" smtClean="0">
                <a:cs typeface="+mn-cs"/>
              </a:rPr>
              <a:t>with </a:t>
            </a:r>
            <a:r>
              <a:rPr kumimoji="0" lang="en-US" altLang="ja-JP" sz="2000" dirty="0" err="1">
                <a:cs typeface="+mn-cs"/>
              </a:rPr>
              <a:t>Zigbee</a:t>
            </a:r>
            <a:r>
              <a:rPr kumimoji="0" lang="en-US" altLang="ja-JP" sz="2000" dirty="0">
                <a:cs typeface="+mn-cs"/>
              </a:rPr>
              <a:t>-traffic happens while using </a:t>
            </a:r>
            <a:r>
              <a:rPr kumimoji="0" lang="en-US" altLang="ja-JP" sz="2000" dirty="0" err="1">
                <a:cs typeface="+mn-cs"/>
              </a:rPr>
              <a:t>Wifi</a:t>
            </a:r>
            <a:endParaRPr kumimoji="0" lang="en-US" altLang="ja-JP" sz="2000" dirty="0" smtClean="0">
              <a:cs typeface="+mn-cs"/>
            </a:endParaRPr>
          </a:p>
          <a:p>
            <a:pPr marL="176213" indent="-176213">
              <a:defRPr/>
            </a:pPr>
            <a:r>
              <a:rPr kumimoji="0" lang="en-US" altLang="ja-JP" sz="2000" dirty="0"/>
              <a:t>Step2: </a:t>
            </a:r>
            <a:r>
              <a:rPr kumimoji="0" lang="en-US" altLang="ja-JP" sz="2000" dirty="0" smtClean="0"/>
              <a:t>Investigate how </a:t>
            </a:r>
            <a:r>
              <a:rPr kumimoji="0" lang="en-US" altLang="ja-JP" sz="2000" dirty="0"/>
              <a:t>users' operation on the applications affects </a:t>
            </a:r>
            <a:r>
              <a:rPr kumimoji="0" lang="en-US" altLang="ja-JP" sz="2000" dirty="0" err="1" smtClean="0"/>
              <a:t>Wifi</a:t>
            </a:r>
            <a:r>
              <a:rPr kumimoji="0" lang="en-US" altLang="ja-JP" sz="2000" dirty="0" smtClean="0"/>
              <a:t> </a:t>
            </a:r>
            <a:r>
              <a:rPr kumimoji="0" lang="en-US" altLang="ja-JP" sz="2000" dirty="0"/>
              <a:t>traffic</a:t>
            </a:r>
            <a:endParaRPr kumimoji="0" lang="en-US" altLang="ja-JP" sz="2000" dirty="0" smtClean="0">
              <a:cs typeface="+mn-cs"/>
            </a:endParaRPr>
          </a:p>
          <a:p>
            <a:pPr marL="176213" indent="-176213">
              <a:defRPr/>
            </a:pPr>
            <a:r>
              <a:rPr kumimoji="0" lang="en-US" altLang="ja-JP" sz="2000" dirty="0">
                <a:cs typeface="+mn-cs"/>
              </a:rPr>
              <a:t>Step3: </a:t>
            </a:r>
            <a:r>
              <a:rPr kumimoji="0" lang="en-US" altLang="ja-JP" sz="2000" dirty="0" smtClean="0"/>
              <a:t>Propose </a:t>
            </a:r>
            <a:r>
              <a:rPr kumimoji="0" lang="en-US" altLang="ja-JP" sz="2000" dirty="0"/>
              <a:t>a method to construct a realistic </a:t>
            </a:r>
            <a:r>
              <a:rPr kumimoji="0" lang="en-US" altLang="ja-JP" sz="2000" dirty="0" err="1"/>
              <a:t>WiFi</a:t>
            </a:r>
            <a:r>
              <a:rPr kumimoji="0" lang="en-US" altLang="ja-JP" sz="2000" dirty="0"/>
              <a:t> traffic generation model for reproducing interference with 802.15</a:t>
            </a:r>
          </a:p>
        </p:txBody>
      </p:sp>
      <p:sp>
        <p:nvSpPr>
          <p:cNvPr id="8" name="正方形/長方形 7"/>
          <p:cNvSpPr/>
          <p:nvPr/>
        </p:nvSpPr>
        <p:spPr bwMode="auto">
          <a:xfrm>
            <a:off x="684213" y="1853515"/>
            <a:ext cx="7775575" cy="1359461"/>
          </a:xfrm>
          <a:prstGeom prst="rect">
            <a:avLst/>
          </a:prstGeom>
          <a:solidFill>
            <a:schemeClr val="accent6">
              <a:lumMod val="50000"/>
            </a:schemeClr>
          </a:solidFill>
          <a:ln w="12700" cap="flat" cmpd="sng" algn="ctr">
            <a:solidFill>
              <a:schemeClr val="tx1"/>
            </a:solidFill>
            <a:prstDash val="solid"/>
            <a:round/>
            <a:headEnd type="none" w="sm" len="sm"/>
            <a:tailEnd type="none" w="sm" len="sm"/>
          </a:ln>
          <a:effectLst/>
        </p:spPr>
        <p:txBody>
          <a:bodyPr/>
          <a:lstStyle/>
          <a:p>
            <a:pPr>
              <a:defRPr/>
            </a:pPr>
            <a:r>
              <a:rPr lang="en-US" altLang="ja-JP" sz="1800" dirty="0" smtClean="0">
                <a:solidFill>
                  <a:schemeClr val="bg1"/>
                </a:solidFill>
                <a:latin typeface="+mn-lt"/>
                <a:cs typeface="+mn-cs"/>
              </a:rPr>
              <a:t>Goal:</a:t>
            </a:r>
          </a:p>
          <a:p>
            <a:pPr marL="457200" indent="-457200">
              <a:buAutoNum type="arabicPeriod"/>
              <a:defRPr/>
            </a:pPr>
            <a:r>
              <a:rPr lang="en-US" altLang="ja-JP" sz="1800" dirty="0" smtClean="0">
                <a:solidFill>
                  <a:schemeClr val="bg1"/>
                </a:solidFill>
                <a:latin typeface="+mn-lt"/>
                <a:cs typeface="+mn-cs"/>
              </a:rPr>
              <a:t>Clarify </a:t>
            </a:r>
            <a:r>
              <a:rPr lang="en-US" altLang="ja-JP" sz="1800" dirty="0">
                <a:solidFill>
                  <a:schemeClr val="bg1"/>
                </a:solidFill>
                <a:latin typeface="+mn-lt"/>
                <a:cs typeface="+mn-cs"/>
              </a:rPr>
              <a:t>how 802.11(</a:t>
            </a:r>
            <a:r>
              <a:rPr lang="en-US" altLang="ja-JP" sz="1800" dirty="0" err="1">
                <a:solidFill>
                  <a:schemeClr val="bg1"/>
                </a:solidFill>
                <a:latin typeface="+mn-lt"/>
                <a:cs typeface="+mn-cs"/>
              </a:rPr>
              <a:t>Wifi</a:t>
            </a:r>
            <a:r>
              <a:rPr lang="en-US" altLang="ja-JP" sz="1800" dirty="0">
                <a:solidFill>
                  <a:schemeClr val="bg1"/>
                </a:solidFill>
                <a:latin typeface="+mn-lt"/>
                <a:cs typeface="+mn-cs"/>
              </a:rPr>
              <a:t>) affects the </a:t>
            </a:r>
            <a:r>
              <a:rPr lang="en-US" altLang="ja-JP" sz="1800" dirty="0" smtClean="0">
                <a:solidFill>
                  <a:schemeClr val="bg1"/>
                </a:solidFill>
                <a:latin typeface="+mn-lt"/>
                <a:cs typeface="+mn-cs"/>
              </a:rPr>
              <a:t>performance of </a:t>
            </a:r>
            <a:r>
              <a:rPr lang="en-US" altLang="ja-JP" sz="1800" dirty="0">
                <a:solidFill>
                  <a:schemeClr val="bg1"/>
                </a:solidFill>
                <a:latin typeface="+mn-lt"/>
                <a:cs typeface="+mn-cs"/>
              </a:rPr>
              <a:t>802.15 </a:t>
            </a:r>
            <a:r>
              <a:rPr lang="en-US" altLang="ja-JP" sz="1800" dirty="0" smtClean="0">
                <a:solidFill>
                  <a:schemeClr val="bg1"/>
                </a:solidFill>
                <a:latin typeface="+mn-lt"/>
                <a:cs typeface="+mn-cs"/>
              </a:rPr>
              <a:t>(ZigBee)</a:t>
            </a:r>
            <a:r>
              <a:rPr lang="en-US" altLang="ja-JP" sz="300" dirty="0" smtClean="0">
                <a:solidFill>
                  <a:schemeClr val="bg1"/>
                </a:solidFill>
                <a:latin typeface="+mn-lt"/>
                <a:cs typeface="+mn-cs"/>
              </a:rPr>
              <a:t/>
            </a:r>
            <a:br>
              <a:rPr lang="en-US" altLang="ja-JP" sz="300" dirty="0" smtClean="0">
                <a:solidFill>
                  <a:schemeClr val="bg1"/>
                </a:solidFill>
                <a:latin typeface="+mn-lt"/>
                <a:cs typeface="+mn-cs"/>
              </a:rPr>
            </a:br>
            <a:endParaRPr lang="en-US" altLang="ja-JP" sz="300" dirty="0" smtClean="0">
              <a:solidFill>
                <a:schemeClr val="bg1"/>
              </a:solidFill>
              <a:latin typeface="+mn-lt"/>
              <a:cs typeface="+mn-cs"/>
            </a:endParaRPr>
          </a:p>
          <a:p>
            <a:pPr marL="457200" indent="-457200">
              <a:buAutoNum type="arabicPeriod"/>
              <a:defRPr/>
            </a:pPr>
            <a:r>
              <a:rPr lang="en-US" altLang="ja-JP" sz="1800" dirty="0">
                <a:solidFill>
                  <a:schemeClr val="bg1"/>
                </a:solidFill>
                <a:latin typeface="+mn-lt"/>
                <a:cs typeface="+mn-cs"/>
              </a:rPr>
              <a:t>P</a:t>
            </a:r>
            <a:r>
              <a:rPr lang="en-US" altLang="ja-JP" sz="1800" dirty="0" smtClean="0">
                <a:solidFill>
                  <a:schemeClr val="bg1"/>
                </a:solidFill>
                <a:latin typeface="+mn-lt"/>
                <a:cs typeface="+mn-cs"/>
              </a:rPr>
              <a:t>ropose </a:t>
            </a:r>
            <a:r>
              <a:rPr lang="en-US" altLang="ja-JP" sz="1800" dirty="0">
                <a:solidFill>
                  <a:schemeClr val="bg1"/>
                </a:solidFill>
                <a:latin typeface="+mn-lt"/>
                <a:cs typeface="+mn-cs"/>
              </a:rPr>
              <a:t>a method to construct a realistic wireless traffic generation model for realistic performance evaluation of 802.15 base systems</a:t>
            </a:r>
          </a:p>
        </p:txBody>
      </p:sp>
      <p:sp>
        <p:nvSpPr>
          <p:cNvPr id="9" name="正方形/長方形 8"/>
          <p:cNvSpPr/>
          <p:nvPr/>
        </p:nvSpPr>
        <p:spPr bwMode="auto">
          <a:xfrm>
            <a:off x="683568" y="4581128"/>
            <a:ext cx="7776864" cy="714129"/>
          </a:xfrm>
          <a:prstGeom prst="rect">
            <a:avLst/>
          </a:prstGeom>
          <a:noFill/>
          <a:ln w="12700" cap="flat" cmpd="sng" algn="ctr">
            <a:solidFill>
              <a:srgbClr val="FF0000"/>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Tree>
    <p:extLst>
      <p:ext uri="{BB962C8B-B14F-4D97-AF65-F5344CB8AC3E}">
        <p14:creationId xmlns:p14="http://schemas.microsoft.com/office/powerpoint/2010/main" val="125634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図 6" descr="IMG_789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97242" y="2746399"/>
            <a:ext cx="1798637" cy="3198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フッター プレースホルダー 4"/>
          <p:cNvSpPr>
            <a:spLocks noGrp="1"/>
          </p:cNvSpPr>
          <p:nvPr>
            <p:ph type="ftr" sz="quarter" idx="11"/>
          </p:nvPr>
        </p:nvSpPr>
        <p:spPr/>
        <p:txBody>
          <a:bodyPr/>
          <a:lstStyle/>
          <a:p>
            <a:pPr>
              <a:defRPr/>
            </a:pPr>
            <a:r>
              <a:rPr lang="en-US" altLang="ja-JP" dirty="0" smtClean="0"/>
              <a:t>Yuko </a:t>
            </a:r>
            <a:r>
              <a:rPr lang="en-US" altLang="ja-JP" dirty="0" err="1" smtClean="0"/>
              <a:t>Hirabe</a:t>
            </a:r>
            <a:r>
              <a:rPr lang="en-US" altLang="ja-JP" dirty="0" smtClean="0"/>
              <a:t> et al.,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71FDBE9E-C1A9-6348-9D3B-6270F1C16B10}" type="slidenum">
              <a:rPr lang="en-US" altLang="ja-JP" smtClean="0"/>
              <a:pPr>
                <a:defRPr/>
              </a:pPr>
              <a:t>17</a:t>
            </a:fld>
            <a:endParaRPr lang="en-US" altLang="ja-JP"/>
          </a:p>
        </p:txBody>
      </p:sp>
      <p:pic>
        <p:nvPicPr>
          <p:cNvPr id="20485" name="図 6" descr="IMG_7889.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68004" y="2817837"/>
            <a:ext cx="1800225"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正方形/長方形 7"/>
          <p:cNvSpPr/>
          <p:nvPr/>
        </p:nvSpPr>
        <p:spPr bwMode="auto">
          <a:xfrm>
            <a:off x="1155254" y="2025674"/>
            <a:ext cx="2725738" cy="738188"/>
          </a:xfrm>
          <a:prstGeom prst="rect">
            <a:avLst/>
          </a:prstGeom>
          <a:solidFill>
            <a:schemeClr val="accent6">
              <a:lumMod val="50000"/>
            </a:schemeClr>
          </a:solidFill>
          <a:ln w="12700" cap="flat" cmpd="sng" algn="ctr">
            <a:noFill/>
            <a:prstDash val="solid"/>
            <a:round/>
            <a:headEnd type="none" w="sm" len="sm"/>
            <a:tailEnd type="none" w="sm" len="sm"/>
          </a:ln>
          <a:effectLst/>
        </p:spPr>
        <p:txBody>
          <a:bodyPr/>
          <a:lstStyle/>
          <a:p>
            <a:pPr algn="ctr">
              <a:defRPr/>
            </a:pPr>
            <a:r>
              <a:rPr lang="en-US" altLang="ja-JP" sz="2000" dirty="0" smtClean="0">
                <a:solidFill>
                  <a:schemeClr val="bg1"/>
                </a:solidFill>
                <a:latin typeface="+mn-lt"/>
                <a:cs typeface="+mn-cs"/>
              </a:rPr>
              <a:t>View posts by others</a:t>
            </a:r>
            <a:r>
              <a:rPr lang="en-US" altLang="ja-JP" sz="2000" dirty="0">
                <a:solidFill>
                  <a:schemeClr val="bg1"/>
                </a:solidFill>
                <a:latin typeface="+mn-lt"/>
                <a:cs typeface="+mn-cs"/>
              </a:rPr>
              <a:t/>
            </a:r>
            <a:br>
              <a:rPr lang="en-US" altLang="ja-JP" sz="2000" dirty="0">
                <a:solidFill>
                  <a:schemeClr val="bg1"/>
                </a:solidFill>
                <a:latin typeface="+mn-lt"/>
                <a:cs typeface="+mn-cs"/>
              </a:rPr>
            </a:br>
            <a:r>
              <a:rPr lang="en-US" altLang="ja-JP" sz="2000" dirty="0">
                <a:solidFill>
                  <a:schemeClr val="bg1"/>
                </a:solidFill>
                <a:latin typeface="+mn-lt"/>
                <a:cs typeface="+mn-cs"/>
              </a:rPr>
              <a:t>(Download)</a:t>
            </a:r>
          </a:p>
        </p:txBody>
      </p:sp>
      <p:cxnSp>
        <p:nvCxnSpPr>
          <p:cNvPr id="12" name="直線コネクタ 11"/>
          <p:cNvCxnSpPr/>
          <p:nvPr/>
        </p:nvCxnSpPr>
        <p:spPr bwMode="auto">
          <a:xfrm>
            <a:off x="4808092" y="2084412"/>
            <a:ext cx="0" cy="4117975"/>
          </a:xfrm>
          <a:prstGeom prst="line">
            <a:avLst/>
          </a:prstGeom>
          <a:solidFill>
            <a:schemeClr val="accent1"/>
          </a:solidFill>
          <a:ln w="12700" cap="flat" cmpd="sng" algn="ctr">
            <a:solidFill>
              <a:schemeClr val="tx1"/>
            </a:solidFill>
            <a:prstDash val="sysDash"/>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0488" name="図 12" descr="IMG_7892.PNG"/>
          <p:cNvSpPr>
            <a:spLocks noChangeAspect="1"/>
          </p:cNvSpPr>
          <p:nvPr/>
        </p:nvSpPr>
        <p:spPr bwMode="auto">
          <a:xfrm>
            <a:off x="7040117" y="2746399"/>
            <a:ext cx="1798637" cy="3198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a:p>
        </p:txBody>
      </p:sp>
      <p:sp>
        <p:nvSpPr>
          <p:cNvPr id="20489" name="角丸四角形吹き出し 14"/>
          <p:cNvSpPr>
            <a:spLocks noChangeArrowheads="1"/>
          </p:cNvSpPr>
          <p:nvPr/>
        </p:nvSpPr>
        <p:spPr bwMode="auto">
          <a:xfrm>
            <a:off x="128142" y="3465537"/>
            <a:ext cx="1655762" cy="865187"/>
          </a:xfrm>
          <a:prstGeom prst="wedgeRoundRectCallout">
            <a:avLst>
              <a:gd name="adj1" fmla="val 54745"/>
              <a:gd name="adj2" fmla="val 93588"/>
              <a:gd name="adj3" fmla="val 16667"/>
            </a:avLst>
          </a:prstGeom>
          <a:solidFill>
            <a:schemeClr val="bg1"/>
          </a:solidFill>
          <a:ln w="12700">
            <a:solidFill>
              <a:schemeClr val="tx1"/>
            </a:solidFill>
            <a:round/>
            <a:headEnd type="none" w="sm" len="sm"/>
            <a:tailEnd type="none" w="sm" len="sm"/>
          </a:ln>
        </p:spPr>
        <p:txBody>
          <a:bodyPr anchor="ctr"/>
          <a:lstStyle/>
          <a:p>
            <a:pPr>
              <a:defRPr/>
            </a:pPr>
            <a:r>
              <a:rPr lang="en-US" altLang="ja-JP" sz="1800" dirty="0">
                <a:latin typeface="+mn-lt"/>
              </a:rPr>
              <a:t>Text, picture, movie</a:t>
            </a:r>
          </a:p>
        </p:txBody>
      </p:sp>
      <p:sp>
        <p:nvSpPr>
          <p:cNvPr id="16" name="正方形/長方形 15"/>
          <p:cNvSpPr/>
          <p:nvPr/>
        </p:nvSpPr>
        <p:spPr bwMode="auto">
          <a:xfrm>
            <a:off x="107504" y="3194074"/>
            <a:ext cx="1243013" cy="415925"/>
          </a:xfrm>
          <a:prstGeom prst="rect">
            <a:avLst/>
          </a:prstGeom>
          <a:solidFill>
            <a:srgbClr val="FFFFFF"/>
          </a:solidFill>
          <a:ln w="12700" cap="flat" cmpd="sng" algn="ctr">
            <a:noFill/>
            <a:prstDash val="solid"/>
            <a:round/>
            <a:headEnd type="none" w="sm" len="sm"/>
            <a:tailEnd type="none" w="sm" len="sm"/>
          </a:ln>
          <a:effectLst/>
        </p:spPr>
        <p:txBody>
          <a:bodyPr/>
          <a:lstStyle/>
          <a:p>
            <a:pPr algn="ctr">
              <a:defRPr/>
            </a:pPr>
            <a:r>
              <a:rPr lang="en-US" altLang="ja-JP" sz="2000" u="sng" dirty="0">
                <a:latin typeface="+mn-lt"/>
                <a:cs typeface="+mn-cs"/>
              </a:rPr>
              <a:t>Contents</a:t>
            </a:r>
          </a:p>
        </p:txBody>
      </p:sp>
      <p:sp>
        <p:nvSpPr>
          <p:cNvPr id="17" name="フリーフォーム 16"/>
          <p:cNvSpPr/>
          <p:nvPr/>
        </p:nvSpPr>
        <p:spPr>
          <a:xfrm>
            <a:off x="2791967" y="4262462"/>
            <a:ext cx="1150937" cy="1652587"/>
          </a:xfrm>
          <a:custGeom>
            <a:avLst/>
            <a:gdLst>
              <a:gd name="connsiteX0" fmla="*/ 1518675 w 2884434"/>
              <a:gd name="connsiteY0" fmla="*/ 3786943 h 3812734"/>
              <a:gd name="connsiteX1" fmla="*/ 1446793 w 2884434"/>
              <a:gd name="connsiteY1" fmla="*/ 3499446 h 3812734"/>
              <a:gd name="connsiteX2" fmla="*/ 799854 w 2884434"/>
              <a:gd name="connsiteY2" fmla="*/ 3020284 h 3812734"/>
              <a:gd name="connsiteX3" fmla="*/ 512325 w 2884434"/>
              <a:gd name="connsiteY3" fmla="*/ 2684871 h 3812734"/>
              <a:gd name="connsiteX4" fmla="*/ 81033 w 2884434"/>
              <a:gd name="connsiteY4" fmla="*/ 1726548 h 3812734"/>
              <a:gd name="connsiteX5" fmla="*/ 9151 w 2884434"/>
              <a:gd name="connsiteY5" fmla="*/ 1510926 h 3812734"/>
              <a:gd name="connsiteX6" fmla="*/ 200836 w 2884434"/>
              <a:gd name="connsiteY6" fmla="*/ 1486967 h 3812734"/>
              <a:gd name="connsiteX7" fmla="*/ 464404 w 2884434"/>
              <a:gd name="connsiteY7" fmla="*/ 1630716 h 3812734"/>
              <a:gd name="connsiteX8" fmla="*/ 847775 w 2884434"/>
              <a:gd name="connsiteY8" fmla="*/ 2325500 h 3812734"/>
              <a:gd name="connsiteX9" fmla="*/ 751932 w 2884434"/>
              <a:gd name="connsiteY9" fmla="*/ 1846339 h 3812734"/>
              <a:gd name="connsiteX10" fmla="*/ 584208 w 2884434"/>
              <a:gd name="connsiteY10" fmla="*/ 1319261 h 3812734"/>
              <a:gd name="connsiteX11" fmla="*/ 368561 w 2884434"/>
              <a:gd name="connsiteY11" fmla="*/ 648435 h 3812734"/>
              <a:gd name="connsiteX12" fmla="*/ 296679 w 2884434"/>
              <a:gd name="connsiteY12" fmla="*/ 121357 h 3812734"/>
              <a:gd name="connsiteX13" fmla="*/ 392522 w 2884434"/>
              <a:gd name="connsiteY13" fmla="*/ 1567 h 3812734"/>
              <a:gd name="connsiteX14" fmla="*/ 656090 w 2884434"/>
              <a:gd name="connsiteY14" fmla="*/ 169273 h 3812734"/>
              <a:gd name="connsiteX15" fmla="*/ 871736 w 2884434"/>
              <a:gd name="connsiteY15" fmla="*/ 911974 h 3812734"/>
              <a:gd name="connsiteX16" fmla="*/ 1159264 w 2884434"/>
              <a:gd name="connsiteY16" fmla="*/ 1654674 h 3812734"/>
              <a:gd name="connsiteX17" fmla="*/ 1087382 w 2884434"/>
              <a:gd name="connsiteY17" fmla="*/ 1175512 h 3812734"/>
              <a:gd name="connsiteX18" fmla="*/ 1303028 w 2884434"/>
              <a:gd name="connsiteY18" fmla="*/ 1031764 h 3812734"/>
              <a:gd name="connsiteX19" fmla="*/ 1494714 w 2884434"/>
              <a:gd name="connsiteY19" fmla="*/ 1151554 h 3812734"/>
              <a:gd name="connsiteX20" fmla="*/ 1638478 w 2884434"/>
              <a:gd name="connsiteY20" fmla="*/ 1558842 h 3812734"/>
              <a:gd name="connsiteX21" fmla="*/ 1542635 w 2884434"/>
              <a:gd name="connsiteY21" fmla="*/ 1223429 h 3812734"/>
              <a:gd name="connsiteX22" fmla="*/ 1662439 w 2884434"/>
              <a:gd name="connsiteY22" fmla="*/ 983848 h 3812734"/>
              <a:gd name="connsiteX23" fmla="*/ 1949967 w 2884434"/>
              <a:gd name="connsiteY23" fmla="*/ 1127596 h 3812734"/>
              <a:gd name="connsiteX24" fmla="*/ 2069771 w 2884434"/>
              <a:gd name="connsiteY24" fmla="*/ 1391135 h 3812734"/>
              <a:gd name="connsiteX25" fmla="*/ 2069771 w 2884434"/>
              <a:gd name="connsiteY25" fmla="*/ 1151554 h 3812734"/>
              <a:gd name="connsiteX26" fmla="*/ 2357299 w 2884434"/>
              <a:gd name="connsiteY26" fmla="*/ 1223429 h 3812734"/>
              <a:gd name="connsiteX27" fmla="*/ 2525024 w 2884434"/>
              <a:gd name="connsiteY27" fmla="*/ 1463009 h 3812734"/>
              <a:gd name="connsiteX28" fmla="*/ 2644827 w 2884434"/>
              <a:gd name="connsiteY28" fmla="*/ 2014045 h 3812734"/>
              <a:gd name="connsiteX29" fmla="*/ 2740670 w 2884434"/>
              <a:gd name="connsiteY29" fmla="*/ 2972368 h 3812734"/>
              <a:gd name="connsiteX30" fmla="*/ 2692749 w 2884434"/>
              <a:gd name="connsiteY30" fmla="*/ 3259865 h 3812734"/>
              <a:gd name="connsiteX31" fmla="*/ 2836513 w 2884434"/>
              <a:gd name="connsiteY31" fmla="*/ 3739027 h 3812734"/>
              <a:gd name="connsiteX32" fmla="*/ 2884434 w 2884434"/>
              <a:gd name="connsiteY32" fmla="*/ 3810901 h 3812734"/>
              <a:gd name="connsiteX33" fmla="*/ 2884434 w 2884434"/>
              <a:gd name="connsiteY33" fmla="*/ 3810901 h 381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84434" h="3812734">
                <a:moveTo>
                  <a:pt x="1518675" y="3786943"/>
                </a:moveTo>
                <a:cubicBezTo>
                  <a:pt x="1542635" y="3707082"/>
                  <a:pt x="1566596" y="3627222"/>
                  <a:pt x="1446793" y="3499446"/>
                </a:cubicBezTo>
                <a:cubicBezTo>
                  <a:pt x="1326990" y="3371670"/>
                  <a:pt x="955599" y="3156046"/>
                  <a:pt x="799854" y="3020284"/>
                </a:cubicBezTo>
                <a:cubicBezTo>
                  <a:pt x="644109" y="2884521"/>
                  <a:pt x="632129" y="2900494"/>
                  <a:pt x="512325" y="2684871"/>
                </a:cubicBezTo>
                <a:cubicBezTo>
                  <a:pt x="392521" y="2469248"/>
                  <a:pt x="164895" y="1922206"/>
                  <a:pt x="81033" y="1726548"/>
                </a:cubicBezTo>
                <a:cubicBezTo>
                  <a:pt x="-2829" y="1530890"/>
                  <a:pt x="-10816" y="1550856"/>
                  <a:pt x="9151" y="1510926"/>
                </a:cubicBezTo>
                <a:cubicBezTo>
                  <a:pt x="29118" y="1470996"/>
                  <a:pt x="124960" y="1467002"/>
                  <a:pt x="200836" y="1486967"/>
                </a:cubicBezTo>
                <a:cubicBezTo>
                  <a:pt x="276711" y="1506932"/>
                  <a:pt x="356581" y="1490961"/>
                  <a:pt x="464404" y="1630716"/>
                </a:cubicBezTo>
                <a:cubicBezTo>
                  <a:pt x="572227" y="1770471"/>
                  <a:pt x="799854" y="2289563"/>
                  <a:pt x="847775" y="2325500"/>
                </a:cubicBezTo>
                <a:cubicBezTo>
                  <a:pt x="895696" y="2361437"/>
                  <a:pt x="795860" y="2014045"/>
                  <a:pt x="751932" y="1846339"/>
                </a:cubicBezTo>
                <a:cubicBezTo>
                  <a:pt x="708004" y="1678633"/>
                  <a:pt x="648103" y="1518912"/>
                  <a:pt x="584208" y="1319261"/>
                </a:cubicBezTo>
                <a:cubicBezTo>
                  <a:pt x="520313" y="1119610"/>
                  <a:pt x="416482" y="848086"/>
                  <a:pt x="368561" y="648435"/>
                </a:cubicBezTo>
                <a:cubicBezTo>
                  <a:pt x="320640" y="448784"/>
                  <a:pt x="292686" y="229168"/>
                  <a:pt x="296679" y="121357"/>
                </a:cubicBezTo>
                <a:cubicBezTo>
                  <a:pt x="300672" y="13546"/>
                  <a:pt x="332620" y="-6419"/>
                  <a:pt x="392522" y="1567"/>
                </a:cubicBezTo>
                <a:cubicBezTo>
                  <a:pt x="452424" y="9553"/>
                  <a:pt x="576221" y="17539"/>
                  <a:pt x="656090" y="169273"/>
                </a:cubicBezTo>
                <a:cubicBezTo>
                  <a:pt x="735959" y="321007"/>
                  <a:pt x="787874" y="664407"/>
                  <a:pt x="871736" y="911974"/>
                </a:cubicBezTo>
                <a:cubicBezTo>
                  <a:pt x="955598" y="1159541"/>
                  <a:pt x="1123323" y="1610751"/>
                  <a:pt x="1159264" y="1654674"/>
                </a:cubicBezTo>
                <a:cubicBezTo>
                  <a:pt x="1195205" y="1698597"/>
                  <a:pt x="1063421" y="1279330"/>
                  <a:pt x="1087382" y="1175512"/>
                </a:cubicBezTo>
                <a:cubicBezTo>
                  <a:pt x="1111343" y="1071694"/>
                  <a:pt x="1235139" y="1035757"/>
                  <a:pt x="1303028" y="1031764"/>
                </a:cubicBezTo>
                <a:cubicBezTo>
                  <a:pt x="1370917" y="1027771"/>
                  <a:pt x="1438806" y="1063708"/>
                  <a:pt x="1494714" y="1151554"/>
                </a:cubicBezTo>
                <a:cubicBezTo>
                  <a:pt x="1550622" y="1239400"/>
                  <a:pt x="1630491" y="1546863"/>
                  <a:pt x="1638478" y="1558842"/>
                </a:cubicBezTo>
                <a:cubicBezTo>
                  <a:pt x="1646465" y="1570821"/>
                  <a:pt x="1538642" y="1319261"/>
                  <a:pt x="1542635" y="1223429"/>
                </a:cubicBezTo>
                <a:cubicBezTo>
                  <a:pt x="1546628" y="1127597"/>
                  <a:pt x="1594550" y="999820"/>
                  <a:pt x="1662439" y="983848"/>
                </a:cubicBezTo>
                <a:cubicBezTo>
                  <a:pt x="1730328" y="967876"/>
                  <a:pt x="1882078" y="1059715"/>
                  <a:pt x="1949967" y="1127596"/>
                </a:cubicBezTo>
                <a:cubicBezTo>
                  <a:pt x="2017856" y="1195477"/>
                  <a:pt x="2049804" y="1387142"/>
                  <a:pt x="2069771" y="1391135"/>
                </a:cubicBezTo>
                <a:cubicBezTo>
                  <a:pt x="2089738" y="1395128"/>
                  <a:pt x="2021850" y="1179505"/>
                  <a:pt x="2069771" y="1151554"/>
                </a:cubicBezTo>
                <a:cubicBezTo>
                  <a:pt x="2117692" y="1123603"/>
                  <a:pt x="2281424" y="1171520"/>
                  <a:pt x="2357299" y="1223429"/>
                </a:cubicBezTo>
                <a:cubicBezTo>
                  <a:pt x="2433175" y="1275338"/>
                  <a:pt x="2477103" y="1331240"/>
                  <a:pt x="2525024" y="1463009"/>
                </a:cubicBezTo>
                <a:cubicBezTo>
                  <a:pt x="2572945" y="1594778"/>
                  <a:pt x="2608886" y="1762485"/>
                  <a:pt x="2644827" y="2014045"/>
                </a:cubicBezTo>
                <a:cubicBezTo>
                  <a:pt x="2680768" y="2265605"/>
                  <a:pt x="2732683" y="2764731"/>
                  <a:pt x="2740670" y="2972368"/>
                </a:cubicBezTo>
                <a:cubicBezTo>
                  <a:pt x="2748657" y="3180005"/>
                  <a:pt x="2676775" y="3132089"/>
                  <a:pt x="2692749" y="3259865"/>
                </a:cubicBezTo>
                <a:cubicBezTo>
                  <a:pt x="2708723" y="3387641"/>
                  <a:pt x="2804566" y="3647188"/>
                  <a:pt x="2836513" y="3739027"/>
                </a:cubicBezTo>
                <a:cubicBezTo>
                  <a:pt x="2868461" y="3830866"/>
                  <a:pt x="2884434" y="3810901"/>
                  <a:pt x="2884434" y="3810901"/>
                </a:cubicBezTo>
                <a:lnTo>
                  <a:pt x="2884434" y="3810901"/>
                </a:lnTo>
              </a:path>
            </a:pathLst>
          </a:custGeom>
          <a:solidFill>
            <a:srgbClr val="FFFFFF"/>
          </a:solidFill>
          <a:ln>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cxnSp>
        <p:nvCxnSpPr>
          <p:cNvPr id="19" name="直線矢印コネクタ 18"/>
          <p:cNvCxnSpPr/>
          <p:nvPr/>
        </p:nvCxnSpPr>
        <p:spPr bwMode="auto">
          <a:xfrm>
            <a:off x="2647504" y="4257699"/>
            <a:ext cx="0" cy="792163"/>
          </a:xfrm>
          <a:prstGeom prst="straightConnector1">
            <a:avLst/>
          </a:prstGeom>
          <a:solidFill>
            <a:schemeClr val="accent1"/>
          </a:solidFill>
          <a:ln w="76200" cap="flat" cmpd="sng" algn="ctr">
            <a:solidFill>
              <a:schemeClr val="bg1"/>
            </a:solidFill>
            <a:prstDash val="solid"/>
            <a:round/>
            <a:headEnd type="triangle"/>
            <a:tailEnd type="non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0493" name="フリーフォーム 22"/>
          <p:cNvSpPr>
            <a:spLocks/>
          </p:cNvSpPr>
          <p:nvPr/>
        </p:nvSpPr>
        <p:spPr bwMode="auto">
          <a:xfrm rot="-7587502">
            <a:off x="2808635" y="4088631"/>
            <a:ext cx="223837" cy="215900"/>
          </a:xfrm>
          <a:custGeom>
            <a:avLst/>
            <a:gdLst>
              <a:gd name="T0" fmla="*/ 0 w 1826658"/>
              <a:gd name="T1" fmla="*/ 2 h 2130557"/>
              <a:gd name="T2" fmla="*/ 4 w 1826658"/>
              <a:gd name="T3" fmla="*/ 2 h 2130557"/>
              <a:gd name="T4" fmla="*/ 6 w 1826658"/>
              <a:gd name="T5" fmla="*/ 1 h 2130557"/>
              <a:gd name="T6" fmla="*/ 6 w 1826658"/>
              <a:gd name="T7" fmla="*/ 0 h 21305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26658" h="2130557">
                <a:moveTo>
                  <a:pt x="0" y="2032000"/>
                </a:moveTo>
                <a:cubicBezTo>
                  <a:pt x="366889" y="2111022"/>
                  <a:pt x="733778" y="2190044"/>
                  <a:pt x="1032933" y="2065866"/>
                </a:cubicBezTo>
                <a:cubicBezTo>
                  <a:pt x="1332088" y="1941688"/>
                  <a:pt x="1684866" y="1631244"/>
                  <a:pt x="1794933" y="1286933"/>
                </a:cubicBezTo>
                <a:cubicBezTo>
                  <a:pt x="1905000" y="942622"/>
                  <a:pt x="1693333" y="0"/>
                  <a:pt x="1693333" y="0"/>
                </a:cubicBezTo>
              </a:path>
            </a:pathLst>
          </a:custGeom>
          <a:noFill/>
          <a:ln w="952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20494" name="フリーフォーム 25"/>
          <p:cNvSpPr>
            <a:spLocks/>
          </p:cNvSpPr>
          <p:nvPr/>
        </p:nvSpPr>
        <p:spPr bwMode="auto">
          <a:xfrm rot="-7587502">
            <a:off x="2813398" y="4174356"/>
            <a:ext cx="223837" cy="215900"/>
          </a:xfrm>
          <a:custGeom>
            <a:avLst/>
            <a:gdLst>
              <a:gd name="T0" fmla="*/ 0 w 1826658"/>
              <a:gd name="T1" fmla="*/ 2 h 2130557"/>
              <a:gd name="T2" fmla="*/ 4 w 1826658"/>
              <a:gd name="T3" fmla="*/ 2 h 2130557"/>
              <a:gd name="T4" fmla="*/ 6 w 1826658"/>
              <a:gd name="T5" fmla="*/ 1 h 2130557"/>
              <a:gd name="T6" fmla="*/ 6 w 1826658"/>
              <a:gd name="T7" fmla="*/ 0 h 21305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26658" h="2130557">
                <a:moveTo>
                  <a:pt x="0" y="2032000"/>
                </a:moveTo>
                <a:cubicBezTo>
                  <a:pt x="366889" y="2111022"/>
                  <a:pt x="733778" y="2190044"/>
                  <a:pt x="1032933" y="2065866"/>
                </a:cubicBezTo>
                <a:cubicBezTo>
                  <a:pt x="1332088" y="1941688"/>
                  <a:pt x="1684866" y="1631244"/>
                  <a:pt x="1794933" y="1286933"/>
                </a:cubicBezTo>
                <a:cubicBezTo>
                  <a:pt x="1905000" y="942622"/>
                  <a:pt x="1693333" y="0"/>
                  <a:pt x="1693333" y="0"/>
                </a:cubicBezTo>
              </a:path>
            </a:pathLst>
          </a:custGeom>
          <a:noFill/>
          <a:ln w="952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20495" name="角丸四角形吹き出し 41"/>
          <p:cNvSpPr>
            <a:spLocks noChangeArrowheads="1"/>
          </p:cNvSpPr>
          <p:nvPr/>
        </p:nvSpPr>
        <p:spPr bwMode="auto">
          <a:xfrm>
            <a:off x="126555" y="5641999"/>
            <a:ext cx="4465638" cy="488950"/>
          </a:xfrm>
          <a:prstGeom prst="wedgeRoundRectCallout">
            <a:avLst>
              <a:gd name="adj1" fmla="val -9176"/>
              <a:gd name="adj2" fmla="val -133931"/>
              <a:gd name="adj3" fmla="val 16667"/>
            </a:avLst>
          </a:prstGeom>
          <a:solidFill>
            <a:schemeClr val="bg1"/>
          </a:solidFill>
          <a:ln w="12700">
            <a:solidFill>
              <a:schemeClr val="tx1"/>
            </a:solidFill>
            <a:round/>
            <a:headEnd type="none" w="sm" len="sm"/>
            <a:tailEnd type="none" w="sm" len="sm"/>
          </a:ln>
        </p:spPr>
        <p:txBody>
          <a:bodyPr/>
          <a:lstStyle/>
          <a:p>
            <a:endParaRPr lang="ja-JP" altLang="en-US" sz="1800"/>
          </a:p>
        </p:txBody>
      </p:sp>
      <p:sp>
        <p:nvSpPr>
          <p:cNvPr id="28" name="正方形/長方形 27"/>
          <p:cNvSpPr/>
          <p:nvPr/>
        </p:nvSpPr>
        <p:spPr bwMode="auto">
          <a:xfrm>
            <a:off x="126554" y="5680099"/>
            <a:ext cx="4660900" cy="377825"/>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2000" dirty="0" smtClean="0">
                <a:latin typeface="+mn-lt"/>
                <a:cs typeface="+mn-cs"/>
              </a:rPr>
              <a:t>DL happens in only displayed range</a:t>
            </a:r>
            <a:endParaRPr lang="en-US" altLang="ja-JP" sz="2000" dirty="0">
              <a:latin typeface="+mn-lt"/>
              <a:cs typeface="+mn-cs"/>
            </a:endParaRPr>
          </a:p>
        </p:txBody>
      </p:sp>
      <p:pic>
        <p:nvPicPr>
          <p:cNvPr id="20497" name="図 29" descr="IMG_7889.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5579" y="2746399"/>
            <a:ext cx="1798638" cy="3198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 name="正方形/長方形 30"/>
          <p:cNvSpPr/>
          <p:nvPr/>
        </p:nvSpPr>
        <p:spPr bwMode="auto">
          <a:xfrm>
            <a:off x="4962079" y="5151462"/>
            <a:ext cx="1214438" cy="258762"/>
          </a:xfrm>
          <a:prstGeom prst="rect">
            <a:avLst/>
          </a:prstGeom>
          <a:noFill/>
          <a:ln w="12700" cap="flat" cmpd="sng" algn="ctr">
            <a:solidFill>
              <a:schemeClr val="tx1"/>
            </a:solidFill>
            <a:prstDash val="solid"/>
            <a:round/>
            <a:headEnd type="none" w="sm" len="sm"/>
            <a:tailEnd type="none" w="sm" len="sm"/>
          </a:ln>
          <a:effectLst/>
        </p:spPr>
        <p:txBody>
          <a:bodyPr/>
          <a:lstStyle/>
          <a:p>
            <a:pPr algn="ctr">
              <a:defRPr/>
            </a:pPr>
            <a:endParaRPr lang="en-US" altLang="ja-JP" sz="2400" dirty="0">
              <a:solidFill>
                <a:schemeClr val="bg1"/>
              </a:solidFill>
              <a:cs typeface="+mn-cs"/>
            </a:endParaRPr>
          </a:p>
        </p:txBody>
      </p:sp>
      <p:sp>
        <p:nvSpPr>
          <p:cNvPr id="20499" name="角丸四角形吹き出し 33"/>
          <p:cNvSpPr>
            <a:spLocks noChangeArrowheads="1"/>
          </p:cNvSpPr>
          <p:nvPr/>
        </p:nvSpPr>
        <p:spPr bwMode="auto">
          <a:xfrm>
            <a:off x="2647504" y="2819424"/>
            <a:ext cx="2016125" cy="1150938"/>
          </a:xfrm>
          <a:prstGeom prst="wedgeRoundRectCallout">
            <a:avLst>
              <a:gd name="adj1" fmla="val -33981"/>
              <a:gd name="adj2" fmla="val 65032"/>
              <a:gd name="adj3" fmla="val 16667"/>
            </a:avLst>
          </a:prstGeom>
          <a:solidFill>
            <a:schemeClr val="bg1"/>
          </a:solidFill>
          <a:ln w="12700">
            <a:solidFill>
              <a:schemeClr val="tx1"/>
            </a:solidFill>
            <a:round/>
            <a:headEnd type="none" w="sm" len="sm"/>
            <a:tailEnd type="none" w="sm" len="sm"/>
          </a:ln>
        </p:spPr>
        <p:txBody>
          <a:bodyPr/>
          <a:lstStyle/>
          <a:p>
            <a:endParaRPr lang="ja-JP" altLang="en-US" sz="1800"/>
          </a:p>
        </p:txBody>
      </p:sp>
      <p:sp>
        <p:nvSpPr>
          <p:cNvPr id="35" name="正方形/長方形 34"/>
          <p:cNvSpPr/>
          <p:nvPr/>
        </p:nvSpPr>
        <p:spPr bwMode="auto">
          <a:xfrm>
            <a:off x="2544317" y="2892449"/>
            <a:ext cx="2254250" cy="1006475"/>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2000" b="1" u="sng" dirty="0">
                <a:solidFill>
                  <a:srgbClr val="002060"/>
                </a:solidFill>
                <a:latin typeface="+mn-lt"/>
              </a:rPr>
              <a:t>S</a:t>
            </a:r>
            <a:r>
              <a:rPr lang="en-US" altLang="ja-JP" sz="2000" b="1" u="sng" dirty="0" smtClean="0">
                <a:solidFill>
                  <a:srgbClr val="002060"/>
                </a:solidFill>
                <a:latin typeface="+mn-lt"/>
              </a:rPr>
              <a:t>crolling</a:t>
            </a:r>
            <a:endParaRPr lang="en-US" altLang="ja-JP" sz="2000" b="1" u="sng" dirty="0">
              <a:solidFill>
                <a:srgbClr val="002060"/>
              </a:solidFill>
              <a:latin typeface="+mn-lt"/>
            </a:endParaRPr>
          </a:p>
          <a:p>
            <a:pPr algn="ctr">
              <a:defRPr/>
            </a:pPr>
            <a:r>
              <a:rPr lang="en-US" altLang="ja-JP" sz="2000" dirty="0" smtClean="0">
                <a:latin typeface="+mn-lt"/>
                <a:cs typeface="+mn-cs"/>
                <a:sym typeface="Wingdings"/>
              </a:rPr>
              <a:t>preload </a:t>
            </a:r>
            <a:r>
              <a:rPr lang="en-US" altLang="ja-JP" sz="2000" dirty="0" smtClean="0">
                <a:solidFill>
                  <a:srgbClr val="FF0000"/>
                </a:solidFill>
                <a:latin typeface="+mn-lt"/>
                <a:cs typeface="+mn-cs"/>
                <a:sym typeface="Wingdings"/>
              </a:rPr>
              <a:t>&amp; increase of traffic </a:t>
            </a:r>
            <a:endParaRPr lang="en-US" altLang="ja-JP" sz="2000" dirty="0">
              <a:solidFill>
                <a:srgbClr val="FF0000"/>
              </a:solidFill>
              <a:latin typeface="+mn-lt"/>
              <a:cs typeface="+mn-cs"/>
            </a:endParaRPr>
          </a:p>
        </p:txBody>
      </p:sp>
      <p:sp>
        <p:nvSpPr>
          <p:cNvPr id="20501" name="角丸四角形吹き出し 36"/>
          <p:cNvSpPr>
            <a:spLocks noChangeArrowheads="1"/>
          </p:cNvSpPr>
          <p:nvPr/>
        </p:nvSpPr>
        <p:spPr bwMode="auto">
          <a:xfrm>
            <a:off x="4879529" y="4508524"/>
            <a:ext cx="2525713" cy="436563"/>
          </a:xfrm>
          <a:prstGeom prst="wedgeRoundRectCallout">
            <a:avLst>
              <a:gd name="adj1" fmla="val -22106"/>
              <a:gd name="adj2" fmla="val 82509"/>
              <a:gd name="adj3" fmla="val 16667"/>
            </a:avLst>
          </a:prstGeom>
          <a:solidFill>
            <a:schemeClr val="bg1"/>
          </a:solidFill>
          <a:ln w="12700">
            <a:solidFill>
              <a:schemeClr val="tx1"/>
            </a:solidFill>
            <a:round/>
            <a:headEnd type="none" w="sm" len="sm"/>
            <a:tailEnd type="none" w="sm" len="sm"/>
          </a:ln>
        </p:spPr>
        <p:txBody>
          <a:bodyPr/>
          <a:lstStyle/>
          <a:p>
            <a:pPr>
              <a:defRPr/>
            </a:pPr>
            <a:r>
              <a:rPr lang="en-US" altLang="ja-JP" sz="1800" b="1" u="sng" dirty="0">
                <a:solidFill>
                  <a:srgbClr val="002060"/>
                </a:solidFill>
                <a:latin typeface="+mn-lt"/>
              </a:rPr>
              <a:t>Comments</a:t>
            </a:r>
            <a:r>
              <a:rPr lang="ja-JP" altLang="en-US" sz="1800" dirty="0">
                <a:latin typeface="+mn-lt"/>
              </a:rPr>
              <a:t>：</a:t>
            </a:r>
            <a:r>
              <a:rPr lang="en-US" altLang="ja-JP" sz="1800" dirty="0">
                <a:latin typeface="+mn-lt"/>
              </a:rPr>
              <a:t>Like, text</a:t>
            </a:r>
          </a:p>
        </p:txBody>
      </p:sp>
      <p:sp>
        <p:nvSpPr>
          <p:cNvPr id="20502" name="角丸四角形吹き出し 39"/>
          <p:cNvSpPr>
            <a:spLocks noChangeArrowheads="1"/>
          </p:cNvSpPr>
          <p:nvPr/>
        </p:nvSpPr>
        <p:spPr bwMode="auto">
          <a:xfrm>
            <a:off x="4879529" y="5481662"/>
            <a:ext cx="4081463" cy="714375"/>
          </a:xfrm>
          <a:prstGeom prst="wedgeRoundRectCallout">
            <a:avLst>
              <a:gd name="adj1" fmla="val 25315"/>
              <a:gd name="adj2" fmla="val -90894"/>
              <a:gd name="adj3" fmla="val 16667"/>
            </a:avLst>
          </a:prstGeom>
          <a:solidFill>
            <a:schemeClr val="bg1"/>
          </a:solidFill>
          <a:ln w="12700">
            <a:solidFill>
              <a:schemeClr val="tx1"/>
            </a:solidFill>
            <a:round/>
            <a:headEnd type="none" w="sm" len="sm"/>
            <a:tailEnd type="none" w="sm" len="sm"/>
          </a:ln>
        </p:spPr>
        <p:txBody>
          <a:bodyPr/>
          <a:lstStyle/>
          <a:p>
            <a:endParaRPr lang="ja-JP" altLang="en-US" sz="1800"/>
          </a:p>
        </p:txBody>
      </p:sp>
      <p:sp>
        <p:nvSpPr>
          <p:cNvPr id="41" name="正方形/長方形 40"/>
          <p:cNvSpPr/>
          <p:nvPr/>
        </p:nvSpPr>
        <p:spPr bwMode="auto">
          <a:xfrm>
            <a:off x="4663629" y="5481662"/>
            <a:ext cx="4389438" cy="755650"/>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2000" b="1" u="sng" dirty="0">
                <a:solidFill>
                  <a:srgbClr val="002060"/>
                </a:solidFill>
                <a:latin typeface="+mn-lt"/>
                <a:cs typeface="+mn-cs"/>
                <a:sym typeface="Wingdings"/>
              </a:rPr>
              <a:t>Posts</a:t>
            </a:r>
            <a:r>
              <a:rPr lang="en-US" altLang="ja-JP" sz="2000" dirty="0">
                <a:latin typeface="+mn-lt"/>
                <a:cs typeface="+mn-cs"/>
                <a:sym typeface="Wingdings"/>
              </a:rPr>
              <a:t>: text, picture, movie, share</a:t>
            </a:r>
          </a:p>
          <a:p>
            <a:pPr algn="ctr">
              <a:defRPr/>
            </a:pPr>
            <a:r>
              <a:rPr lang="en-US" altLang="ja-JP" sz="2000" dirty="0" smtClean="0">
                <a:latin typeface="+mn-lt"/>
                <a:cs typeface="+mn-cs"/>
                <a:sym typeface="Wingdings"/>
              </a:rPr>
              <a:t></a:t>
            </a:r>
            <a:r>
              <a:rPr lang="en-US" altLang="ja-JP" sz="2000" dirty="0" smtClean="0">
                <a:solidFill>
                  <a:srgbClr val="FF0000"/>
                </a:solidFill>
                <a:latin typeface="+mn-lt"/>
                <a:sym typeface="Wingdings"/>
              </a:rPr>
              <a:t>larger</a:t>
            </a:r>
            <a:r>
              <a:rPr lang="en-US" altLang="ja-JP" sz="2000" dirty="0" smtClean="0">
                <a:latin typeface="+mn-lt"/>
                <a:sym typeface="Wingdings"/>
              </a:rPr>
              <a:t> traffic</a:t>
            </a:r>
            <a:endParaRPr lang="en-US" altLang="ja-JP" sz="2000" dirty="0">
              <a:solidFill>
                <a:srgbClr val="FF0000"/>
              </a:solidFill>
              <a:latin typeface="+mn-lt"/>
            </a:endParaRPr>
          </a:p>
        </p:txBody>
      </p:sp>
      <p:sp>
        <p:nvSpPr>
          <p:cNvPr id="2" name="タイトル 1"/>
          <p:cNvSpPr>
            <a:spLocks noGrp="1"/>
          </p:cNvSpPr>
          <p:nvPr>
            <p:ph type="title"/>
          </p:nvPr>
        </p:nvSpPr>
        <p:spPr>
          <a:xfrm>
            <a:off x="297180" y="685800"/>
            <a:ext cx="8549640" cy="1066800"/>
          </a:xfrm>
        </p:spPr>
        <p:txBody>
          <a:bodyPr/>
          <a:lstStyle/>
          <a:p>
            <a:pPr>
              <a:defRPr/>
            </a:pPr>
            <a:r>
              <a:rPr kumimoji="0" lang="en-US" altLang="ja-JP" sz="2400" dirty="0"/>
              <a:t>Step2: </a:t>
            </a:r>
            <a:r>
              <a:rPr kumimoji="0" lang="en-US" altLang="ja-JP" sz="2400" dirty="0" smtClean="0"/>
              <a:t>Investigate how users’ </a:t>
            </a:r>
            <a:r>
              <a:rPr kumimoji="0" lang="en-US" altLang="ja-JP" sz="2400" dirty="0"/>
              <a:t>operation on the applications affects </a:t>
            </a:r>
            <a:r>
              <a:rPr kumimoji="0" lang="en-US" altLang="ja-JP" sz="2400" dirty="0" err="1"/>
              <a:t>Wifi</a:t>
            </a:r>
            <a:r>
              <a:rPr kumimoji="0" lang="en-US" altLang="ja-JP" sz="2400" dirty="0"/>
              <a:t> </a:t>
            </a:r>
            <a:r>
              <a:rPr kumimoji="0" lang="en-US" altLang="ja-JP" sz="2400" dirty="0" smtClean="0"/>
              <a:t>traffic (1/3)</a:t>
            </a:r>
            <a:r>
              <a:rPr lang="en-US" altLang="ja-JP" sz="2400" dirty="0" smtClean="0"/>
              <a:t/>
            </a:r>
            <a:br>
              <a:rPr lang="en-US" altLang="ja-JP" sz="2400" dirty="0" smtClean="0"/>
            </a:br>
            <a:r>
              <a:rPr lang="en-US" altLang="ja-JP" sz="2400" dirty="0" smtClean="0"/>
              <a:t>Different traffic for different usage pattern</a:t>
            </a:r>
            <a:endParaRPr lang="ja-JP" altLang="en-US" sz="2400" dirty="0"/>
          </a:p>
        </p:txBody>
      </p:sp>
      <p:sp>
        <p:nvSpPr>
          <p:cNvPr id="4" name="日付プレースホルダー 3"/>
          <p:cNvSpPr>
            <a:spLocks noGrp="1"/>
          </p:cNvSpPr>
          <p:nvPr>
            <p:ph type="dt" sz="quarter" idx="10"/>
          </p:nvPr>
        </p:nvSpPr>
        <p:spPr>
          <a:xfrm>
            <a:off x="685800" y="378281"/>
            <a:ext cx="1600200" cy="215444"/>
          </a:xfrm>
        </p:spPr>
        <p:txBody>
          <a:bodyPr/>
          <a:lstStyle/>
          <a:p>
            <a:pPr>
              <a:defRPr/>
            </a:pPr>
            <a:r>
              <a:rPr lang="en-US" altLang="ja-JP" dirty="0" smtClean="0"/>
              <a:t>May 2016</a:t>
            </a:r>
            <a:endParaRPr lang="en-US" altLang="ja-JP" dirty="0"/>
          </a:p>
        </p:txBody>
      </p:sp>
      <p:sp>
        <p:nvSpPr>
          <p:cNvPr id="43" name="正方形/長方形 42"/>
          <p:cNvSpPr/>
          <p:nvPr/>
        </p:nvSpPr>
        <p:spPr bwMode="auto">
          <a:xfrm>
            <a:off x="5498654" y="2025674"/>
            <a:ext cx="2478088" cy="738188"/>
          </a:xfrm>
          <a:prstGeom prst="rect">
            <a:avLst/>
          </a:prstGeom>
          <a:solidFill>
            <a:srgbClr val="16165D"/>
          </a:solidFill>
          <a:ln w="12700" cap="flat" cmpd="sng" algn="ctr">
            <a:noFill/>
            <a:prstDash val="solid"/>
            <a:round/>
            <a:headEnd type="none" w="sm" len="sm"/>
            <a:tailEnd type="none" w="sm" len="sm"/>
          </a:ln>
          <a:effectLst/>
        </p:spPr>
        <p:txBody>
          <a:bodyPr/>
          <a:lstStyle/>
          <a:p>
            <a:pPr algn="ctr">
              <a:defRPr/>
            </a:pPr>
            <a:r>
              <a:rPr lang="en-US" altLang="ja-JP" sz="2000" dirty="0">
                <a:solidFill>
                  <a:srgbClr val="FFFFFF"/>
                </a:solidFill>
                <a:latin typeface="+mn-lt"/>
                <a:cs typeface="+mn-cs"/>
              </a:rPr>
              <a:t>P</a:t>
            </a:r>
            <a:r>
              <a:rPr lang="en-US" altLang="ja-JP" sz="2000" dirty="0" smtClean="0">
                <a:solidFill>
                  <a:srgbClr val="FFFFFF"/>
                </a:solidFill>
                <a:latin typeface="+mn-lt"/>
                <a:cs typeface="+mn-cs"/>
              </a:rPr>
              <a:t>ost items</a:t>
            </a:r>
            <a:endParaRPr lang="en-US" altLang="ja-JP" sz="2000" dirty="0">
              <a:solidFill>
                <a:srgbClr val="FFFFFF"/>
              </a:solidFill>
              <a:latin typeface="+mn-lt"/>
              <a:cs typeface="+mn-cs"/>
            </a:endParaRPr>
          </a:p>
          <a:p>
            <a:pPr algn="ctr">
              <a:defRPr/>
            </a:pPr>
            <a:r>
              <a:rPr lang="ja-JP" altLang="en-US" sz="2000" dirty="0">
                <a:solidFill>
                  <a:srgbClr val="FFFFFF"/>
                </a:solidFill>
                <a:latin typeface="+mn-lt"/>
                <a:cs typeface="+mn-cs"/>
              </a:rPr>
              <a:t>（</a:t>
            </a:r>
            <a:r>
              <a:rPr lang="en-US" altLang="ja-JP" sz="2000" dirty="0">
                <a:solidFill>
                  <a:srgbClr val="FFFFFF"/>
                </a:solidFill>
                <a:latin typeface="+mn-lt"/>
                <a:cs typeface="+mn-cs"/>
              </a:rPr>
              <a:t>Upload</a:t>
            </a:r>
            <a:r>
              <a:rPr lang="ja-JP" altLang="en-US" sz="2000" dirty="0">
                <a:solidFill>
                  <a:srgbClr val="FFFFFF"/>
                </a:solidFill>
                <a:latin typeface="+mn-lt"/>
                <a:cs typeface="+mn-cs"/>
              </a:rPr>
              <a:t>）</a:t>
            </a:r>
            <a:endParaRPr lang="en-US" altLang="ja-JP" sz="2000" dirty="0">
              <a:solidFill>
                <a:srgbClr val="FFFFFF"/>
              </a:solidFill>
              <a:latin typeface="+mn-lt"/>
              <a:cs typeface="+mn-cs"/>
            </a:endParaRPr>
          </a:p>
        </p:txBody>
      </p:sp>
    </p:spTree>
    <p:extLst>
      <p:ext uri="{BB962C8B-B14F-4D97-AF65-F5344CB8AC3E}">
        <p14:creationId xmlns:p14="http://schemas.microsoft.com/office/powerpoint/2010/main" val="1405240457"/>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7180" y="685800"/>
            <a:ext cx="8549640" cy="1066800"/>
          </a:xfrm>
        </p:spPr>
        <p:txBody>
          <a:bodyPr/>
          <a:lstStyle/>
          <a:p>
            <a:pPr>
              <a:defRPr/>
            </a:pPr>
            <a:r>
              <a:rPr kumimoji="0" lang="en-US" altLang="ja-JP" sz="2400" dirty="0"/>
              <a:t>Step2: </a:t>
            </a:r>
            <a:r>
              <a:rPr kumimoji="0" lang="en-US" altLang="ja-JP" sz="2400" dirty="0" smtClean="0"/>
              <a:t>Investigate how users’ </a:t>
            </a:r>
            <a:r>
              <a:rPr kumimoji="0" lang="en-US" altLang="ja-JP" sz="2400" dirty="0"/>
              <a:t>operation on the applications affects </a:t>
            </a:r>
            <a:r>
              <a:rPr kumimoji="0" lang="en-US" altLang="ja-JP" sz="2400" dirty="0" err="1"/>
              <a:t>Wifi</a:t>
            </a:r>
            <a:r>
              <a:rPr kumimoji="0" lang="en-US" altLang="ja-JP" sz="2400" dirty="0"/>
              <a:t> </a:t>
            </a:r>
            <a:r>
              <a:rPr kumimoji="0" lang="en-US" altLang="ja-JP" sz="2400" dirty="0" smtClean="0"/>
              <a:t>traffic (2/3)</a:t>
            </a:r>
            <a:br>
              <a:rPr kumimoji="0" lang="en-US" altLang="ja-JP" sz="2400" dirty="0" smtClean="0"/>
            </a:br>
            <a:r>
              <a:rPr lang="en-US" altLang="ja-JP" sz="2400" dirty="0" smtClean="0"/>
              <a:t>Traffic </a:t>
            </a:r>
            <a:r>
              <a:rPr lang="en-US" altLang="ja-JP" sz="2400" dirty="0"/>
              <a:t>generation pattern on Facebook</a:t>
            </a:r>
            <a:endParaRPr lang="ja-JP" altLang="en-US" sz="2400" dirty="0"/>
          </a:p>
        </p:txBody>
      </p:sp>
      <p:sp>
        <p:nvSpPr>
          <p:cNvPr id="4" name="日付プレースホルダー 3"/>
          <p:cNvSpPr>
            <a:spLocks noGrp="1"/>
          </p:cNvSpPr>
          <p:nvPr>
            <p:ph type="dt" sz="quarter" idx="10"/>
          </p:nvPr>
        </p:nvSpPr>
        <p:spPr>
          <a:xfrm>
            <a:off x="685800" y="378281"/>
            <a:ext cx="1600200" cy="215444"/>
          </a:xfrm>
        </p:spPr>
        <p:txBody>
          <a:bodyPr/>
          <a:lstStyle/>
          <a:p>
            <a:pPr>
              <a:defRPr/>
            </a:pPr>
            <a:r>
              <a:rPr lang="en-US" altLang="ja-JP" dirty="0" smtClean="0"/>
              <a:t>May 2016</a:t>
            </a:r>
            <a:endParaRPr lang="en-US" altLang="ja-JP" dirty="0"/>
          </a:p>
        </p:txBody>
      </p:sp>
      <p:sp>
        <p:nvSpPr>
          <p:cNvPr id="5" name="フッター プレースホルダー 4"/>
          <p:cNvSpPr>
            <a:spLocks noGrp="1"/>
          </p:cNvSpPr>
          <p:nvPr>
            <p:ph type="ftr" sz="quarter" idx="11"/>
          </p:nvPr>
        </p:nvSpPr>
        <p:spPr/>
        <p:txBody>
          <a:bodyPr/>
          <a:lstStyle/>
          <a:p>
            <a:pPr>
              <a:defRPr/>
            </a:pPr>
            <a:r>
              <a:rPr lang="en-US" altLang="ja-JP" dirty="0" smtClean="0"/>
              <a:t>Yuko </a:t>
            </a:r>
            <a:r>
              <a:rPr lang="en-US" altLang="ja-JP" dirty="0" err="1" smtClean="0"/>
              <a:t>Hirabe</a:t>
            </a:r>
            <a:r>
              <a:rPr lang="en-US" altLang="ja-JP" dirty="0" smtClean="0"/>
              <a:t> et al.,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81C014F6-DE52-374E-A9A3-3EEF5B7D1574}" type="slidenum">
              <a:rPr lang="en-US" altLang="ja-JP" smtClean="0"/>
              <a:pPr>
                <a:defRPr/>
              </a:pPr>
              <a:t>18</a:t>
            </a:fld>
            <a:endParaRPr lang="en-US" altLang="ja-JP"/>
          </a:p>
        </p:txBody>
      </p:sp>
      <p:sp>
        <p:nvSpPr>
          <p:cNvPr id="8" name="正方形/長方形 7"/>
          <p:cNvSpPr/>
          <p:nvPr/>
        </p:nvSpPr>
        <p:spPr bwMode="auto">
          <a:xfrm>
            <a:off x="3641725" y="1844675"/>
            <a:ext cx="1860550" cy="503238"/>
          </a:xfrm>
          <a:prstGeom prst="rect">
            <a:avLst/>
          </a:prstGeom>
          <a:solidFill>
            <a:schemeClr val="accent6">
              <a:lumMod val="50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2400" dirty="0">
                <a:solidFill>
                  <a:schemeClr val="bg1"/>
                </a:solidFill>
                <a:latin typeface="+mn-lt"/>
                <a:cs typeface="+mn-cs"/>
              </a:rPr>
              <a:t>Facebook</a:t>
            </a:r>
          </a:p>
        </p:txBody>
      </p:sp>
      <p:sp>
        <p:nvSpPr>
          <p:cNvPr id="9" name="正方形/長方形 8"/>
          <p:cNvSpPr/>
          <p:nvPr/>
        </p:nvSpPr>
        <p:spPr bwMode="auto">
          <a:xfrm>
            <a:off x="5478463" y="2705100"/>
            <a:ext cx="2478087" cy="415925"/>
          </a:xfrm>
          <a:prstGeom prst="rect">
            <a:avLst/>
          </a:prstGeom>
          <a:solidFill>
            <a:schemeClr val="accent6">
              <a:lumMod val="60000"/>
              <a:lumOff val="40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dirty="0">
                <a:solidFill>
                  <a:schemeClr val="bg1"/>
                </a:solidFill>
                <a:latin typeface="+mn-lt"/>
                <a:cs typeface="+mn-cs"/>
              </a:rPr>
              <a:t>Posts: Upload</a:t>
            </a:r>
          </a:p>
        </p:txBody>
      </p:sp>
      <p:sp>
        <p:nvSpPr>
          <p:cNvPr id="10" name="正方形/長方形 9"/>
          <p:cNvSpPr/>
          <p:nvPr/>
        </p:nvSpPr>
        <p:spPr bwMode="auto">
          <a:xfrm>
            <a:off x="1331913" y="2705100"/>
            <a:ext cx="2476500" cy="415925"/>
          </a:xfrm>
          <a:prstGeom prst="rect">
            <a:avLst/>
          </a:prstGeom>
          <a:solidFill>
            <a:schemeClr val="accent6">
              <a:lumMod val="60000"/>
              <a:lumOff val="40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dirty="0" smtClean="0">
                <a:solidFill>
                  <a:schemeClr val="bg1"/>
                </a:solidFill>
                <a:latin typeface="+mn-lt"/>
              </a:rPr>
              <a:t>View</a:t>
            </a:r>
            <a:r>
              <a:rPr lang="ja-JP" altLang="en-US" sz="2000" dirty="0" smtClean="0">
                <a:solidFill>
                  <a:schemeClr val="bg1"/>
                </a:solidFill>
                <a:latin typeface="+mn-lt"/>
                <a:cs typeface="+mn-cs"/>
              </a:rPr>
              <a:t>：</a:t>
            </a:r>
            <a:r>
              <a:rPr lang="en-US" altLang="ja-JP" sz="2000" dirty="0">
                <a:solidFill>
                  <a:schemeClr val="bg1"/>
                </a:solidFill>
                <a:latin typeface="+mn-lt"/>
                <a:cs typeface="+mn-cs"/>
              </a:rPr>
              <a:t>Download</a:t>
            </a:r>
          </a:p>
        </p:txBody>
      </p:sp>
      <p:sp>
        <p:nvSpPr>
          <p:cNvPr id="12" name="正方形/長方形 11"/>
          <p:cNvSpPr/>
          <p:nvPr/>
        </p:nvSpPr>
        <p:spPr bwMode="auto">
          <a:xfrm>
            <a:off x="539750" y="3948113"/>
            <a:ext cx="1833563" cy="415925"/>
          </a:xfrm>
          <a:prstGeom prst="rect">
            <a:avLst/>
          </a:prstGeom>
          <a:solidFill>
            <a:schemeClr val="accent5">
              <a:lumMod val="75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i="1" dirty="0">
                <a:solidFill>
                  <a:schemeClr val="bg1"/>
                </a:solidFill>
                <a:latin typeface="+mn-lt"/>
                <a:cs typeface="+mn-cs"/>
              </a:rPr>
              <a:t>With</a:t>
            </a:r>
            <a:r>
              <a:rPr lang="en-US" altLang="ja-JP" sz="2000" dirty="0">
                <a:solidFill>
                  <a:schemeClr val="bg1"/>
                </a:solidFill>
                <a:latin typeface="+mn-lt"/>
                <a:cs typeface="+mn-cs"/>
              </a:rPr>
              <a:t> scrolling</a:t>
            </a:r>
          </a:p>
        </p:txBody>
      </p:sp>
      <p:sp>
        <p:nvSpPr>
          <p:cNvPr id="13" name="正方形/長方形 12"/>
          <p:cNvSpPr/>
          <p:nvPr/>
        </p:nvSpPr>
        <p:spPr bwMode="auto">
          <a:xfrm>
            <a:off x="2641600" y="3948113"/>
            <a:ext cx="2217738" cy="415925"/>
          </a:xfrm>
          <a:prstGeom prst="rect">
            <a:avLst/>
          </a:prstGeom>
          <a:solidFill>
            <a:schemeClr val="accent5">
              <a:lumMod val="75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i="1" dirty="0">
                <a:solidFill>
                  <a:schemeClr val="bg1"/>
                </a:solidFill>
                <a:latin typeface="+mn-lt"/>
                <a:cs typeface="+mn-cs"/>
              </a:rPr>
              <a:t>Without</a:t>
            </a:r>
            <a:r>
              <a:rPr lang="en-US" altLang="ja-JP" sz="2000" dirty="0">
                <a:solidFill>
                  <a:schemeClr val="bg1"/>
                </a:solidFill>
                <a:latin typeface="+mn-lt"/>
                <a:cs typeface="+mn-cs"/>
              </a:rPr>
              <a:t> scrolling</a:t>
            </a:r>
          </a:p>
        </p:txBody>
      </p:sp>
      <p:sp>
        <p:nvSpPr>
          <p:cNvPr id="14" name="正方形/長方形 13"/>
          <p:cNvSpPr/>
          <p:nvPr/>
        </p:nvSpPr>
        <p:spPr bwMode="auto">
          <a:xfrm>
            <a:off x="5081588" y="3948113"/>
            <a:ext cx="1512887" cy="415925"/>
          </a:xfrm>
          <a:prstGeom prst="rect">
            <a:avLst/>
          </a:prstGeom>
          <a:solidFill>
            <a:schemeClr val="accent5">
              <a:lumMod val="75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dirty="0">
                <a:solidFill>
                  <a:schemeClr val="bg1"/>
                </a:solidFill>
                <a:latin typeface="+mn-lt"/>
                <a:cs typeface="+mn-cs"/>
              </a:rPr>
              <a:t>Comments</a:t>
            </a:r>
          </a:p>
        </p:txBody>
      </p:sp>
      <p:sp>
        <p:nvSpPr>
          <p:cNvPr id="15" name="正方形/長方形 14"/>
          <p:cNvSpPr/>
          <p:nvPr/>
        </p:nvSpPr>
        <p:spPr bwMode="auto">
          <a:xfrm>
            <a:off x="6886575" y="3948113"/>
            <a:ext cx="1376363" cy="415925"/>
          </a:xfrm>
          <a:prstGeom prst="rect">
            <a:avLst/>
          </a:prstGeom>
          <a:solidFill>
            <a:schemeClr val="accent5">
              <a:lumMod val="75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dirty="0">
                <a:solidFill>
                  <a:schemeClr val="bg1"/>
                </a:solidFill>
                <a:latin typeface="+mn-lt"/>
                <a:cs typeface="+mn-cs"/>
              </a:rPr>
              <a:t>Posts</a:t>
            </a:r>
          </a:p>
        </p:txBody>
      </p:sp>
      <p:sp>
        <p:nvSpPr>
          <p:cNvPr id="16" name="正方形/長方形 15"/>
          <p:cNvSpPr/>
          <p:nvPr/>
        </p:nvSpPr>
        <p:spPr bwMode="auto">
          <a:xfrm>
            <a:off x="250588" y="4508500"/>
            <a:ext cx="529113" cy="2089150"/>
          </a:xfrm>
          <a:prstGeom prst="rect">
            <a:avLst/>
          </a:prstGeom>
          <a:noFill/>
          <a:ln w="12700" cap="flat" cmpd="sng" algn="ctr">
            <a:noFill/>
            <a:prstDash val="solid"/>
            <a:round/>
            <a:headEnd type="none" w="sm" len="sm"/>
            <a:tailEnd type="none" w="sm" len="sm"/>
          </a:ln>
          <a:effectLst/>
        </p:spPr>
        <p:txBody>
          <a:bodyPr vert="vert270"/>
          <a:lstStyle/>
          <a:p>
            <a:pPr algn="ctr">
              <a:defRPr/>
            </a:pPr>
            <a:r>
              <a:rPr lang="en-US" altLang="ja-JP" sz="2400" dirty="0">
                <a:solidFill>
                  <a:srgbClr val="000000"/>
                </a:solidFill>
                <a:latin typeface="+mn-lt"/>
                <a:cs typeface="+mn-cs"/>
              </a:rPr>
              <a:t>Traffic</a:t>
            </a:r>
          </a:p>
        </p:txBody>
      </p:sp>
      <p:sp>
        <p:nvSpPr>
          <p:cNvPr id="22541" name="上矢印 16"/>
          <p:cNvSpPr>
            <a:spLocks noChangeArrowheads="1"/>
          </p:cNvSpPr>
          <p:nvPr/>
        </p:nvSpPr>
        <p:spPr bwMode="auto">
          <a:xfrm flipV="1">
            <a:off x="1102757" y="4705360"/>
            <a:ext cx="792163" cy="1189038"/>
          </a:xfrm>
          <a:prstGeom prst="upArrow">
            <a:avLst>
              <a:gd name="adj1" fmla="val 50000"/>
              <a:gd name="adj2" fmla="val 49943"/>
            </a:avLst>
          </a:prstGeom>
          <a:solidFill>
            <a:srgbClr val="FF0000"/>
          </a:solidFill>
          <a:ln>
            <a:noFill/>
          </a:ln>
          <a:extLst>
            <a:ext uri="{91240B29-F687-4f45-9708-019B960494DF}">
              <a14:hiddenLine xmlns="" xmlns:a14="http://schemas.microsoft.com/office/drawing/2010/main" w="12700">
                <a:solidFill>
                  <a:srgbClr val="000000"/>
                </a:solidFill>
                <a:round/>
                <a:headEnd type="none" w="sm" len="sm"/>
                <a:tailEnd type="none" w="sm" len="sm"/>
              </a14:hiddenLine>
            </a:ext>
          </a:extLst>
        </p:spPr>
        <p:txBody>
          <a:bodyPr/>
          <a:lstStyle/>
          <a:p>
            <a:endParaRPr lang="ja-JP" altLang="en-US"/>
          </a:p>
        </p:txBody>
      </p:sp>
      <p:sp>
        <p:nvSpPr>
          <p:cNvPr id="22542" name="下矢印 22"/>
          <p:cNvSpPr>
            <a:spLocks noChangeArrowheads="1"/>
          </p:cNvSpPr>
          <p:nvPr/>
        </p:nvSpPr>
        <p:spPr bwMode="auto">
          <a:xfrm>
            <a:off x="3533895" y="4909438"/>
            <a:ext cx="360362" cy="588962"/>
          </a:xfrm>
          <a:prstGeom prst="downArrow">
            <a:avLst>
              <a:gd name="adj1" fmla="val 50000"/>
              <a:gd name="adj2" fmla="val 49848"/>
            </a:avLst>
          </a:prstGeom>
          <a:solidFill>
            <a:srgbClr val="3366FF"/>
          </a:solidFill>
          <a:ln w="12700">
            <a:solidFill>
              <a:schemeClr val="tx1"/>
            </a:solidFill>
            <a:round/>
            <a:headEnd type="none" w="sm" len="sm"/>
            <a:tailEnd type="none" w="sm" len="sm"/>
          </a:ln>
        </p:spPr>
        <p:txBody>
          <a:bodyPr/>
          <a:lstStyle/>
          <a:p>
            <a:endParaRPr lang="ja-JP" altLang="en-US"/>
          </a:p>
        </p:txBody>
      </p:sp>
      <p:sp>
        <p:nvSpPr>
          <p:cNvPr id="24" name="正方形/長方形 23"/>
          <p:cNvSpPr/>
          <p:nvPr/>
        </p:nvSpPr>
        <p:spPr bwMode="auto">
          <a:xfrm>
            <a:off x="2886195" y="5871813"/>
            <a:ext cx="1666875" cy="417512"/>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2000" dirty="0" smtClean="0">
                <a:solidFill>
                  <a:srgbClr val="000000"/>
                </a:solidFill>
                <a:latin typeface="+mn-lt"/>
                <a:cs typeface="+mn-cs"/>
              </a:rPr>
              <a:t>Small (DL)</a:t>
            </a:r>
            <a:endParaRPr lang="en-US" altLang="ja-JP" sz="2000" dirty="0">
              <a:solidFill>
                <a:srgbClr val="000000"/>
              </a:solidFill>
              <a:latin typeface="+mn-lt"/>
              <a:cs typeface="+mn-cs"/>
            </a:endParaRPr>
          </a:p>
        </p:txBody>
      </p:sp>
      <p:sp>
        <p:nvSpPr>
          <p:cNvPr id="25" name="正方形/長方形 24"/>
          <p:cNvSpPr/>
          <p:nvPr/>
        </p:nvSpPr>
        <p:spPr bwMode="auto">
          <a:xfrm>
            <a:off x="670957" y="5871813"/>
            <a:ext cx="1666875" cy="417512"/>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2000" dirty="0" smtClean="0">
                <a:solidFill>
                  <a:srgbClr val="000000"/>
                </a:solidFill>
                <a:latin typeface="+mn-lt"/>
                <a:cs typeface="+mn-cs"/>
              </a:rPr>
              <a:t>Big (DL)</a:t>
            </a:r>
            <a:endParaRPr lang="en-US" altLang="ja-JP" sz="2000" dirty="0">
              <a:solidFill>
                <a:srgbClr val="000000"/>
              </a:solidFill>
              <a:latin typeface="+mn-lt"/>
              <a:cs typeface="+mn-cs"/>
            </a:endParaRPr>
          </a:p>
        </p:txBody>
      </p:sp>
      <p:sp>
        <p:nvSpPr>
          <p:cNvPr id="22545" name="上矢印 28"/>
          <p:cNvSpPr>
            <a:spLocks noChangeArrowheads="1"/>
          </p:cNvSpPr>
          <p:nvPr/>
        </p:nvSpPr>
        <p:spPr bwMode="auto">
          <a:xfrm>
            <a:off x="7226300" y="4756150"/>
            <a:ext cx="792163" cy="1189038"/>
          </a:xfrm>
          <a:prstGeom prst="upArrow">
            <a:avLst>
              <a:gd name="adj1" fmla="val 50000"/>
              <a:gd name="adj2" fmla="val 49943"/>
            </a:avLst>
          </a:prstGeom>
          <a:solidFill>
            <a:srgbClr val="FF0000"/>
          </a:solidFill>
          <a:ln>
            <a:noFill/>
          </a:ln>
          <a:extLst>
            <a:ext uri="{91240B29-F687-4f45-9708-019B960494DF}">
              <a14:hiddenLine xmlns="" xmlns:a14="http://schemas.microsoft.com/office/drawing/2010/main" w="12700">
                <a:solidFill>
                  <a:srgbClr val="000000"/>
                </a:solidFill>
                <a:round/>
                <a:headEnd type="none" w="sm" len="sm"/>
                <a:tailEnd type="none" w="sm" len="sm"/>
              </a14:hiddenLine>
            </a:ext>
          </a:extLst>
        </p:spPr>
        <p:txBody>
          <a:bodyPr/>
          <a:lstStyle/>
          <a:p>
            <a:endParaRPr lang="ja-JP" altLang="en-US"/>
          </a:p>
        </p:txBody>
      </p:sp>
      <p:sp>
        <p:nvSpPr>
          <p:cNvPr id="22546" name="下矢印 29"/>
          <p:cNvSpPr>
            <a:spLocks noChangeArrowheads="1"/>
          </p:cNvSpPr>
          <p:nvPr/>
        </p:nvSpPr>
        <p:spPr bwMode="auto">
          <a:xfrm flipV="1">
            <a:off x="5651500" y="5056188"/>
            <a:ext cx="360363" cy="588962"/>
          </a:xfrm>
          <a:prstGeom prst="downArrow">
            <a:avLst>
              <a:gd name="adj1" fmla="val 50000"/>
              <a:gd name="adj2" fmla="val 49848"/>
            </a:avLst>
          </a:prstGeom>
          <a:solidFill>
            <a:srgbClr val="3366FF"/>
          </a:solidFill>
          <a:ln w="12700">
            <a:solidFill>
              <a:schemeClr val="tx1"/>
            </a:solidFill>
            <a:round/>
            <a:headEnd type="none" w="sm" len="sm"/>
            <a:tailEnd type="none" w="sm" len="sm"/>
          </a:ln>
        </p:spPr>
        <p:txBody>
          <a:bodyPr/>
          <a:lstStyle/>
          <a:p>
            <a:endParaRPr lang="ja-JP" altLang="en-US"/>
          </a:p>
        </p:txBody>
      </p:sp>
      <p:sp>
        <p:nvSpPr>
          <p:cNvPr id="31" name="正方形/長方形 30"/>
          <p:cNvSpPr/>
          <p:nvPr/>
        </p:nvSpPr>
        <p:spPr bwMode="auto">
          <a:xfrm>
            <a:off x="5003800" y="5871813"/>
            <a:ext cx="1666875" cy="417512"/>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2000" dirty="0" smtClean="0">
                <a:solidFill>
                  <a:srgbClr val="000000"/>
                </a:solidFill>
                <a:latin typeface="+mn-lt"/>
                <a:cs typeface="+mn-cs"/>
              </a:rPr>
              <a:t>Small (UL)</a:t>
            </a:r>
            <a:endParaRPr lang="en-US" altLang="ja-JP" sz="2000" dirty="0">
              <a:solidFill>
                <a:srgbClr val="000000"/>
              </a:solidFill>
              <a:latin typeface="+mn-lt"/>
              <a:cs typeface="+mn-cs"/>
            </a:endParaRPr>
          </a:p>
        </p:txBody>
      </p:sp>
      <p:sp>
        <p:nvSpPr>
          <p:cNvPr id="32" name="正方形/長方形 31"/>
          <p:cNvSpPr/>
          <p:nvPr/>
        </p:nvSpPr>
        <p:spPr bwMode="auto">
          <a:xfrm>
            <a:off x="6792913" y="5871813"/>
            <a:ext cx="1666875" cy="417512"/>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2000" dirty="0" smtClean="0">
                <a:solidFill>
                  <a:srgbClr val="000000"/>
                </a:solidFill>
                <a:latin typeface="+mn-lt"/>
                <a:cs typeface="+mn-cs"/>
              </a:rPr>
              <a:t>Big (UL)</a:t>
            </a:r>
            <a:endParaRPr lang="en-US" altLang="ja-JP" sz="2000" dirty="0">
              <a:solidFill>
                <a:srgbClr val="000000"/>
              </a:solidFill>
              <a:latin typeface="+mn-lt"/>
              <a:cs typeface="+mn-cs"/>
            </a:endParaRPr>
          </a:p>
        </p:txBody>
      </p:sp>
      <p:cxnSp>
        <p:nvCxnSpPr>
          <p:cNvPr id="34" name="直線コネクタ 33"/>
          <p:cNvCxnSpPr>
            <a:endCxn id="10" idx="0"/>
          </p:cNvCxnSpPr>
          <p:nvPr/>
        </p:nvCxnSpPr>
        <p:spPr bwMode="auto">
          <a:xfrm flipH="1">
            <a:off x="2570163" y="2205038"/>
            <a:ext cx="2001837" cy="500062"/>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5" name="直線コネクタ 34"/>
          <p:cNvCxnSpPr>
            <a:stCxn id="9" idx="0"/>
          </p:cNvCxnSpPr>
          <p:nvPr/>
        </p:nvCxnSpPr>
        <p:spPr bwMode="auto">
          <a:xfrm flipH="1" flipV="1">
            <a:off x="4572000" y="2205038"/>
            <a:ext cx="2146300" cy="500062"/>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1" name="直線コネクタ 40"/>
          <p:cNvCxnSpPr>
            <a:stCxn id="13" idx="0"/>
            <a:endCxn id="10" idx="2"/>
          </p:cNvCxnSpPr>
          <p:nvPr/>
        </p:nvCxnSpPr>
        <p:spPr bwMode="auto">
          <a:xfrm flipH="1" flipV="1">
            <a:off x="2570163" y="3121025"/>
            <a:ext cx="1181100" cy="827088"/>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4" name="直線コネクタ 43"/>
          <p:cNvCxnSpPr>
            <a:stCxn id="9" idx="2"/>
            <a:endCxn id="15" idx="0"/>
          </p:cNvCxnSpPr>
          <p:nvPr/>
        </p:nvCxnSpPr>
        <p:spPr bwMode="auto">
          <a:xfrm>
            <a:off x="6718300" y="3121025"/>
            <a:ext cx="857250" cy="827088"/>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7" name="直線コネクタ 46"/>
          <p:cNvCxnSpPr>
            <a:stCxn id="9" idx="2"/>
            <a:endCxn id="14" idx="0"/>
          </p:cNvCxnSpPr>
          <p:nvPr/>
        </p:nvCxnSpPr>
        <p:spPr bwMode="auto">
          <a:xfrm flipH="1">
            <a:off x="5838825" y="3121025"/>
            <a:ext cx="879475" cy="827088"/>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2555" name="角丸四角形 52"/>
          <p:cNvSpPr>
            <a:spLocks noChangeArrowheads="1"/>
          </p:cNvSpPr>
          <p:nvPr/>
        </p:nvSpPr>
        <p:spPr bwMode="auto">
          <a:xfrm>
            <a:off x="250825" y="3789363"/>
            <a:ext cx="8424863" cy="719137"/>
          </a:xfrm>
          <a:prstGeom prst="roundRect">
            <a:avLst>
              <a:gd name="adj" fmla="val 16667"/>
            </a:avLst>
          </a:prstGeom>
          <a:noFill/>
          <a:ln w="12700">
            <a:solidFill>
              <a:schemeClr val="tx1"/>
            </a:solidFill>
            <a:prstDash val="sysDash"/>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a:defRPr/>
            </a:pPr>
            <a:endParaRPr lang="ja-JP" altLang="en-US">
              <a:latin typeface="+mn-lt"/>
            </a:endParaRPr>
          </a:p>
        </p:txBody>
      </p:sp>
      <p:sp>
        <p:nvSpPr>
          <p:cNvPr id="57" name="正方形/長方形 56"/>
          <p:cNvSpPr/>
          <p:nvPr/>
        </p:nvSpPr>
        <p:spPr bwMode="auto">
          <a:xfrm>
            <a:off x="85725" y="3213100"/>
            <a:ext cx="1822450" cy="671513"/>
          </a:xfrm>
          <a:prstGeom prst="rect">
            <a:avLst/>
          </a:prstGeom>
          <a:solidFill>
            <a:srgbClr val="FFFFFF"/>
          </a:solidFill>
          <a:ln w="12700" cap="flat" cmpd="sng" algn="ctr">
            <a:noFill/>
            <a:prstDash val="solid"/>
            <a:round/>
            <a:headEnd type="none" w="sm" len="sm"/>
            <a:tailEnd type="none" w="sm" len="sm"/>
          </a:ln>
          <a:effectLst/>
        </p:spPr>
        <p:txBody>
          <a:bodyPr/>
          <a:lstStyle/>
          <a:p>
            <a:pPr algn="ctr">
              <a:defRPr/>
            </a:pPr>
            <a:r>
              <a:rPr lang="en-US" altLang="ja-JP" sz="2000" dirty="0">
                <a:latin typeface="+mn-lt"/>
                <a:cs typeface="+mn-cs"/>
              </a:rPr>
              <a:t>Operations of 4 types</a:t>
            </a:r>
          </a:p>
        </p:txBody>
      </p:sp>
      <p:cxnSp>
        <p:nvCxnSpPr>
          <p:cNvPr id="33" name="直線コネクタ 32"/>
          <p:cNvCxnSpPr/>
          <p:nvPr/>
        </p:nvCxnSpPr>
        <p:spPr bwMode="auto">
          <a:xfrm flipV="1">
            <a:off x="1455738" y="3141663"/>
            <a:ext cx="1114425" cy="80645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 name="正方形/長方形 2"/>
          <p:cNvSpPr/>
          <p:nvPr/>
        </p:nvSpPr>
        <p:spPr bwMode="auto">
          <a:xfrm>
            <a:off x="85726" y="3205163"/>
            <a:ext cx="2484437" cy="3084162"/>
          </a:xfrm>
          <a:prstGeom prst="rect">
            <a:avLst/>
          </a:prstGeom>
          <a:noFill/>
          <a:ln w="12700" cap="flat" cmpd="sng" algn="ctr">
            <a:solidFill>
              <a:srgbClr val="FF0000"/>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36" name="正方形/長方形 35"/>
          <p:cNvSpPr/>
          <p:nvPr/>
        </p:nvSpPr>
        <p:spPr bwMode="auto">
          <a:xfrm>
            <a:off x="100012" y="2252537"/>
            <a:ext cx="2016919" cy="672407"/>
          </a:xfrm>
          <a:prstGeom prst="rect">
            <a:avLst/>
          </a:prstGeom>
          <a:noFill/>
          <a:ln w="12700" cap="flat" cmpd="sng" algn="ctr">
            <a:noFill/>
            <a:prstDash val="solid"/>
            <a:round/>
            <a:headEnd type="none" w="sm" len="sm"/>
            <a:tailEnd type="none" w="sm" len="sm"/>
          </a:ln>
          <a:effectLst/>
        </p:spPr>
        <p:txBody>
          <a:bodyPr/>
          <a:lstStyle/>
          <a:p>
            <a:pPr>
              <a:defRPr/>
            </a:pPr>
            <a:r>
              <a:rPr lang="en-US" altLang="ja-JP" sz="2000" dirty="0" smtClean="0">
                <a:solidFill>
                  <a:srgbClr val="000000"/>
                </a:solidFill>
                <a:latin typeface="+mn-lt"/>
                <a:cs typeface="+mn-cs"/>
              </a:rPr>
              <a:t>Investigating targets</a:t>
            </a:r>
            <a:endParaRPr lang="en-US" altLang="ja-JP" sz="2000" dirty="0">
              <a:solidFill>
                <a:srgbClr val="000000"/>
              </a:solidFill>
              <a:latin typeface="+mn-lt"/>
              <a:cs typeface="+mn-cs"/>
            </a:endParaRPr>
          </a:p>
        </p:txBody>
      </p:sp>
      <p:cxnSp>
        <p:nvCxnSpPr>
          <p:cNvPr id="11" name="直線コネクタ 10"/>
          <p:cNvCxnSpPr/>
          <p:nvPr/>
        </p:nvCxnSpPr>
        <p:spPr bwMode="auto">
          <a:xfrm>
            <a:off x="539750" y="2949279"/>
            <a:ext cx="0" cy="255884"/>
          </a:xfrm>
          <a:prstGeom prst="line">
            <a:avLst/>
          </a:prstGeom>
          <a:solidFill>
            <a:schemeClr val="accent1"/>
          </a:solidFill>
          <a:ln w="12700" cap="flat" cmpd="sng" algn="ctr">
            <a:solidFill>
              <a:srgbClr val="FF0000"/>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123288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7180" y="685800"/>
            <a:ext cx="8549640" cy="1066800"/>
          </a:xfrm>
        </p:spPr>
        <p:txBody>
          <a:bodyPr/>
          <a:lstStyle/>
          <a:p>
            <a:r>
              <a:rPr kumimoji="0" lang="en-US" altLang="ja-JP" sz="2400" dirty="0"/>
              <a:t>Step2: </a:t>
            </a:r>
            <a:r>
              <a:rPr kumimoji="0" lang="en-US" altLang="ja-JP" sz="2400" dirty="0" smtClean="0"/>
              <a:t>Investigate how users’ </a:t>
            </a:r>
            <a:r>
              <a:rPr kumimoji="0" lang="en-US" altLang="ja-JP" sz="2400" dirty="0"/>
              <a:t>operation on the applications affects </a:t>
            </a:r>
            <a:r>
              <a:rPr kumimoji="0" lang="en-US" altLang="ja-JP" sz="2400" dirty="0" err="1"/>
              <a:t>Wifi</a:t>
            </a:r>
            <a:r>
              <a:rPr kumimoji="0" lang="en-US" altLang="ja-JP" sz="2400" dirty="0"/>
              <a:t> traffic </a:t>
            </a:r>
            <a:r>
              <a:rPr kumimoji="0" lang="en-US" altLang="ja-JP" sz="2400" dirty="0" smtClean="0"/>
              <a:t>(3/3)</a:t>
            </a:r>
            <a:br>
              <a:rPr kumimoji="0" lang="en-US" altLang="ja-JP" sz="2400" dirty="0" smtClean="0"/>
            </a:br>
            <a:r>
              <a:rPr kumimoji="0" lang="en-US" altLang="ja-JP" sz="2400" dirty="0" smtClean="0"/>
              <a:t>Experiment environment</a:t>
            </a:r>
            <a:endParaRPr kumimoji="1" lang="ja-JP" altLang="en-US" sz="2400" dirty="0"/>
          </a:p>
        </p:txBody>
      </p:sp>
      <p:sp>
        <p:nvSpPr>
          <p:cNvPr id="4" name="日付プレースホルダー 3"/>
          <p:cNvSpPr>
            <a:spLocks noGrp="1"/>
          </p:cNvSpPr>
          <p:nvPr>
            <p:ph type="dt" sz="half"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CA5FABEA-F64B-D040-A0AA-026480380A12}" type="slidenum">
              <a:rPr lang="en-US" altLang="ja-JP" smtClean="0"/>
              <a:pPr>
                <a:defRPr/>
              </a:pPr>
              <a:t>19</a:t>
            </a:fld>
            <a:endParaRPr lang="en-US" altLang="ja-JP"/>
          </a:p>
        </p:txBody>
      </p:sp>
      <p:grpSp>
        <p:nvGrpSpPr>
          <p:cNvPr id="7" name="図形グループ 6"/>
          <p:cNvGrpSpPr/>
          <p:nvPr/>
        </p:nvGrpSpPr>
        <p:grpSpPr>
          <a:xfrm>
            <a:off x="971600" y="2928867"/>
            <a:ext cx="1231308" cy="1953469"/>
            <a:chOff x="6699920" y="2662809"/>
            <a:chExt cx="2202780" cy="3788790"/>
          </a:xfrm>
        </p:grpSpPr>
        <p:sp>
          <p:nvSpPr>
            <p:cNvPr id="8" name="角丸四角形 7"/>
            <p:cNvSpPr/>
            <p:nvPr/>
          </p:nvSpPr>
          <p:spPr>
            <a:xfrm>
              <a:off x="6699920" y="2662809"/>
              <a:ext cx="2202780" cy="3788790"/>
            </a:xfrm>
            <a:prstGeom prst="roundRect">
              <a:avLst/>
            </a:prstGeom>
            <a:solidFill>
              <a:schemeClr val="tx1">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6934200" y="2953585"/>
              <a:ext cx="1727200" cy="3028115"/>
            </a:xfrm>
            <a:prstGeom prst="rect">
              <a:avLst/>
            </a:prstGeom>
            <a:solidFill>
              <a:schemeClr val="bg1">
                <a:alpha val="95000"/>
              </a:schemeClr>
            </a:solidFill>
            <a:ln>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0" name="円/楕円 9"/>
            <p:cNvSpPr/>
            <p:nvPr/>
          </p:nvSpPr>
          <p:spPr>
            <a:xfrm>
              <a:off x="7620000" y="6032500"/>
              <a:ext cx="368300" cy="373374"/>
            </a:xfrm>
            <a:prstGeom prst="ellipse">
              <a:avLst/>
            </a:prstGeom>
            <a:solidFill>
              <a:schemeClr val="tx1">
                <a:alpha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角丸四角形 10"/>
            <p:cNvSpPr/>
            <p:nvPr/>
          </p:nvSpPr>
          <p:spPr>
            <a:xfrm>
              <a:off x="7696200" y="6108700"/>
              <a:ext cx="228600" cy="220974"/>
            </a:xfrm>
            <a:prstGeom prst="roundRect">
              <a:avLst/>
            </a:prstGeom>
            <a:solidFill>
              <a:schemeClr val="tx1">
                <a:alpha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12" name="図 11"/>
          <p:cNvPicPr>
            <a:picLocks noChangeAspect="1"/>
          </p:cNvPicPr>
          <p:nvPr/>
        </p:nvPicPr>
        <p:blipFill>
          <a:blip r:embed="rId3">
            <a:extLst>
              <a:ext uri="{BEBA8EAE-BF5A-486C-A8C5-ECC9F3942E4B}">
                <a14:imgProps xmlns:a14="http://schemas.microsoft.com/office/drawing/2010/main">
                  <a14:imgLayer r:embed="rId4">
                    <a14:imgEffect>
                      <a14:backgroundRemoval t="2353" b="97059" l="10000" r="90000"/>
                    </a14:imgEffect>
                  </a14:imgLayer>
                </a14:imgProps>
              </a:ext>
            </a:extLst>
          </a:blip>
          <a:stretch>
            <a:fillRect/>
          </a:stretch>
        </p:blipFill>
        <p:spPr>
          <a:xfrm>
            <a:off x="4458456" y="2918099"/>
            <a:ext cx="4170949" cy="2215817"/>
          </a:xfrm>
          <a:prstGeom prst="rect">
            <a:avLst/>
          </a:prstGeom>
        </p:spPr>
      </p:pic>
      <p:cxnSp>
        <p:nvCxnSpPr>
          <p:cNvPr id="13" name="直線矢印コネクタ 12"/>
          <p:cNvCxnSpPr/>
          <p:nvPr/>
        </p:nvCxnSpPr>
        <p:spPr>
          <a:xfrm>
            <a:off x="2520187" y="3442663"/>
            <a:ext cx="2557175" cy="0"/>
          </a:xfrm>
          <a:prstGeom prst="straightConnector1">
            <a:avLst/>
          </a:prstGeom>
          <a:ln w="28575">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3059832" y="3068960"/>
            <a:ext cx="1574470" cy="338554"/>
          </a:xfrm>
          <a:prstGeom prst="rect">
            <a:avLst/>
          </a:prstGeom>
          <a:solidFill>
            <a:schemeClr val="bg1"/>
          </a:solidFill>
        </p:spPr>
        <p:txBody>
          <a:bodyPr wrap="none" rtlCol="0">
            <a:spAutoFit/>
          </a:bodyPr>
          <a:lstStyle/>
          <a:p>
            <a:r>
              <a:rPr lang="en-US" altLang="ja-JP" sz="1600" dirty="0" err="1" smtClean="0">
                <a:latin typeface="+mn-lt"/>
              </a:rPr>
              <a:t>Wifi</a:t>
            </a:r>
            <a:r>
              <a:rPr lang="en-US" altLang="ja-JP" sz="1600" dirty="0" smtClean="0">
                <a:latin typeface="+mn-lt"/>
              </a:rPr>
              <a:t> connection</a:t>
            </a:r>
            <a:endParaRPr kumimoji="1" lang="ja-JP" altLang="en-US" sz="1600" dirty="0">
              <a:latin typeface="+mn-lt"/>
            </a:endParaRPr>
          </a:p>
        </p:txBody>
      </p:sp>
      <p:sp>
        <p:nvSpPr>
          <p:cNvPr id="15" name="テキスト ボックス 14"/>
          <p:cNvSpPr txBox="1"/>
          <p:nvPr/>
        </p:nvSpPr>
        <p:spPr>
          <a:xfrm>
            <a:off x="5868144" y="5024209"/>
            <a:ext cx="1241045" cy="338554"/>
          </a:xfrm>
          <a:prstGeom prst="rect">
            <a:avLst/>
          </a:prstGeom>
          <a:solidFill>
            <a:schemeClr val="bg1"/>
          </a:solidFill>
        </p:spPr>
        <p:txBody>
          <a:bodyPr wrap="none" rtlCol="0">
            <a:spAutoFit/>
          </a:bodyPr>
          <a:lstStyle/>
          <a:p>
            <a:r>
              <a:rPr kumimoji="1" lang="en-US" altLang="ja-JP" sz="1600" smtClean="0"/>
              <a:t>Access point</a:t>
            </a:r>
            <a:endParaRPr kumimoji="1" lang="ja-JP" altLang="en-US" sz="1600" dirty="0"/>
          </a:p>
        </p:txBody>
      </p:sp>
      <p:sp>
        <p:nvSpPr>
          <p:cNvPr id="16" name="テキスト ボックス 15"/>
          <p:cNvSpPr txBox="1"/>
          <p:nvPr/>
        </p:nvSpPr>
        <p:spPr>
          <a:xfrm>
            <a:off x="5868144" y="5289158"/>
            <a:ext cx="1538131" cy="300082"/>
          </a:xfrm>
          <a:prstGeom prst="rect">
            <a:avLst/>
          </a:prstGeom>
          <a:solidFill>
            <a:schemeClr val="bg1"/>
          </a:solidFill>
        </p:spPr>
        <p:txBody>
          <a:bodyPr wrap="square" rtlCol="0">
            <a:spAutoFit/>
          </a:bodyPr>
          <a:lstStyle/>
          <a:p>
            <a:r>
              <a:rPr kumimoji="1" lang="en-US" altLang="ja-JP" sz="1600" smtClean="0"/>
              <a:t>Macbook</a:t>
            </a:r>
            <a:r>
              <a:rPr kumimoji="1" lang="en-US" altLang="ja-JP" sz="1600" dirty="0" smtClean="0"/>
              <a:t> Pro</a:t>
            </a:r>
            <a:endParaRPr kumimoji="1" lang="ja-JP" altLang="en-US" sz="1600" dirty="0"/>
          </a:p>
        </p:txBody>
      </p:sp>
      <p:sp>
        <p:nvSpPr>
          <p:cNvPr id="17" name="テキスト ボックス 16"/>
          <p:cNvSpPr txBox="1"/>
          <p:nvPr/>
        </p:nvSpPr>
        <p:spPr>
          <a:xfrm>
            <a:off x="1007283" y="4959546"/>
            <a:ext cx="1155623" cy="584775"/>
          </a:xfrm>
          <a:prstGeom prst="rect">
            <a:avLst/>
          </a:prstGeom>
          <a:solidFill>
            <a:schemeClr val="bg1"/>
          </a:solidFill>
        </p:spPr>
        <p:txBody>
          <a:bodyPr wrap="square" rtlCol="0">
            <a:spAutoFit/>
          </a:bodyPr>
          <a:lstStyle/>
          <a:p>
            <a:r>
              <a:rPr lang="en-US" altLang="ja-JP" sz="1600" smtClean="0"/>
              <a:t>GALAXY Note II</a:t>
            </a:r>
            <a:endParaRPr kumimoji="1" lang="ja-JP" altLang="en-US" sz="1600" dirty="0"/>
          </a:p>
        </p:txBody>
      </p:sp>
      <p:cxnSp>
        <p:nvCxnSpPr>
          <p:cNvPr id="18" name="直線矢印コネクタ 17"/>
          <p:cNvCxnSpPr/>
          <p:nvPr/>
        </p:nvCxnSpPr>
        <p:spPr>
          <a:xfrm flipV="1">
            <a:off x="6543931" y="2506917"/>
            <a:ext cx="195445" cy="4111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雲 18"/>
          <p:cNvSpPr/>
          <p:nvPr/>
        </p:nvSpPr>
        <p:spPr>
          <a:xfrm>
            <a:off x="5732558" y="2015786"/>
            <a:ext cx="2061007" cy="71181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a:solidFill>
                  <a:sysClr val="windowText" lastClr="000000"/>
                </a:solidFill>
              </a:rPr>
              <a:t>Ethernet</a:t>
            </a:r>
            <a:endParaRPr kumimoji="1" lang="ja-JP" altLang="en-US" sz="1600" dirty="0">
              <a:solidFill>
                <a:sysClr val="windowText" lastClr="000000"/>
              </a:solidFill>
            </a:endParaRPr>
          </a:p>
        </p:txBody>
      </p:sp>
      <p:pic>
        <p:nvPicPr>
          <p:cNvPr id="20" name="図 6" descr="IMG_7889.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54088" y="3078789"/>
            <a:ext cx="1062016" cy="1587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フリーフォーム 20"/>
          <p:cNvSpPr/>
          <p:nvPr/>
        </p:nvSpPr>
        <p:spPr>
          <a:xfrm>
            <a:off x="1805242" y="3788108"/>
            <a:ext cx="786105" cy="1128740"/>
          </a:xfrm>
          <a:custGeom>
            <a:avLst/>
            <a:gdLst>
              <a:gd name="connsiteX0" fmla="*/ 1518675 w 2884434"/>
              <a:gd name="connsiteY0" fmla="*/ 3786943 h 3812734"/>
              <a:gd name="connsiteX1" fmla="*/ 1446793 w 2884434"/>
              <a:gd name="connsiteY1" fmla="*/ 3499446 h 3812734"/>
              <a:gd name="connsiteX2" fmla="*/ 799854 w 2884434"/>
              <a:gd name="connsiteY2" fmla="*/ 3020284 h 3812734"/>
              <a:gd name="connsiteX3" fmla="*/ 512325 w 2884434"/>
              <a:gd name="connsiteY3" fmla="*/ 2684871 h 3812734"/>
              <a:gd name="connsiteX4" fmla="*/ 81033 w 2884434"/>
              <a:gd name="connsiteY4" fmla="*/ 1726548 h 3812734"/>
              <a:gd name="connsiteX5" fmla="*/ 9151 w 2884434"/>
              <a:gd name="connsiteY5" fmla="*/ 1510926 h 3812734"/>
              <a:gd name="connsiteX6" fmla="*/ 200836 w 2884434"/>
              <a:gd name="connsiteY6" fmla="*/ 1486967 h 3812734"/>
              <a:gd name="connsiteX7" fmla="*/ 464404 w 2884434"/>
              <a:gd name="connsiteY7" fmla="*/ 1630716 h 3812734"/>
              <a:gd name="connsiteX8" fmla="*/ 847775 w 2884434"/>
              <a:gd name="connsiteY8" fmla="*/ 2325500 h 3812734"/>
              <a:gd name="connsiteX9" fmla="*/ 751932 w 2884434"/>
              <a:gd name="connsiteY9" fmla="*/ 1846339 h 3812734"/>
              <a:gd name="connsiteX10" fmla="*/ 584208 w 2884434"/>
              <a:gd name="connsiteY10" fmla="*/ 1319261 h 3812734"/>
              <a:gd name="connsiteX11" fmla="*/ 368561 w 2884434"/>
              <a:gd name="connsiteY11" fmla="*/ 648435 h 3812734"/>
              <a:gd name="connsiteX12" fmla="*/ 296679 w 2884434"/>
              <a:gd name="connsiteY12" fmla="*/ 121357 h 3812734"/>
              <a:gd name="connsiteX13" fmla="*/ 392522 w 2884434"/>
              <a:gd name="connsiteY13" fmla="*/ 1567 h 3812734"/>
              <a:gd name="connsiteX14" fmla="*/ 656090 w 2884434"/>
              <a:gd name="connsiteY14" fmla="*/ 169273 h 3812734"/>
              <a:gd name="connsiteX15" fmla="*/ 871736 w 2884434"/>
              <a:gd name="connsiteY15" fmla="*/ 911974 h 3812734"/>
              <a:gd name="connsiteX16" fmla="*/ 1159264 w 2884434"/>
              <a:gd name="connsiteY16" fmla="*/ 1654674 h 3812734"/>
              <a:gd name="connsiteX17" fmla="*/ 1087382 w 2884434"/>
              <a:gd name="connsiteY17" fmla="*/ 1175512 h 3812734"/>
              <a:gd name="connsiteX18" fmla="*/ 1303028 w 2884434"/>
              <a:gd name="connsiteY18" fmla="*/ 1031764 h 3812734"/>
              <a:gd name="connsiteX19" fmla="*/ 1494714 w 2884434"/>
              <a:gd name="connsiteY19" fmla="*/ 1151554 h 3812734"/>
              <a:gd name="connsiteX20" fmla="*/ 1638478 w 2884434"/>
              <a:gd name="connsiteY20" fmla="*/ 1558842 h 3812734"/>
              <a:gd name="connsiteX21" fmla="*/ 1542635 w 2884434"/>
              <a:gd name="connsiteY21" fmla="*/ 1223429 h 3812734"/>
              <a:gd name="connsiteX22" fmla="*/ 1662439 w 2884434"/>
              <a:gd name="connsiteY22" fmla="*/ 983848 h 3812734"/>
              <a:gd name="connsiteX23" fmla="*/ 1949967 w 2884434"/>
              <a:gd name="connsiteY23" fmla="*/ 1127596 h 3812734"/>
              <a:gd name="connsiteX24" fmla="*/ 2069771 w 2884434"/>
              <a:gd name="connsiteY24" fmla="*/ 1391135 h 3812734"/>
              <a:gd name="connsiteX25" fmla="*/ 2069771 w 2884434"/>
              <a:gd name="connsiteY25" fmla="*/ 1151554 h 3812734"/>
              <a:gd name="connsiteX26" fmla="*/ 2357299 w 2884434"/>
              <a:gd name="connsiteY26" fmla="*/ 1223429 h 3812734"/>
              <a:gd name="connsiteX27" fmla="*/ 2525024 w 2884434"/>
              <a:gd name="connsiteY27" fmla="*/ 1463009 h 3812734"/>
              <a:gd name="connsiteX28" fmla="*/ 2644827 w 2884434"/>
              <a:gd name="connsiteY28" fmla="*/ 2014045 h 3812734"/>
              <a:gd name="connsiteX29" fmla="*/ 2740670 w 2884434"/>
              <a:gd name="connsiteY29" fmla="*/ 2972368 h 3812734"/>
              <a:gd name="connsiteX30" fmla="*/ 2692749 w 2884434"/>
              <a:gd name="connsiteY30" fmla="*/ 3259865 h 3812734"/>
              <a:gd name="connsiteX31" fmla="*/ 2836513 w 2884434"/>
              <a:gd name="connsiteY31" fmla="*/ 3739027 h 3812734"/>
              <a:gd name="connsiteX32" fmla="*/ 2884434 w 2884434"/>
              <a:gd name="connsiteY32" fmla="*/ 3810901 h 3812734"/>
              <a:gd name="connsiteX33" fmla="*/ 2884434 w 2884434"/>
              <a:gd name="connsiteY33" fmla="*/ 3810901 h 381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84434" h="3812734">
                <a:moveTo>
                  <a:pt x="1518675" y="3786943"/>
                </a:moveTo>
                <a:cubicBezTo>
                  <a:pt x="1542635" y="3707082"/>
                  <a:pt x="1566596" y="3627222"/>
                  <a:pt x="1446793" y="3499446"/>
                </a:cubicBezTo>
                <a:cubicBezTo>
                  <a:pt x="1326990" y="3371670"/>
                  <a:pt x="955599" y="3156046"/>
                  <a:pt x="799854" y="3020284"/>
                </a:cubicBezTo>
                <a:cubicBezTo>
                  <a:pt x="644109" y="2884521"/>
                  <a:pt x="632129" y="2900494"/>
                  <a:pt x="512325" y="2684871"/>
                </a:cubicBezTo>
                <a:cubicBezTo>
                  <a:pt x="392521" y="2469248"/>
                  <a:pt x="164895" y="1922206"/>
                  <a:pt x="81033" y="1726548"/>
                </a:cubicBezTo>
                <a:cubicBezTo>
                  <a:pt x="-2829" y="1530890"/>
                  <a:pt x="-10816" y="1550856"/>
                  <a:pt x="9151" y="1510926"/>
                </a:cubicBezTo>
                <a:cubicBezTo>
                  <a:pt x="29118" y="1470996"/>
                  <a:pt x="124960" y="1467002"/>
                  <a:pt x="200836" y="1486967"/>
                </a:cubicBezTo>
                <a:cubicBezTo>
                  <a:pt x="276711" y="1506932"/>
                  <a:pt x="356581" y="1490961"/>
                  <a:pt x="464404" y="1630716"/>
                </a:cubicBezTo>
                <a:cubicBezTo>
                  <a:pt x="572227" y="1770471"/>
                  <a:pt x="799854" y="2289563"/>
                  <a:pt x="847775" y="2325500"/>
                </a:cubicBezTo>
                <a:cubicBezTo>
                  <a:pt x="895696" y="2361437"/>
                  <a:pt x="795860" y="2014045"/>
                  <a:pt x="751932" y="1846339"/>
                </a:cubicBezTo>
                <a:cubicBezTo>
                  <a:pt x="708004" y="1678633"/>
                  <a:pt x="648103" y="1518912"/>
                  <a:pt x="584208" y="1319261"/>
                </a:cubicBezTo>
                <a:cubicBezTo>
                  <a:pt x="520313" y="1119610"/>
                  <a:pt x="416482" y="848086"/>
                  <a:pt x="368561" y="648435"/>
                </a:cubicBezTo>
                <a:cubicBezTo>
                  <a:pt x="320640" y="448784"/>
                  <a:pt x="292686" y="229168"/>
                  <a:pt x="296679" y="121357"/>
                </a:cubicBezTo>
                <a:cubicBezTo>
                  <a:pt x="300672" y="13546"/>
                  <a:pt x="332620" y="-6419"/>
                  <a:pt x="392522" y="1567"/>
                </a:cubicBezTo>
                <a:cubicBezTo>
                  <a:pt x="452424" y="9553"/>
                  <a:pt x="576221" y="17539"/>
                  <a:pt x="656090" y="169273"/>
                </a:cubicBezTo>
                <a:cubicBezTo>
                  <a:pt x="735959" y="321007"/>
                  <a:pt x="787874" y="664407"/>
                  <a:pt x="871736" y="911974"/>
                </a:cubicBezTo>
                <a:cubicBezTo>
                  <a:pt x="955598" y="1159541"/>
                  <a:pt x="1123323" y="1610751"/>
                  <a:pt x="1159264" y="1654674"/>
                </a:cubicBezTo>
                <a:cubicBezTo>
                  <a:pt x="1195205" y="1698597"/>
                  <a:pt x="1063421" y="1279330"/>
                  <a:pt x="1087382" y="1175512"/>
                </a:cubicBezTo>
                <a:cubicBezTo>
                  <a:pt x="1111343" y="1071694"/>
                  <a:pt x="1235139" y="1035757"/>
                  <a:pt x="1303028" y="1031764"/>
                </a:cubicBezTo>
                <a:cubicBezTo>
                  <a:pt x="1370917" y="1027771"/>
                  <a:pt x="1438806" y="1063708"/>
                  <a:pt x="1494714" y="1151554"/>
                </a:cubicBezTo>
                <a:cubicBezTo>
                  <a:pt x="1550622" y="1239400"/>
                  <a:pt x="1630491" y="1546863"/>
                  <a:pt x="1638478" y="1558842"/>
                </a:cubicBezTo>
                <a:cubicBezTo>
                  <a:pt x="1646465" y="1570821"/>
                  <a:pt x="1538642" y="1319261"/>
                  <a:pt x="1542635" y="1223429"/>
                </a:cubicBezTo>
                <a:cubicBezTo>
                  <a:pt x="1546628" y="1127597"/>
                  <a:pt x="1594550" y="999820"/>
                  <a:pt x="1662439" y="983848"/>
                </a:cubicBezTo>
                <a:cubicBezTo>
                  <a:pt x="1730328" y="967876"/>
                  <a:pt x="1882078" y="1059715"/>
                  <a:pt x="1949967" y="1127596"/>
                </a:cubicBezTo>
                <a:cubicBezTo>
                  <a:pt x="2017856" y="1195477"/>
                  <a:pt x="2049804" y="1387142"/>
                  <a:pt x="2069771" y="1391135"/>
                </a:cubicBezTo>
                <a:cubicBezTo>
                  <a:pt x="2089738" y="1395128"/>
                  <a:pt x="2021850" y="1179505"/>
                  <a:pt x="2069771" y="1151554"/>
                </a:cubicBezTo>
                <a:cubicBezTo>
                  <a:pt x="2117692" y="1123603"/>
                  <a:pt x="2281424" y="1171520"/>
                  <a:pt x="2357299" y="1223429"/>
                </a:cubicBezTo>
                <a:cubicBezTo>
                  <a:pt x="2433175" y="1275338"/>
                  <a:pt x="2477103" y="1331240"/>
                  <a:pt x="2525024" y="1463009"/>
                </a:cubicBezTo>
                <a:cubicBezTo>
                  <a:pt x="2572945" y="1594778"/>
                  <a:pt x="2608886" y="1762485"/>
                  <a:pt x="2644827" y="2014045"/>
                </a:cubicBezTo>
                <a:cubicBezTo>
                  <a:pt x="2680768" y="2265605"/>
                  <a:pt x="2732683" y="2764731"/>
                  <a:pt x="2740670" y="2972368"/>
                </a:cubicBezTo>
                <a:cubicBezTo>
                  <a:pt x="2748657" y="3180005"/>
                  <a:pt x="2676775" y="3132089"/>
                  <a:pt x="2692749" y="3259865"/>
                </a:cubicBezTo>
                <a:cubicBezTo>
                  <a:pt x="2708723" y="3387641"/>
                  <a:pt x="2804566" y="3647188"/>
                  <a:pt x="2836513" y="3739027"/>
                </a:cubicBezTo>
                <a:cubicBezTo>
                  <a:pt x="2868461" y="3830866"/>
                  <a:pt x="2884434" y="3810901"/>
                  <a:pt x="2884434" y="3810901"/>
                </a:cubicBezTo>
                <a:lnTo>
                  <a:pt x="2884434" y="3810901"/>
                </a:lnTo>
              </a:path>
            </a:pathLst>
          </a:custGeom>
          <a:solidFill>
            <a:srgbClr val="FFFFFF"/>
          </a:solidFill>
          <a:ln>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22" name="下矢印 21"/>
          <p:cNvSpPr/>
          <p:nvPr/>
        </p:nvSpPr>
        <p:spPr>
          <a:xfrm rot="10800000">
            <a:off x="1482765" y="3627455"/>
            <a:ext cx="275618" cy="442359"/>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p:cNvPicPr>
            <a:picLocks noChangeAspect="1"/>
          </p:cNvPicPr>
          <p:nvPr/>
        </p:nvPicPr>
        <p:blipFill>
          <a:blip r:embed="rId6"/>
          <a:stretch>
            <a:fillRect/>
          </a:stretch>
        </p:blipFill>
        <p:spPr>
          <a:xfrm>
            <a:off x="5348371" y="3223495"/>
            <a:ext cx="2445194" cy="1579588"/>
          </a:xfrm>
          <a:prstGeom prst="rect">
            <a:avLst/>
          </a:prstGeom>
        </p:spPr>
      </p:pic>
      <p:sp>
        <p:nvSpPr>
          <p:cNvPr id="24" name="角丸四角形吹き出し 23"/>
          <p:cNvSpPr/>
          <p:nvPr/>
        </p:nvSpPr>
        <p:spPr>
          <a:xfrm>
            <a:off x="2770711" y="4489088"/>
            <a:ext cx="2017325" cy="812120"/>
          </a:xfrm>
          <a:prstGeom prst="wedgeRoundRectCallout">
            <a:avLst>
              <a:gd name="adj1" fmla="val 74710"/>
              <a:gd name="adj2" fmla="val -134128"/>
              <a:gd name="adj3" fmla="val 16667"/>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Obtain the </a:t>
            </a:r>
            <a:r>
              <a:rPr kumimoji="1" lang="en-US" altLang="ja-JP" sz="1600">
                <a:solidFill>
                  <a:schemeClr val="tx1"/>
                </a:solidFill>
              </a:rPr>
              <a:t>packets </a:t>
            </a:r>
            <a:r>
              <a:rPr kumimoji="1" lang="en-US" altLang="ja-JP" sz="1600" smtClean="0">
                <a:solidFill>
                  <a:schemeClr val="tx1"/>
                </a:solidFill>
              </a:rPr>
              <a:t>with Wireshark</a:t>
            </a:r>
            <a:endParaRPr kumimoji="1" lang="ja-JP" altLang="en-US" sz="1600" dirty="0">
              <a:solidFill>
                <a:schemeClr val="tx1"/>
              </a:solidFill>
            </a:endParaRPr>
          </a:p>
        </p:txBody>
      </p:sp>
      <p:sp>
        <p:nvSpPr>
          <p:cNvPr id="26" name="コンテンツ プレースホルダー 223"/>
          <p:cNvSpPr>
            <a:spLocks noGrp="1"/>
          </p:cNvSpPr>
          <p:nvPr>
            <p:ph sz="half" idx="1"/>
          </p:nvPr>
        </p:nvSpPr>
        <p:spPr>
          <a:xfrm>
            <a:off x="495300" y="1969196"/>
            <a:ext cx="4191000" cy="739724"/>
          </a:xfrm>
        </p:spPr>
        <p:txBody>
          <a:bodyPr/>
          <a:lstStyle/>
          <a:p>
            <a:r>
              <a:rPr lang="en-US" altLang="ja-JP" sz="2000" dirty="0" smtClean="0"/>
              <a:t>Target app: Facebook</a:t>
            </a:r>
          </a:p>
        </p:txBody>
      </p:sp>
      <p:sp>
        <p:nvSpPr>
          <p:cNvPr id="27" name="角丸四角形 11"/>
          <p:cNvSpPr>
            <a:spLocks noChangeArrowheads="1"/>
          </p:cNvSpPr>
          <p:nvPr/>
        </p:nvSpPr>
        <p:spPr bwMode="auto">
          <a:xfrm>
            <a:off x="553801" y="5733256"/>
            <a:ext cx="8113531" cy="757585"/>
          </a:xfrm>
          <a:prstGeom prst="roundRect">
            <a:avLst>
              <a:gd name="adj" fmla="val 16667"/>
            </a:avLst>
          </a:prstGeom>
          <a:noFill/>
          <a:ln>
            <a:noFill/>
          </a:ln>
          <a:extLst/>
        </p:spPr>
        <p:txBody>
          <a:bodyPr/>
          <a:lstStyle/>
          <a:p>
            <a:pPr algn="ctr">
              <a:defRPr/>
            </a:pPr>
            <a:r>
              <a:rPr lang="en-US" altLang="ja-JP" sz="2000" dirty="0">
                <a:solidFill>
                  <a:srgbClr val="FF0000"/>
                </a:solidFill>
                <a:latin typeface="+mn-lt"/>
              </a:rPr>
              <a:t>Investigate </a:t>
            </a:r>
            <a:r>
              <a:rPr lang="en-US" altLang="ja-JP" sz="2000" dirty="0" smtClean="0">
                <a:solidFill>
                  <a:srgbClr val="FF0000"/>
                </a:solidFill>
                <a:latin typeface="+mn-lt"/>
              </a:rPr>
              <a:t>apps’ traffic by </a:t>
            </a:r>
            <a:r>
              <a:rPr lang="en-US" altLang="ja-JP" sz="2000" dirty="0">
                <a:solidFill>
                  <a:srgbClr val="FF0000"/>
                </a:solidFill>
                <a:latin typeface="+mn-lt"/>
              </a:rPr>
              <a:t>showing the obtained packet as I/O graphs</a:t>
            </a:r>
            <a:endParaRPr lang="en-US" altLang="ja-JP" sz="2000" dirty="0" smtClean="0">
              <a:solidFill>
                <a:srgbClr val="FF0000"/>
              </a:solidFill>
              <a:latin typeface="+mn-lt"/>
            </a:endParaRPr>
          </a:p>
        </p:txBody>
      </p:sp>
    </p:spTree>
    <p:extLst>
      <p:ext uri="{BB962C8B-B14F-4D97-AF65-F5344CB8AC3E}">
        <p14:creationId xmlns:p14="http://schemas.microsoft.com/office/powerpoint/2010/main" val="17914250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quarter" idx="10"/>
          </p:nvPr>
        </p:nvSpPr>
        <p:spPr/>
        <p:txBody>
          <a:bodyPr/>
          <a:lstStyle/>
          <a:p>
            <a:pPr>
              <a:defRPr/>
            </a:pPr>
            <a:r>
              <a:rPr lang="en-US" altLang="ja-JP" dirty="0" smtClean="0"/>
              <a:t>May 2016</a:t>
            </a:r>
            <a:endParaRPr lang="en-US" altLang="ja-JP" dirty="0"/>
          </a:p>
        </p:txBody>
      </p:sp>
      <p:sp>
        <p:nvSpPr>
          <p:cNvPr id="5" name="フッター プレースホルダー 4"/>
          <p:cNvSpPr>
            <a:spLocks noGrp="1"/>
          </p:cNvSpPr>
          <p:nvPr>
            <p:ph type="ftr" sz="quarter" idx="11"/>
          </p:nvPr>
        </p:nvSpPr>
        <p:spPr/>
        <p:txBody>
          <a:bodyPr/>
          <a:lstStyle/>
          <a:p>
            <a:pPr>
              <a:defRPr/>
            </a:pPr>
            <a:r>
              <a:rPr lang="en-US" altLang="ja-JP" dirty="0" smtClean="0"/>
              <a:t>Yuko </a:t>
            </a:r>
            <a:r>
              <a:rPr lang="en-US" altLang="ja-JP" dirty="0" err="1" smtClean="0"/>
              <a:t>Hirabe</a:t>
            </a:r>
            <a:r>
              <a:rPr lang="en-US" altLang="ja-JP" dirty="0"/>
              <a:t> </a:t>
            </a:r>
            <a:r>
              <a:rPr lang="en-US" altLang="ja-JP" dirty="0" smtClean="0"/>
              <a:t>et al.,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a:t>Slide </a:t>
            </a:r>
            <a:fld id="{1880DBC3-FB1C-2942-83BF-CF8DDDB84227}" type="slidenum">
              <a:rPr lang="en-US" altLang="ja-JP"/>
              <a:pPr>
                <a:defRPr/>
              </a:pPr>
              <a:t>2</a:t>
            </a:fld>
            <a:endParaRPr lang="en-US" altLang="ja-JP"/>
          </a:p>
        </p:txBody>
      </p:sp>
      <p:sp>
        <p:nvSpPr>
          <p:cNvPr id="17413" name="Rectangle 12"/>
          <p:cNvSpPr>
            <a:spLocks noChangeArrowheads="1"/>
          </p:cNvSpPr>
          <p:nvPr/>
        </p:nvSpPr>
        <p:spPr bwMode="auto">
          <a:xfrm>
            <a:off x="563563" y="3429000"/>
            <a:ext cx="1447800" cy="381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pPr>
            <a:r>
              <a:rPr lang="en-US" altLang="ja-JP" sz="2000" b="1"/>
              <a:t>Authors:</a:t>
            </a:r>
            <a:endParaRPr lang="en-US" altLang="ja-JP" sz="2000"/>
          </a:p>
        </p:txBody>
      </p:sp>
      <p:graphicFrame>
        <p:nvGraphicFramePr>
          <p:cNvPr id="3" name="表 2"/>
          <p:cNvGraphicFramePr>
            <a:graphicFrameLocks noGrp="1"/>
          </p:cNvGraphicFramePr>
          <p:nvPr>
            <p:extLst/>
          </p:nvPr>
        </p:nvGraphicFramePr>
        <p:xfrm>
          <a:off x="539750" y="4005263"/>
          <a:ext cx="8064500" cy="2108200"/>
        </p:xfrm>
        <a:graphic>
          <a:graphicData uri="http://schemas.openxmlformats.org/drawingml/2006/table">
            <a:tbl>
              <a:tblPr firstRow="1" bandRow="1">
                <a:tableStyleId>{5940675A-B579-460E-94D1-54222C63F5DA}</a:tableStyleId>
              </a:tblPr>
              <a:tblGrid>
                <a:gridCol w="1612900"/>
                <a:gridCol w="1612900"/>
                <a:gridCol w="1612900"/>
                <a:gridCol w="1612900"/>
                <a:gridCol w="1612900"/>
              </a:tblGrid>
              <a:tr h="370840">
                <a:tc>
                  <a:txBody>
                    <a:bodyPr/>
                    <a:lstStyle/>
                    <a:p>
                      <a:pPr algn="ctr"/>
                      <a:r>
                        <a:rPr kumimoji="1" lang="en-US" altLang="ja-JP" sz="1800" dirty="0" smtClean="0"/>
                        <a:t>Name</a:t>
                      </a:r>
                      <a:endParaRPr kumimoji="1" lang="ja-JP" altLang="en-US" sz="1800" dirty="0">
                        <a:solidFill>
                          <a:srgbClr val="000000"/>
                        </a:solidFill>
                        <a:latin typeface="+mj-lt"/>
                      </a:endParaRPr>
                    </a:p>
                  </a:txBody>
                  <a:tcPr marL="91436" marR="91436"/>
                </a:tc>
                <a:tc>
                  <a:txBody>
                    <a:bodyPr/>
                    <a:lstStyle/>
                    <a:p>
                      <a:pPr algn="ctr"/>
                      <a:r>
                        <a:rPr kumimoji="1" lang="en-US" altLang="ja-JP" sz="1800" dirty="0" smtClean="0"/>
                        <a:t>Company</a:t>
                      </a:r>
                      <a:endParaRPr kumimoji="1" lang="ja-JP" altLang="en-US" sz="1800" dirty="0">
                        <a:solidFill>
                          <a:srgbClr val="000000"/>
                        </a:solidFill>
                        <a:latin typeface="+mj-lt"/>
                      </a:endParaRPr>
                    </a:p>
                  </a:txBody>
                  <a:tcPr marL="91436" marR="91436"/>
                </a:tc>
                <a:tc>
                  <a:txBody>
                    <a:bodyPr/>
                    <a:lstStyle/>
                    <a:p>
                      <a:pPr algn="ctr"/>
                      <a:r>
                        <a:rPr kumimoji="1" lang="en-US" altLang="ja-JP" sz="1800" dirty="0" smtClean="0"/>
                        <a:t>Address</a:t>
                      </a:r>
                      <a:endParaRPr kumimoji="1" lang="ja-JP" altLang="en-US" sz="1800" dirty="0">
                        <a:solidFill>
                          <a:srgbClr val="000000"/>
                        </a:solidFill>
                        <a:latin typeface="+mj-lt"/>
                      </a:endParaRPr>
                    </a:p>
                  </a:txBody>
                  <a:tcPr marL="91436" marR="91436"/>
                </a:tc>
                <a:tc>
                  <a:txBody>
                    <a:bodyPr/>
                    <a:lstStyle/>
                    <a:p>
                      <a:pPr algn="ctr"/>
                      <a:r>
                        <a:rPr kumimoji="1" lang="en-US" altLang="ja-JP" sz="1800" dirty="0" smtClean="0"/>
                        <a:t>Phone</a:t>
                      </a:r>
                      <a:endParaRPr kumimoji="1" lang="ja-JP" altLang="en-US" sz="1800" dirty="0">
                        <a:solidFill>
                          <a:srgbClr val="000000"/>
                        </a:solidFill>
                        <a:latin typeface="+mj-lt"/>
                      </a:endParaRPr>
                    </a:p>
                  </a:txBody>
                  <a:tcPr marL="91436" marR="91436"/>
                </a:tc>
                <a:tc>
                  <a:txBody>
                    <a:bodyPr/>
                    <a:lstStyle/>
                    <a:p>
                      <a:pPr algn="ctr"/>
                      <a:r>
                        <a:rPr kumimoji="1" lang="en-US" altLang="ja-JP" sz="1800" dirty="0" smtClean="0"/>
                        <a:t>email</a:t>
                      </a:r>
                      <a:endParaRPr kumimoji="1" lang="ja-JP" altLang="en-US" sz="1800" dirty="0">
                        <a:solidFill>
                          <a:srgbClr val="000000"/>
                        </a:solidFill>
                        <a:latin typeface="+mj-lt"/>
                      </a:endParaRPr>
                    </a:p>
                  </a:txBody>
                  <a:tcPr marL="91436" marR="91436"/>
                </a:tc>
              </a:tr>
              <a:tr h="1737360">
                <a:tc>
                  <a:txBody>
                    <a:bodyPr/>
                    <a:lstStyle/>
                    <a:p>
                      <a:pPr algn="ctr"/>
                      <a:r>
                        <a:rPr lang="en-US" altLang="ja-JP" sz="1200" dirty="0" smtClean="0"/>
                        <a:t>Yuko Hirabe, </a:t>
                      </a:r>
                    </a:p>
                    <a:p>
                      <a:pPr algn="ctr"/>
                      <a:r>
                        <a:rPr lang="en-US" altLang="ja-JP" sz="1200" dirty="0" smtClean="0"/>
                        <a:t>Yutaka Arakawa, Keiichi Yasumoto</a:t>
                      </a:r>
                      <a:endParaRPr lang="en-US" altLang="ja-JP" sz="1200" dirty="0" smtClean="0">
                        <a:solidFill>
                          <a:srgbClr val="000000"/>
                        </a:solidFill>
                        <a:latin typeface="+mj-lt"/>
                      </a:endParaRPr>
                    </a:p>
                  </a:txBody>
                  <a:tcPr marL="91436" marR="91436"/>
                </a:tc>
                <a:tc>
                  <a:txBody>
                    <a:bodyPr/>
                    <a:lstStyle/>
                    <a:p>
                      <a:pPr algn="ctr"/>
                      <a:r>
                        <a:rPr lang="en-US" altLang="ja-JP" sz="1200" dirty="0" smtClean="0"/>
                        <a:t>Nara Institute of Science and Technology</a:t>
                      </a:r>
                      <a:br>
                        <a:rPr lang="en-US" altLang="ja-JP" sz="1200" dirty="0" smtClean="0"/>
                      </a:br>
                      <a:r>
                        <a:rPr lang="en-US" altLang="ja-JP" sz="1200" dirty="0" smtClean="0"/>
                        <a:t>(NAIST)</a:t>
                      </a:r>
                      <a:endParaRPr kumimoji="1" lang="ja-JP" altLang="en-US" sz="1200" dirty="0">
                        <a:solidFill>
                          <a:srgbClr val="000000"/>
                        </a:solidFill>
                        <a:latin typeface="+mj-lt"/>
                      </a:endParaRPr>
                    </a:p>
                  </a:txBody>
                  <a:tcPr marL="91436" marR="91436"/>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ja-JP" sz="1200" dirty="0" err="1" smtClean="0"/>
                        <a:t>Takayama-cho</a:t>
                      </a:r>
                      <a:r>
                        <a:rPr lang="en-US" altLang="ja-JP" sz="1200" dirty="0" smtClean="0"/>
                        <a:t> 8916-5, </a:t>
                      </a:r>
                      <a:r>
                        <a:rPr lang="en-US" altLang="ja-JP" sz="1200" dirty="0" err="1" smtClean="0"/>
                        <a:t>Ikoma</a:t>
                      </a:r>
                      <a:r>
                        <a:rPr lang="en-US" altLang="ja-JP" sz="1200" dirty="0" smtClean="0"/>
                        <a:t>, Nara 630–0192, Japan</a:t>
                      </a:r>
                    </a:p>
                    <a:p>
                      <a:pPr algn="ctr"/>
                      <a:endParaRPr kumimoji="1" lang="ja-JP" altLang="en-US" sz="1200" dirty="0">
                        <a:solidFill>
                          <a:srgbClr val="000000"/>
                        </a:solidFill>
                        <a:latin typeface="+mj-lt"/>
                      </a:endParaRPr>
                    </a:p>
                  </a:txBody>
                  <a:tcPr marL="91436" marR="91436"/>
                </a:tc>
                <a:tc>
                  <a:txBody>
                    <a:bodyPr/>
                    <a:lstStyle/>
                    <a:p>
                      <a:pPr algn="ctr"/>
                      <a:r>
                        <a:rPr lang="en-US" altLang="ja-JP" sz="1200" dirty="0" smtClean="0"/>
                        <a:t>+81-743-72-5392</a:t>
                      </a:r>
                      <a:endParaRPr kumimoji="1" lang="ja-JP" altLang="en-US" sz="1200" dirty="0">
                        <a:solidFill>
                          <a:srgbClr val="000000"/>
                        </a:solidFill>
                        <a:latin typeface="+mj-lt"/>
                      </a:endParaRPr>
                    </a:p>
                  </a:txBody>
                  <a:tcPr marL="91436" marR="91436"/>
                </a:tc>
                <a:tc>
                  <a:txBody>
                    <a:bodyPr/>
                    <a:lstStyle/>
                    <a:p>
                      <a:pPr algn="ctr"/>
                      <a:r>
                        <a:rPr lang="en-US" altLang="ja-JP" sz="1200" dirty="0" smtClean="0"/>
                        <a:t>hirabe.yuko.ho2@is.naist.jp</a:t>
                      </a:r>
                    </a:p>
                    <a:p>
                      <a:pPr algn="ctr"/>
                      <a:r>
                        <a:rPr lang="en-US" altLang="ja-JP" sz="1200" dirty="0" err="1" smtClean="0"/>
                        <a:t>ara@is.naist.jp</a:t>
                      </a:r>
                      <a:endParaRPr lang="en-US" altLang="ja-JP" sz="1200" dirty="0" smtClean="0"/>
                    </a:p>
                    <a:p>
                      <a:pPr algn="ctr"/>
                      <a:r>
                        <a:rPr lang="en-US" altLang="ja-JP" sz="1200" dirty="0" err="1" smtClean="0"/>
                        <a:t>yasumoto@is.naist.jp</a:t>
                      </a:r>
                      <a:endParaRPr kumimoji="1" lang="ja-JP" altLang="en-US" sz="1200" dirty="0">
                        <a:solidFill>
                          <a:srgbClr val="000000"/>
                        </a:solidFill>
                        <a:latin typeface="+mj-lt"/>
                      </a:endParaRPr>
                    </a:p>
                  </a:txBody>
                  <a:tcPr marL="91436" marR="91436"/>
                </a:tc>
              </a:tr>
            </a:tbl>
          </a:graphicData>
        </a:graphic>
      </p:graphicFrame>
      <p:sp>
        <p:nvSpPr>
          <p:cNvPr id="8" name="Rectangle 2"/>
          <p:cNvSpPr txBox="1">
            <a:spLocks noChangeArrowheads="1"/>
          </p:cNvSpPr>
          <p:nvPr/>
        </p:nvSpPr>
        <p:spPr bwMode="auto">
          <a:xfrm>
            <a:off x="643184" y="1363169"/>
            <a:ext cx="8177287" cy="1273743"/>
          </a:xfrm>
          <a:prstGeom prst="rect">
            <a:avLst/>
          </a:prstGeom>
          <a:solidFill>
            <a:schemeClr val="bg1"/>
          </a:solid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2075" tIns="46038" rIns="92075" bIns="46038" numCol="1" anchor="ctr" anchorCtr="0" compatLnSpc="1">
            <a:prstTxWarp prst="textNoShape">
              <a:avLst/>
            </a:prstTxWarp>
          </a:bodyPr>
          <a:lstStyle>
            <a:lvl1pPr algn="ctr" rtl="0" eaLnBrk="1" fontAlgn="base" hangingPunct="1">
              <a:spcBef>
                <a:spcPct val="0"/>
              </a:spcBef>
              <a:spcAft>
                <a:spcPct val="0"/>
              </a:spcAft>
              <a:defRPr kumimoji="1" sz="3600">
                <a:solidFill>
                  <a:schemeClr val="tx2"/>
                </a:solidFill>
                <a:latin typeface="+mj-lt"/>
                <a:ea typeface="+mj-ea"/>
                <a:cs typeface="ＭＳ Ｐゴシック" charset="0"/>
              </a:defRPr>
            </a:lvl1pPr>
            <a:lvl2pPr algn="ctr" rtl="0" eaLnBrk="1" fontAlgn="base" hangingPunct="1">
              <a:spcBef>
                <a:spcPct val="0"/>
              </a:spcBef>
              <a:spcAft>
                <a:spcPct val="0"/>
              </a:spcAft>
              <a:defRPr kumimoji="1" sz="3600">
                <a:solidFill>
                  <a:schemeClr val="tx2"/>
                </a:solidFill>
                <a:latin typeface="Times New Roman" charset="0"/>
                <a:ea typeface="ＭＳ Ｐゴシック" charset="0"/>
                <a:cs typeface="ＭＳ Ｐゴシック" charset="0"/>
              </a:defRPr>
            </a:lvl2pPr>
            <a:lvl3pPr algn="ctr" rtl="0" eaLnBrk="1" fontAlgn="base" hangingPunct="1">
              <a:spcBef>
                <a:spcPct val="0"/>
              </a:spcBef>
              <a:spcAft>
                <a:spcPct val="0"/>
              </a:spcAft>
              <a:defRPr kumimoji="1" sz="3600">
                <a:solidFill>
                  <a:schemeClr val="tx2"/>
                </a:solidFill>
                <a:latin typeface="Times New Roman" charset="0"/>
                <a:ea typeface="ＭＳ Ｐゴシック" charset="0"/>
                <a:cs typeface="ＭＳ Ｐゴシック" charset="0"/>
              </a:defRPr>
            </a:lvl3pPr>
            <a:lvl4pPr algn="ctr" rtl="0" eaLnBrk="1" fontAlgn="base" hangingPunct="1">
              <a:spcBef>
                <a:spcPct val="0"/>
              </a:spcBef>
              <a:spcAft>
                <a:spcPct val="0"/>
              </a:spcAft>
              <a:defRPr kumimoji="1" sz="3600">
                <a:solidFill>
                  <a:schemeClr val="tx2"/>
                </a:solidFill>
                <a:latin typeface="Times New Roman" charset="0"/>
                <a:ea typeface="ＭＳ Ｐゴシック" charset="0"/>
                <a:cs typeface="ＭＳ Ｐゴシック" charset="0"/>
              </a:defRPr>
            </a:lvl4pPr>
            <a:lvl5pPr algn="ctr" rtl="0" eaLnBrk="1" fontAlgn="base" hangingPunct="1">
              <a:spcBef>
                <a:spcPct val="0"/>
              </a:spcBef>
              <a:spcAft>
                <a:spcPct val="0"/>
              </a:spcAft>
              <a:defRPr kumimoji="1" sz="3600">
                <a:solidFill>
                  <a:schemeClr val="tx2"/>
                </a:solidFill>
                <a:latin typeface="Times New Roman" charset="0"/>
                <a:ea typeface="ＭＳ Ｐゴシック" charset="0"/>
                <a:cs typeface="ＭＳ Ｐゴシック" charset="0"/>
              </a:defRPr>
            </a:lvl5pPr>
            <a:lvl6pPr marL="457200" algn="ctr" rtl="0" eaLnBrk="1" fontAlgn="base" hangingPunct="1">
              <a:spcBef>
                <a:spcPct val="0"/>
              </a:spcBef>
              <a:spcAft>
                <a:spcPct val="0"/>
              </a:spcAft>
              <a:defRPr kumimoji="1" sz="3600">
                <a:solidFill>
                  <a:schemeClr val="tx2"/>
                </a:solidFill>
                <a:latin typeface="Times New Roman" charset="0"/>
                <a:ea typeface="ＭＳ Ｐゴシック" charset="0"/>
              </a:defRPr>
            </a:lvl6pPr>
            <a:lvl7pPr marL="914400" algn="ctr" rtl="0" eaLnBrk="1" fontAlgn="base" hangingPunct="1">
              <a:spcBef>
                <a:spcPct val="0"/>
              </a:spcBef>
              <a:spcAft>
                <a:spcPct val="0"/>
              </a:spcAft>
              <a:defRPr kumimoji="1" sz="3600">
                <a:solidFill>
                  <a:schemeClr val="tx2"/>
                </a:solidFill>
                <a:latin typeface="Times New Roman" charset="0"/>
                <a:ea typeface="ＭＳ Ｐゴシック" charset="0"/>
              </a:defRPr>
            </a:lvl7pPr>
            <a:lvl8pPr marL="1371600" algn="ctr" rtl="0" eaLnBrk="1" fontAlgn="base" hangingPunct="1">
              <a:spcBef>
                <a:spcPct val="0"/>
              </a:spcBef>
              <a:spcAft>
                <a:spcPct val="0"/>
              </a:spcAft>
              <a:defRPr kumimoji="1" sz="3600">
                <a:solidFill>
                  <a:schemeClr val="tx2"/>
                </a:solidFill>
                <a:latin typeface="Times New Roman" charset="0"/>
                <a:ea typeface="ＭＳ Ｐゴシック" charset="0"/>
              </a:defRPr>
            </a:lvl8pPr>
            <a:lvl9pPr marL="1828800" algn="ctr" rtl="0" eaLnBrk="1" fontAlgn="base" hangingPunct="1">
              <a:spcBef>
                <a:spcPct val="0"/>
              </a:spcBef>
              <a:spcAft>
                <a:spcPct val="0"/>
              </a:spcAft>
              <a:defRPr kumimoji="1" sz="3600">
                <a:solidFill>
                  <a:schemeClr val="tx2"/>
                </a:solidFill>
                <a:latin typeface="Times New Roman" charset="0"/>
                <a:ea typeface="ＭＳ Ｐゴシック" charset="0"/>
              </a:defRPr>
            </a:lvl9pPr>
          </a:lstStyle>
          <a:p>
            <a:pPr algn="l">
              <a:defRPr/>
            </a:pPr>
            <a:r>
              <a:rPr lang="en-US" altLang="ja-JP" sz="3200" dirty="0">
                <a:solidFill>
                  <a:srgbClr val="FF0000"/>
                </a:solidFill>
              </a:rPr>
              <a:t>Investigating influence of </a:t>
            </a:r>
            <a:r>
              <a:rPr lang="en-US" altLang="ja-JP" sz="3200" dirty="0" err="1">
                <a:solidFill>
                  <a:srgbClr val="FF0000"/>
                </a:solidFill>
              </a:rPr>
              <a:t>Wifi</a:t>
            </a:r>
            <a:r>
              <a:rPr lang="en-US" altLang="ja-JP" sz="3200" dirty="0">
                <a:solidFill>
                  <a:srgbClr val="FF0000"/>
                </a:solidFill>
              </a:rPr>
              <a:t>-interference to ZigBee communication and understanding </a:t>
            </a:r>
            <a:r>
              <a:rPr lang="en-US" altLang="ja-JP" sz="3200" dirty="0" err="1">
                <a:solidFill>
                  <a:srgbClr val="FF0000"/>
                </a:solidFill>
              </a:rPr>
              <a:t>Wifi</a:t>
            </a:r>
            <a:r>
              <a:rPr lang="en-US" altLang="ja-JP" sz="3200" dirty="0">
                <a:solidFill>
                  <a:srgbClr val="FF0000"/>
                </a:solidFill>
              </a:rPr>
              <a:t> traffic patterns by real smartphone applications</a:t>
            </a:r>
            <a:endParaRPr lang="ja-JP" altLang="en-US" sz="3200" kern="0" dirty="0">
              <a:solidFill>
                <a:srgbClr val="FF0000"/>
              </a:solidFill>
              <a:cs typeface="+mj-cs"/>
            </a:endParaRPr>
          </a:p>
        </p:txBody>
      </p:sp>
      <p:sp>
        <p:nvSpPr>
          <p:cNvPr id="26626" name="Rectangle 2"/>
          <p:cNvSpPr>
            <a:spLocks noGrp="1" noChangeArrowheads="1"/>
          </p:cNvSpPr>
          <p:nvPr>
            <p:ph type="ctrTitle"/>
          </p:nvPr>
        </p:nvSpPr>
        <p:spPr>
          <a:xfrm>
            <a:off x="521456" y="1016981"/>
            <a:ext cx="8177287" cy="2015975"/>
          </a:xfrm>
          <a:solidFill>
            <a:schemeClr val="bg1"/>
          </a:solidFill>
        </p:spPr>
        <p:txBody>
          <a:bodyPr/>
          <a:lstStyle/>
          <a:p>
            <a:pPr>
              <a:defRPr/>
            </a:pPr>
            <a:r>
              <a:rPr lang="en-US" altLang="ja-JP" sz="3200" dirty="0" smtClean="0">
                <a:cs typeface="+mj-cs"/>
              </a:rPr>
              <a:t>A method for generating realistic wireless traffic through analysis of smartphone operation logs</a:t>
            </a:r>
            <a:endParaRPr lang="ja-JP" altLang="en-US" sz="3200" dirty="0">
              <a:cs typeface="+mj-cs"/>
            </a:endParaRPr>
          </a:p>
        </p:txBody>
      </p:sp>
    </p:spTree>
    <p:extLst>
      <p:ext uri="{BB962C8B-B14F-4D97-AF65-F5344CB8AC3E}">
        <p14:creationId xmlns:p14="http://schemas.microsoft.com/office/powerpoint/2010/main" val="176228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6626"/>
                                        </p:tgtEl>
                                      </p:cBhvr>
                                    </p:animEffect>
                                    <p:set>
                                      <p:cBhvr>
                                        <p:cTn id="7" dur="1" fill="hold">
                                          <p:stCondLst>
                                            <p:cond delay="499"/>
                                          </p:stCondLst>
                                        </p:cTn>
                                        <p:tgtEl>
                                          <p:spTgt spid="266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Result</a:t>
            </a:r>
            <a:endParaRPr kumimoji="1" lang="ja-JP" altLang="en-US" dirty="0"/>
          </a:p>
        </p:txBody>
      </p:sp>
      <p:pic>
        <p:nvPicPr>
          <p:cNvPr id="10" name="コンテンツ プレースホルダー 9"/>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396397" y="1484784"/>
            <a:ext cx="6136043" cy="2560775"/>
          </a:xfrm>
        </p:spPr>
      </p:pic>
      <p:pic>
        <p:nvPicPr>
          <p:cNvPr id="11" name="コンテンツ プレースホルダー 10"/>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396397" y="4077072"/>
            <a:ext cx="6136043" cy="2178740"/>
          </a:xfrm>
        </p:spPr>
      </p:pic>
      <p:sp>
        <p:nvSpPr>
          <p:cNvPr id="4" name="日付プレースホルダー 3"/>
          <p:cNvSpPr>
            <a:spLocks noGrp="1"/>
          </p:cNvSpPr>
          <p:nvPr>
            <p:ph type="dt" sz="half"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CA5FABEA-F64B-D040-A0AA-026480380A12}" type="slidenum">
              <a:rPr lang="en-US" altLang="ja-JP" smtClean="0"/>
              <a:pPr>
                <a:defRPr/>
              </a:pPr>
              <a:t>20</a:t>
            </a:fld>
            <a:endParaRPr lang="en-US" altLang="ja-JP" dirty="0"/>
          </a:p>
        </p:txBody>
      </p:sp>
      <p:grpSp>
        <p:nvGrpSpPr>
          <p:cNvPr id="24" name="図形グループ 23"/>
          <p:cNvGrpSpPr/>
          <p:nvPr/>
        </p:nvGrpSpPr>
        <p:grpSpPr>
          <a:xfrm>
            <a:off x="952754" y="1484784"/>
            <a:ext cx="1106309" cy="1493599"/>
            <a:chOff x="696035" y="1732866"/>
            <a:chExt cx="1619747" cy="1987981"/>
          </a:xfrm>
        </p:grpSpPr>
        <p:sp>
          <p:nvSpPr>
            <p:cNvPr id="12" name="角丸四角形 11"/>
            <p:cNvSpPr/>
            <p:nvPr/>
          </p:nvSpPr>
          <p:spPr>
            <a:xfrm>
              <a:off x="696035" y="1732866"/>
              <a:ext cx="1231308" cy="1953468"/>
            </a:xfrm>
            <a:prstGeom prst="roundRect">
              <a:avLst/>
            </a:prstGeom>
            <a:solidFill>
              <a:schemeClr val="tx1">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3" name="図 6" descr="IMG_7889.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8523" y="1882788"/>
              <a:ext cx="1062016" cy="1587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フリーフォーム 13"/>
            <p:cNvSpPr/>
            <p:nvPr/>
          </p:nvSpPr>
          <p:spPr>
            <a:xfrm>
              <a:off x="1529677" y="2592107"/>
              <a:ext cx="786105" cy="1128740"/>
            </a:xfrm>
            <a:custGeom>
              <a:avLst/>
              <a:gdLst>
                <a:gd name="connsiteX0" fmla="*/ 1518675 w 2884434"/>
                <a:gd name="connsiteY0" fmla="*/ 3786943 h 3812734"/>
                <a:gd name="connsiteX1" fmla="*/ 1446793 w 2884434"/>
                <a:gd name="connsiteY1" fmla="*/ 3499446 h 3812734"/>
                <a:gd name="connsiteX2" fmla="*/ 799854 w 2884434"/>
                <a:gd name="connsiteY2" fmla="*/ 3020284 h 3812734"/>
                <a:gd name="connsiteX3" fmla="*/ 512325 w 2884434"/>
                <a:gd name="connsiteY3" fmla="*/ 2684871 h 3812734"/>
                <a:gd name="connsiteX4" fmla="*/ 81033 w 2884434"/>
                <a:gd name="connsiteY4" fmla="*/ 1726548 h 3812734"/>
                <a:gd name="connsiteX5" fmla="*/ 9151 w 2884434"/>
                <a:gd name="connsiteY5" fmla="*/ 1510926 h 3812734"/>
                <a:gd name="connsiteX6" fmla="*/ 200836 w 2884434"/>
                <a:gd name="connsiteY6" fmla="*/ 1486967 h 3812734"/>
                <a:gd name="connsiteX7" fmla="*/ 464404 w 2884434"/>
                <a:gd name="connsiteY7" fmla="*/ 1630716 h 3812734"/>
                <a:gd name="connsiteX8" fmla="*/ 847775 w 2884434"/>
                <a:gd name="connsiteY8" fmla="*/ 2325500 h 3812734"/>
                <a:gd name="connsiteX9" fmla="*/ 751932 w 2884434"/>
                <a:gd name="connsiteY9" fmla="*/ 1846339 h 3812734"/>
                <a:gd name="connsiteX10" fmla="*/ 584208 w 2884434"/>
                <a:gd name="connsiteY10" fmla="*/ 1319261 h 3812734"/>
                <a:gd name="connsiteX11" fmla="*/ 368561 w 2884434"/>
                <a:gd name="connsiteY11" fmla="*/ 648435 h 3812734"/>
                <a:gd name="connsiteX12" fmla="*/ 296679 w 2884434"/>
                <a:gd name="connsiteY12" fmla="*/ 121357 h 3812734"/>
                <a:gd name="connsiteX13" fmla="*/ 392522 w 2884434"/>
                <a:gd name="connsiteY13" fmla="*/ 1567 h 3812734"/>
                <a:gd name="connsiteX14" fmla="*/ 656090 w 2884434"/>
                <a:gd name="connsiteY14" fmla="*/ 169273 h 3812734"/>
                <a:gd name="connsiteX15" fmla="*/ 871736 w 2884434"/>
                <a:gd name="connsiteY15" fmla="*/ 911974 h 3812734"/>
                <a:gd name="connsiteX16" fmla="*/ 1159264 w 2884434"/>
                <a:gd name="connsiteY16" fmla="*/ 1654674 h 3812734"/>
                <a:gd name="connsiteX17" fmla="*/ 1087382 w 2884434"/>
                <a:gd name="connsiteY17" fmla="*/ 1175512 h 3812734"/>
                <a:gd name="connsiteX18" fmla="*/ 1303028 w 2884434"/>
                <a:gd name="connsiteY18" fmla="*/ 1031764 h 3812734"/>
                <a:gd name="connsiteX19" fmla="*/ 1494714 w 2884434"/>
                <a:gd name="connsiteY19" fmla="*/ 1151554 h 3812734"/>
                <a:gd name="connsiteX20" fmla="*/ 1638478 w 2884434"/>
                <a:gd name="connsiteY20" fmla="*/ 1558842 h 3812734"/>
                <a:gd name="connsiteX21" fmla="*/ 1542635 w 2884434"/>
                <a:gd name="connsiteY21" fmla="*/ 1223429 h 3812734"/>
                <a:gd name="connsiteX22" fmla="*/ 1662439 w 2884434"/>
                <a:gd name="connsiteY22" fmla="*/ 983848 h 3812734"/>
                <a:gd name="connsiteX23" fmla="*/ 1949967 w 2884434"/>
                <a:gd name="connsiteY23" fmla="*/ 1127596 h 3812734"/>
                <a:gd name="connsiteX24" fmla="*/ 2069771 w 2884434"/>
                <a:gd name="connsiteY24" fmla="*/ 1391135 h 3812734"/>
                <a:gd name="connsiteX25" fmla="*/ 2069771 w 2884434"/>
                <a:gd name="connsiteY25" fmla="*/ 1151554 h 3812734"/>
                <a:gd name="connsiteX26" fmla="*/ 2357299 w 2884434"/>
                <a:gd name="connsiteY26" fmla="*/ 1223429 h 3812734"/>
                <a:gd name="connsiteX27" fmla="*/ 2525024 w 2884434"/>
                <a:gd name="connsiteY27" fmla="*/ 1463009 h 3812734"/>
                <a:gd name="connsiteX28" fmla="*/ 2644827 w 2884434"/>
                <a:gd name="connsiteY28" fmla="*/ 2014045 h 3812734"/>
                <a:gd name="connsiteX29" fmla="*/ 2740670 w 2884434"/>
                <a:gd name="connsiteY29" fmla="*/ 2972368 h 3812734"/>
                <a:gd name="connsiteX30" fmla="*/ 2692749 w 2884434"/>
                <a:gd name="connsiteY30" fmla="*/ 3259865 h 3812734"/>
                <a:gd name="connsiteX31" fmla="*/ 2836513 w 2884434"/>
                <a:gd name="connsiteY31" fmla="*/ 3739027 h 3812734"/>
                <a:gd name="connsiteX32" fmla="*/ 2884434 w 2884434"/>
                <a:gd name="connsiteY32" fmla="*/ 3810901 h 3812734"/>
                <a:gd name="connsiteX33" fmla="*/ 2884434 w 2884434"/>
                <a:gd name="connsiteY33" fmla="*/ 3810901 h 381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84434" h="3812734">
                  <a:moveTo>
                    <a:pt x="1518675" y="3786943"/>
                  </a:moveTo>
                  <a:cubicBezTo>
                    <a:pt x="1542635" y="3707082"/>
                    <a:pt x="1566596" y="3627222"/>
                    <a:pt x="1446793" y="3499446"/>
                  </a:cubicBezTo>
                  <a:cubicBezTo>
                    <a:pt x="1326990" y="3371670"/>
                    <a:pt x="955599" y="3156046"/>
                    <a:pt x="799854" y="3020284"/>
                  </a:cubicBezTo>
                  <a:cubicBezTo>
                    <a:pt x="644109" y="2884521"/>
                    <a:pt x="632129" y="2900494"/>
                    <a:pt x="512325" y="2684871"/>
                  </a:cubicBezTo>
                  <a:cubicBezTo>
                    <a:pt x="392521" y="2469248"/>
                    <a:pt x="164895" y="1922206"/>
                    <a:pt x="81033" y="1726548"/>
                  </a:cubicBezTo>
                  <a:cubicBezTo>
                    <a:pt x="-2829" y="1530890"/>
                    <a:pt x="-10816" y="1550856"/>
                    <a:pt x="9151" y="1510926"/>
                  </a:cubicBezTo>
                  <a:cubicBezTo>
                    <a:pt x="29118" y="1470996"/>
                    <a:pt x="124960" y="1467002"/>
                    <a:pt x="200836" y="1486967"/>
                  </a:cubicBezTo>
                  <a:cubicBezTo>
                    <a:pt x="276711" y="1506932"/>
                    <a:pt x="356581" y="1490961"/>
                    <a:pt x="464404" y="1630716"/>
                  </a:cubicBezTo>
                  <a:cubicBezTo>
                    <a:pt x="572227" y="1770471"/>
                    <a:pt x="799854" y="2289563"/>
                    <a:pt x="847775" y="2325500"/>
                  </a:cubicBezTo>
                  <a:cubicBezTo>
                    <a:pt x="895696" y="2361437"/>
                    <a:pt x="795860" y="2014045"/>
                    <a:pt x="751932" y="1846339"/>
                  </a:cubicBezTo>
                  <a:cubicBezTo>
                    <a:pt x="708004" y="1678633"/>
                    <a:pt x="648103" y="1518912"/>
                    <a:pt x="584208" y="1319261"/>
                  </a:cubicBezTo>
                  <a:cubicBezTo>
                    <a:pt x="520313" y="1119610"/>
                    <a:pt x="416482" y="848086"/>
                    <a:pt x="368561" y="648435"/>
                  </a:cubicBezTo>
                  <a:cubicBezTo>
                    <a:pt x="320640" y="448784"/>
                    <a:pt x="292686" y="229168"/>
                    <a:pt x="296679" y="121357"/>
                  </a:cubicBezTo>
                  <a:cubicBezTo>
                    <a:pt x="300672" y="13546"/>
                    <a:pt x="332620" y="-6419"/>
                    <a:pt x="392522" y="1567"/>
                  </a:cubicBezTo>
                  <a:cubicBezTo>
                    <a:pt x="452424" y="9553"/>
                    <a:pt x="576221" y="17539"/>
                    <a:pt x="656090" y="169273"/>
                  </a:cubicBezTo>
                  <a:cubicBezTo>
                    <a:pt x="735959" y="321007"/>
                    <a:pt x="787874" y="664407"/>
                    <a:pt x="871736" y="911974"/>
                  </a:cubicBezTo>
                  <a:cubicBezTo>
                    <a:pt x="955598" y="1159541"/>
                    <a:pt x="1123323" y="1610751"/>
                    <a:pt x="1159264" y="1654674"/>
                  </a:cubicBezTo>
                  <a:cubicBezTo>
                    <a:pt x="1195205" y="1698597"/>
                    <a:pt x="1063421" y="1279330"/>
                    <a:pt x="1087382" y="1175512"/>
                  </a:cubicBezTo>
                  <a:cubicBezTo>
                    <a:pt x="1111343" y="1071694"/>
                    <a:pt x="1235139" y="1035757"/>
                    <a:pt x="1303028" y="1031764"/>
                  </a:cubicBezTo>
                  <a:cubicBezTo>
                    <a:pt x="1370917" y="1027771"/>
                    <a:pt x="1438806" y="1063708"/>
                    <a:pt x="1494714" y="1151554"/>
                  </a:cubicBezTo>
                  <a:cubicBezTo>
                    <a:pt x="1550622" y="1239400"/>
                    <a:pt x="1630491" y="1546863"/>
                    <a:pt x="1638478" y="1558842"/>
                  </a:cubicBezTo>
                  <a:cubicBezTo>
                    <a:pt x="1646465" y="1570821"/>
                    <a:pt x="1538642" y="1319261"/>
                    <a:pt x="1542635" y="1223429"/>
                  </a:cubicBezTo>
                  <a:cubicBezTo>
                    <a:pt x="1546628" y="1127597"/>
                    <a:pt x="1594550" y="999820"/>
                    <a:pt x="1662439" y="983848"/>
                  </a:cubicBezTo>
                  <a:cubicBezTo>
                    <a:pt x="1730328" y="967876"/>
                    <a:pt x="1882078" y="1059715"/>
                    <a:pt x="1949967" y="1127596"/>
                  </a:cubicBezTo>
                  <a:cubicBezTo>
                    <a:pt x="2017856" y="1195477"/>
                    <a:pt x="2049804" y="1387142"/>
                    <a:pt x="2069771" y="1391135"/>
                  </a:cubicBezTo>
                  <a:cubicBezTo>
                    <a:pt x="2089738" y="1395128"/>
                    <a:pt x="2021850" y="1179505"/>
                    <a:pt x="2069771" y="1151554"/>
                  </a:cubicBezTo>
                  <a:cubicBezTo>
                    <a:pt x="2117692" y="1123603"/>
                    <a:pt x="2281424" y="1171520"/>
                    <a:pt x="2357299" y="1223429"/>
                  </a:cubicBezTo>
                  <a:cubicBezTo>
                    <a:pt x="2433175" y="1275338"/>
                    <a:pt x="2477103" y="1331240"/>
                    <a:pt x="2525024" y="1463009"/>
                  </a:cubicBezTo>
                  <a:cubicBezTo>
                    <a:pt x="2572945" y="1594778"/>
                    <a:pt x="2608886" y="1762485"/>
                    <a:pt x="2644827" y="2014045"/>
                  </a:cubicBezTo>
                  <a:cubicBezTo>
                    <a:pt x="2680768" y="2265605"/>
                    <a:pt x="2732683" y="2764731"/>
                    <a:pt x="2740670" y="2972368"/>
                  </a:cubicBezTo>
                  <a:cubicBezTo>
                    <a:pt x="2748657" y="3180005"/>
                    <a:pt x="2676775" y="3132089"/>
                    <a:pt x="2692749" y="3259865"/>
                  </a:cubicBezTo>
                  <a:cubicBezTo>
                    <a:pt x="2708723" y="3387641"/>
                    <a:pt x="2804566" y="3647188"/>
                    <a:pt x="2836513" y="3739027"/>
                  </a:cubicBezTo>
                  <a:cubicBezTo>
                    <a:pt x="2868461" y="3830866"/>
                    <a:pt x="2884434" y="3810901"/>
                    <a:pt x="2884434" y="3810901"/>
                  </a:cubicBezTo>
                  <a:lnTo>
                    <a:pt x="2884434" y="3810901"/>
                  </a:lnTo>
                </a:path>
              </a:pathLst>
            </a:custGeom>
            <a:solidFill>
              <a:srgbClr val="FFFFFF"/>
            </a:solidFill>
            <a:ln>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15" name="下矢印 14"/>
            <p:cNvSpPr/>
            <p:nvPr/>
          </p:nvSpPr>
          <p:spPr>
            <a:xfrm rot="10800000">
              <a:off x="1207200" y="2431454"/>
              <a:ext cx="275618" cy="442359"/>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22"/>
            <p:cNvSpPr>
              <a:spLocks/>
            </p:cNvSpPr>
            <p:nvPr/>
          </p:nvSpPr>
          <p:spPr bwMode="auto">
            <a:xfrm rot="-7587502">
              <a:off x="1517067" y="2518815"/>
              <a:ext cx="223837" cy="215900"/>
            </a:xfrm>
            <a:custGeom>
              <a:avLst/>
              <a:gdLst>
                <a:gd name="T0" fmla="*/ 0 w 1826658"/>
                <a:gd name="T1" fmla="*/ 2 h 2130557"/>
                <a:gd name="T2" fmla="*/ 4 w 1826658"/>
                <a:gd name="T3" fmla="*/ 2 h 2130557"/>
                <a:gd name="T4" fmla="*/ 6 w 1826658"/>
                <a:gd name="T5" fmla="*/ 1 h 2130557"/>
                <a:gd name="T6" fmla="*/ 6 w 1826658"/>
                <a:gd name="T7" fmla="*/ 0 h 21305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26658" h="2130557">
                  <a:moveTo>
                    <a:pt x="0" y="2032000"/>
                  </a:moveTo>
                  <a:cubicBezTo>
                    <a:pt x="366889" y="2111022"/>
                    <a:pt x="733778" y="2190044"/>
                    <a:pt x="1032933" y="2065866"/>
                  </a:cubicBezTo>
                  <a:cubicBezTo>
                    <a:pt x="1332088" y="1941688"/>
                    <a:pt x="1684866" y="1631244"/>
                    <a:pt x="1794933" y="1286933"/>
                  </a:cubicBezTo>
                  <a:cubicBezTo>
                    <a:pt x="1905000" y="942622"/>
                    <a:pt x="1693333" y="0"/>
                    <a:pt x="1693333" y="0"/>
                  </a:cubicBezTo>
                </a:path>
              </a:pathLst>
            </a:custGeom>
            <a:noFill/>
            <a:ln w="952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21" name="フリーフォーム 22"/>
            <p:cNvSpPr>
              <a:spLocks/>
            </p:cNvSpPr>
            <p:nvPr/>
          </p:nvSpPr>
          <p:spPr bwMode="auto">
            <a:xfrm rot="-7587502">
              <a:off x="1517067" y="2446807"/>
              <a:ext cx="223837" cy="215900"/>
            </a:xfrm>
            <a:custGeom>
              <a:avLst/>
              <a:gdLst>
                <a:gd name="T0" fmla="*/ 0 w 1826658"/>
                <a:gd name="T1" fmla="*/ 2 h 2130557"/>
                <a:gd name="T2" fmla="*/ 4 w 1826658"/>
                <a:gd name="T3" fmla="*/ 2 h 2130557"/>
                <a:gd name="T4" fmla="*/ 6 w 1826658"/>
                <a:gd name="T5" fmla="*/ 1 h 2130557"/>
                <a:gd name="T6" fmla="*/ 6 w 1826658"/>
                <a:gd name="T7" fmla="*/ 0 h 21305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26658" h="2130557">
                  <a:moveTo>
                    <a:pt x="0" y="2032000"/>
                  </a:moveTo>
                  <a:cubicBezTo>
                    <a:pt x="366889" y="2111022"/>
                    <a:pt x="733778" y="2190044"/>
                    <a:pt x="1032933" y="2065866"/>
                  </a:cubicBezTo>
                  <a:cubicBezTo>
                    <a:pt x="1332088" y="1941688"/>
                    <a:pt x="1684866" y="1631244"/>
                    <a:pt x="1794933" y="1286933"/>
                  </a:cubicBezTo>
                  <a:cubicBezTo>
                    <a:pt x="1905000" y="942622"/>
                    <a:pt x="1693333" y="0"/>
                    <a:pt x="1693333" y="0"/>
                  </a:cubicBezTo>
                </a:path>
              </a:pathLst>
            </a:custGeom>
            <a:noFill/>
            <a:ln w="952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grpSp>
      <p:sp>
        <p:nvSpPr>
          <p:cNvPr id="25" name="テキスト ボックス 24"/>
          <p:cNvSpPr txBox="1"/>
          <p:nvPr/>
        </p:nvSpPr>
        <p:spPr>
          <a:xfrm>
            <a:off x="395536" y="3128156"/>
            <a:ext cx="1861142" cy="584775"/>
          </a:xfrm>
          <a:prstGeom prst="rect">
            <a:avLst/>
          </a:prstGeom>
          <a:solidFill>
            <a:schemeClr val="bg1"/>
          </a:solidFill>
        </p:spPr>
        <p:txBody>
          <a:bodyPr wrap="square" rtlCol="0">
            <a:spAutoFit/>
          </a:bodyPr>
          <a:lstStyle/>
          <a:p>
            <a:r>
              <a:rPr kumimoji="1" lang="en-US" altLang="ja-JP" sz="1600" dirty="0">
                <a:latin typeface="+mn-lt"/>
              </a:rPr>
              <a:t>App’s window </a:t>
            </a:r>
            <a:r>
              <a:rPr kumimoji="1" lang="en-US" altLang="ja-JP" sz="1600" dirty="0" smtClean="0">
                <a:latin typeface="+mn-lt"/>
              </a:rPr>
              <a:t>is just </a:t>
            </a:r>
            <a:r>
              <a:rPr kumimoji="1" lang="en-US" altLang="ja-JP" sz="1600" dirty="0">
                <a:latin typeface="+mn-lt"/>
              </a:rPr>
              <a:t>slid</a:t>
            </a:r>
            <a:endParaRPr kumimoji="1" lang="ja-JP" altLang="en-US" sz="1600" dirty="0">
              <a:latin typeface="+mn-lt"/>
            </a:endParaRPr>
          </a:p>
        </p:txBody>
      </p:sp>
      <p:grpSp>
        <p:nvGrpSpPr>
          <p:cNvPr id="63" name="図形グループ 62"/>
          <p:cNvGrpSpPr/>
          <p:nvPr/>
        </p:nvGrpSpPr>
        <p:grpSpPr>
          <a:xfrm>
            <a:off x="323528" y="3717032"/>
            <a:ext cx="2016224" cy="1850401"/>
            <a:chOff x="107504" y="4265309"/>
            <a:chExt cx="2016224" cy="1850401"/>
          </a:xfrm>
        </p:grpSpPr>
        <p:grpSp>
          <p:nvGrpSpPr>
            <p:cNvPr id="26" name="図形グループ 25"/>
            <p:cNvGrpSpPr/>
            <p:nvPr/>
          </p:nvGrpSpPr>
          <p:grpSpPr>
            <a:xfrm>
              <a:off x="107504" y="4509120"/>
              <a:ext cx="1005736" cy="1357817"/>
              <a:chOff x="696035" y="1732866"/>
              <a:chExt cx="1619747" cy="1987981"/>
            </a:xfrm>
          </p:grpSpPr>
          <p:sp>
            <p:nvSpPr>
              <p:cNvPr id="27" name="角丸四角形 26"/>
              <p:cNvSpPr/>
              <p:nvPr/>
            </p:nvSpPr>
            <p:spPr>
              <a:xfrm>
                <a:off x="696035" y="1732866"/>
                <a:ext cx="1231308" cy="1953468"/>
              </a:xfrm>
              <a:prstGeom prst="roundRect">
                <a:avLst/>
              </a:prstGeom>
              <a:solidFill>
                <a:schemeClr val="tx1">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8" name="図 6" descr="IMG_7889.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8523" y="1882788"/>
                <a:ext cx="1062016" cy="1587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 name="フリーフォーム 28"/>
              <p:cNvSpPr/>
              <p:nvPr/>
            </p:nvSpPr>
            <p:spPr>
              <a:xfrm>
                <a:off x="1529677" y="2592107"/>
                <a:ext cx="786105" cy="1128740"/>
              </a:xfrm>
              <a:custGeom>
                <a:avLst/>
                <a:gdLst>
                  <a:gd name="connsiteX0" fmla="*/ 1518675 w 2884434"/>
                  <a:gd name="connsiteY0" fmla="*/ 3786943 h 3812734"/>
                  <a:gd name="connsiteX1" fmla="*/ 1446793 w 2884434"/>
                  <a:gd name="connsiteY1" fmla="*/ 3499446 h 3812734"/>
                  <a:gd name="connsiteX2" fmla="*/ 799854 w 2884434"/>
                  <a:gd name="connsiteY2" fmla="*/ 3020284 h 3812734"/>
                  <a:gd name="connsiteX3" fmla="*/ 512325 w 2884434"/>
                  <a:gd name="connsiteY3" fmla="*/ 2684871 h 3812734"/>
                  <a:gd name="connsiteX4" fmla="*/ 81033 w 2884434"/>
                  <a:gd name="connsiteY4" fmla="*/ 1726548 h 3812734"/>
                  <a:gd name="connsiteX5" fmla="*/ 9151 w 2884434"/>
                  <a:gd name="connsiteY5" fmla="*/ 1510926 h 3812734"/>
                  <a:gd name="connsiteX6" fmla="*/ 200836 w 2884434"/>
                  <a:gd name="connsiteY6" fmla="*/ 1486967 h 3812734"/>
                  <a:gd name="connsiteX7" fmla="*/ 464404 w 2884434"/>
                  <a:gd name="connsiteY7" fmla="*/ 1630716 h 3812734"/>
                  <a:gd name="connsiteX8" fmla="*/ 847775 w 2884434"/>
                  <a:gd name="connsiteY8" fmla="*/ 2325500 h 3812734"/>
                  <a:gd name="connsiteX9" fmla="*/ 751932 w 2884434"/>
                  <a:gd name="connsiteY9" fmla="*/ 1846339 h 3812734"/>
                  <a:gd name="connsiteX10" fmla="*/ 584208 w 2884434"/>
                  <a:gd name="connsiteY10" fmla="*/ 1319261 h 3812734"/>
                  <a:gd name="connsiteX11" fmla="*/ 368561 w 2884434"/>
                  <a:gd name="connsiteY11" fmla="*/ 648435 h 3812734"/>
                  <a:gd name="connsiteX12" fmla="*/ 296679 w 2884434"/>
                  <a:gd name="connsiteY12" fmla="*/ 121357 h 3812734"/>
                  <a:gd name="connsiteX13" fmla="*/ 392522 w 2884434"/>
                  <a:gd name="connsiteY13" fmla="*/ 1567 h 3812734"/>
                  <a:gd name="connsiteX14" fmla="*/ 656090 w 2884434"/>
                  <a:gd name="connsiteY14" fmla="*/ 169273 h 3812734"/>
                  <a:gd name="connsiteX15" fmla="*/ 871736 w 2884434"/>
                  <a:gd name="connsiteY15" fmla="*/ 911974 h 3812734"/>
                  <a:gd name="connsiteX16" fmla="*/ 1159264 w 2884434"/>
                  <a:gd name="connsiteY16" fmla="*/ 1654674 h 3812734"/>
                  <a:gd name="connsiteX17" fmla="*/ 1087382 w 2884434"/>
                  <a:gd name="connsiteY17" fmla="*/ 1175512 h 3812734"/>
                  <a:gd name="connsiteX18" fmla="*/ 1303028 w 2884434"/>
                  <a:gd name="connsiteY18" fmla="*/ 1031764 h 3812734"/>
                  <a:gd name="connsiteX19" fmla="*/ 1494714 w 2884434"/>
                  <a:gd name="connsiteY19" fmla="*/ 1151554 h 3812734"/>
                  <a:gd name="connsiteX20" fmla="*/ 1638478 w 2884434"/>
                  <a:gd name="connsiteY20" fmla="*/ 1558842 h 3812734"/>
                  <a:gd name="connsiteX21" fmla="*/ 1542635 w 2884434"/>
                  <a:gd name="connsiteY21" fmla="*/ 1223429 h 3812734"/>
                  <a:gd name="connsiteX22" fmla="*/ 1662439 w 2884434"/>
                  <a:gd name="connsiteY22" fmla="*/ 983848 h 3812734"/>
                  <a:gd name="connsiteX23" fmla="*/ 1949967 w 2884434"/>
                  <a:gd name="connsiteY23" fmla="*/ 1127596 h 3812734"/>
                  <a:gd name="connsiteX24" fmla="*/ 2069771 w 2884434"/>
                  <a:gd name="connsiteY24" fmla="*/ 1391135 h 3812734"/>
                  <a:gd name="connsiteX25" fmla="*/ 2069771 w 2884434"/>
                  <a:gd name="connsiteY25" fmla="*/ 1151554 h 3812734"/>
                  <a:gd name="connsiteX26" fmla="*/ 2357299 w 2884434"/>
                  <a:gd name="connsiteY26" fmla="*/ 1223429 h 3812734"/>
                  <a:gd name="connsiteX27" fmla="*/ 2525024 w 2884434"/>
                  <a:gd name="connsiteY27" fmla="*/ 1463009 h 3812734"/>
                  <a:gd name="connsiteX28" fmla="*/ 2644827 w 2884434"/>
                  <a:gd name="connsiteY28" fmla="*/ 2014045 h 3812734"/>
                  <a:gd name="connsiteX29" fmla="*/ 2740670 w 2884434"/>
                  <a:gd name="connsiteY29" fmla="*/ 2972368 h 3812734"/>
                  <a:gd name="connsiteX30" fmla="*/ 2692749 w 2884434"/>
                  <a:gd name="connsiteY30" fmla="*/ 3259865 h 3812734"/>
                  <a:gd name="connsiteX31" fmla="*/ 2836513 w 2884434"/>
                  <a:gd name="connsiteY31" fmla="*/ 3739027 h 3812734"/>
                  <a:gd name="connsiteX32" fmla="*/ 2884434 w 2884434"/>
                  <a:gd name="connsiteY32" fmla="*/ 3810901 h 3812734"/>
                  <a:gd name="connsiteX33" fmla="*/ 2884434 w 2884434"/>
                  <a:gd name="connsiteY33" fmla="*/ 3810901 h 381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84434" h="3812734">
                    <a:moveTo>
                      <a:pt x="1518675" y="3786943"/>
                    </a:moveTo>
                    <a:cubicBezTo>
                      <a:pt x="1542635" y="3707082"/>
                      <a:pt x="1566596" y="3627222"/>
                      <a:pt x="1446793" y="3499446"/>
                    </a:cubicBezTo>
                    <a:cubicBezTo>
                      <a:pt x="1326990" y="3371670"/>
                      <a:pt x="955599" y="3156046"/>
                      <a:pt x="799854" y="3020284"/>
                    </a:cubicBezTo>
                    <a:cubicBezTo>
                      <a:pt x="644109" y="2884521"/>
                      <a:pt x="632129" y="2900494"/>
                      <a:pt x="512325" y="2684871"/>
                    </a:cubicBezTo>
                    <a:cubicBezTo>
                      <a:pt x="392521" y="2469248"/>
                      <a:pt x="164895" y="1922206"/>
                      <a:pt x="81033" y="1726548"/>
                    </a:cubicBezTo>
                    <a:cubicBezTo>
                      <a:pt x="-2829" y="1530890"/>
                      <a:pt x="-10816" y="1550856"/>
                      <a:pt x="9151" y="1510926"/>
                    </a:cubicBezTo>
                    <a:cubicBezTo>
                      <a:pt x="29118" y="1470996"/>
                      <a:pt x="124960" y="1467002"/>
                      <a:pt x="200836" y="1486967"/>
                    </a:cubicBezTo>
                    <a:cubicBezTo>
                      <a:pt x="276711" y="1506932"/>
                      <a:pt x="356581" y="1490961"/>
                      <a:pt x="464404" y="1630716"/>
                    </a:cubicBezTo>
                    <a:cubicBezTo>
                      <a:pt x="572227" y="1770471"/>
                      <a:pt x="799854" y="2289563"/>
                      <a:pt x="847775" y="2325500"/>
                    </a:cubicBezTo>
                    <a:cubicBezTo>
                      <a:pt x="895696" y="2361437"/>
                      <a:pt x="795860" y="2014045"/>
                      <a:pt x="751932" y="1846339"/>
                    </a:cubicBezTo>
                    <a:cubicBezTo>
                      <a:pt x="708004" y="1678633"/>
                      <a:pt x="648103" y="1518912"/>
                      <a:pt x="584208" y="1319261"/>
                    </a:cubicBezTo>
                    <a:cubicBezTo>
                      <a:pt x="520313" y="1119610"/>
                      <a:pt x="416482" y="848086"/>
                      <a:pt x="368561" y="648435"/>
                    </a:cubicBezTo>
                    <a:cubicBezTo>
                      <a:pt x="320640" y="448784"/>
                      <a:pt x="292686" y="229168"/>
                      <a:pt x="296679" y="121357"/>
                    </a:cubicBezTo>
                    <a:cubicBezTo>
                      <a:pt x="300672" y="13546"/>
                      <a:pt x="332620" y="-6419"/>
                      <a:pt x="392522" y="1567"/>
                    </a:cubicBezTo>
                    <a:cubicBezTo>
                      <a:pt x="452424" y="9553"/>
                      <a:pt x="576221" y="17539"/>
                      <a:pt x="656090" y="169273"/>
                    </a:cubicBezTo>
                    <a:cubicBezTo>
                      <a:pt x="735959" y="321007"/>
                      <a:pt x="787874" y="664407"/>
                      <a:pt x="871736" y="911974"/>
                    </a:cubicBezTo>
                    <a:cubicBezTo>
                      <a:pt x="955598" y="1159541"/>
                      <a:pt x="1123323" y="1610751"/>
                      <a:pt x="1159264" y="1654674"/>
                    </a:cubicBezTo>
                    <a:cubicBezTo>
                      <a:pt x="1195205" y="1698597"/>
                      <a:pt x="1063421" y="1279330"/>
                      <a:pt x="1087382" y="1175512"/>
                    </a:cubicBezTo>
                    <a:cubicBezTo>
                      <a:pt x="1111343" y="1071694"/>
                      <a:pt x="1235139" y="1035757"/>
                      <a:pt x="1303028" y="1031764"/>
                    </a:cubicBezTo>
                    <a:cubicBezTo>
                      <a:pt x="1370917" y="1027771"/>
                      <a:pt x="1438806" y="1063708"/>
                      <a:pt x="1494714" y="1151554"/>
                    </a:cubicBezTo>
                    <a:cubicBezTo>
                      <a:pt x="1550622" y="1239400"/>
                      <a:pt x="1630491" y="1546863"/>
                      <a:pt x="1638478" y="1558842"/>
                    </a:cubicBezTo>
                    <a:cubicBezTo>
                      <a:pt x="1646465" y="1570821"/>
                      <a:pt x="1538642" y="1319261"/>
                      <a:pt x="1542635" y="1223429"/>
                    </a:cubicBezTo>
                    <a:cubicBezTo>
                      <a:pt x="1546628" y="1127597"/>
                      <a:pt x="1594550" y="999820"/>
                      <a:pt x="1662439" y="983848"/>
                    </a:cubicBezTo>
                    <a:cubicBezTo>
                      <a:pt x="1730328" y="967876"/>
                      <a:pt x="1882078" y="1059715"/>
                      <a:pt x="1949967" y="1127596"/>
                    </a:cubicBezTo>
                    <a:cubicBezTo>
                      <a:pt x="2017856" y="1195477"/>
                      <a:pt x="2049804" y="1387142"/>
                      <a:pt x="2069771" y="1391135"/>
                    </a:cubicBezTo>
                    <a:cubicBezTo>
                      <a:pt x="2089738" y="1395128"/>
                      <a:pt x="2021850" y="1179505"/>
                      <a:pt x="2069771" y="1151554"/>
                    </a:cubicBezTo>
                    <a:cubicBezTo>
                      <a:pt x="2117692" y="1123603"/>
                      <a:pt x="2281424" y="1171520"/>
                      <a:pt x="2357299" y="1223429"/>
                    </a:cubicBezTo>
                    <a:cubicBezTo>
                      <a:pt x="2433175" y="1275338"/>
                      <a:pt x="2477103" y="1331240"/>
                      <a:pt x="2525024" y="1463009"/>
                    </a:cubicBezTo>
                    <a:cubicBezTo>
                      <a:pt x="2572945" y="1594778"/>
                      <a:pt x="2608886" y="1762485"/>
                      <a:pt x="2644827" y="2014045"/>
                    </a:cubicBezTo>
                    <a:cubicBezTo>
                      <a:pt x="2680768" y="2265605"/>
                      <a:pt x="2732683" y="2764731"/>
                      <a:pt x="2740670" y="2972368"/>
                    </a:cubicBezTo>
                    <a:cubicBezTo>
                      <a:pt x="2748657" y="3180005"/>
                      <a:pt x="2676775" y="3132089"/>
                      <a:pt x="2692749" y="3259865"/>
                    </a:cubicBezTo>
                    <a:cubicBezTo>
                      <a:pt x="2708723" y="3387641"/>
                      <a:pt x="2804566" y="3647188"/>
                      <a:pt x="2836513" y="3739027"/>
                    </a:cubicBezTo>
                    <a:cubicBezTo>
                      <a:pt x="2868461" y="3830866"/>
                      <a:pt x="2884434" y="3810901"/>
                      <a:pt x="2884434" y="3810901"/>
                    </a:cubicBezTo>
                    <a:lnTo>
                      <a:pt x="2884434" y="3810901"/>
                    </a:lnTo>
                  </a:path>
                </a:pathLst>
              </a:custGeom>
              <a:solidFill>
                <a:srgbClr val="FFFFFF"/>
              </a:solidFill>
              <a:ln>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30" name="下矢印 29"/>
              <p:cNvSpPr/>
              <p:nvPr/>
            </p:nvSpPr>
            <p:spPr>
              <a:xfrm rot="10800000">
                <a:off x="1207200" y="2431454"/>
                <a:ext cx="275618" cy="442359"/>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リーフォーム 22"/>
              <p:cNvSpPr>
                <a:spLocks/>
              </p:cNvSpPr>
              <p:nvPr/>
            </p:nvSpPr>
            <p:spPr bwMode="auto">
              <a:xfrm rot="-7587502">
                <a:off x="1517067" y="2518815"/>
                <a:ext cx="223837" cy="215900"/>
              </a:xfrm>
              <a:custGeom>
                <a:avLst/>
                <a:gdLst>
                  <a:gd name="T0" fmla="*/ 0 w 1826658"/>
                  <a:gd name="T1" fmla="*/ 2 h 2130557"/>
                  <a:gd name="T2" fmla="*/ 4 w 1826658"/>
                  <a:gd name="T3" fmla="*/ 2 h 2130557"/>
                  <a:gd name="T4" fmla="*/ 6 w 1826658"/>
                  <a:gd name="T5" fmla="*/ 1 h 2130557"/>
                  <a:gd name="T6" fmla="*/ 6 w 1826658"/>
                  <a:gd name="T7" fmla="*/ 0 h 21305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26658" h="2130557">
                    <a:moveTo>
                      <a:pt x="0" y="2032000"/>
                    </a:moveTo>
                    <a:cubicBezTo>
                      <a:pt x="366889" y="2111022"/>
                      <a:pt x="733778" y="2190044"/>
                      <a:pt x="1032933" y="2065866"/>
                    </a:cubicBezTo>
                    <a:cubicBezTo>
                      <a:pt x="1332088" y="1941688"/>
                      <a:pt x="1684866" y="1631244"/>
                      <a:pt x="1794933" y="1286933"/>
                    </a:cubicBezTo>
                    <a:cubicBezTo>
                      <a:pt x="1905000" y="942622"/>
                      <a:pt x="1693333" y="0"/>
                      <a:pt x="1693333" y="0"/>
                    </a:cubicBezTo>
                  </a:path>
                </a:pathLst>
              </a:custGeom>
              <a:noFill/>
              <a:ln w="952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2" name="フリーフォーム 22"/>
              <p:cNvSpPr>
                <a:spLocks/>
              </p:cNvSpPr>
              <p:nvPr/>
            </p:nvSpPr>
            <p:spPr bwMode="auto">
              <a:xfrm rot="-7587502">
                <a:off x="1517067" y="2446807"/>
                <a:ext cx="223837" cy="215900"/>
              </a:xfrm>
              <a:custGeom>
                <a:avLst/>
                <a:gdLst>
                  <a:gd name="T0" fmla="*/ 0 w 1826658"/>
                  <a:gd name="T1" fmla="*/ 2 h 2130557"/>
                  <a:gd name="T2" fmla="*/ 4 w 1826658"/>
                  <a:gd name="T3" fmla="*/ 2 h 2130557"/>
                  <a:gd name="T4" fmla="*/ 6 w 1826658"/>
                  <a:gd name="T5" fmla="*/ 1 h 2130557"/>
                  <a:gd name="T6" fmla="*/ 6 w 1826658"/>
                  <a:gd name="T7" fmla="*/ 0 h 21305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26658" h="2130557">
                    <a:moveTo>
                      <a:pt x="0" y="2032000"/>
                    </a:moveTo>
                    <a:cubicBezTo>
                      <a:pt x="366889" y="2111022"/>
                      <a:pt x="733778" y="2190044"/>
                      <a:pt x="1032933" y="2065866"/>
                    </a:cubicBezTo>
                    <a:cubicBezTo>
                      <a:pt x="1332088" y="1941688"/>
                      <a:pt x="1684866" y="1631244"/>
                      <a:pt x="1794933" y="1286933"/>
                    </a:cubicBezTo>
                    <a:cubicBezTo>
                      <a:pt x="1905000" y="942622"/>
                      <a:pt x="1693333" y="0"/>
                      <a:pt x="1693333" y="0"/>
                    </a:cubicBezTo>
                  </a:path>
                </a:pathLst>
              </a:custGeom>
              <a:noFill/>
              <a:ln w="952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grpSp>
        <p:grpSp>
          <p:nvGrpSpPr>
            <p:cNvPr id="59" name="図形グループ 58"/>
            <p:cNvGrpSpPr/>
            <p:nvPr/>
          </p:nvGrpSpPr>
          <p:grpSpPr>
            <a:xfrm>
              <a:off x="1547664" y="4265309"/>
              <a:ext cx="574414" cy="828461"/>
              <a:chOff x="1477306" y="4265309"/>
              <a:chExt cx="574414" cy="828461"/>
            </a:xfrm>
          </p:grpSpPr>
          <p:grpSp>
            <p:nvGrpSpPr>
              <p:cNvPr id="39" name="図形グループ 38"/>
              <p:cNvGrpSpPr/>
              <p:nvPr/>
            </p:nvGrpSpPr>
            <p:grpSpPr>
              <a:xfrm>
                <a:off x="1477306" y="4265309"/>
                <a:ext cx="574414" cy="828461"/>
                <a:chOff x="6699920" y="2662809"/>
                <a:chExt cx="2202780" cy="3788790"/>
              </a:xfrm>
            </p:grpSpPr>
            <p:sp>
              <p:nvSpPr>
                <p:cNvPr id="40" name="角丸四角形 39"/>
                <p:cNvSpPr/>
                <p:nvPr/>
              </p:nvSpPr>
              <p:spPr>
                <a:xfrm>
                  <a:off x="6699920" y="2662809"/>
                  <a:ext cx="2202780" cy="3788790"/>
                </a:xfrm>
                <a:prstGeom prst="roundRect">
                  <a:avLst/>
                </a:prstGeom>
                <a:solidFill>
                  <a:schemeClr val="tx1">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a:off x="6934200" y="2953585"/>
                  <a:ext cx="1727200" cy="3028115"/>
                </a:xfrm>
                <a:prstGeom prst="rect">
                  <a:avLst/>
                </a:prstGeom>
                <a:solidFill>
                  <a:schemeClr val="tx2">
                    <a:lumMod val="75000"/>
                    <a:lumOff val="25000"/>
                    <a:alpha val="95000"/>
                  </a:schemeClr>
                </a:solidFill>
                <a:ln>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2" name="円/楕円 41"/>
                <p:cNvSpPr/>
                <p:nvPr/>
              </p:nvSpPr>
              <p:spPr>
                <a:xfrm>
                  <a:off x="7620000" y="6032500"/>
                  <a:ext cx="368300" cy="373374"/>
                </a:xfrm>
                <a:prstGeom prst="ellipse">
                  <a:avLst/>
                </a:prstGeom>
                <a:solidFill>
                  <a:schemeClr val="tx1">
                    <a:alpha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 name="角丸四角形 42"/>
                <p:cNvSpPr/>
                <p:nvPr/>
              </p:nvSpPr>
              <p:spPr>
                <a:xfrm>
                  <a:off x="7696200" y="6108700"/>
                  <a:ext cx="228600" cy="220974"/>
                </a:xfrm>
                <a:prstGeom prst="roundRect">
                  <a:avLst/>
                </a:prstGeom>
                <a:solidFill>
                  <a:schemeClr val="tx1">
                    <a:alpha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33" name="図 6" descr="IMG_7889.PNG"/>
              <p:cNvPicPr>
                <a:picLocks noChangeAspect="1"/>
              </p:cNvPicPr>
              <p:nvPr/>
            </p:nvPicPr>
            <p:blipFill rotWithShape="1">
              <a:blip r:embed="rId5">
                <a:extLst>
                  <a:ext uri="{28A0092B-C50C-407E-A947-70E740481C1C}">
                    <a14:useLocalDpi xmlns:a14="http://schemas.microsoft.com/office/drawing/2010/main" val="0"/>
                  </a:ext>
                </a:extLst>
              </a:blip>
              <a:srcRect t="13715" b="23049"/>
              <a:stretch/>
            </p:blipFill>
            <p:spPr bwMode="auto">
              <a:xfrm>
                <a:off x="1520423" y="4365104"/>
                <a:ext cx="459289" cy="6068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58" name="図形グループ 57"/>
            <p:cNvGrpSpPr/>
            <p:nvPr/>
          </p:nvGrpSpPr>
          <p:grpSpPr>
            <a:xfrm>
              <a:off x="1549314" y="5204403"/>
              <a:ext cx="574414" cy="911307"/>
              <a:chOff x="1454248" y="5283217"/>
              <a:chExt cx="574414" cy="911307"/>
            </a:xfrm>
          </p:grpSpPr>
          <p:grpSp>
            <p:nvGrpSpPr>
              <p:cNvPr id="44" name="図形グループ 43"/>
              <p:cNvGrpSpPr/>
              <p:nvPr/>
            </p:nvGrpSpPr>
            <p:grpSpPr>
              <a:xfrm>
                <a:off x="1454248" y="5283217"/>
                <a:ext cx="574414" cy="911307"/>
                <a:chOff x="6699920" y="2260339"/>
                <a:chExt cx="2202780" cy="3788790"/>
              </a:xfrm>
            </p:grpSpPr>
            <p:sp>
              <p:nvSpPr>
                <p:cNvPr id="45" name="角丸四角形 44"/>
                <p:cNvSpPr/>
                <p:nvPr/>
              </p:nvSpPr>
              <p:spPr>
                <a:xfrm>
                  <a:off x="6699920" y="2260339"/>
                  <a:ext cx="2202780" cy="3788790"/>
                </a:xfrm>
                <a:prstGeom prst="roundRect">
                  <a:avLst/>
                </a:prstGeom>
                <a:solidFill>
                  <a:schemeClr val="tx1">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 name="正方形/長方形 45"/>
                <p:cNvSpPr/>
                <p:nvPr/>
              </p:nvSpPr>
              <p:spPr>
                <a:xfrm>
                  <a:off x="6934201" y="2953586"/>
                  <a:ext cx="1727200" cy="3028115"/>
                </a:xfrm>
                <a:prstGeom prst="rect">
                  <a:avLst/>
                </a:prstGeom>
                <a:solidFill>
                  <a:schemeClr val="tx1">
                    <a:lumMod val="85000"/>
                    <a:lumOff val="15000"/>
                    <a:alpha val="95000"/>
                  </a:schemeClr>
                </a:solidFill>
                <a:ln>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7" name="円/楕円 46"/>
                <p:cNvSpPr/>
                <p:nvPr/>
              </p:nvSpPr>
              <p:spPr>
                <a:xfrm>
                  <a:off x="7619999" y="5541041"/>
                  <a:ext cx="368301" cy="373376"/>
                </a:xfrm>
                <a:prstGeom prst="ellipse">
                  <a:avLst/>
                </a:prstGeom>
                <a:solidFill>
                  <a:schemeClr val="tx1">
                    <a:alpha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 name="角丸四角形 47"/>
                <p:cNvSpPr/>
                <p:nvPr/>
              </p:nvSpPr>
              <p:spPr>
                <a:xfrm>
                  <a:off x="7696201" y="5619443"/>
                  <a:ext cx="228602" cy="220973"/>
                </a:xfrm>
                <a:prstGeom prst="roundRect">
                  <a:avLst/>
                </a:prstGeom>
                <a:solidFill>
                  <a:schemeClr val="tx1">
                    <a:alpha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49" name="図 48"/>
              <p:cNvPicPr>
                <a:picLocks noChangeAspect="1"/>
              </p:cNvPicPr>
              <p:nvPr/>
            </p:nvPicPr>
            <p:blipFill rotWithShape="1">
              <a:blip r:embed="rId6"/>
              <a:srcRect l="22522" r="26965"/>
              <a:stretch/>
            </p:blipFill>
            <p:spPr>
              <a:xfrm>
                <a:off x="1475656" y="5522062"/>
                <a:ext cx="504517" cy="499403"/>
              </a:xfrm>
              <a:prstGeom prst="rect">
                <a:avLst/>
              </a:prstGeom>
            </p:spPr>
          </p:pic>
          <p:pic>
            <p:nvPicPr>
              <p:cNvPr id="50" name="図 49"/>
              <p:cNvPicPr>
                <a:picLocks noChangeAspect="1"/>
              </p:cNvPicPr>
              <p:nvPr/>
            </p:nvPicPr>
            <p:blipFill>
              <a:blip r:embed="rId7"/>
              <a:stretch>
                <a:fillRect/>
              </a:stretch>
            </p:blipFill>
            <p:spPr>
              <a:xfrm>
                <a:off x="1468033" y="5928299"/>
                <a:ext cx="511679" cy="100330"/>
              </a:xfrm>
              <a:prstGeom prst="rect">
                <a:avLst/>
              </a:prstGeom>
            </p:spPr>
          </p:pic>
        </p:grpSp>
        <p:cxnSp>
          <p:nvCxnSpPr>
            <p:cNvPr id="51" name="直線矢印コネクタ 50"/>
            <p:cNvCxnSpPr/>
            <p:nvPr/>
          </p:nvCxnSpPr>
          <p:spPr>
            <a:xfrm flipV="1">
              <a:off x="1011551" y="4701756"/>
              <a:ext cx="413437" cy="281288"/>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a:off x="980072" y="5137333"/>
              <a:ext cx="444916" cy="330185"/>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62" name="テキスト ボックス 61"/>
          <p:cNvSpPr txBox="1"/>
          <p:nvPr/>
        </p:nvSpPr>
        <p:spPr>
          <a:xfrm>
            <a:off x="78596" y="5589240"/>
            <a:ext cx="2477180" cy="830997"/>
          </a:xfrm>
          <a:prstGeom prst="rect">
            <a:avLst/>
          </a:prstGeom>
          <a:solidFill>
            <a:schemeClr val="bg1"/>
          </a:solidFill>
        </p:spPr>
        <p:txBody>
          <a:bodyPr wrap="square" rtlCol="0">
            <a:spAutoFit/>
          </a:bodyPr>
          <a:lstStyle/>
          <a:p>
            <a:r>
              <a:rPr kumimoji="1" lang="en-US" altLang="ja-JP" sz="1600">
                <a:latin typeface="+mn-lt"/>
              </a:rPr>
              <a:t>Pictures and movies are selected, while sliding app's window</a:t>
            </a:r>
            <a:endParaRPr kumimoji="1" lang="ja-JP" altLang="en-US" sz="1600" dirty="0">
              <a:latin typeface="+mn-lt"/>
            </a:endParaRPr>
          </a:p>
        </p:txBody>
      </p:sp>
      <p:sp>
        <p:nvSpPr>
          <p:cNvPr id="52" name="正方形/長方形 51"/>
          <p:cNvSpPr/>
          <p:nvPr/>
        </p:nvSpPr>
        <p:spPr bwMode="auto">
          <a:xfrm>
            <a:off x="528009" y="3342323"/>
            <a:ext cx="8064500" cy="784902"/>
          </a:xfrm>
          <a:prstGeom prst="rect">
            <a:avLst/>
          </a:prstGeom>
          <a:solidFill>
            <a:srgbClr val="C00000"/>
          </a:solidFill>
          <a:ln w="12700" cap="flat" cmpd="sng" algn="ctr">
            <a:noFill/>
            <a:prstDash val="solid"/>
            <a:round/>
            <a:headEnd type="none" w="sm" len="sm"/>
            <a:tailEnd type="none" w="sm" len="sm"/>
          </a:ln>
          <a:effectLst/>
        </p:spPr>
        <p:txBody>
          <a:bodyPr anchor="ctr"/>
          <a:lstStyle/>
          <a:p>
            <a:pPr algn="ctr">
              <a:defRPr/>
            </a:pPr>
            <a:r>
              <a:rPr lang="en-US" altLang="ja-JP" sz="2400" dirty="0" smtClean="0">
                <a:solidFill>
                  <a:schemeClr val="bg1"/>
                </a:solidFill>
                <a:latin typeface="+mn-lt"/>
                <a:cs typeface="+mn-cs"/>
              </a:rPr>
              <a:t>Packets increased depending on users’ operation</a:t>
            </a:r>
            <a:endParaRPr lang="ja-JP" altLang="en-US" sz="2400" dirty="0">
              <a:solidFill>
                <a:schemeClr val="bg1"/>
              </a:solidFill>
              <a:latin typeface="+mn-lt"/>
              <a:cs typeface="+mn-cs"/>
            </a:endParaRPr>
          </a:p>
        </p:txBody>
      </p:sp>
    </p:spTree>
    <p:extLst>
      <p:ext uri="{BB962C8B-B14F-4D97-AF65-F5344CB8AC3E}">
        <p14:creationId xmlns:p14="http://schemas.microsoft.com/office/powerpoint/2010/main" val="137030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quarter" idx="10"/>
          </p:nvPr>
        </p:nvSpPr>
        <p:spPr>
          <a:xfrm>
            <a:off x="685800" y="378281"/>
            <a:ext cx="1600200" cy="215444"/>
          </a:xfrm>
        </p:spPr>
        <p:txBody>
          <a:bodyPr/>
          <a:lstStyle/>
          <a:p>
            <a:pPr>
              <a:defRPr/>
            </a:pPr>
            <a:r>
              <a:rPr lang="en-US" altLang="ja-JP" dirty="0" smtClean="0"/>
              <a:t>May 2016</a:t>
            </a:r>
            <a:endParaRPr lang="en-US" altLang="ja-JP" dirty="0"/>
          </a:p>
        </p:txBody>
      </p:sp>
      <p:sp>
        <p:nvSpPr>
          <p:cNvPr id="5" name="フッター プレースホルダー 4"/>
          <p:cNvSpPr>
            <a:spLocks noGrp="1"/>
          </p:cNvSpPr>
          <p:nvPr>
            <p:ph type="ftr" sz="quarter" idx="11"/>
          </p:nvPr>
        </p:nvSpPr>
        <p:spPr/>
        <p:txBody>
          <a:bodyPr/>
          <a:lstStyle/>
          <a:p>
            <a:pPr>
              <a:defRPr/>
            </a:pPr>
            <a:r>
              <a:rPr lang="en-US" altLang="ja-JP" dirty="0" smtClean="0"/>
              <a:t>Yuko </a:t>
            </a:r>
            <a:r>
              <a:rPr lang="en-US" altLang="ja-JP" dirty="0" err="1" smtClean="0"/>
              <a:t>Hirabe</a:t>
            </a:r>
            <a:r>
              <a:rPr lang="en-US" altLang="ja-JP" dirty="0" smtClean="0"/>
              <a:t> et al.,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a:t>Slide </a:t>
            </a:r>
            <a:fld id="{19D81F76-AF32-F74C-A005-7B75BFB3AF0E}" type="slidenum">
              <a:rPr lang="en-US" altLang="ja-JP"/>
              <a:pPr>
                <a:defRPr/>
              </a:pPr>
              <a:t>21</a:t>
            </a:fld>
            <a:endParaRPr lang="en-US" altLang="ja-JP"/>
          </a:p>
        </p:txBody>
      </p:sp>
      <p:sp>
        <p:nvSpPr>
          <p:cNvPr id="4098" name="Rectangle 2"/>
          <p:cNvSpPr>
            <a:spLocks noGrp="1" noChangeArrowheads="1"/>
          </p:cNvSpPr>
          <p:nvPr>
            <p:ph type="title"/>
          </p:nvPr>
        </p:nvSpPr>
        <p:spPr/>
        <p:txBody>
          <a:bodyPr/>
          <a:lstStyle/>
          <a:p>
            <a:pPr>
              <a:defRPr/>
            </a:pPr>
            <a:r>
              <a:rPr kumimoji="0" lang="en-US" altLang="ja-JP" sz="3200" dirty="0" smtClean="0">
                <a:cs typeface="+mj-cs"/>
              </a:rPr>
              <a:t>Goal </a:t>
            </a:r>
            <a:r>
              <a:rPr kumimoji="0" lang="en-US" altLang="ja-JP" sz="3200" dirty="0">
                <a:cs typeface="+mj-cs"/>
              </a:rPr>
              <a:t>and approach</a:t>
            </a:r>
            <a:endParaRPr kumimoji="0" lang="ja-JP" altLang="en-US" sz="3200" dirty="0" smtClean="0">
              <a:cs typeface="+mj-cs"/>
            </a:endParaRPr>
          </a:p>
        </p:txBody>
      </p:sp>
      <p:sp>
        <p:nvSpPr>
          <p:cNvPr id="4099" name="Rectangle 3"/>
          <p:cNvSpPr>
            <a:spLocks noGrp="1" noChangeArrowheads="1"/>
          </p:cNvSpPr>
          <p:nvPr>
            <p:ph type="body" idx="1"/>
          </p:nvPr>
        </p:nvSpPr>
        <p:spPr>
          <a:xfrm>
            <a:off x="685800" y="3501008"/>
            <a:ext cx="7772400" cy="2880320"/>
          </a:xfrm>
        </p:spPr>
        <p:txBody>
          <a:bodyPr/>
          <a:lstStyle/>
          <a:p>
            <a:pPr marL="0" indent="0">
              <a:buFontTx/>
              <a:buNone/>
              <a:defRPr/>
            </a:pPr>
            <a:r>
              <a:rPr kumimoji="0" lang="en-US" altLang="ja-JP" sz="2400" dirty="0" smtClean="0">
                <a:cs typeface="+mn-cs"/>
              </a:rPr>
              <a:t>Approach:</a:t>
            </a:r>
            <a:endParaRPr kumimoji="0" lang="en-US" altLang="ja-JP" sz="2400" dirty="0">
              <a:cs typeface="+mn-cs"/>
            </a:endParaRPr>
          </a:p>
          <a:p>
            <a:pPr marL="176213" indent="-176213">
              <a:defRPr/>
            </a:pPr>
            <a:r>
              <a:rPr kumimoji="0" lang="en-US" altLang="ja-JP" sz="2000" dirty="0" smtClean="0">
                <a:cs typeface="+mn-cs"/>
              </a:rPr>
              <a:t>Step1: Investigate how </a:t>
            </a:r>
            <a:r>
              <a:rPr kumimoji="0" lang="en-US" altLang="ja-JP" sz="2000" dirty="0">
                <a:cs typeface="+mn-cs"/>
              </a:rPr>
              <a:t>the interference </a:t>
            </a:r>
            <a:r>
              <a:rPr kumimoji="0" lang="en-US" altLang="ja-JP" sz="2000" dirty="0" smtClean="0">
                <a:cs typeface="+mn-cs"/>
              </a:rPr>
              <a:t>with </a:t>
            </a:r>
            <a:r>
              <a:rPr kumimoji="0" lang="en-US" altLang="ja-JP" sz="2000" dirty="0" err="1">
                <a:cs typeface="+mn-cs"/>
              </a:rPr>
              <a:t>Zigbee</a:t>
            </a:r>
            <a:r>
              <a:rPr kumimoji="0" lang="en-US" altLang="ja-JP" sz="2000" dirty="0">
                <a:cs typeface="+mn-cs"/>
              </a:rPr>
              <a:t>-traffic happens while using </a:t>
            </a:r>
            <a:r>
              <a:rPr kumimoji="0" lang="en-US" altLang="ja-JP" sz="2000" dirty="0" err="1">
                <a:cs typeface="+mn-cs"/>
              </a:rPr>
              <a:t>Wifi</a:t>
            </a:r>
            <a:endParaRPr kumimoji="0" lang="en-US" altLang="ja-JP" sz="2000" dirty="0" smtClean="0">
              <a:cs typeface="+mn-cs"/>
            </a:endParaRPr>
          </a:p>
          <a:p>
            <a:pPr marL="176213" indent="-176213">
              <a:defRPr/>
            </a:pPr>
            <a:r>
              <a:rPr kumimoji="0" lang="en-US" altLang="ja-JP" sz="2000" dirty="0"/>
              <a:t>Step2: </a:t>
            </a:r>
            <a:r>
              <a:rPr kumimoji="0" lang="en-US" altLang="ja-JP" sz="2000" dirty="0" smtClean="0"/>
              <a:t>Investigate how </a:t>
            </a:r>
            <a:r>
              <a:rPr kumimoji="0" lang="en-US" altLang="ja-JP" sz="2000" dirty="0"/>
              <a:t>users' operation on the applications affects </a:t>
            </a:r>
            <a:r>
              <a:rPr kumimoji="0" lang="en-US" altLang="ja-JP" sz="2000" dirty="0" err="1" smtClean="0"/>
              <a:t>Wifi</a:t>
            </a:r>
            <a:r>
              <a:rPr kumimoji="0" lang="en-US" altLang="ja-JP" sz="2000" dirty="0" smtClean="0"/>
              <a:t> </a:t>
            </a:r>
            <a:r>
              <a:rPr kumimoji="0" lang="en-US" altLang="ja-JP" sz="2000" dirty="0"/>
              <a:t>traffic</a:t>
            </a:r>
            <a:endParaRPr kumimoji="0" lang="en-US" altLang="ja-JP" sz="2000" dirty="0" smtClean="0">
              <a:cs typeface="+mn-cs"/>
            </a:endParaRPr>
          </a:p>
          <a:p>
            <a:pPr marL="176213" indent="-176213">
              <a:defRPr/>
            </a:pPr>
            <a:r>
              <a:rPr kumimoji="0" lang="en-US" altLang="ja-JP" sz="2000" dirty="0">
                <a:cs typeface="+mn-cs"/>
              </a:rPr>
              <a:t>Step3: </a:t>
            </a:r>
            <a:r>
              <a:rPr kumimoji="0" lang="en-US" altLang="ja-JP" sz="2000" dirty="0" smtClean="0"/>
              <a:t>Propose </a:t>
            </a:r>
            <a:r>
              <a:rPr kumimoji="0" lang="en-US" altLang="ja-JP" sz="2000" dirty="0"/>
              <a:t>a method to construct a realistic </a:t>
            </a:r>
            <a:r>
              <a:rPr kumimoji="0" lang="en-US" altLang="ja-JP" sz="2000" dirty="0" err="1"/>
              <a:t>WiFi</a:t>
            </a:r>
            <a:r>
              <a:rPr kumimoji="0" lang="en-US" altLang="ja-JP" sz="2000" dirty="0"/>
              <a:t> traffic generation model for reproducing interference with 802.15</a:t>
            </a:r>
          </a:p>
        </p:txBody>
      </p:sp>
      <p:sp>
        <p:nvSpPr>
          <p:cNvPr id="8" name="正方形/長方形 7"/>
          <p:cNvSpPr/>
          <p:nvPr/>
        </p:nvSpPr>
        <p:spPr bwMode="auto">
          <a:xfrm>
            <a:off x="684213" y="1853515"/>
            <a:ext cx="7775575" cy="1359461"/>
          </a:xfrm>
          <a:prstGeom prst="rect">
            <a:avLst/>
          </a:prstGeom>
          <a:solidFill>
            <a:schemeClr val="accent6">
              <a:lumMod val="50000"/>
            </a:schemeClr>
          </a:solidFill>
          <a:ln w="12700" cap="flat" cmpd="sng" algn="ctr">
            <a:solidFill>
              <a:schemeClr val="tx1"/>
            </a:solidFill>
            <a:prstDash val="solid"/>
            <a:round/>
            <a:headEnd type="none" w="sm" len="sm"/>
            <a:tailEnd type="none" w="sm" len="sm"/>
          </a:ln>
          <a:effectLst/>
        </p:spPr>
        <p:txBody>
          <a:bodyPr/>
          <a:lstStyle/>
          <a:p>
            <a:pPr>
              <a:defRPr/>
            </a:pPr>
            <a:r>
              <a:rPr lang="en-US" altLang="ja-JP" sz="1800" dirty="0" smtClean="0">
                <a:solidFill>
                  <a:schemeClr val="bg1"/>
                </a:solidFill>
                <a:latin typeface="+mn-lt"/>
                <a:cs typeface="+mn-cs"/>
              </a:rPr>
              <a:t>Goal:</a:t>
            </a:r>
          </a:p>
          <a:p>
            <a:pPr marL="457200" indent="-457200">
              <a:buAutoNum type="arabicPeriod"/>
              <a:defRPr/>
            </a:pPr>
            <a:r>
              <a:rPr lang="en-US" altLang="ja-JP" sz="1800" dirty="0" smtClean="0">
                <a:solidFill>
                  <a:schemeClr val="bg1"/>
                </a:solidFill>
                <a:latin typeface="+mn-lt"/>
                <a:cs typeface="+mn-cs"/>
              </a:rPr>
              <a:t>Clarify </a:t>
            </a:r>
            <a:r>
              <a:rPr lang="en-US" altLang="ja-JP" sz="1800" dirty="0">
                <a:solidFill>
                  <a:schemeClr val="bg1"/>
                </a:solidFill>
                <a:latin typeface="+mn-lt"/>
                <a:cs typeface="+mn-cs"/>
              </a:rPr>
              <a:t>how 802.11(</a:t>
            </a:r>
            <a:r>
              <a:rPr lang="en-US" altLang="ja-JP" sz="1800" dirty="0" err="1">
                <a:solidFill>
                  <a:schemeClr val="bg1"/>
                </a:solidFill>
                <a:latin typeface="+mn-lt"/>
                <a:cs typeface="+mn-cs"/>
              </a:rPr>
              <a:t>Wifi</a:t>
            </a:r>
            <a:r>
              <a:rPr lang="en-US" altLang="ja-JP" sz="1800" dirty="0">
                <a:solidFill>
                  <a:schemeClr val="bg1"/>
                </a:solidFill>
                <a:latin typeface="+mn-lt"/>
                <a:cs typeface="+mn-cs"/>
              </a:rPr>
              <a:t>) affects the </a:t>
            </a:r>
            <a:r>
              <a:rPr lang="en-US" altLang="ja-JP" sz="1800" dirty="0" smtClean="0">
                <a:solidFill>
                  <a:schemeClr val="bg1"/>
                </a:solidFill>
                <a:latin typeface="+mn-lt"/>
                <a:cs typeface="+mn-cs"/>
              </a:rPr>
              <a:t>performance of </a:t>
            </a:r>
            <a:r>
              <a:rPr lang="en-US" altLang="ja-JP" sz="1800" dirty="0">
                <a:solidFill>
                  <a:schemeClr val="bg1"/>
                </a:solidFill>
                <a:latin typeface="+mn-lt"/>
                <a:cs typeface="+mn-cs"/>
              </a:rPr>
              <a:t>802.15 </a:t>
            </a:r>
            <a:r>
              <a:rPr lang="en-US" altLang="ja-JP" sz="1800" dirty="0" smtClean="0">
                <a:solidFill>
                  <a:schemeClr val="bg1"/>
                </a:solidFill>
                <a:latin typeface="+mn-lt"/>
                <a:cs typeface="+mn-cs"/>
              </a:rPr>
              <a:t>(ZigBee)</a:t>
            </a:r>
            <a:r>
              <a:rPr lang="en-US" altLang="ja-JP" sz="300" dirty="0" smtClean="0">
                <a:solidFill>
                  <a:schemeClr val="bg1"/>
                </a:solidFill>
                <a:latin typeface="+mn-lt"/>
                <a:cs typeface="+mn-cs"/>
              </a:rPr>
              <a:t/>
            </a:r>
            <a:br>
              <a:rPr lang="en-US" altLang="ja-JP" sz="300" dirty="0" smtClean="0">
                <a:solidFill>
                  <a:schemeClr val="bg1"/>
                </a:solidFill>
                <a:latin typeface="+mn-lt"/>
                <a:cs typeface="+mn-cs"/>
              </a:rPr>
            </a:br>
            <a:endParaRPr lang="en-US" altLang="ja-JP" sz="300" dirty="0" smtClean="0">
              <a:solidFill>
                <a:schemeClr val="bg1"/>
              </a:solidFill>
              <a:latin typeface="+mn-lt"/>
              <a:cs typeface="+mn-cs"/>
            </a:endParaRPr>
          </a:p>
          <a:p>
            <a:pPr marL="457200" indent="-457200">
              <a:buAutoNum type="arabicPeriod"/>
              <a:defRPr/>
            </a:pPr>
            <a:r>
              <a:rPr lang="en-US" altLang="ja-JP" sz="1800" dirty="0">
                <a:solidFill>
                  <a:schemeClr val="bg1"/>
                </a:solidFill>
                <a:latin typeface="+mn-lt"/>
                <a:cs typeface="+mn-cs"/>
              </a:rPr>
              <a:t>P</a:t>
            </a:r>
            <a:r>
              <a:rPr lang="en-US" altLang="ja-JP" sz="1800" dirty="0" smtClean="0">
                <a:solidFill>
                  <a:schemeClr val="bg1"/>
                </a:solidFill>
                <a:latin typeface="+mn-lt"/>
                <a:cs typeface="+mn-cs"/>
              </a:rPr>
              <a:t>ropose </a:t>
            </a:r>
            <a:r>
              <a:rPr lang="en-US" altLang="ja-JP" sz="1800" dirty="0">
                <a:solidFill>
                  <a:schemeClr val="bg1"/>
                </a:solidFill>
                <a:latin typeface="+mn-lt"/>
                <a:cs typeface="+mn-cs"/>
              </a:rPr>
              <a:t>a method to construct a realistic wireless traffic generation model for realistic performance evaluation of 802.15 base systems</a:t>
            </a:r>
          </a:p>
        </p:txBody>
      </p:sp>
      <p:sp>
        <p:nvSpPr>
          <p:cNvPr id="9" name="正方形/長方形 8"/>
          <p:cNvSpPr/>
          <p:nvPr/>
        </p:nvSpPr>
        <p:spPr bwMode="auto">
          <a:xfrm>
            <a:off x="683568" y="5233041"/>
            <a:ext cx="7776864" cy="785542"/>
          </a:xfrm>
          <a:prstGeom prst="rect">
            <a:avLst/>
          </a:prstGeom>
          <a:noFill/>
          <a:ln w="12700" cap="flat" cmpd="sng" algn="ctr">
            <a:solidFill>
              <a:srgbClr val="FF0000"/>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Tree>
    <p:extLst>
      <p:ext uri="{BB962C8B-B14F-4D97-AF65-F5344CB8AC3E}">
        <p14:creationId xmlns:p14="http://schemas.microsoft.com/office/powerpoint/2010/main" val="201459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quarter" idx="10"/>
          </p:nvPr>
        </p:nvSpPr>
        <p:spPr>
          <a:xfrm>
            <a:off x="685800" y="378281"/>
            <a:ext cx="1600200" cy="215444"/>
          </a:xfrm>
        </p:spPr>
        <p:txBody>
          <a:bodyPr/>
          <a:lstStyle/>
          <a:p>
            <a:pPr>
              <a:defRPr/>
            </a:pPr>
            <a:r>
              <a:rPr lang="en-US" altLang="ja-JP" dirty="0" smtClean="0"/>
              <a:t>May 2016</a:t>
            </a:r>
            <a:endParaRPr lang="en-US" altLang="ja-JP" dirty="0"/>
          </a:p>
        </p:txBody>
      </p:sp>
      <p:sp>
        <p:nvSpPr>
          <p:cNvPr id="5" name="フッター プレースホルダー 4"/>
          <p:cNvSpPr>
            <a:spLocks noGrp="1"/>
          </p:cNvSpPr>
          <p:nvPr>
            <p:ph type="ftr" sz="quarter" idx="11"/>
          </p:nvPr>
        </p:nvSpPr>
        <p:spPr/>
        <p:txBody>
          <a:bodyPr/>
          <a:lstStyle/>
          <a:p>
            <a:pPr>
              <a:defRPr/>
            </a:pPr>
            <a:r>
              <a:rPr lang="en-US" altLang="ja-JP" dirty="0" smtClean="0"/>
              <a:t>Yuko </a:t>
            </a:r>
            <a:r>
              <a:rPr lang="en-US" altLang="ja-JP" dirty="0" err="1" smtClean="0"/>
              <a:t>Hirabe</a:t>
            </a:r>
            <a:r>
              <a:rPr lang="en-US" altLang="ja-JP" dirty="0" smtClean="0"/>
              <a:t> et al., NAIST</a:t>
            </a:r>
            <a:endParaRPr lang="en-US" altLang="ja-JP" dirty="0"/>
          </a:p>
        </p:txBody>
      </p:sp>
      <p:sp>
        <p:nvSpPr>
          <p:cNvPr id="4098" name="Rectangle 2"/>
          <p:cNvSpPr>
            <a:spLocks noGrp="1" noChangeArrowheads="1"/>
          </p:cNvSpPr>
          <p:nvPr>
            <p:ph type="title"/>
          </p:nvPr>
        </p:nvSpPr>
        <p:spPr/>
        <p:txBody>
          <a:bodyPr/>
          <a:lstStyle/>
          <a:p>
            <a:pPr marL="176213" indent="-176213">
              <a:defRPr/>
            </a:pPr>
            <a:r>
              <a:rPr kumimoji="0" lang="en-US" altLang="ja-JP" sz="2400" dirty="0"/>
              <a:t>Step3: Propose </a:t>
            </a:r>
            <a:r>
              <a:rPr kumimoji="0" lang="en-US" altLang="ja-JP" sz="2400" dirty="0" smtClean="0"/>
              <a:t>a method to construct a </a:t>
            </a:r>
            <a:r>
              <a:rPr kumimoji="0" lang="en-US" altLang="ja-JP" sz="2400" dirty="0"/>
              <a:t>realistic </a:t>
            </a:r>
            <a:r>
              <a:rPr kumimoji="0" lang="en-US" altLang="ja-JP" sz="2400" dirty="0" err="1" smtClean="0"/>
              <a:t>WiFi</a:t>
            </a:r>
            <a:r>
              <a:rPr kumimoji="0" lang="en-US" altLang="ja-JP" sz="2400" dirty="0" smtClean="0"/>
              <a:t> </a:t>
            </a:r>
            <a:r>
              <a:rPr kumimoji="0" lang="en-US" altLang="ja-JP" sz="2400" dirty="0"/>
              <a:t>traffic </a:t>
            </a:r>
            <a:r>
              <a:rPr kumimoji="0" lang="en-US" altLang="ja-JP" sz="2400" dirty="0" smtClean="0"/>
              <a:t>generation model for </a:t>
            </a:r>
            <a:r>
              <a:rPr kumimoji="0" lang="en-US" altLang="ja-JP" sz="2400" smtClean="0"/>
              <a:t>reproducing interference with 802.15</a:t>
            </a:r>
            <a:endParaRPr kumimoji="0" lang="en-US" altLang="ja-JP" sz="2400" dirty="0"/>
          </a:p>
        </p:txBody>
      </p:sp>
      <p:sp>
        <p:nvSpPr>
          <p:cNvPr id="4099" name="Rectangle 3"/>
          <p:cNvSpPr>
            <a:spLocks noGrp="1" noChangeArrowheads="1"/>
          </p:cNvSpPr>
          <p:nvPr>
            <p:ph type="body" idx="1"/>
          </p:nvPr>
        </p:nvSpPr>
        <p:spPr>
          <a:xfrm>
            <a:off x="685800" y="1844675"/>
            <a:ext cx="7772400" cy="4536653"/>
          </a:xfrm>
        </p:spPr>
        <p:txBody>
          <a:bodyPr/>
          <a:lstStyle/>
          <a:p>
            <a:pPr marL="0" indent="0">
              <a:buFontTx/>
              <a:buNone/>
              <a:defRPr/>
            </a:pPr>
            <a:r>
              <a:rPr kumimoji="0" lang="en-US" altLang="ja-JP" sz="2400" dirty="0" smtClean="0">
                <a:cs typeface="+mn-cs"/>
              </a:rPr>
              <a:t>Approach:</a:t>
            </a:r>
            <a:endParaRPr kumimoji="0" lang="en-US" altLang="ja-JP" sz="2400" dirty="0">
              <a:cs typeface="+mn-cs"/>
            </a:endParaRPr>
          </a:p>
          <a:p>
            <a:pPr marL="514350" indent="-514350">
              <a:buFont typeface="+mj-lt"/>
              <a:buAutoNum type="romanLcPeriod"/>
              <a:defRPr/>
            </a:pPr>
            <a:r>
              <a:rPr kumimoji="0" lang="en-US" altLang="ja-JP" sz="2000" dirty="0" smtClean="0">
                <a:cs typeface="+mn-cs"/>
              </a:rPr>
              <a:t>Recognize a user’s </a:t>
            </a:r>
            <a:r>
              <a:rPr kumimoji="0" lang="en-US" altLang="ja-JP" sz="2000" dirty="0">
                <a:cs typeface="+mn-cs"/>
              </a:rPr>
              <a:t>operations on </a:t>
            </a:r>
            <a:r>
              <a:rPr kumimoji="0" lang="en-US" altLang="ja-JP" sz="2000" dirty="0" smtClean="0">
                <a:cs typeface="+mn-cs"/>
              </a:rPr>
              <a:t>each app.</a:t>
            </a:r>
          </a:p>
          <a:p>
            <a:pPr marL="514350" indent="-514350">
              <a:buFont typeface="+mj-lt"/>
              <a:buAutoNum type="romanLcPeriod"/>
              <a:defRPr/>
            </a:pPr>
            <a:r>
              <a:rPr kumimoji="0" lang="en-US" altLang="ja-JP" sz="2000" dirty="0" smtClean="0">
                <a:cs typeface="+mn-cs"/>
              </a:rPr>
              <a:t>Measure a generated traffic for each operation</a:t>
            </a:r>
            <a:endParaRPr kumimoji="0" lang="en-US" altLang="ja-JP" sz="2000" dirty="0">
              <a:cs typeface="+mn-cs"/>
            </a:endParaRPr>
          </a:p>
          <a:p>
            <a:pPr marL="514350" indent="-514350">
              <a:buFont typeface="+mj-lt"/>
              <a:buAutoNum type="romanLcPeriod"/>
              <a:defRPr/>
            </a:pPr>
            <a:r>
              <a:rPr kumimoji="0" lang="en-US" altLang="ja-JP" sz="2000" dirty="0" smtClean="0">
                <a:cs typeface="+mn-cs"/>
              </a:rPr>
              <a:t>Construct a statistical traffic generation model by associating </a:t>
            </a:r>
            <a:r>
              <a:rPr kumimoji="0" lang="en-US" altLang="ja-JP" sz="2000" dirty="0">
                <a:cs typeface="+mn-cs"/>
              </a:rPr>
              <a:t>each </a:t>
            </a:r>
            <a:r>
              <a:rPr kumimoji="0" lang="en-US" altLang="ja-JP" sz="2000" dirty="0" smtClean="0">
                <a:cs typeface="+mn-cs"/>
              </a:rPr>
              <a:t>operation with the measured traffic</a:t>
            </a:r>
          </a:p>
          <a:p>
            <a:pPr marL="514350" indent="-514350">
              <a:buFont typeface="+mj-lt"/>
              <a:buAutoNum type="romanLcPeriod"/>
              <a:defRPr/>
            </a:pPr>
            <a:r>
              <a:rPr kumimoji="0" lang="en-US" altLang="ja-JP" sz="2000" dirty="0" smtClean="0">
                <a:cs typeface="+mn-cs"/>
              </a:rPr>
              <a:t>Clarify the interference of 802.11 (</a:t>
            </a:r>
            <a:r>
              <a:rPr kumimoji="0" lang="en-US" altLang="ja-JP" sz="2000" dirty="0" err="1" smtClean="0">
                <a:cs typeface="+mn-cs"/>
              </a:rPr>
              <a:t>Wifi</a:t>
            </a:r>
            <a:r>
              <a:rPr kumimoji="0" lang="en-US" altLang="ja-JP" sz="2000" dirty="0" smtClean="0">
                <a:cs typeface="+mn-cs"/>
              </a:rPr>
              <a:t>) to 802.15 (ZigBee) by using a spectrum analyzer or packet loss evaluation.</a:t>
            </a:r>
          </a:p>
        </p:txBody>
      </p:sp>
      <p:pic>
        <p:nvPicPr>
          <p:cNvPr id="7" name="図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732062"/>
            <a:ext cx="776869" cy="1437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1" name="図形グループ 80"/>
          <p:cNvGrpSpPr/>
          <p:nvPr/>
        </p:nvGrpSpPr>
        <p:grpSpPr>
          <a:xfrm>
            <a:off x="1222505" y="4612755"/>
            <a:ext cx="2371566" cy="1552550"/>
            <a:chOff x="4002377" y="3952138"/>
            <a:chExt cx="2825885" cy="2034969"/>
          </a:xfrm>
        </p:grpSpPr>
        <p:sp>
          <p:nvSpPr>
            <p:cNvPr id="82" name="角丸四角形 81"/>
            <p:cNvSpPr/>
            <p:nvPr/>
          </p:nvSpPr>
          <p:spPr bwMode="auto">
            <a:xfrm>
              <a:off x="4572000" y="3952138"/>
              <a:ext cx="914401" cy="609907"/>
            </a:xfrm>
            <a:prstGeom prst="round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altLang="ja-JP" sz="1050" b="0" i="0" u="none" strike="noStrike" cap="none" normalizeH="0" baseline="0" dirty="0" smtClean="0">
                  <a:ln>
                    <a:noFill/>
                  </a:ln>
                  <a:solidFill>
                    <a:schemeClr val="tx1"/>
                  </a:solidFill>
                  <a:effectLst/>
                  <a:latin typeface="+mn-lt"/>
                  <a:ea typeface="ＭＳ Ｐゴシック" charset="0"/>
                </a:rPr>
                <a:t>View </a:t>
              </a:r>
              <a:r>
                <a:rPr kumimoji="0" lang="en-US" altLang="ja-JP" sz="1050" b="0" i="0" u="none" strike="noStrike" cap="none" normalizeH="0" baseline="0" smtClean="0">
                  <a:ln>
                    <a:noFill/>
                  </a:ln>
                  <a:solidFill>
                    <a:schemeClr val="tx1"/>
                  </a:solidFill>
                  <a:effectLst/>
                  <a:latin typeface="+mn-lt"/>
                  <a:ea typeface="ＭＳ Ｐゴシック" charset="0"/>
                </a:rPr>
                <a:t>w/o</a:t>
              </a:r>
              <a:r>
                <a:rPr kumimoji="0" lang="en-US" altLang="ja-JP" sz="1050" b="0" i="0" u="none" strike="noStrike" cap="none" normalizeH="0" smtClean="0">
                  <a:ln>
                    <a:noFill/>
                  </a:ln>
                  <a:solidFill>
                    <a:schemeClr val="tx1"/>
                  </a:solidFill>
                  <a:effectLst/>
                  <a:latin typeface="+mn-lt"/>
                  <a:ea typeface="ＭＳ Ｐゴシック" charset="0"/>
                </a:rPr>
                <a:t> scroll</a:t>
              </a:r>
              <a:endParaRPr kumimoji="0" lang="ja-JP" altLang="en-US" sz="1050" b="0" i="0" u="none" strike="noStrike" cap="none" normalizeH="0" baseline="0" dirty="0">
                <a:ln>
                  <a:noFill/>
                </a:ln>
                <a:solidFill>
                  <a:schemeClr val="tx1"/>
                </a:solidFill>
                <a:effectLst/>
                <a:latin typeface="+mn-lt"/>
                <a:ea typeface="ＭＳ Ｐゴシック" charset="0"/>
              </a:endParaRPr>
            </a:p>
          </p:txBody>
        </p:sp>
        <p:sp>
          <p:nvSpPr>
            <p:cNvPr id="83" name="角丸四角形 82"/>
            <p:cNvSpPr/>
            <p:nvPr/>
          </p:nvSpPr>
          <p:spPr bwMode="auto">
            <a:xfrm>
              <a:off x="4002377" y="5043277"/>
              <a:ext cx="831273" cy="554461"/>
            </a:xfrm>
            <a:prstGeom prst="round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altLang="ja-JP" sz="1050" b="0" i="0" u="none" strike="noStrike" cap="none" normalizeH="0" baseline="0" dirty="0" smtClean="0">
                  <a:ln>
                    <a:noFill/>
                  </a:ln>
                  <a:solidFill>
                    <a:schemeClr val="tx1"/>
                  </a:solidFill>
                  <a:effectLst/>
                  <a:latin typeface="+mn-lt"/>
                  <a:ea typeface="ＭＳ Ｐゴシック" charset="0"/>
                </a:rPr>
                <a:t>View w.</a:t>
              </a:r>
              <a:r>
                <a:rPr kumimoji="0" lang="en-US" altLang="ja-JP" sz="1050" b="0" i="0" u="none" strike="noStrike" cap="none" normalizeH="0" dirty="0" smtClean="0">
                  <a:ln>
                    <a:noFill/>
                  </a:ln>
                  <a:solidFill>
                    <a:schemeClr val="tx1"/>
                  </a:solidFill>
                  <a:effectLst/>
                  <a:latin typeface="+mn-lt"/>
                  <a:ea typeface="ＭＳ Ｐゴシック" charset="0"/>
                </a:rPr>
                <a:t> scroll</a:t>
              </a:r>
              <a:endParaRPr kumimoji="0" lang="ja-JP" altLang="en-US" sz="1050" b="0" i="0" u="none" strike="noStrike" cap="none" normalizeH="0" baseline="0" dirty="0">
                <a:ln>
                  <a:noFill/>
                </a:ln>
                <a:solidFill>
                  <a:schemeClr val="tx1"/>
                </a:solidFill>
                <a:effectLst/>
                <a:latin typeface="+mn-lt"/>
                <a:ea typeface="ＭＳ Ｐゴシック" charset="0"/>
              </a:endParaRPr>
            </a:p>
          </p:txBody>
        </p:sp>
        <p:sp>
          <p:nvSpPr>
            <p:cNvPr id="84" name="角丸四角形 83"/>
            <p:cNvSpPr/>
            <p:nvPr/>
          </p:nvSpPr>
          <p:spPr bwMode="auto">
            <a:xfrm>
              <a:off x="5822423" y="4699001"/>
              <a:ext cx="1005839" cy="344277"/>
            </a:xfrm>
            <a:prstGeom prst="round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altLang="ja-JP" sz="1050" dirty="0" smtClean="0">
                  <a:latin typeface="+mn-lt"/>
                </a:rPr>
                <a:t>Comment</a:t>
              </a:r>
              <a:endParaRPr kumimoji="0" lang="ja-JP" altLang="en-US" sz="1050" b="0" i="0" u="none" strike="noStrike" cap="none" normalizeH="0" baseline="0" dirty="0">
                <a:ln>
                  <a:noFill/>
                </a:ln>
                <a:solidFill>
                  <a:schemeClr val="tx1"/>
                </a:solidFill>
                <a:effectLst/>
                <a:latin typeface="+mn-lt"/>
              </a:endParaRPr>
            </a:p>
          </p:txBody>
        </p:sp>
        <p:sp>
          <p:nvSpPr>
            <p:cNvPr id="85" name="角丸四角形 84"/>
            <p:cNvSpPr/>
            <p:nvPr/>
          </p:nvSpPr>
          <p:spPr bwMode="auto">
            <a:xfrm>
              <a:off x="5486400" y="5608403"/>
              <a:ext cx="914399" cy="378704"/>
            </a:xfrm>
            <a:prstGeom prst="round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altLang="ja-JP" sz="1050" dirty="0" smtClean="0">
                  <a:latin typeface="+mn-lt"/>
                </a:rPr>
                <a:t>Post</a:t>
              </a:r>
              <a:endParaRPr kumimoji="0" lang="ja-JP" altLang="en-US" sz="1050" b="0" i="0" u="none" strike="noStrike" cap="none" normalizeH="0" baseline="0" dirty="0">
                <a:ln>
                  <a:noFill/>
                </a:ln>
                <a:solidFill>
                  <a:schemeClr val="tx1"/>
                </a:solidFill>
                <a:effectLst/>
                <a:latin typeface="+mn-lt"/>
              </a:endParaRPr>
            </a:p>
          </p:txBody>
        </p:sp>
        <p:cxnSp>
          <p:nvCxnSpPr>
            <p:cNvPr id="86" name="直線矢印コネクタ 85"/>
            <p:cNvCxnSpPr/>
            <p:nvPr/>
          </p:nvCxnSpPr>
          <p:spPr bwMode="auto">
            <a:xfrm>
              <a:off x="5486400" y="4509120"/>
              <a:ext cx="381744" cy="144016"/>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7" name="直線矢印コネクタ 86"/>
            <p:cNvCxnSpPr/>
            <p:nvPr/>
          </p:nvCxnSpPr>
          <p:spPr bwMode="auto">
            <a:xfrm flipH="1">
              <a:off x="4282298" y="4517164"/>
              <a:ext cx="374572" cy="448276"/>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8" name="直線矢印コネクタ 87"/>
            <p:cNvCxnSpPr/>
            <p:nvPr/>
          </p:nvCxnSpPr>
          <p:spPr bwMode="auto">
            <a:xfrm flipV="1">
              <a:off x="4418013" y="4569906"/>
              <a:ext cx="457200" cy="473372"/>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9" name="直線矢印コネクタ 88"/>
            <p:cNvCxnSpPr/>
            <p:nvPr/>
          </p:nvCxnSpPr>
          <p:spPr bwMode="auto">
            <a:xfrm flipH="1" flipV="1">
              <a:off x="5200684" y="4550978"/>
              <a:ext cx="476588" cy="1014798"/>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0" name="直線矢印コネクタ 89"/>
            <p:cNvCxnSpPr/>
            <p:nvPr/>
          </p:nvCxnSpPr>
          <p:spPr bwMode="auto">
            <a:xfrm flipH="1" flipV="1">
              <a:off x="5486400" y="4257093"/>
              <a:ext cx="838942" cy="396043"/>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1" name="直線矢印コネクタ 90"/>
            <p:cNvCxnSpPr/>
            <p:nvPr/>
          </p:nvCxnSpPr>
          <p:spPr bwMode="auto">
            <a:xfrm>
              <a:off x="5369012" y="4552919"/>
              <a:ext cx="479458" cy="1056656"/>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94" name="図形グループ 93"/>
          <p:cNvGrpSpPr/>
          <p:nvPr/>
        </p:nvGrpSpPr>
        <p:grpSpPr>
          <a:xfrm>
            <a:off x="4427984" y="4581127"/>
            <a:ext cx="2182064" cy="1625608"/>
            <a:chOff x="3035826" y="4521151"/>
            <a:chExt cx="2400270" cy="1788169"/>
          </a:xfrm>
        </p:grpSpPr>
        <p:pic>
          <p:nvPicPr>
            <p:cNvPr id="95" name="図 94"/>
            <p:cNvPicPr>
              <a:picLocks noChangeAspect="1"/>
            </p:cNvPicPr>
            <p:nvPr/>
          </p:nvPicPr>
          <p:blipFill>
            <a:blip r:embed="rId4"/>
            <a:stretch>
              <a:fillRect/>
            </a:stretch>
          </p:blipFill>
          <p:spPr>
            <a:xfrm>
              <a:off x="3370811" y="5023307"/>
              <a:ext cx="2065285" cy="1286013"/>
            </a:xfrm>
            <a:prstGeom prst="rect">
              <a:avLst/>
            </a:prstGeom>
            <a:ln>
              <a:solidFill>
                <a:schemeClr val="tx1"/>
              </a:solidFill>
            </a:ln>
          </p:spPr>
        </p:pic>
        <p:pic>
          <p:nvPicPr>
            <p:cNvPr id="96" name="図 95"/>
            <p:cNvPicPr>
              <a:picLocks noChangeAspect="1"/>
            </p:cNvPicPr>
            <p:nvPr/>
          </p:nvPicPr>
          <p:blipFill>
            <a:blip r:embed="rId4"/>
            <a:stretch>
              <a:fillRect/>
            </a:stretch>
          </p:blipFill>
          <p:spPr>
            <a:xfrm>
              <a:off x="3035826" y="4594254"/>
              <a:ext cx="2065285" cy="1286013"/>
            </a:xfrm>
            <a:prstGeom prst="rect">
              <a:avLst/>
            </a:prstGeom>
            <a:ln>
              <a:solidFill>
                <a:schemeClr val="tx1"/>
              </a:solidFill>
            </a:ln>
          </p:spPr>
        </p:pic>
        <p:sp>
          <p:nvSpPr>
            <p:cNvPr id="97" name="テキスト ボックス 96"/>
            <p:cNvSpPr txBox="1"/>
            <p:nvPr/>
          </p:nvSpPr>
          <p:spPr>
            <a:xfrm>
              <a:off x="3310163" y="4521151"/>
              <a:ext cx="1390600" cy="276999"/>
            </a:xfrm>
            <a:prstGeom prst="rect">
              <a:avLst/>
            </a:prstGeom>
            <a:solidFill>
              <a:schemeClr val="bg1"/>
            </a:solidFill>
          </p:spPr>
          <p:txBody>
            <a:bodyPr wrap="none" rtlCol="0">
              <a:spAutoFit/>
            </a:bodyPr>
            <a:lstStyle/>
            <a:p>
              <a:r>
                <a:rPr kumimoji="1" lang="en-US" altLang="ja-JP" smtClean="0">
                  <a:latin typeface="+mn-lt"/>
                </a:rPr>
                <a:t>Traffic distribution</a:t>
              </a:r>
              <a:endParaRPr kumimoji="1" lang="ja-JP" altLang="en-US" dirty="0">
                <a:latin typeface="+mn-lt"/>
              </a:endParaRPr>
            </a:p>
          </p:txBody>
        </p:sp>
      </p:grpSp>
      <p:sp>
        <p:nvSpPr>
          <p:cNvPr id="98" name="十字形 97"/>
          <p:cNvSpPr/>
          <p:nvPr/>
        </p:nvSpPr>
        <p:spPr bwMode="auto">
          <a:xfrm>
            <a:off x="3789648" y="5098400"/>
            <a:ext cx="494320" cy="512387"/>
          </a:xfrm>
          <a:prstGeom prst="plus">
            <a:avLst>
              <a:gd name="adj" fmla="val 42410"/>
            </a:avLst>
          </a:prstGeom>
          <a:solidFill>
            <a:schemeClr val="tx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99" name="右矢印 98"/>
          <p:cNvSpPr/>
          <p:nvPr/>
        </p:nvSpPr>
        <p:spPr bwMode="auto">
          <a:xfrm>
            <a:off x="6804248" y="5229200"/>
            <a:ext cx="397945" cy="305971"/>
          </a:xfrm>
          <a:prstGeom prst="rightArrow">
            <a:avLst/>
          </a:prstGeom>
          <a:solidFill>
            <a:schemeClr val="tx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100" name="円/楕円 99"/>
          <p:cNvSpPr/>
          <p:nvPr/>
        </p:nvSpPr>
        <p:spPr bwMode="auto">
          <a:xfrm>
            <a:off x="7380312" y="4723199"/>
            <a:ext cx="1512168" cy="1383935"/>
          </a:xfrm>
          <a:prstGeom prst="ellipse">
            <a:avLst/>
          </a:prstGeom>
          <a:solidFill>
            <a:srgbClr val="FFC000"/>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altLang="ja-JP" dirty="0" smtClean="0">
                <a:latin typeface="+mn-lt"/>
              </a:rPr>
              <a:t>Traffic generation model of each mobile user</a:t>
            </a:r>
            <a:endParaRPr kumimoji="0" lang="ja-JP" altLang="en-US" sz="1200" b="0" i="0" u="none" strike="noStrike" cap="none" normalizeH="0" baseline="0" dirty="0">
              <a:ln>
                <a:noFill/>
              </a:ln>
              <a:solidFill>
                <a:schemeClr val="tx1"/>
              </a:solidFill>
              <a:effectLst/>
              <a:latin typeface="+mn-lt"/>
            </a:endParaRPr>
          </a:p>
        </p:txBody>
      </p:sp>
      <p:sp>
        <p:nvSpPr>
          <p:cNvPr id="2" name="スライド番号プレースホルダー 1"/>
          <p:cNvSpPr>
            <a:spLocks noGrp="1"/>
          </p:cNvSpPr>
          <p:nvPr>
            <p:ph type="sldNum" sz="quarter" idx="12"/>
          </p:nvPr>
        </p:nvSpPr>
        <p:spPr/>
        <p:txBody>
          <a:bodyPr/>
          <a:lstStyle/>
          <a:p>
            <a:pPr>
              <a:defRPr/>
            </a:pPr>
            <a:r>
              <a:rPr lang="en-US" altLang="ja-JP" smtClean="0"/>
              <a:t>Slide </a:t>
            </a:r>
            <a:fld id="{CA5FABEA-F64B-D040-A0AA-026480380A12}" type="slidenum">
              <a:rPr lang="en-US" altLang="ja-JP" smtClean="0"/>
              <a:pPr>
                <a:defRPr/>
              </a:pPr>
              <a:t>22</a:t>
            </a:fld>
            <a:endParaRPr lang="en-US" altLang="ja-JP"/>
          </a:p>
        </p:txBody>
      </p:sp>
    </p:spTree>
    <p:extLst>
      <p:ext uri="{BB962C8B-B14F-4D97-AF65-F5344CB8AC3E}">
        <p14:creationId xmlns:p14="http://schemas.microsoft.com/office/powerpoint/2010/main" val="4953909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quarter"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pPr>
              <a:defRPr/>
            </a:pPr>
            <a:r>
              <a:rPr lang="en-US" altLang="ja-JP"/>
              <a:t>Slide </a:t>
            </a:r>
            <a:fld id="{7D22028B-1566-8542-8931-53608E049743}" type="slidenum">
              <a:rPr lang="en-US" altLang="ja-JP"/>
              <a:pPr>
                <a:defRPr/>
              </a:pPr>
              <a:t>23</a:t>
            </a:fld>
            <a:endParaRPr lang="en-US" altLang="ja-JP"/>
          </a:p>
        </p:txBody>
      </p:sp>
      <p:sp>
        <p:nvSpPr>
          <p:cNvPr id="4098" name="Rectangle 2"/>
          <p:cNvSpPr>
            <a:spLocks noGrp="1" noChangeArrowheads="1"/>
          </p:cNvSpPr>
          <p:nvPr>
            <p:ph type="title"/>
          </p:nvPr>
        </p:nvSpPr>
        <p:spPr/>
        <p:txBody>
          <a:bodyPr/>
          <a:lstStyle/>
          <a:p>
            <a:pPr>
              <a:defRPr/>
            </a:pPr>
            <a:r>
              <a:rPr kumimoji="0" lang="en-US" altLang="ja-JP" sz="3200" dirty="0" smtClean="0">
                <a:cs typeface="+mj-cs"/>
              </a:rPr>
              <a:t>Summary and discussion</a:t>
            </a:r>
            <a:endParaRPr kumimoji="0" lang="ja-JP" altLang="en-US" sz="3200" dirty="0" smtClean="0">
              <a:cs typeface="+mj-cs"/>
            </a:endParaRPr>
          </a:p>
        </p:txBody>
      </p:sp>
      <p:sp>
        <p:nvSpPr>
          <p:cNvPr id="4099" name="Rectangle 3"/>
          <p:cNvSpPr>
            <a:spLocks noGrp="1" noChangeArrowheads="1"/>
          </p:cNvSpPr>
          <p:nvPr>
            <p:ph type="body" idx="1"/>
          </p:nvPr>
        </p:nvSpPr>
        <p:spPr>
          <a:xfrm>
            <a:off x="685800" y="1752600"/>
            <a:ext cx="7772400" cy="4343400"/>
          </a:xfrm>
        </p:spPr>
        <p:txBody>
          <a:bodyPr/>
          <a:lstStyle/>
          <a:p>
            <a:pPr>
              <a:defRPr/>
            </a:pPr>
            <a:r>
              <a:rPr kumimoji="0" lang="en-US" altLang="ja-JP" sz="2000" dirty="0" smtClean="0"/>
              <a:t>Investigated </a:t>
            </a:r>
            <a:r>
              <a:rPr kumimoji="0" lang="en-US" altLang="ja-JP" sz="2000" dirty="0"/>
              <a:t>how the interference </a:t>
            </a:r>
            <a:r>
              <a:rPr kumimoji="0" lang="en-US" altLang="ja-JP" sz="2000" dirty="0" smtClean="0"/>
              <a:t>with </a:t>
            </a:r>
            <a:r>
              <a:rPr kumimoji="0" lang="en-US" altLang="ja-JP" sz="2000" dirty="0" err="1" smtClean="0"/>
              <a:t>Zigbee</a:t>
            </a:r>
            <a:r>
              <a:rPr kumimoji="0" lang="en-US" altLang="ja-JP" sz="2000" dirty="0" smtClean="0"/>
              <a:t> traffic </a:t>
            </a:r>
            <a:r>
              <a:rPr kumimoji="0" lang="en-US" altLang="ja-JP" sz="2000" dirty="0"/>
              <a:t>happens while using </a:t>
            </a:r>
            <a:r>
              <a:rPr kumimoji="0" lang="en-US" altLang="ja-JP" sz="2000" dirty="0" err="1" smtClean="0"/>
              <a:t>Wifi</a:t>
            </a:r>
            <a:endParaRPr kumimoji="0" lang="en-US" altLang="ja-JP" sz="2000" dirty="0" smtClean="0"/>
          </a:p>
          <a:p>
            <a:pPr>
              <a:defRPr/>
            </a:pPr>
            <a:r>
              <a:rPr kumimoji="0" lang="en-US" altLang="ja-JP" sz="2000" dirty="0" smtClean="0"/>
              <a:t>Investigated </a:t>
            </a:r>
            <a:r>
              <a:rPr kumimoji="0" lang="en-US" altLang="ja-JP" sz="2000" dirty="0"/>
              <a:t>how users' operation on the applications affects </a:t>
            </a:r>
            <a:r>
              <a:rPr kumimoji="0" lang="en-US" altLang="ja-JP" sz="2000" dirty="0" err="1"/>
              <a:t>Wifi</a:t>
            </a:r>
            <a:r>
              <a:rPr kumimoji="0" lang="en-US" altLang="ja-JP" sz="2000" dirty="0"/>
              <a:t> </a:t>
            </a:r>
            <a:r>
              <a:rPr kumimoji="0" lang="en-US" altLang="ja-JP" sz="2000" dirty="0" smtClean="0"/>
              <a:t>traffic</a:t>
            </a:r>
            <a:endParaRPr kumimoji="0" lang="en-US" altLang="ja-JP" sz="2000" dirty="0" smtClean="0">
              <a:cs typeface="+mn-cs"/>
            </a:endParaRPr>
          </a:p>
          <a:p>
            <a:pPr>
              <a:defRPr/>
            </a:pPr>
            <a:r>
              <a:rPr kumimoji="0" lang="en-US" altLang="ja-JP" sz="2000" dirty="0" smtClean="0"/>
              <a:t>Proposed a method to construct a </a:t>
            </a:r>
            <a:r>
              <a:rPr kumimoji="0" lang="en-US" altLang="ja-JP" sz="2000" dirty="0"/>
              <a:t>realistic </a:t>
            </a:r>
            <a:r>
              <a:rPr kumimoji="0" lang="en-US" altLang="ja-JP" sz="2000" dirty="0" err="1" smtClean="0"/>
              <a:t>WiFi</a:t>
            </a:r>
            <a:r>
              <a:rPr kumimoji="0" lang="en-US" altLang="ja-JP" sz="2000" dirty="0" smtClean="0"/>
              <a:t> </a:t>
            </a:r>
            <a:r>
              <a:rPr kumimoji="0" lang="en-US" altLang="ja-JP" sz="2000" dirty="0"/>
              <a:t>traffic </a:t>
            </a:r>
            <a:r>
              <a:rPr kumimoji="0" lang="en-US" altLang="ja-JP" sz="2000" dirty="0" smtClean="0"/>
              <a:t>generation </a:t>
            </a:r>
            <a:r>
              <a:rPr kumimoji="0" lang="en-US" altLang="ja-JP" sz="2000" dirty="0"/>
              <a:t>model </a:t>
            </a:r>
            <a:r>
              <a:rPr kumimoji="0" lang="en-US" altLang="ja-JP" sz="2000" dirty="0" smtClean="0"/>
              <a:t>for reproducing interference with 802.15</a:t>
            </a:r>
          </a:p>
          <a:p>
            <a:pPr>
              <a:defRPr/>
            </a:pPr>
            <a:endParaRPr kumimoji="0" lang="en-US" altLang="ja-JP" sz="2000" dirty="0" smtClean="0">
              <a:cs typeface="+mn-cs"/>
            </a:endParaRPr>
          </a:p>
          <a:p>
            <a:pPr marL="0" indent="0">
              <a:buFontTx/>
              <a:buNone/>
              <a:defRPr/>
            </a:pPr>
            <a:r>
              <a:rPr kumimoji="0" lang="en-US" altLang="ja-JP" sz="2000" dirty="0" smtClean="0">
                <a:cs typeface="+mn-cs"/>
              </a:rPr>
              <a:t>Future work</a:t>
            </a:r>
          </a:p>
          <a:p>
            <a:pPr>
              <a:defRPr/>
            </a:pPr>
            <a:r>
              <a:rPr kumimoji="0" lang="en-US" altLang="ja-JP" sz="2000" dirty="0" smtClean="0">
                <a:cs typeface="+mn-cs"/>
              </a:rPr>
              <a:t>Investigate </a:t>
            </a:r>
            <a:r>
              <a:rPr kumimoji="0" lang="en-US" altLang="ja-JP" sz="2000" dirty="0" err="1" smtClean="0">
                <a:cs typeface="+mn-cs"/>
              </a:rPr>
              <a:t>WiFi</a:t>
            </a:r>
            <a:r>
              <a:rPr kumimoji="0" lang="en-US" altLang="ja-JP" sz="2000" dirty="0" smtClean="0">
                <a:cs typeface="+mn-cs"/>
              </a:rPr>
              <a:t> interference with ZigBee communication </a:t>
            </a:r>
            <a:r>
              <a:rPr kumimoji="0" lang="en-US" altLang="ja-JP" sz="2000" dirty="0">
                <a:cs typeface="+mn-cs"/>
              </a:rPr>
              <a:t>w</a:t>
            </a:r>
            <a:r>
              <a:rPr kumimoji="0" lang="en-US" altLang="ja-JP" sz="2000" dirty="0" smtClean="0">
                <a:cs typeface="+mn-cs"/>
              </a:rPr>
              <a:t>hen user operations on smartphone apps are changed</a:t>
            </a:r>
          </a:p>
          <a:p>
            <a:pPr>
              <a:defRPr/>
            </a:pPr>
            <a:r>
              <a:rPr kumimoji="0" lang="en-US" altLang="ja-JP" sz="2000" dirty="0" smtClean="0">
                <a:cs typeface="+mn-cs"/>
              </a:rPr>
              <a:t>Actually develop classification algorithm of </a:t>
            </a:r>
            <a:r>
              <a:rPr kumimoji="0" lang="en-US" altLang="ja-JP" sz="2000" dirty="0">
                <a:cs typeface="+mn-cs"/>
              </a:rPr>
              <a:t>users' </a:t>
            </a:r>
            <a:r>
              <a:rPr kumimoji="0" lang="en-US" altLang="ja-JP" sz="2000" dirty="0" smtClean="0">
                <a:cs typeface="+mn-cs"/>
              </a:rPr>
              <a:t>app. </a:t>
            </a:r>
            <a:endParaRPr kumimoji="0" lang="en-US" altLang="ja-JP" sz="2000" dirty="0">
              <a:cs typeface="+mn-cs"/>
            </a:endParaRPr>
          </a:p>
          <a:p>
            <a:pPr lvl="1">
              <a:defRPr/>
            </a:pPr>
            <a:r>
              <a:rPr kumimoji="0" lang="en-US" altLang="ja-JP" sz="1600" dirty="0" smtClean="0">
                <a:cs typeface="+mn-cs"/>
              </a:rPr>
              <a:t>target apps: Instagram</a:t>
            </a:r>
            <a:r>
              <a:rPr kumimoji="0" lang="en-US" altLang="ja-JP" sz="1600" dirty="0">
                <a:cs typeface="+mn-cs"/>
              </a:rPr>
              <a:t>, Facebook, </a:t>
            </a:r>
            <a:r>
              <a:rPr kumimoji="0" lang="en-US" altLang="ja-JP" sz="1600" dirty="0" smtClean="0">
                <a:cs typeface="+mn-cs"/>
              </a:rPr>
              <a:t>LINE</a:t>
            </a:r>
            <a:endParaRPr kumimoji="0" lang="en-US" altLang="ja-JP" sz="1600" dirty="0">
              <a:cs typeface="+mn-cs"/>
            </a:endParaRPr>
          </a:p>
          <a:p>
            <a:pPr>
              <a:defRPr/>
            </a:pPr>
            <a:r>
              <a:rPr lang="en-US" altLang="ja-JP" sz="2000" dirty="0" smtClean="0"/>
              <a:t>Construct </a:t>
            </a:r>
            <a:r>
              <a:rPr lang="en-US" altLang="ja-JP" sz="2000" dirty="0"/>
              <a:t>the model, and incorporate it </a:t>
            </a:r>
            <a:r>
              <a:rPr lang="en-US" altLang="ja-JP" sz="2000" dirty="0" smtClean="0"/>
              <a:t>into network simulators</a:t>
            </a:r>
            <a:endParaRPr lang="en-US" altLang="ja-JP" sz="2000" dirty="0"/>
          </a:p>
        </p:txBody>
      </p:sp>
    </p:spTree>
    <p:extLst>
      <p:ext uri="{BB962C8B-B14F-4D97-AF65-F5344CB8AC3E}">
        <p14:creationId xmlns:p14="http://schemas.microsoft.com/office/powerpoint/2010/main" val="13937177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ー 4"/>
          <p:cNvSpPr>
            <a:spLocks noGrp="1"/>
          </p:cNvSpPr>
          <p:nvPr>
            <p:ph type="ftr" sz="quarter" idx="11"/>
          </p:nvPr>
        </p:nvSpPr>
        <p:spPr/>
        <p:txBody>
          <a:bodyPr/>
          <a:lstStyle/>
          <a:p>
            <a:pPr>
              <a:defRPr/>
            </a:pPr>
            <a:r>
              <a:rPr lang="en-US" altLang="ja-JP" dirty="0" smtClean="0"/>
              <a:t>Yuko </a:t>
            </a:r>
            <a:r>
              <a:rPr lang="en-US" altLang="ja-JP" dirty="0" err="1" smtClean="0"/>
              <a:t>Hirabe</a:t>
            </a:r>
            <a:r>
              <a:rPr lang="en-US" altLang="ja-JP" dirty="0"/>
              <a:t> </a:t>
            </a:r>
            <a:r>
              <a:rPr lang="en-US" altLang="ja-JP" dirty="0" smtClean="0"/>
              <a:t>et al.,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a:t>Slide </a:t>
            </a:r>
            <a:fld id="{F7131D9B-7D3D-6B40-8F1D-3D34FBD28F72}" type="slidenum">
              <a:rPr lang="en-US" altLang="ja-JP"/>
              <a:pPr>
                <a:defRPr/>
              </a:pPr>
              <a:t>3</a:t>
            </a:fld>
            <a:endParaRPr lang="en-US" altLang="ja-JP"/>
          </a:p>
        </p:txBody>
      </p:sp>
      <p:sp>
        <p:nvSpPr>
          <p:cNvPr id="4098" name="Rectangle 2"/>
          <p:cNvSpPr>
            <a:spLocks noGrp="1" noChangeArrowheads="1"/>
          </p:cNvSpPr>
          <p:nvPr>
            <p:ph type="title"/>
          </p:nvPr>
        </p:nvSpPr>
        <p:spPr>
          <a:xfrm>
            <a:off x="685800" y="634008"/>
            <a:ext cx="7772400" cy="1066800"/>
          </a:xfrm>
        </p:spPr>
        <p:txBody>
          <a:bodyPr/>
          <a:lstStyle/>
          <a:p>
            <a:pPr>
              <a:defRPr/>
            </a:pPr>
            <a:r>
              <a:rPr kumimoji="0" lang="en-US" altLang="ja-JP" sz="3200" dirty="0" smtClean="0">
                <a:cs typeface="+mj-cs"/>
              </a:rPr>
              <a:t>Background</a:t>
            </a:r>
            <a:endParaRPr kumimoji="0" lang="ja-JP" altLang="en-US" sz="3200" dirty="0" smtClean="0">
              <a:cs typeface="+mj-cs"/>
            </a:endParaRPr>
          </a:p>
        </p:txBody>
      </p:sp>
      <p:sp>
        <p:nvSpPr>
          <p:cNvPr id="175" name="Rectangle 3"/>
          <p:cNvSpPr txBox="1">
            <a:spLocks noChangeArrowheads="1"/>
          </p:cNvSpPr>
          <p:nvPr/>
        </p:nvSpPr>
        <p:spPr bwMode="auto">
          <a:xfrm>
            <a:off x="4716016" y="1628800"/>
            <a:ext cx="4427984" cy="4176464"/>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ＭＳ Ｐゴシック" charset="0"/>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085850" indent="-228600" algn="l" rtl="0" eaLnBrk="1" fontAlgn="base" hangingPunct="1">
              <a:spcBef>
                <a:spcPct val="20000"/>
              </a:spcBef>
              <a:spcAft>
                <a:spcPct val="0"/>
              </a:spcAft>
              <a:buChar char="•"/>
              <a:defRPr kumimoji="1" sz="2400">
                <a:solidFill>
                  <a:schemeClr val="tx1"/>
                </a:solidFill>
                <a:latin typeface="+mn-lt"/>
                <a:ea typeface="+mn-ea"/>
              </a:defRPr>
            </a:lvl3pPr>
            <a:lvl4pPr marL="1428750" indent="-228600" algn="l" rtl="0" eaLnBrk="1" fontAlgn="base" hangingPunct="1">
              <a:spcBef>
                <a:spcPct val="20000"/>
              </a:spcBef>
              <a:spcAft>
                <a:spcPct val="0"/>
              </a:spcAft>
              <a:buChar char="–"/>
              <a:defRPr kumimoji="1" sz="2000">
                <a:solidFill>
                  <a:schemeClr val="tx1"/>
                </a:solidFill>
                <a:latin typeface="+mn-lt"/>
                <a:ea typeface="+mn-ea"/>
              </a:defRPr>
            </a:lvl4pPr>
            <a:lvl5pPr marL="1771650" indent="-228600" algn="l" rtl="0" eaLnBrk="1" fontAlgn="base" hangingPunct="1">
              <a:spcBef>
                <a:spcPct val="20000"/>
              </a:spcBef>
              <a:spcAft>
                <a:spcPct val="0"/>
              </a:spcAft>
              <a:buChar char="•"/>
              <a:defRPr kumimoji="1" sz="2000">
                <a:solidFill>
                  <a:schemeClr val="tx1"/>
                </a:solidFill>
                <a:latin typeface="+mn-lt"/>
                <a:ea typeface="+mn-ea"/>
              </a:defRPr>
            </a:lvl5pPr>
            <a:lvl6pPr marL="2228850" indent="-228600" algn="l" rtl="0" eaLnBrk="1" fontAlgn="base" hangingPunct="1">
              <a:spcBef>
                <a:spcPct val="20000"/>
              </a:spcBef>
              <a:spcAft>
                <a:spcPct val="0"/>
              </a:spcAft>
              <a:buChar char="•"/>
              <a:defRPr kumimoji="1" sz="2000">
                <a:solidFill>
                  <a:schemeClr val="tx1"/>
                </a:solidFill>
                <a:latin typeface="+mn-lt"/>
                <a:ea typeface="+mn-ea"/>
              </a:defRPr>
            </a:lvl6pPr>
            <a:lvl7pPr marL="2686050" indent="-228600" algn="l" rtl="0" eaLnBrk="1" fontAlgn="base" hangingPunct="1">
              <a:spcBef>
                <a:spcPct val="20000"/>
              </a:spcBef>
              <a:spcAft>
                <a:spcPct val="0"/>
              </a:spcAft>
              <a:buChar char="•"/>
              <a:defRPr kumimoji="1" sz="2000">
                <a:solidFill>
                  <a:schemeClr val="tx1"/>
                </a:solidFill>
                <a:latin typeface="+mn-lt"/>
                <a:ea typeface="+mn-ea"/>
              </a:defRPr>
            </a:lvl7pPr>
            <a:lvl8pPr marL="3143250" indent="-228600" algn="l" rtl="0" eaLnBrk="1" fontAlgn="base" hangingPunct="1">
              <a:spcBef>
                <a:spcPct val="20000"/>
              </a:spcBef>
              <a:spcAft>
                <a:spcPct val="0"/>
              </a:spcAft>
              <a:buChar char="•"/>
              <a:defRPr kumimoji="1" sz="2000">
                <a:solidFill>
                  <a:schemeClr val="tx1"/>
                </a:solidFill>
                <a:latin typeface="+mn-lt"/>
                <a:ea typeface="+mn-ea"/>
              </a:defRPr>
            </a:lvl8pPr>
            <a:lvl9pPr marL="3600450" indent="-228600" algn="l" rtl="0" eaLnBrk="1" fontAlgn="base" hangingPunct="1">
              <a:spcBef>
                <a:spcPct val="20000"/>
              </a:spcBef>
              <a:spcAft>
                <a:spcPct val="0"/>
              </a:spcAft>
              <a:buChar char="•"/>
              <a:defRPr kumimoji="1" sz="2000">
                <a:solidFill>
                  <a:schemeClr val="tx1"/>
                </a:solidFill>
                <a:latin typeface="+mn-lt"/>
                <a:ea typeface="+mn-ea"/>
              </a:defRPr>
            </a:lvl9pPr>
          </a:lstStyle>
          <a:p>
            <a:pPr>
              <a:defRPr/>
            </a:pPr>
            <a:r>
              <a:rPr kumimoji="0" lang="en-US" altLang="ja-JP" sz="2000" dirty="0"/>
              <a:t>Popularization of the Internet of Things (</a:t>
            </a:r>
            <a:r>
              <a:rPr kumimoji="0" lang="en-US" altLang="ja-JP" sz="2000" dirty="0" err="1"/>
              <a:t>IoT</a:t>
            </a:r>
            <a:r>
              <a:rPr kumimoji="0" lang="en-US" altLang="ja-JP" sz="2000" dirty="0"/>
              <a:t>)</a:t>
            </a:r>
            <a:endParaRPr kumimoji="0" lang="en-US" altLang="ja-JP" sz="2000" dirty="0" smtClean="0"/>
          </a:p>
          <a:p>
            <a:pPr lvl="1">
              <a:defRPr/>
            </a:pPr>
            <a:r>
              <a:rPr lang="en-US" altLang="ja-JP" sz="1800" dirty="0"/>
              <a:t>Increase of networked home appliances</a:t>
            </a:r>
            <a:endParaRPr kumimoji="0" lang="en-US" altLang="ja-JP" sz="1800" dirty="0" smtClean="0">
              <a:cs typeface="+mn-cs"/>
            </a:endParaRPr>
          </a:p>
          <a:p>
            <a:pPr lvl="1">
              <a:defRPr/>
            </a:pPr>
            <a:r>
              <a:rPr kumimoji="0" lang="en-US" altLang="ja-JP" sz="1800" dirty="0" smtClean="0">
                <a:cs typeface="+mn-cs"/>
              </a:rPr>
              <a:t>Sensors </a:t>
            </a:r>
            <a:r>
              <a:rPr kumimoji="0" lang="en-US" altLang="ja-JP" sz="1800" dirty="0">
                <a:cs typeface="+mn-cs"/>
              </a:rPr>
              <a:t>for smart home</a:t>
            </a:r>
            <a:endParaRPr kumimoji="0" lang="en-US" altLang="ja-JP" sz="1800" dirty="0" smtClean="0">
              <a:cs typeface="+mn-cs"/>
            </a:endParaRPr>
          </a:p>
          <a:p>
            <a:pPr lvl="1">
              <a:defRPr/>
            </a:pPr>
            <a:r>
              <a:rPr kumimoji="0" lang="en-US" altLang="ja-JP" sz="1800" dirty="0" smtClean="0">
                <a:cs typeface="+mn-cs"/>
              </a:rPr>
              <a:t>ex</a:t>
            </a:r>
            <a:r>
              <a:rPr kumimoji="0" lang="en-US" altLang="ja-JP" sz="1800" dirty="0">
                <a:cs typeface="+mn-cs"/>
              </a:rPr>
              <a:t>) wattmeter, sensors of temperature, humidity, and location</a:t>
            </a:r>
            <a:endParaRPr kumimoji="0" lang="en-US" altLang="ja-JP" sz="1800" dirty="0" smtClean="0">
              <a:cs typeface="+mn-cs"/>
            </a:endParaRPr>
          </a:p>
          <a:p>
            <a:pPr>
              <a:defRPr/>
            </a:pPr>
            <a:r>
              <a:rPr kumimoji="0" lang="en-US" altLang="ja-JP" sz="2000" dirty="0" smtClean="0">
                <a:cs typeface="+mn-cs"/>
              </a:rPr>
              <a:t>Send sensor </a:t>
            </a:r>
            <a:r>
              <a:rPr kumimoji="0" lang="en-US" altLang="ja-JP" sz="2000" dirty="0">
                <a:cs typeface="+mn-cs"/>
              </a:rPr>
              <a:t>data </a:t>
            </a:r>
            <a:r>
              <a:rPr kumimoji="0" lang="en-US" altLang="ja-JP" sz="2000" dirty="0" smtClean="0">
                <a:cs typeface="+mn-cs"/>
              </a:rPr>
              <a:t>by ZigBee</a:t>
            </a:r>
          </a:p>
          <a:p>
            <a:r>
              <a:rPr lang="en-US" altLang="ja-JP" sz="2000" dirty="0"/>
              <a:t>Many ZigBee and </a:t>
            </a:r>
            <a:r>
              <a:rPr lang="en-US" altLang="ja-JP" sz="2000" dirty="0" err="1"/>
              <a:t>Wifi</a:t>
            </a:r>
            <a:r>
              <a:rPr lang="en-US" altLang="ja-JP" sz="2000" dirty="0"/>
              <a:t> devices coexist in the </a:t>
            </a:r>
            <a:r>
              <a:rPr lang="en-US" altLang="ja-JP" sz="2000" dirty="0" smtClean="0"/>
              <a:t>home</a:t>
            </a:r>
            <a:br>
              <a:rPr lang="en-US" altLang="ja-JP" sz="2000" dirty="0" smtClean="0"/>
            </a:br>
            <a:r>
              <a:rPr lang="en-US" altLang="ja-JP" sz="2000" dirty="0" smtClean="0">
                <a:sym typeface="Wingdings"/>
              </a:rPr>
              <a:t></a:t>
            </a:r>
            <a:r>
              <a:rPr lang="en-US" altLang="ja-JP" sz="2000" dirty="0" smtClean="0"/>
              <a:t>Heavy </a:t>
            </a:r>
            <a:r>
              <a:rPr lang="en-US" altLang="ja-JP" sz="2000" dirty="0" err="1"/>
              <a:t>Wifi</a:t>
            </a:r>
            <a:r>
              <a:rPr lang="en-US" altLang="ja-JP" sz="2000" dirty="0"/>
              <a:t> traffic may hamper ZigBee communication</a:t>
            </a:r>
          </a:p>
          <a:p>
            <a:pPr>
              <a:defRPr/>
            </a:pPr>
            <a:endParaRPr kumimoji="0" lang="en-US" altLang="ja-JP" sz="1800" dirty="0" smtClean="0">
              <a:cs typeface="+mn-cs"/>
            </a:endParaRPr>
          </a:p>
        </p:txBody>
      </p:sp>
      <p:sp>
        <p:nvSpPr>
          <p:cNvPr id="180" name="角丸四角形 11"/>
          <p:cNvSpPr>
            <a:spLocks noChangeArrowheads="1"/>
          </p:cNvSpPr>
          <p:nvPr/>
        </p:nvSpPr>
        <p:spPr bwMode="auto">
          <a:xfrm>
            <a:off x="553801" y="5805264"/>
            <a:ext cx="8113531" cy="688714"/>
          </a:xfrm>
          <a:prstGeom prst="roundRect">
            <a:avLst>
              <a:gd name="adj" fmla="val 16667"/>
            </a:avLst>
          </a:prstGeom>
          <a:noFill/>
          <a:ln>
            <a:noFill/>
          </a:ln>
          <a:extLst/>
        </p:spPr>
        <p:txBody>
          <a:bodyPr/>
          <a:lstStyle/>
          <a:p>
            <a:pPr algn="ctr">
              <a:defRPr/>
            </a:pPr>
            <a:r>
              <a:rPr lang="en-US" altLang="ja-JP" sz="1800" dirty="0">
                <a:solidFill>
                  <a:srgbClr val="FF0000"/>
                </a:solidFill>
                <a:latin typeface="+mn-lt"/>
              </a:rPr>
              <a:t>Demand for performance evaluation of 802.15 (ZigBee) base system considering </a:t>
            </a:r>
            <a:r>
              <a:rPr lang="en-US" altLang="ja-JP" sz="1800" dirty="0" err="1">
                <a:solidFill>
                  <a:srgbClr val="FF0000"/>
                </a:solidFill>
                <a:latin typeface="+mn-lt"/>
              </a:rPr>
              <a:t>Wifi</a:t>
            </a:r>
            <a:r>
              <a:rPr lang="en-US" altLang="ja-JP" sz="1800" dirty="0">
                <a:solidFill>
                  <a:srgbClr val="FF0000"/>
                </a:solidFill>
                <a:latin typeface="+mn-lt"/>
              </a:rPr>
              <a:t> </a:t>
            </a:r>
            <a:r>
              <a:rPr lang="en-US" altLang="ja-JP" sz="1800" dirty="0" smtClean="0">
                <a:solidFill>
                  <a:srgbClr val="FF0000"/>
                </a:solidFill>
                <a:latin typeface="+mn-lt"/>
              </a:rPr>
              <a:t>interference</a:t>
            </a:r>
            <a:endParaRPr lang="en-US" altLang="ja-JP" sz="1800" dirty="0">
              <a:solidFill>
                <a:srgbClr val="FF0000"/>
              </a:solidFill>
              <a:latin typeface="+mn-lt"/>
            </a:endParaRPr>
          </a:p>
        </p:txBody>
      </p:sp>
      <p:sp>
        <p:nvSpPr>
          <p:cNvPr id="4" name="日付プレースホルダー 3"/>
          <p:cNvSpPr>
            <a:spLocks noGrp="1"/>
          </p:cNvSpPr>
          <p:nvPr>
            <p:ph type="dt" sz="quarter" idx="10"/>
          </p:nvPr>
        </p:nvSpPr>
        <p:spPr/>
        <p:txBody>
          <a:bodyPr/>
          <a:lstStyle/>
          <a:p>
            <a:pPr>
              <a:defRPr/>
            </a:pPr>
            <a:r>
              <a:rPr lang="en-US" altLang="ja-JP" dirty="0" smtClean="0"/>
              <a:t>May 2016</a:t>
            </a:r>
            <a:endParaRPr lang="en-US" altLang="ja-JP" dirty="0"/>
          </a:p>
        </p:txBody>
      </p:sp>
      <p:sp>
        <p:nvSpPr>
          <p:cNvPr id="168" name="角丸四角形 167"/>
          <p:cNvSpPr/>
          <p:nvPr/>
        </p:nvSpPr>
        <p:spPr bwMode="auto">
          <a:xfrm>
            <a:off x="144016" y="1628800"/>
            <a:ext cx="4536504" cy="4217452"/>
          </a:xfrm>
          <a:prstGeom prst="roundRect">
            <a:avLst>
              <a:gd name="adj" fmla="val 1981"/>
            </a:avLst>
          </a:prstGeom>
          <a:solidFill>
            <a:schemeClr val="bg1">
              <a:lumMod val="85000"/>
              <a:alpha val="25000"/>
            </a:schemeClr>
          </a:soli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169" name="円形吹き出し 168"/>
          <p:cNvSpPr/>
          <p:nvPr/>
        </p:nvSpPr>
        <p:spPr bwMode="auto">
          <a:xfrm>
            <a:off x="1080120" y="980728"/>
            <a:ext cx="1829724" cy="1152128"/>
          </a:xfrm>
          <a:prstGeom prst="wedgeEllipseCallout">
            <a:avLst>
              <a:gd name="adj1" fmla="val -27396"/>
              <a:gd name="adj2" fmla="val 68994"/>
            </a:avLst>
          </a:prstGeom>
          <a:solidFill>
            <a:srgbClr val="FFFFFF"/>
          </a:solidFill>
          <a:ln w="12700" cap="flat" cmpd="sng" algn="ctr">
            <a:solidFill>
              <a:schemeClr val="tx1"/>
            </a:solidFill>
            <a:prstDash val="sysDash"/>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171" name="角丸四角形 170"/>
          <p:cNvSpPr/>
          <p:nvPr/>
        </p:nvSpPr>
        <p:spPr>
          <a:xfrm rot="5400000">
            <a:off x="1296144" y="2060848"/>
            <a:ext cx="2160240" cy="3744416"/>
          </a:xfrm>
          <a:prstGeom prst="roundRect">
            <a:avLst>
              <a:gd name="adj" fmla="val 13647"/>
            </a:avLst>
          </a:prstGeom>
          <a:solidFill>
            <a:schemeClr val="bg1"/>
          </a:solidFill>
          <a:ln w="381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172" name="二等辺三角形 171"/>
          <p:cNvSpPr/>
          <p:nvPr/>
        </p:nvSpPr>
        <p:spPr>
          <a:xfrm>
            <a:off x="144016" y="2132856"/>
            <a:ext cx="4486372" cy="936104"/>
          </a:xfrm>
          <a:prstGeom prst="triangle">
            <a:avLst/>
          </a:prstGeom>
          <a:solidFill>
            <a:schemeClr val="bg1"/>
          </a:solidFill>
          <a:ln w="381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pic>
        <p:nvPicPr>
          <p:cNvPr id="173" name="Picture 2" descr="C:\Users\kenki-ue\AppData\Local\Microsoft\Windows\Temporary Internet Files\Content.IE5\C0E969T0\dglxasset[1].asp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613338" y="4116492"/>
            <a:ext cx="1056610" cy="680660"/>
          </a:xfrm>
          <a:prstGeom prst="rect">
            <a:avLst/>
          </a:prstGeom>
          <a:noFill/>
          <a:extLst>
            <a:ext uri="{909E8E84-426E-40dd-AFC4-6F175D3DCCD1}">
              <a14:hiddenFill xmlns="" xmlns:a14="http://schemas.microsoft.com/office/drawing/2010/main">
                <a:solidFill>
                  <a:srgbClr val="FFFFFF"/>
                </a:solidFill>
              </a14:hiddenFill>
            </a:ext>
          </a:extLst>
        </p:spPr>
      </p:pic>
      <p:pic>
        <p:nvPicPr>
          <p:cNvPr id="174" name="Picture 3" descr="C:\Users\kenki-ue\AppData\Local\Microsoft\Windows\Temporary Internet Files\Content.IE5\MY0M8I6T\dglxasset[1].asp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197" y="4293096"/>
            <a:ext cx="492582" cy="683682"/>
          </a:xfrm>
          <a:prstGeom prst="rect">
            <a:avLst/>
          </a:prstGeom>
          <a:noFill/>
          <a:extLst>
            <a:ext uri="{909E8E84-426E-40dd-AFC4-6F175D3DCCD1}">
              <a14:hiddenFill xmlns="" xmlns:a14="http://schemas.microsoft.com/office/drawing/2010/main">
                <a:solidFill>
                  <a:srgbClr val="FFFFFF"/>
                </a:solidFill>
              </a14:hiddenFill>
            </a:ext>
          </a:extLst>
        </p:spPr>
      </p:pic>
      <p:pic>
        <p:nvPicPr>
          <p:cNvPr id="176" name="Picture 4" descr="C:\Users\kenki-ue\AppData\Local\Microsoft\Windows\Temporary Internet Files\Content.IE5\FFRI6L1G\dglxasset[1].asp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32639" y="3305682"/>
            <a:ext cx="943017" cy="411350"/>
          </a:xfrm>
          <a:prstGeom prst="rect">
            <a:avLst/>
          </a:prstGeom>
          <a:noFill/>
          <a:extLst>
            <a:ext uri="{909E8E84-426E-40dd-AFC4-6F175D3DCCD1}">
              <a14:hiddenFill xmlns="" xmlns:a14="http://schemas.microsoft.com/office/drawing/2010/main">
                <a:solidFill>
                  <a:srgbClr val="FFFFFF"/>
                </a:solidFill>
              </a14:hiddenFill>
            </a:ext>
          </a:extLst>
        </p:spPr>
      </p:pic>
      <p:pic>
        <p:nvPicPr>
          <p:cNvPr id="177" name="Picture 8" descr="C:\Users\kenki-ue\AppData\Local\Microsoft\Windows\Temporary Internet Files\Content.IE5\C0E969T0\dglxasset[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2160241" y="3068960"/>
            <a:ext cx="425674" cy="346986"/>
          </a:xfrm>
          <a:prstGeom prst="rect">
            <a:avLst/>
          </a:prstGeom>
          <a:noFill/>
          <a:extLst>
            <a:ext uri="{909E8E84-426E-40dd-AFC4-6F175D3DCCD1}">
              <a14:hiddenFill xmlns="" xmlns:a14="http://schemas.microsoft.com/office/drawing/2010/main">
                <a:solidFill>
                  <a:srgbClr val="FFFFFF"/>
                </a:solidFill>
              </a14:hiddenFill>
            </a:ext>
          </a:extLst>
        </p:spPr>
      </p:pic>
      <p:sp>
        <p:nvSpPr>
          <p:cNvPr id="178" name="テキスト ボックス 177"/>
          <p:cNvSpPr txBox="1"/>
          <p:nvPr/>
        </p:nvSpPr>
        <p:spPr>
          <a:xfrm>
            <a:off x="467544" y="2774206"/>
            <a:ext cx="819341" cy="510778"/>
          </a:xfrm>
          <a:prstGeom prst="round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wrap="none" rtlCol="0">
            <a:spAutoFit/>
          </a:bodyPr>
          <a:lstStyle/>
          <a:p>
            <a:pPr algn="ctr"/>
            <a:r>
              <a:rPr kumimoji="1" lang="en-US" altLang="ja-JP" dirty="0" smtClean="0">
                <a:latin typeface="ヒラギノ角ゴ Pro W3"/>
                <a:ea typeface="ヒラギノ角ゴ Pro W3"/>
                <a:cs typeface="ヒラギノ角ゴ Pro W3"/>
              </a:rPr>
              <a:t>Power</a:t>
            </a:r>
            <a:r>
              <a:rPr kumimoji="1" lang="en-US" altLang="ja-JP" smtClean="0">
                <a:latin typeface="ヒラギノ角ゴ Pro W3"/>
                <a:ea typeface="ヒラギノ角ゴ Pro W3"/>
                <a:cs typeface="ヒラギノ角ゴ Pro W3"/>
              </a:rPr>
              <a:t/>
            </a:r>
            <a:br>
              <a:rPr kumimoji="1" lang="en-US" altLang="ja-JP" smtClean="0">
                <a:latin typeface="ヒラギノ角ゴ Pro W3"/>
                <a:ea typeface="ヒラギノ角ゴ Pro W3"/>
                <a:cs typeface="ヒラギノ角ゴ Pro W3"/>
              </a:rPr>
            </a:br>
            <a:r>
              <a:rPr kumimoji="1" lang="en-US" altLang="ja-JP" smtClean="0">
                <a:latin typeface="ヒラギノ角ゴ Pro W3"/>
                <a:ea typeface="ヒラギノ角ゴ Pro W3"/>
                <a:cs typeface="ヒラギノ角ゴ Pro W3"/>
              </a:rPr>
              <a:t>sensor</a:t>
            </a:r>
            <a:endParaRPr kumimoji="1" lang="ja-JP" altLang="en-US" dirty="0">
              <a:latin typeface="ヒラギノ角ゴ Pro W3"/>
              <a:ea typeface="ヒラギノ角ゴ Pro W3"/>
              <a:cs typeface="ヒラギノ角ゴ Pro W3"/>
            </a:endParaRPr>
          </a:p>
        </p:txBody>
      </p:sp>
      <p:sp>
        <p:nvSpPr>
          <p:cNvPr id="179" name="テキスト ボックス 178"/>
          <p:cNvSpPr txBox="1"/>
          <p:nvPr/>
        </p:nvSpPr>
        <p:spPr>
          <a:xfrm>
            <a:off x="179512" y="3789040"/>
            <a:ext cx="1493139" cy="510778"/>
          </a:xfrm>
          <a:prstGeom prst="round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wrap="none" rtlCol="0">
            <a:spAutoFit/>
          </a:bodyPr>
          <a:lstStyle/>
          <a:p>
            <a:pPr algn="ctr"/>
            <a:r>
              <a:rPr lang="en-US" altLang="ja-JP" dirty="0" smtClean="0">
                <a:latin typeface="ヒラギノ角ゴ Pro W3"/>
                <a:ea typeface="ヒラギノ角ゴ Pro W3"/>
                <a:cs typeface="ヒラギノ角ゴ Pro W3"/>
              </a:rPr>
              <a:t>Temperature, </a:t>
            </a:r>
            <a:br>
              <a:rPr lang="en-US" altLang="ja-JP" dirty="0" smtClean="0">
                <a:latin typeface="ヒラギノ角ゴ Pro W3"/>
                <a:ea typeface="ヒラギノ角ゴ Pro W3"/>
                <a:cs typeface="ヒラギノ角ゴ Pro W3"/>
              </a:rPr>
            </a:br>
            <a:r>
              <a:rPr lang="en-US" altLang="ja-JP" smtClean="0">
                <a:latin typeface="ヒラギノ角ゴ Pro W3"/>
                <a:ea typeface="ヒラギノ角ゴ Pro W3"/>
                <a:cs typeface="ヒラギノ角ゴ Pro W3"/>
              </a:rPr>
              <a:t>humidity sensor </a:t>
            </a:r>
            <a:endParaRPr kumimoji="1" lang="ja-JP" altLang="en-US" dirty="0">
              <a:latin typeface="ヒラギノ角ゴ Pro W3"/>
              <a:ea typeface="ヒラギノ角ゴ Pro W3"/>
              <a:cs typeface="ヒラギノ角ゴ Pro W3"/>
            </a:endParaRPr>
          </a:p>
        </p:txBody>
      </p:sp>
      <p:cxnSp>
        <p:nvCxnSpPr>
          <p:cNvPr id="181" name="直線コネクタ 180"/>
          <p:cNvCxnSpPr/>
          <p:nvPr/>
        </p:nvCxnSpPr>
        <p:spPr>
          <a:xfrm>
            <a:off x="3218625" y="3304714"/>
            <a:ext cx="0" cy="20238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2" name="直線コネクタ 181"/>
          <p:cNvCxnSpPr/>
          <p:nvPr/>
        </p:nvCxnSpPr>
        <p:spPr>
          <a:xfrm>
            <a:off x="3361428" y="3320840"/>
            <a:ext cx="91634" cy="13285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3" name="直線コネクタ 182"/>
          <p:cNvCxnSpPr/>
          <p:nvPr/>
        </p:nvCxnSpPr>
        <p:spPr>
          <a:xfrm flipH="1">
            <a:off x="3128205" y="3320840"/>
            <a:ext cx="113746" cy="13285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84" name="テキスト ボックス 183"/>
          <p:cNvSpPr txBox="1"/>
          <p:nvPr/>
        </p:nvSpPr>
        <p:spPr>
          <a:xfrm>
            <a:off x="1403648" y="4725144"/>
            <a:ext cx="1482373" cy="306467"/>
          </a:xfrm>
          <a:prstGeom prst="round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wrap="none" rtlCol="0">
            <a:spAutoFit/>
          </a:bodyPr>
          <a:lstStyle/>
          <a:p>
            <a:r>
              <a:rPr kumimoji="1" lang="en-US" altLang="ja-JP" smtClean="0">
                <a:latin typeface="ヒラギノ角ゴ Pro W3"/>
                <a:ea typeface="ヒラギノ角ゴ Pro W3"/>
                <a:cs typeface="ヒラギノ角ゴ Pro W3"/>
              </a:rPr>
              <a:t>Location sensor </a:t>
            </a:r>
            <a:endParaRPr kumimoji="1" lang="ja-JP" altLang="en-US" dirty="0">
              <a:latin typeface="ヒラギノ角ゴ Pro W3"/>
              <a:ea typeface="ヒラギノ角ゴ Pro W3"/>
              <a:cs typeface="ヒラギノ角ゴ Pro W3"/>
            </a:endParaRPr>
          </a:p>
        </p:txBody>
      </p:sp>
      <p:pic>
        <p:nvPicPr>
          <p:cNvPr id="185" name="図 184"/>
          <p:cNvPicPr>
            <a:picLocks noChangeAspect="1"/>
          </p:cNvPicPr>
          <p:nvPr/>
        </p:nvPicPr>
        <p:blipFill>
          <a:blip r:embed="rId7"/>
          <a:stretch>
            <a:fillRect/>
          </a:stretch>
        </p:blipFill>
        <p:spPr>
          <a:xfrm>
            <a:off x="199547" y="1662785"/>
            <a:ext cx="927230" cy="855905"/>
          </a:xfrm>
          <a:prstGeom prst="rect">
            <a:avLst/>
          </a:prstGeom>
        </p:spPr>
      </p:pic>
      <p:sp>
        <p:nvSpPr>
          <p:cNvPr id="186" name="正方形/長方形 185"/>
          <p:cNvSpPr/>
          <p:nvPr/>
        </p:nvSpPr>
        <p:spPr bwMode="auto">
          <a:xfrm>
            <a:off x="72008" y="2365003"/>
            <a:ext cx="1243013" cy="415925"/>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1600" u="sng" dirty="0">
                <a:latin typeface="+mn-lt"/>
                <a:cs typeface="+mn-cs"/>
              </a:rPr>
              <a:t>s</a:t>
            </a:r>
            <a:r>
              <a:rPr lang="en-US" altLang="ja-JP" sz="1600" u="sng" dirty="0" smtClean="0">
                <a:latin typeface="+mn-lt"/>
                <a:cs typeface="+mn-cs"/>
              </a:rPr>
              <a:t>erver</a:t>
            </a:r>
            <a:endParaRPr lang="en-US" altLang="ja-JP" sz="1600" u="sng" dirty="0">
              <a:latin typeface="+mn-lt"/>
              <a:cs typeface="+mn-cs"/>
            </a:endParaRPr>
          </a:p>
        </p:txBody>
      </p:sp>
      <p:pic>
        <p:nvPicPr>
          <p:cNvPr id="187" name="図 186"/>
          <p:cNvPicPr>
            <a:picLocks noChangeAspect="1"/>
          </p:cNvPicPr>
          <p:nvPr/>
        </p:nvPicPr>
        <p:blipFill>
          <a:blip r:embed="rId8"/>
          <a:stretch>
            <a:fillRect/>
          </a:stretch>
        </p:blipFill>
        <p:spPr>
          <a:xfrm>
            <a:off x="3329293" y="2437813"/>
            <a:ext cx="1063195" cy="1063195"/>
          </a:xfrm>
          <a:prstGeom prst="rect">
            <a:avLst/>
          </a:prstGeom>
        </p:spPr>
      </p:pic>
      <p:cxnSp>
        <p:nvCxnSpPr>
          <p:cNvPr id="188" name="直線矢印コネクタ 187"/>
          <p:cNvCxnSpPr/>
          <p:nvPr/>
        </p:nvCxnSpPr>
        <p:spPr bwMode="auto">
          <a:xfrm flipV="1">
            <a:off x="2592288" y="3356992"/>
            <a:ext cx="1080120" cy="792088"/>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89" name="図 188"/>
          <p:cNvPicPr>
            <a:picLocks noChangeAspect="1"/>
          </p:cNvPicPr>
          <p:nvPr/>
        </p:nvPicPr>
        <p:blipFill>
          <a:blip r:embed="rId9">
            <a:clrChange>
              <a:clrFrom>
                <a:srgbClr val="FFFFFF"/>
              </a:clrFrom>
              <a:clrTo>
                <a:srgbClr val="FFFFFF">
                  <a:alpha val="0"/>
                </a:srgbClr>
              </a:clrTo>
            </a:clrChange>
          </a:blip>
          <a:stretch>
            <a:fillRect/>
          </a:stretch>
        </p:blipFill>
        <p:spPr>
          <a:xfrm>
            <a:off x="2160240" y="3947472"/>
            <a:ext cx="823485" cy="489640"/>
          </a:xfrm>
          <a:prstGeom prst="rect">
            <a:avLst/>
          </a:prstGeom>
        </p:spPr>
      </p:pic>
      <p:cxnSp>
        <p:nvCxnSpPr>
          <p:cNvPr id="190" name="直線矢印コネクタ 189"/>
          <p:cNvCxnSpPr/>
          <p:nvPr/>
        </p:nvCxnSpPr>
        <p:spPr bwMode="auto">
          <a:xfrm flipV="1">
            <a:off x="2088232" y="3284984"/>
            <a:ext cx="1403648" cy="576064"/>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91" name="図 190"/>
          <p:cNvPicPr>
            <a:picLocks noChangeAspect="1"/>
          </p:cNvPicPr>
          <p:nvPr/>
        </p:nvPicPr>
        <p:blipFill>
          <a:blip r:embed="rId9">
            <a:clrChange>
              <a:clrFrom>
                <a:srgbClr val="FFFFFF"/>
              </a:clrFrom>
              <a:clrTo>
                <a:srgbClr val="FFFFFF">
                  <a:alpha val="0"/>
                </a:srgbClr>
              </a:clrTo>
            </a:clrChange>
          </a:blip>
          <a:stretch>
            <a:fillRect/>
          </a:stretch>
        </p:blipFill>
        <p:spPr>
          <a:xfrm>
            <a:off x="1440160" y="3731448"/>
            <a:ext cx="823485" cy="489640"/>
          </a:xfrm>
          <a:prstGeom prst="rect">
            <a:avLst/>
          </a:prstGeom>
        </p:spPr>
      </p:pic>
      <p:cxnSp>
        <p:nvCxnSpPr>
          <p:cNvPr id="192" name="直線矢印コネクタ 191"/>
          <p:cNvCxnSpPr/>
          <p:nvPr/>
        </p:nvCxnSpPr>
        <p:spPr bwMode="auto">
          <a:xfrm flipV="1">
            <a:off x="2160240" y="3140968"/>
            <a:ext cx="1224136" cy="144016"/>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93" name="図 192"/>
          <p:cNvPicPr>
            <a:picLocks noChangeAspect="1"/>
          </p:cNvPicPr>
          <p:nvPr/>
        </p:nvPicPr>
        <p:blipFill>
          <a:blip r:embed="rId9">
            <a:clrChange>
              <a:clrFrom>
                <a:srgbClr val="FFFFFF"/>
              </a:clrFrom>
              <a:clrTo>
                <a:srgbClr val="FFFFFF">
                  <a:alpha val="0"/>
                </a:srgbClr>
              </a:clrTo>
            </a:clrChange>
          </a:blip>
          <a:stretch>
            <a:fillRect/>
          </a:stretch>
        </p:blipFill>
        <p:spPr>
          <a:xfrm>
            <a:off x="1584176" y="3227392"/>
            <a:ext cx="823485" cy="489640"/>
          </a:xfrm>
          <a:prstGeom prst="rect">
            <a:avLst/>
          </a:prstGeom>
        </p:spPr>
      </p:pic>
      <p:cxnSp>
        <p:nvCxnSpPr>
          <p:cNvPr id="194" name="直線矢印コネクタ 193"/>
          <p:cNvCxnSpPr>
            <a:stCxn id="187" idx="1"/>
          </p:cNvCxnSpPr>
          <p:nvPr/>
        </p:nvCxnSpPr>
        <p:spPr bwMode="auto">
          <a:xfrm flipH="1" flipV="1">
            <a:off x="1169053" y="2276872"/>
            <a:ext cx="2160240" cy="692539"/>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95" name="正方形/長方形 194"/>
          <p:cNvSpPr/>
          <p:nvPr/>
        </p:nvSpPr>
        <p:spPr bwMode="auto">
          <a:xfrm>
            <a:off x="1368152" y="2509019"/>
            <a:ext cx="848995" cy="415925"/>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1600" u="sng" dirty="0" smtClean="0">
                <a:latin typeface="+mn-lt"/>
                <a:cs typeface="+mn-cs"/>
              </a:rPr>
              <a:t>Send</a:t>
            </a:r>
            <a:endParaRPr lang="en-US" altLang="ja-JP" sz="1600" u="sng" dirty="0">
              <a:latin typeface="+mn-lt"/>
              <a:cs typeface="+mn-cs"/>
            </a:endParaRPr>
          </a:p>
        </p:txBody>
      </p:sp>
      <p:sp>
        <p:nvSpPr>
          <p:cNvPr id="196" name="正方形/長方形 195"/>
          <p:cNvSpPr/>
          <p:nvPr/>
        </p:nvSpPr>
        <p:spPr bwMode="auto">
          <a:xfrm>
            <a:off x="1267751" y="1732732"/>
            <a:ext cx="1504049" cy="343740"/>
          </a:xfrm>
          <a:prstGeom prst="rect">
            <a:avLst/>
          </a:prstGeom>
          <a:solidFill>
            <a:srgbClr val="FFFFFF"/>
          </a:solidFill>
          <a:ln w="12700" cap="flat" cmpd="sng" algn="ctr">
            <a:noFill/>
            <a:prstDash val="solid"/>
            <a:round/>
            <a:headEnd type="none" w="sm" len="sm"/>
            <a:tailEnd type="none" w="sm" len="sm"/>
          </a:ln>
          <a:effectLst/>
        </p:spPr>
        <p:txBody>
          <a:bodyPr/>
          <a:lstStyle/>
          <a:p>
            <a:pPr algn="ctr">
              <a:defRPr/>
            </a:pPr>
            <a:r>
              <a:rPr lang="en-US" altLang="ja-JP" sz="1600" u="sng" dirty="0" smtClean="0">
                <a:latin typeface="+mn-lt"/>
                <a:cs typeface="+mn-cs"/>
              </a:rPr>
              <a:t>Sensors’ data</a:t>
            </a:r>
            <a:endParaRPr lang="en-US" altLang="ja-JP" sz="1600" u="sng" dirty="0">
              <a:latin typeface="+mn-lt"/>
              <a:cs typeface="+mn-cs"/>
            </a:endParaRPr>
          </a:p>
        </p:txBody>
      </p:sp>
      <p:sp>
        <p:nvSpPr>
          <p:cNvPr id="197" name="正方形/長方形 196"/>
          <p:cNvSpPr/>
          <p:nvPr/>
        </p:nvSpPr>
        <p:spPr bwMode="auto">
          <a:xfrm>
            <a:off x="3509513" y="2186430"/>
            <a:ext cx="1243015" cy="810522"/>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1600" dirty="0" smtClean="0">
                <a:latin typeface="+mn-lt"/>
                <a:cs typeface="+mn-cs"/>
              </a:rPr>
              <a:t>Internet</a:t>
            </a:r>
          </a:p>
          <a:p>
            <a:pPr algn="ctr">
              <a:defRPr/>
            </a:pPr>
            <a:r>
              <a:rPr lang="en-US" altLang="ja-JP" sz="1600" dirty="0" smtClean="0">
                <a:latin typeface="+mn-lt"/>
                <a:cs typeface="+mn-cs"/>
              </a:rPr>
              <a:t>Gateway</a:t>
            </a:r>
            <a:endParaRPr lang="en-US" altLang="ja-JP" sz="1600" dirty="0">
              <a:latin typeface="+mn-lt"/>
              <a:cs typeface="+mn-cs"/>
            </a:endParaRPr>
          </a:p>
        </p:txBody>
      </p:sp>
      <p:pic>
        <p:nvPicPr>
          <p:cNvPr id="198" name="図 16"/>
          <p:cNvPicPr>
            <a:picLocks noChangeAspect="1"/>
          </p:cNvPicPr>
          <p:nvPr/>
        </p:nvPicPr>
        <p:blipFill>
          <a:blip r:embed="rId10">
            <a:extLst>
              <a:ext uri="{28A0092B-C50C-407E-A947-70E740481C1C}">
                <a14:useLocalDpi xmlns:a14="http://schemas.microsoft.com/office/drawing/2010/main" val="0"/>
              </a:ext>
            </a:extLst>
          </a:blip>
          <a:srcRect l="16667" r="18748"/>
          <a:stretch>
            <a:fillRect/>
          </a:stretch>
        </p:blipFill>
        <p:spPr bwMode="auto">
          <a:xfrm flipH="1">
            <a:off x="3651901" y="4221088"/>
            <a:ext cx="452555" cy="744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9" name="図 198"/>
          <p:cNvPicPr>
            <a:picLocks noChangeAspect="1"/>
          </p:cNvPicPr>
          <p:nvPr/>
        </p:nvPicPr>
        <p:blipFill>
          <a:blip r:embed="rId11"/>
          <a:stretch>
            <a:fillRect/>
          </a:stretch>
        </p:blipFill>
        <p:spPr>
          <a:xfrm>
            <a:off x="2936603" y="4457899"/>
            <a:ext cx="483269" cy="483269"/>
          </a:xfrm>
          <a:prstGeom prst="rect">
            <a:avLst/>
          </a:prstGeom>
        </p:spPr>
      </p:pic>
      <p:sp>
        <p:nvSpPr>
          <p:cNvPr id="200" name="乗算記号 199"/>
          <p:cNvSpPr/>
          <p:nvPr/>
        </p:nvSpPr>
        <p:spPr bwMode="auto">
          <a:xfrm>
            <a:off x="2188234" y="2329458"/>
            <a:ext cx="836102" cy="811510"/>
          </a:xfrm>
          <a:prstGeom prst="mathMultiply">
            <a:avLst/>
          </a:prstGeom>
          <a:solidFill>
            <a:srgbClr val="FF0000"/>
          </a:soli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201" name="円/楕円 200"/>
          <p:cNvSpPr/>
          <p:nvPr/>
        </p:nvSpPr>
        <p:spPr bwMode="auto">
          <a:xfrm rot="1541573">
            <a:off x="2189990" y="3242047"/>
            <a:ext cx="1567872" cy="672407"/>
          </a:xfrm>
          <a:prstGeom prst="ellipse">
            <a:avLst/>
          </a:prstGeom>
          <a:solidFill>
            <a:srgbClr val="FF0000">
              <a:alpha val="75000"/>
            </a:srgbClr>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202" name="正方形/長方形 201"/>
          <p:cNvSpPr/>
          <p:nvPr/>
        </p:nvSpPr>
        <p:spPr bwMode="auto">
          <a:xfrm>
            <a:off x="2275863" y="3212976"/>
            <a:ext cx="1504049" cy="553597"/>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1600" u="sng" dirty="0" err="1" smtClean="0">
                <a:solidFill>
                  <a:srgbClr val="FFFFFF"/>
                </a:solidFill>
                <a:latin typeface="+mn-lt"/>
                <a:cs typeface="+mn-cs"/>
              </a:rPr>
              <a:t>Wifi</a:t>
            </a:r>
            <a:r>
              <a:rPr lang="en-US" altLang="ja-JP" sz="1600" u="sng" dirty="0" smtClean="0">
                <a:solidFill>
                  <a:srgbClr val="FFFFFF"/>
                </a:solidFill>
                <a:latin typeface="+mn-lt"/>
                <a:cs typeface="+mn-cs"/>
              </a:rPr>
              <a:t> </a:t>
            </a:r>
            <a:r>
              <a:rPr lang="en-US" altLang="ja-JP" sz="1600" u="sng" dirty="0">
                <a:solidFill>
                  <a:srgbClr val="FFFFFF"/>
                </a:solidFill>
                <a:latin typeface="+mn-lt"/>
                <a:cs typeface="+mn-cs"/>
              </a:rPr>
              <a:t>interference</a:t>
            </a:r>
          </a:p>
        </p:txBody>
      </p:sp>
      <p:sp>
        <p:nvSpPr>
          <p:cNvPr id="203" name="正方形/長方形 202"/>
          <p:cNvSpPr/>
          <p:nvPr/>
        </p:nvSpPr>
        <p:spPr bwMode="auto">
          <a:xfrm>
            <a:off x="3168352" y="1628800"/>
            <a:ext cx="1512168" cy="576064"/>
          </a:xfrm>
          <a:prstGeom prst="rect">
            <a:avLst/>
          </a:prstGeom>
          <a:solidFill>
            <a:schemeClr val="accent6">
              <a:lumMod val="50000"/>
            </a:schemeClr>
          </a:solidFill>
          <a:ln w="12700" cap="flat" cmpd="sng" algn="ctr">
            <a:noFill/>
            <a:prstDash val="solid"/>
            <a:round/>
            <a:headEnd type="none" w="sm" len="sm"/>
            <a:tailEnd type="none" w="sm" len="sm"/>
          </a:ln>
          <a:effectLst/>
        </p:spPr>
        <p:txBody>
          <a:bodyPr/>
          <a:lstStyle/>
          <a:p>
            <a:pPr algn="ctr">
              <a:defRPr/>
            </a:pPr>
            <a:endParaRPr lang="en-US" altLang="ja-JP" sz="1600" dirty="0">
              <a:solidFill>
                <a:srgbClr val="FFFFFF"/>
              </a:solidFill>
              <a:latin typeface="+mn-lt"/>
              <a:cs typeface="+mn-cs"/>
            </a:endParaRPr>
          </a:p>
        </p:txBody>
      </p:sp>
      <p:pic>
        <p:nvPicPr>
          <p:cNvPr id="204" name="図 203"/>
          <p:cNvPicPr>
            <a:picLocks noChangeAspect="1"/>
          </p:cNvPicPr>
          <p:nvPr/>
        </p:nvPicPr>
        <p:blipFill>
          <a:blip r:embed="rId12"/>
          <a:stretch>
            <a:fillRect/>
          </a:stretch>
        </p:blipFill>
        <p:spPr>
          <a:xfrm>
            <a:off x="1598938" y="1052736"/>
            <a:ext cx="741956" cy="765888"/>
          </a:xfrm>
          <a:prstGeom prst="rect">
            <a:avLst/>
          </a:prstGeom>
        </p:spPr>
      </p:pic>
      <p:sp>
        <p:nvSpPr>
          <p:cNvPr id="206" name="角丸四角形 205"/>
          <p:cNvSpPr/>
          <p:nvPr/>
        </p:nvSpPr>
        <p:spPr bwMode="auto">
          <a:xfrm>
            <a:off x="3168352" y="1628800"/>
            <a:ext cx="1512168" cy="576064"/>
          </a:xfrm>
          <a:prstGeom prst="roundRect">
            <a:avLst>
              <a:gd name="adj" fmla="val 1981"/>
            </a:avLst>
          </a:prstGeom>
          <a:no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algn="ctr">
              <a:defRPr/>
            </a:pPr>
            <a:r>
              <a:rPr lang="en-US" altLang="ja-JP" sz="1600" dirty="0" err="1">
                <a:solidFill>
                  <a:srgbClr val="FFFFFF"/>
                </a:solidFill>
                <a:latin typeface="+mn-lt"/>
              </a:rPr>
              <a:t>IoT</a:t>
            </a:r>
            <a:r>
              <a:rPr lang="en-US" altLang="ja-JP" sz="1600" dirty="0">
                <a:solidFill>
                  <a:srgbClr val="FFFFFF"/>
                </a:solidFill>
                <a:latin typeface="+mn-lt"/>
              </a:rPr>
              <a:t> + Smart Home</a:t>
            </a:r>
          </a:p>
        </p:txBody>
      </p:sp>
      <p:pic>
        <p:nvPicPr>
          <p:cNvPr id="207" name="図 206"/>
          <p:cNvPicPr>
            <a:picLocks noChangeAspect="1"/>
          </p:cNvPicPr>
          <p:nvPr/>
        </p:nvPicPr>
        <p:blipFill>
          <a:blip r:embed="rId13">
            <a:clrChange>
              <a:clrFrom>
                <a:srgbClr val="FFFFFF"/>
              </a:clrFrom>
              <a:clrTo>
                <a:srgbClr val="FFFFFF">
                  <a:alpha val="0"/>
                </a:srgbClr>
              </a:clrTo>
            </a:clrChange>
          </a:blip>
          <a:stretch>
            <a:fillRect/>
          </a:stretch>
        </p:blipFill>
        <p:spPr>
          <a:xfrm>
            <a:off x="2956431" y="4050298"/>
            <a:ext cx="386814" cy="386814"/>
          </a:xfrm>
          <a:prstGeom prst="rect">
            <a:avLst/>
          </a:prstGeom>
        </p:spPr>
      </p:pic>
      <p:pic>
        <p:nvPicPr>
          <p:cNvPr id="208" name="図 207"/>
          <p:cNvPicPr>
            <a:picLocks noChangeAspect="1"/>
          </p:cNvPicPr>
          <p:nvPr/>
        </p:nvPicPr>
        <p:blipFill>
          <a:blip r:embed="rId13">
            <a:clrChange>
              <a:clrFrom>
                <a:srgbClr val="FFFFFF"/>
              </a:clrFrom>
              <a:clrTo>
                <a:srgbClr val="FFFFFF">
                  <a:alpha val="0"/>
                </a:srgbClr>
              </a:clrTo>
            </a:clrChange>
          </a:blip>
          <a:stretch>
            <a:fillRect/>
          </a:stretch>
        </p:blipFill>
        <p:spPr>
          <a:xfrm rot="19981222">
            <a:off x="3631822" y="3897589"/>
            <a:ext cx="386814" cy="386814"/>
          </a:xfrm>
          <a:prstGeom prst="rect">
            <a:avLst/>
          </a:prstGeom>
        </p:spPr>
      </p:pic>
      <p:sp>
        <p:nvSpPr>
          <p:cNvPr id="218" name="正方形/長方形 217"/>
          <p:cNvSpPr/>
          <p:nvPr/>
        </p:nvSpPr>
        <p:spPr bwMode="auto">
          <a:xfrm>
            <a:off x="180528" y="4984304"/>
            <a:ext cx="4499992" cy="892968"/>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1600" u="sng" dirty="0">
                <a:latin typeface="+mn-lt"/>
                <a:cs typeface="+mn-cs"/>
              </a:rPr>
              <a:t>Current</a:t>
            </a:r>
            <a:r>
              <a:rPr lang="en-US" altLang="ja-JP" sz="1600" u="sng" dirty="0" smtClean="0">
                <a:latin typeface="+mn-lt"/>
                <a:cs typeface="+mn-cs"/>
              </a:rPr>
              <a:t>: realistic </a:t>
            </a:r>
            <a:r>
              <a:rPr lang="en-US" altLang="ja-JP" sz="1600" u="sng" dirty="0">
                <a:latin typeface="+mn-lt"/>
                <a:cs typeface="+mn-cs"/>
              </a:rPr>
              <a:t>performance evaluation of 802.15 </a:t>
            </a:r>
            <a:r>
              <a:rPr lang="en-US" altLang="ja-JP" sz="1600" u="sng" dirty="0" smtClean="0">
                <a:latin typeface="+mn-lt"/>
                <a:cs typeface="+mn-cs"/>
              </a:rPr>
              <a:t>(ZigBee) base </a:t>
            </a:r>
            <a:r>
              <a:rPr lang="en-US" altLang="ja-JP" sz="1600" u="sng" dirty="0">
                <a:latin typeface="+mn-lt"/>
                <a:cs typeface="+mn-cs"/>
              </a:rPr>
              <a:t>system is </a:t>
            </a:r>
            <a:r>
              <a:rPr lang="en-US" altLang="ja-JP" sz="1600" u="sng" dirty="0" smtClean="0">
                <a:latin typeface="+mn-lt"/>
                <a:cs typeface="+mn-cs"/>
              </a:rPr>
              <a:t>difficult </a:t>
            </a:r>
            <a:r>
              <a:rPr lang="en-US" altLang="ja-JP" sz="1600" u="sng" dirty="0" smtClean="0">
                <a:solidFill>
                  <a:srgbClr val="000000"/>
                </a:solidFill>
                <a:latin typeface="Arial"/>
              </a:rPr>
              <a:t>due </a:t>
            </a:r>
            <a:r>
              <a:rPr lang="en-US" altLang="ja-JP" sz="1600" u="sng" dirty="0">
                <a:solidFill>
                  <a:srgbClr val="000000"/>
                </a:solidFill>
                <a:latin typeface="Arial"/>
              </a:rPr>
              <a:t>to </a:t>
            </a:r>
            <a:r>
              <a:rPr lang="en-US" altLang="ja-JP" sz="1600" u="sng" dirty="0" err="1" smtClean="0">
                <a:solidFill>
                  <a:srgbClr val="000000"/>
                </a:solidFill>
                <a:latin typeface="Arial"/>
              </a:rPr>
              <a:t>Wifi</a:t>
            </a:r>
            <a:r>
              <a:rPr lang="en-US" altLang="ja-JP" sz="1600" u="sng" dirty="0" smtClean="0">
                <a:solidFill>
                  <a:srgbClr val="000000"/>
                </a:solidFill>
                <a:latin typeface="Arial"/>
              </a:rPr>
              <a:t> interference</a:t>
            </a:r>
            <a:r>
              <a:rPr lang="en-US" altLang="ja-JP" sz="1600" u="sng" dirty="0">
                <a:solidFill>
                  <a:srgbClr val="000000"/>
                </a:solidFill>
                <a:latin typeface="Arial"/>
              </a:rPr>
              <a:t>.</a:t>
            </a:r>
            <a:endParaRPr lang="en-US" altLang="ja-JP" sz="1600" u="sng" dirty="0">
              <a:latin typeface="+mn-lt"/>
              <a:cs typeface="+mn-cs"/>
            </a:endParaRPr>
          </a:p>
        </p:txBody>
      </p:sp>
      <p:sp>
        <p:nvSpPr>
          <p:cNvPr id="49" name="正方形/長方形 48"/>
          <p:cNvSpPr/>
          <p:nvPr/>
        </p:nvSpPr>
        <p:spPr bwMode="auto">
          <a:xfrm>
            <a:off x="7459277" y="908720"/>
            <a:ext cx="1577219" cy="576064"/>
          </a:xfrm>
          <a:prstGeom prst="rect">
            <a:avLst/>
          </a:prstGeom>
          <a:solidFill>
            <a:schemeClr val="accent6">
              <a:lumMod val="60000"/>
              <a:lumOff val="40000"/>
            </a:schemeClr>
          </a:solidFill>
          <a:ln w="12700" cap="flat" cmpd="sng" algn="ctr">
            <a:noFill/>
            <a:prstDash val="solid"/>
            <a:round/>
            <a:headEnd type="none" w="sm" len="sm"/>
            <a:tailEnd type="none" w="sm" len="sm"/>
          </a:ln>
          <a:effectLst/>
        </p:spPr>
        <p:txBody>
          <a:bodyPr/>
          <a:lstStyle/>
          <a:p>
            <a:pPr>
              <a:defRPr/>
            </a:pPr>
            <a:r>
              <a:rPr lang="en-US" altLang="ja-JP" sz="1600" dirty="0" smtClean="0">
                <a:solidFill>
                  <a:schemeClr val="bg1"/>
                </a:solidFill>
                <a:latin typeface="+mn-lt"/>
                <a:cs typeface="+mn-cs"/>
              </a:rPr>
              <a:t>802.11: </a:t>
            </a:r>
            <a:r>
              <a:rPr lang="en-US" altLang="ja-JP" sz="1600" dirty="0" err="1" smtClean="0">
                <a:solidFill>
                  <a:schemeClr val="bg1"/>
                </a:solidFill>
                <a:latin typeface="+mn-lt"/>
              </a:rPr>
              <a:t>Wifi</a:t>
            </a:r>
            <a:r>
              <a:rPr lang="en-US" altLang="ja-JP" sz="1600" dirty="0" smtClean="0">
                <a:solidFill>
                  <a:schemeClr val="bg1"/>
                </a:solidFill>
                <a:latin typeface="+mn-lt"/>
                <a:cs typeface="+mn-cs"/>
              </a:rPr>
              <a:t> 802.15: ZigBee</a:t>
            </a:r>
            <a:endParaRPr lang="en-US" altLang="ja-JP" sz="1600" dirty="0">
              <a:solidFill>
                <a:schemeClr val="bg1"/>
              </a:solidFill>
              <a:latin typeface="+mn-lt"/>
              <a:cs typeface="+mn-cs"/>
            </a:endParaRPr>
          </a:p>
        </p:txBody>
      </p:sp>
      <p:sp>
        <p:nvSpPr>
          <p:cNvPr id="2" name="テキスト ボックス 1"/>
          <p:cNvSpPr txBox="1"/>
          <p:nvPr/>
        </p:nvSpPr>
        <p:spPr>
          <a:xfrm>
            <a:off x="-440267" y="5757333"/>
            <a:ext cx="184666" cy="276999"/>
          </a:xfrm>
          <a:prstGeom prst="rect">
            <a:avLst/>
          </a:prstGeom>
          <a:noFill/>
        </p:spPr>
        <p:txBody>
          <a:bodyPr wrap="none" rtlCol="0">
            <a:spAutoFit/>
          </a:bodyPr>
          <a:lstStyle/>
          <a:p>
            <a:endParaRPr kumimoji="1" lang="ja-JP" altLang="en-US" dirty="0"/>
          </a:p>
        </p:txBody>
      </p:sp>
    </p:spTree>
    <p:extLst>
      <p:ext uri="{BB962C8B-B14F-4D97-AF65-F5344CB8AC3E}">
        <p14:creationId xmlns:p14="http://schemas.microsoft.com/office/powerpoint/2010/main" val="20697718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Smart home environment</a:t>
            </a:r>
            <a:endParaRPr kumimoji="1" lang="ja-JP" altLang="en-US" dirty="0"/>
          </a:p>
        </p:txBody>
      </p:sp>
      <p:sp>
        <p:nvSpPr>
          <p:cNvPr id="101" name="コンテンツ プレースホルダー 100"/>
          <p:cNvSpPr>
            <a:spLocks noGrp="1"/>
          </p:cNvSpPr>
          <p:nvPr>
            <p:ph sz="half" idx="1"/>
          </p:nvPr>
        </p:nvSpPr>
        <p:spPr>
          <a:xfrm>
            <a:off x="685800" y="1556792"/>
            <a:ext cx="3810000" cy="5239329"/>
          </a:xfrm>
        </p:spPr>
        <p:txBody>
          <a:bodyPr/>
          <a:lstStyle/>
          <a:p>
            <a:r>
              <a:rPr lang="en-US" altLang="ja-JP" sz="1800" dirty="0"/>
              <a:t>Smart </a:t>
            </a:r>
            <a:r>
              <a:rPr lang="en-US" altLang="ja-JP" sz="1800" dirty="0" smtClean="0"/>
              <a:t>home </a:t>
            </a:r>
            <a:r>
              <a:rPr lang="en-US" altLang="ja-JP" sz="1800" dirty="0"/>
              <a:t>in our lab</a:t>
            </a:r>
          </a:p>
          <a:p>
            <a:r>
              <a:rPr lang="en-US" altLang="ja-JP" sz="1800" dirty="0" smtClean="0"/>
              <a:t>Continuously </a:t>
            </a:r>
            <a:r>
              <a:rPr lang="en-US" altLang="ja-JP" sz="1800" dirty="0"/>
              <a:t>record </a:t>
            </a:r>
            <a:r>
              <a:rPr lang="en-US" altLang="ja-JP" sz="1800" dirty="0" smtClean="0"/>
              <a:t>sensor </a:t>
            </a:r>
            <a:r>
              <a:rPr lang="en-US" altLang="ja-JP" sz="1800" dirty="0"/>
              <a:t>data </a:t>
            </a:r>
            <a:r>
              <a:rPr lang="en-US" altLang="ja-JP" sz="1800" dirty="0" smtClean="0"/>
              <a:t>24</a:t>
            </a:r>
            <a:r>
              <a:rPr lang="en-US" altLang="ja-JP" sz="1800" dirty="0"/>
              <a:t> </a:t>
            </a:r>
            <a:r>
              <a:rPr lang="en-US" altLang="ja-JP" sz="1800" dirty="0" smtClean="0"/>
              <a:t>hours, 365 days</a:t>
            </a:r>
          </a:p>
          <a:p>
            <a:r>
              <a:rPr lang="en-US" altLang="ja-JP" sz="1800" dirty="0" smtClean="0"/>
              <a:t>Sensors</a:t>
            </a:r>
          </a:p>
          <a:p>
            <a:pPr lvl="1"/>
            <a:r>
              <a:rPr lang="en-US" altLang="ja-JP" sz="1800" dirty="0" smtClean="0"/>
              <a:t>Sensors using ZigBee:</a:t>
            </a:r>
          </a:p>
          <a:p>
            <a:pPr lvl="2"/>
            <a:r>
              <a:rPr lang="en-US" altLang="ja-JP" sz="1600" dirty="0" smtClean="0"/>
              <a:t>Power sensor × 28</a:t>
            </a:r>
            <a:endParaRPr lang="en-US" altLang="ja-JP" sz="1600" dirty="0"/>
          </a:p>
          <a:p>
            <a:pPr lvl="2"/>
            <a:r>
              <a:rPr lang="en-US" altLang="ja-JP" sz="1600" dirty="0" smtClean="0"/>
              <a:t>Environment sensor</a:t>
            </a:r>
            <a:r>
              <a:rPr lang="en-US" altLang="ja-JP" sz="1600" dirty="0"/>
              <a:t> × </a:t>
            </a:r>
            <a:r>
              <a:rPr lang="en-US" altLang="ja-JP" sz="1600" dirty="0" smtClean="0"/>
              <a:t>24</a:t>
            </a:r>
            <a:endParaRPr lang="en-US" altLang="ja-JP" sz="1600" dirty="0"/>
          </a:p>
          <a:p>
            <a:pPr lvl="2"/>
            <a:r>
              <a:rPr lang="en-US" altLang="ja-JP" sz="1600" dirty="0" smtClean="0"/>
              <a:t>Door sensor </a:t>
            </a:r>
            <a:r>
              <a:rPr lang="en-US" altLang="ja-JP" sz="1600" dirty="0"/>
              <a:t>× </a:t>
            </a:r>
            <a:r>
              <a:rPr lang="en-US" altLang="ja-JP" sz="1600" dirty="0" smtClean="0"/>
              <a:t>15</a:t>
            </a:r>
          </a:p>
          <a:p>
            <a:pPr lvl="1"/>
            <a:r>
              <a:rPr lang="en-US" altLang="ja-JP" sz="1800" dirty="0"/>
              <a:t>Sensors using Bluetooth</a:t>
            </a:r>
            <a:r>
              <a:rPr lang="en-US" altLang="ja-JP" sz="1800" dirty="0" smtClean="0"/>
              <a:t>:</a:t>
            </a:r>
          </a:p>
          <a:p>
            <a:pPr lvl="2"/>
            <a:r>
              <a:rPr lang="en-US" altLang="ja-JP" sz="1600" dirty="0"/>
              <a:t>Power </a:t>
            </a:r>
            <a:r>
              <a:rPr lang="en-US" altLang="ja-JP" sz="1600" dirty="0" smtClean="0"/>
              <a:t>sensor </a:t>
            </a:r>
            <a:r>
              <a:rPr lang="en-US" altLang="ja-JP" sz="1600" dirty="0"/>
              <a:t>× </a:t>
            </a:r>
            <a:r>
              <a:rPr lang="en-US" altLang="ja-JP" sz="1600" dirty="0" smtClean="0"/>
              <a:t>10</a:t>
            </a:r>
            <a:endParaRPr lang="en-US" altLang="ja-JP" sz="2400" dirty="0" smtClean="0"/>
          </a:p>
          <a:p>
            <a:pPr lvl="1"/>
            <a:r>
              <a:rPr lang="en-US" altLang="ja-JP" sz="1800" dirty="0"/>
              <a:t>Sensors using </a:t>
            </a:r>
            <a:r>
              <a:rPr lang="en-US" altLang="ja-JP" sz="1800" dirty="0" err="1"/>
              <a:t>EnOcean</a:t>
            </a:r>
            <a:r>
              <a:rPr lang="en-US" altLang="ja-JP" sz="1800" dirty="0" smtClean="0"/>
              <a:t>:</a:t>
            </a:r>
          </a:p>
          <a:p>
            <a:pPr lvl="2"/>
            <a:r>
              <a:rPr lang="en-US" altLang="ja-JP" sz="1600" dirty="0" smtClean="0"/>
              <a:t>Door sensor </a:t>
            </a:r>
            <a:r>
              <a:rPr lang="en-US" altLang="ja-JP" sz="1600" dirty="0"/>
              <a:t>× </a:t>
            </a:r>
            <a:r>
              <a:rPr lang="en-US" altLang="ja-JP" sz="1600" dirty="0" smtClean="0"/>
              <a:t>8</a:t>
            </a:r>
          </a:p>
          <a:p>
            <a:pPr lvl="2"/>
            <a:r>
              <a:rPr lang="en-US" altLang="ja-JP" sz="1600" dirty="0" smtClean="0"/>
              <a:t>CO2 × 4</a:t>
            </a:r>
          </a:p>
          <a:p>
            <a:pPr lvl="2"/>
            <a:r>
              <a:rPr lang="en-US" altLang="ja-JP" sz="1600" dirty="0" smtClean="0"/>
              <a:t>Illuminance</a:t>
            </a:r>
            <a:r>
              <a:rPr lang="en-US" altLang="ja-JP" sz="1600" dirty="0"/>
              <a:t> </a:t>
            </a:r>
            <a:r>
              <a:rPr lang="en-US" altLang="ja-JP" sz="1600" dirty="0" smtClean="0"/>
              <a:t>× 4</a:t>
            </a:r>
          </a:p>
          <a:p>
            <a:pPr lvl="2"/>
            <a:r>
              <a:rPr lang="en-US" altLang="ja-JP" sz="1600" dirty="0" smtClean="0"/>
              <a:t>Button× 3</a:t>
            </a:r>
            <a:endParaRPr lang="en-US" altLang="ja-JP" sz="1800" dirty="0" smtClean="0"/>
          </a:p>
          <a:p>
            <a:pPr lvl="1"/>
            <a:r>
              <a:rPr lang="en-US" altLang="ja-JP" sz="1800" dirty="0" smtClean="0"/>
              <a:t>Etc...</a:t>
            </a:r>
            <a:endParaRPr lang="en-US" altLang="ja-JP" sz="1800" dirty="0"/>
          </a:p>
        </p:txBody>
      </p:sp>
      <p:sp>
        <p:nvSpPr>
          <p:cNvPr id="4" name="日付プレースホルダー 3"/>
          <p:cNvSpPr>
            <a:spLocks noGrp="1"/>
          </p:cNvSpPr>
          <p:nvPr>
            <p:ph type="dt" sz="half"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CA5FABEA-F64B-D040-A0AA-026480380A12}" type="slidenum">
              <a:rPr lang="en-US" altLang="ja-JP" smtClean="0"/>
              <a:pPr>
                <a:defRPr/>
              </a:pPr>
              <a:t>4</a:t>
            </a:fld>
            <a:endParaRPr lang="en-US" altLang="ja-JP"/>
          </a:p>
        </p:txBody>
      </p:sp>
      <p:grpSp>
        <p:nvGrpSpPr>
          <p:cNvPr id="133" name="グループ化 22"/>
          <p:cNvGrpSpPr/>
          <p:nvPr/>
        </p:nvGrpSpPr>
        <p:grpSpPr>
          <a:xfrm>
            <a:off x="4716016" y="3356992"/>
            <a:ext cx="4214449" cy="3073852"/>
            <a:chOff x="-114299" y="-33338"/>
            <a:chExt cx="9258300" cy="6891338"/>
          </a:xfrm>
        </p:grpSpPr>
        <p:pic>
          <p:nvPicPr>
            <p:cNvPr id="141"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299" y="-33338"/>
              <a:ext cx="9258300" cy="68913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2" name="Picture 11" descr="C:\Users\win7\Desktop\energy.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868144" y="1484784"/>
              <a:ext cx="2938052" cy="3446011"/>
            </a:xfrm>
            <a:prstGeom prst="rect">
              <a:avLst/>
            </a:prstGeom>
            <a:ln>
              <a:noFill/>
            </a:ln>
            <a:effectLst>
              <a:softEdge rad="63500"/>
            </a:effectLst>
            <a:extLst>
              <a:ext uri="{909E8E84-426E-40dd-AFC4-6F175D3DCCD1}">
                <a14:hiddenFill xmlns:a14="http://schemas.microsoft.com/office/drawing/2010/main" xmlns="">
                  <a:solidFill>
                    <a:srgbClr val="FFFFFF"/>
                  </a:solidFill>
                </a14:hiddenFill>
              </a:ext>
            </a:extLst>
          </p:spPr>
        </p:pic>
        <p:sp>
          <p:nvSpPr>
            <p:cNvPr id="143" name="角丸四角形吹き出し 142"/>
            <p:cNvSpPr/>
            <p:nvPr/>
          </p:nvSpPr>
          <p:spPr>
            <a:xfrm>
              <a:off x="756860" y="160651"/>
              <a:ext cx="1513452" cy="2243299"/>
            </a:xfrm>
            <a:prstGeom prst="wedgeRoundRectCallout">
              <a:avLst>
                <a:gd name="adj1" fmla="val 65817"/>
                <a:gd name="adj2" fmla="val 16967"/>
                <a:gd name="adj3" fmla="val 16667"/>
              </a:avLst>
            </a:prstGeom>
            <a:solidFill>
              <a:srgbClr val="FFFFFF"/>
            </a:solidFill>
            <a:ln w="6350">
              <a:solidFill>
                <a:schemeClr val="accent1">
                  <a:lumMod val="20000"/>
                  <a:lumOff val="80000"/>
                </a:schemeClr>
              </a:solidFill>
            </a:ln>
            <a:effectLst>
              <a:outerShdw blurRad="177800" dist="38100" dir="2700000" sx="98000" sy="98000" algn="tl" rotWithShape="0">
                <a:prstClr val="black">
                  <a:alpha val="6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pic>
          <p:nvPicPr>
            <p:cNvPr id="144" name="Picture 1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7778" y="125154"/>
              <a:ext cx="1549456" cy="214999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5" name="角丸四角形吹き出し 144"/>
            <p:cNvSpPr/>
            <p:nvPr/>
          </p:nvSpPr>
          <p:spPr>
            <a:xfrm>
              <a:off x="2955681" y="3551464"/>
              <a:ext cx="1181767" cy="1636848"/>
            </a:xfrm>
            <a:prstGeom prst="wedgeRoundRectCallout">
              <a:avLst>
                <a:gd name="adj1" fmla="val 71068"/>
                <a:gd name="adj2" fmla="val -36428"/>
                <a:gd name="adj3" fmla="val 16667"/>
              </a:avLst>
            </a:prstGeom>
            <a:solidFill>
              <a:srgbClr val="FFFFFF"/>
            </a:solidFill>
            <a:ln w="6350">
              <a:solidFill>
                <a:schemeClr val="accent1">
                  <a:lumMod val="20000"/>
                  <a:lumOff val="80000"/>
                </a:schemeClr>
              </a:solidFill>
            </a:ln>
            <a:effectLst>
              <a:outerShdw blurRad="177800" dist="38100" dir="2700000" sx="98000" sy="98000" algn="tl" rotWithShape="0">
                <a:prstClr val="black">
                  <a:alpha val="6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pic>
          <p:nvPicPr>
            <p:cNvPr id="146" name="Picture 13"/>
            <p:cNvPicPr>
              <a:picLocks noChangeAspect="1" noChangeArrowheads="1"/>
            </p:cNvPicPr>
            <p:nvPr/>
          </p:nvPicPr>
          <p:blipFill>
            <a:blip r:embed="rId6" cstate="print">
              <a:grayscl/>
              <a:extLst>
                <a:ext uri="{28A0092B-C50C-407E-A947-70E740481C1C}">
                  <a14:useLocalDpi xmlns:a14="http://schemas.microsoft.com/office/drawing/2010/main"/>
                </a:ext>
              </a:extLst>
            </a:blip>
            <a:srcRect/>
            <a:stretch>
              <a:fillRect/>
            </a:stretch>
          </p:blipFill>
          <p:spPr bwMode="auto">
            <a:xfrm>
              <a:off x="3167844" y="3641145"/>
              <a:ext cx="780319" cy="1187555"/>
            </a:xfrm>
            <a:prstGeom prst="roundRect">
              <a:avLst>
                <a:gd name="adj" fmla="val 8594"/>
              </a:avLst>
            </a:prstGeom>
            <a:solidFill>
              <a:srgbClr val="FFFFFF">
                <a:shade val="85000"/>
              </a:srgbClr>
            </a:solidFill>
            <a:ln>
              <a:noFill/>
            </a:ln>
            <a:effectLst>
              <a:softEdge rad="31750"/>
            </a:effectLst>
            <a:extLst>
              <a:ext uri="{91240B29-F687-4f45-9708-019B960494DF}">
                <a14:hiddenLine xmlns:a14="http://schemas.microsoft.com/office/drawing/2010/main" xmlns="" w="9525">
                  <a:solidFill>
                    <a:schemeClr val="tx1"/>
                  </a:solidFill>
                  <a:miter lim="800000"/>
                  <a:headEnd/>
                  <a:tailEnd/>
                </a14:hiddenLine>
              </a:ext>
            </a:extLst>
          </p:spPr>
        </p:pic>
        <p:sp>
          <p:nvSpPr>
            <p:cNvPr id="147" name="フリーフォーム 146"/>
            <p:cNvSpPr/>
            <p:nvPr/>
          </p:nvSpPr>
          <p:spPr>
            <a:xfrm>
              <a:off x="5220072" y="1457999"/>
              <a:ext cx="702644" cy="1106905"/>
            </a:xfrm>
            <a:custGeom>
              <a:avLst/>
              <a:gdLst>
                <a:gd name="connsiteX0" fmla="*/ 702644 w 702644"/>
                <a:gd name="connsiteY0" fmla="*/ 0 h 1106905"/>
                <a:gd name="connsiteX1" fmla="*/ 0 w 702644"/>
                <a:gd name="connsiteY1" fmla="*/ 818147 h 1106905"/>
                <a:gd name="connsiteX2" fmla="*/ 423512 w 702644"/>
                <a:gd name="connsiteY2" fmla="*/ 741145 h 1106905"/>
                <a:gd name="connsiteX3" fmla="*/ 115503 w 702644"/>
                <a:gd name="connsiteY3" fmla="*/ 1106905 h 1106905"/>
              </a:gdLst>
              <a:ahLst/>
              <a:cxnLst>
                <a:cxn ang="0">
                  <a:pos x="connsiteX0" y="connsiteY0"/>
                </a:cxn>
                <a:cxn ang="0">
                  <a:pos x="connsiteX1" y="connsiteY1"/>
                </a:cxn>
                <a:cxn ang="0">
                  <a:pos x="connsiteX2" y="connsiteY2"/>
                </a:cxn>
                <a:cxn ang="0">
                  <a:pos x="connsiteX3" y="connsiteY3"/>
                </a:cxn>
              </a:cxnLst>
              <a:rect l="l" t="t" r="r" b="b"/>
              <a:pathLst>
                <a:path w="702644" h="1106905">
                  <a:moveTo>
                    <a:pt x="702644" y="0"/>
                  </a:moveTo>
                  <a:lnTo>
                    <a:pt x="0" y="818147"/>
                  </a:lnTo>
                  <a:lnTo>
                    <a:pt x="423512" y="741145"/>
                  </a:lnTo>
                  <a:lnTo>
                    <a:pt x="115503" y="1106905"/>
                  </a:lnTo>
                </a:path>
              </a:pathLst>
            </a:custGeom>
            <a:noFill/>
            <a:ln w="19050">
              <a:solidFill>
                <a:schemeClr val="bg1">
                  <a:lumMod val="95000"/>
                </a:schemeClr>
              </a:solidFill>
              <a:prstDash val="sysDot"/>
            </a:ln>
            <a:effectLst>
              <a:glow rad="63500">
                <a:schemeClr val="accent6">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148" name="直線コネクタ 147"/>
            <p:cNvCxnSpPr/>
            <p:nvPr/>
          </p:nvCxnSpPr>
          <p:spPr>
            <a:xfrm flipH="1">
              <a:off x="4631282" y="2888940"/>
              <a:ext cx="372766" cy="468052"/>
            </a:xfrm>
            <a:prstGeom prst="line">
              <a:avLst/>
            </a:prstGeom>
            <a:ln w="19050">
              <a:solidFill>
                <a:schemeClr val="bg1">
                  <a:lumMod val="95000"/>
                </a:schemeClr>
              </a:solidFill>
              <a:prstDash val="sysDot"/>
            </a:ln>
            <a:effectLst>
              <a:glow rad="63500">
                <a:schemeClr val="accent6">
                  <a:satMod val="175000"/>
                  <a:alpha val="40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9" name="フリーフォーム 148"/>
            <p:cNvSpPr/>
            <p:nvPr/>
          </p:nvSpPr>
          <p:spPr>
            <a:xfrm>
              <a:off x="2945330" y="1819175"/>
              <a:ext cx="1404281" cy="1732289"/>
            </a:xfrm>
            <a:custGeom>
              <a:avLst/>
              <a:gdLst>
                <a:gd name="connsiteX0" fmla="*/ 0 w 1347536"/>
                <a:gd name="connsiteY0" fmla="*/ 0 h 1626669"/>
                <a:gd name="connsiteX1" fmla="*/ 741145 w 1347536"/>
                <a:gd name="connsiteY1" fmla="*/ 847023 h 1626669"/>
                <a:gd name="connsiteX2" fmla="*/ 346509 w 1347536"/>
                <a:gd name="connsiteY2" fmla="*/ 895149 h 1626669"/>
                <a:gd name="connsiteX3" fmla="*/ 1347536 w 1347536"/>
                <a:gd name="connsiteY3" fmla="*/ 1626669 h 1626669"/>
              </a:gdLst>
              <a:ahLst/>
              <a:cxnLst>
                <a:cxn ang="0">
                  <a:pos x="connsiteX0" y="connsiteY0"/>
                </a:cxn>
                <a:cxn ang="0">
                  <a:pos x="connsiteX1" y="connsiteY1"/>
                </a:cxn>
                <a:cxn ang="0">
                  <a:pos x="connsiteX2" y="connsiteY2"/>
                </a:cxn>
                <a:cxn ang="0">
                  <a:pos x="connsiteX3" y="connsiteY3"/>
                </a:cxn>
              </a:cxnLst>
              <a:rect l="l" t="t" r="r" b="b"/>
              <a:pathLst>
                <a:path w="1347536" h="1626669">
                  <a:moveTo>
                    <a:pt x="0" y="0"/>
                  </a:moveTo>
                  <a:lnTo>
                    <a:pt x="741145" y="847023"/>
                  </a:lnTo>
                  <a:lnTo>
                    <a:pt x="346509" y="895149"/>
                  </a:lnTo>
                  <a:lnTo>
                    <a:pt x="1347536" y="1626669"/>
                  </a:lnTo>
                </a:path>
              </a:pathLst>
            </a:custGeom>
            <a:noFill/>
            <a:ln w="19050">
              <a:solidFill>
                <a:schemeClr val="bg1">
                  <a:lumMod val="95000"/>
                </a:schemeClr>
              </a:solidFill>
              <a:prstDash val="sysDot"/>
            </a:ln>
            <a:effectLst>
              <a:glow rad="63500">
                <a:schemeClr val="accent6">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50" name="角丸四角形吹き出し 149"/>
            <p:cNvSpPr/>
            <p:nvPr/>
          </p:nvSpPr>
          <p:spPr>
            <a:xfrm>
              <a:off x="1223629" y="3470449"/>
              <a:ext cx="1046683" cy="2714339"/>
            </a:xfrm>
            <a:prstGeom prst="wedgeRoundRectCallout">
              <a:avLst>
                <a:gd name="adj1" fmla="val -118167"/>
                <a:gd name="adj2" fmla="val 37191"/>
                <a:gd name="adj3" fmla="val 16667"/>
              </a:avLst>
            </a:prstGeom>
            <a:solidFill>
              <a:srgbClr val="FFFFFF"/>
            </a:solidFill>
            <a:ln w="6350">
              <a:solidFill>
                <a:schemeClr val="accent1">
                  <a:lumMod val="20000"/>
                  <a:lumOff val="80000"/>
                </a:schemeClr>
              </a:solidFill>
            </a:ln>
            <a:effectLst>
              <a:outerShdw blurRad="177800" dist="38100" dir="2700000" sx="98000" sy="98000" algn="tl" rotWithShape="0">
                <a:prstClr val="black">
                  <a:alpha val="6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pic>
          <p:nvPicPr>
            <p:cNvPr id="151" name="Picture 2"/>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259633" y="3524265"/>
              <a:ext cx="986983" cy="2430558"/>
            </a:xfrm>
            <a:prstGeom prst="rect">
              <a:avLst/>
            </a:prstGeom>
            <a:noFill/>
            <a:ln>
              <a:noFill/>
            </a:ln>
            <a:effectLst>
              <a:softEdge rad="3175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2" name="テキスト ボックス 151"/>
            <p:cNvSpPr txBox="1"/>
            <p:nvPr/>
          </p:nvSpPr>
          <p:spPr>
            <a:xfrm>
              <a:off x="152538" y="1927223"/>
              <a:ext cx="2872670" cy="846831"/>
            </a:xfrm>
            <a:prstGeom prst="rect">
              <a:avLst/>
            </a:prstGeom>
            <a:noFill/>
          </p:spPr>
          <p:txBody>
            <a:bodyPr wrap="none" rtlCol="0">
              <a:spAutoFit/>
            </a:bodyPr>
            <a:lstStyle/>
            <a:p>
              <a:pPr algn="ctr"/>
              <a:r>
                <a:rPr kumimoji="1" lang="en-US" altLang="ja-JP" sz="1100" dirty="0">
                  <a:latin typeface="ヒラギノ角ゴ Pro W3"/>
                  <a:ea typeface="ヒラギノ角ゴ Pro W3"/>
                  <a:cs typeface="ヒラギノ角ゴ Pro W3"/>
                </a:rPr>
                <a:t>Location </a:t>
              </a:r>
              <a:endParaRPr kumimoji="1" lang="ja-JP" altLang="en-US" sz="1100" dirty="0">
                <a:latin typeface="ヒラギノ角ゴ Pro W3"/>
                <a:ea typeface="ヒラギノ角ゴ Pro W3"/>
                <a:cs typeface="ヒラギノ角ゴ Pro W3"/>
              </a:endParaRPr>
            </a:p>
            <a:p>
              <a:pPr algn="ctr"/>
              <a:r>
                <a:rPr lang="en-US" altLang="ja-JP" sz="1000" dirty="0" smtClean="0">
                  <a:latin typeface="ヒラギノ角ゴ Pro W3"/>
                  <a:ea typeface="ヒラギノ角ゴ Pro W3"/>
                  <a:cs typeface="ヒラギノ角ゴ Pro W3"/>
                </a:rPr>
                <a:t>(Ultrasonic receiver</a:t>
              </a:r>
              <a:r>
                <a:rPr lang="ja-JP" altLang="en-US" sz="1000" dirty="0" smtClean="0">
                  <a:latin typeface="ヒラギノ角ゴ Pro W3"/>
                  <a:ea typeface="ヒラギノ角ゴ Pro W3"/>
                  <a:cs typeface="ヒラギノ角ゴ Pro W3"/>
                </a:rPr>
                <a:t>）</a:t>
              </a:r>
              <a:endParaRPr kumimoji="1" lang="ja-JP" altLang="en-US" sz="1000" dirty="0">
                <a:latin typeface="ヒラギノ角ゴ Pro W3"/>
                <a:ea typeface="ヒラギノ角ゴ Pro W3"/>
                <a:cs typeface="ヒラギノ角ゴ Pro W3"/>
              </a:endParaRPr>
            </a:p>
          </p:txBody>
        </p:sp>
        <p:sp>
          <p:nvSpPr>
            <p:cNvPr id="153" name="テキスト ボックス 152"/>
            <p:cNvSpPr txBox="1"/>
            <p:nvPr/>
          </p:nvSpPr>
          <p:spPr>
            <a:xfrm>
              <a:off x="2112397" y="4684305"/>
              <a:ext cx="2976625" cy="878196"/>
            </a:xfrm>
            <a:prstGeom prst="rect">
              <a:avLst/>
            </a:prstGeom>
            <a:noFill/>
          </p:spPr>
          <p:txBody>
            <a:bodyPr wrap="none" rtlCol="0">
              <a:spAutoFit/>
            </a:bodyPr>
            <a:lstStyle/>
            <a:p>
              <a:pPr algn="ctr"/>
              <a:r>
                <a:rPr lang="en-US" altLang="ja-JP" sz="1100" dirty="0">
                  <a:latin typeface="ヒラギノ角ゴ Pro W3"/>
                  <a:ea typeface="ヒラギノ角ゴ Pro W3"/>
                  <a:cs typeface="ヒラギノ角ゴ Pro W3"/>
                </a:rPr>
                <a:t>Location </a:t>
              </a:r>
            </a:p>
            <a:p>
              <a:pPr algn="ctr"/>
              <a:r>
                <a:rPr lang="en-US" altLang="ja-JP" sz="1100" dirty="0">
                  <a:latin typeface="ヒラギノ角ゴ Pro W3"/>
                  <a:ea typeface="ヒラギノ角ゴ Pro W3"/>
                  <a:cs typeface="ヒラギノ角ゴ Pro W3"/>
                </a:rPr>
                <a:t>(Ultrasonic </a:t>
              </a:r>
              <a:r>
                <a:rPr lang="en-US" altLang="ja-JP" sz="1100" dirty="0" smtClean="0">
                  <a:latin typeface="ヒラギノ角ゴ Pro W3"/>
                  <a:ea typeface="ヒラギノ角ゴ Pro W3"/>
                  <a:cs typeface="ヒラギノ角ゴ Pro W3"/>
                </a:rPr>
                <a:t>sender</a:t>
              </a:r>
              <a:r>
                <a:rPr lang="ja-JP" altLang="en-US" sz="1100" dirty="0" smtClean="0">
                  <a:latin typeface="ヒラギノ角ゴ Pro W3"/>
                  <a:ea typeface="ヒラギノ角ゴ Pro W3"/>
                  <a:cs typeface="ヒラギノ角ゴ Pro W3"/>
                </a:rPr>
                <a:t>）</a:t>
              </a:r>
              <a:endParaRPr lang="ja-JP" altLang="en-US" sz="1100" dirty="0">
                <a:latin typeface="ヒラギノ角ゴ Pro W3"/>
                <a:ea typeface="ヒラギノ角ゴ Pro W3"/>
                <a:cs typeface="ヒラギノ角ゴ Pro W3"/>
              </a:endParaRPr>
            </a:p>
          </p:txBody>
        </p:sp>
        <p:sp>
          <p:nvSpPr>
            <p:cNvPr id="154" name="テキスト ボックス 153"/>
            <p:cNvSpPr txBox="1"/>
            <p:nvPr/>
          </p:nvSpPr>
          <p:spPr>
            <a:xfrm>
              <a:off x="778635" y="5742992"/>
              <a:ext cx="1948972" cy="846831"/>
            </a:xfrm>
            <a:prstGeom prst="rect">
              <a:avLst/>
            </a:prstGeom>
            <a:noFill/>
          </p:spPr>
          <p:txBody>
            <a:bodyPr wrap="none" rtlCol="0">
              <a:spAutoFit/>
            </a:bodyPr>
            <a:lstStyle/>
            <a:p>
              <a:pPr algn="ctr"/>
              <a:r>
                <a:rPr kumimoji="1" lang="en-US" altLang="ja-JP" sz="1050" dirty="0">
                  <a:latin typeface="ヒラギノ角ゴ Pro W3"/>
                  <a:ea typeface="ヒラギノ角ゴ Pro W3"/>
                  <a:cs typeface="ヒラギノ角ゴ Pro W3"/>
                </a:rPr>
                <a:t>Power</a:t>
              </a:r>
              <a:br>
                <a:rPr kumimoji="1" lang="en-US" altLang="ja-JP" sz="1050" dirty="0">
                  <a:latin typeface="ヒラギノ角ゴ Pro W3"/>
                  <a:ea typeface="ヒラギノ角ゴ Pro W3"/>
                  <a:cs typeface="ヒラギノ角ゴ Pro W3"/>
                </a:rPr>
              </a:br>
              <a:r>
                <a:rPr kumimoji="1" lang="en-US" altLang="ja-JP" sz="1050" dirty="0">
                  <a:latin typeface="ヒラギノ角ゴ Pro W3"/>
                  <a:ea typeface="ヒラギノ角ゴ Pro W3"/>
                  <a:cs typeface="ヒラギノ角ゴ Pro W3"/>
                </a:rPr>
                <a:t>consumption</a:t>
              </a:r>
              <a:endParaRPr kumimoji="1" lang="ja-JP" altLang="en-US" sz="1050" dirty="0">
                <a:latin typeface="ヒラギノ角ゴ Pro W3"/>
                <a:ea typeface="ヒラギノ角ゴ Pro W3"/>
                <a:cs typeface="ヒラギノ角ゴ Pro W3"/>
              </a:endParaRPr>
            </a:p>
          </p:txBody>
        </p:sp>
        <p:sp>
          <p:nvSpPr>
            <p:cNvPr id="155" name="フリーフォーム 154"/>
            <p:cNvSpPr/>
            <p:nvPr/>
          </p:nvSpPr>
          <p:spPr>
            <a:xfrm>
              <a:off x="298383" y="5659655"/>
              <a:ext cx="458477" cy="433137"/>
            </a:xfrm>
            <a:custGeom>
              <a:avLst/>
              <a:gdLst>
                <a:gd name="connsiteX0" fmla="*/ 0 w 529390"/>
                <a:gd name="connsiteY0" fmla="*/ 490889 h 490889"/>
                <a:gd name="connsiteX1" fmla="*/ 356135 w 529390"/>
                <a:gd name="connsiteY1" fmla="*/ 298383 h 490889"/>
                <a:gd name="connsiteX2" fmla="*/ 173255 w 529390"/>
                <a:gd name="connsiteY2" fmla="*/ 221381 h 490889"/>
                <a:gd name="connsiteX3" fmla="*/ 529390 w 529390"/>
                <a:gd name="connsiteY3" fmla="*/ 0 h 490889"/>
              </a:gdLst>
              <a:ahLst/>
              <a:cxnLst>
                <a:cxn ang="0">
                  <a:pos x="connsiteX0" y="connsiteY0"/>
                </a:cxn>
                <a:cxn ang="0">
                  <a:pos x="connsiteX1" y="connsiteY1"/>
                </a:cxn>
                <a:cxn ang="0">
                  <a:pos x="connsiteX2" y="connsiteY2"/>
                </a:cxn>
                <a:cxn ang="0">
                  <a:pos x="connsiteX3" y="connsiteY3"/>
                </a:cxn>
              </a:cxnLst>
              <a:rect l="l" t="t" r="r" b="b"/>
              <a:pathLst>
                <a:path w="529390" h="490889">
                  <a:moveTo>
                    <a:pt x="0" y="490889"/>
                  </a:moveTo>
                  <a:lnTo>
                    <a:pt x="356135" y="298383"/>
                  </a:lnTo>
                  <a:lnTo>
                    <a:pt x="173255" y="221381"/>
                  </a:lnTo>
                  <a:lnTo>
                    <a:pt x="529390" y="0"/>
                  </a:lnTo>
                </a:path>
              </a:pathLst>
            </a:custGeom>
            <a:noFill/>
            <a:ln>
              <a:solidFill>
                <a:schemeClr val="bg1"/>
              </a:solidFill>
              <a:prstDash val="sysDot"/>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56" name="フリーフォーム 155"/>
            <p:cNvSpPr/>
            <p:nvPr/>
          </p:nvSpPr>
          <p:spPr>
            <a:xfrm>
              <a:off x="211756" y="5659655"/>
              <a:ext cx="327259" cy="375385"/>
            </a:xfrm>
            <a:custGeom>
              <a:avLst/>
              <a:gdLst>
                <a:gd name="connsiteX0" fmla="*/ 0 w 327259"/>
                <a:gd name="connsiteY0" fmla="*/ 375385 h 375385"/>
                <a:gd name="connsiteX1" fmla="*/ 154004 w 327259"/>
                <a:gd name="connsiteY1" fmla="*/ 250257 h 375385"/>
                <a:gd name="connsiteX2" fmla="*/ 48126 w 327259"/>
                <a:gd name="connsiteY2" fmla="*/ 134753 h 375385"/>
                <a:gd name="connsiteX3" fmla="*/ 327259 w 327259"/>
                <a:gd name="connsiteY3" fmla="*/ 0 h 375385"/>
              </a:gdLst>
              <a:ahLst/>
              <a:cxnLst>
                <a:cxn ang="0">
                  <a:pos x="connsiteX0" y="connsiteY0"/>
                </a:cxn>
                <a:cxn ang="0">
                  <a:pos x="connsiteX1" y="connsiteY1"/>
                </a:cxn>
                <a:cxn ang="0">
                  <a:pos x="connsiteX2" y="connsiteY2"/>
                </a:cxn>
                <a:cxn ang="0">
                  <a:pos x="connsiteX3" y="connsiteY3"/>
                </a:cxn>
              </a:cxnLst>
              <a:rect l="l" t="t" r="r" b="b"/>
              <a:pathLst>
                <a:path w="327259" h="375385">
                  <a:moveTo>
                    <a:pt x="0" y="375385"/>
                  </a:moveTo>
                  <a:lnTo>
                    <a:pt x="154004" y="250257"/>
                  </a:lnTo>
                  <a:lnTo>
                    <a:pt x="48126" y="134753"/>
                  </a:lnTo>
                  <a:lnTo>
                    <a:pt x="327259" y="0"/>
                  </a:lnTo>
                </a:path>
              </a:pathLst>
            </a:custGeom>
            <a:noFill/>
            <a:ln>
              <a:solidFill>
                <a:schemeClr val="bg1"/>
              </a:solidFill>
              <a:prstDash val="sysDot"/>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57" name="フリーフォーム 156"/>
            <p:cNvSpPr/>
            <p:nvPr/>
          </p:nvSpPr>
          <p:spPr>
            <a:xfrm>
              <a:off x="4067944" y="734786"/>
              <a:ext cx="563337" cy="2816678"/>
            </a:xfrm>
            <a:custGeom>
              <a:avLst/>
              <a:gdLst>
                <a:gd name="connsiteX0" fmla="*/ 32657 w 710293"/>
                <a:gd name="connsiteY0" fmla="*/ 0 h 2816678"/>
                <a:gd name="connsiteX1" fmla="*/ 710293 w 710293"/>
                <a:gd name="connsiteY1" fmla="*/ 1714500 h 2816678"/>
                <a:gd name="connsiteX2" fmla="*/ 0 w 710293"/>
                <a:gd name="connsiteY2" fmla="*/ 1714500 h 2816678"/>
                <a:gd name="connsiteX3" fmla="*/ 628650 w 710293"/>
                <a:gd name="connsiteY3" fmla="*/ 2816678 h 2816678"/>
              </a:gdLst>
              <a:ahLst/>
              <a:cxnLst>
                <a:cxn ang="0">
                  <a:pos x="connsiteX0" y="connsiteY0"/>
                </a:cxn>
                <a:cxn ang="0">
                  <a:pos x="connsiteX1" y="connsiteY1"/>
                </a:cxn>
                <a:cxn ang="0">
                  <a:pos x="connsiteX2" y="connsiteY2"/>
                </a:cxn>
                <a:cxn ang="0">
                  <a:pos x="connsiteX3" y="connsiteY3"/>
                </a:cxn>
              </a:cxnLst>
              <a:rect l="l" t="t" r="r" b="b"/>
              <a:pathLst>
                <a:path w="710293" h="2816678">
                  <a:moveTo>
                    <a:pt x="32657" y="0"/>
                  </a:moveTo>
                  <a:lnTo>
                    <a:pt x="710293" y="1714500"/>
                  </a:lnTo>
                  <a:lnTo>
                    <a:pt x="0" y="1714500"/>
                  </a:lnTo>
                  <a:lnTo>
                    <a:pt x="628650" y="2816678"/>
                  </a:lnTo>
                </a:path>
              </a:pathLst>
            </a:custGeom>
            <a:noFill/>
            <a:ln w="38100">
              <a:solidFill>
                <a:schemeClr val="bg1">
                  <a:lumMod val="95000"/>
                </a:schemeClr>
              </a:solidFill>
              <a:prstDash val="sysDot"/>
            </a:ln>
            <a:effectLst>
              <a:glow rad="63500">
                <a:schemeClr val="accent6">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pic>
        <p:nvPicPr>
          <p:cNvPr id="137" name="Picture 2" descr="B:\Dropbox\000IN研究会講演\OMD00033.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1505" t="22858" r="46976" b="33333"/>
          <a:stretch/>
        </p:blipFill>
        <p:spPr bwMode="auto">
          <a:xfrm>
            <a:off x="8212471" y="3373006"/>
            <a:ext cx="696915" cy="1064106"/>
          </a:xfrm>
          <a:prstGeom prst="rect">
            <a:avLst/>
          </a:prstGeom>
        </p:spPr>
        <p:style>
          <a:lnRef idx="1">
            <a:schemeClr val="dk1"/>
          </a:lnRef>
          <a:fillRef idx="2">
            <a:schemeClr val="dk1"/>
          </a:fillRef>
          <a:effectRef idx="1">
            <a:schemeClr val="dk1"/>
          </a:effectRef>
          <a:fontRef idx="minor">
            <a:schemeClr val="dk1"/>
          </a:fontRef>
        </p:style>
      </p:pic>
      <p:grpSp>
        <p:nvGrpSpPr>
          <p:cNvPr id="138" name="図形グループ 137"/>
          <p:cNvGrpSpPr/>
          <p:nvPr/>
        </p:nvGrpSpPr>
        <p:grpSpPr>
          <a:xfrm>
            <a:off x="7668344" y="5195673"/>
            <a:ext cx="1143262" cy="919410"/>
            <a:chOff x="7580553" y="5157192"/>
            <a:chExt cx="1257588" cy="1112488"/>
          </a:xfrm>
        </p:grpSpPr>
        <p:pic>
          <p:nvPicPr>
            <p:cNvPr id="139" name="Picture 2" descr="\\ubi-s01.naist.jp\shared\00photo\2013\smarthouse\P5020437.JPG"/>
            <p:cNvPicPr>
              <a:picLocks noChangeAspect="1" noChangeArrowheads="1"/>
            </p:cNvPicPr>
            <p:nvPr/>
          </p:nvPicPr>
          <p:blipFill rotWithShape="1">
            <a:blip r:embed="rId9" cstate="print">
              <a:extLst>
                <a:ext uri="{28A0092B-C50C-407E-A947-70E740481C1C}">
                  <a14:useLocalDpi xmlns:a14="http://schemas.microsoft.com/office/drawing/2010/main"/>
                </a:ext>
              </a:extLst>
            </a:blip>
            <a:stretch/>
          </p:blipFill>
          <p:spPr bwMode="auto">
            <a:xfrm>
              <a:off x="7668347" y="5157192"/>
              <a:ext cx="1051187" cy="1086422"/>
            </a:xfrm>
            <a:prstGeom prst="rect">
              <a:avLst/>
            </a:prstGeom>
            <a:noFill/>
            <a:extLst>
              <a:ext uri="{909E8E84-426E-40dd-AFC4-6F175D3DCCD1}">
                <a14:hiddenFill xmlns:a14="http://schemas.microsoft.com/office/drawing/2010/main" xmlns="">
                  <a:solidFill>
                    <a:srgbClr val="FFFFFF"/>
                  </a:solidFill>
                </a14:hiddenFill>
              </a:ext>
            </a:extLst>
          </p:spPr>
        </p:pic>
        <p:sp>
          <p:nvSpPr>
            <p:cNvPr id="140" name="テキスト ボックス 139"/>
            <p:cNvSpPr txBox="1"/>
            <p:nvPr/>
          </p:nvSpPr>
          <p:spPr>
            <a:xfrm>
              <a:off x="7580553" y="5711064"/>
              <a:ext cx="1257588" cy="558616"/>
            </a:xfrm>
            <a:prstGeom prst="rect">
              <a:avLst/>
            </a:prstGeom>
            <a:noFill/>
          </p:spPr>
          <p:txBody>
            <a:bodyPr wrap="none" rtlCol="0">
              <a:spAutoFit/>
            </a:bodyPr>
            <a:lstStyle/>
            <a:p>
              <a:r>
                <a:rPr kumimoji="1" lang="en-US" altLang="ja-JP" dirty="0" smtClean="0">
                  <a:solidFill>
                    <a:schemeClr val="bg1"/>
                  </a:solidFill>
                  <a:latin typeface="ヒラギノ角ゴ Pro W3"/>
                  <a:ea typeface="ヒラギノ角ゴ Pro W3"/>
                  <a:cs typeface="ヒラギノ角ゴ Pro W3"/>
                </a:rPr>
                <a:t>Environment</a:t>
              </a:r>
              <a:br>
                <a:rPr kumimoji="1" lang="en-US" altLang="ja-JP" dirty="0" smtClean="0">
                  <a:solidFill>
                    <a:schemeClr val="bg1"/>
                  </a:solidFill>
                  <a:latin typeface="ヒラギノ角ゴ Pro W3"/>
                  <a:ea typeface="ヒラギノ角ゴ Pro W3"/>
                  <a:cs typeface="ヒラギノ角ゴ Pro W3"/>
                </a:rPr>
              </a:br>
              <a:r>
                <a:rPr kumimoji="1" lang="en-US" altLang="ja-JP" dirty="0" smtClean="0">
                  <a:solidFill>
                    <a:schemeClr val="bg1"/>
                  </a:solidFill>
                  <a:latin typeface="ヒラギノ角ゴ Pro W3"/>
                  <a:ea typeface="ヒラギノ角ゴ Pro W3"/>
                  <a:cs typeface="ヒラギノ角ゴ Pro W3"/>
                </a:rPr>
                <a:t>sensor</a:t>
              </a:r>
              <a:endParaRPr kumimoji="1" lang="ja-JP" altLang="en-US" dirty="0">
                <a:solidFill>
                  <a:schemeClr val="bg1"/>
                </a:solidFill>
                <a:latin typeface="ヒラギノ角ゴ Pro W3"/>
                <a:ea typeface="ヒラギノ角ゴ Pro W3"/>
                <a:cs typeface="ヒラギノ角ゴ Pro W3"/>
              </a:endParaRPr>
            </a:p>
          </p:txBody>
        </p:sp>
      </p:grpSp>
      <p:grpSp>
        <p:nvGrpSpPr>
          <p:cNvPr id="163" name="図形グループ 162"/>
          <p:cNvGrpSpPr/>
          <p:nvPr/>
        </p:nvGrpSpPr>
        <p:grpSpPr>
          <a:xfrm rot="5400000">
            <a:off x="5968201" y="408571"/>
            <a:ext cx="1745558" cy="4136814"/>
            <a:chOff x="497291" y="2142419"/>
            <a:chExt cx="1920114" cy="4550495"/>
          </a:xfrm>
        </p:grpSpPr>
        <p:pic>
          <p:nvPicPr>
            <p:cNvPr id="159" name="Picture 2"/>
            <p:cNvPicPr>
              <a:picLocks noChangeAspect="1" noChangeArrowheads="1"/>
            </p:cNvPicPr>
            <p:nvPr/>
          </p:nvPicPr>
          <p:blipFill>
            <a:blip r:embed="rId10" cstate="print"/>
            <a:srcRect/>
            <a:stretch>
              <a:fillRect/>
            </a:stretch>
          </p:blipFill>
          <p:spPr bwMode="auto">
            <a:xfrm rot="5400000">
              <a:off x="-207525" y="3528473"/>
              <a:ext cx="3329745" cy="1920114"/>
            </a:xfrm>
            <a:prstGeom prst="rect">
              <a:avLst/>
            </a:prstGeom>
            <a:noFill/>
            <a:ln w="9525">
              <a:noFill/>
              <a:miter lim="800000"/>
              <a:headEnd/>
              <a:tailEnd/>
            </a:ln>
          </p:spPr>
        </p:pic>
        <p:sp>
          <p:nvSpPr>
            <p:cNvPr id="160" name="正方形/長方形 159"/>
            <p:cNvSpPr/>
            <p:nvPr/>
          </p:nvSpPr>
          <p:spPr>
            <a:xfrm>
              <a:off x="1221923" y="3047265"/>
              <a:ext cx="973813" cy="21099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1" name="直線コネクタ 160"/>
            <p:cNvCxnSpPr/>
            <p:nvPr/>
          </p:nvCxnSpPr>
          <p:spPr>
            <a:xfrm rot="16200000">
              <a:off x="1843300" y="2494857"/>
              <a:ext cx="926541" cy="2216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2" name="直線コネクタ 161"/>
            <p:cNvCxnSpPr/>
            <p:nvPr/>
          </p:nvCxnSpPr>
          <p:spPr>
            <a:xfrm rot="16200000" flipH="1">
              <a:off x="1538708" y="5814218"/>
              <a:ext cx="1535725" cy="221668"/>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196839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374761" y="1916832"/>
            <a:ext cx="1820975" cy="1691484"/>
          </a:xfrm>
          <a:prstGeom prst="rect">
            <a:avLst/>
          </a:prstGeom>
        </p:spPr>
      </p:pic>
      <p:pic>
        <p:nvPicPr>
          <p:cNvPr id="21" name="図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5054660"/>
            <a:ext cx="1990001" cy="1326668"/>
          </a:xfrm>
          <a:prstGeom prst="rect">
            <a:avLst/>
          </a:prstGeom>
        </p:spPr>
      </p:pic>
      <p:pic>
        <p:nvPicPr>
          <p:cNvPr id="22" name="図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2001" y="5083128"/>
            <a:ext cx="1945778" cy="1298200"/>
          </a:xfrm>
          <a:prstGeom prst="rect">
            <a:avLst/>
          </a:prstGeom>
        </p:spPr>
      </p:pic>
      <p:sp>
        <p:nvSpPr>
          <p:cNvPr id="38" name="角丸四角形吹き出し 37"/>
          <p:cNvSpPr/>
          <p:nvPr/>
        </p:nvSpPr>
        <p:spPr>
          <a:xfrm>
            <a:off x="6019794" y="3510286"/>
            <a:ext cx="2584654" cy="1448233"/>
          </a:xfrm>
          <a:prstGeom prst="wedgeRoundRectCallout">
            <a:avLst>
              <a:gd name="adj1" fmla="val -10328"/>
              <a:gd name="adj2" fmla="val 65313"/>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pic>
        <p:nvPicPr>
          <p:cNvPr id="13" name="図 12"/>
          <p:cNvPicPr>
            <a:picLocks noChangeAspect="1"/>
          </p:cNvPicPr>
          <p:nvPr/>
        </p:nvPicPr>
        <p:blipFill>
          <a:blip r:embed="rId6"/>
          <a:stretch>
            <a:fillRect/>
          </a:stretch>
        </p:blipFill>
        <p:spPr>
          <a:xfrm>
            <a:off x="6372200" y="3858531"/>
            <a:ext cx="1870173" cy="1040045"/>
          </a:xfrm>
          <a:prstGeom prst="rect">
            <a:avLst/>
          </a:prstGeom>
        </p:spPr>
      </p:pic>
      <p:pic>
        <p:nvPicPr>
          <p:cNvPr id="15" name="図 14"/>
          <p:cNvPicPr>
            <a:picLocks noChangeAspect="1"/>
          </p:cNvPicPr>
          <p:nvPr/>
        </p:nvPicPr>
        <p:blipFill>
          <a:blip r:embed="rId7"/>
          <a:stretch>
            <a:fillRect/>
          </a:stretch>
        </p:blipFill>
        <p:spPr>
          <a:xfrm>
            <a:off x="5940152" y="3427961"/>
            <a:ext cx="1311123" cy="392323"/>
          </a:xfrm>
          <a:prstGeom prst="rect">
            <a:avLst/>
          </a:prstGeom>
        </p:spPr>
      </p:pic>
      <p:sp>
        <p:nvSpPr>
          <p:cNvPr id="2" name="タイトル 1"/>
          <p:cNvSpPr>
            <a:spLocks noGrp="1"/>
          </p:cNvSpPr>
          <p:nvPr>
            <p:ph type="title"/>
          </p:nvPr>
        </p:nvSpPr>
        <p:spPr>
          <a:xfrm>
            <a:off x="297180" y="685800"/>
            <a:ext cx="8549640" cy="1066800"/>
          </a:xfrm>
        </p:spPr>
        <p:txBody>
          <a:bodyPr/>
          <a:lstStyle/>
          <a:p>
            <a:r>
              <a:rPr kumimoji="1" lang="en-US" altLang="ja-JP" sz="3200" dirty="0" smtClean="0"/>
              <a:t>Users </a:t>
            </a:r>
            <a:r>
              <a:rPr lang="en-US" altLang="ja-JP" sz="3200" dirty="0" smtClean="0"/>
              <a:t>produce</a:t>
            </a:r>
            <a:r>
              <a:rPr kumimoji="1" lang="en-US" altLang="ja-JP" sz="3200" dirty="0" smtClean="0"/>
              <a:t> </a:t>
            </a:r>
            <a:r>
              <a:rPr kumimoji="1" lang="en-US" altLang="ja-JP" sz="3200" dirty="0" err="1" smtClean="0"/>
              <a:t>Wifi</a:t>
            </a:r>
            <a:r>
              <a:rPr kumimoji="1" lang="en-US" altLang="ja-JP" sz="3200" dirty="0" smtClean="0"/>
              <a:t> data traffic in smart home</a:t>
            </a:r>
            <a:endParaRPr kumimoji="1" lang="ja-JP" altLang="en-US" sz="3200" dirty="0"/>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CA5FABEA-F64B-D040-A0AA-026480380A12}" type="slidenum">
              <a:rPr lang="en-US" altLang="ja-JP" smtClean="0"/>
              <a:pPr>
                <a:defRPr/>
              </a:pPr>
              <a:t>5</a:t>
            </a:fld>
            <a:endParaRPr lang="en-US" altLang="ja-JP"/>
          </a:p>
        </p:txBody>
      </p:sp>
      <p:pic>
        <p:nvPicPr>
          <p:cNvPr id="19" name="図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888756" y="1527094"/>
            <a:ext cx="1339428" cy="1578177"/>
          </a:xfrm>
          <a:prstGeom prst="rect">
            <a:avLst/>
          </a:prstGeom>
        </p:spPr>
      </p:pic>
      <p:pic>
        <p:nvPicPr>
          <p:cNvPr id="23" name="図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1644" y="4196159"/>
            <a:ext cx="1457918" cy="2185169"/>
          </a:xfrm>
          <a:prstGeom prst="rect">
            <a:avLst/>
          </a:prstGeom>
        </p:spPr>
      </p:pic>
      <p:sp>
        <p:nvSpPr>
          <p:cNvPr id="4" name="日付プレースホルダー 3"/>
          <p:cNvSpPr>
            <a:spLocks noGrp="1"/>
          </p:cNvSpPr>
          <p:nvPr>
            <p:ph type="dt" sz="half" idx="10"/>
          </p:nvPr>
        </p:nvSpPr>
        <p:spPr/>
        <p:txBody>
          <a:bodyPr/>
          <a:lstStyle/>
          <a:p>
            <a:pPr>
              <a:defRPr/>
            </a:pPr>
            <a:r>
              <a:rPr lang="en-US" altLang="ja-JP" dirty="0"/>
              <a:t>May 2016</a:t>
            </a:r>
          </a:p>
        </p:txBody>
      </p:sp>
      <p:grpSp>
        <p:nvGrpSpPr>
          <p:cNvPr id="10" name="図形グループ 9"/>
          <p:cNvGrpSpPr/>
          <p:nvPr/>
        </p:nvGrpSpPr>
        <p:grpSpPr>
          <a:xfrm>
            <a:off x="2922239" y="3068960"/>
            <a:ext cx="3027041" cy="1920114"/>
            <a:chOff x="3059832" y="3267618"/>
            <a:chExt cx="2751855" cy="1745558"/>
          </a:xfrm>
        </p:grpSpPr>
        <p:pic>
          <p:nvPicPr>
            <p:cNvPr id="159" name="Picture 2"/>
            <p:cNvPicPr>
              <a:picLocks noChangeAspect="1" noChangeArrowheads="1"/>
            </p:cNvPicPr>
            <p:nvPr/>
          </p:nvPicPr>
          <p:blipFill>
            <a:blip r:embed="rId10" cstate="print"/>
            <a:srcRect/>
            <a:stretch>
              <a:fillRect/>
            </a:stretch>
          </p:blipFill>
          <p:spPr bwMode="auto">
            <a:xfrm rot="10800000">
              <a:off x="3059832" y="3267618"/>
              <a:ext cx="2751855" cy="1745558"/>
            </a:xfrm>
            <a:prstGeom prst="rect">
              <a:avLst/>
            </a:prstGeom>
            <a:noFill/>
            <a:ln w="9525">
              <a:noFill/>
              <a:miter lim="800000"/>
              <a:headEnd/>
              <a:tailEnd/>
            </a:ln>
          </p:spPr>
        </p:pic>
        <p:sp>
          <p:nvSpPr>
            <p:cNvPr id="160" name="正方形/長方形 159"/>
            <p:cNvSpPr/>
            <p:nvPr/>
          </p:nvSpPr>
          <p:spPr>
            <a:xfrm rot="5400000">
              <a:off x="4696433" y="3887888"/>
              <a:ext cx="813275" cy="10476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rot="5400000">
              <a:off x="3140723" y="4283476"/>
              <a:ext cx="583007" cy="4582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p:cNvSpPr/>
            <p:nvPr/>
          </p:nvSpPr>
          <p:spPr>
            <a:xfrm rot="5400000">
              <a:off x="4415139" y="2793321"/>
              <a:ext cx="672487" cy="17510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p:cNvSpPr/>
            <p:nvPr/>
          </p:nvSpPr>
          <p:spPr>
            <a:xfrm rot="5400000">
              <a:off x="3820929" y="4060018"/>
              <a:ext cx="813275" cy="7033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角丸四角形吹き出し 24"/>
          <p:cNvSpPr/>
          <p:nvPr/>
        </p:nvSpPr>
        <p:spPr>
          <a:xfrm>
            <a:off x="2172206" y="1726183"/>
            <a:ext cx="2108413" cy="1377108"/>
          </a:xfrm>
          <a:prstGeom prst="wedgeRoundRectCallout">
            <a:avLst>
              <a:gd name="adj1" fmla="val -63135"/>
              <a:gd name="adj2" fmla="val -9850"/>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pic>
        <p:nvPicPr>
          <p:cNvPr id="7" name="図 6"/>
          <p:cNvPicPr>
            <a:picLocks noChangeAspect="1"/>
          </p:cNvPicPr>
          <p:nvPr/>
        </p:nvPicPr>
        <p:blipFill>
          <a:blip r:embed="rId11"/>
          <a:stretch>
            <a:fillRect/>
          </a:stretch>
        </p:blipFill>
        <p:spPr>
          <a:xfrm>
            <a:off x="2354648" y="1944228"/>
            <a:ext cx="1743528" cy="1006215"/>
          </a:xfrm>
          <a:prstGeom prst="rect">
            <a:avLst/>
          </a:prstGeom>
        </p:spPr>
      </p:pic>
      <p:sp>
        <p:nvSpPr>
          <p:cNvPr id="27" name="角丸四角形吹き出し 26"/>
          <p:cNvSpPr/>
          <p:nvPr/>
        </p:nvSpPr>
        <p:spPr>
          <a:xfrm>
            <a:off x="6372200" y="1726183"/>
            <a:ext cx="2108413" cy="1379088"/>
          </a:xfrm>
          <a:prstGeom prst="wedgeRoundRectCallout">
            <a:avLst>
              <a:gd name="adj1" fmla="val -63135"/>
              <a:gd name="adj2" fmla="val -9850"/>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9" name="角丸四角形吹き出し 28"/>
          <p:cNvSpPr/>
          <p:nvPr/>
        </p:nvSpPr>
        <p:spPr>
          <a:xfrm>
            <a:off x="1683698" y="4908151"/>
            <a:ext cx="2108413" cy="1304620"/>
          </a:xfrm>
          <a:prstGeom prst="wedgeRoundRectCallout">
            <a:avLst>
              <a:gd name="adj1" fmla="val -65544"/>
              <a:gd name="adj2" fmla="val -37200"/>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pic>
        <p:nvPicPr>
          <p:cNvPr id="18" name="図 17"/>
          <p:cNvPicPr>
            <a:picLocks noChangeAspect="1"/>
          </p:cNvPicPr>
          <p:nvPr/>
        </p:nvPicPr>
        <p:blipFill>
          <a:blip r:embed="rId12"/>
          <a:stretch>
            <a:fillRect/>
          </a:stretch>
        </p:blipFill>
        <p:spPr>
          <a:xfrm>
            <a:off x="2082660" y="1700808"/>
            <a:ext cx="1111884" cy="315428"/>
          </a:xfrm>
          <a:prstGeom prst="rect">
            <a:avLst/>
          </a:prstGeom>
        </p:spPr>
      </p:pic>
      <p:pic>
        <p:nvPicPr>
          <p:cNvPr id="26" name="図 25"/>
          <p:cNvPicPr>
            <a:picLocks noChangeAspect="1"/>
          </p:cNvPicPr>
          <p:nvPr/>
        </p:nvPicPr>
        <p:blipFill>
          <a:blip r:embed="rId13"/>
          <a:stretch>
            <a:fillRect/>
          </a:stretch>
        </p:blipFill>
        <p:spPr>
          <a:xfrm>
            <a:off x="1670285" y="4740935"/>
            <a:ext cx="865097" cy="334431"/>
          </a:xfrm>
          <a:prstGeom prst="rect">
            <a:avLst/>
          </a:prstGeom>
        </p:spPr>
      </p:pic>
      <p:pic>
        <p:nvPicPr>
          <p:cNvPr id="30" name="図 29"/>
          <p:cNvPicPr>
            <a:picLocks noChangeAspect="1"/>
          </p:cNvPicPr>
          <p:nvPr/>
        </p:nvPicPr>
        <p:blipFill>
          <a:blip r:embed="rId14"/>
          <a:stretch>
            <a:fillRect/>
          </a:stretch>
        </p:blipFill>
        <p:spPr>
          <a:xfrm>
            <a:off x="6660232" y="1506891"/>
            <a:ext cx="860259" cy="444467"/>
          </a:xfrm>
          <a:prstGeom prst="rect">
            <a:avLst/>
          </a:prstGeom>
        </p:spPr>
      </p:pic>
      <p:pic>
        <p:nvPicPr>
          <p:cNvPr id="31" name="図 3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49173" y="1599102"/>
            <a:ext cx="300071" cy="300071"/>
          </a:xfrm>
          <a:prstGeom prst="rect">
            <a:avLst/>
          </a:prstGeom>
        </p:spPr>
      </p:pic>
      <p:pic>
        <p:nvPicPr>
          <p:cNvPr id="45" name="図 44"/>
          <p:cNvPicPr>
            <a:picLocks noChangeAspect="1"/>
          </p:cNvPicPr>
          <p:nvPr/>
        </p:nvPicPr>
        <p:blipFill>
          <a:blip r:embed="rId16"/>
          <a:stretch>
            <a:fillRect/>
          </a:stretch>
        </p:blipFill>
        <p:spPr>
          <a:xfrm>
            <a:off x="6660232" y="1924873"/>
            <a:ext cx="1508283" cy="1144087"/>
          </a:xfrm>
          <a:prstGeom prst="rect">
            <a:avLst/>
          </a:prstGeom>
        </p:spPr>
      </p:pic>
      <p:pic>
        <p:nvPicPr>
          <p:cNvPr id="33" name="図 32"/>
          <p:cNvPicPr>
            <a:picLocks noChangeAspect="1"/>
          </p:cNvPicPr>
          <p:nvPr/>
        </p:nvPicPr>
        <p:blipFill>
          <a:blip r:embed="rId17"/>
          <a:stretch>
            <a:fillRect/>
          </a:stretch>
        </p:blipFill>
        <p:spPr>
          <a:xfrm>
            <a:off x="1924076" y="5108650"/>
            <a:ext cx="1630695" cy="1015102"/>
          </a:xfrm>
          <a:prstGeom prst="rect">
            <a:avLst/>
          </a:prstGeom>
        </p:spPr>
      </p:pic>
      <p:sp>
        <p:nvSpPr>
          <p:cNvPr id="32" name="テキスト ボックス 31"/>
          <p:cNvSpPr txBox="1"/>
          <p:nvPr/>
        </p:nvSpPr>
        <p:spPr>
          <a:xfrm>
            <a:off x="2708921" y="4293096"/>
            <a:ext cx="998983" cy="261610"/>
          </a:xfrm>
          <a:prstGeom prst="rect">
            <a:avLst/>
          </a:prstGeom>
          <a:solidFill>
            <a:schemeClr val="bg1"/>
          </a:solidFill>
        </p:spPr>
        <p:txBody>
          <a:bodyPr wrap="square" rtlCol="0">
            <a:spAutoFit/>
          </a:bodyPr>
          <a:lstStyle/>
          <a:p>
            <a:r>
              <a:rPr kumimoji="1" lang="ja-JP" altLang="en-US" sz="1100" dirty="0" smtClean="0">
                <a:latin typeface="+mn-lt"/>
              </a:rPr>
              <a:t>①</a:t>
            </a:r>
            <a:r>
              <a:rPr kumimoji="1" lang="en-US" altLang="ja-JP" sz="1100" dirty="0" smtClean="0">
                <a:latin typeface="+mn-lt"/>
              </a:rPr>
              <a:t>Bathroom</a:t>
            </a:r>
            <a:endParaRPr kumimoji="1" lang="ja-JP" altLang="en-US" sz="1100" dirty="0">
              <a:latin typeface="+mn-lt"/>
            </a:endParaRPr>
          </a:p>
        </p:txBody>
      </p:sp>
      <p:sp>
        <p:nvSpPr>
          <p:cNvPr id="34" name="テキスト ボックス 33"/>
          <p:cNvSpPr txBox="1"/>
          <p:nvPr/>
        </p:nvSpPr>
        <p:spPr>
          <a:xfrm>
            <a:off x="251519" y="1484784"/>
            <a:ext cx="1648697" cy="400110"/>
          </a:xfrm>
          <a:prstGeom prst="rect">
            <a:avLst/>
          </a:prstGeom>
          <a:solidFill>
            <a:schemeClr val="bg1"/>
          </a:solidFill>
        </p:spPr>
        <p:txBody>
          <a:bodyPr wrap="square" rtlCol="0">
            <a:spAutoFit/>
          </a:bodyPr>
          <a:lstStyle/>
          <a:p>
            <a:r>
              <a:rPr kumimoji="1" lang="ja-JP" altLang="en-US" sz="2000" dirty="0" smtClean="0">
                <a:latin typeface="+mn-lt"/>
              </a:rPr>
              <a:t>①</a:t>
            </a:r>
            <a:r>
              <a:rPr kumimoji="1" lang="en-US" altLang="ja-JP" sz="2000" dirty="0">
                <a:latin typeface="+mn-lt"/>
              </a:rPr>
              <a:t> Bathroom</a:t>
            </a:r>
            <a:endParaRPr kumimoji="1" lang="ja-JP" altLang="en-US" sz="2000" dirty="0">
              <a:latin typeface="+mn-lt"/>
            </a:endParaRPr>
          </a:p>
        </p:txBody>
      </p:sp>
      <p:sp>
        <p:nvSpPr>
          <p:cNvPr id="35" name="テキスト ボックス 34"/>
          <p:cNvSpPr txBox="1"/>
          <p:nvPr/>
        </p:nvSpPr>
        <p:spPr>
          <a:xfrm>
            <a:off x="4283967" y="3387961"/>
            <a:ext cx="969524" cy="261610"/>
          </a:xfrm>
          <a:prstGeom prst="rect">
            <a:avLst/>
          </a:prstGeom>
          <a:solidFill>
            <a:schemeClr val="bg1"/>
          </a:solidFill>
        </p:spPr>
        <p:txBody>
          <a:bodyPr wrap="square" rtlCol="0">
            <a:spAutoFit/>
          </a:bodyPr>
          <a:lstStyle/>
          <a:p>
            <a:r>
              <a:rPr kumimoji="1" lang="ja-JP" altLang="en-US" sz="1100" dirty="0" smtClean="0">
                <a:latin typeface="+mn-lt"/>
              </a:rPr>
              <a:t>②</a:t>
            </a:r>
            <a:r>
              <a:rPr kumimoji="1" lang="en-US" altLang="ja-JP" sz="1100" dirty="0" smtClean="0">
                <a:latin typeface="+mn-lt"/>
              </a:rPr>
              <a:t>Bedroom</a:t>
            </a:r>
            <a:endParaRPr kumimoji="1" lang="ja-JP" altLang="en-US" sz="1100" dirty="0">
              <a:latin typeface="+mn-lt"/>
            </a:endParaRPr>
          </a:p>
        </p:txBody>
      </p:sp>
      <p:sp>
        <p:nvSpPr>
          <p:cNvPr id="39" name="テキスト ボックス 38"/>
          <p:cNvSpPr txBox="1"/>
          <p:nvPr/>
        </p:nvSpPr>
        <p:spPr>
          <a:xfrm>
            <a:off x="4326280" y="1518608"/>
            <a:ext cx="1543517" cy="400110"/>
          </a:xfrm>
          <a:prstGeom prst="rect">
            <a:avLst/>
          </a:prstGeom>
          <a:solidFill>
            <a:schemeClr val="bg1"/>
          </a:solidFill>
        </p:spPr>
        <p:txBody>
          <a:bodyPr wrap="square" rtlCol="0">
            <a:spAutoFit/>
          </a:bodyPr>
          <a:lstStyle/>
          <a:p>
            <a:r>
              <a:rPr kumimoji="1" lang="ja-JP" altLang="en-US" sz="2000" dirty="0" smtClean="0">
                <a:latin typeface="+mn-lt"/>
              </a:rPr>
              <a:t>②</a:t>
            </a:r>
            <a:r>
              <a:rPr kumimoji="1" lang="en-US" altLang="ja-JP" sz="2000" dirty="0" smtClean="0">
                <a:latin typeface="+mn-lt"/>
              </a:rPr>
              <a:t> Bedroom</a:t>
            </a:r>
            <a:endParaRPr kumimoji="1" lang="ja-JP" altLang="en-US" sz="2000" dirty="0">
              <a:latin typeface="+mn-lt"/>
            </a:endParaRPr>
          </a:p>
        </p:txBody>
      </p:sp>
      <p:sp>
        <p:nvSpPr>
          <p:cNvPr id="40" name="テキスト ボックス 39"/>
          <p:cNvSpPr txBox="1"/>
          <p:nvPr/>
        </p:nvSpPr>
        <p:spPr>
          <a:xfrm>
            <a:off x="179512" y="3892986"/>
            <a:ext cx="2290457" cy="400110"/>
          </a:xfrm>
          <a:prstGeom prst="rect">
            <a:avLst/>
          </a:prstGeom>
          <a:solidFill>
            <a:schemeClr val="bg1"/>
          </a:solidFill>
        </p:spPr>
        <p:txBody>
          <a:bodyPr wrap="square" rtlCol="0">
            <a:spAutoFit/>
          </a:bodyPr>
          <a:lstStyle/>
          <a:p>
            <a:r>
              <a:rPr kumimoji="1" lang="ja-JP" altLang="en-US" sz="2000" dirty="0" smtClean="0">
                <a:latin typeface="+mn-lt"/>
              </a:rPr>
              <a:t>③</a:t>
            </a:r>
            <a:r>
              <a:rPr lang="en-US" altLang="ja-JP" sz="2000" dirty="0">
                <a:latin typeface="+mn-lt"/>
              </a:rPr>
              <a:t> </a:t>
            </a:r>
            <a:r>
              <a:rPr lang="en-US" altLang="ja-JP" sz="2000" dirty="0" smtClean="0">
                <a:latin typeface="+mn-lt"/>
              </a:rPr>
              <a:t>Kitchen</a:t>
            </a:r>
            <a:endParaRPr kumimoji="1" lang="ja-JP" altLang="en-US" sz="2000" dirty="0">
              <a:latin typeface="+mn-lt"/>
            </a:endParaRPr>
          </a:p>
        </p:txBody>
      </p:sp>
      <p:sp>
        <p:nvSpPr>
          <p:cNvPr id="41" name="テキスト ボックス 40"/>
          <p:cNvSpPr txBox="1"/>
          <p:nvPr/>
        </p:nvSpPr>
        <p:spPr>
          <a:xfrm>
            <a:off x="4572000" y="5013176"/>
            <a:ext cx="1991148" cy="400110"/>
          </a:xfrm>
          <a:prstGeom prst="rect">
            <a:avLst/>
          </a:prstGeom>
          <a:solidFill>
            <a:schemeClr val="bg1"/>
          </a:solidFill>
        </p:spPr>
        <p:txBody>
          <a:bodyPr wrap="square" rtlCol="0">
            <a:spAutoFit/>
          </a:bodyPr>
          <a:lstStyle/>
          <a:p>
            <a:r>
              <a:rPr kumimoji="1" lang="ja-JP" altLang="en-US" sz="2000" dirty="0" smtClean="0">
                <a:latin typeface="+mn-lt"/>
              </a:rPr>
              <a:t>④</a:t>
            </a:r>
            <a:r>
              <a:rPr kumimoji="1" lang="en-US" altLang="ja-JP" sz="2000" dirty="0" smtClean="0">
                <a:latin typeface="+mn-lt"/>
              </a:rPr>
              <a:t> Living room</a:t>
            </a:r>
            <a:endParaRPr kumimoji="1" lang="ja-JP" altLang="en-US" sz="2000" dirty="0">
              <a:latin typeface="+mn-lt"/>
            </a:endParaRPr>
          </a:p>
        </p:txBody>
      </p:sp>
      <p:sp>
        <p:nvSpPr>
          <p:cNvPr id="42" name="テキスト ボックス 41"/>
          <p:cNvSpPr txBox="1"/>
          <p:nvPr/>
        </p:nvSpPr>
        <p:spPr>
          <a:xfrm>
            <a:off x="3777123" y="4175885"/>
            <a:ext cx="825605" cy="261227"/>
          </a:xfrm>
          <a:prstGeom prst="rect">
            <a:avLst/>
          </a:prstGeom>
          <a:solidFill>
            <a:schemeClr val="bg1"/>
          </a:solidFill>
        </p:spPr>
        <p:txBody>
          <a:bodyPr wrap="square" rtlCol="0">
            <a:spAutoFit/>
          </a:bodyPr>
          <a:lstStyle/>
          <a:p>
            <a:r>
              <a:rPr kumimoji="1" lang="ja-JP" altLang="en-US" sz="1100" dirty="0" smtClean="0">
                <a:latin typeface="+mn-lt"/>
              </a:rPr>
              <a:t>③</a:t>
            </a:r>
            <a:r>
              <a:rPr kumimoji="1" lang="en-US" altLang="ja-JP" sz="1100" dirty="0" smtClean="0">
                <a:latin typeface="+mn-lt"/>
              </a:rPr>
              <a:t>Kitchen</a:t>
            </a:r>
            <a:endParaRPr kumimoji="1" lang="ja-JP" altLang="en-US" sz="1100" dirty="0">
              <a:latin typeface="+mn-lt"/>
            </a:endParaRPr>
          </a:p>
        </p:txBody>
      </p:sp>
      <p:sp>
        <p:nvSpPr>
          <p:cNvPr id="43" name="テキスト ボックス 42"/>
          <p:cNvSpPr txBox="1"/>
          <p:nvPr/>
        </p:nvSpPr>
        <p:spPr>
          <a:xfrm>
            <a:off x="4607314" y="4313581"/>
            <a:ext cx="1116814" cy="267547"/>
          </a:xfrm>
          <a:prstGeom prst="rect">
            <a:avLst/>
          </a:prstGeom>
          <a:solidFill>
            <a:schemeClr val="bg1"/>
          </a:solidFill>
        </p:spPr>
        <p:txBody>
          <a:bodyPr wrap="square" rtlCol="0">
            <a:spAutoFit/>
          </a:bodyPr>
          <a:lstStyle/>
          <a:p>
            <a:r>
              <a:rPr kumimoji="1" lang="ja-JP" altLang="en-US" sz="1100" dirty="0" smtClean="0">
                <a:latin typeface="+mn-lt"/>
              </a:rPr>
              <a:t>④</a:t>
            </a:r>
            <a:r>
              <a:rPr kumimoji="1" lang="en-US" altLang="ja-JP" sz="1100" dirty="0" smtClean="0">
                <a:latin typeface="+mn-lt"/>
              </a:rPr>
              <a:t>Living room</a:t>
            </a:r>
            <a:endParaRPr kumimoji="1" lang="ja-JP" altLang="en-US" sz="1100" dirty="0">
              <a:latin typeface="+mn-lt"/>
            </a:endParaRPr>
          </a:p>
        </p:txBody>
      </p:sp>
    </p:spTree>
    <p:extLst>
      <p:ext uri="{BB962C8B-B14F-4D97-AF65-F5344CB8AC3E}">
        <p14:creationId xmlns:p14="http://schemas.microsoft.com/office/powerpoint/2010/main" val="16354787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図 1"/>
          <p:cNvSpPr>
            <a:spLocks noChangeAspect="1"/>
          </p:cNvSpPr>
          <p:nvPr/>
        </p:nvSpPr>
        <p:spPr bwMode="auto">
          <a:xfrm>
            <a:off x="5219700" y="2060575"/>
            <a:ext cx="4265613" cy="3198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a:p>
        </p:txBody>
      </p:sp>
      <p:sp>
        <p:nvSpPr>
          <p:cNvPr id="4098" name="Rectangle 2"/>
          <p:cNvSpPr>
            <a:spLocks noGrp="1" noChangeArrowheads="1"/>
          </p:cNvSpPr>
          <p:nvPr>
            <p:ph type="title"/>
          </p:nvPr>
        </p:nvSpPr>
        <p:spPr/>
        <p:txBody>
          <a:bodyPr/>
          <a:lstStyle/>
          <a:p>
            <a:r>
              <a:rPr lang="en-US" altLang="ja-JP" dirty="0" smtClean="0"/>
              <a:t>How to consider the </a:t>
            </a:r>
            <a:r>
              <a:rPr lang="en-US" altLang="ja-JP" dirty="0" err="1" smtClean="0"/>
              <a:t>Wifi</a:t>
            </a:r>
            <a:r>
              <a:rPr lang="en-US" altLang="ja-JP" dirty="0" smtClean="0"/>
              <a:t> interference?</a:t>
            </a:r>
            <a:endParaRPr lang="ja-JP" altLang="en-US" dirty="0" smtClean="0"/>
          </a:p>
        </p:txBody>
      </p:sp>
      <p:sp>
        <p:nvSpPr>
          <p:cNvPr id="4099" name="Rectangle 3"/>
          <p:cNvSpPr>
            <a:spLocks noGrp="1" noChangeArrowheads="1"/>
          </p:cNvSpPr>
          <p:nvPr>
            <p:ph type="body" idx="1"/>
          </p:nvPr>
        </p:nvSpPr>
        <p:spPr>
          <a:xfrm>
            <a:off x="685800" y="1981200"/>
            <a:ext cx="8422704" cy="4114800"/>
          </a:xfrm>
        </p:spPr>
        <p:txBody>
          <a:bodyPr/>
          <a:lstStyle/>
          <a:p>
            <a:r>
              <a:rPr lang="en-US" altLang="ja-JP" sz="2400" dirty="0" smtClean="0"/>
              <a:t>Performance evaluation of wireless communication system</a:t>
            </a:r>
          </a:p>
          <a:p>
            <a:pPr lvl="1"/>
            <a:r>
              <a:rPr lang="en-US" altLang="ja-JP" sz="2000" dirty="0" smtClean="0"/>
              <a:t>Wireless traffic generation by random/probabilistic traffic model </a:t>
            </a:r>
            <a:r>
              <a:rPr lang="en-US" altLang="ja-JP" sz="2000" baseline="30000" dirty="0" smtClean="0"/>
              <a:t>[1]</a:t>
            </a:r>
          </a:p>
          <a:p>
            <a:pPr lvl="1"/>
            <a:endParaRPr lang="en-US" altLang="ja-JP" sz="2000" dirty="0" smtClean="0"/>
          </a:p>
          <a:p>
            <a:r>
              <a:rPr lang="en-US" altLang="ja-JP" sz="2400" dirty="0" err="1" smtClean="0"/>
              <a:t>Wifi</a:t>
            </a:r>
            <a:r>
              <a:rPr lang="en-US" altLang="ja-JP" sz="2400" dirty="0" smtClean="0"/>
              <a:t> coexists with 802.15 in a smart home environment.</a:t>
            </a:r>
          </a:p>
          <a:p>
            <a:pPr lvl="1"/>
            <a:r>
              <a:rPr lang="en-US" altLang="ja-JP" sz="2000" u="sng" dirty="0" err="1" smtClean="0">
                <a:solidFill>
                  <a:srgbClr val="0070C0"/>
                </a:solidFill>
              </a:rPr>
              <a:t>Wifi</a:t>
            </a:r>
            <a:r>
              <a:rPr lang="en-US" altLang="ja-JP" sz="2000" u="sng" dirty="0" smtClean="0">
                <a:solidFill>
                  <a:srgbClr val="0070C0"/>
                </a:solidFill>
              </a:rPr>
              <a:t> traffic may disturb ZigBee data communication.</a:t>
            </a:r>
          </a:p>
          <a:p>
            <a:pPr lvl="1"/>
            <a:r>
              <a:rPr lang="en-US" altLang="ja-JP" sz="2000" dirty="0" smtClean="0"/>
              <a:t>Current main traffic source is a smartphone. </a:t>
            </a:r>
            <a:endParaRPr lang="en-US" altLang="ja-JP" sz="2000" dirty="0"/>
          </a:p>
        </p:txBody>
      </p:sp>
      <p:sp>
        <p:nvSpPr>
          <p:cNvPr id="4" name="日付プレースホルダー 3"/>
          <p:cNvSpPr>
            <a:spLocks noGrp="1"/>
          </p:cNvSpPr>
          <p:nvPr>
            <p:ph type="dt" sz="quarter" idx="10"/>
          </p:nvPr>
        </p:nvSpPr>
        <p:spPr/>
        <p:txBody>
          <a:bodyPr/>
          <a:lstStyle/>
          <a:p>
            <a:r>
              <a:rPr lang="en-US" altLang="ja-JP" smtClean="0"/>
              <a:t>May 2016</a:t>
            </a:r>
            <a:endParaRPr lang="en-US" altLang="ja-JP" dirty="0"/>
          </a:p>
        </p:txBody>
      </p:sp>
      <p:sp>
        <p:nvSpPr>
          <p:cNvPr id="5" name="フッター プレースホルダー 4"/>
          <p:cNvSpPr>
            <a:spLocks noGrp="1"/>
          </p:cNvSpPr>
          <p:nvPr>
            <p:ph type="ftr" sz="quarter" idx="11"/>
          </p:nvPr>
        </p:nvSpPr>
        <p:spPr/>
        <p:txBody>
          <a:bodyPr/>
          <a:lstStyle/>
          <a:p>
            <a:r>
              <a:rPr lang="en-US" altLang="ja-JP" smtClean="0"/>
              <a:t>Yuko Hirabe et al., NAIST</a:t>
            </a:r>
            <a:endParaRPr lang="en-US" altLang="ja-JP" dirty="0"/>
          </a:p>
        </p:txBody>
      </p:sp>
      <p:sp>
        <p:nvSpPr>
          <p:cNvPr id="6" name="スライド番号プレースホルダー 5"/>
          <p:cNvSpPr>
            <a:spLocks noGrp="1"/>
          </p:cNvSpPr>
          <p:nvPr>
            <p:ph type="sldNum" sz="quarter" idx="12"/>
          </p:nvPr>
        </p:nvSpPr>
        <p:spPr/>
        <p:txBody>
          <a:bodyPr/>
          <a:lstStyle/>
          <a:p>
            <a:r>
              <a:rPr lang="en-US" altLang="ja-JP" smtClean="0"/>
              <a:t>Slide </a:t>
            </a:r>
            <a:fld id="{F7131D9B-7D3D-6B40-8F1D-3D34FBD28F72}" type="slidenum">
              <a:rPr lang="en-US" altLang="ja-JP" smtClean="0"/>
              <a:pPr/>
              <a:t>6</a:t>
            </a:fld>
            <a:endParaRPr lang="en-US" altLang="ja-JP"/>
          </a:p>
        </p:txBody>
      </p:sp>
      <p:sp>
        <p:nvSpPr>
          <p:cNvPr id="11" name="正方形/長方形 10"/>
          <p:cNvSpPr/>
          <p:nvPr/>
        </p:nvSpPr>
        <p:spPr bwMode="auto">
          <a:xfrm>
            <a:off x="717302" y="5963730"/>
            <a:ext cx="8031162" cy="522408"/>
          </a:xfrm>
          <a:prstGeom prst="rect">
            <a:avLst/>
          </a:prstGeom>
          <a:noFill/>
          <a:ln w="12700" cap="flat" cmpd="sng" algn="ctr">
            <a:noFill/>
            <a:prstDash val="solid"/>
            <a:round/>
            <a:headEnd type="none" w="sm" len="sm"/>
            <a:tailEnd type="none" w="sm" len="sm"/>
          </a:ln>
          <a:effectLst/>
        </p:spPr>
        <p:txBody>
          <a:bodyPr/>
          <a:lstStyle/>
          <a:p>
            <a:pPr>
              <a:defRPr/>
            </a:pPr>
            <a:r>
              <a:rPr lang="en-US" altLang="ja-JP" dirty="0">
                <a:latin typeface="+mn-lt"/>
                <a:cs typeface="+mn-cs"/>
              </a:rPr>
              <a:t>1. </a:t>
            </a:r>
            <a:r>
              <a:rPr lang="en-US" altLang="ja-JP" dirty="0" smtClean="0">
                <a:latin typeface="+mn-lt"/>
                <a:cs typeface="+mn-cs"/>
              </a:rPr>
              <a:t>H. </a:t>
            </a:r>
            <a:r>
              <a:rPr lang="en-US" altLang="ja-JP" dirty="0" err="1" smtClean="0">
                <a:latin typeface="+mn-lt"/>
                <a:cs typeface="+mn-cs"/>
              </a:rPr>
              <a:t>Zhai</a:t>
            </a:r>
            <a:r>
              <a:rPr lang="en-US" altLang="ja-JP" dirty="0" smtClean="0">
                <a:latin typeface="+mn-lt"/>
                <a:cs typeface="+mn-cs"/>
              </a:rPr>
              <a:t> et al., Performance </a:t>
            </a:r>
            <a:r>
              <a:rPr lang="en-US" altLang="ja-JP" dirty="0">
                <a:latin typeface="+mn-lt"/>
                <a:cs typeface="+mn-cs"/>
              </a:rPr>
              <a:t>analysis of IEEE 802.11 MAC protocols in wireless </a:t>
            </a:r>
            <a:r>
              <a:rPr lang="en-US" altLang="ja-JP" dirty="0" smtClean="0">
                <a:latin typeface="+mn-lt"/>
                <a:cs typeface="+mn-cs"/>
              </a:rPr>
              <a:t>LANs, Wireless Communications and Mobile Computing 4.8, 2004.</a:t>
            </a:r>
            <a:endParaRPr lang="en-US" altLang="ja-JP" dirty="0">
              <a:latin typeface="+mn-lt"/>
              <a:cs typeface="+mn-cs"/>
            </a:endParaRPr>
          </a:p>
        </p:txBody>
      </p:sp>
      <p:sp>
        <p:nvSpPr>
          <p:cNvPr id="9" name="角丸四角形 11"/>
          <p:cNvSpPr>
            <a:spLocks noChangeArrowheads="1"/>
          </p:cNvSpPr>
          <p:nvPr/>
        </p:nvSpPr>
        <p:spPr bwMode="auto">
          <a:xfrm>
            <a:off x="148124" y="4941168"/>
            <a:ext cx="8924884" cy="916678"/>
          </a:xfrm>
          <a:prstGeom prst="roundRect">
            <a:avLst>
              <a:gd name="adj" fmla="val 16667"/>
            </a:avLst>
          </a:prstGeom>
          <a:noFill/>
          <a:ln>
            <a:noFill/>
          </a:ln>
          <a:extLst/>
        </p:spPr>
        <p:txBody>
          <a:bodyPr/>
          <a:lstStyle/>
          <a:p>
            <a:pPr algn="ctr">
              <a:defRPr/>
            </a:pPr>
            <a:r>
              <a:rPr lang="en-US" altLang="ja-JP" sz="2400" dirty="0">
                <a:solidFill>
                  <a:srgbClr val="FF0000"/>
                </a:solidFill>
                <a:latin typeface="+mn-lt"/>
              </a:rPr>
              <a:t>For realistic performance evaluation of 802.15 base systems, we need </a:t>
            </a:r>
            <a:r>
              <a:rPr lang="en-US" altLang="ja-JP" sz="2400" dirty="0" smtClean="0">
                <a:solidFill>
                  <a:srgbClr val="FF0000"/>
                </a:solidFill>
                <a:latin typeface="+mn-lt"/>
              </a:rPr>
              <a:t>to clarify and </a:t>
            </a:r>
            <a:r>
              <a:rPr lang="en-US" altLang="ja-JP" sz="2400" dirty="0">
                <a:solidFill>
                  <a:srgbClr val="FF0000"/>
                </a:solidFill>
                <a:latin typeface="+mn-lt"/>
              </a:rPr>
              <a:t>consider </a:t>
            </a:r>
            <a:r>
              <a:rPr lang="en-US" altLang="ja-JP" sz="2400" dirty="0" err="1">
                <a:solidFill>
                  <a:srgbClr val="FF0000"/>
                </a:solidFill>
                <a:latin typeface="+mn-lt"/>
              </a:rPr>
              <a:t>Wifi</a:t>
            </a:r>
            <a:r>
              <a:rPr lang="en-US" altLang="ja-JP" sz="2400" dirty="0">
                <a:solidFill>
                  <a:srgbClr val="FF0000"/>
                </a:solidFill>
                <a:latin typeface="+mn-lt"/>
              </a:rPr>
              <a:t> traffic from smartphones</a:t>
            </a:r>
          </a:p>
        </p:txBody>
      </p:sp>
    </p:spTree>
    <p:extLst>
      <p:ext uri="{BB962C8B-B14F-4D97-AF65-F5344CB8AC3E}">
        <p14:creationId xmlns:p14="http://schemas.microsoft.com/office/powerpoint/2010/main" val="4244379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図 1"/>
          <p:cNvSpPr>
            <a:spLocks noChangeAspect="1"/>
          </p:cNvSpPr>
          <p:nvPr/>
        </p:nvSpPr>
        <p:spPr bwMode="auto">
          <a:xfrm>
            <a:off x="5724525" y="1844675"/>
            <a:ext cx="3409950" cy="2690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a:p>
        </p:txBody>
      </p:sp>
      <p:sp>
        <p:nvSpPr>
          <p:cNvPr id="18435" name="図 1"/>
          <p:cNvSpPr>
            <a:spLocks noChangeAspect="1"/>
          </p:cNvSpPr>
          <p:nvPr/>
        </p:nvSpPr>
        <p:spPr bwMode="auto">
          <a:xfrm>
            <a:off x="5219700" y="2060575"/>
            <a:ext cx="4265613" cy="3198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a:p>
        </p:txBody>
      </p:sp>
      <p:sp>
        <p:nvSpPr>
          <p:cNvPr id="4098" name="Rectangle 2"/>
          <p:cNvSpPr>
            <a:spLocks noGrp="1" noChangeArrowheads="1"/>
          </p:cNvSpPr>
          <p:nvPr>
            <p:ph type="title"/>
          </p:nvPr>
        </p:nvSpPr>
        <p:spPr/>
        <p:txBody>
          <a:bodyPr/>
          <a:lstStyle/>
          <a:p>
            <a:r>
              <a:rPr lang="en-US" altLang="ja-JP" sz="2800" dirty="0" err="1" smtClean="0"/>
              <a:t>Wifi</a:t>
            </a:r>
            <a:r>
              <a:rPr lang="en-US" altLang="ja-JP" sz="2800" dirty="0" smtClean="0"/>
              <a:t> traffic pattern depends on the type of apps.</a:t>
            </a:r>
            <a:endParaRPr lang="ja-JP" altLang="en-US" sz="2800" dirty="0" smtClean="0"/>
          </a:p>
        </p:txBody>
      </p:sp>
      <p:sp>
        <p:nvSpPr>
          <p:cNvPr id="4099" name="Rectangle 3"/>
          <p:cNvSpPr>
            <a:spLocks noGrp="1" noChangeArrowheads="1"/>
          </p:cNvSpPr>
          <p:nvPr>
            <p:ph type="body" idx="1"/>
          </p:nvPr>
        </p:nvSpPr>
        <p:spPr/>
        <p:txBody>
          <a:bodyPr/>
          <a:lstStyle/>
          <a:p>
            <a:r>
              <a:rPr lang="en-US" altLang="ja-JP" sz="2400" dirty="0" smtClean="0"/>
              <a:t>Various mobile apps</a:t>
            </a:r>
            <a:r>
              <a:rPr lang="en-US" altLang="ja-JP" sz="2400" dirty="0"/>
              <a:t> </a:t>
            </a:r>
            <a:r>
              <a:rPr lang="en-US" altLang="ja-JP" sz="2400" dirty="0" smtClean="0"/>
              <a:t>generate different traffic</a:t>
            </a:r>
          </a:p>
          <a:p>
            <a:pPr lvl="1"/>
            <a:r>
              <a:rPr lang="en-US" altLang="ja-JP" sz="2000" dirty="0" smtClean="0"/>
              <a:t>SNS: Facebook, Twitter, </a:t>
            </a:r>
            <a:r>
              <a:rPr lang="en-US" altLang="ja-JP" sz="2000" dirty="0" err="1" smtClean="0"/>
              <a:t>Instagram</a:t>
            </a:r>
            <a:endParaRPr lang="en-US" altLang="ja-JP" sz="2000" dirty="0" smtClean="0"/>
          </a:p>
          <a:p>
            <a:pPr lvl="2"/>
            <a:r>
              <a:rPr lang="en-US" altLang="ja-JP" sz="1600" dirty="0" smtClean="0"/>
              <a:t>Text, Photo, Movie</a:t>
            </a:r>
          </a:p>
          <a:p>
            <a:pPr lvl="1"/>
            <a:r>
              <a:rPr lang="en-US" altLang="ja-JP" sz="2000" dirty="0" smtClean="0"/>
              <a:t>Multimedia: YouTube, </a:t>
            </a:r>
            <a:r>
              <a:rPr lang="en-US" altLang="ja-JP" sz="2000" dirty="0" err="1" smtClean="0"/>
              <a:t>Youku</a:t>
            </a:r>
            <a:r>
              <a:rPr lang="en-US" altLang="ja-JP" sz="2000" dirty="0" smtClean="0"/>
              <a:t>, </a:t>
            </a:r>
            <a:r>
              <a:rPr lang="en-US" altLang="ja-JP" sz="2000" dirty="0" err="1" smtClean="0"/>
              <a:t>iCloud</a:t>
            </a:r>
            <a:r>
              <a:rPr lang="en-US" altLang="ja-JP" sz="2000" dirty="0" smtClean="0"/>
              <a:t>, Google Photo</a:t>
            </a:r>
          </a:p>
          <a:p>
            <a:pPr lvl="2"/>
            <a:r>
              <a:rPr lang="en-US" altLang="ja-JP" sz="1600" dirty="0" smtClean="0"/>
              <a:t>Movie, photo </a:t>
            </a:r>
            <a:r>
              <a:rPr lang="ja-JP" altLang="en-US" sz="1600" dirty="0" smtClean="0"/>
              <a:t>（</a:t>
            </a:r>
            <a:r>
              <a:rPr lang="en-US" altLang="ja-JP" sz="1600" dirty="0" smtClean="0"/>
              <a:t>huge traffic </a:t>
            </a:r>
            <a:r>
              <a:rPr lang="en-US" altLang="ja-JP" sz="1600" dirty="0" smtClean="0">
                <a:sym typeface="Wingdings"/>
              </a:rPr>
              <a:t>[</a:t>
            </a:r>
            <a:r>
              <a:rPr lang="en-US" altLang="ja-JP" sz="1600" dirty="0">
                <a:sym typeface="Wingdings"/>
              </a:rPr>
              <a:t>2</a:t>
            </a:r>
            <a:r>
              <a:rPr lang="en-US" altLang="ja-JP" sz="1600" dirty="0" smtClean="0">
                <a:sym typeface="Wingdings"/>
              </a:rPr>
              <a:t>]</a:t>
            </a:r>
            <a:r>
              <a:rPr lang="ja-JP" altLang="en-US" sz="1600" dirty="0" smtClean="0">
                <a:sym typeface="Wingdings"/>
              </a:rPr>
              <a:t>）</a:t>
            </a:r>
            <a:endParaRPr lang="en-US" altLang="ja-JP" sz="1600" dirty="0"/>
          </a:p>
          <a:p>
            <a:pPr lvl="1"/>
            <a:r>
              <a:rPr lang="en-US" altLang="ja-JP" sz="2000" dirty="0" smtClean="0"/>
              <a:t>Map: Google Maps, Apple map</a:t>
            </a:r>
          </a:p>
          <a:p>
            <a:pPr lvl="2"/>
            <a:r>
              <a:rPr lang="en-US" altLang="ja-JP" sz="1600" dirty="0" smtClean="0"/>
              <a:t>map tile data</a:t>
            </a:r>
          </a:p>
          <a:p>
            <a:pPr lvl="1"/>
            <a:r>
              <a:rPr lang="en-US" altLang="ja-JP" sz="2000" dirty="0" smtClean="0"/>
              <a:t>File: </a:t>
            </a:r>
            <a:r>
              <a:rPr lang="en-US" altLang="ja-JP" sz="2000" dirty="0" err="1" smtClean="0"/>
              <a:t>Dropbox</a:t>
            </a:r>
            <a:r>
              <a:rPr lang="en-US" altLang="ja-JP" sz="2000" dirty="0" smtClean="0"/>
              <a:t>, Box, Google drive</a:t>
            </a:r>
            <a:endParaRPr lang="en-US" altLang="ja-JP" sz="2400" dirty="0"/>
          </a:p>
          <a:p>
            <a:pPr lvl="2"/>
            <a:r>
              <a:rPr lang="en-US" altLang="ja-JP" sz="1600" dirty="0" smtClean="0"/>
              <a:t>Every types</a:t>
            </a:r>
          </a:p>
          <a:p>
            <a:r>
              <a:rPr lang="en-US" altLang="ja-JP" sz="2400" dirty="0" smtClean="0"/>
              <a:t>Usage pattern also affects to the generated traffic.</a:t>
            </a:r>
          </a:p>
          <a:p>
            <a:pPr lvl="1"/>
            <a:r>
              <a:rPr lang="en-US" altLang="ja-JP" sz="2000" dirty="0"/>
              <a:t>p</a:t>
            </a:r>
            <a:r>
              <a:rPr lang="en-US" altLang="ja-JP" sz="2000" dirty="0" smtClean="0"/>
              <a:t>reload,  play a video, input text, share photo</a:t>
            </a:r>
          </a:p>
          <a:p>
            <a:pPr lvl="1"/>
            <a:endParaRPr lang="en-US" altLang="ja-JP" sz="2000" dirty="0" smtClean="0"/>
          </a:p>
        </p:txBody>
      </p:sp>
      <p:sp>
        <p:nvSpPr>
          <p:cNvPr id="4" name="日付プレースホルダー 3"/>
          <p:cNvSpPr>
            <a:spLocks noGrp="1"/>
          </p:cNvSpPr>
          <p:nvPr>
            <p:ph type="dt" sz="quarter" idx="10"/>
          </p:nvPr>
        </p:nvSpPr>
        <p:spPr/>
        <p:txBody>
          <a:bodyPr/>
          <a:lstStyle/>
          <a:p>
            <a:r>
              <a:rPr lang="en-US" altLang="ja-JP" smtClean="0"/>
              <a:t>May 2016</a:t>
            </a:r>
            <a:endParaRPr lang="en-US" altLang="ja-JP" dirty="0"/>
          </a:p>
        </p:txBody>
      </p:sp>
      <p:sp>
        <p:nvSpPr>
          <p:cNvPr id="5" name="フッター プレースホルダー 4"/>
          <p:cNvSpPr>
            <a:spLocks noGrp="1"/>
          </p:cNvSpPr>
          <p:nvPr>
            <p:ph type="ftr" sz="quarter" idx="11"/>
          </p:nvPr>
        </p:nvSpPr>
        <p:spPr/>
        <p:txBody>
          <a:bodyPr/>
          <a:lstStyle/>
          <a:p>
            <a:r>
              <a:rPr lang="en-US" altLang="ja-JP" smtClean="0"/>
              <a:t>Yuko Hirabe et al., NAIST</a:t>
            </a:r>
            <a:endParaRPr lang="en-US" altLang="ja-JP" dirty="0"/>
          </a:p>
        </p:txBody>
      </p:sp>
      <p:sp>
        <p:nvSpPr>
          <p:cNvPr id="6" name="スライド番号プレースホルダー 5"/>
          <p:cNvSpPr>
            <a:spLocks noGrp="1"/>
          </p:cNvSpPr>
          <p:nvPr>
            <p:ph type="sldNum" sz="quarter" idx="12"/>
          </p:nvPr>
        </p:nvSpPr>
        <p:spPr/>
        <p:txBody>
          <a:bodyPr/>
          <a:lstStyle/>
          <a:p>
            <a:r>
              <a:rPr lang="en-US" altLang="ja-JP" smtClean="0"/>
              <a:t>Slide </a:t>
            </a:r>
            <a:fld id="{F7131D9B-7D3D-6B40-8F1D-3D34FBD28F72}" type="slidenum">
              <a:rPr lang="en-US" altLang="ja-JP" smtClean="0"/>
              <a:pPr/>
              <a:t>7</a:t>
            </a:fld>
            <a:endParaRPr lang="en-US" altLang="ja-JP"/>
          </a:p>
        </p:txBody>
      </p:sp>
      <p:sp>
        <p:nvSpPr>
          <p:cNvPr id="11" name="正方形/長方形 10"/>
          <p:cNvSpPr/>
          <p:nvPr/>
        </p:nvSpPr>
        <p:spPr bwMode="auto">
          <a:xfrm>
            <a:off x="717302" y="6200969"/>
            <a:ext cx="8031162" cy="324375"/>
          </a:xfrm>
          <a:prstGeom prst="rect">
            <a:avLst/>
          </a:prstGeom>
          <a:noFill/>
          <a:ln w="12700" cap="flat" cmpd="sng" algn="ctr">
            <a:noFill/>
            <a:prstDash val="solid"/>
            <a:round/>
            <a:headEnd type="none" w="sm" len="sm"/>
            <a:tailEnd type="none" w="sm" len="sm"/>
          </a:ln>
          <a:effectLst/>
        </p:spPr>
        <p:txBody>
          <a:bodyPr/>
          <a:lstStyle/>
          <a:p>
            <a:pPr>
              <a:defRPr/>
            </a:pPr>
            <a:r>
              <a:rPr lang="en-US" altLang="ja-JP" dirty="0" smtClean="0">
                <a:latin typeface="+mn-lt"/>
                <a:cs typeface="+mn-cs"/>
              </a:rPr>
              <a:t>2</a:t>
            </a:r>
            <a:r>
              <a:rPr lang="en-US" altLang="ja-JP" dirty="0">
                <a:latin typeface="+mn-lt"/>
                <a:cs typeface="+mn-cs"/>
              </a:rPr>
              <a:t>. Chart by BI Intelligence, used in Business Insider event, IGNITION </a:t>
            </a:r>
          </a:p>
        </p:txBody>
      </p:sp>
    </p:spTree>
    <p:extLst>
      <p:ext uri="{BB962C8B-B14F-4D97-AF65-F5344CB8AC3E}">
        <p14:creationId xmlns:p14="http://schemas.microsoft.com/office/powerpoint/2010/main" val="3299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quarter" idx="10"/>
          </p:nvPr>
        </p:nvSpPr>
        <p:spPr>
          <a:xfrm>
            <a:off x="685800" y="378281"/>
            <a:ext cx="1600200" cy="215444"/>
          </a:xfrm>
        </p:spPr>
        <p:txBody>
          <a:bodyPr/>
          <a:lstStyle/>
          <a:p>
            <a:pPr>
              <a:defRPr/>
            </a:pPr>
            <a:r>
              <a:rPr lang="en-US" altLang="ja-JP" dirty="0" smtClean="0"/>
              <a:t>May 2016</a:t>
            </a:r>
            <a:endParaRPr lang="en-US" altLang="ja-JP" dirty="0"/>
          </a:p>
        </p:txBody>
      </p:sp>
      <p:sp>
        <p:nvSpPr>
          <p:cNvPr id="5" name="フッター プレースホルダー 4"/>
          <p:cNvSpPr>
            <a:spLocks noGrp="1"/>
          </p:cNvSpPr>
          <p:nvPr>
            <p:ph type="ftr" sz="quarter" idx="11"/>
          </p:nvPr>
        </p:nvSpPr>
        <p:spPr/>
        <p:txBody>
          <a:bodyPr/>
          <a:lstStyle/>
          <a:p>
            <a:pPr>
              <a:defRPr/>
            </a:pPr>
            <a:r>
              <a:rPr lang="en-US" altLang="ja-JP" dirty="0" smtClean="0"/>
              <a:t>Yuko </a:t>
            </a:r>
            <a:r>
              <a:rPr lang="en-US" altLang="ja-JP" dirty="0" err="1" smtClean="0"/>
              <a:t>Hirabe</a:t>
            </a:r>
            <a:r>
              <a:rPr lang="en-US" altLang="ja-JP" dirty="0" smtClean="0"/>
              <a:t> et al.,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a:t>Slide </a:t>
            </a:r>
            <a:fld id="{19D81F76-AF32-F74C-A005-7B75BFB3AF0E}" type="slidenum">
              <a:rPr lang="en-US" altLang="ja-JP"/>
              <a:pPr>
                <a:defRPr/>
              </a:pPr>
              <a:t>8</a:t>
            </a:fld>
            <a:endParaRPr lang="en-US" altLang="ja-JP"/>
          </a:p>
        </p:txBody>
      </p:sp>
      <p:sp>
        <p:nvSpPr>
          <p:cNvPr id="4098" name="Rectangle 2"/>
          <p:cNvSpPr>
            <a:spLocks noGrp="1" noChangeArrowheads="1"/>
          </p:cNvSpPr>
          <p:nvPr>
            <p:ph type="title"/>
          </p:nvPr>
        </p:nvSpPr>
        <p:spPr/>
        <p:txBody>
          <a:bodyPr/>
          <a:lstStyle/>
          <a:p>
            <a:pPr>
              <a:defRPr/>
            </a:pPr>
            <a:r>
              <a:rPr kumimoji="0" lang="en-US" altLang="ja-JP" sz="3200" dirty="0" smtClean="0">
                <a:cs typeface="+mj-cs"/>
              </a:rPr>
              <a:t>Goal </a:t>
            </a:r>
            <a:r>
              <a:rPr kumimoji="0" lang="en-US" altLang="ja-JP" sz="3200" dirty="0">
                <a:cs typeface="+mj-cs"/>
              </a:rPr>
              <a:t>and approach</a:t>
            </a:r>
            <a:endParaRPr kumimoji="0" lang="ja-JP" altLang="en-US" sz="3200" dirty="0" smtClean="0">
              <a:cs typeface="+mj-cs"/>
            </a:endParaRPr>
          </a:p>
        </p:txBody>
      </p:sp>
      <p:sp>
        <p:nvSpPr>
          <p:cNvPr id="4099" name="Rectangle 3"/>
          <p:cNvSpPr>
            <a:spLocks noGrp="1" noChangeArrowheads="1"/>
          </p:cNvSpPr>
          <p:nvPr>
            <p:ph type="body" idx="1"/>
          </p:nvPr>
        </p:nvSpPr>
        <p:spPr>
          <a:xfrm>
            <a:off x="685800" y="3501008"/>
            <a:ext cx="7772400" cy="2880320"/>
          </a:xfrm>
        </p:spPr>
        <p:txBody>
          <a:bodyPr/>
          <a:lstStyle/>
          <a:p>
            <a:pPr marL="0" indent="0">
              <a:buFontTx/>
              <a:buNone/>
              <a:defRPr/>
            </a:pPr>
            <a:r>
              <a:rPr kumimoji="0" lang="en-US" altLang="ja-JP" sz="2400" dirty="0" smtClean="0">
                <a:cs typeface="+mn-cs"/>
              </a:rPr>
              <a:t>Approach:</a:t>
            </a:r>
            <a:endParaRPr kumimoji="0" lang="en-US" altLang="ja-JP" sz="2400" dirty="0">
              <a:cs typeface="+mn-cs"/>
            </a:endParaRPr>
          </a:p>
          <a:p>
            <a:pPr marL="176213" indent="-176213">
              <a:defRPr/>
            </a:pPr>
            <a:r>
              <a:rPr kumimoji="0" lang="en-US" altLang="ja-JP" sz="2000" dirty="0" smtClean="0">
                <a:cs typeface="+mn-cs"/>
              </a:rPr>
              <a:t>Step1: Investigate how </a:t>
            </a:r>
            <a:r>
              <a:rPr kumimoji="0" lang="en-US" altLang="ja-JP" sz="2000" dirty="0">
                <a:cs typeface="+mn-cs"/>
              </a:rPr>
              <a:t>the interference </a:t>
            </a:r>
            <a:r>
              <a:rPr kumimoji="0" lang="en-US" altLang="ja-JP" sz="2000" dirty="0" smtClean="0">
                <a:cs typeface="+mn-cs"/>
              </a:rPr>
              <a:t>with ZigBee-traffic </a:t>
            </a:r>
            <a:r>
              <a:rPr kumimoji="0" lang="en-US" altLang="ja-JP" sz="2000" dirty="0">
                <a:cs typeface="+mn-cs"/>
              </a:rPr>
              <a:t>happens while using </a:t>
            </a:r>
            <a:r>
              <a:rPr kumimoji="0" lang="en-US" altLang="ja-JP" sz="2000" dirty="0" err="1">
                <a:cs typeface="+mn-cs"/>
              </a:rPr>
              <a:t>Wifi</a:t>
            </a:r>
            <a:endParaRPr kumimoji="0" lang="en-US" altLang="ja-JP" sz="2000" dirty="0" smtClean="0">
              <a:cs typeface="+mn-cs"/>
            </a:endParaRPr>
          </a:p>
          <a:p>
            <a:pPr marL="176213" indent="-176213">
              <a:defRPr/>
            </a:pPr>
            <a:r>
              <a:rPr kumimoji="0" lang="en-US" altLang="ja-JP" sz="2000" dirty="0"/>
              <a:t>Step2: </a:t>
            </a:r>
            <a:r>
              <a:rPr kumimoji="0" lang="en-US" altLang="ja-JP" sz="2000" dirty="0" smtClean="0"/>
              <a:t>Investigate how </a:t>
            </a:r>
            <a:r>
              <a:rPr kumimoji="0" lang="en-US" altLang="ja-JP" sz="2000" dirty="0"/>
              <a:t>users' operation on the applications affects </a:t>
            </a:r>
            <a:r>
              <a:rPr kumimoji="0" lang="en-US" altLang="ja-JP" sz="2000" dirty="0" err="1" smtClean="0"/>
              <a:t>Wifi</a:t>
            </a:r>
            <a:r>
              <a:rPr kumimoji="0" lang="en-US" altLang="ja-JP" sz="2000" dirty="0" smtClean="0"/>
              <a:t> </a:t>
            </a:r>
            <a:r>
              <a:rPr kumimoji="0" lang="en-US" altLang="ja-JP" sz="2000" dirty="0"/>
              <a:t>traffic</a:t>
            </a:r>
            <a:endParaRPr kumimoji="0" lang="en-US" altLang="ja-JP" sz="2000" dirty="0" smtClean="0">
              <a:cs typeface="+mn-cs"/>
            </a:endParaRPr>
          </a:p>
          <a:p>
            <a:pPr marL="176213" indent="-176213">
              <a:defRPr/>
            </a:pPr>
            <a:r>
              <a:rPr kumimoji="0" lang="en-US" altLang="ja-JP" sz="2000" dirty="0">
                <a:cs typeface="+mn-cs"/>
              </a:rPr>
              <a:t>Step3: </a:t>
            </a:r>
            <a:r>
              <a:rPr kumimoji="0" lang="en-US" altLang="ja-JP" sz="2000" dirty="0" smtClean="0"/>
              <a:t>Propose </a:t>
            </a:r>
            <a:r>
              <a:rPr kumimoji="0" lang="en-US" altLang="ja-JP" sz="2000" dirty="0"/>
              <a:t>a method to construct a realistic </a:t>
            </a:r>
            <a:r>
              <a:rPr kumimoji="0" lang="en-US" altLang="ja-JP" sz="2000" dirty="0" err="1"/>
              <a:t>WiFi</a:t>
            </a:r>
            <a:r>
              <a:rPr kumimoji="0" lang="en-US" altLang="ja-JP" sz="2000" dirty="0"/>
              <a:t> traffic generation model for reproducing interference with 802.15</a:t>
            </a:r>
          </a:p>
        </p:txBody>
      </p:sp>
      <p:sp>
        <p:nvSpPr>
          <p:cNvPr id="8" name="正方形/長方形 7"/>
          <p:cNvSpPr/>
          <p:nvPr/>
        </p:nvSpPr>
        <p:spPr bwMode="auto">
          <a:xfrm>
            <a:off x="684213" y="1853515"/>
            <a:ext cx="7775575" cy="1359461"/>
          </a:xfrm>
          <a:prstGeom prst="rect">
            <a:avLst/>
          </a:prstGeom>
          <a:solidFill>
            <a:schemeClr val="accent6">
              <a:lumMod val="50000"/>
            </a:schemeClr>
          </a:solidFill>
          <a:ln w="12700" cap="flat" cmpd="sng" algn="ctr">
            <a:solidFill>
              <a:schemeClr val="tx1"/>
            </a:solidFill>
            <a:prstDash val="solid"/>
            <a:round/>
            <a:headEnd type="none" w="sm" len="sm"/>
            <a:tailEnd type="none" w="sm" len="sm"/>
          </a:ln>
          <a:effectLst/>
        </p:spPr>
        <p:txBody>
          <a:bodyPr/>
          <a:lstStyle/>
          <a:p>
            <a:pPr>
              <a:defRPr/>
            </a:pPr>
            <a:r>
              <a:rPr lang="en-US" altLang="ja-JP" sz="1800" dirty="0" smtClean="0">
                <a:solidFill>
                  <a:schemeClr val="bg1"/>
                </a:solidFill>
                <a:latin typeface="+mn-lt"/>
                <a:cs typeface="+mn-cs"/>
              </a:rPr>
              <a:t>Goal:</a:t>
            </a:r>
          </a:p>
          <a:p>
            <a:pPr marL="457200" indent="-457200">
              <a:buAutoNum type="arabicPeriod"/>
              <a:defRPr/>
            </a:pPr>
            <a:r>
              <a:rPr lang="en-US" altLang="ja-JP" sz="1800" dirty="0" smtClean="0">
                <a:solidFill>
                  <a:schemeClr val="bg1"/>
                </a:solidFill>
                <a:latin typeface="+mn-lt"/>
                <a:cs typeface="+mn-cs"/>
              </a:rPr>
              <a:t>Clarify </a:t>
            </a:r>
            <a:r>
              <a:rPr lang="en-US" altLang="ja-JP" sz="1800" dirty="0">
                <a:solidFill>
                  <a:schemeClr val="bg1"/>
                </a:solidFill>
                <a:latin typeface="+mn-lt"/>
                <a:cs typeface="+mn-cs"/>
              </a:rPr>
              <a:t>how 802.11(</a:t>
            </a:r>
            <a:r>
              <a:rPr lang="en-US" altLang="ja-JP" sz="1800" dirty="0" err="1">
                <a:solidFill>
                  <a:schemeClr val="bg1"/>
                </a:solidFill>
                <a:latin typeface="+mn-lt"/>
                <a:cs typeface="+mn-cs"/>
              </a:rPr>
              <a:t>Wifi</a:t>
            </a:r>
            <a:r>
              <a:rPr lang="en-US" altLang="ja-JP" sz="1800" dirty="0">
                <a:solidFill>
                  <a:schemeClr val="bg1"/>
                </a:solidFill>
                <a:latin typeface="+mn-lt"/>
                <a:cs typeface="+mn-cs"/>
              </a:rPr>
              <a:t>) affects the </a:t>
            </a:r>
            <a:r>
              <a:rPr lang="en-US" altLang="ja-JP" sz="1800" dirty="0" smtClean="0">
                <a:solidFill>
                  <a:schemeClr val="bg1"/>
                </a:solidFill>
                <a:latin typeface="+mn-lt"/>
                <a:cs typeface="+mn-cs"/>
              </a:rPr>
              <a:t>performance of </a:t>
            </a:r>
            <a:r>
              <a:rPr lang="en-US" altLang="ja-JP" sz="1800" dirty="0">
                <a:solidFill>
                  <a:schemeClr val="bg1"/>
                </a:solidFill>
                <a:latin typeface="+mn-lt"/>
                <a:cs typeface="+mn-cs"/>
              </a:rPr>
              <a:t>802.15 </a:t>
            </a:r>
            <a:r>
              <a:rPr lang="en-US" altLang="ja-JP" sz="1800" dirty="0" smtClean="0">
                <a:solidFill>
                  <a:schemeClr val="bg1"/>
                </a:solidFill>
                <a:latin typeface="+mn-lt"/>
                <a:cs typeface="+mn-cs"/>
              </a:rPr>
              <a:t>(ZigBee)</a:t>
            </a:r>
            <a:r>
              <a:rPr lang="en-US" altLang="ja-JP" sz="300" dirty="0" smtClean="0">
                <a:solidFill>
                  <a:schemeClr val="bg1"/>
                </a:solidFill>
                <a:latin typeface="+mn-lt"/>
                <a:cs typeface="+mn-cs"/>
              </a:rPr>
              <a:t/>
            </a:r>
            <a:br>
              <a:rPr lang="en-US" altLang="ja-JP" sz="300" dirty="0" smtClean="0">
                <a:solidFill>
                  <a:schemeClr val="bg1"/>
                </a:solidFill>
                <a:latin typeface="+mn-lt"/>
                <a:cs typeface="+mn-cs"/>
              </a:rPr>
            </a:br>
            <a:endParaRPr lang="en-US" altLang="ja-JP" sz="300" dirty="0" smtClean="0">
              <a:solidFill>
                <a:schemeClr val="bg1"/>
              </a:solidFill>
              <a:latin typeface="+mn-lt"/>
              <a:cs typeface="+mn-cs"/>
            </a:endParaRPr>
          </a:p>
          <a:p>
            <a:pPr marL="457200" indent="-457200">
              <a:buAutoNum type="arabicPeriod"/>
              <a:defRPr/>
            </a:pPr>
            <a:r>
              <a:rPr lang="en-US" altLang="ja-JP" sz="1800" dirty="0">
                <a:solidFill>
                  <a:schemeClr val="bg1"/>
                </a:solidFill>
                <a:latin typeface="+mn-lt"/>
                <a:cs typeface="+mn-cs"/>
              </a:rPr>
              <a:t>P</a:t>
            </a:r>
            <a:r>
              <a:rPr lang="en-US" altLang="ja-JP" sz="1800" dirty="0" smtClean="0">
                <a:solidFill>
                  <a:schemeClr val="bg1"/>
                </a:solidFill>
                <a:latin typeface="+mn-lt"/>
                <a:cs typeface="+mn-cs"/>
              </a:rPr>
              <a:t>ropose </a:t>
            </a:r>
            <a:r>
              <a:rPr lang="en-US" altLang="ja-JP" sz="1800" dirty="0">
                <a:solidFill>
                  <a:schemeClr val="bg1"/>
                </a:solidFill>
                <a:latin typeface="+mn-lt"/>
                <a:cs typeface="+mn-cs"/>
              </a:rPr>
              <a:t>a method to construct a realistic wireless traffic generation model for realistic performance evaluation of 802.15 base systems</a:t>
            </a:r>
          </a:p>
        </p:txBody>
      </p:sp>
      <p:sp>
        <p:nvSpPr>
          <p:cNvPr id="9" name="正方形/長方形 8"/>
          <p:cNvSpPr/>
          <p:nvPr/>
        </p:nvSpPr>
        <p:spPr bwMode="auto">
          <a:xfrm>
            <a:off x="683568" y="3933056"/>
            <a:ext cx="7776864" cy="714129"/>
          </a:xfrm>
          <a:prstGeom prst="rect">
            <a:avLst/>
          </a:prstGeom>
          <a:noFill/>
          <a:ln w="12700" cap="flat" cmpd="sng" algn="ctr">
            <a:solidFill>
              <a:srgbClr val="FF0000"/>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Tree>
    <p:extLst>
      <p:ext uri="{BB962C8B-B14F-4D97-AF65-F5344CB8AC3E}">
        <p14:creationId xmlns:p14="http://schemas.microsoft.com/office/powerpoint/2010/main" val="169165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2800" dirty="0">
                <a:solidFill>
                  <a:srgbClr val="000000"/>
                </a:solidFill>
              </a:rPr>
              <a:t>Step1: </a:t>
            </a:r>
            <a:r>
              <a:rPr kumimoji="0" lang="en-US" altLang="ja-JP" sz="2800" dirty="0">
                <a:solidFill>
                  <a:srgbClr val="000000"/>
                </a:solidFill>
              </a:rPr>
              <a:t>Investigate how interference with </a:t>
            </a:r>
            <a:r>
              <a:rPr kumimoji="0" lang="en-US" altLang="ja-JP" sz="2800" dirty="0" smtClean="0">
                <a:solidFill>
                  <a:srgbClr val="000000"/>
                </a:solidFill>
              </a:rPr>
              <a:t>ZigBee-traffic </a:t>
            </a:r>
            <a:r>
              <a:rPr kumimoji="0" lang="en-US" altLang="ja-JP" sz="2800" dirty="0">
                <a:solidFill>
                  <a:srgbClr val="000000"/>
                </a:solidFill>
              </a:rPr>
              <a:t>happens while using </a:t>
            </a:r>
            <a:r>
              <a:rPr kumimoji="0" lang="en-US" altLang="ja-JP" sz="2800" dirty="0" err="1">
                <a:solidFill>
                  <a:srgbClr val="000000"/>
                </a:solidFill>
              </a:rPr>
              <a:t>Wifi</a:t>
            </a:r>
            <a:r>
              <a:rPr kumimoji="0" lang="en-US" altLang="ja-JP" sz="2800" dirty="0">
                <a:solidFill>
                  <a:srgbClr val="000000"/>
                </a:solidFill>
              </a:rPr>
              <a:t> </a:t>
            </a:r>
            <a:r>
              <a:rPr lang="en-US" altLang="ja-JP" sz="2800" dirty="0">
                <a:solidFill>
                  <a:srgbClr val="000000"/>
                </a:solidFill>
              </a:rPr>
              <a:t>(1/3)</a:t>
            </a:r>
            <a:endParaRPr lang="ja-JP" altLang="en-US" dirty="0"/>
          </a:p>
        </p:txBody>
      </p:sp>
      <p:sp>
        <p:nvSpPr>
          <p:cNvPr id="102" name="コンテンツ プレースホルダー 223"/>
          <p:cNvSpPr>
            <a:spLocks noGrp="1"/>
          </p:cNvSpPr>
          <p:nvPr>
            <p:ph sz="half" idx="1"/>
          </p:nvPr>
        </p:nvSpPr>
        <p:spPr>
          <a:xfrm>
            <a:off x="495300" y="1844675"/>
            <a:ext cx="4191000" cy="4676924"/>
          </a:xfrm>
        </p:spPr>
        <p:txBody>
          <a:bodyPr/>
          <a:lstStyle/>
          <a:p>
            <a:r>
              <a:rPr lang="en-US" altLang="ja-JP" sz="2000" dirty="0" smtClean="0"/>
              <a:t>Experiment environment</a:t>
            </a:r>
          </a:p>
          <a:p>
            <a:pPr marL="457200" lvl="1" indent="0">
              <a:buNone/>
            </a:pPr>
            <a:r>
              <a:rPr lang="en-US" altLang="ja-JP" sz="2000" dirty="0" smtClean="0"/>
              <a:t>802.15</a:t>
            </a:r>
          </a:p>
          <a:p>
            <a:pPr lvl="1"/>
            <a:r>
              <a:rPr lang="en-US" altLang="ja-JP" sz="1800" dirty="0" smtClean="0"/>
              <a:t>CH: 22 (2460MHz) </a:t>
            </a:r>
          </a:p>
          <a:p>
            <a:pPr lvl="1"/>
            <a:r>
              <a:rPr lang="en-US" altLang="ja-JP" sz="1800" dirty="0" smtClean="0"/>
              <a:t>7 </a:t>
            </a:r>
            <a:r>
              <a:rPr lang="en-US" altLang="ja-JP" sz="1800" dirty="0" err="1" smtClean="0"/>
              <a:t>Xbees</a:t>
            </a:r>
            <a:r>
              <a:rPr lang="en-US" altLang="ja-JP" sz="1800" dirty="0" smtClean="0"/>
              <a:t/>
            </a:r>
            <a:br>
              <a:rPr lang="en-US" altLang="ja-JP" sz="1800" dirty="0" smtClean="0"/>
            </a:br>
            <a:r>
              <a:rPr lang="ja-JP" altLang="en-US" sz="1600" dirty="0" smtClean="0"/>
              <a:t>（</a:t>
            </a:r>
            <a:r>
              <a:rPr lang="en-US" altLang="ja-JP" sz="1600" dirty="0" smtClean="0"/>
              <a:t>Sender: 5 </a:t>
            </a:r>
            <a:r>
              <a:rPr lang="en-US" altLang="ja-JP" sz="1600" dirty="0" err="1" smtClean="0"/>
              <a:t>Xbees</a:t>
            </a:r>
            <a:r>
              <a:rPr lang="en-US" altLang="ja-JP" sz="1600" dirty="0" smtClean="0"/>
              <a:t>, Receiver: 2 </a:t>
            </a:r>
            <a:r>
              <a:rPr lang="en-US" altLang="ja-JP" sz="1600" dirty="0" err="1" smtClean="0"/>
              <a:t>Xbees</a:t>
            </a:r>
            <a:r>
              <a:rPr lang="ja-JP" altLang="en-US" sz="1600" dirty="0" smtClean="0"/>
              <a:t>）</a:t>
            </a:r>
            <a:endParaRPr lang="en-US" altLang="ja-JP" sz="1600" dirty="0" smtClean="0"/>
          </a:p>
          <a:p>
            <a:pPr lvl="1"/>
            <a:r>
              <a:rPr lang="en-US" altLang="ja-JP" sz="1800" dirty="0" smtClean="0"/>
              <a:t>One </a:t>
            </a:r>
            <a:r>
              <a:rPr lang="en-US" altLang="ja-JP" sz="1800" dirty="0" err="1" smtClean="0"/>
              <a:t>Macbook</a:t>
            </a:r>
            <a:r>
              <a:rPr lang="en-US" altLang="ja-JP" sz="1800" dirty="0" smtClean="0"/>
              <a:t> Air: 1</a:t>
            </a:r>
          </a:p>
          <a:p>
            <a:pPr marL="457200" lvl="1" indent="0">
              <a:buNone/>
            </a:pPr>
            <a:r>
              <a:rPr lang="en-US" altLang="ja-JP" sz="2000" dirty="0" smtClean="0"/>
              <a:t>802.11</a:t>
            </a:r>
          </a:p>
          <a:p>
            <a:pPr lvl="1"/>
            <a:r>
              <a:rPr lang="en-US" altLang="ja-JP" sz="1800" dirty="0" smtClean="0"/>
              <a:t>CH: 11 </a:t>
            </a:r>
            <a:r>
              <a:rPr lang="en-US" altLang="ja-JP" sz="1800" dirty="0"/>
              <a:t>(</a:t>
            </a:r>
            <a:r>
              <a:rPr lang="en-US" altLang="ja-JP" sz="1800" dirty="0" smtClean="0"/>
              <a:t>2462MHz</a:t>
            </a:r>
            <a:r>
              <a:rPr lang="en-US" altLang="ja-JP" sz="1800" dirty="0"/>
              <a:t>)</a:t>
            </a:r>
            <a:endParaRPr lang="en-US" altLang="ja-JP" sz="1800" dirty="0" smtClean="0"/>
          </a:p>
          <a:p>
            <a:pPr lvl="1"/>
            <a:r>
              <a:rPr lang="en-US" altLang="ja-JP" sz="1800" dirty="0" smtClean="0"/>
              <a:t>Connection side</a:t>
            </a:r>
          </a:p>
          <a:p>
            <a:pPr lvl="2"/>
            <a:r>
              <a:rPr lang="en-US" altLang="ja-JP" sz="1600" dirty="0" smtClean="0"/>
              <a:t>Android: 10</a:t>
            </a:r>
          </a:p>
          <a:p>
            <a:pPr lvl="2"/>
            <a:r>
              <a:rPr lang="en-US" altLang="ja-JP" sz="1600" dirty="0" err="1" smtClean="0"/>
              <a:t>Macbook</a:t>
            </a:r>
            <a:r>
              <a:rPr lang="en-US" altLang="ja-JP" sz="1600" dirty="0" smtClean="0"/>
              <a:t> Air: 2</a:t>
            </a:r>
          </a:p>
          <a:p>
            <a:pPr lvl="1"/>
            <a:r>
              <a:rPr lang="en-US" altLang="ja-JP" sz="1800" dirty="0" smtClean="0"/>
              <a:t>Access point</a:t>
            </a:r>
          </a:p>
          <a:p>
            <a:pPr lvl="2"/>
            <a:r>
              <a:rPr lang="en-US" altLang="ja-JP" sz="1600" dirty="0" err="1" smtClean="0"/>
              <a:t>Macbook</a:t>
            </a:r>
            <a:r>
              <a:rPr lang="en-US" altLang="ja-JP" sz="1600" dirty="0" smtClean="0"/>
              <a:t> Pro</a:t>
            </a:r>
            <a:endParaRPr lang="ja-JP" altLang="en-US" sz="1600" dirty="0"/>
          </a:p>
        </p:txBody>
      </p:sp>
      <p:sp>
        <p:nvSpPr>
          <p:cNvPr id="4" name="日付プレースホルダー 3"/>
          <p:cNvSpPr>
            <a:spLocks noGrp="1"/>
          </p:cNvSpPr>
          <p:nvPr>
            <p:ph type="dt" sz="half"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r>
              <a:rPr lang="en-US" altLang="ja-JP" smtClean="0"/>
              <a:t>Slide </a:t>
            </a:r>
            <a:fld id="{CA5FABEA-F64B-D040-A0AA-026480380A12}" type="slidenum">
              <a:rPr lang="en-US" altLang="ja-JP" smtClean="0"/>
              <a:pPr/>
              <a:t>9</a:t>
            </a:fld>
            <a:endParaRPr lang="en-US" altLang="ja-JP"/>
          </a:p>
        </p:txBody>
      </p:sp>
      <p:sp>
        <p:nvSpPr>
          <p:cNvPr id="13" name="コンテンツ プレースホルダー 12"/>
          <p:cNvSpPr>
            <a:spLocks noGrp="1"/>
          </p:cNvSpPr>
          <p:nvPr>
            <p:ph sz="half" idx="2"/>
          </p:nvPr>
        </p:nvSpPr>
        <p:spPr>
          <a:xfrm>
            <a:off x="4648200" y="1844824"/>
            <a:ext cx="3810000" cy="4114800"/>
          </a:xfrm>
        </p:spPr>
        <p:txBody>
          <a:bodyPr/>
          <a:lstStyle/>
          <a:p>
            <a:r>
              <a:rPr lang="en-US" altLang="ja-JP" sz="2000" dirty="0"/>
              <a:t>Actual environment</a:t>
            </a:r>
            <a:endParaRPr kumimoji="1" lang="ja-JP" altLang="en-US" sz="2000" dirty="0"/>
          </a:p>
        </p:txBody>
      </p:sp>
      <p:pic>
        <p:nvPicPr>
          <p:cNvPr id="118" name="コンテンツ プレースホルダー 1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648200" y="2685256"/>
            <a:ext cx="3810000" cy="28575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9" name="正方形/長方形 8"/>
          <p:cNvSpPr/>
          <p:nvPr/>
        </p:nvSpPr>
        <p:spPr bwMode="auto">
          <a:xfrm>
            <a:off x="952106" y="2222051"/>
            <a:ext cx="1050278" cy="343740"/>
          </a:xfrm>
          <a:prstGeom prst="rect">
            <a:avLst/>
          </a:prstGeom>
          <a:solidFill>
            <a:schemeClr val="accent6">
              <a:lumMod val="60000"/>
              <a:lumOff val="40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1800" smtClean="0">
                <a:solidFill>
                  <a:schemeClr val="bg1"/>
                </a:solidFill>
                <a:latin typeface="+mn-lt"/>
              </a:rPr>
              <a:t>802.15</a:t>
            </a:r>
            <a:endParaRPr lang="en-US" altLang="ja-JP" sz="1800" dirty="0">
              <a:solidFill>
                <a:schemeClr val="bg1"/>
              </a:solidFill>
              <a:latin typeface="+mn-lt"/>
              <a:cs typeface="+mn-cs"/>
            </a:endParaRPr>
          </a:p>
        </p:txBody>
      </p:sp>
      <p:sp>
        <p:nvSpPr>
          <p:cNvPr id="10" name="正方形/長方形 9"/>
          <p:cNvSpPr/>
          <p:nvPr/>
        </p:nvSpPr>
        <p:spPr bwMode="auto">
          <a:xfrm>
            <a:off x="952106" y="4076185"/>
            <a:ext cx="1050278" cy="343740"/>
          </a:xfrm>
          <a:prstGeom prst="rect">
            <a:avLst/>
          </a:prstGeom>
          <a:solidFill>
            <a:schemeClr val="accent1">
              <a:lumMod val="75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1800" dirty="0" smtClean="0">
                <a:solidFill>
                  <a:schemeClr val="bg1"/>
                </a:solidFill>
                <a:latin typeface="+mn-lt"/>
              </a:rPr>
              <a:t>802.11</a:t>
            </a:r>
            <a:endParaRPr lang="en-US" altLang="ja-JP" sz="1800" dirty="0">
              <a:solidFill>
                <a:schemeClr val="bg1"/>
              </a:solidFill>
              <a:latin typeface="+mn-lt"/>
              <a:cs typeface="+mn-cs"/>
            </a:endParaRPr>
          </a:p>
        </p:txBody>
      </p:sp>
      <p:sp>
        <p:nvSpPr>
          <p:cNvPr id="3" name="円/楕円 2"/>
          <p:cNvSpPr/>
          <p:nvPr/>
        </p:nvSpPr>
        <p:spPr bwMode="auto">
          <a:xfrm rot="924665">
            <a:off x="5271643" y="3284984"/>
            <a:ext cx="432048" cy="1296144"/>
          </a:xfrm>
          <a:prstGeom prst="ellipse">
            <a:avLst/>
          </a:prstGeom>
          <a:solidFill>
            <a:schemeClr val="accent6">
              <a:lumMod val="60000"/>
              <a:lumOff val="40000"/>
              <a:alpha val="32000"/>
            </a:schemeClr>
          </a:solidFill>
          <a:ln w="12700" cap="flat" cmpd="sng" algn="ctr">
            <a:solidFill>
              <a:schemeClr val="bg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bg1"/>
              </a:solidFill>
              <a:effectLst/>
              <a:latin typeface="Times New Roman" charset="0"/>
              <a:ea typeface="ＭＳ Ｐゴシック" charset="0"/>
            </a:endParaRPr>
          </a:p>
        </p:txBody>
      </p:sp>
      <p:sp>
        <p:nvSpPr>
          <p:cNvPr id="12" name="円/楕円 11"/>
          <p:cNvSpPr/>
          <p:nvPr/>
        </p:nvSpPr>
        <p:spPr bwMode="auto">
          <a:xfrm rot="20082466">
            <a:off x="6846474" y="2907708"/>
            <a:ext cx="617899" cy="1729980"/>
          </a:xfrm>
          <a:prstGeom prst="ellipse">
            <a:avLst/>
          </a:prstGeom>
          <a:solidFill>
            <a:schemeClr val="accent6">
              <a:lumMod val="60000"/>
              <a:lumOff val="40000"/>
              <a:alpha val="32000"/>
            </a:schemeClr>
          </a:solidFill>
          <a:ln w="12700" cap="flat" cmpd="sng" algn="ctr">
            <a:solidFill>
              <a:schemeClr val="bg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bg1"/>
              </a:solidFill>
              <a:effectLst/>
              <a:latin typeface="Times New Roman" charset="0"/>
              <a:ea typeface="ＭＳ Ｐゴシック" charset="0"/>
            </a:endParaRPr>
          </a:p>
        </p:txBody>
      </p:sp>
      <p:sp>
        <p:nvSpPr>
          <p:cNvPr id="14" name="円/楕円 13"/>
          <p:cNvSpPr/>
          <p:nvPr/>
        </p:nvSpPr>
        <p:spPr bwMode="auto">
          <a:xfrm rot="5180950">
            <a:off x="5765304" y="2556695"/>
            <a:ext cx="432048" cy="1296144"/>
          </a:xfrm>
          <a:prstGeom prst="ellipse">
            <a:avLst/>
          </a:prstGeom>
          <a:solidFill>
            <a:schemeClr val="accent1">
              <a:lumMod val="75000"/>
              <a:alpha val="14000"/>
            </a:schemeClr>
          </a:solidFill>
          <a:ln w="12700" cap="flat" cmpd="sng" algn="ctr">
            <a:solidFill>
              <a:schemeClr val="bg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bg1"/>
              </a:solidFill>
              <a:effectLst/>
              <a:latin typeface="Times New Roman" charset="0"/>
              <a:ea typeface="ＭＳ Ｐゴシック" charset="0"/>
            </a:endParaRPr>
          </a:p>
        </p:txBody>
      </p:sp>
      <p:sp>
        <p:nvSpPr>
          <p:cNvPr id="15" name="円/楕円 14"/>
          <p:cNvSpPr/>
          <p:nvPr/>
        </p:nvSpPr>
        <p:spPr bwMode="auto">
          <a:xfrm rot="5400000">
            <a:off x="6042643" y="3132835"/>
            <a:ext cx="1106020" cy="3119111"/>
          </a:xfrm>
          <a:prstGeom prst="ellipse">
            <a:avLst/>
          </a:prstGeom>
          <a:solidFill>
            <a:schemeClr val="accent1">
              <a:lumMod val="75000"/>
              <a:alpha val="14000"/>
            </a:schemeClr>
          </a:solidFill>
          <a:ln w="12700" cap="flat" cmpd="sng" algn="ctr">
            <a:solidFill>
              <a:schemeClr val="bg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bg1"/>
              </a:solidFill>
              <a:effectLst/>
              <a:latin typeface="Times New Roman" charset="0"/>
              <a:ea typeface="ＭＳ Ｐゴシック" charset="0"/>
            </a:endParaRPr>
          </a:p>
        </p:txBody>
      </p:sp>
    </p:spTree>
    <p:extLst>
      <p:ext uri="{BB962C8B-B14F-4D97-AF65-F5344CB8AC3E}">
        <p14:creationId xmlns:p14="http://schemas.microsoft.com/office/powerpoint/2010/main" val="189898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2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2" grpId="0" animBg="1"/>
      <p:bldP spid="12" grpId="1" animBg="1"/>
      <p:bldP spid="14" grpId="0" animBg="1"/>
      <p:bldP spid="14" grpId="1" animBg="1"/>
      <p:bldP spid="15" grpId="0" animBg="1"/>
      <p:bldP spid="15" grpId="1" animBg="1"/>
    </p:bldLst>
  </p:timing>
</p:sld>
</file>

<file path=ppt/theme/theme1.xml><?xml version="1.0" encoding="utf-8"?>
<a:theme xmlns:a="http://schemas.openxmlformats.org/drawingml/2006/main" name="IEEE-P802_15">
  <a:themeElements>
    <a:clrScheme name="ホワイト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ホワイト">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ホワイト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ホワイ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ホワイト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ホワイト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ホワイト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ホワイト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ホワイト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ホワイト">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hirabe.IEEE-P802_15.0211</Template>
  <TotalTime>11698</TotalTime>
  <Words>2214</Words>
  <Application>Microsoft Macintosh PowerPoint</Application>
  <PresentationFormat>画面に合わせる (4:3)</PresentationFormat>
  <Paragraphs>442</Paragraphs>
  <Slides>23</Slides>
  <Notes>23</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23</vt:i4>
      </vt:variant>
    </vt:vector>
  </HeadingPairs>
  <TitlesOfParts>
    <vt:vector size="29" baseType="lpstr">
      <vt:lpstr>ＭＳ Ｐゴシック</vt:lpstr>
      <vt:lpstr>Times New Roman</vt:lpstr>
      <vt:lpstr>Wingdings</vt:lpstr>
      <vt:lpstr>ヒラギノ角ゴ Pro W3</vt:lpstr>
      <vt:lpstr>Arial</vt:lpstr>
      <vt:lpstr>IEEE-P802_15</vt:lpstr>
      <vt:lpstr>PowerPoint プレゼンテーション</vt:lpstr>
      <vt:lpstr>A method for generating realistic wireless traffic through analysis of smartphone operation logs</vt:lpstr>
      <vt:lpstr>Background</vt:lpstr>
      <vt:lpstr>Smart home environment</vt:lpstr>
      <vt:lpstr>Users produce Wifi data traffic in smart home</vt:lpstr>
      <vt:lpstr>How to consider the Wifi interference?</vt:lpstr>
      <vt:lpstr>Wifi traffic pattern depends on the type of apps.</vt:lpstr>
      <vt:lpstr>Goal and approach</vt:lpstr>
      <vt:lpstr>Step1: Investigate how interference with ZigBee-traffic happens while using Wifi (1/3)</vt:lpstr>
      <vt:lpstr>Step1: Investigate how interference with ZigBee-traffic happens while using Wifi (2/3)</vt:lpstr>
      <vt:lpstr>Step1: Investigate how interference with ZigBee-traffic happens while using Wifi (3/3)</vt:lpstr>
      <vt:lpstr>1. Increase ZigBee data traffic without WiFi （1/2）  Result : Transmission time between send and receive</vt:lpstr>
      <vt:lpstr>1. Increase ZigBee data traffic without WiFi （2/2）  Result : The number of retry</vt:lpstr>
      <vt:lpstr>2. Change the distance between ZigBee receiver and Wifi access point (with Wifi)  Result: The number of retry</vt:lpstr>
      <vt:lpstr>3. Increase the number of WiFi devices connecting to Wifi access point (with Wifi)  Result: The number of retry</vt:lpstr>
      <vt:lpstr>Goal and approach</vt:lpstr>
      <vt:lpstr>Step2: Investigate how users’ operation on the applications affects Wifi traffic (1/3) Different traffic for different usage pattern</vt:lpstr>
      <vt:lpstr>Step2: Investigate how users’ operation on the applications affects Wifi traffic (2/3) Traffic generation pattern on Facebook</vt:lpstr>
      <vt:lpstr>Step2: Investigate how users’ operation on the applications affects Wifi traffic (3/3) Experiment environment</vt:lpstr>
      <vt:lpstr>Result</vt:lpstr>
      <vt:lpstr>Goal and approach</vt:lpstr>
      <vt:lpstr>Step3: Propose a method to construct a realistic WiFi traffic generation model for reproducing interference with 802.15</vt:lpstr>
      <vt:lpstr>Summary and discussion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IEEE 802.15 &lt;subject&gt;</dc:subject>
  <dc:creator>yasumoto</dc:creator>
  <cp:keywords/>
  <dc:description>&lt;doc#&gt;</dc:description>
  <cp:lastModifiedBy>Microsoft Office ユーザー</cp:lastModifiedBy>
  <cp:revision>1180</cp:revision>
  <cp:lastPrinted>2016-02-11T02:55:28Z</cp:lastPrinted>
  <dcterms:created xsi:type="dcterms:W3CDTF">2016-02-11T03:50:57Z</dcterms:created>
  <dcterms:modified xsi:type="dcterms:W3CDTF">2016-05-17T22:16:36Z</dcterms:modified>
</cp:coreProperties>
</file>