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262" r:id="rId3"/>
    <p:sldId id="415" r:id="rId4"/>
    <p:sldId id="286" r:id="rId5"/>
    <p:sldId id="421" r:id="rId6"/>
    <p:sldId id="422" r:id="rId7"/>
    <p:sldId id="423" r:id="rId8"/>
    <p:sldId id="424" r:id="rId9"/>
    <p:sldId id="425" r:id="rId10"/>
    <p:sldId id="426" r:id="rId11"/>
    <p:sldId id="427" r:id="rId12"/>
    <p:sldId id="428" r:id="rId13"/>
    <p:sldId id="430" r:id="rId14"/>
    <p:sldId id="28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74052" autoAdjust="0"/>
  </p:normalViewPr>
  <p:slideViewPr>
    <p:cSldViewPr>
      <p:cViewPr>
        <p:scale>
          <a:sx n="110" d="100"/>
          <a:sy n="110" d="100"/>
        </p:scale>
        <p:origin x="-332" y="627"/>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1930" y="-6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13</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14</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8</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11</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12</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Various Authors (TG3e Proposal)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January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802.15-16-0065-01-003e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cs typeface="Times New Roman" pitchFamily="18" charset="0"/>
              </a:rPr>
              <a:t>Security for HRCP</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smtClean="0">
                <a:latin typeface="Times New Roman" pitchFamily="18" charset="0"/>
                <a:ea typeface="ＭＳ Ｐゴシック" charset="-128"/>
                <a:cs typeface="Times New Roman" pitchFamily="18" charset="0"/>
              </a:rPr>
              <a:t>18 </a:t>
            </a:r>
            <a:r>
              <a:rPr lang="en-US" altLang="ja-JP" sz="1400" dirty="0" smtClean="0">
                <a:ea typeface="ＭＳ Ｐゴシック" charset="-128"/>
                <a:cs typeface="Times New Roman" pitchFamily="18" charset="0"/>
              </a:rPr>
              <a:t>January</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Ken </a:t>
            </a:r>
            <a:r>
              <a:rPr lang="en-US" altLang="ja-JP" sz="1400" dirty="0" smtClean="0">
                <a:latin typeface="Times New Roman" pitchFamily="18" charset="0"/>
                <a:ea typeface="ＭＳ Ｐゴシック" charset="-128"/>
                <a:cs typeface="Times New Roman" pitchFamily="18" charset="0"/>
              </a:rPr>
              <a:t>Hiraga,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baseline="30000" dirty="0" smtClean="0">
                <a:latin typeface="Times New Roman" pitchFamily="18" charset="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baseline="30000" dirty="0">
                <a:latin typeface="Times New Roman"/>
              </a:rPr>
              <a:t>1</a:t>
            </a:r>
            <a:r>
              <a:rPr lang="en-US" altLang="ja-JP" sz="1400" dirty="0" smtClean="0">
                <a:latin typeface="Times New Roman" pitchFamily="18" charset="0"/>
                <a:ea typeface="ＭＳ Ｐゴシック" charset="-128"/>
                <a:cs typeface="Times New Roman" pitchFamily="18" charset="0"/>
              </a:rPr>
              <a:t>, JRC, NTT,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jasonlee@etri.re.kr</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a:t>
            </a:r>
            <a:r>
              <a:rPr lang="en-US" altLang="ja-JP" sz="1400" dirty="0" smtClean="0">
                <a:latin typeface="Times New Roman" pitchFamily="18" charset="0"/>
                <a:ea typeface="ＭＳ Ｐゴシック" charset="-128"/>
                <a:cs typeface="Times New Roman" pitchFamily="18" charset="0"/>
              </a:rPr>
              <a:t>proposal for HRCP security spec.</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security spec</a:t>
            </a:r>
            <a:r>
              <a:rPr lang="en-US" altLang="ja-JP" sz="1400" dirty="0" smtClean="0">
                <a:latin typeface="Times New Roman" pitchFamily="18" charset="0"/>
                <a:ea typeface="ＭＳ Ｐゴシック" charset="-128"/>
                <a:cs typeface="Times New Roman" pitchFamily="18" charset="0"/>
              </a:rPr>
              <a:t> for 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beacons</a:t>
            </a:r>
          </a:p>
          <a:p>
            <a:endParaRPr lang="en-US" altLang="ko-KR" sz="1800" dirty="0"/>
          </a:p>
          <a:p>
            <a:endParaRPr lang="en-US" altLang="ko-KR" sz="1800" dirty="0" smtClean="0"/>
          </a:p>
          <a:p>
            <a:endParaRPr lang="en-US" altLang="ko-KR" sz="1800" dirty="0"/>
          </a:p>
          <a:p>
            <a:pPr lvl="1"/>
            <a:r>
              <a:rPr lang="en-US" altLang="ko-KR" sz="1400" dirty="0" smtClean="0"/>
              <a:t>Frame Header ~ </a:t>
            </a:r>
            <a:r>
              <a:rPr lang="en-US" altLang="ko-KR" sz="1400" dirty="0" err="1" smtClean="0"/>
              <a:t>IEn</a:t>
            </a:r>
            <a:r>
              <a:rPr lang="en-US" altLang="ko-KR" sz="1400" dirty="0" smtClean="0"/>
              <a:t> are included in </a:t>
            </a:r>
            <a:r>
              <a:rPr lang="en-US" altLang="ko-KR" sz="1400" dirty="0" smtClean="0"/>
              <a:t>AAD (</a:t>
            </a:r>
            <a:r>
              <a:rPr lang="en-US" altLang="ko-KR" sz="1400" dirty="0" err="1" smtClean="0"/>
              <a:t>Auth</a:t>
            </a:r>
            <a:r>
              <a:rPr lang="en-US" altLang="ko-KR" sz="1400" dirty="0" smtClean="0"/>
              <a:t> Data Length = length of Frame Header ~ </a:t>
            </a:r>
            <a:r>
              <a:rPr lang="en-US" altLang="ko-KR" sz="1400" dirty="0" err="1" smtClean="0"/>
              <a:t>IEn</a:t>
            </a:r>
            <a:r>
              <a:rPr lang="en-US" altLang="ko-KR" sz="1400" dirty="0" smtClean="0"/>
              <a:t>)</a:t>
            </a:r>
            <a:endParaRPr lang="en-US" altLang="ko-KR" sz="1400" dirty="0" smtClean="0"/>
          </a:p>
          <a:p>
            <a:pPr lvl="1"/>
            <a:r>
              <a:rPr lang="en-US" altLang="ko-KR" sz="1400" dirty="0" smtClean="0"/>
              <a:t>Encryption is not applied to secure </a:t>
            </a:r>
            <a:r>
              <a:rPr lang="en-US" altLang="ko-KR" sz="1400" dirty="0" smtClean="0"/>
              <a:t>beacons (</a:t>
            </a:r>
            <a:r>
              <a:rPr lang="en-US" altLang="ko-KR" sz="1400" dirty="0" err="1" smtClean="0"/>
              <a:t>Enc</a:t>
            </a:r>
            <a:r>
              <a:rPr lang="en-US" altLang="ko-KR" sz="1400" dirty="0" smtClean="0"/>
              <a:t> Data Length = 0)</a:t>
            </a:r>
            <a:endParaRPr lang="en-US" altLang="ko-KR" sz="1400" dirty="0" smtClean="0"/>
          </a:p>
          <a:p>
            <a:pPr marL="457200" lvl="1" indent="0">
              <a:buNone/>
            </a:pPr>
            <a:r>
              <a:rPr lang="en-US" altLang="ko-KR" sz="1400" dirty="0" smtClean="0">
                <a:sym typeface="Wingdings" panose="05000000000000000000" pitchFamily="2" charset="2"/>
              </a:rPr>
              <a:t> Similar to 15.3 baseline</a:t>
            </a:r>
            <a:endParaRPr lang="en-US" altLang="ko-KR" sz="1400" dirty="0" smtClean="0"/>
          </a:p>
          <a:p>
            <a:pPr lvl="1"/>
            <a:endParaRPr lang="en-US" altLang="ko-KR" sz="1400" dirty="0" smtClean="0"/>
          </a:p>
          <a:p>
            <a:endParaRPr lang="en-US" altLang="ko-KR" sz="1800" dirty="0" smtClean="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3192550635"/>
              </p:ext>
            </p:extLst>
          </p:nvPr>
        </p:nvGraphicFramePr>
        <p:xfrm>
          <a:off x="1043608" y="2132856"/>
          <a:ext cx="6004892" cy="762000"/>
        </p:xfrm>
        <a:graphic>
          <a:graphicData uri="http://schemas.openxmlformats.org/drawingml/2006/table">
            <a:tbl>
              <a:tblPr firstRow="1" firstCol="1" bandRow="1">
                <a:tableStyleId>{5C22544A-7EE6-4342-B048-85BDC9FD1C3A}</a:tableStyleId>
              </a:tblPr>
              <a:tblGrid>
                <a:gridCol w="667210"/>
                <a:gridCol w="596015"/>
                <a:gridCol w="373033"/>
                <a:gridCol w="551723"/>
                <a:gridCol w="1016710"/>
                <a:gridCol w="462378"/>
                <a:gridCol w="277167"/>
                <a:gridCol w="462378"/>
                <a:gridCol w="167361"/>
                <a:gridCol w="763707"/>
                <a:gridCol w="667210"/>
              </a:tblGrid>
              <a:tr h="0">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14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dirty="0">
                          <a:effectLst/>
                        </a:rPr>
                        <a:t>Frame </a:t>
                      </a:r>
                      <a:endParaRPr lang="en-US" sz="1000" dirty="0" smtClean="0">
                        <a:effectLst/>
                      </a:endParaRPr>
                    </a:p>
                    <a:p>
                      <a:pPr algn="ctr">
                        <a:spcAft>
                          <a:spcPts val="0"/>
                        </a:spcAft>
                      </a:pPr>
                      <a:r>
                        <a:rPr lang="en-US" sz="1000" dirty="0" smtClean="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Time Token</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P2P Synchronization Parameters</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IE-1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IE-n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a:t>
                      </a:r>
                      <a:endParaRPr lang="ko-KR" sz="1200" dirty="0">
                        <a:effectLst/>
                        <a:latin typeface="Times New Roman"/>
                        <a:ea typeface="MS Mincho"/>
                      </a:endParaRPr>
                    </a:p>
                  </a:txBody>
                  <a:tcPr marL="68580" marR="68580" marT="0" marB="0"/>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038600"/>
            <a:ext cx="6768752" cy="1211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2077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(2/3)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commands</a:t>
            </a:r>
          </a:p>
          <a:p>
            <a:endParaRPr lang="en-US" altLang="ko-KR" sz="1800" dirty="0"/>
          </a:p>
          <a:p>
            <a:endParaRPr lang="en-US" altLang="ko-KR" sz="1800" dirty="0" smtClean="0"/>
          </a:p>
          <a:p>
            <a:endParaRPr lang="en-US" altLang="ko-KR" sz="1800" dirty="0"/>
          </a:p>
          <a:p>
            <a:pPr lvl="1"/>
            <a:r>
              <a:rPr lang="en-US" altLang="ko-KR" sz="1400" dirty="0"/>
              <a:t>For all commands except for the Request Key Response command and Distribute Key Request </a:t>
            </a:r>
            <a:r>
              <a:rPr lang="en-US" altLang="ko-KR" sz="1400" dirty="0" smtClean="0"/>
              <a:t>command, </a:t>
            </a:r>
          </a:p>
          <a:p>
            <a:pPr lvl="2"/>
            <a:r>
              <a:rPr lang="en-US" altLang="ko-KR" sz="1400" dirty="0" smtClean="0"/>
              <a:t>Frame Header ~ Length </a:t>
            </a:r>
            <a:r>
              <a:rPr lang="en-US" altLang="ko-KR" sz="1400" dirty="0"/>
              <a:t>plus </a:t>
            </a:r>
            <a:r>
              <a:rPr lang="en-US" altLang="ko-KR" sz="1400" dirty="0" smtClean="0"/>
              <a:t>the </a:t>
            </a:r>
            <a:r>
              <a:rPr lang="en-US" altLang="ko-KR" sz="1400" dirty="0"/>
              <a:t>Payload field in the command frame</a:t>
            </a:r>
            <a:r>
              <a:rPr lang="en-US" altLang="ko-KR" sz="1400" dirty="0" smtClean="0"/>
              <a:t> are included in </a:t>
            </a:r>
            <a:r>
              <a:rPr lang="en-US" altLang="ko-KR" sz="1400" dirty="0" smtClean="0"/>
              <a:t>AAD (</a:t>
            </a:r>
            <a:r>
              <a:rPr lang="en-US" altLang="ko-KR" sz="1400" dirty="0" err="1" smtClean="0"/>
              <a:t>Auth</a:t>
            </a:r>
            <a:r>
              <a:rPr lang="en-US" altLang="ko-KR" sz="1400" dirty="0" smtClean="0"/>
              <a:t> Data Length = length of Frame Header ~ Payload)</a:t>
            </a:r>
            <a:endParaRPr lang="en-US" altLang="ko-KR" sz="1400" dirty="0" smtClean="0"/>
          </a:p>
          <a:p>
            <a:pPr lvl="2"/>
            <a:r>
              <a:rPr lang="en-US" altLang="ko-KR" sz="1400" dirty="0" smtClean="0"/>
              <a:t>Encryption is not </a:t>
            </a:r>
            <a:r>
              <a:rPr lang="en-US" altLang="ko-KR" sz="1400" dirty="0" smtClean="0"/>
              <a:t>applied (</a:t>
            </a:r>
            <a:r>
              <a:rPr lang="en-US" altLang="ko-KR" sz="1400" dirty="0" err="1" smtClean="0"/>
              <a:t>Enc</a:t>
            </a:r>
            <a:r>
              <a:rPr lang="en-US" altLang="ko-KR" sz="1400" dirty="0" smtClean="0"/>
              <a:t> Data Length = 0)</a:t>
            </a:r>
            <a:endParaRPr lang="en-US" altLang="ko-KR" sz="1400" dirty="0" smtClean="0"/>
          </a:p>
          <a:p>
            <a:pPr lvl="1"/>
            <a:r>
              <a:rPr lang="en-US" altLang="ko-KR" sz="1400" dirty="0"/>
              <a:t>For the Request Key Response command and Distribute Key Request </a:t>
            </a:r>
            <a:r>
              <a:rPr lang="en-US" altLang="ko-KR" sz="1400" dirty="0" smtClean="0"/>
              <a:t>command,</a:t>
            </a:r>
          </a:p>
          <a:p>
            <a:pPr lvl="2"/>
            <a:r>
              <a:rPr lang="en-US" altLang="ko-KR" sz="1400" dirty="0" smtClean="0"/>
              <a:t>Key information is not included in AAD and it is </a:t>
            </a:r>
            <a:r>
              <a:rPr lang="en-US" altLang="ko-KR" sz="1400" dirty="0" smtClean="0"/>
              <a:t>encrypted</a:t>
            </a:r>
            <a:endParaRPr lang="en-US" altLang="ko-KR" sz="1000" dirty="0" smtClean="0"/>
          </a:p>
          <a:p>
            <a:pPr marL="457200" lvl="1" indent="0">
              <a:buNone/>
            </a:pPr>
            <a:r>
              <a:rPr lang="en-US" altLang="ko-KR" sz="1400" dirty="0" smtClean="0">
                <a:sym typeface="Wingdings" panose="05000000000000000000" pitchFamily="2" charset="2"/>
              </a:rPr>
              <a:t> Similar to 15.3 baseline</a:t>
            </a:r>
            <a:endParaRPr lang="en-US" altLang="ko-KR" sz="1400" dirty="0" smtClean="0"/>
          </a:p>
          <a:p>
            <a:pPr lvl="1"/>
            <a:endParaRPr lang="en-US" altLang="ko-KR" sz="1400" dirty="0" smtClean="0"/>
          </a:p>
          <a:p>
            <a:endParaRPr lang="en-US" altLang="ko-KR" sz="1800" dirty="0" smtClean="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035334582"/>
              </p:ext>
            </p:extLst>
          </p:nvPr>
        </p:nvGraphicFramePr>
        <p:xfrm>
          <a:off x="971601" y="2060848"/>
          <a:ext cx="6696743" cy="936104"/>
        </p:xfrm>
        <a:graphic>
          <a:graphicData uri="http://schemas.openxmlformats.org/drawingml/2006/table">
            <a:tbl>
              <a:tblPr firstRow="1" firstCol="1" bandRow="1">
                <a:tableStyleId>{5C22544A-7EE6-4342-B048-85BDC9FD1C3A}</a:tableStyleId>
              </a:tblPr>
              <a:tblGrid>
                <a:gridCol w="840747"/>
                <a:gridCol w="558897"/>
                <a:gridCol w="436832"/>
                <a:gridCol w="775523"/>
                <a:gridCol w="775523"/>
                <a:gridCol w="606216"/>
                <a:gridCol w="486206"/>
                <a:gridCol w="486206"/>
                <a:gridCol w="175556"/>
                <a:gridCol w="700134"/>
                <a:gridCol w="854903"/>
              </a:tblGrid>
              <a:tr h="234026">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702078">
                <a:tc>
                  <a:txBody>
                    <a:bodyPr/>
                    <a:lstStyle/>
                    <a:p>
                      <a:pPr algn="ctr">
                        <a:spcAft>
                          <a:spcPts val="0"/>
                        </a:spcAft>
                      </a:pPr>
                      <a:r>
                        <a:rPr lang="en-US" sz="1000" dirty="0" smtClean="0">
                          <a:effectLst/>
                        </a:rPr>
                        <a:t>Frame</a:t>
                      </a:r>
                    </a:p>
                    <a:p>
                      <a:pPr algn="ctr">
                        <a:spcAft>
                          <a:spcPts val="0"/>
                        </a:spcAft>
                      </a:pPr>
                      <a:r>
                        <a:rPr lang="en-US" sz="1000" dirty="0" smtClean="0">
                          <a:effectLst/>
                        </a:rPr>
                        <a:t> </a:t>
                      </a:r>
                      <a:r>
                        <a:rPr lang="en-US" sz="1000" dirty="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MAC Subheader</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Command Type</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Length</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Auth Data</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Enc Data</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a:t>
                      </a:r>
                      <a:endParaRPr lang="en-US" sz="1000" dirty="0" smtClean="0">
                        <a:effectLst/>
                      </a:endParaRPr>
                    </a:p>
                    <a:p>
                      <a:pPr algn="ctr">
                        <a:spcAft>
                          <a:spcPts val="0"/>
                        </a:spcAft>
                      </a:pPr>
                      <a:r>
                        <a:rPr lang="en-US" sz="1000" dirty="0" smtClean="0">
                          <a:effectLst/>
                        </a:rPr>
                        <a:t>Length</a:t>
                      </a:r>
                      <a:endParaRPr lang="ko-KR" sz="1200" dirty="0">
                        <a:effectLst/>
                        <a:latin typeface="Times New Roman"/>
                        <a:ea typeface="MS Mincho"/>
                      </a:endParaRPr>
                    </a:p>
                  </a:txBody>
                  <a:tcPr marL="68580" marR="68580" marT="0" marB="0"/>
                </a:tc>
              </a:tr>
            </a:tbl>
          </a:graphicData>
        </a:graphic>
      </p:graphicFrame>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141913"/>
            <a:ext cx="6910387"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5135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(3/3)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data frames</a:t>
            </a:r>
          </a:p>
          <a:p>
            <a:endParaRPr lang="en-US" altLang="ko-KR" sz="1800" dirty="0"/>
          </a:p>
          <a:p>
            <a:pPr marL="0" indent="0">
              <a:buNone/>
            </a:pPr>
            <a:r>
              <a:rPr lang="en-US" altLang="ko-KR" sz="1800" dirty="0"/>
              <a:t> </a:t>
            </a:r>
            <a:endParaRPr lang="en-US" altLang="ko-KR" sz="1800" dirty="0" smtClean="0"/>
          </a:p>
          <a:p>
            <a:pPr marL="0" indent="0">
              <a:buNone/>
            </a:pPr>
            <a:r>
              <a:rPr lang="en-US" altLang="ko-KR" sz="1200" dirty="0" smtClean="0"/>
              <a:t>Part A: (common header + 1</a:t>
            </a:r>
            <a:r>
              <a:rPr lang="en-US" altLang="ko-KR" sz="1200" baseline="30000" dirty="0" smtClean="0"/>
              <a:t>st</a:t>
            </a:r>
            <a:r>
              <a:rPr lang="en-US" altLang="ko-KR" sz="1200" dirty="0" smtClean="0"/>
              <a:t> </a:t>
            </a:r>
            <a:r>
              <a:rPr lang="en-US" altLang="ko-KR" sz="1200" dirty="0" err="1" smtClean="0"/>
              <a:t>subframe</a:t>
            </a:r>
            <a:r>
              <a:rPr lang="en-US" altLang="ko-KR" sz="1200" dirty="0" smtClean="0"/>
              <a:t>)</a:t>
            </a:r>
          </a:p>
          <a:p>
            <a:pPr marL="0" indent="0">
              <a:buNone/>
            </a:pPr>
            <a:r>
              <a:rPr lang="en-US" altLang="ko-KR" sz="1800" dirty="0"/>
              <a:t> </a:t>
            </a:r>
            <a:r>
              <a:rPr lang="en-US" altLang="ko-KR" sz="1800" dirty="0" smtClean="0"/>
              <a:t>                          …..</a:t>
            </a:r>
          </a:p>
          <a:p>
            <a:pPr marL="0" indent="0">
              <a:buNone/>
            </a:pPr>
            <a:endParaRPr lang="en-US" altLang="ko-KR" sz="1800" dirty="0" smtClean="0"/>
          </a:p>
          <a:p>
            <a:pPr marL="0" indent="0">
              <a:buNone/>
            </a:pPr>
            <a:endParaRPr lang="en-US" altLang="ko-KR" sz="1800" dirty="0" smtClean="0"/>
          </a:p>
          <a:p>
            <a:pPr marL="0" indent="0">
              <a:buNone/>
            </a:pPr>
            <a:r>
              <a:rPr lang="en-US" altLang="ko-KR" sz="1200" dirty="0" smtClean="0"/>
              <a:t>Part B: (n</a:t>
            </a:r>
            <a:r>
              <a:rPr lang="en-US" altLang="ko-KR" sz="1200" baseline="30000" dirty="0" smtClean="0"/>
              <a:t>th</a:t>
            </a:r>
            <a:r>
              <a:rPr lang="en-US" altLang="ko-KR" sz="1200" dirty="0" smtClean="0"/>
              <a:t> </a:t>
            </a:r>
            <a:r>
              <a:rPr lang="en-US" altLang="ko-KR" sz="1200" dirty="0" err="1"/>
              <a:t>subframe</a:t>
            </a:r>
            <a:r>
              <a:rPr lang="en-US" altLang="ko-KR" sz="1200" dirty="0" smtClean="0"/>
              <a:t>)</a:t>
            </a:r>
            <a:endParaRPr lang="en-US" altLang="ko-KR" sz="1800" dirty="0"/>
          </a:p>
          <a:p>
            <a:pPr lvl="1"/>
            <a:r>
              <a:rPr lang="en-US" altLang="ko-KR" sz="1400" dirty="0"/>
              <a:t>The GCM operation is applied to each </a:t>
            </a:r>
            <a:r>
              <a:rPr lang="en-US" altLang="ko-KR" sz="1400" dirty="0" err="1"/>
              <a:t>subframe</a:t>
            </a:r>
            <a:r>
              <a:rPr lang="en-US" altLang="ko-KR" sz="1400" dirty="0"/>
              <a:t> in the data frame </a:t>
            </a:r>
            <a:r>
              <a:rPr lang="en-US" altLang="ko-KR" sz="1400" dirty="0" smtClean="0"/>
              <a:t>separately</a:t>
            </a:r>
          </a:p>
          <a:p>
            <a:pPr lvl="1"/>
            <a:r>
              <a:rPr lang="en-US" altLang="ko-KR" sz="1400" dirty="0" smtClean="0"/>
              <a:t>For the first </a:t>
            </a:r>
            <a:r>
              <a:rPr lang="en-US" altLang="ko-KR" sz="1400" dirty="0" err="1" smtClean="0"/>
              <a:t>subframe</a:t>
            </a:r>
            <a:r>
              <a:rPr lang="en-US" altLang="ko-KR" sz="1400" dirty="0"/>
              <a:t>:</a:t>
            </a:r>
            <a:r>
              <a:rPr lang="en-US" altLang="ko-KR" sz="1400" dirty="0" smtClean="0"/>
              <a:t> </a:t>
            </a:r>
            <a:r>
              <a:rPr lang="en-US" altLang="ko-KR" sz="1400" dirty="0"/>
              <a:t>Frame Header, SECID, SFC, and the MAC </a:t>
            </a:r>
            <a:r>
              <a:rPr lang="en-US" altLang="ko-KR" sz="1400" dirty="0" err="1"/>
              <a:t>Subheader</a:t>
            </a:r>
            <a:r>
              <a:rPr lang="en-US" altLang="ko-KR" sz="1400" dirty="0"/>
              <a:t> of the first </a:t>
            </a:r>
            <a:r>
              <a:rPr lang="en-US" altLang="ko-KR" sz="1400" dirty="0" err="1" smtClean="0"/>
              <a:t>subframe</a:t>
            </a:r>
            <a:r>
              <a:rPr lang="en-US" altLang="ko-KR" sz="1400" dirty="0" smtClean="0"/>
              <a:t> are included in AAD for the first </a:t>
            </a:r>
            <a:r>
              <a:rPr lang="en-US" altLang="ko-KR" sz="1400" dirty="0" err="1" smtClean="0"/>
              <a:t>subframe</a:t>
            </a:r>
            <a:r>
              <a:rPr lang="en-US" altLang="ko-KR" sz="1400" dirty="0" smtClean="0"/>
              <a:t> (20 octets)</a:t>
            </a:r>
          </a:p>
          <a:p>
            <a:pPr lvl="2"/>
            <a:r>
              <a:rPr lang="en-US" altLang="ko-KR" sz="1400" dirty="0" smtClean="0"/>
              <a:t>Payload 1 is encrypted</a:t>
            </a:r>
          </a:p>
          <a:p>
            <a:pPr lvl="1"/>
            <a:r>
              <a:rPr lang="en-US" altLang="ko-KR" sz="1400" dirty="0" smtClean="0"/>
              <a:t>For n-</a:t>
            </a:r>
            <a:r>
              <a:rPr lang="en-US" altLang="ko-KR" sz="1400" dirty="0" err="1" smtClean="0"/>
              <a:t>th</a:t>
            </a:r>
            <a:r>
              <a:rPr lang="en-US" altLang="ko-KR" sz="1400" dirty="0" smtClean="0"/>
              <a:t> </a:t>
            </a:r>
            <a:r>
              <a:rPr lang="en-US" altLang="ko-KR" sz="1400" dirty="0" err="1" smtClean="0"/>
              <a:t>subframe</a:t>
            </a:r>
            <a:r>
              <a:rPr lang="en-US" altLang="ko-KR" sz="1400" dirty="0" smtClean="0"/>
              <a:t>, MAC </a:t>
            </a:r>
            <a:r>
              <a:rPr lang="en-US" altLang="ko-KR" sz="1400" dirty="0" err="1" smtClean="0"/>
              <a:t>Subheader</a:t>
            </a:r>
            <a:r>
              <a:rPr lang="en-US" altLang="ko-KR" sz="1400" dirty="0" smtClean="0"/>
              <a:t> of the n-</a:t>
            </a:r>
            <a:r>
              <a:rPr lang="en-US" altLang="ko-KR" sz="1400" dirty="0" err="1" smtClean="0"/>
              <a:t>th</a:t>
            </a:r>
            <a:r>
              <a:rPr lang="en-US" altLang="ko-KR" sz="1400" dirty="0" smtClean="0"/>
              <a:t> </a:t>
            </a:r>
            <a:r>
              <a:rPr lang="en-US" altLang="ko-KR" sz="1400" dirty="0" err="1" smtClean="0"/>
              <a:t>subframe</a:t>
            </a:r>
            <a:r>
              <a:rPr lang="en-US" altLang="ko-KR" sz="1400" dirty="0" smtClean="0"/>
              <a:t> is included in AAD (4 octets)</a:t>
            </a:r>
          </a:p>
          <a:p>
            <a:pPr lvl="2"/>
            <a:r>
              <a:rPr lang="en-US" altLang="ko-KR" sz="1400" dirty="0" smtClean="0"/>
              <a:t>Payload n is encrypted</a:t>
            </a:r>
          </a:p>
          <a:p>
            <a:r>
              <a:rPr lang="en-US" altLang="ko-KR" sz="1800" dirty="0" smtClean="0"/>
              <a:t>15.3 legacy spec: </a:t>
            </a:r>
            <a:endParaRPr lang="en-US" altLang="ko-KR" sz="1800" dirty="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1520546175"/>
              </p:ext>
            </p:extLst>
          </p:nvPr>
        </p:nvGraphicFramePr>
        <p:xfrm>
          <a:off x="1475656" y="2060848"/>
          <a:ext cx="4824536" cy="457200"/>
        </p:xfrm>
        <a:graphic>
          <a:graphicData uri="http://schemas.openxmlformats.org/drawingml/2006/table">
            <a:tbl>
              <a:tblPr firstRow="1" firstCol="1" bandRow="1">
                <a:tableStyleId>{5C22544A-7EE6-4342-B048-85BDC9FD1C3A}</a:tableStyleId>
              </a:tblPr>
              <a:tblGrid>
                <a:gridCol w="783981"/>
                <a:gridCol w="548013"/>
                <a:gridCol w="457108"/>
                <a:gridCol w="729108"/>
                <a:gridCol w="639564"/>
                <a:gridCol w="274651"/>
                <a:gridCol w="734220"/>
                <a:gridCol w="657891"/>
              </a:tblGrid>
              <a:tr h="0">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 </a:t>
                      </a:r>
                      <a:endParaRPr lang="ko-KR" sz="120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dirty="0">
                          <a:effectLst/>
                        </a:rPr>
                        <a:t>Frame </a:t>
                      </a:r>
                      <a:endParaRPr lang="en-US" sz="1000" dirty="0" smtClean="0">
                        <a:effectLst/>
                      </a:endParaRPr>
                    </a:p>
                    <a:p>
                      <a:pPr algn="ctr">
                        <a:spcAft>
                          <a:spcPts val="0"/>
                        </a:spcAft>
                      </a:pPr>
                      <a:r>
                        <a:rPr lang="en-US" sz="1000" dirty="0" smtClean="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MAC Subheader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Payload 1</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 1</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 1</a:t>
                      </a:r>
                      <a:endParaRPr lang="ko-KR" sz="1200" dirty="0">
                        <a:effectLst/>
                        <a:latin typeface="Times New Roman"/>
                        <a:ea typeface="MS Mincho"/>
                      </a:endParaRPr>
                    </a:p>
                  </a:txBody>
                  <a:tcPr marL="68580" marR="68580" marT="0" marB="0"/>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3641722294"/>
              </p:ext>
            </p:extLst>
          </p:nvPr>
        </p:nvGraphicFramePr>
        <p:xfrm>
          <a:off x="2339752" y="3229000"/>
          <a:ext cx="3096344" cy="457200"/>
        </p:xfrm>
        <a:graphic>
          <a:graphicData uri="http://schemas.openxmlformats.org/drawingml/2006/table">
            <a:tbl>
              <a:tblPr firstRow="1" firstCol="1" bandRow="1">
                <a:tableStyleId>{5C22544A-7EE6-4342-B048-85BDC9FD1C3A}</a:tableStyleId>
              </a:tblPr>
              <a:tblGrid>
                <a:gridCol w="728194"/>
                <a:gridCol w="719220"/>
                <a:gridCol w="218776"/>
                <a:gridCol w="710074"/>
                <a:gridCol w="720080"/>
              </a:tblGrid>
              <a:tr h="0">
                <a:tc>
                  <a:txBody>
                    <a:bodyPr/>
                    <a:lstStyle/>
                    <a:p>
                      <a:pPr algn="ctr">
                        <a:spcAft>
                          <a:spcPts val="0"/>
                        </a:spcAft>
                      </a:pPr>
                      <a:r>
                        <a:rPr lang="en-US" sz="1000" dirty="0">
                          <a:effectLst/>
                        </a:rPr>
                        <a:t>Octets: 4</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a:effectLst/>
                        </a:rPr>
                        <a:t>MAC Subheader 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Payload n</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 n</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 n</a:t>
                      </a:r>
                      <a:endParaRPr lang="ko-KR" sz="1200" dirty="0">
                        <a:effectLst/>
                        <a:latin typeface="Times New Roman"/>
                        <a:ea typeface="MS Mincho"/>
                      </a:endParaRPr>
                    </a:p>
                  </a:txBody>
                  <a:tcPr marL="68580" marR="68580" marT="0" marB="0"/>
                </a:tc>
              </a:tr>
            </a:tbl>
          </a:graphicData>
        </a:graphic>
      </p:graphicFrame>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6022" y="5558409"/>
            <a:ext cx="4780756" cy="966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00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Notes</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Total number of AES-128 invocation using a single key should be limited to 2</a:t>
            </a:r>
            <a:r>
              <a:rPr lang="en-US" altLang="ko-KR" sz="1800" baseline="30000" dirty="0" smtClean="0"/>
              <a:t>48</a:t>
            </a:r>
            <a:r>
              <a:rPr lang="en-US" altLang="ko-KR" sz="1800" dirty="0" smtClean="0"/>
              <a:t> considering birthday attack </a:t>
            </a:r>
            <a:endParaRPr lang="en-US" altLang="ko-KR" sz="1800" dirty="0" smtClean="0"/>
          </a:p>
          <a:p>
            <a:pPr lvl="1"/>
            <a:r>
              <a:rPr lang="en-US" altLang="ko-KR" sz="1400" dirty="0" smtClean="0"/>
              <a:t>Comments from Robert during Monday TG3e session</a:t>
            </a:r>
          </a:p>
          <a:p>
            <a:endParaRPr lang="en-US" altLang="ko-KR" sz="1800" dirty="0" smtClean="0"/>
          </a:p>
          <a:p>
            <a:r>
              <a:rPr lang="en-US" altLang="ko-KR" sz="1800" dirty="0" smtClean="0"/>
              <a:t>Analysis considering 100 </a:t>
            </a:r>
            <a:r>
              <a:rPr lang="en-US" altLang="ko-KR" sz="1800" dirty="0" err="1" smtClean="0"/>
              <a:t>Gbps</a:t>
            </a:r>
            <a:r>
              <a:rPr lang="en-US" altLang="ko-KR" sz="1800" dirty="0" smtClean="0"/>
              <a:t> throughput of HRCP</a:t>
            </a:r>
          </a:p>
          <a:p>
            <a:pPr lvl="1"/>
            <a:r>
              <a:rPr lang="en-US" altLang="ko-KR" sz="1400" dirty="0" smtClean="0"/>
              <a:t>One</a:t>
            </a:r>
            <a:r>
              <a:rPr lang="ko-KR" altLang="en-US" sz="1400" dirty="0" smtClean="0"/>
              <a:t> </a:t>
            </a:r>
            <a:r>
              <a:rPr lang="en-US" altLang="ko-KR" sz="1400" dirty="0" smtClean="0"/>
              <a:t>AES-128 block is 128 bit (16 octets)</a:t>
            </a:r>
          </a:p>
          <a:p>
            <a:pPr lvl="1"/>
            <a:r>
              <a:rPr lang="en-US" altLang="ko-KR" sz="1400" dirty="0" smtClean="0"/>
              <a:t>Total number of octets that can be encrypted using a single Key: </a:t>
            </a:r>
          </a:p>
          <a:p>
            <a:pPr lvl="2"/>
            <a:r>
              <a:rPr lang="en-US" altLang="ko-KR" sz="1400" dirty="0" smtClean="0"/>
              <a:t>2</a:t>
            </a:r>
            <a:r>
              <a:rPr lang="en-US" altLang="ko-KR" sz="1400" baseline="30000" dirty="0" smtClean="0"/>
              <a:t>48</a:t>
            </a:r>
            <a:r>
              <a:rPr lang="en-US" altLang="ko-KR" sz="1400" dirty="0" smtClean="0"/>
              <a:t> * 2</a:t>
            </a:r>
            <a:r>
              <a:rPr lang="en-US" altLang="ko-KR" sz="1400" baseline="30000" dirty="0" smtClean="0"/>
              <a:t>4</a:t>
            </a:r>
            <a:r>
              <a:rPr lang="en-US" altLang="ko-KR" sz="1400" dirty="0" smtClean="0"/>
              <a:t> octets = 2</a:t>
            </a:r>
            <a:r>
              <a:rPr lang="en-US" altLang="ko-KR" sz="1400" baseline="30000" dirty="0" smtClean="0"/>
              <a:t>52</a:t>
            </a:r>
            <a:r>
              <a:rPr lang="en-US" altLang="ko-KR" sz="1400" dirty="0" smtClean="0"/>
              <a:t> octets</a:t>
            </a:r>
          </a:p>
          <a:p>
            <a:pPr lvl="1"/>
            <a:r>
              <a:rPr lang="en-US" altLang="ko-KR" sz="1400" dirty="0" smtClean="0"/>
              <a:t>Maximum duration using a single with 100 </a:t>
            </a:r>
            <a:r>
              <a:rPr lang="en-US" altLang="ko-KR" sz="1400" dirty="0" err="1" smtClean="0"/>
              <a:t>Gbps</a:t>
            </a:r>
            <a:r>
              <a:rPr lang="en-US" altLang="ko-KR" sz="1400" dirty="0" smtClean="0"/>
              <a:t> throughput (worst case):</a:t>
            </a:r>
          </a:p>
          <a:p>
            <a:pPr lvl="2"/>
            <a:r>
              <a:rPr lang="en-US" altLang="ko-KR" sz="1400" dirty="0"/>
              <a:t>2</a:t>
            </a:r>
            <a:r>
              <a:rPr lang="en-US" altLang="ko-KR" sz="1400" baseline="30000" dirty="0"/>
              <a:t>52</a:t>
            </a:r>
            <a:r>
              <a:rPr lang="en-US" altLang="ko-KR" sz="1400" dirty="0" smtClean="0"/>
              <a:t> * 8 bit  /  100000000000 sec = 2</a:t>
            </a:r>
            <a:r>
              <a:rPr lang="en-US" altLang="ko-KR" sz="1400" baseline="30000" dirty="0" smtClean="0"/>
              <a:t>55</a:t>
            </a:r>
            <a:r>
              <a:rPr lang="en-US" altLang="ko-KR" sz="1400" dirty="0" smtClean="0"/>
              <a:t> / 10</a:t>
            </a:r>
            <a:r>
              <a:rPr lang="en-US" altLang="ko-KR" sz="1400" baseline="30000" dirty="0" smtClean="0"/>
              <a:t>11</a:t>
            </a:r>
            <a:r>
              <a:rPr lang="en-US" altLang="ko-KR" sz="1400" dirty="0" smtClean="0"/>
              <a:t> sec = 360,288 sec = 100 hours = 4.17 days </a:t>
            </a:r>
          </a:p>
          <a:p>
            <a:pPr lvl="2"/>
            <a:endParaRPr lang="en-US" altLang="ko-KR" sz="1400" dirty="0"/>
          </a:p>
          <a:p>
            <a:r>
              <a:rPr lang="en-US" altLang="ko-KR" sz="1800" dirty="0" smtClean="0"/>
              <a:t>AES-128 can be used in the worst case scenario</a:t>
            </a:r>
            <a:endParaRPr lang="en-US" altLang="ko-KR" sz="1800" dirty="0" smtClean="0"/>
          </a:p>
          <a:p>
            <a:pPr lvl="2"/>
            <a:endParaRPr lang="en-US" altLang="ko-KR" sz="1400" dirty="0" smtClean="0"/>
          </a:p>
          <a:p>
            <a:pPr lvl="1"/>
            <a:endParaRPr lang="en-US" altLang="ko-KR" sz="1400" dirty="0" smtClean="0"/>
          </a:p>
        </p:txBody>
      </p:sp>
    </p:spTree>
    <p:extLst>
      <p:ext uri="{BB962C8B-B14F-4D97-AF65-F5344CB8AC3E}">
        <p14:creationId xmlns:p14="http://schemas.microsoft.com/office/powerpoint/2010/main" val="2361515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7"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726343243"/>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Masashi Shimizu</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masashi.shimizu@upr-net.co.jp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9" name="正方形/長方形 2"/>
          <p:cNvSpPr/>
          <p:nvPr/>
        </p:nvSpPr>
        <p:spPr>
          <a:xfrm>
            <a:off x="914400" y="2527893"/>
            <a:ext cx="7254815" cy="1569660"/>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a:t>
            </a:r>
            <a:r>
              <a:rPr lang="pt-BR" altLang="ja-JP" sz="3600" dirty="0" smtClean="0">
                <a:latin typeface="Times New Roman" pitchFamily="18" charset="0"/>
                <a:cs typeface="Times New Roman" pitchFamily="18" charset="0"/>
              </a:rPr>
              <a:t>IEEE802.15.3e </a:t>
            </a:r>
          </a:p>
          <a:p>
            <a:pPr algn="ctr"/>
            <a:r>
              <a:rPr lang="pt-BR" altLang="ja-JP" sz="3600" dirty="0" smtClean="0">
                <a:cs typeface="Times New Roman" pitchFamily="18" charset="0"/>
              </a:rPr>
              <a:t>Security Spec (CID 1011 and 1012)</a:t>
            </a:r>
            <a:r>
              <a:rPr lang="en-US" altLang="ja-JP" sz="3600" dirty="0" smtClean="0">
                <a:latin typeface="Times New Roman" panose="02020603050405020304" pitchFamily="18" charset="0"/>
                <a:cs typeface="Times New Roman" panose="02020603050405020304" pitchFamily="18" charset="0"/>
              </a:rPr>
              <a:t> </a:t>
            </a:r>
          </a:p>
          <a:p>
            <a:pPr algn="ctr"/>
            <a:r>
              <a:rPr lang="en-US" altLang="ja-JP" sz="2400" dirty="0" smtClean="0">
                <a:cs typeface="Times New Roman" panose="02020603050405020304" pitchFamily="18" charset="0"/>
              </a:rPr>
              <a:t>January</a:t>
            </a:r>
            <a:r>
              <a:rPr lang="en-US" altLang="ja-JP" sz="2400" dirty="0" smtClean="0">
                <a:latin typeface="Times New Roman" panose="02020603050405020304" pitchFamily="18" charset="0"/>
                <a:cs typeface="Times New Roman" panose="02020603050405020304" pitchFamily="18" charset="0"/>
              </a:rPr>
              <a:t> 18, 2016</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Recap</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conference calls in December 2015, it is determined that:</a:t>
            </a:r>
          </a:p>
          <a:p>
            <a:pPr lvl="1"/>
            <a:r>
              <a:rPr lang="en-US" altLang="ko-KR" sz="1800" dirty="0" smtClean="0"/>
              <a:t>Legacy security features of 15.3 should not be removed in 15.3e</a:t>
            </a:r>
          </a:p>
          <a:p>
            <a:pPr lvl="1"/>
            <a:r>
              <a:rPr lang="en-US" altLang="ko-KR" sz="1800" dirty="0" smtClean="0"/>
              <a:t>CCM is not suitable for increased throughput of 15.3e</a:t>
            </a:r>
          </a:p>
          <a:p>
            <a:pPr lvl="2"/>
            <a:r>
              <a:rPr lang="en-US" altLang="ko-KR" sz="1400" dirty="0" smtClean="0"/>
              <a:t>Use GCM instead of CCM</a:t>
            </a:r>
          </a:p>
          <a:p>
            <a:pPr lvl="2"/>
            <a:r>
              <a:rPr lang="en-US" altLang="ko-KR" sz="1400" dirty="0" smtClean="0"/>
              <a:t>Clause 9 Security spec should be updated to use GCM in 15.3e</a:t>
            </a:r>
          </a:p>
          <a:p>
            <a:pPr lvl="1"/>
            <a:r>
              <a:rPr lang="en-US" altLang="ko-KR" sz="1800" kern="0" dirty="0"/>
              <a:t>Some part of the legacy spec </a:t>
            </a:r>
            <a:r>
              <a:rPr lang="en-US" altLang="ko-KR" sz="1800" kern="0" dirty="0" smtClean="0"/>
              <a:t>should be removed from 15.3e since </a:t>
            </a:r>
            <a:r>
              <a:rPr lang="en-US" altLang="ko-KR" sz="1800" kern="0" dirty="0"/>
              <a:t>only P2P link is used in 15.3e</a:t>
            </a:r>
          </a:p>
          <a:p>
            <a:pPr lvl="2"/>
            <a:r>
              <a:rPr lang="en-US" altLang="ko-KR" sz="1400" dirty="0" smtClean="0"/>
              <a:t>Clause 8 should be cleaned up</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22" y="4653136"/>
            <a:ext cx="9070678"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005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a:t>
            </a:r>
            <a:r>
              <a:rPr lang="en-US" altLang="ko-KR" sz="1800" dirty="0"/>
              <a:t>security operation for HRCP is based on the GCM mode of the AES encryption </a:t>
            </a:r>
            <a:r>
              <a:rPr lang="en-US" altLang="ko-KR" sz="1800" dirty="0" smtClean="0"/>
              <a:t>algorithm</a:t>
            </a:r>
          </a:p>
          <a:p>
            <a:pPr lvl="1"/>
            <a:r>
              <a:rPr lang="en-US" altLang="ko-KR" sz="1600" dirty="0" smtClean="0"/>
              <a:t>GCM </a:t>
            </a:r>
            <a:r>
              <a:rPr lang="en-US" altLang="ko-KR" sz="1600" dirty="0"/>
              <a:t>provides confidentiality, authentication, and integrity for secure frames </a:t>
            </a:r>
            <a:endParaRPr lang="en-US" altLang="ko-KR" sz="1600" dirty="0" smtClean="0"/>
          </a:p>
          <a:p>
            <a:pPr lvl="1"/>
            <a:r>
              <a:rPr lang="en-US" altLang="ko-KR" sz="1600" dirty="0" smtClean="0"/>
              <a:t>Only </a:t>
            </a:r>
            <a:r>
              <a:rPr lang="en-US" altLang="ko-KR" sz="1600" dirty="0"/>
              <a:t>AES-128 GCM </a:t>
            </a:r>
            <a:r>
              <a:rPr lang="en-US" altLang="ko-KR" sz="1600" dirty="0" smtClean="0"/>
              <a:t>is </a:t>
            </a:r>
            <a:r>
              <a:rPr lang="en-US" altLang="ko-KR" sz="1600" dirty="0"/>
              <a:t>used for </a:t>
            </a:r>
            <a:r>
              <a:rPr lang="en-US" altLang="ko-KR" sz="1600" dirty="0" smtClean="0"/>
              <a:t>HRCP</a:t>
            </a:r>
          </a:p>
          <a:p>
            <a:pPr lvl="2"/>
            <a:r>
              <a:rPr lang="en-US" altLang="ko-KR" sz="1600" dirty="0" smtClean="0"/>
              <a:t>AES-128 provides sufficient security</a:t>
            </a:r>
          </a:p>
          <a:p>
            <a:pPr lvl="2"/>
            <a:r>
              <a:rPr lang="en-US" altLang="ko-KR" sz="1600" dirty="0" smtClean="0"/>
              <a:t>Performance degradation is expected if AES-256 is used (10 rounds vs 14 rounds)</a:t>
            </a:r>
          </a:p>
          <a:p>
            <a:pPr lvl="2"/>
            <a:r>
              <a:rPr lang="en-US" altLang="ko-KR" sz="1600" dirty="0" smtClean="0"/>
              <a:t>No extra signaling is needed</a:t>
            </a:r>
          </a:p>
          <a:p>
            <a:pPr lvl="2"/>
            <a:r>
              <a:rPr lang="en-US" altLang="ko-KR" sz="1600" dirty="0" smtClean="0"/>
              <a:t>Cipher suite negotiation is not required</a:t>
            </a:r>
          </a:p>
          <a:p>
            <a:pPr lvl="1"/>
            <a:r>
              <a:rPr lang="en-US" altLang="ko-KR" sz="1600" dirty="0" smtClean="0"/>
              <a:t>16 octet Integrity code is used</a:t>
            </a:r>
          </a:p>
          <a:p>
            <a:pPr lvl="2"/>
            <a:r>
              <a:rPr lang="en-US" altLang="ko-KR" sz="1600" dirty="0" smtClean="0"/>
              <a:t>The use of a short integrity code can increase the chance of collisions</a:t>
            </a:r>
          </a:p>
          <a:p>
            <a:pPr lvl="2"/>
            <a:r>
              <a:rPr lang="en-US" altLang="ko-KR" sz="1600" dirty="0" smtClean="0"/>
              <a:t>It is recommended that 128 bit Integrity code should be used for GCM</a:t>
            </a:r>
          </a:p>
          <a:p>
            <a:pPr lvl="1"/>
            <a:r>
              <a:rPr lang="en-US" altLang="ko-KR" sz="1600" dirty="0" smtClean="0"/>
              <a:t>12 octet nonce is used</a:t>
            </a:r>
          </a:p>
          <a:p>
            <a:pPr lvl="2"/>
            <a:r>
              <a:rPr lang="en-US" altLang="ko-KR" sz="1600" dirty="0" smtClean="0"/>
              <a:t>96 bit Initialization vector can be processed more efficiently in GCM</a:t>
            </a:r>
          </a:p>
          <a:p>
            <a:pPr lvl="1"/>
            <a:endParaRPr lang="en-US" altLang="ko-KR" sz="1400" dirty="0" smtClean="0"/>
          </a:p>
        </p:txBody>
      </p:sp>
    </p:spTree>
    <p:extLst>
      <p:ext uri="{BB962C8B-B14F-4D97-AF65-F5344CB8AC3E}">
        <p14:creationId xmlns:p14="http://schemas.microsoft.com/office/powerpoint/2010/main" val="323800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a:t>
            </a:r>
            <a:r>
              <a:rPr lang="en-US" altLang="ko-KR" sz="1800" dirty="0"/>
              <a:t>Secure Frame Counter (SFC) field and the Time Token field provide message freshness as a defense against replay attacks</a:t>
            </a:r>
          </a:p>
          <a:p>
            <a:pPr lvl="1"/>
            <a:r>
              <a:rPr lang="en-US" altLang="ko-KR" sz="1600" dirty="0"/>
              <a:t>6 octet Time Token is included in the secure beacon </a:t>
            </a:r>
            <a:r>
              <a:rPr lang="en-US" altLang="ko-KR" sz="1600" dirty="0" smtClean="0"/>
              <a:t>frame (6 </a:t>
            </a:r>
            <a:r>
              <a:rPr lang="en-US" altLang="ko-KR" sz="1600" dirty="0"/>
              <a:t>octet Time Token is also used in 15.3 baseline</a:t>
            </a:r>
            <a:r>
              <a:rPr lang="en-US" altLang="ko-KR" sz="1600" dirty="0" smtClean="0"/>
              <a:t>)</a:t>
            </a:r>
          </a:p>
          <a:p>
            <a:pPr lvl="2"/>
            <a:r>
              <a:rPr lang="en-US" altLang="ko-KR" sz="1400" dirty="0" smtClean="0"/>
              <a:t>Time Token is incremented in each beacon</a:t>
            </a:r>
          </a:p>
          <a:p>
            <a:pPr lvl="2"/>
            <a:r>
              <a:rPr lang="en-US" altLang="ko-KR" sz="1400" dirty="0" smtClean="0"/>
              <a:t>For a 1-ms </a:t>
            </a:r>
            <a:r>
              <a:rPr lang="en-US" altLang="ko-KR" sz="1400" dirty="0" err="1" smtClean="0"/>
              <a:t>superframe</a:t>
            </a:r>
            <a:r>
              <a:rPr lang="en-US" altLang="ko-KR" sz="1400" dirty="0" smtClean="0"/>
              <a:t> duration, the time token will roll over only once in every 8,925 years (2</a:t>
            </a:r>
            <a:r>
              <a:rPr lang="en-US" altLang="ko-KR" sz="1400" baseline="30000" dirty="0" smtClean="0"/>
              <a:t>48 </a:t>
            </a:r>
            <a:r>
              <a:rPr lang="en-US" altLang="ko-KR" sz="1400" dirty="0" smtClean="0"/>
              <a:t>/2</a:t>
            </a:r>
            <a:r>
              <a:rPr lang="en-US" altLang="ko-KR" sz="1400" baseline="30000" dirty="0" smtClean="0"/>
              <a:t>35</a:t>
            </a:r>
            <a:r>
              <a:rPr lang="en-US" altLang="ko-KR" sz="1400" dirty="0" smtClean="0"/>
              <a:t> = 2</a:t>
            </a:r>
            <a:r>
              <a:rPr lang="en-US" altLang="ko-KR" sz="1400" baseline="30000" dirty="0" smtClean="0"/>
              <a:t>13</a:t>
            </a:r>
            <a:r>
              <a:rPr lang="en-US" altLang="ko-KR" sz="1400" dirty="0" smtClean="0"/>
              <a:t> years)</a:t>
            </a:r>
          </a:p>
          <a:p>
            <a:pPr lvl="2"/>
            <a:endParaRPr lang="en-US" altLang="ko-KR" sz="1400" dirty="0" smtClean="0"/>
          </a:p>
          <a:p>
            <a:pPr lvl="2"/>
            <a:r>
              <a:rPr lang="en-US" altLang="ko-KR" sz="1400" dirty="0" smtClean="0"/>
              <a:t>The worst case in 15.3e: PPC keep transmitting beacons and no DEV is associated forever</a:t>
            </a:r>
          </a:p>
          <a:p>
            <a:pPr lvl="3"/>
            <a:r>
              <a:rPr lang="en-US" altLang="ko-KR" sz="1400" dirty="0" smtClean="0"/>
              <a:t>If we assume 28.5 us Beacon Interval, the time token will roll over once in every 254 years  (8,925 years * (28.5/1000) = 254 years)</a:t>
            </a:r>
          </a:p>
          <a:p>
            <a:pPr marL="1200150" lvl="3" indent="0">
              <a:buNone/>
            </a:pPr>
            <a:r>
              <a:rPr lang="en-US" altLang="ko-KR" sz="1400" dirty="0" smtClean="0">
                <a:sym typeface="Wingdings" panose="05000000000000000000" pitchFamily="2" charset="2"/>
              </a:rPr>
              <a:t>- No need to increase Time Token field size in 15.3e</a:t>
            </a:r>
            <a:endParaRPr lang="en-US" altLang="ko-KR" sz="1400" dirty="0" smtClean="0"/>
          </a:p>
          <a:p>
            <a:pPr marL="1200150" lvl="3" indent="0">
              <a:buNone/>
            </a:pPr>
            <a:endParaRPr lang="en-US" altLang="ko-KR" sz="800" dirty="0" smtClean="0"/>
          </a:p>
          <a:p>
            <a:pPr lvl="1"/>
            <a:r>
              <a:rPr lang="en-US" altLang="ko-KR" sz="1600" dirty="0" smtClean="0"/>
              <a:t>Time Token and SFC are also used in nonce construction</a:t>
            </a:r>
            <a:endParaRPr lang="en-US" altLang="ko-KR" sz="1600" dirty="0"/>
          </a:p>
        </p:txBody>
      </p:sp>
      <p:sp>
        <p:nvSpPr>
          <p:cNvPr id="10"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(2/3)</a:t>
            </a:r>
            <a:endParaRPr lang="ko-KR" altLang="en-US" kern="0" dirty="0"/>
          </a:p>
        </p:txBody>
      </p:sp>
    </p:spTree>
    <p:extLst>
      <p:ext uri="{BB962C8B-B14F-4D97-AF65-F5344CB8AC3E}">
        <p14:creationId xmlns:p14="http://schemas.microsoft.com/office/powerpoint/2010/main" val="2397871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t>SFC is increased to 4 octets</a:t>
            </a:r>
          </a:p>
          <a:p>
            <a:pPr lvl="1"/>
            <a:r>
              <a:rPr lang="en-US" altLang="ko-KR" sz="1600" dirty="0" smtClean="0"/>
              <a:t>To ensure that the nonce is unique for every frame sent in a </a:t>
            </a:r>
            <a:r>
              <a:rPr lang="en-US" altLang="ko-KR" sz="1600" dirty="0" err="1" smtClean="0"/>
              <a:t>superframe</a:t>
            </a:r>
            <a:r>
              <a:rPr lang="en-US" altLang="ko-KR" sz="1600" dirty="0" smtClean="0"/>
              <a:t>, each secure frame includes a SFC that is incremented for every frame that is sent in the </a:t>
            </a:r>
            <a:r>
              <a:rPr lang="en-US" altLang="ko-KR" sz="1600" dirty="0" err="1" smtClean="0"/>
              <a:t>superframe</a:t>
            </a:r>
            <a:endParaRPr lang="en-US" altLang="ko-KR" sz="1600" dirty="0" smtClean="0"/>
          </a:p>
          <a:p>
            <a:pPr lvl="1"/>
            <a:r>
              <a:rPr lang="en-US" altLang="ko-KR" sz="1600" dirty="0" smtClean="0"/>
              <a:t>In 15.3 spec, SFC is 2 octets</a:t>
            </a:r>
          </a:p>
          <a:p>
            <a:pPr lvl="2"/>
            <a:r>
              <a:rPr lang="en-US" altLang="ko-KR" sz="1400" dirty="0" smtClean="0"/>
              <a:t>This allows a DEV to send up to 65,536 frames in a </a:t>
            </a:r>
            <a:r>
              <a:rPr lang="en-US" altLang="ko-KR" sz="1400" dirty="0" err="1" smtClean="0"/>
              <a:t>superframe</a:t>
            </a:r>
            <a:endParaRPr lang="en-US" altLang="ko-KR" sz="1400" dirty="0" smtClean="0"/>
          </a:p>
          <a:p>
            <a:pPr lvl="1"/>
            <a:r>
              <a:rPr lang="en-US" altLang="ko-KR" sz="1600" dirty="0" smtClean="0"/>
              <a:t>In 15.3e, the beacon is not transmitted during the associated phase</a:t>
            </a:r>
          </a:p>
          <a:p>
            <a:pPr lvl="2"/>
            <a:r>
              <a:rPr lang="en-US" altLang="ko-KR" sz="1400" dirty="0" smtClean="0"/>
              <a:t>SFC is increased to 4 octets to avoid frequent re-keying</a:t>
            </a:r>
          </a:p>
          <a:p>
            <a:pPr lvl="2"/>
            <a:r>
              <a:rPr lang="en-US" altLang="ko-KR" sz="1400" dirty="0" smtClean="0"/>
              <a:t>This allows a HRCP DEV to send up to 2</a:t>
            </a:r>
            <a:r>
              <a:rPr lang="en-US" altLang="ko-KR" sz="1400" baseline="30000" dirty="0" smtClean="0"/>
              <a:t>32</a:t>
            </a:r>
            <a:r>
              <a:rPr lang="en-US" altLang="ko-KR" sz="1400" dirty="0" smtClean="0"/>
              <a:t> frames in a </a:t>
            </a:r>
            <a:r>
              <a:rPr lang="en-US" altLang="ko-KR" sz="1400" dirty="0" err="1" smtClean="0"/>
              <a:t>superframe</a:t>
            </a:r>
            <a:endParaRPr lang="en-US" altLang="ko-KR" sz="1400" dirty="0" smtClean="0"/>
          </a:p>
          <a:p>
            <a:pPr lvl="1"/>
            <a:endParaRPr lang="en-US" altLang="ko-KR" sz="1600" dirty="0"/>
          </a:p>
          <a:p>
            <a:r>
              <a:rPr lang="en-US" altLang="ko-KR" sz="2200" dirty="0" smtClean="0"/>
              <a:t>Clause 8 has been cleaned up</a:t>
            </a:r>
          </a:p>
          <a:p>
            <a:pPr lvl="1"/>
            <a:r>
              <a:rPr lang="en-US" altLang="ko-KR" sz="1400" dirty="0" smtClean="0"/>
              <a:t>Changed PNC to PNC or PPC, </a:t>
            </a:r>
            <a:r>
              <a:rPr lang="en-US" altLang="ko-KR" sz="1400" dirty="0" err="1" smtClean="0"/>
              <a:t>piconet</a:t>
            </a:r>
            <a:r>
              <a:rPr lang="en-US" altLang="ko-KR" sz="1400" dirty="0" smtClean="0"/>
              <a:t> to </a:t>
            </a:r>
            <a:r>
              <a:rPr lang="en-US" altLang="ko-KR" sz="1400" dirty="0" err="1" smtClean="0"/>
              <a:t>piconet</a:t>
            </a:r>
            <a:r>
              <a:rPr lang="en-US" altLang="ko-KR" sz="1400" dirty="0" smtClean="0"/>
              <a:t> or P2Plink, PNC-DEV management key to PNC-DEV management key or PPC-DEV management key, CCM nonce to CCM nonce or GCM nonce, </a:t>
            </a:r>
            <a:r>
              <a:rPr lang="en-US" altLang="ko-KR" sz="1400" dirty="0" err="1" smtClean="0"/>
              <a:t>etc</a:t>
            </a:r>
            <a:endParaRPr lang="en-US" altLang="ko-KR" sz="1400" dirty="0" smtClean="0"/>
          </a:p>
          <a:p>
            <a:pPr lvl="1"/>
            <a:r>
              <a:rPr lang="en-US" altLang="ko-KR" sz="1400" dirty="0" smtClean="0"/>
              <a:t>Indicated that PNC handover related security mechanisms are not applied to HRCP</a:t>
            </a:r>
          </a:p>
          <a:p>
            <a:pPr lvl="1"/>
            <a:r>
              <a:rPr lang="en-US" altLang="ko-KR" sz="1400" dirty="0" smtClean="0"/>
              <a:t>8.3.5 Secure frame generation has been updated to reflect the GCM operation</a:t>
            </a:r>
          </a:p>
          <a:p>
            <a:pPr lvl="1"/>
            <a:r>
              <a:rPr lang="en-US" altLang="ko-KR" sz="1400" dirty="0" smtClean="0"/>
              <a:t>Added Table 8a-1 : Key selection for secure HRCP frames</a:t>
            </a:r>
          </a:p>
          <a:p>
            <a:pPr lvl="1"/>
            <a:endParaRPr lang="en-US" altLang="ko-KR" sz="1400" dirty="0" smtClean="0"/>
          </a:p>
        </p:txBody>
      </p:sp>
      <p:sp>
        <p:nvSpPr>
          <p:cNvPr id="10"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(3/3)</a:t>
            </a:r>
            <a:endParaRPr lang="ko-KR" altLang="en-US" kern="0" dirty="0"/>
          </a:p>
        </p:txBody>
      </p:sp>
    </p:spTree>
    <p:extLst>
      <p:ext uri="{BB962C8B-B14F-4D97-AF65-F5344CB8AC3E}">
        <p14:creationId xmlns:p14="http://schemas.microsoft.com/office/powerpoint/2010/main" val="1820278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Nonce value</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nonce </a:t>
            </a:r>
            <a:r>
              <a:rPr lang="en-US" altLang="ko-KR" sz="1800" dirty="0"/>
              <a:t>used for GCM encryption and authentication shall be unique for a given </a:t>
            </a:r>
            <a:r>
              <a:rPr lang="en-US" altLang="ko-KR" sz="1800" dirty="0" smtClean="0"/>
              <a:t>key</a:t>
            </a:r>
          </a:p>
          <a:p>
            <a:pPr lvl="1"/>
            <a:r>
              <a:rPr lang="en-US" altLang="ko-KR" sz="1600" dirty="0" smtClean="0"/>
              <a:t>DEV </a:t>
            </a:r>
            <a:r>
              <a:rPr lang="en-US" altLang="ko-KR" sz="1600" dirty="0"/>
              <a:t>shall not reuse </a:t>
            </a:r>
            <a:r>
              <a:rPr lang="en-US" altLang="ko-KR" sz="1600" dirty="0" smtClean="0"/>
              <a:t>any SFC </a:t>
            </a:r>
            <a:r>
              <a:rPr lang="en-US" altLang="ko-KR" sz="1600" dirty="0"/>
              <a:t>field value within a single </a:t>
            </a:r>
            <a:r>
              <a:rPr lang="en-US" altLang="ko-KR" sz="1600" dirty="0" err="1"/>
              <a:t>superframe</a:t>
            </a:r>
            <a:r>
              <a:rPr lang="en-US" altLang="ko-KR" sz="1600" dirty="0"/>
              <a:t>, where the same time token counter value is used, that is intended for a particular </a:t>
            </a:r>
            <a:r>
              <a:rPr lang="en-US" altLang="ko-KR" sz="1600" dirty="0" smtClean="0"/>
              <a:t>DEVID</a:t>
            </a:r>
          </a:p>
          <a:p>
            <a:pPr lvl="1"/>
            <a:r>
              <a:rPr lang="en-US" altLang="ko-KR" sz="1600" dirty="0" smtClean="0"/>
              <a:t>The </a:t>
            </a:r>
            <a:r>
              <a:rPr lang="en-US" altLang="ko-KR" sz="1600" dirty="0"/>
              <a:t>uniqueness is guaranteed by the use of the </a:t>
            </a:r>
            <a:r>
              <a:rPr lang="en-US" altLang="ko-KR" sz="1600" dirty="0" err="1"/>
              <a:t>SrcID</a:t>
            </a:r>
            <a:r>
              <a:rPr lang="en-US" altLang="ko-KR" sz="1600" dirty="0"/>
              <a:t>, Time Token, and Secure Frame Counter (</a:t>
            </a:r>
            <a:r>
              <a:rPr lang="en-US" altLang="ko-KR" sz="1600" dirty="0" smtClean="0"/>
              <a:t>SFC)</a:t>
            </a:r>
          </a:p>
          <a:p>
            <a:pPr lvl="2"/>
            <a:r>
              <a:rPr lang="en-US" altLang="ko-KR" sz="1400" dirty="0" smtClean="0"/>
              <a:t>The </a:t>
            </a:r>
            <a:r>
              <a:rPr lang="en-US" altLang="ko-KR" sz="1400" dirty="0" err="1"/>
              <a:t>SrcID</a:t>
            </a:r>
            <a:r>
              <a:rPr lang="en-US" altLang="ko-KR" sz="1400" dirty="0"/>
              <a:t> guarantees that different two DEVs in the P2Plink sharing the same key will use a different </a:t>
            </a:r>
            <a:r>
              <a:rPr lang="en-US" altLang="ko-KR" sz="1400" dirty="0" smtClean="0"/>
              <a:t>nonce</a:t>
            </a:r>
          </a:p>
          <a:p>
            <a:pPr lvl="2"/>
            <a:r>
              <a:rPr lang="en-US" altLang="ko-KR" sz="1400" dirty="0" smtClean="0"/>
              <a:t>The </a:t>
            </a:r>
            <a:r>
              <a:rPr lang="en-US" altLang="ko-KR" sz="1400" dirty="0" err="1"/>
              <a:t>SrcID</a:t>
            </a:r>
            <a:r>
              <a:rPr lang="en-US" altLang="ko-KR" sz="1400" dirty="0"/>
              <a:t> and the secure frame counter guarantee uniqueness of the nonce for a given key within a </a:t>
            </a:r>
            <a:r>
              <a:rPr lang="en-US" altLang="ko-KR" sz="1400" dirty="0" err="1"/>
              <a:t>superframe</a:t>
            </a:r>
            <a:r>
              <a:rPr lang="en-US" altLang="ko-KR" sz="1400" dirty="0"/>
              <a:t>, where the same time token counter value is used, as long as a DEV does not send more than 2</a:t>
            </a:r>
            <a:r>
              <a:rPr lang="en-US" altLang="ko-KR" sz="1400" baseline="30000" dirty="0"/>
              <a:t>32</a:t>
            </a:r>
            <a:r>
              <a:rPr lang="en-US" altLang="ko-KR" sz="1400" dirty="0"/>
              <a:t> frames to the other DEV in the P2Plink within that </a:t>
            </a:r>
            <a:r>
              <a:rPr lang="en-US" altLang="ko-KR" sz="1400" dirty="0" err="1" smtClean="0"/>
              <a:t>superframe</a:t>
            </a:r>
            <a:endParaRPr lang="en-US" altLang="ko-KR" sz="1400" dirty="0" smtClean="0"/>
          </a:p>
          <a:p>
            <a:pPr lvl="3"/>
            <a:r>
              <a:rPr lang="en-US" altLang="ko-KR" sz="1400" dirty="0" err="1" smtClean="0"/>
              <a:t>DestID</a:t>
            </a:r>
            <a:r>
              <a:rPr lang="en-US" altLang="ko-KR" sz="1400" dirty="0" smtClean="0"/>
              <a:t> is not necessary to be included in the nonce value, since there are only two DEVs in a P2Plink</a:t>
            </a:r>
            <a:endParaRPr lang="ko-KR" altLang="ko-KR" sz="1400" dirty="0"/>
          </a:p>
          <a:p>
            <a:endParaRPr lang="en-US" altLang="ko-KR" sz="2000" dirty="0"/>
          </a:p>
          <a:p>
            <a:pPr lvl="1"/>
            <a:endParaRPr lang="en-US" altLang="ko-KR" sz="1800" dirty="0" smtClean="0"/>
          </a:p>
          <a:p>
            <a:pPr lvl="2"/>
            <a:endParaRPr lang="en-US" altLang="ko-KR" sz="1400" dirty="0" smtClean="0"/>
          </a:p>
          <a:p>
            <a:pPr lvl="1"/>
            <a:endParaRPr lang="en-US" altLang="ko-KR" sz="1400" dirty="0" smtClean="0"/>
          </a:p>
        </p:txBody>
      </p:sp>
    </p:spTree>
    <p:extLst>
      <p:ext uri="{BB962C8B-B14F-4D97-AF65-F5344CB8AC3E}">
        <p14:creationId xmlns:p14="http://schemas.microsoft.com/office/powerpoint/2010/main" val="387412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Nonce format</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nonce format (12 octets)</a:t>
            </a:r>
          </a:p>
          <a:p>
            <a:endParaRPr lang="en-US" altLang="ko-KR" sz="1800" dirty="0"/>
          </a:p>
          <a:p>
            <a:pPr marL="0" indent="0">
              <a:buNone/>
            </a:pPr>
            <a:endParaRPr lang="en-US" altLang="ko-KR" sz="1800" dirty="0"/>
          </a:p>
          <a:p>
            <a:r>
              <a:rPr lang="en-US" altLang="ko-KR" sz="1800" dirty="0" smtClean="0"/>
              <a:t>GCM nonce format for aggregated frame (12 octets)</a:t>
            </a:r>
          </a:p>
          <a:p>
            <a:endParaRPr lang="en-US" altLang="ko-KR" sz="1800" dirty="0"/>
          </a:p>
          <a:p>
            <a:pPr marL="0" indent="0">
              <a:buNone/>
            </a:pPr>
            <a:endParaRPr lang="en-US" altLang="ko-KR" sz="1800" dirty="0" smtClean="0"/>
          </a:p>
          <a:p>
            <a:pPr lvl="2"/>
            <a:r>
              <a:rPr lang="en-US" altLang="ko-KR" sz="1400" dirty="0"/>
              <a:t>The Secure </a:t>
            </a:r>
            <a:r>
              <a:rPr lang="en-US" altLang="ko-KR" sz="1400" dirty="0" err="1"/>
              <a:t>Subframe</a:t>
            </a:r>
            <a:r>
              <a:rPr lang="en-US" altLang="ko-KR" sz="1400" dirty="0"/>
              <a:t> Counter </a:t>
            </a:r>
            <a:r>
              <a:rPr lang="en-US" altLang="ko-KR" sz="1400" dirty="0" smtClean="0"/>
              <a:t>is </a:t>
            </a:r>
            <a:r>
              <a:rPr lang="en-US" altLang="ko-KR" sz="1400" dirty="0"/>
              <a:t>incremented for each </a:t>
            </a:r>
            <a:r>
              <a:rPr lang="en-US" altLang="ko-KR" sz="1400" dirty="0" err="1"/>
              <a:t>subframe</a:t>
            </a:r>
            <a:r>
              <a:rPr lang="en-US" altLang="ko-KR" sz="1400" dirty="0"/>
              <a:t> in an aggregated frame, starting from </a:t>
            </a:r>
            <a:r>
              <a:rPr lang="en-US" altLang="ko-KR" sz="1400" dirty="0" smtClean="0"/>
              <a:t>0</a:t>
            </a:r>
          </a:p>
          <a:p>
            <a:pPr lvl="1"/>
            <a:r>
              <a:rPr lang="en-US" altLang="ko-KR" sz="1800" dirty="0" smtClean="0"/>
              <a:t>CCM nonce format in legacy spec (13 octets) :</a:t>
            </a:r>
          </a:p>
        </p:txBody>
      </p:sp>
      <p:graphicFrame>
        <p:nvGraphicFramePr>
          <p:cNvPr id="2" name="표 1"/>
          <p:cNvGraphicFramePr>
            <a:graphicFrameLocks noGrp="1"/>
          </p:cNvGraphicFramePr>
          <p:nvPr>
            <p:extLst>
              <p:ext uri="{D42A27DB-BD31-4B8C-83A1-F6EECF244321}">
                <p14:modId xmlns:p14="http://schemas.microsoft.com/office/powerpoint/2010/main" val="4098520570"/>
              </p:ext>
            </p:extLst>
          </p:nvPr>
        </p:nvGraphicFramePr>
        <p:xfrm>
          <a:off x="1425946" y="2060848"/>
          <a:ext cx="4032448" cy="576064"/>
        </p:xfrm>
        <a:graphic>
          <a:graphicData uri="http://schemas.openxmlformats.org/drawingml/2006/table">
            <a:tbl>
              <a:tblPr firstRow="1" firstCol="1" bandRow="1">
                <a:tableStyleId>{5C22544A-7EE6-4342-B048-85BDC9FD1C3A}</a:tableStyleId>
              </a:tblPr>
              <a:tblGrid>
                <a:gridCol w="771523"/>
                <a:gridCol w="956669"/>
                <a:gridCol w="1224136"/>
                <a:gridCol w="1080120"/>
              </a:tblGrid>
              <a:tr h="240027">
                <a:tc>
                  <a:txBody>
                    <a:bodyPr/>
                    <a:lstStyle/>
                    <a:p>
                      <a:pPr algn="ctr">
                        <a:spcAft>
                          <a:spcPts val="0"/>
                        </a:spcAft>
                      </a:pPr>
                      <a:r>
                        <a:rPr lang="en-US" sz="1000">
                          <a:effectLst/>
                        </a:rPr>
                        <a:t>Octets: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1</a:t>
                      </a:r>
                      <a:endParaRPr lang="ko-KR" sz="1200" dirty="0">
                        <a:effectLst/>
                        <a:latin typeface="Times New Roman"/>
                        <a:ea typeface="MS Mincho"/>
                      </a:endParaRPr>
                    </a:p>
                  </a:txBody>
                  <a:tcPr marL="68580" marR="68580" marT="0" marB="0"/>
                </a:tc>
              </a:tr>
              <a:tr h="336037">
                <a:tc>
                  <a:txBody>
                    <a:bodyPr/>
                    <a:lstStyle/>
                    <a:p>
                      <a:pPr algn="ctr">
                        <a:spcAft>
                          <a:spcPts val="0"/>
                        </a:spcAft>
                      </a:pPr>
                      <a:r>
                        <a:rPr lang="en-US" sz="1000">
                          <a:effectLst/>
                        </a:rPr>
                        <a:t>SrcID</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Time Token</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Secure Frame </a:t>
                      </a:r>
                      <a:endParaRPr lang="en-US" sz="1000" dirty="0" smtClean="0">
                        <a:effectLst/>
                      </a:endParaRPr>
                    </a:p>
                    <a:p>
                      <a:pPr algn="ctr">
                        <a:spcAft>
                          <a:spcPts val="0"/>
                        </a:spcAft>
                      </a:pPr>
                      <a:r>
                        <a:rPr lang="en-US" sz="1000" dirty="0" smtClean="0">
                          <a:effectLst/>
                        </a:rPr>
                        <a:t>Counter </a:t>
                      </a:r>
                      <a:r>
                        <a:rPr lang="en-US" sz="1000" dirty="0">
                          <a:effectLst/>
                        </a:rPr>
                        <a:t>(SFC)</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Padding</a:t>
                      </a:r>
                      <a:endParaRPr lang="ko-KR" sz="1200" dirty="0">
                        <a:effectLst/>
                        <a:latin typeface="Times New Roman"/>
                        <a:ea typeface="MS Mincho"/>
                      </a:endParaRPr>
                    </a:p>
                  </a:txBody>
                  <a:tcPr marL="68580" marR="68580" marT="0" marB="0"/>
                </a:tc>
              </a:tr>
            </a:tbl>
          </a:graphicData>
        </a:graphic>
      </p:graphicFrame>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7" name="표 6"/>
          <p:cNvGraphicFramePr>
            <a:graphicFrameLocks noGrp="1"/>
          </p:cNvGraphicFramePr>
          <p:nvPr>
            <p:extLst>
              <p:ext uri="{D42A27DB-BD31-4B8C-83A1-F6EECF244321}">
                <p14:modId xmlns:p14="http://schemas.microsoft.com/office/powerpoint/2010/main" val="2381000378"/>
              </p:ext>
            </p:extLst>
          </p:nvPr>
        </p:nvGraphicFramePr>
        <p:xfrm>
          <a:off x="1442837" y="2996952"/>
          <a:ext cx="4176465" cy="672336"/>
        </p:xfrm>
        <a:graphic>
          <a:graphicData uri="http://schemas.openxmlformats.org/drawingml/2006/table">
            <a:tbl>
              <a:tblPr firstRow="1" firstCol="1" bandRow="1">
                <a:tableStyleId>{5C22544A-7EE6-4342-B048-85BDC9FD1C3A}</a:tableStyleId>
              </a:tblPr>
              <a:tblGrid>
                <a:gridCol w="770540"/>
                <a:gridCol w="1000994"/>
                <a:gridCol w="1301434"/>
                <a:gridCol w="1103497"/>
              </a:tblGrid>
              <a:tr h="215136">
                <a:tc>
                  <a:txBody>
                    <a:bodyPr/>
                    <a:lstStyle/>
                    <a:p>
                      <a:pPr algn="ctr">
                        <a:spcAft>
                          <a:spcPts val="0"/>
                        </a:spcAft>
                      </a:pPr>
                      <a:r>
                        <a:rPr lang="en-US" sz="1000">
                          <a:effectLst/>
                        </a:rPr>
                        <a:t>Octets: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1</a:t>
                      </a:r>
                      <a:endParaRPr lang="ko-KR" sz="1200">
                        <a:effectLst/>
                        <a:latin typeface="Times New Roman"/>
                        <a:ea typeface="MS Mincho"/>
                      </a:endParaRPr>
                    </a:p>
                  </a:txBody>
                  <a:tcPr marL="68580" marR="68580" marT="0" marB="0"/>
                </a:tc>
              </a:tr>
              <a:tr h="430272">
                <a:tc>
                  <a:txBody>
                    <a:bodyPr/>
                    <a:lstStyle/>
                    <a:p>
                      <a:pPr algn="ctr">
                        <a:spcAft>
                          <a:spcPts val="0"/>
                        </a:spcAft>
                      </a:pPr>
                      <a:r>
                        <a:rPr lang="en-US" sz="1000">
                          <a:effectLst/>
                        </a:rPr>
                        <a:t>SrcID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Time Token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Secure </a:t>
                      </a:r>
                      <a:r>
                        <a:rPr lang="en-US" sz="1000" dirty="0" smtClean="0">
                          <a:effectLst/>
                        </a:rPr>
                        <a:t>Frame</a:t>
                      </a:r>
                    </a:p>
                    <a:p>
                      <a:pPr algn="ctr">
                        <a:spcAft>
                          <a:spcPts val="0"/>
                        </a:spcAft>
                      </a:pPr>
                      <a:r>
                        <a:rPr lang="en-US" sz="1000" dirty="0" smtClean="0">
                          <a:effectLst/>
                        </a:rPr>
                        <a:t> </a:t>
                      </a:r>
                      <a:r>
                        <a:rPr lang="en-US" sz="1000" dirty="0">
                          <a:effectLst/>
                        </a:rPr>
                        <a:t>Counter (SFC)</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Secure  </a:t>
                      </a:r>
                      <a:endParaRPr lang="en-US" sz="1000" dirty="0" smtClean="0">
                        <a:effectLst/>
                      </a:endParaRPr>
                    </a:p>
                    <a:p>
                      <a:pPr algn="ctr">
                        <a:spcAft>
                          <a:spcPts val="0"/>
                        </a:spcAft>
                      </a:pPr>
                      <a:r>
                        <a:rPr lang="en-US" sz="1000" dirty="0" err="1" smtClean="0">
                          <a:effectLst/>
                        </a:rPr>
                        <a:t>Subframe</a:t>
                      </a:r>
                      <a:r>
                        <a:rPr lang="en-US" sz="1000" dirty="0" smtClean="0">
                          <a:effectLst/>
                        </a:rPr>
                        <a:t> </a:t>
                      </a:r>
                      <a:r>
                        <a:rPr lang="en-US" sz="1000" dirty="0">
                          <a:effectLst/>
                        </a:rPr>
                        <a:t>Counter </a:t>
                      </a:r>
                      <a:endParaRPr lang="ko-KR" sz="1200" dirty="0">
                        <a:effectLst/>
                        <a:latin typeface="Times New Roman"/>
                        <a:ea typeface="MS Mincho"/>
                      </a:endParaRPr>
                    </a:p>
                  </a:txBody>
                  <a:tcPr marL="68580" marR="68580" marT="0" marB="0"/>
                </a:tc>
              </a:tr>
            </a:tbl>
          </a:graphicData>
        </a:graphic>
      </p:graphicFrame>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591" y="4391670"/>
            <a:ext cx="5084593" cy="1064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7" y="5435743"/>
            <a:ext cx="5544616" cy="974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39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5704</TotalTime>
  <Words>1832</Words>
  <Application>Microsoft Office PowerPoint</Application>
  <PresentationFormat>화면 슬라이드 쇼(4:3)</PresentationFormat>
  <Paragraphs>378</Paragraphs>
  <Slides>14</Slides>
  <Notes>11</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jasonlee</cp:lastModifiedBy>
  <cp:revision>370</cp:revision>
  <cp:lastPrinted>1998-02-10T13:28:06Z</cp:lastPrinted>
  <dcterms:created xsi:type="dcterms:W3CDTF">2014-03-12T01:39:25Z</dcterms:created>
  <dcterms:modified xsi:type="dcterms:W3CDTF">2016-01-20T15:30:37Z</dcterms:modified>
</cp:coreProperties>
</file>