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8"/>
  </p:notesMasterIdLst>
  <p:handoutMasterIdLst>
    <p:handoutMasterId r:id="rId9"/>
  </p:handoutMasterIdLst>
  <p:sldIdLst>
    <p:sldId id="259" r:id="rId2"/>
    <p:sldId id="324" r:id="rId3"/>
    <p:sldId id="325" r:id="rId4"/>
    <p:sldId id="327" r:id="rId5"/>
    <p:sldId id="328" r:id="rId6"/>
    <p:sldId id="329"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9FF"/>
    <a:srgbClr val="FF99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15" autoAdjust="0"/>
    <p:restoredTop sz="96030" autoAdjust="0"/>
  </p:normalViewPr>
  <p:slideViewPr>
    <p:cSldViewPr>
      <p:cViewPr varScale="1">
        <p:scale>
          <a:sx n="84" d="100"/>
          <a:sy n="84" d="100"/>
        </p:scale>
        <p:origin x="-1668" y="-84"/>
      </p:cViewPr>
      <p:guideLst>
        <p:guide orient="horz" pos="3362"/>
        <p:guide pos="285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378" y="-120"/>
      </p:cViewPr>
      <p:guideLst>
        <p:guide orient="horz" pos="2923"/>
        <p:guide pos="2184"/>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510424D2-30EA-4DBF-ADD7-9935F036306A}"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028641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9522B39B-2C39-4F9C-9430-A9CD3DBEDC59}"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7894919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1</a:t>
            </a:fld>
            <a:endParaRPr lang="en-US" altLang="ja-JP"/>
          </a:p>
        </p:txBody>
      </p:sp>
    </p:spTree>
    <p:extLst>
      <p:ext uri="{BB962C8B-B14F-4D97-AF65-F5344CB8AC3E}">
        <p14:creationId xmlns:p14="http://schemas.microsoft.com/office/powerpoint/2010/main" val="2038142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a:xfrm>
            <a:off x="685800" y="378281"/>
            <a:ext cx="1600200" cy="215444"/>
          </a:xfrm>
        </p:spPr>
        <p:txBody>
          <a:bodyPr/>
          <a:lstStyle>
            <a:lvl1pPr>
              <a:defRPr/>
            </a:lvl1pPr>
          </a:lstStyle>
          <a:p>
            <a:r>
              <a:rPr lang="en-US" altLang="ja-JP" dirty="0" smtClean="0"/>
              <a:t>&lt;Jan. 2016&gt;</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smtClean="0"/>
              <a:t>Kondou (Sony)</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6652F43B-E88C-4292-9842-7923F42985AC}" type="slidenum">
              <a:rPr lang="en-US" altLang="ja-JP"/>
              <a:pPr/>
              <a:t>‹#›</a:t>
            </a:fld>
            <a:endParaRPr lang="en-US" altLang="ja-JP"/>
          </a:p>
        </p:txBody>
      </p:sp>
    </p:spTree>
    <p:extLst>
      <p:ext uri="{BB962C8B-B14F-4D97-AF65-F5344CB8AC3E}">
        <p14:creationId xmlns:p14="http://schemas.microsoft.com/office/powerpoint/2010/main" val="57026616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dirty="0" smtClean="0"/>
              <a:t>&lt;Jan. 2016&gt;</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smtClean="0"/>
              <a:t>Kondou (Sony)</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867CB61E-4224-4065-A98C-4D3B055BC026}" type="slidenum">
              <a:rPr lang="en-US" altLang="ja-JP"/>
              <a:pPr/>
              <a:t>‹#›</a:t>
            </a:fld>
            <a:endParaRPr lang="en-US" altLang="ja-JP"/>
          </a:p>
        </p:txBody>
      </p:sp>
    </p:spTree>
    <p:extLst>
      <p:ext uri="{BB962C8B-B14F-4D97-AF65-F5344CB8AC3E}">
        <p14:creationId xmlns:p14="http://schemas.microsoft.com/office/powerpoint/2010/main" val="6334127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r>
              <a:rPr lang="en-US" altLang="ja-JP" dirty="0" smtClean="0"/>
              <a:t>&lt;Jan. 2016&gt;</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itchFamily="50" charset="-128"/>
              </a:defRPr>
            </a:lvl1pPr>
          </a:lstStyle>
          <a:p>
            <a:r>
              <a:rPr lang="en-US" altLang="ja-JP" smtClean="0"/>
              <a:t>Kondou (Sony)</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itchFamily="50" charset="-128"/>
              </a:defRPr>
            </a:lvl1pPr>
          </a:lstStyle>
          <a:p>
            <a:r>
              <a:rPr lang="en-US" altLang="ja-JP"/>
              <a:t>Slide </a:t>
            </a:r>
            <a:fld id="{54977A5C-F0ED-4241-9D3A-66015270F4BA}" type="slidenum">
              <a:rPr lang="en-US" altLang="ja-JP"/>
              <a:pPr/>
              <a:t>‹#›</a:t>
            </a:fld>
            <a:endParaRPr lang="en-US" altLang="ja-JP"/>
          </a:p>
        </p:txBody>
      </p:sp>
      <p:sp>
        <p:nvSpPr>
          <p:cNvPr id="1031" name="Rectangle 7"/>
          <p:cNvSpPr>
            <a:spLocks noChangeArrowheads="1"/>
          </p:cNvSpPr>
          <p:nvPr/>
        </p:nvSpPr>
        <p:spPr bwMode="auto">
          <a:xfrm>
            <a:off x="3635896" y="394156"/>
            <a:ext cx="482230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ea typeface="ＭＳ Ｐゴシック" pitchFamily="50" charset="-128"/>
              </a:rPr>
              <a:t>doc.: IEEE </a:t>
            </a:r>
            <a:r>
              <a:rPr lang="en-US" altLang="ja-JP" sz="1400" b="1" dirty="0" smtClean="0">
                <a:ea typeface="ＭＳ Ｐゴシック" pitchFamily="50" charset="-128"/>
              </a:rPr>
              <a:t>802.15-16-0057-01-003e</a:t>
            </a:r>
            <a:endParaRPr lang="en-US" altLang="ja-JP" sz="1400" b="1" dirty="0">
              <a:ea typeface="ＭＳ Ｐゴシック" pitchFamily="50"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 name="Rectangle 9"/>
          <p:cNvSpPr>
            <a:spLocks noChangeArrowheads="1"/>
          </p:cNvSpPr>
          <p:nvPr userDrawn="1"/>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pitchFamily="50" charset="-128"/>
              </a:rPr>
              <a:t>Submission</a:t>
            </a:r>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a:xfrm>
            <a:off x="685800" y="378281"/>
            <a:ext cx="1600200" cy="215444"/>
          </a:xfrm>
        </p:spPr>
        <p:txBody>
          <a:bodyPr/>
          <a:lstStyle/>
          <a:p>
            <a:r>
              <a:rPr lang="en-US" altLang="ja-JP" dirty="0" smtClean="0"/>
              <a:t>&lt;Jan. 2016&gt;</a:t>
            </a:r>
            <a:endParaRPr lang="en-US" altLang="ja-JP" dirty="0"/>
          </a:p>
        </p:txBody>
      </p:sp>
      <p:sp>
        <p:nvSpPr>
          <p:cNvPr id="5" name="フッター プレースホルダー 2"/>
          <p:cNvSpPr>
            <a:spLocks noGrp="1"/>
          </p:cNvSpPr>
          <p:nvPr>
            <p:ph type="ftr" sz="quarter" idx="11"/>
          </p:nvPr>
        </p:nvSpPr>
        <p:spPr/>
        <p:txBody>
          <a:bodyPr/>
          <a:lstStyle/>
          <a:p>
            <a:r>
              <a:rPr lang="en-US" altLang="ja-JP" smtClean="0"/>
              <a:t>Kondou (Sony)</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78D5D3F8-D805-444C-8A2D-11DF22B16829}" type="slidenum">
              <a:rPr lang="en-US" altLang="ja-JP"/>
              <a:pPr/>
              <a:t>1</a:t>
            </a:fld>
            <a:endParaRPr lang="en-US" altLang="ja-JP" dirty="0"/>
          </a:p>
        </p:txBody>
      </p:sp>
      <p:sp>
        <p:nvSpPr>
          <p:cNvPr id="8" name="Rectangle 3"/>
          <p:cNvSpPr>
            <a:spLocks noChangeArrowheads="1"/>
          </p:cNvSpPr>
          <p:nvPr/>
        </p:nvSpPr>
        <p:spPr bwMode="auto">
          <a:xfrm>
            <a:off x="365307" y="1016732"/>
            <a:ext cx="8340362" cy="4647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1" i="0" u="sng"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ＭＳ Ｐゴシック" charset="-128"/>
                <a:cs typeface="Times New Roman" pitchFamily="18" charset="0"/>
              </a:rPr>
              <a:t>Project: IEEE P802.15 Working Group for Wireless Personal Area Networks (WPANs)</a:t>
            </a:r>
            <a:endPar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Submission Title: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[Modification</a:t>
            </a:r>
            <a:r>
              <a:rPr kumimoji="1" lang="en-US" altLang="ja-JP" sz="1600" b="0" i="0" u="none" strike="noStrike" kern="1200" cap="none" spc="0" normalizeH="0" noProof="0" dirty="0" smtClean="0">
                <a:ln>
                  <a:noFill/>
                </a:ln>
                <a:solidFill>
                  <a:srgbClr val="000000"/>
                </a:solidFill>
                <a:effectLst/>
                <a:uLnTx/>
                <a:uFillTx/>
                <a:latin typeface="Times New Roman" pitchFamily="18" charset="0"/>
                <a:ea typeface="ＭＳ Ｐゴシック" charset="-128"/>
                <a:cs typeface="Times New Roman" pitchFamily="18" charset="0"/>
              </a:rPr>
              <a:t> of capability for notifying supported kinds</a:t>
            </a:r>
            <a:r>
              <a:rPr kumimoji="1" lang="ja-JP" altLang="en-US" sz="1600" b="0" i="0" u="none" strike="noStrike" kern="1200" cap="none" spc="0" normalizeH="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noProof="0" dirty="0" smtClean="0">
                <a:ln>
                  <a:noFill/>
                </a:ln>
                <a:solidFill>
                  <a:srgbClr val="000000"/>
                </a:solidFill>
                <a:effectLst/>
                <a:uLnTx/>
                <a:uFillTx/>
                <a:latin typeface="Times New Roman" pitchFamily="18" charset="0"/>
                <a:ea typeface="ＭＳ Ｐゴシック" charset="-128"/>
                <a:cs typeface="Times New Roman" pitchFamily="18" charset="0"/>
              </a:rPr>
              <a:t> of SIFS</a:t>
            </a:r>
            <a:r>
              <a:rPr kumimoji="1" lang="pt-BR"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a:cs typeface="Times New Roman" pitchFamily="18" charset="0"/>
              </a:rPr>
              <a:t>] </a:t>
            </a:r>
            <a:endParaRPr kumimoji="1" lang="pt-BR"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Date Submitted: [</a:t>
            </a:r>
            <a:r>
              <a:rPr kumimoji="1" lang="en-US" altLang="ja-JP" sz="160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18</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January 2016]</a:t>
            </a:r>
          </a:p>
          <a:p>
            <a:pPr lvl="0" fontAlgn="auto">
              <a:spcBef>
                <a:spcPts val="0"/>
              </a:spcBef>
              <a:spcAft>
                <a:spcPts val="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Source: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lang="en-US" altLang="ja-JP" sz="1600" dirty="0" smtClean="0">
                <a:solidFill>
                  <a:srgbClr val="000000"/>
                </a:solidFill>
                <a:latin typeface="Times New Roman" pitchFamily="18" charset="0"/>
                <a:ea typeface="ＭＳ Ｐゴシック" charset="-128"/>
                <a:cs typeface="Times New Roman" pitchFamily="18" charset="0"/>
              </a:rPr>
              <a:t>[</a:t>
            </a:r>
            <a:r>
              <a:rPr lang="en-US" altLang="ja-JP" sz="1600" dirty="0" err="1" smtClean="0">
                <a:solidFill>
                  <a:srgbClr val="000000"/>
                </a:solidFill>
                <a:latin typeface="Times New Roman" pitchFamily="18" charset="0"/>
                <a:ea typeface="ＭＳ Ｐゴシック" charset="-128"/>
                <a:cs typeface="Times New Roman" pitchFamily="18" charset="0"/>
              </a:rPr>
              <a:t>Keitarou</a:t>
            </a:r>
            <a:r>
              <a:rPr lang="en-US" altLang="ja-JP" sz="1600" dirty="0" smtClean="0">
                <a:solidFill>
                  <a:srgbClr val="000000"/>
                </a:solidFill>
                <a:latin typeface="Times New Roman" pitchFamily="18" charset="0"/>
                <a:ea typeface="ＭＳ Ｐゴシック" charset="-128"/>
                <a:cs typeface="Times New Roman" pitchFamily="18" charset="0"/>
              </a:rPr>
              <a:t> </a:t>
            </a:r>
            <a:r>
              <a:rPr lang="en-US" altLang="ja-JP" sz="1600" dirty="0" err="1" smtClean="0">
                <a:solidFill>
                  <a:srgbClr val="000000"/>
                </a:solidFill>
                <a:latin typeface="Times New Roman" pitchFamily="18" charset="0"/>
                <a:ea typeface="ＭＳ Ｐゴシック" charset="-128"/>
                <a:cs typeface="Times New Roman" pitchFamily="18" charset="0"/>
              </a:rPr>
              <a:t>Kondou</a:t>
            </a:r>
            <a:r>
              <a:rPr lang="en-US" altLang="ja-JP" sz="1600" dirty="0" smtClean="0">
                <a:solidFill>
                  <a:srgbClr val="000000"/>
                </a:solidFill>
                <a:latin typeface="Times New Roman" panose="02020603050405020304" pitchFamily="18" charset="0"/>
                <a:ea typeface="ＭＳ Ｐゴシック"/>
                <a:cs typeface="Times New Roman" panose="02020603050405020304" pitchFamily="18" charset="0"/>
              </a:rPr>
              <a:t>]</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0"/>
              </a:spcBef>
              <a:spcAft>
                <a:spcPts val="0"/>
              </a:spcAft>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Company: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lang="en-US" altLang="ja-JP" sz="1600" dirty="0" smtClean="0">
                <a:solidFill>
                  <a:srgbClr val="000000"/>
                </a:solidFill>
                <a:latin typeface="Times New Roman" pitchFamily="18" charset="0"/>
                <a:ea typeface="ＭＳ Ｐゴシック" charset="-128"/>
                <a:cs typeface="Times New Roman" pitchFamily="18" charset="0"/>
              </a:rPr>
              <a:t>Sony Corporation</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Address</a:t>
            </a:r>
            <a:r>
              <a:rPr kumimoji="1" lang="en-US" altLang="ja-JP" sz="1600" b="0" i="0" u="none" strike="noStrike" kern="1200" cap="none" spc="0" normalizeH="0" baseline="30000" noProof="0" dirty="0">
                <a:ln>
                  <a:noFill/>
                </a:ln>
                <a:solidFill>
                  <a:srgbClr val="000000"/>
                </a:solidFill>
                <a:effectLst/>
                <a:uLnTx/>
                <a:uFillTx/>
                <a:latin typeface="Times New Roman"/>
                <a:ea typeface="ＭＳ Ｐゴシック"/>
              </a:rPr>
              <a:t>1</a:t>
            </a: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1-7-1 Konan, Minato-</a:t>
            </a:r>
            <a:r>
              <a:rPr kumimoji="1" lang="en-US" altLang="ja-JP" sz="1600" b="0" i="0" u="none" strike="noStrike" kern="1200" cap="none" spc="0" normalizeH="0" baseline="0" noProof="0" dirty="0" err="1" smtClean="0">
                <a:ln>
                  <a:noFill/>
                </a:ln>
                <a:effectLst/>
                <a:uLnTx/>
                <a:uFillTx/>
                <a:latin typeface="Times New Roman" pitchFamily="18" charset="0"/>
                <a:ea typeface="ＭＳ Ｐゴシック" charset="-128"/>
                <a:cs typeface="Times New Roman" pitchFamily="18" charset="0"/>
              </a:rPr>
              <a:t>ku</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 Tokyo 108-0075</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E-Mail</a:t>
            </a:r>
            <a:r>
              <a:rPr kumimoji="1" lang="en-US" altLang="ja-JP" sz="1600" b="0" i="0" u="none" strike="noStrike" kern="1200" cap="none" spc="0" normalizeH="0" baseline="30000" noProof="0" dirty="0">
                <a:ln>
                  <a:noFill/>
                </a:ln>
                <a:solidFill>
                  <a:srgbClr val="000000"/>
                </a:solidFill>
                <a:effectLst/>
                <a:uLnTx/>
                <a:uFillTx/>
                <a:latin typeface="Times New Roman"/>
                <a:ea typeface="ＭＳ Ｐゴシック"/>
              </a:rPr>
              <a:t>1</a:t>
            </a: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err="1" smtClean="0">
                <a:ln>
                  <a:noFill/>
                </a:ln>
                <a:solidFill>
                  <a:srgbClr val="000000"/>
                </a:solidFill>
                <a:effectLst/>
                <a:uLnTx/>
                <a:uFillTx/>
                <a:latin typeface="Times New Roman" pitchFamily="18" charset="0"/>
                <a:ea typeface="ＭＳ Ｐゴシック" charset="-128"/>
                <a:cs typeface="Times New Roman" pitchFamily="18" charset="0"/>
              </a:rPr>
              <a:t>keitarou.Kondou</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jp.sony.com</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600"/>
              </a:spcBef>
              <a:spcAft>
                <a:spcPts val="60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Abstract</a:t>
            </a: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This document presents</a:t>
            </a:r>
            <a:r>
              <a:rPr lang="en-US" altLang="ja-JP" sz="1600" dirty="0">
                <a:solidFill>
                  <a:srgbClr val="000000"/>
                </a:solidFill>
                <a:latin typeface="Times New Roman" pitchFamily="18" charset="0"/>
                <a:ea typeface="ＭＳ Ｐゴシック" charset="-128"/>
                <a:cs typeface="Times New Roman" pitchFamily="18" charset="0"/>
              </a:rPr>
              <a:t> </a:t>
            </a:r>
            <a:r>
              <a:rPr lang="en-US" altLang="ja-JP" sz="1600" dirty="0" smtClean="0">
                <a:solidFill>
                  <a:srgbClr val="000000"/>
                </a:solidFill>
                <a:latin typeface="Times New Roman" pitchFamily="18" charset="0"/>
                <a:ea typeface="ＭＳ Ｐゴシック" charset="-128"/>
                <a:cs typeface="Times New Roman" pitchFamily="18" charset="0"/>
              </a:rPr>
              <a:t>the method for selecting SIFS duration.</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600"/>
              </a:spcBef>
              <a:spcAft>
                <a:spcPts val="60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Purpose: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To </a:t>
            </a:r>
            <a:r>
              <a:rPr lang="en-US" altLang="ja-JP" sz="1600" noProof="0" dirty="0" smtClean="0">
                <a:solidFill>
                  <a:srgbClr val="000000"/>
                </a:solidFill>
                <a:latin typeface="Times New Roman" pitchFamily="18" charset="0"/>
                <a:ea typeface="ＭＳ Ｐゴシック" charset="-128"/>
                <a:cs typeface="Times New Roman" pitchFamily="18" charset="0"/>
              </a:rPr>
              <a:t>modify the current TG3e draft document</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Notice: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Release: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The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contributors acknowledge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and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accept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that this contribution becomes the property of IEEE and may be made publicly available by P802.15</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kumimoji="1" lang="en-US" altLang="ja-JP" smtClean="0"/>
              <a:t>MAC CID #1055</a:t>
            </a:r>
            <a:endParaRPr kumimoji="1" lang="ja-JP" altLang="en-US" dirty="0"/>
          </a:p>
        </p:txBody>
      </p:sp>
      <p:sp>
        <p:nvSpPr>
          <p:cNvPr id="2" name="日付プレースホルダー 1"/>
          <p:cNvSpPr>
            <a:spLocks noGrp="1"/>
          </p:cNvSpPr>
          <p:nvPr>
            <p:ph type="dt" sz="half" idx="10"/>
          </p:nvPr>
        </p:nvSpPr>
        <p:spPr/>
        <p:txBody>
          <a:bodyPr/>
          <a:lstStyle/>
          <a:p>
            <a:r>
              <a:rPr lang="en-US" altLang="ja-JP" dirty="0" smtClean="0"/>
              <a:t>&lt;Jan.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Kondou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2</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3126925905"/>
              </p:ext>
            </p:extLst>
          </p:nvPr>
        </p:nvGraphicFramePr>
        <p:xfrm>
          <a:off x="323781" y="2024844"/>
          <a:ext cx="8496439" cy="2415865"/>
        </p:xfrm>
        <a:graphic>
          <a:graphicData uri="http://schemas.openxmlformats.org/drawingml/2006/table">
            <a:tbl>
              <a:tblPr/>
              <a:tblGrid>
                <a:gridCol w="482406"/>
                <a:gridCol w="846364"/>
                <a:gridCol w="820522"/>
                <a:gridCol w="499635"/>
                <a:gridCol w="551321"/>
                <a:gridCol w="399647"/>
                <a:gridCol w="1656184"/>
                <a:gridCol w="2124488"/>
                <a:gridCol w="287780"/>
                <a:gridCol w="828092"/>
              </a:tblGrid>
              <a:tr h="936104">
                <a:tc>
                  <a:txBody>
                    <a:bodyPr/>
                    <a:lstStyle/>
                    <a:p>
                      <a:pPr algn="ctr" fontAlgn="b"/>
                      <a:r>
                        <a:rPr lang="en-US" sz="1200" b="1" i="0" u="none" strike="noStrike" dirty="0">
                          <a:effectLst/>
                          <a:latin typeface="Arial"/>
                        </a:rPr>
                        <a:t>CID</a:t>
                      </a:r>
                    </a:p>
                  </a:txBody>
                  <a:tcPr marL="5562" marR="5562" marT="55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200" b="1" i="0" u="none" strike="noStrike" dirty="0">
                          <a:effectLst/>
                          <a:latin typeface="Arial"/>
                        </a:rPr>
                        <a:t>Submitter </a:t>
                      </a:r>
                      <a:br>
                        <a:rPr lang="en-US" sz="1200" b="1" i="0" u="none" strike="noStrike" dirty="0">
                          <a:effectLst/>
                          <a:latin typeface="Arial"/>
                        </a:rPr>
                      </a:br>
                      <a:r>
                        <a:rPr lang="en-US" sz="1200" b="1" i="0" u="none" strike="noStrike" dirty="0">
                          <a:effectLst/>
                          <a:latin typeface="Arial"/>
                        </a:rPr>
                        <a:t>Name</a:t>
                      </a:r>
                    </a:p>
                  </a:txBody>
                  <a:tcPr marL="5562" marR="5562" marT="55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200" b="1" i="0" u="none" strike="noStrike" dirty="0">
                          <a:effectLst/>
                          <a:latin typeface="Arial"/>
                        </a:rPr>
                        <a:t>Affiliation</a:t>
                      </a:r>
                    </a:p>
                  </a:txBody>
                  <a:tcPr marL="5562" marR="5562" marT="55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200" b="1" i="0" u="none" strike="noStrike" dirty="0">
                          <a:effectLst/>
                          <a:latin typeface="Arial"/>
                        </a:rPr>
                        <a:t>Page</a:t>
                      </a:r>
                    </a:p>
                  </a:txBody>
                  <a:tcPr marL="5562" marR="5562" marT="55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200" b="1" i="0" u="none" strike="noStrike">
                          <a:effectLst/>
                          <a:latin typeface="Arial"/>
                        </a:rPr>
                        <a:t>Sub-clause</a:t>
                      </a:r>
                    </a:p>
                  </a:txBody>
                  <a:tcPr marL="5562" marR="5562" marT="55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200" b="1" i="0" u="none" strike="noStrike">
                          <a:effectLst/>
                          <a:latin typeface="Arial"/>
                        </a:rPr>
                        <a:t>Line #</a:t>
                      </a:r>
                    </a:p>
                  </a:txBody>
                  <a:tcPr marL="5562" marR="5562" marT="55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200" b="1" i="0" u="none" strike="noStrike">
                          <a:effectLst/>
                          <a:latin typeface="Arial"/>
                        </a:rPr>
                        <a:t>Comment</a:t>
                      </a:r>
                    </a:p>
                  </a:txBody>
                  <a:tcPr marL="5562" marR="5562" marT="55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200" b="1" i="0" u="none" strike="noStrike">
                          <a:effectLst/>
                          <a:latin typeface="Arial"/>
                        </a:rPr>
                        <a:t>Proposed Change</a:t>
                      </a:r>
                    </a:p>
                  </a:txBody>
                  <a:tcPr marL="5562" marR="5562" marT="55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200" b="1" i="0" u="none" strike="noStrike">
                          <a:effectLst/>
                          <a:latin typeface="Arial"/>
                        </a:rPr>
                        <a:t>E/T</a:t>
                      </a:r>
                    </a:p>
                  </a:txBody>
                  <a:tcPr marL="5562" marR="5562" marT="55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200" b="1" i="0" u="none" strike="noStrike">
                          <a:effectLst/>
                          <a:latin typeface="Arial"/>
                        </a:rPr>
                        <a:t>Must Be Satisfied?  (Yes or No)</a:t>
                      </a:r>
                    </a:p>
                  </a:txBody>
                  <a:tcPr marL="5562" marR="5562" marT="55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1479761">
                <a:tc>
                  <a:txBody>
                    <a:bodyPr/>
                    <a:lstStyle/>
                    <a:p>
                      <a:pPr algn="ctr" fontAlgn="b"/>
                      <a:r>
                        <a:rPr lang="en-US" altLang="ja-JP" sz="1200" b="0" i="0" u="none" strike="noStrike">
                          <a:effectLst/>
                          <a:latin typeface="Arial"/>
                        </a:rPr>
                        <a:t>1055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effectLst/>
                          <a:latin typeface="Arial"/>
                        </a:rPr>
                        <a:t>K.Kondou</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effectLst/>
                          <a:latin typeface="Arial"/>
                        </a:rPr>
                        <a:t>Sony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200" b="0" i="0" u="none" strike="noStrike">
                          <a:effectLst/>
                          <a:latin typeface="Arial"/>
                        </a:rPr>
                        <a:t>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200" b="0" i="0" u="none" strike="noStrike">
                          <a:effectLst/>
                          <a:latin typeface="Arial"/>
                        </a:rPr>
                        <a:t>6.4.1.1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200" b="0" i="0" u="none" strike="noStrike">
                          <a:effectLst/>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effectLst/>
                          <a:latin typeface="Arial"/>
                        </a:rPr>
                        <a:t>Both SC and OOK PHY defines three kinds of duration for SIFS. But no procedure to choose duration among them is provided in MAC part.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effectLst/>
                          <a:latin typeface="Arial"/>
                        </a:rPr>
                        <a:t>Define shortest SIFS field in </a:t>
                      </a:r>
                      <a:r>
                        <a:rPr lang="en-US" sz="1200" b="0" i="0" u="none" strike="noStrike" dirty="0" err="1">
                          <a:effectLst/>
                          <a:latin typeface="Arial"/>
                        </a:rPr>
                        <a:t>capablity</a:t>
                      </a:r>
                      <a:r>
                        <a:rPr lang="en-US" sz="1200" b="0" i="0" u="none" strike="noStrike" dirty="0">
                          <a:effectLst/>
                          <a:latin typeface="Arial"/>
                        </a:rPr>
                        <a:t> IE and add a new SIFS IE, so that DEVs can exchange capabilities in the </a:t>
                      </a:r>
                      <a:r>
                        <a:rPr lang="en-US" sz="1200" b="0" i="0" u="none" strike="noStrike" dirty="0" err="1">
                          <a:effectLst/>
                          <a:latin typeface="Arial"/>
                        </a:rPr>
                        <a:t>assosiation</a:t>
                      </a:r>
                      <a:r>
                        <a:rPr lang="en-US" sz="1200" b="0" i="0" u="none" strike="noStrike" dirty="0">
                          <a:effectLst/>
                          <a:latin typeface="Arial"/>
                        </a:rPr>
                        <a:t> process and notify a determined duration in the Association Response with a SIFS IE.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effectLst/>
                          <a:latin typeface="Arial"/>
                        </a:rPr>
                        <a:t>T</a:t>
                      </a:r>
                    </a:p>
                  </a:txBody>
                  <a:tcPr marL="5562" marR="5562" marT="55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effectLst/>
                          <a:latin typeface="Arial"/>
                        </a:rPr>
                        <a:t>Yes</a:t>
                      </a:r>
                    </a:p>
                  </a:txBody>
                  <a:tcPr marL="5562" marR="5562" marT="55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410822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lstStyle/>
          <a:p>
            <a:r>
              <a:rPr kumimoji="1" lang="en-US" altLang="ja-JP" dirty="0" smtClean="0"/>
              <a:t>SIFS duration defined in current draft</a:t>
            </a:r>
            <a:endParaRPr kumimoji="1" lang="ja-JP" altLang="en-US" dirty="0"/>
          </a:p>
        </p:txBody>
      </p:sp>
      <p:sp>
        <p:nvSpPr>
          <p:cNvPr id="2" name="日付プレースホルダー 1"/>
          <p:cNvSpPr>
            <a:spLocks noGrp="1"/>
          </p:cNvSpPr>
          <p:nvPr>
            <p:ph type="dt" sz="half" idx="10"/>
          </p:nvPr>
        </p:nvSpPr>
        <p:spPr/>
        <p:txBody>
          <a:bodyPr/>
          <a:lstStyle/>
          <a:p>
            <a:r>
              <a:rPr lang="en-US" altLang="ja-JP" dirty="0" smtClean="0"/>
              <a:t>&lt;Jan.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Kondou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3</a:t>
            </a:fld>
            <a:endParaRPr lang="en-US" altLang="ja-JP"/>
          </a:p>
        </p:txBody>
      </p:sp>
      <p:sp>
        <p:nvSpPr>
          <p:cNvPr id="10" name="テキスト ボックス 9"/>
          <p:cNvSpPr txBox="1"/>
          <p:nvPr/>
        </p:nvSpPr>
        <p:spPr>
          <a:xfrm>
            <a:off x="431540" y="1628800"/>
            <a:ext cx="8532948" cy="1631216"/>
          </a:xfrm>
          <a:prstGeom prst="rect">
            <a:avLst/>
          </a:prstGeom>
          <a:noFill/>
        </p:spPr>
        <p:txBody>
          <a:bodyPr wrap="square" rtlCol="0">
            <a:spAutoFit/>
          </a:bodyPr>
          <a:lstStyle/>
          <a:p>
            <a:pPr marL="342900" indent="-342900">
              <a:buFont typeface="Arial" panose="020B0604020202020204" pitchFamily="34" charset="0"/>
              <a:buChar char="•"/>
            </a:pPr>
            <a:r>
              <a:rPr kumimoji="1" lang="en-US" altLang="ja-JP" sz="2000" dirty="0" smtClean="0"/>
              <a:t>Both HRCP-SC (Table 11a-19) and HRCP-OOK(11a-31)  PHY define several  kinds of duration for SIFS,</a:t>
            </a:r>
            <a:r>
              <a:rPr kumimoji="1" lang="ja-JP" altLang="en-US" sz="2000" dirty="0" smtClean="0"/>
              <a:t> </a:t>
            </a:r>
            <a:r>
              <a:rPr kumimoji="1" lang="en-US" altLang="ja-JP" sz="2000" dirty="0" smtClean="0"/>
              <a:t>but no selection method is provided.</a:t>
            </a:r>
          </a:p>
          <a:p>
            <a:pPr marL="342900" indent="-342900">
              <a:buFont typeface="Arial" panose="020B0604020202020204" pitchFamily="34" charset="0"/>
              <a:buChar char="•"/>
            </a:pPr>
            <a:endParaRPr kumimoji="1" lang="en-US" altLang="ja-JP" sz="2000" dirty="0"/>
          </a:p>
          <a:p>
            <a:pPr marL="342900" indent="-342900">
              <a:buFont typeface="Arial" panose="020B0604020202020204" pitchFamily="34" charset="0"/>
              <a:buChar char="•"/>
            </a:pPr>
            <a:r>
              <a:rPr kumimoji="1" lang="en-US" altLang="ja-JP" sz="2000" dirty="0" smtClean="0"/>
              <a:t>Variety kinds of  SIFS allows both cost effective or descent performance devices exist. </a:t>
            </a:r>
          </a:p>
        </p:txBody>
      </p:sp>
      <p:grpSp>
        <p:nvGrpSpPr>
          <p:cNvPr id="12" name="グループ化 11"/>
          <p:cNvGrpSpPr/>
          <p:nvPr/>
        </p:nvGrpSpPr>
        <p:grpSpPr>
          <a:xfrm>
            <a:off x="1325157" y="3212976"/>
            <a:ext cx="6343187" cy="3348372"/>
            <a:chOff x="1109976" y="2866366"/>
            <a:chExt cx="6522364" cy="3442954"/>
          </a:xfrm>
        </p:grpSpPr>
        <p:pic>
          <p:nvPicPr>
            <p:cNvPr id="2050" name="Picture 2"/>
            <p:cNvPicPr>
              <a:picLocks noChangeAspect="1" noChangeArrowheads="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19703" t="41181" r="22521" b="31368"/>
            <a:stretch/>
          </p:blipFill>
          <p:spPr bwMode="auto">
            <a:xfrm>
              <a:off x="1145980" y="2866366"/>
              <a:ext cx="6291463" cy="1606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20107" t="40126" r="21839" b="28045"/>
            <a:stretch/>
          </p:blipFill>
          <p:spPr bwMode="auto">
            <a:xfrm>
              <a:off x="1109976" y="4387226"/>
              <a:ext cx="6522364" cy="19220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正方形/長方形 10"/>
            <p:cNvSpPr/>
            <p:nvPr/>
          </p:nvSpPr>
          <p:spPr bwMode="auto">
            <a:xfrm>
              <a:off x="3515302" y="3621726"/>
              <a:ext cx="2388845" cy="324036"/>
            </a:xfrm>
            <a:prstGeom prst="rect">
              <a:avLst/>
            </a:prstGeom>
            <a:noFill/>
            <a:ln w="1905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4" name="正方形/長方形 13"/>
            <p:cNvSpPr/>
            <p:nvPr/>
          </p:nvSpPr>
          <p:spPr bwMode="auto">
            <a:xfrm>
              <a:off x="3347864" y="5229200"/>
              <a:ext cx="2388845" cy="432048"/>
            </a:xfrm>
            <a:prstGeom prst="rect">
              <a:avLst/>
            </a:prstGeom>
            <a:noFill/>
            <a:ln w="1905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21791744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Suggested modification</a:t>
            </a:r>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&lt;Jan. 2016&gt;</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Kondou (Sony)</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smtClean="0"/>
              <a:t>Slide </a:t>
            </a:r>
            <a:fld id="{6652F43B-E88C-4292-9842-7923F42985AC}" type="slidenum">
              <a:rPr lang="en-US" altLang="ja-JP" smtClean="0"/>
              <a:pPr/>
              <a:t>4</a:t>
            </a:fld>
            <a:endParaRPr lang="en-US" altLang="ja-JP"/>
          </a:p>
        </p:txBody>
      </p:sp>
      <p:graphicFrame>
        <p:nvGraphicFramePr>
          <p:cNvPr id="6" name="表 5"/>
          <p:cNvGraphicFramePr>
            <a:graphicFrameLocks noGrp="1"/>
          </p:cNvGraphicFramePr>
          <p:nvPr>
            <p:extLst>
              <p:ext uri="{D42A27DB-BD31-4B8C-83A1-F6EECF244321}">
                <p14:modId xmlns:p14="http://schemas.microsoft.com/office/powerpoint/2010/main" val="1963519106"/>
              </p:ext>
            </p:extLst>
          </p:nvPr>
        </p:nvGraphicFramePr>
        <p:xfrm>
          <a:off x="2411760" y="3933056"/>
          <a:ext cx="4118164" cy="2448068"/>
        </p:xfrm>
        <a:graphic>
          <a:graphicData uri="http://schemas.openxmlformats.org/drawingml/2006/table">
            <a:tbl>
              <a:tblPr firstRow="1" firstCol="1" bandRow="1"/>
              <a:tblGrid>
                <a:gridCol w="1565892"/>
                <a:gridCol w="2552272"/>
              </a:tblGrid>
              <a:tr h="263914">
                <a:tc>
                  <a:txBody>
                    <a:bodyPr/>
                    <a:lstStyle/>
                    <a:p>
                      <a:pPr algn="ctr">
                        <a:spcAft>
                          <a:spcPts val="0"/>
                        </a:spcAft>
                      </a:pPr>
                      <a:r>
                        <a:rPr lang="en-US" altLang="ja-JP" sz="1800" dirty="0" smtClean="0">
                          <a:effectLst/>
                          <a:latin typeface="Times New Roman"/>
                          <a:ea typeface="ＭＳ 明朝"/>
                        </a:rPr>
                        <a:t>Field value</a:t>
                      </a:r>
                      <a:endParaRPr lang="ja-JP" sz="1800" dirty="0">
                        <a:effectLst/>
                        <a:latin typeface="Times New Roman"/>
                        <a:ea typeface="ＭＳ 明朝"/>
                      </a:endParaRPr>
                    </a:p>
                  </a:txBody>
                  <a:tcPr marL="118761" marR="118761"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kern="100">
                          <a:effectLst/>
                          <a:latin typeface="Times New Roman"/>
                          <a:ea typeface="ＭＳ 明朝"/>
                        </a:rPr>
                        <a:t>SIFS duration</a:t>
                      </a:r>
                      <a:endParaRPr lang="ja-JP" sz="1800">
                        <a:effectLst/>
                        <a:latin typeface="Times New Roman"/>
                        <a:ea typeface="ＭＳ 明朝"/>
                      </a:endParaRPr>
                    </a:p>
                  </a:txBody>
                  <a:tcPr marL="118761" marR="118761"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63914">
                <a:tc>
                  <a:txBody>
                    <a:bodyPr/>
                    <a:lstStyle/>
                    <a:p>
                      <a:pPr algn="ctr">
                        <a:spcAft>
                          <a:spcPts val="0"/>
                        </a:spcAft>
                      </a:pPr>
                      <a:r>
                        <a:rPr lang="en-US" sz="1800" kern="100" dirty="0" smtClean="0">
                          <a:effectLst/>
                          <a:latin typeface="Times New Roman"/>
                          <a:ea typeface="ＭＳ 明朝"/>
                        </a:rPr>
                        <a:t>00000</a:t>
                      </a:r>
                      <a:endParaRPr lang="ja-JP" sz="1800" dirty="0">
                        <a:effectLst/>
                        <a:latin typeface="Times New Roman"/>
                        <a:ea typeface="ＭＳ 明朝"/>
                      </a:endParaRPr>
                    </a:p>
                  </a:txBody>
                  <a:tcPr marL="118761" marR="118761"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dirty="0" smtClean="0">
                          <a:effectLst/>
                          <a:latin typeface="Times New Roman"/>
                          <a:ea typeface="ＭＳ 明朝"/>
                        </a:rPr>
                        <a:t>0.0 </a:t>
                      </a:r>
                      <a:r>
                        <a:rPr lang="en-US" sz="1800" dirty="0">
                          <a:effectLst/>
                          <a:latin typeface="Times New Roman"/>
                          <a:ea typeface="ＭＳ 明朝"/>
                        </a:rPr>
                        <a:t>µs</a:t>
                      </a:r>
                      <a:endParaRPr lang="ja-JP" sz="1800" dirty="0">
                        <a:effectLst/>
                        <a:latin typeface="Times New Roman"/>
                        <a:ea typeface="ＭＳ 明朝"/>
                      </a:endParaRPr>
                    </a:p>
                  </a:txBody>
                  <a:tcPr marL="118761" marR="118761"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63914">
                <a:tc>
                  <a:txBody>
                    <a:bodyPr/>
                    <a:lstStyle/>
                    <a:p>
                      <a:pPr algn="ctr">
                        <a:spcAft>
                          <a:spcPts val="0"/>
                        </a:spcAft>
                      </a:pPr>
                      <a:r>
                        <a:rPr lang="en-US" sz="1800" kern="100" dirty="0" smtClean="0">
                          <a:effectLst/>
                          <a:latin typeface="Times New Roman"/>
                          <a:ea typeface="ＭＳ 明朝"/>
                        </a:rPr>
                        <a:t>00001</a:t>
                      </a:r>
                      <a:endParaRPr lang="ja-JP" sz="1800" dirty="0">
                        <a:effectLst/>
                        <a:latin typeface="Times New Roman"/>
                        <a:ea typeface="ＭＳ 明朝"/>
                      </a:endParaRPr>
                    </a:p>
                  </a:txBody>
                  <a:tcPr marL="118761" marR="118761"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dirty="0" smtClean="0">
                          <a:effectLst/>
                          <a:latin typeface="Times New Roman"/>
                          <a:ea typeface="ＭＳ 明朝"/>
                        </a:rPr>
                        <a:t>0.1 </a:t>
                      </a:r>
                      <a:r>
                        <a:rPr lang="en-US" sz="1800" dirty="0">
                          <a:effectLst/>
                          <a:latin typeface="Times New Roman"/>
                          <a:ea typeface="ＭＳ 明朝"/>
                        </a:rPr>
                        <a:t>µs</a:t>
                      </a:r>
                      <a:endParaRPr lang="ja-JP" sz="1800" dirty="0">
                        <a:effectLst/>
                        <a:latin typeface="Times New Roman"/>
                        <a:ea typeface="ＭＳ 明朝"/>
                      </a:endParaRPr>
                    </a:p>
                  </a:txBody>
                  <a:tcPr marL="118761" marR="118761"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63914">
                <a:tc>
                  <a:txBody>
                    <a:bodyPr/>
                    <a:lstStyle/>
                    <a:p>
                      <a:pPr algn="ctr">
                        <a:spcAft>
                          <a:spcPts val="0"/>
                        </a:spcAft>
                      </a:pPr>
                      <a:r>
                        <a:rPr lang="en-US" altLang="ja-JP" sz="1800" kern="100" dirty="0" smtClean="0">
                          <a:effectLst/>
                          <a:latin typeface="Times New Roman"/>
                          <a:ea typeface="ＭＳ 明朝"/>
                        </a:rPr>
                        <a:t>00010</a:t>
                      </a:r>
                      <a:endParaRPr lang="ja-JP" sz="1800" dirty="0">
                        <a:effectLst/>
                        <a:latin typeface="Times New Roman"/>
                        <a:ea typeface="ＭＳ 明朝"/>
                      </a:endParaRPr>
                    </a:p>
                  </a:txBody>
                  <a:tcPr marL="118761" marR="118761"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dirty="0" smtClean="0">
                          <a:effectLst/>
                          <a:latin typeface="Times New Roman"/>
                          <a:ea typeface="ＭＳ 明朝"/>
                        </a:rPr>
                        <a:t>0.2 </a:t>
                      </a:r>
                      <a:r>
                        <a:rPr lang="en-US" sz="1800" dirty="0">
                          <a:effectLst/>
                          <a:latin typeface="Times New Roman"/>
                          <a:ea typeface="ＭＳ 明朝"/>
                        </a:rPr>
                        <a:t>µs</a:t>
                      </a:r>
                      <a:endParaRPr lang="ja-JP" sz="1800" dirty="0">
                        <a:effectLst/>
                        <a:latin typeface="Times New Roman"/>
                        <a:ea typeface="ＭＳ 明朝"/>
                      </a:endParaRPr>
                    </a:p>
                  </a:txBody>
                  <a:tcPr marL="118761" marR="118761"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527828">
                <a:tc gridSpan="2">
                  <a:txBody>
                    <a:bodyPr/>
                    <a:lstStyle/>
                    <a:p>
                      <a:pPr algn="ctr">
                        <a:spcAft>
                          <a:spcPts val="0"/>
                        </a:spcAft>
                      </a:pPr>
                      <a:endParaRPr lang="ja-JP" sz="1800" dirty="0">
                        <a:effectLst/>
                        <a:latin typeface="Times New Roman"/>
                        <a:ea typeface="ＭＳ 明朝"/>
                      </a:endParaRPr>
                    </a:p>
                  </a:txBody>
                  <a:tcPr marL="118761" marR="118761" marT="0" marB="0">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algn="ctr">
                        <a:spcAft>
                          <a:spcPts val="0"/>
                        </a:spcAft>
                      </a:pPr>
                      <a:endParaRPr lang="ja-JP" sz="1800" dirty="0">
                        <a:effectLst/>
                        <a:latin typeface="Times New Roman"/>
                        <a:ea typeface="ＭＳ 明朝"/>
                      </a:endParaRPr>
                    </a:p>
                  </a:txBody>
                  <a:tcPr marL="118761" marR="118761"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63914">
                <a:tc>
                  <a:txBody>
                    <a:bodyPr/>
                    <a:lstStyle/>
                    <a:p>
                      <a:pPr algn="ctr">
                        <a:spcAft>
                          <a:spcPts val="0"/>
                        </a:spcAft>
                      </a:pPr>
                      <a:r>
                        <a:rPr lang="en-US" altLang="ja-JP" sz="1800" dirty="0" smtClean="0">
                          <a:effectLst/>
                          <a:latin typeface="Times New Roman"/>
                          <a:ea typeface="ＭＳ 明朝"/>
                        </a:rPr>
                        <a:t>11000</a:t>
                      </a:r>
                      <a:endParaRPr lang="ja-JP" sz="1800" dirty="0">
                        <a:effectLst/>
                        <a:latin typeface="Times New Roman"/>
                        <a:ea typeface="ＭＳ 明朝"/>
                      </a:endParaRPr>
                    </a:p>
                  </a:txBody>
                  <a:tcPr marL="118761" marR="118761"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altLang="ja-JP" sz="1800" dirty="0" smtClean="0">
                          <a:effectLst/>
                          <a:latin typeface="Times New Roman"/>
                          <a:ea typeface="ＭＳ 明朝"/>
                        </a:rPr>
                        <a:t>2.4 µs</a:t>
                      </a:r>
                      <a:endParaRPr lang="ja-JP" altLang="ja-JP" sz="1800" dirty="0">
                        <a:effectLst/>
                        <a:latin typeface="Times New Roman"/>
                        <a:ea typeface="ＭＳ 明朝"/>
                      </a:endParaRPr>
                    </a:p>
                  </a:txBody>
                  <a:tcPr marL="118761" marR="118761"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63914">
                <a:tc>
                  <a:txBody>
                    <a:bodyPr/>
                    <a:lstStyle/>
                    <a:p>
                      <a:pPr algn="ctr">
                        <a:spcAft>
                          <a:spcPts val="0"/>
                        </a:spcAft>
                      </a:pPr>
                      <a:r>
                        <a:rPr lang="en-US" altLang="ja-JP" sz="1800" dirty="0" smtClean="0">
                          <a:effectLst/>
                          <a:latin typeface="Times New Roman"/>
                          <a:ea typeface="ＭＳ 明朝"/>
                        </a:rPr>
                        <a:t>11001</a:t>
                      </a:r>
                      <a:endParaRPr lang="ja-JP" sz="1800" dirty="0">
                        <a:effectLst/>
                        <a:latin typeface="Times New Roman"/>
                        <a:ea typeface="ＭＳ 明朝"/>
                      </a:endParaRPr>
                    </a:p>
                  </a:txBody>
                  <a:tcPr marL="118761" marR="118761"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800" dirty="0" smtClean="0">
                          <a:effectLst/>
                          <a:latin typeface="Times New Roman"/>
                          <a:ea typeface="ＭＳ 明朝"/>
                        </a:rPr>
                        <a:t>2.5 µs</a:t>
                      </a:r>
                      <a:endParaRPr lang="ja-JP" altLang="ja-JP" sz="1800" dirty="0" smtClean="0">
                        <a:effectLst/>
                        <a:latin typeface="Times New Roman"/>
                        <a:ea typeface="ＭＳ 明朝"/>
                      </a:endParaRPr>
                    </a:p>
                  </a:txBody>
                  <a:tcPr marL="118761" marR="118761"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63914">
                <a:tc>
                  <a:txBody>
                    <a:bodyPr/>
                    <a:lstStyle/>
                    <a:p>
                      <a:pPr algn="ctr">
                        <a:spcAft>
                          <a:spcPts val="0"/>
                        </a:spcAft>
                      </a:pPr>
                      <a:r>
                        <a:rPr lang="en-US" altLang="ja-JP" sz="1800" dirty="0" smtClean="0">
                          <a:effectLst/>
                          <a:latin typeface="Times New Roman"/>
                          <a:ea typeface="ＭＳ 明朝"/>
                        </a:rPr>
                        <a:t>11010-11111</a:t>
                      </a:r>
                      <a:endParaRPr lang="ja-JP" sz="1800" dirty="0">
                        <a:effectLst/>
                        <a:latin typeface="Times New Roman"/>
                        <a:ea typeface="ＭＳ 明朝"/>
                      </a:endParaRPr>
                    </a:p>
                  </a:txBody>
                  <a:tcPr marL="118761" marR="118761"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altLang="ja-JP" sz="1800" dirty="0" smtClean="0">
                          <a:effectLst/>
                          <a:latin typeface="Times New Roman"/>
                          <a:ea typeface="ＭＳ 明朝"/>
                        </a:rPr>
                        <a:t>reserved</a:t>
                      </a:r>
                      <a:endParaRPr lang="ja-JP" sz="1800" dirty="0">
                        <a:effectLst/>
                        <a:latin typeface="Times New Roman"/>
                        <a:ea typeface="ＭＳ 明朝"/>
                      </a:endParaRPr>
                    </a:p>
                  </a:txBody>
                  <a:tcPr marL="118761" marR="118761"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7" name="正方形/長方形 6"/>
          <p:cNvSpPr/>
          <p:nvPr/>
        </p:nvSpPr>
        <p:spPr>
          <a:xfrm>
            <a:off x="2210073" y="3484984"/>
            <a:ext cx="4558171" cy="400110"/>
          </a:xfrm>
          <a:prstGeom prst="rect">
            <a:avLst/>
          </a:prstGeom>
        </p:spPr>
        <p:txBody>
          <a:bodyPr wrap="none">
            <a:spAutoFit/>
          </a:bodyPr>
          <a:lstStyle/>
          <a:p>
            <a:r>
              <a:rPr lang="en-US" altLang="ja-JP" sz="2000" b="1" u="sng" dirty="0"/>
              <a:t>Table X-XX – Supported SIFS encoding</a:t>
            </a:r>
            <a:endParaRPr lang="ja-JP" altLang="ja-JP" sz="2000" b="1" u="sng" dirty="0"/>
          </a:p>
        </p:txBody>
      </p:sp>
      <p:sp>
        <p:nvSpPr>
          <p:cNvPr id="8" name="テキスト ボックス 7"/>
          <p:cNvSpPr txBox="1"/>
          <p:nvPr/>
        </p:nvSpPr>
        <p:spPr>
          <a:xfrm>
            <a:off x="284705" y="1808820"/>
            <a:ext cx="8643779" cy="1631216"/>
          </a:xfrm>
          <a:prstGeom prst="rect">
            <a:avLst/>
          </a:prstGeom>
          <a:noFill/>
        </p:spPr>
        <p:txBody>
          <a:bodyPr wrap="square" rtlCol="0">
            <a:spAutoFit/>
          </a:bodyPr>
          <a:lstStyle/>
          <a:p>
            <a:pPr marL="342900" indent="-342900">
              <a:buFont typeface="Arial" panose="020B0604020202020204" pitchFamily="34" charset="0"/>
              <a:buChar char="•"/>
            </a:pPr>
            <a:r>
              <a:rPr kumimoji="1" lang="en-US" altLang="ja-JP" sz="2000" dirty="0" smtClean="0"/>
              <a:t>Add supported SIFS encoding field to current capability field to indicate shortest SIFS duration supported at each device.</a:t>
            </a:r>
          </a:p>
          <a:p>
            <a:pPr marL="342900" indent="-342900">
              <a:buFont typeface="Arial" panose="020B0604020202020204" pitchFamily="34" charset="0"/>
              <a:buChar char="•"/>
            </a:pPr>
            <a:endParaRPr kumimoji="1" lang="en-US" altLang="ja-JP" sz="2000" dirty="0" smtClean="0"/>
          </a:p>
          <a:p>
            <a:pPr marL="342900" indent="-342900">
              <a:buFont typeface="Arial" panose="020B0604020202020204" pitchFamily="34" charset="0"/>
              <a:buChar char="•"/>
            </a:pPr>
            <a:r>
              <a:rPr kumimoji="1" lang="en-US" altLang="ja-JP" sz="2000" dirty="0"/>
              <a:t>In case supported SIFS encoding </a:t>
            </a:r>
            <a:r>
              <a:rPr kumimoji="1" lang="en-US" altLang="ja-JP" sz="2000"/>
              <a:t>field </a:t>
            </a:r>
            <a:r>
              <a:rPr kumimoji="1" lang="en-US" altLang="ja-JP" sz="2000" smtClean="0"/>
              <a:t>value is </a:t>
            </a:r>
            <a:r>
              <a:rPr kumimoji="1" lang="en-US" altLang="ja-JP" sz="2000" dirty="0" smtClean="0"/>
              <a:t>10000, from 1.6 to 2.5 </a:t>
            </a:r>
            <a:r>
              <a:rPr lang="en-US" altLang="ja-JP" sz="2000" dirty="0">
                <a:latin typeface="Times New Roman"/>
                <a:ea typeface="ＭＳ 明朝"/>
              </a:rPr>
              <a:t>µs</a:t>
            </a:r>
            <a:r>
              <a:rPr lang="en-US" altLang="ja-JP" sz="2000" dirty="0" smtClean="0">
                <a:latin typeface="Times New Roman"/>
                <a:ea typeface="ＭＳ 明朝"/>
              </a:rPr>
              <a:t> of SIFS duration is </a:t>
            </a:r>
            <a:r>
              <a:rPr lang="en-US" altLang="ja-JP" sz="2000" dirty="0">
                <a:latin typeface="Times New Roman"/>
                <a:ea typeface="ＭＳ 明朝"/>
              </a:rPr>
              <a:t>supported</a:t>
            </a:r>
            <a:r>
              <a:rPr lang="en-US" altLang="ja-JP" sz="2000" dirty="0" smtClean="0">
                <a:latin typeface="Times New Roman"/>
                <a:ea typeface="ＭＳ 明朝"/>
              </a:rPr>
              <a:t>.</a:t>
            </a:r>
            <a:endParaRPr kumimoji="1" lang="ja-JP" altLang="en-US" sz="2000" dirty="0"/>
          </a:p>
        </p:txBody>
      </p:sp>
      <p:cxnSp>
        <p:nvCxnSpPr>
          <p:cNvPr id="11" name="直線コネクタ 10"/>
          <p:cNvCxnSpPr/>
          <p:nvPr/>
        </p:nvCxnSpPr>
        <p:spPr bwMode="auto">
          <a:xfrm>
            <a:off x="5148064" y="5157192"/>
            <a:ext cx="0" cy="288032"/>
          </a:xfrm>
          <a:prstGeom prst="line">
            <a:avLst/>
          </a:prstGeom>
          <a:solidFill>
            <a:schemeClr val="accent1"/>
          </a:solidFill>
          <a:ln w="28575" cap="flat" cmpd="sng" algn="ctr">
            <a:solidFill>
              <a:schemeClr val="tx1"/>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直線コネクタ 11"/>
          <p:cNvCxnSpPr/>
          <p:nvPr/>
        </p:nvCxnSpPr>
        <p:spPr bwMode="auto">
          <a:xfrm>
            <a:off x="3167844" y="5157192"/>
            <a:ext cx="0" cy="288032"/>
          </a:xfrm>
          <a:prstGeom prst="line">
            <a:avLst/>
          </a:prstGeom>
          <a:solidFill>
            <a:schemeClr val="accent1"/>
          </a:solidFill>
          <a:ln w="28575" cap="flat" cmpd="sng" algn="ctr">
            <a:solidFill>
              <a:schemeClr val="tx1"/>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275220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en-US" altLang="ja-JP" dirty="0" smtClean="0"/>
              <a:t>How it works</a:t>
            </a:r>
            <a:endParaRPr kumimoji="1" lang="ja-JP" altLang="en-US" dirty="0"/>
          </a:p>
        </p:txBody>
      </p:sp>
      <p:sp>
        <p:nvSpPr>
          <p:cNvPr id="2" name="日付プレースホルダー 1"/>
          <p:cNvSpPr>
            <a:spLocks noGrp="1"/>
          </p:cNvSpPr>
          <p:nvPr>
            <p:ph type="dt" sz="half" idx="10"/>
          </p:nvPr>
        </p:nvSpPr>
        <p:spPr/>
        <p:txBody>
          <a:bodyPr/>
          <a:lstStyle/>
          <a:p>
            <a:r>
              <a:rPr lang="en-US" altLang="ja-JP" smtClean="0"/>
              <a:t>&lt;Jan.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Kondou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5</a:t>
            </a:fld>
            <a:endParaRPr lang="en-US" altLang="ja-JP"/>
          </a:p>
        </p:txBody>
      </p:sp>
      <p:grpSp>
        <p:nvGrpSpPr>
          <p:cNvPr id="18" name="グループ化 17"/>
          <p:cNvGrpSpPr/>
          <p:nvPr/>
        </p:nvGrpSpPr>
        <p:grpSpPr>
          <a:xfrm>
            <a:off x="143508" y="2503929"/>
            <a:ext cx="8757126" cy="3841395"/>
            <a:chOff x="112229" y="2503929"/>
            <a:chExt cx="8757126" cy="3841395"/>
          </a:xfrm>
        </p:grpSpPr>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05086" y="3007985"/>
              <a:ext cx="5391150" cy="276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正方形/長方形 5"/>
            <p:cNvSpPr/>
            <p:nvPr/>
          </p:nvSpPr>
          <p:spPr>
            <a:xfrm>
              <a:off x="2839798" y="6068325"/>
              <a:ext cx="2321726" cy="276999"/>
            </a:xfrm>
            <a:prstGeom prst="rect">
              <a:avLst/>
            </a:prstGeom>
          </p:spPr>
          <p:txBody>
            <a:bodyPr wrap="none">
              <a:spAutoFit/>
            </a:bodyPr>
            <a:lstStyle/>
            <a:p>
              <a:r>
                <a:rPr lang="en-US" altLang="ja-JP" b="1" dirty="0"/>
                <a:t>Figure 4-2a – One cycle of PPAP</a:t>
              </a:r>
              <a:endParaRPr lang="ja-JP" altLang="ja-JP" dirty="0"/>
            </a:p>
          </p:txBody>
        </p:sp>
        <p:sp>
          <p:nvSpPr>
            <p:cNvPr id="7" name="テキスト ボックス 6"/>
            <p:cNvSpPr txBox="1"/>
            <p:nvPr/>
          </p:nvSpPr>
          <p:spPr>
            <a:xfrm>
              <a:off x="112229" y="3296017"/>
              <a:ext cx="1439818" cy="276999"/>
            </a:xfrm>
            <a:prstGeom prst="rect">
              <a:avLst/>
            </a:prstGeom>
            <a:noFill/>
          </p:spPr>
          <p:txBody>
            <a:bodyPr wrap="none" rtlCol="0">
              <a:spAutoFit/>
            </a:bodyPr>
            <a:lstStyle/>
            <a:p>
              <a:r>
                <a:rPr kumimoji="1" lang="en-US" altLang="ja-JP" dirty="0"/>
                <a:t>i</a:t>
              </a:r>
              <a:r>
                <a:rPr kumimoji="1" lang="en-US" altLang="ja-JP" dirty="0" smtClean="0"/>
                <a:t>ncludes SIFS_PPC </a:t>
              </a:r>
              <a:endParaRPr kumimoji="1" lang="ja-JP" altLang="en-US" dirty="0"/>
            </a:p>
          </p:txBody>
        </p:sp>
        <p:sp>
          <p:nvSpPr>
            <p:cNvPr id="8" name="テキスト ボックス 7"/>
            <p:cNvSpPr txBox="1"/>
            <p:nvPr/>
          </p:nvSpPr>
          <p:spPr>
            <a:xfrm>
              <a:off x="1660401" y="2503929"/>
              <a:ext cx="2198038" cy="276999"/>
            </a:xfrm>
            <a:prstGeom prst="rect">
              <a:avLst/>
            </a:prstGeom>
            <a:noFill/>
          </p:spPr>
          <p:txBody>
            <a:bodyPr wrap="none" rtlCol="0">
              <a:spAutoFit/>
            </a:bodyPr>
            <a:lstStyle/>
            <a:p>
              <a:r>
                <a:rPr kumimoji="1" lang="en-US" altLang="ja-JP" dirty="0" smtClean="0"/>
                <a:t>SIFS duration of 2.5 </a:t>
              </a:r>
              <a:r>
                <a:rPr lang="en-US" altLang="ja-JP" dirty="0" smtClean="0">
                  <a:latin typeface="Times New Roman"/>
                  <a:ea typeface="ＭＳ 明朝"/>
                </a:rPr>
                <a:t>µs (default)</a:t>
              </a:r>
              <a:endParaRPr kumimoji="1" lang="ja-JP" altLang="en-US" dirty="0"/>
            </a:p>
          </p:txBody>
        </p:sp>
        <p:sp>
          <p:nvSpPr>
            <p:cNvPr id="9" name="左右矢印 8"/>
            <p:cNvSpPr/>
            <p:nvPr/>
          </p:nvSpPr>
          <p:spPr bwMode="auto">
            <a:xfrm>
              <a:off x="1660401" y="2791961"/>
              <a:ext cx="2304000" cy="180020"/>
            </a:xfrm>
            <a:prstGeom prst="leftRightArrow">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1" name="左右矢印 10"/>
            <p:cNvSpPr/>
            <p:nvPr/>
          </p:nvSpPr>
          <p:spPr bwMode="auto">
            <a:xfrm>
              <a:off x="3964657" y="2791961"/>
              <a:ext cx="1692000" cy="180020"/>
            </a:xfrm>
            <a:prstGeom prst="leftRightArrow">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2" name="テキスト ボックス 11"/>
            <p:cNvSpPr txBox="1"/>
            <p:nvPr/>
          </p:nvSpPr>
          <p:spPr>
            <a:xfrm>
              <a:off x="3964657" y="2514962"/>
              <a:ext cx="2403222" cy="276999"/>
            </a:xfrm>
            <a:prstGeom prst="rect">
              <a:avLst/>
            </a:prstGeom>
            <a:noFill/>
          </p:spPr>
          <p:txBody>
            <a:bodyPr wrap="none" rtlCol="0">
              <a:spAutoFit/>
            </a:bodyPr>
            <a:lstStyle/>
            <a:p>
              <a:r>
                <a:rPr kumimoji="1" lang="en-US" altLang="ja-JP" dirty="0" smtClean="0"/>
                <a:t>Use SIFS duration of SIFS_ASSOC</a:t>
              </a:r>
              <a:endParaRPr kumimoji="1" lang="ja-JP" altLang="en-US" dirty="0"/>
            </a:p>
          </p:txBody>
        </p:sp>
        <p:sp>
          <p:nvSpPr>
            <p:cNvPr id="13" name="テキスト ボックス 12"/>
            <p:cNvSpPr txBox="1"/>
            <p:nvPr/>
          </p:nvSpPr>
          <p:spPr>
            <a:xfrm>
              <a:off x="1192349" y="5887665"/>
              <a:ext cx="1472326" cy="276999"/>
            </a:xfrm>
            <a:prstGeom prst="rect">
              <a:avLst/>
            </a:prstGeom>
            <a:noFill/>
          </p:spPr>
          <p:txBody>
            <a:bodyPr wrap="none" rtlCol="0">
              <a:spAutoFit/>
            </a:bodyPr>
            <a:lstStyle/>
            <a:p>
              <a:r>
                <a:rPr kumimoji="1" lang="en-US" altLang="ja-JP" dirty="0"/>
                <a:t>i</a:t>
              </a:r>
              <a:r>
                <a:rPr kumimoji="1" lang="en-US" altLang="ja-JP" dirty="0" smtClean="0"/>
                <a:t>ncludes SIFS_DEV </a:t>
              </a:r>
              <a:endParaRPr kumimoji="1" lang="ja-JP" altLang="en-US" dirty="0"/>
            </a:p>
          </p:txBody>
        </p:sp>
        <p:cxnSp>
          <p:nvCxnSpPr>
            <p:cNvPr id="14" name="直線矢印コネクタ 13"/>
            <p:cNvCxnSpPr/>
            <p:nvPr/>
          </p:nvCxnSpPr>
          <p:spPr bwMode="auto">
            <a:xfrm flipV="1">
              <a:off x="2164457" y="5697252"/>
              <a:ext cx="647944" cy="190413"/>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直線矢印コネクタ 15"/>
            <p:cNvCxnSpPr/>
            <p:nvPr/>
          </p:nvCxnSpPr>
          <p:spPr bwMode="auto">
            <a:xfrm>
              <a:off x="935166" y="3554974"/>
              <a:ext cx="545215" cy="9005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テキスト ボックス 16"/>
            <p:cNvSpPr txBox="1"/>
            <p:nvPr/>
          </p:nvSpPr>
          <p:spPr>
            <a:xfrm>
              <a:off x="5332809" y="5697252"/>
              <a:ext cx="3536546" cy="646331"/>
            </a:xfrm>
            <a:prstGeom prst="rect">
              <a:avLst/>
            </a:prstGeom>
            <a:noFill/>
          </p:spPr>
          <p:txBody>
            <a:bodyPr wrap="none" rtlCol="0">
              <a:spAutoFit/>
            </a:bodyPr>
            <a:lstStyle/>
            <a:p>
              <a:r>
                <a:rPr kumimoji="1" lang="en-US" altLang="ja-JP" dirty="0" smtClean="0"/>
                <a:t>SIFS_PPC: shortest SIFS supported in the PPC</a:t>
              </a:r>
            </a:p>
            <a:p>
              <a:r>
                <a:rPr kumimoji="1" lang="en-US" altLang="ja-JP" dirty="0" smtClean="0"/>
                <a:t>SIFS_DEV: shortest SIFS supported in the DEV</a:t>
              </a:r>
            </a:p>
            <a:p>
              <a:r>
                <a:rPr kumimoji="1" lang="en-US" altLang="ja-JP" dirty="0" smtClean="0"/>
                <a:t>SIFS_ASSOC:  shortest SIFS supported in both DEVs</a:t>
              </a:r>
            </a:p>
          </p:txBody>
        </p:sp>
      </p:grpSp>
      <p:sp>
        <p:nvSpPr>
          <p:cNvPr id="20" name="テキスト ボックス 19"/>
          <p:cNvSpPr txBox="1"/>
          <p:nvPr/>
        </p:nvSpPr>
        <p:spPr>
          <a:xfrm>
            <a:off x="284705" y="1700808"/>
            <a:ext cx="8643779" cy="707886"/>
          </a:xfrm>
          <a:prstGeom prst="rect">
            <a:avLst/>
          </a:prstGeom>
          <a:noFill/>
        </p:spPr>
        <p:txBody>
          <a:bodyPr wrap="square" rtlCol="0">
            <a:spAutoFit/>
          </a:bodyPr>
          <a:lstStyle/>
          <a:p>
            <a:pPr marL="342900" indent="-342900">
              <a:buFont typeface="Arial" panose="020B0604020202020204" pitchFamily="34" charset="0"/>
              <a:buChar char="•"/>
            </a:pPr>
            <a:r>
              <a:rPr kumimoji="1" lang="en-US" altLang="ja-JP" sz="2000" dirty="0" smtClean="0"/>
              <a:t>Exchange values of SIFS in Unassociated Phase and determined value shall be used in Associated Phase.</a:t>
            </a:r>
          </a:p>
        </p:txBody>
      </p:sp>
    </p:spTree>
    <p:extLst>
      <p:ext uri="{BB962C8B-B14F-4D97-AF65-F5344CB8AC3E}">
        <p14:creationId xmlns:p14="http://schemas.microsoft.com/office/powerpoint/2010/main" val="21905527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en-US" altLang="ja-JP" dirty="0" smtClean="0"/>
              <a:t>Further discussions</a:t>
            </a:r>
            <a:endParaRPr kumimoji="1" lang="ja-JP" altLang="en-US" dirty="0"/>
          </a:p>
        </p:txBody>
      </p:sp>
      <p:sp>
        <p:nvSpPr>
          <p:cNvPr id="2" name="日付プレースホルダー 1"/>
          <p:cNvSpPr>
            <a:spLocks noGrp="1"/>
          </p:cNvSpPr>
          <p:nvPr>
            <p:ph type="dt" sz="half" idx="10"/>
          </p:nvPr>
        </p:nvSpPr>
        <p:spPr/>
        <p:txBody>
          <a:bodyPr/>
          <a:lstStyle/>
          <a:p>
            <a:r>
              <a:rPr lang="en-US" altLang="ja-JP" smtClean="0"/>
              <a:t>&lt;Jan.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Kondou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6</a:t>
            </a:fld>
            <a:endParaRPr lang="en-US" altLang="ja-JP"/>
          </a:p>
        </p:txBody>
      </p:sp>
      <p:sp>
        <p:nvSpPr>
          <p:cNvPr id="7" name="テキスト ボックス 6"/>
          <p:cNvSpPr txBox="1"/>
          <p:nvPr/>
        </p:nvSpPr>
        <p:spPr>
          <a:xfrm>
            <a:off x="284705" y="1808820"/>
            <a:ext cx="8643779" cy="1569660"/>
          </a:xfrm>
          <a:prstGeom prst="rect">
            <a:avLst/>
          </a:prstGeom>
          <a:noFill/>
        </p:spPr>
        <p:txBody>
          <a:bodyPr wrap="square" rtlCol="0">
            <a:spAutoFit/>
          </a:bodyPr>
          <a:lstStyle/>
          <a:p>
            <a:pPr marL="342900" indent="-342900">
              <a:buFont typeface="Arial" panose="020B0604020202020204" pitchFamily="34" charset="0"/>
              <a:buChar char="•"/>
            </a:pPr>
            <a:r>
              <a:rPr kumimoji="1" lang="en-US" altLang="ja-JP" sz="2400" dirty="0" smtClean="0"/>
              <a:t>Is one SIFS duration is enough for a session?</a:t>
            </a:r>
          </a:p>
          <a:p>
            <a:pPr marL="800100" lvl="1" indent="-342900">
              <a:buFont typeface="Arial" panose="020B0604020202020204" pitchFamily="34" charset="0"/>
              <a:buChar char="•"/>
            </a:pPr>
            <a:endParaRPr kumimoji="1" lang="en-US" altLang="ja-JP" sz="2400" dirty="0" smtClean="0"/>
          </a:p>
          <a:p>
            <a:pPr lvl="1"/>
            <a:r>
              <a:rPr kumimoji="1" lang="en-US" altLang="ja-JP" sz="2400" dirty="0" smtClean="0"/>
              <a:t>Need to provide the mechanism to change the SIFS duration within Associated Phase</a:t>
            </a:r>
            <a:r>
              <a:rPr kumimoji="1" lang="en-US" altLang="ja-JP" sz="2400" dirty="0" smtClean="0"/>
              <a:t>?</a:t>
            </a:r>
          </a:p>
        </p:txBody>
      </p:sp>
      <p:sp>
        <p:nvSpPr>
          <p:cNvPr id="8" name="テキスト ボックス 7"/>
          <p:cNvSpPr txBox="1"/>
          <p:nvPr/>
        </p:nvSpPr>
        <p:spPr>
          <a:xfrm>
            <a:off x="305780" y="4218183"/>
            <a:ext cx="8532440" cy="830997"/>
          </a:xfrm>
          <a:prstGeom prst="rect">
            <a:avLst/>
          </a:prstGeom>
          <a:noFill/>
        </p:spPr>
        <p:txBody>
          <a:bodyPr wrap="square" rtlCol="0">
            <a:spAutoFit/>
          </a:bodyPr>
          <a:lstStyle/>
          <a:p>
            <a:pPr algn="ctr"/>
            <a:r>
              <a:rPr kumimoji="1" lang="en-US" altLang="ja-JP" sz="2400" dirty="0" smtClean="0"/>
              <a:t>No objection for using fixed SIFS duration for an Associated Phase at the meeting</a:t>
            </a:r>
          </a:p>
        </p:txBody>
      </p:sp>
      <p:sp>
        <p:nvSpPr>
          <p:cNvPr id="6" name="下矢印 5"/>
          <p:cNvSpPr/>
          <p:nvPr/>
        </p:nvSpPr>
        <p:spPr bwMode="auto">
          <a:xfrm>
            <a:off x="4391980" y="3501008"/>
            <a:ext cx="360040" cy="554576"/>
          </a:xfrm>
          <a:prstGeom prst="downArrow">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0372864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4114</TotalTime>
  <Words>473</Words>
  <Application>Microsoft Office PowerPoint</Application>
  <PresentationFormat>画面に合わせる (4:3)</PresentationFormat>
  <Paragraphs>93</Paragraphs>
  <Slides>6</Slides>
  <Notes>1</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Office ​​テーマ</vt:lpstr>
      <vt:lpstr>PowerPoint プレゼンテーション</vt:lpstr>
      <vt:lpstr>MAC CID #1055</vt:lpstr>
      <vt:lpstr>SIFS duration defined in current draft</vt:lpstr>
      <vt:lpstr>Suggested modification</vt:lpstr>
      <vt:lpstr>How it works</vt:lpstr>
      <vt:lpstr>Further discussions</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Kondou, Keitarou</cp:lastModifiedBy>
  <cp:revision>399</cp:revision>
  <cp:lastPrinted>1998-02-10T13:28:06Z</cp:lastPrinted>
  <dcterms:created xsi:type="dcterms:W3CDTF">1999-11-08T18:59:45Z</dcterms:created>
  <dcterms:modified xsi:type="dcterms:W3CDTF">2016-01-18T22:16:50Z</dcterms:modified>
</cp:coreProperties>
</file>