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5"/>
  </p:notesMasterIdLst>
  <p:handoutMasterIdLst>
    <p:handoutMasterId r:id="rId46"/>
  </p:handoutMasterIdLst>
  <p:sldIdLst>
    <p:sldId id="259" r:id="rId3"/>
    <p:sldId id="314" r:id="rId4"/>
    <p:sldId id="361" r:id="rId5"/>
    <p:sldId id="262" r:id="rId6"/>
    <p:sldId id="297" r:id="rId7"/>
    <p:sldId id="323" r:id="rId8"/>
    <p:sldId id="320" r:id="rId9"/>
    <p:sldId id="325" r:id="rId10"/>
    <p:sldId id="315" r:id="rId11"/>
    <p:sldId id="322" r:id="rId12"/>
    <p:sldId id="366" r:id="rId13"/>
    <p:sldId id="326" r:id="rId14"/>
    <p:sldId id="318" r:id="rId15"/>
    <p:sldId id="333" r:id="rId16"/>
    <p:sldId id="330" r:id="rId17"/>
    <p:sldId id="331" r:id="rId18"/>
    <p:sldId id="332" r:id="rId19"/>
    <p:sldId id="335" r:id="rId20"/>
    <p:sldId id="334" r:id="rId21"/>
    <p:sldId id="362" r:id="rId22"/>
    <p:sldId id="321" r:id="rId23"/>
    <p:sldId id="338" r:id="rId24"/>
    <p:sldId id="363" r:id="rId25"/>
    <p:sldId id="337" r:id="rId26"/>
    <p:sldId id="367" r:id="rId27"/>
    <p:sldId id="340" r:id="rId28"/>
    <p:sldId id="341" r:id="rId29"/>
    <p:sldId id="342" r:id="rId30"/>
    <p:sldId id="364" r:id="rId31"/>
    <p:sldId id="346" r:id="rId32"/>
    <p:sldId id="347" r:id="rId33"/>
    <p:sldId id="348" r:id="rId34"/>
    <p:sldId id="349" r:id="rId35"/>
    <p:sldId id="351" r:id="rId36"/>
    <p:sldId id="360" r:id="rId37"/>
    <p:sldId id="302" r:id="rId38"/>
    <p:sldId id="313" r:id="rId39"/>
    <p:sldId id="344" r:id="rId40"/>
    <p:sldId id="365" r:id="rId41"/>
    <p:sldId id="368" r:id="rId42"/>
    <p:sldId id="369" r:id="rId43"/>
    <p:sldId id="370" r:id="rId44"/>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CDCD"/>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p:cViewPr>
        <p:scale>
          <a:sx n="75" d="100"/>
          <a:sy n="75" d="100"/>
        </p:scale>
        <p:origin x="-1260" y="-3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796" y="4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US" altLang="en-US"/>
              <a:t>Page </a:t>
            </a:r>
            <a:fld id="{97310A61-983B-4502-A285-03424D4CB2B1}" type="slidenum">
              <a:rPr lang="en-US" altLang="en-US"/>
              <a:pPr/>
              <a:t>‹#›</a:t>
            </a:fld>
            <a:endParaRPr lang="en-US"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xmlns="" val="247255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96239"/>
            <a:ext cx="284556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US" altLang="en-US"/>
              <a:t>doc.: IEEE 802.15-&lt;doc#&gt;</a:t>
            </a:r>
          </a:p>
        </p:txBody>
      </p:sp>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US" altLang="en-US"/>
              <a:t>Page </a:t>
            </a:r>
            <a:fld id="{FEE786A2-147A-4A22-9D8E-A54774A8D73C}" type="slidenum">
              <a:rPr lang="en-US" altLang="en-US"/>
              <a:pPr/>
              <a:t>‹#›</a:t>
            </a:fld>
            <a:endParaRPr lang="en-US"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US"/>
          </a:p>
        </p:txBody>
      </p:sp>
    </p:spTree>
    <p:extLst>
      <p:ext uri="{BB962C8B-B14F-4D97-AF65-F5344CB8AC3E}">
        <p14:creationId xmlns:p14="http://schemas.microsoft.com/office/powerpoint/2010/main" xmlns="" val="12180868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FEE786A2-147A-4A22-9D8E-A54774A8D73C}" type="slidenum">
              <a:rPr lang="en-US" altLang="en-US" smtClean="0"/>
              <a:pPr/>
              <a:t>1</a:t>
            </a:fld>
            <a:endParaRPr lang="en-US" altLang="en-US"/>
          </a:p>
        </p:txBody>
      </p:sp>
    </p:spTree>
    <p:extLst>
      <p:ext uri="{BB962C8B-B14F-4D97-AF65-F5344CB8AC3E}">
        <p14:creationId xmlns:p14="http://schemas.microsoft.com/office/powerpoint/2010/main" xmlns="" val="413140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3FACC1E0-D046-4250-A6CE-5FE33D4141D9}" type="slidenum">
              <a:rPr lang="en-US" altLang="en-US"/>
              <a:pPr/>
              <a:t>‹#›</a:t>
            </a:fld>
            <a:endParaRPr lang="en-US" altLang="en-US"/>
          </a:p>
        </p:txBody>
      </p:sp>
    </p:spTree>
    <p:extLst>
      <p:ext uri="{BB962C8B-B14F-4D97-AF65-F5344CB8AC3E}">
        <p14:creationId xmlns:p14="http://schemas.microsoft.com/office/powerpoint/2010/main" xmlns="" val="174981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EC21D7AC-7849-4768-B6E2-5E6FDA5E5AFA}" type="slidenum">
              <a:rPr lang="en-US" altLang="en-US"/>
              <a:pPr/>
              <a:t>‹#›</a:t>
            </a:fld>
            <a:endParaRPr lang="en-US" altLang="en-US"/>
          </a:p>
        </p:txBody>
      </p:sp>
    </p:spTree>
    <p:extLst>
      <p:ext uri="{BB962C8B-B14F-4D97-AF65-F5344CB8AC3E}">
        <p14:creationId xmlns:p14="http://schemas.microsoft.com/office/powerpoint/2010/main" xmlns="" val="21287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30E49F4-5569-4B9D-9995-871A562C2166}" type="slidenum">
              <a:rPr lang="en-US" altLang="en-US"/>
              <a:pPr/>
              <a:t>‹#›</a:t>
            </a:fld>
            <a:endParaRPr lang="en-US" altLang="en-US"/>
          </a:p>
        </p:txBody>
      </p:sp>
    </p:spTree>
    <p:extLst>
      <p:ext uri="{BB962C8B-B14F-4D97-AF65-F5344CB8AC3E}">
        <p14:creationId xmlns:p14="http://schemas.microsoft.com/office/powerpoint/2010/main" xmlns="" val="20351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373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70180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73107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2865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825625"/>
            <a:ext cx="386715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2922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317994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40237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626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560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E9452A1-664C-4B11-815F-D412087E161B}" type="slidenum">
              <a:rPr lang="en-US" altLang="en-US"/>
              <a:pPr/>
              <a:t>‹#›</a:t>
            </a:fld>
            <a:endParaRPr lang="en-US" altLang="en-US"/>
          </a:p>
        </p:txBody>
      </p:sp>
    </p:spTree>
    <p:extLst>
      <p:ext uri="{BB962C8B-B14F-4D97-AF65-F5344CB8AC3E}">
        <p14:creationId xmlns:p14="http://schemas.microsoft.com/office/powerpoint/2010/main" xmlns="" val="323760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39208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2637842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28650" y="365125"/>
            <a:ext cx="57626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55584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ADF9E7-6020-4217-A2E7-7378B7879D7B}" type="slidenum">
              <a:rPr lang="en-US" altLang="en-US"/>
              <a:pPr/>
              <a:t>‹#›</a:t>
            </a:fld>
            <a:endParaRPr lang="en-US" altLang="en-US"/>
          </a:p>
        </p:txBody>
      </p:sp>
    </p:spTree>
    <p:extLst>
      <p:ext uri="{BB962C8B-B14F-4D97-AF65-F5344CB8AC3E}">
        <p14:creationId xmlns:p14="http://schemas.microsoft.com/office/powerpoint/2010/main" xmlns="" val="37152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53BABFDC-8BEE-4341-9A44-AEC52D884F8D}" type="slidenum">
              <a:rPr lang="en-US" altLang="en-US"/>
              <a:pPr/>
              <a:t>‹#›</a:t>
            </a:fld>
            <a:endParaRPr lang="en-US" altLang="en-US"/>
          </a:p>
        </p:txBody>
      </p:sp>
    </p:spTree>
    <p:extLst>
      <p:ext uri="{BB962C8B-B14F-4D97-AF65-F5344CB8AC3E}">
        <p14:creationId xmlns:p14="http://schemas.microsoft.com/office/powerpoint/2010/main" xmlns="" val="21798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1DCCB424-2A74-4E26-8FBA-6983C605F859}" type="slidenum">
              <a:rPr lang="en-US" altLang="en-US"/>
              <a:pPr/>
              <a:t>‹#›</a:t>
            </a:fld>
            <a:endParaRPr lang="en-US" altLang="en-US"/>
          </a:p>
        </p:txBody>
      </p:sp>
    </p:spTree>
    <p:extLst>
      <p:ext uri="{BB962C8B-B14F-4D97-AF65-F5344CB8AC3E}">
        <p14:creationId xmlns:p14="http://schemas.microsoft.com/office/powerpoint/2010/main" xmlns="" val="357238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University]</a:t>
            </a:r>
            <a:endParaRPr lang="en-US" altLang="en-US" dirty="0"/>
          </a:p>
        </p:txBody>
      </p:sp>
      <p:sp>
        <p:nvSpPr>
          <p:cNvPr id="5" name="Slide Number Placeholder 4"/>
          <p:cNvSpPr>
            <a:spLocks noGrp="1"/>
          </p:cNvSpPr>
          <p:nvPr>
            <p:ph type="sldNum" sz="quarter" idx="12"/>
          </p:nvPr>
        </p:nvSpPr>
        <p:spPr/>
        <p:txBody>
          <a:bodyPr/>
          <a:lstStyle>
            <a:lvl1pPr>
              <a:defRPr/>
            </a:lvl1pPr>
          </a:lstStyle>
          <a:p>
            <a:r>
              <a:rPr lang="en-US" altLang="en-US"/>
              <a:t>Slide </a:t>
            </a:r>
            <a:fld id="{18E7FE83-17A2-4576-B00D-94BC9CB307EE}" type="slidenum">
              <a:rPr lang="en-US" altLang="en-US"/>
              <a:pPr/>
              <a:t>‹#›</a:t>
            </a:fld>
            <a:endParaRPr lang="en-US" altLang="en-US"/>
          </a:p>
        </p:txBody>
      </p:sp>
    </p:spTree>
    <p:extLst>
      <p:ext uri="{BB962C8B-B14F-4D97-AF65-F5344CB8AC3E}">
        <p14:creationId xmlns:p14="http://schemas.microsoft.com/office/powerpoint/2010/main" xmlns="" val="359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smtClean="0"/>
              <a:t>September  2015</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dirty="0" smtClean="0"/>
              <a:t>Yeong Min Jang [Kookmin Univ.]</a:t>
            </a:r>
            <a:endParaRPr lang="en-US" altLang="en-US" dirty="0"/>
          </a:p>
        </p:txBody>
      </p:sp>
      <p:sp>
        <p:nvSpPr>
          <p:cNvPr id="4" name="Slide Number Placeholder 3"/>
          <p:cNvSpPr>
            <a:spLocks noGrp="1"/>
          </p:cNvSpPr>
          <p:nvPr>
            <p:ph type="sldNum" sz="quarter" idx="12"/>
          </p:nvPr>
        </p:nvSpPr>
        <p:spPr/>
        <p:txBody>
          <a:bodyPr/>
          <a:lstStyle>
            <a:lvl1pPr>
              <a:defRPr/>
            </a:lvl1pPr>
          </a:lstStyle>
          <a:p>
            <a:r>
              <a:rPr lang="en-US" altLang="en-US"/>
              <a:t>Slide </a:t>
            </a:r>
            <a:fld id="{510B4A18-2979-4553-AC3A-464D2DF94E7E}" type="slidenum">
              <a:rPr lang="en-US" altLang="en-US"/>
              <a:pPr/>
              <a:t>‹#›</a:t>
            </a:fld>
            <a:endParaRPr lang="en-US" altLang="en-US"/>
          </a:p>
        </p:txBody>
      </p:sp>
    </p:spTree>
    <p:extLst>
      <p:ext uri="{BB962C8B-B14F-4D97-AF65-F5344CB8AC3E}">
        <p14:creationId xmlns:p14="http://schemas.microsoft.com/office/powerpoint/2010/main" xmlns="" val="37073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30846A-50D8-49A8-9CF5-525B02F2D980}" type="slidenum">
              <a:rPr lang="en-US" altLang="en-US"/>
              <a:pPr/>
              <a:t>‹#›</a:t>
            </a:fld>
            <a:endParaRPr lang="en-US" altLang="en-US"/>
          </a:p>
        </p:txBody>
      </p:sp>
    </p:spTree>
    <p:extLst>
      <p:ext uri="{BB962C8B-B14F-4D97-AF65-F5344CB8AC3E}">
        <p14:creationId xmlns:p14="http://schemas.microsoft.com/office/powerpoint/2010/main" xmlns="" val="14542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May 2015</a:t>
            </a:r>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smtClean="0"/>
              <a:t>Rick Roberts [Intel]</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3D187A4-C1C1-4BAD-9E4B-AFE580DD5800}" type="slidenum">
              <a:rPr lang="en-US" altLang="en-US"/>
              <a:pPr/>
              <a:t>‹#›</a:t>
            </a:fld>
            <a:endParaRPr lang="en-US" altLang="en-US"/>
          </a:p>
        </p:txBody>
      </p:sp>
    </p:spTree>
    <p:extLst>
      <p:ext uri="{BB962C8B-B14F-4D97-AF65-F5344CB8AC3E}">
        <p14:creationId xmlns:p14="http://schemas.microsoft.com/office/powerpoint/2010/main" xmlns="" val="246726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May 2015</a:t>
            </a:r>
            <a:endParaRPr lang="en-US" alt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smtClean="0"/>
              <a:t>Rick Roberts [Intel]</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A2454337-12A2-4A57-99F0-291A8E08AF76}" type="slidenum">
              <a:rPr lang="en-US" altLang="en-US"/>
              <a:pPr/>
              <a:t>‹#›</a:t>
            </a:fld>
            <a:endParaRPr lang="en-US" altLang="en-US"/>
          </a:p>
        </p:txBody>
      </p:sp>
      <p:sp>
        <p:nvSpPr>
          <p:cNvPr id="1031" name="Rectangle 7"/>
          <p:cNvSpPr>
            <a:spLocks noChangeArrowheads="1"/>
          </p:cNvSpPr>
          <p:nvPr/>
        </p:nvSpPr>
        <p:spPr bwMode="auto">
          <a:xfrm>
            <a:off x="3352800" y="394156"/>
            <a:ext cx="5105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802.15-15-0274-01-007a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1FF6D-F4FC-433A-999C-17A2D03F7B13}" type="datetimeFigureOut">
              <a:rPr lang="ko-KR" altLang="en-US" smtClean="0"/>
              <a:pPr/>
              <a:t>2016-01-21</a:t>
            </a:fld>
            <a:endParaRPr lang="ko-KR" altLang="en-US"/>
          </a:p>
        </p:txBody>
      </p:sp>
      <p:sp>
        <p:nvSpPr>
          <p:cNvPr id="5" name="바닥글 개체 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C9838-1319-467D-8ECF-E1D7322893AF}" type="slidenum">
              <a:rPr lang="ko-KR" altLang="en-US" smtClean="0"/>
              <a:pPr/>
              <a:t>‹#›</a:t>
            </a:fld>
            <a:endParaRPr lang="ko-KR" altLang="en-US"/>
          </a:p>
        </p:txBody>
      </p:sp>
    </p:spTree>
    <p:extLst>
      <p:ext uri="{BB962C8B-B14F-4D97-AF65-F5344CB8AC3E}">
        <p14:creationId xmlns:p14="http://schemas.microsoft.com/office/powerpoint/2010/main" xmlns="" val="149639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January 2016</a:t>
            </a:r>
            <a:endParaRPr lang="en-US" altLang="en-US" dirty="0"/>
          </a:p>
        </p:txBody>
      </p:sp>
      <p:sp>
        <p:nvSpPr>
          <p:cNvPr id="5"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3CA57235-9295-4494-BA5D-3D862F91E8D2}" type="slidenum">
              <a:rPr lang="en-US" altLang="en-US"/>
              <a:pPr/>
              <a:t>1</a:t>
            </a:fld>
            <a:endParaRPr lang="en-US" altLang="en-US"/>
          </a:p>
        </p:txBody>
      </p:sp>
      <p:sp>
        <p:nvSpPr>
          <p:cNvPr id="27651" name="Rectangle 3"/>
          <p:cNvSpPr>
            <a:spLocks noChangeArrowheads="1"/>
          </p:cNvSpPr>
          <p:nvPr/>
        </p:nvSpPr>
        <p:spPr bwMode="auto">
          <a:xfrm>
            <a:off x="152400" y="1219200"/>
            <a:ext cx="89916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smtClean="0">
              <a:solidFill>
                <a:schemeClr val="tx2"/>
              </a:solidFill>
            </a:endParaRPr>
          </a:p>
          <a:p>
            <a:r>
              <a:rPr lang="en-US" altLang="en-US" sz="1600" b="1" dirty="0" smtClean="0">
                <a:solidFill>
                  <a:schemeClr val="tx2"/>
                </a:solidFill>
              </a:rPr>
              <a:t>Submission Title:</a:t>
            </a:r>
            <a:r>
              <a:rPr lang="en-US" altLang="en-US" sz="1600" dirty="0" smtClean="0">
                <a:solidFill>
                  <a:schemeClr val="tx2"/>
                </a:solidFill>
              </a:rPr>
              <a:t> Kookmin University PHY sub-proposal for ISC using Dimmable Spatial M-PSK   (DSM-PSK)</a:t>
            </a:r>
          </a:p>
          <a:p>
            <a:r>
              <a:rPr lang="en-US" altLang="en-US" sz="1600" dirty="0" smtClean="0">
                <a:solidFill>
                  <a:schemeClr val="tx2"/>
                </a:solidFill>
              </a:rPr>
              <a:t>	</a:t>
            </a:r>
          </a:p>
          <a:p>
            <a:r>
              <a:rPr lang="en-US" altLang="en-US" sz="1600" b="1" dirty="0" smtClean="0">
                <a:solidFill>
                  <a:schemeClr val="tx2"/>
                </a:solidFill>
              </a:rPr>
              <a:t>Date </a:t>
            </a:r>
            <a:r>
              <a:rPr lang="en-US" altLang="en-US" sz="1600" b="1" dirty="0">
                <a:solidFill>
                  <a:schemeClr val="tx2"/>
                </a:solidFill>
              </a:rPr>
              <a:t>Submitted: </a:t>
            </a:r>
            <a:r>
              <a:rPr lang="en-US" altLang="en-US" sz="1600" dirty="0" smtClean="0">
                <a:solidFill>
                  <a:schemeClr val="tx2"/>
                </a:solidFill>
              </a:rPr>
              <a:t>January 2016</a:t>
            </a:r>
            <a:r>
              <a:rPr lang="en-US" altLang="en-US" sz="1600" dirty="0">
                <a:solidFill>
                  <a:schemeClr val="tx2"/>
                </a:solidFill>
              </a:rPr>
              <a:t>	</a:t>
            </a:r>
            <a:endParaRPr lang="en-US" altLang="en-US" sz="1600" dirty="0" smtClean="0">
              <a:solidFill>
                <a:schemeClr val="tx2"/>
              </a:solidFill>
            </a:endParaRPr>
          </a:p>
          <a:p>
            <a:r>
              <a:rPr lang="en-US" altLang="en-US" sz="1600" b="1" dirty="0" smtClean="0">
                <a:solidFill>
                  <a:schemeClr val="tx2"/>
                </a:solidFill>
              </a:rPr>
              <a:t>Source:</a:t>
            </a:r>
            <a:r>
              <a:rPr lang="en-US" altLang="en-US" sz="1600" dirty="0" smtClean="0">
                <a:solidFill>
                  <a:schemeClr val="tx2"/>
                </a:solidFill>
              </a:rPr>
              <a:t> </a:t>
            </a:r>
            <a:r>
              <a:rPr lang="en-US" altLang="en-US" sz="1600" dirty="0" err="1" smtClean="0">
                <a:solidFill>
                  <a:schemeClr val="tx2"/>
                </a:solidFill>
              </a:rPr>
              <a:t>Yeong</a:t>
            </a:r>
            <a:r>
              <a:rPr lang="en-US" altLang="en-US" sz="1600" dirty="0" smtClean="0">
                <a:solidFill>
                  <a:schemeClr val="tx2"/>
                </a:solidFill>
              </a:rPr>
              <a:t> Min Jang, Trang Nguyen [Kookmin University]</a:t>
            </a:r>
          </a:p>
          <a:p>
            <a:endParaRPr lang="en-US" altLang="en-US" sz="1600" dirty="0" smtClean="0">
              <a:solidFill>
                <a:schemeClr val="tx2"/>
              </a:solidFill>
            </a:endParaRPr>
          </a:p>
          <a:p>
            <a:r>
              <a:rPr lang="en-US" altLang="en-US" sz="1600" dirty="0" smtClean="0">
                <a:solidFill>
                  <a:schemeClr val="tx2"/>
                </a:solidFill>
              </a:rPr>
              <a:t>Contact: +82-2-910-5068	E-Mail: yjang@kookmin.ac.kr</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This is a PHY </a:t>
            </a:r>
            <a:r>
              <a:rPr lang="en-US" altLang="en-US" sz="1600" dirty="0">
                <a:solidFill>
                  <a:schemeClr val="tx2"/>
                </a:solidFill>
              </a:rPr>
              <a:t> sub-proposal </a:t>
            </a:r>
            <a:r>
              <a:rPr lang="en-US" altLang="en-US" sz="1600" dirty="0" smtClean="0">
                <a:solidFill>
                  <a:schemeClr val="tx2"/>
                </a:solidFill>
              </a:rPr>
              <a:t>for ISC using Spatial M-PSK. The dimming and compatibility are supported in the scheme.</a:t>
            </a:r>
          </a:p>
          <a:p>
            <a:pPr>
              <a:spcBef>
                <a:spcPts val="600"/>
              </a:spcBef>
              <a:spcAft>
                <a:spcPts val="600"/>
              </a:spcAft>
            </a:pPr>
            <a:r>
              <a:rPr lang="en-US" altLang="en-US" sz="1600" b="1" dirty="0" smtClean="0">
                <a:solidFill>
                  <a:schemeClr val="tx2"/>
                </a:solidFill>
              </a:rPr>
              <a:t>Purpose: </a:t>
            </a:r>
            <a:r>
              <a:rPr lang="en-US" sz="1600" dirty="0"/>
              <a:t>Call for </a:t>
            </a:r>
            <a:r>
              <a:rPr lang="en-US" sz="1600" dirty="0" smtClean="0"/>
              <a:t>Proposal Response</a:t>
            </a:r>
            <a:r>
              <a:rPr lang="en-US" altLang="en-US" sz="1600" dirty="0">
                <a:solidFill>
                  <a:schemeClr val="tx2"/>
                </a:solidFill>
              </a:rPr>
              <a:t>	</a:t>
            </a:r>
          </a:p>
          <a:p>
            <a:r>
              <a:rPr lang="en-US" altLang="en-US" sz="1600" b="1" dirty="0" smtClean="0">
                <a:solidFill>
                  <a:schemeClr val="tx2"/>
                </a:solidFill>
              </a:rPr>
              <a:t>Notice:</a:t>
            </a:r>
            <a:r>
              <a:rPr lang="en-US" altLang="en-US" sz="1600" dirty="0" smtClean="0">
                <a:solidFill>
                  <a:schemeClr val="tx2"/>
                </a:solidFill>
              </a:rPr>
              <a:t>	This </a:t>
            </a:r>
            <a:r>
              <a:rPr lang="en-US" altLang="en-US" sz="1600" dirty="0">
                <a:solidFill>
                  <a:schemeClr val="tx2"/>
                </a:solidFill>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cxnSp>
        <p:nvCxnSpPr>
          <p:cNvPr id="10" name="Straight Connector 9"/>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Compatible Spatial M-PSK</a:t>
            </a:r>
          </a:p>
          <a:p>
            <a:pPr algn="ctr" eaLnBrk="0" hangingPunct="0"/>
            <a:r>
              <a:rPr lang="en-US" altLang="en-US" sz="3600" dirty="0" smtClean="0"/>
              <a:t>(SM-PSK)</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45773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Advantage of spatial M-PSK</a:t>
            </a:r>
            <a:endParaRPr lang="en-US" altLang="en-US" sz="2400" b="1" dirty="0"/>
          </a:p>
        </p:txBody>
      </p:sp>
      <p:sp>
        <p:nvSpPr>
          <p:cNvPr id="23" name="TextBox 22"/>
          <p:cNvSpPr txBox="1">
            <a:spLocks noChangeArrowheads="1"/>
          </p:cNvSpPr>
          <p:nvPr/>
        </p:nvSpPr>
        <p:spPr bwMode="auto">
          <a:xfrm>
            <a:off x="381000" y="3733800"/>
            <a:ext cx="801467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Advantages of spatial M-PSK compared to spatial 2-PSK</a:t>
            </a:r>
          </a:p>
          <a:p>
            <a:pPr marL="628650" lvl="1" indent="-171450">
              <a:buFont typeface="Wingdings" panose="05000000000000000000" pitchFamily="2" charset="2"/>
              <a:buChar char="§"/>
            </a:pPr>
            <a:r>
              <a:rPr lang="en-US" sz="1400" dirty="0" smtClean="0"/>
              <a:t>At the moment of capturing, among LEDs in a group there is only one or non bad-sampling happens because those LEDs are phase-shifted. =&gt; Easy to detect and mitigate error.</a:t>
            </a:r>
            <a:endParaRPr lang="en-US" sz="1400" dirty="0"/>
          </a:p>
        </p:txBody>
      </p:sp>
      <p:grpSp>
        <p:nvGrpSpPr>
          <p:cNvPr id="78" name="Group 77"/>
          <p:cNvGrpSpPr/>
          <p:nvPr/>
        </p:nvGrpSpPr>
        <p:grpSpPr>
          <a:xfrm>
            <a:off x="1600200" y="1709097"/>
            <a:ext cx="2171599" cy="1948503"/>
            <a:chOff x="-76200" y="1066800"/>
            <a:chExt cx="5302512" cy="4798070"/>
          </a:xfrm>
        </p:grpSpPr>
        <p:grpSp>
          <p:nvGrpSpPr>
            <p:cNvPr id="79" name="Group 78"/>
            <p:cNvGrpSpPr/>
            <p:nvPr/>
          </p:nvGrpSpPr>
          <p:grpSpPr>
            <a:xfrm>
              <a:off x="-76200" y="1066800"/>
              <a:ext cx="5302512" cy="4798070"/>
              <a:chOff x="-76200" y="1066800"/>
              <a:chExt cx="5302512" cy="4798070"/>
            </a:xfrm>
          </p:grpSpPr>
          <p:grpSp>
            <p:nvGrpSpPr>
              <p:cNvPr id="81" name="Group 80"/>
              <p:cNvGrpSpPr/>
              <p:nvPr/>
            </p:nvGrpSpPr>
            <p:grpSpPr>
              <a:xfrm>
                <a:off x="570175" y="1643390"/>
                <a:ext cx="4656137" cy="4221480"/>
                <a:chOff x="492121" y="1371600"/>
                <a:chExt cx="4656137" cy="4221480"/>
              </a:xfrm>
            </p:grpSpPr>
            <p:grpSp>
              <p:nvGrpSpPr>
                <p:cNvPr id="88" name="Group 87"/>
                <p:cNvGrpSpPr/>
                <p:nvPr/>
              </p:nvGrpSpPr>
              <p:grpSpPr>
                <a:xfrm>
                  <a:off x="495299" y="1371600"/>
                  <a:ext cx="1152525" cy="1066800"/>
                  <a:chOff x="409575" y="1371600"/>
                  <a:chExt cx="1152525" cy="1066800"/>
                </a:xfrm>
              </p:grpSpPr>
              <p:sp>
                <p:nvSpPr>
                  <p:cNvPr id="127" name="Rectangle 126"/>
                  <p:cNvSpPr/>
                  <p:nvPr/>
                </p:nvSpPr>
                <p:spPr>
                  <a:xfrm>
                    <a:off x="409575" y="1371600"/>
                    <a:ext cx="115252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33462"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39749"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039811"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800224" y="1371600"/>
                  <a:ext cx="1152525" cy="1066800"/>
                  <a:chOff x="409575" y="1371600"/>
                  <a:chExt cx="1152525" cy="1066800"/>
                </a:xfrm>
              </p:grpSpPr>
              <p:sp>
                <p:nvSpPr>
                  <p:cNvPr id="122" name="Rectangle 12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3995733" y="1371600"/>
                  <a:ext cx="1152525" cy="1066800"/>
                  <a:chOff x="409575" y="1371600"/>
                  <a:chExt cx="1152525" cy="1066800"/>
                </a:xfrm>
              </p:grpSpPr>
              <p:sp>
                <p:nvSpPr>
                  <p:cNvPr id="117" name="Rectangle 116"/>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12758" y="2667000"/>
                  <a:ext cx="1152525" cy="1066800"/>
                  <a:chOff x="409575" y="1371600"/>
                  <a:chExt cx="1152525" cy="1066800"/>
                </a:xfrm>
              </p:grpSpPr>
              <p:sp>
                <p:nvSpPr>
                  <p:cNvPr id="112" name="Rectangle 11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92121" y="4495800"/>
                  <a:ext cx="1152525" cy="1066800"/>
                  <a:chOff x="409575" y="1371600"/>
                  <a:chExt cx="1152525" cy="1066800"/>
                </a:xfrm>
              </p:grpSpPr>
              <p:sp>
                <p:nvSpPr>
                  <p:cNvPr id="107" name="Rectangle 106"/>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994139" y="4495800"/>
                  <a:ext cx="1152525" cy="1066800"/>
                  <a:chOff x="409575" y="1371600"/>
                  <a:chExt cx="1152525" cy="1066800"/>
                </a:xfrm>
              </p:grpSpPr>
              <p:sp>
                <p:nvSpPr>
                  <p:cNvPr id="102" name="Rectangle 101"/>
                  <p:cNvSpPr/>
                  <p:nvPr/>
                </p:nvSpPr>
                <p:spPr>
                  <a:xfrm>
                    <a:off x="409575" y="1371600"/>
                    <a:ext cx="1152525"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33400"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03346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39749"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39811"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Connector 93"/>
                <p:cNvCxnSpPr/>
                <p:nvPr/>
              </p:nvCxnSpPr>
              <p:spPr>
                <a:xfrm>
                  <a:off x="492121" y="1371600"/>
                  <a:ext cx="3178"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43486" y="1402080"/>
                  <a:ext cx="3178"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95299" y="1371600"/>
                  <a:ext cx="46529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95299" y="5562600"/>
                  <a:ext cx="4652959"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789511" y="1758434"/>
                  <a:ext cx="675184" cy="369331"/>
                </a:xfrm>
                <a:prstGeom prst="rect">
                  <a:avLst/>
                </a:prstGeom>
                <a:noFill/>
              </p:spPr>
              <p:txBody>
                <a:bodyPr wrap="none" rtlCol="0">
                  <a:spAutoFit/>
                </a:bodyPr>
                <a:lstStyle/>
                <a:p>
                  <a:r>
                    <a:rPr lang="en-US" dirty="0" smtClean="0"/>
                    <a:t>.   .   .</a:t>
                  </a:r>
                  <a:endParaRPr lang="en-US" dirty="0"/>
                </a:p>
              </p:txBody>
            </p:sp>
            <p:sp>
              <p:nvSpPr>
                <p:cNvPr id="99" name="TextBox 98"/>
                <p:cNvSpPr txBox="1"/>
                <p:nvPr/>
              </p:nvSpPr>
              <p:spPr>
                <a:xfrm>
                  <a:off x="900626" y="3581400"/>
                  <a:ext cx="497879" cy="909458"/>
                </a:xfrm>
                <a:prstGeom prst="rect">
                  <a:avLst/>
                </a:prstGeom>
                <a:noFill/>
              </p:spPr>
              <p:txBody>
                <a:bodyPr wrap="none" rtlCol="0">
                  <a:spAutoFit/>
                </a:bodyPr>
                <a:lstStyle/>
                <a:p>
                  <a:r>
                    <a:rPr lang="en-US" sz="600" dirty="0" smtClean="0"/>
                    <a:t>.</a:t>
                  </a:r>
                </a:p>
                <a:p>
                  <a:r>
                    <a:rPr lang="en-US" sz="600" dirty="0" smtClean="0"/>
                    <a:t>.</a:t>
                  </a:r>
                </a:p>
                <a:p>
                  <a:r>
                    <a:rPr lang="en-US" sz="600" dirty="0" smtClean="0"/>
                    <a:t>.</a:t>
                  </a:r>
                  <a:endParaRPr lang="en-US" sz="600" dirty="0"/>
                </a:p>
              </p:txBody>
            </p:sp>
            <p:sp>
              <p:nvSpPr>
                <p:cNvPr id="100" name="TextBox 99"/>
                <p:cNvSpPr txBox="1"/>
                <p:nvPr/>
              </p:nvSpPr>
              <p:spPr>
                <a:xfrm>
                  <a:off x="4476390" y="2652760"/>
                  <a:ext cx="242373" cy="923331"/>
                </a:xfrm>
                <a:prstGeom prst="rect">
                  <a:avLst/>
                </a:prstGeom>
                <a:noFill/>
              </p:spPr>
              <p:txBody>
                <a:bodyPr wrap="none" rtlCol="0">
                  <a:spAutoFit/>
                </a:bodyPr>
                <a:lstStyle/>
                <a:p>
                  <a:r>
                    <a:rPr lang="en-US" dirty="0" smtClean="0"/>
                    <a:t>.</a:t>
                  </a:r>
                </a:p>
                <a:p>
                  <a:r>
                    <a:rPr lang="en-US" dirty="0" smtClean="0"/>
                    <a:t>.</a:t>
                  </a:r>
                </a:p>
                <a:p>
                  <a:r>
                    <a:rPr lang="en-US" dirty="0" smtClean="0"/>
                    <a:t>.</a:t>
                  </a:r>
                  <a:endParaRPr lang="en-US" dirty="0"/>
                </a:p>
              </p:txBody>
            </p:sp>
            <p:sp>
              <p:nvSpPr>
                <p:cNvPr id="101" name="TextBox 100"/>
                <p:cNvSpPr txBox="1"/>
                <p:nvPr/>
              </p:nvSpPr>
              <p:spPr>
                <a:xfrm>
                  <a:off x="2264549" y="4701918"/>
                  <a:ext cx="675184" cy="369331"/>
                </a:xfrm>
                <a:prstGeom prst="rect">
                  <a:avLst/>
                </a:prstGeom>
                <a:noFill/>
              </p:spPr>
              <p:txBody>
                <a:bodyPr wrap="none" rtlCol="0">
                  <a:spAutoFit/>
                </a:bodyPr>
                <a:lstStyle/>
                <a:p>
                  <a:r>
                    <a:rPr lang="en-US" dirty="0" smtClean="0"/>
                    <a:t>.   .   .</a:t>
                  </a:r>
                  <a:endParaRPr lang="en-US" dirty="0"/>
                </a:p>
              </p:txBody>
            </p:sp>
          </p:grpSp>
          <p:sp>
            <p:nvSpPr>
              <p:cNvPr id="82" name="Arc 81"/>
              <p:cNvSpPr/>
              <p:nvPr/>
            </p:nvSpPr>
            <p:spPr>
              <a:xfrm>
                <a:off x="-76200" y="1412288"/>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Rectangle 82"/>
              <p:cNvSpPr/>
              <p:nvPr/>
            </p:nvSpPr>
            <p:spPr>
              <a:xfrm>
                <a:off x="152400" y="1133475"/>
                <a:ext cx="301686" cy="369332"/>
              </a:xfrm>
              <a:prstGeom prst="rect">
                <a:avLst/>
              </a:prstGeom>
            </p:spPr>
            <p:txBody>
              <a:bodyPr wrap="none">
                <a:spAutoFit/>
              </a:bodyPr>
              <a:lstStyle/>
              <a:p>
                <a:r>
                  <a:rPr lang="en-US" dirty="0" smtClean="0"/>
                  <a:t>1</a:t>
                </a:r>
                <a:endParaRPr lang="en-US" dirty="0"/>
              </a:p>
            </p:txBody>
          </p:sp>
          <p:sp>
            <p:nvSpPr>
              <p:cNvPr id="84" name="Arc 83"/>
              <p:cNvSpPr/>
              <p:nvPr/>
            </p:nvSpPr>
            <p:spPr>
              <a:xfrm>
                <a:off x="1642594" y="1263655"/>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Rectangle 84"/>
              <p:cNvSpPr/>
              <p:nvPr/>
            </p:nvSpPr>
            <p:spPr>
              <a:xfrm>
                <a:off x="1852266" y="1066800"/>
                <a:ext cx="301686" cy="369332"/>
              </a:xfrm>
              <a:prstGeom prst="rect">
                <a:avLst/>
              </a:prstGeom>
            </p:spPr>
            <p:txBody>
              <a:bodyPr wrap="none">
                <a:spAutoFit/>
              </a:bodyPr>
              <a:lstStyle/>
              <a:p>
                <a:r>
                  <a:rPr lang="en-US" dirty="0" smtClean="0"/>
                  <a:t>2</a:t>
                </a:r>
                <a:endParaRPr lang="en-US" dirty="0"/>
              </a:p>
            </p:txBody>
          </p:sp>
          <p:sp>
            <p:nvSpPr>
              <p:cNvPr id="86" name="Arc 85"/>
              <p:cNvSpPr/>
              <p:nvPr/>
            </p:nvSpPr>
            <p:spPr>
              <a:xfrm>
                <a:off x="3489395" y="1423828"/>
                <a:ext cx="911410" cy="9050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ectangle 86"/>
              <p:cNvSpPr/>
              <p:nvPr/>
            </p:nvSpPr>
            <p:spPr>
              <a:xfrm>
                <a:off x="3754152" y="1219200"/>
                <a:ext cx="301686" cy="369332"/>
              </a:xfrm>
              <a:prstGeom prst="rect">
                <a:avLst/>
              </a:prstGeom>
            </p:spPr>
            <p:txBody>
              <a:bodyPr wrap="none">
                <a:spAutoFit/>
              </a:bodyPr>
              <a:lstStyle/>
              <a:p>
                <a:r>
                  <a:rPr lang="en-US" dirty="0" smtClean="0"/>
                  <a:t>3</a:t>
                </a:r>
                <a:endParaRPr lang="en-US" dirty="0"/>
              </a:p>
            </p:txBody>
          </p:sp>
        </p:grpSp>
        <p:sp>
          <p:nvSpPr>
            <p:cNvPr id="80" name="TextBox 79"/>
            <p:cNvSpPr txBox="1"/>
            <p:nvPr/>
          </p:nvSpPr>
          <p:spPr>
            <a:xfrm>
              <a:off x="1912558" y="3338772"/>
              <a:ext cx="2685884" cy="1136822"/>
            </a:xfrm>
            <a:prstGeom prst="rect">
              <a:avLst/>
            </a:prstGeom>
            <a:noFill/>
          </p:spPr>
          <p:txBody>
            <a:bodyPr wrap="none" rtlCol="0">
              <a:spAutoFit/>
            </a:bodyPr>
            <a:lstStyle/>
            <a:p>
              <a:r>
                <a:rPr lang="en-US" dirty="0" smtClean="0"/>
                <a:t>Spatial 8-PSK </a:t>
              </a:r>
            </a:p>
            <a:p>
              <a:pPr algn="ctr"/>
              <a:r>
                <a:rPr lang="en-US" dirty="0" smtClean="0"/>
                <a:t>Transmitter</a:t>
              </a:r>
              <a:endParaRPr lang="en-US" dirty="0"/>
            </a:p>
          </p:txBody>
        </p:sp>
      </p:grpSp>
      <p:sp>
        <p:nvSpPr>
          <p:cNvPr id="132" name="TextBox 131"/>
          <p:cNvSpPr txBox="1"/>
          <p:nvPr/>
        </p:nvSpPr>
        <p:spPr>
          <a:xfrm>
            <a:off x="4388338" y="2286000"/>
            <a:ext cx="4273171" cy="900246"/>
          </a:xfrm>
          <a:prstGeom prst="rect">
            <a:avLst/>
          </a:prstGeom>
          <a:noFill/>
        </p:spPr>
        <p:txBody>
          <a:bodyPr wrap="square" rtlCol="0">
            <a:spAutoFit/>
          </a:bodyPr>
          <a:lstStyle/>
          <a:p>
            <a:r>
              <a:rPr lang="en-US" sz="1050" b="1" dirty="0" smtClean="0"/>
              <a:t>(1)</a:t>
            </a:r>
            <a:r>
              <a:rPr lang="en-US" sz="1050" dirty="0" smtClean="0"/>
              <a:t> Group of 4-LEDs for reference Phase transmission</a:t>
            </a:r>
          </a:p>
          <a:p>
            <a:r>
              <a:rPr lang="en-US" sz="1050" b="1" dirty="0" smtClean="0"/>
              <a:t>(2)</a:t>
            </a:r>
            <a:r>
              <a:rPr lang="en-US" sz="1050" dirty="0" smtClean="0"/>
              <a:t>: </a:t>
            </a:r>
            <a:r>
              <a:rPr lang="en-US" sz="1050" dirty="0"/>
              <a:t>Group of 4-LEDs for Data transmission</a:t>
            </a:r>
          </a:p>
          <a:p>
            <a:r>
              <a:rPr lang="en-US" sz="1050" b="1" dirty="0" smtClean="0"/>
              <a:t>(3)</a:t>
            </a:r>
            <a:r>
              <a:rPr lang="en-US" sz="1050" dirty="0" smtClean="0"/>
              <a:t>: A LED.</a:t>
            </a:r>
            <a:endParaRPr lang="en-US" sz="1050" dirty="0"/>
          </a:p>
          <a:p>
            <a:pPr lvl="1"/>
            <a:r>
              <a:rPr lang="en-US" sz="1050" dirty="0"/>
              <a:t>- Green color represents data LED.</a:t>
            </a:r>
          </a:p>
          <a:p>
            <a:pPr lvl="1"/>
            <a:r>
              <a:rPr lang="en-US" sz="1050" dirty="0"/>
              <a:t>- Red color represents reference LED</a:t>
            </a:r>
            <a:r>
              <a:rPr lang="en-US" sz="1050" dirty="0" smtClean="0"/>
              <a:t>.</a:t>
            </a:r>
            <a:endParaRPr lang="en-US" sz="1050" dirty="0"/>
          </a:p>
        </p:txBody>
      </p:sp>
      <p:sp>
        <p:nvSpPr>
          <p:cNvPr id="207" name="TextBox 206"/>
          <p:cNvSpPr txBox="1">
            <a:spLocks noChangeArrowheads="1"/>
          </p:cNvSpPr>
          <p:nvPr/>
        </p:nvSpPr>
        <p:spPr bwMode="auto">
          <a:xfrm>
            <a:off x="306363" y="990600"/>
            <a:ext cx="868523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Principles</a:t>
            </a:r>
          </a:p>
          <a:p>
            <a:pPr marL="628650" lvl="1" indent="-171450">
              <a:buFont typeface="Wingdings" panose="05000000000000000000" pitchFamily="2" charset="2"/>
              <a:buChar char="§"/>
            </a:pPr>
            <a:r>
              <a:rPr lang="en-US" sz="1400" dirty="0" smtClean="0"/>
              <a:t>A group of LEDs together define a spatial phase (e.g. 4 LEDs per group as illustrated in the figure)</a:t>
            </a:r>
          </a:p>
          <a:p>
            <a:pPr marL="628650" lvl="1" indent="-171450">
              <a:buFont typeface="Wingdings" panose="05000000000000000000" pitchFamily="2" charset="2"/>
              <a:buChar char="§"/>
            </a:pPr>
            <a:r>
              <a:rPr lang="en-US" sz="1400" dirty="0" smtClean="0"/>
              <a:t>LEDs in a group are phases-shifted in encoding procedure to define a spatial phase</a:t>
            </a:r>
            <a:endParaRPr lang="en-US" sz="1400" dirty="0"/>
          </a:p>
        </p:txBody>
      </p:sp>
      <p:grpSp>
        <p:nvGrpSpPr>
          <p:cNvPr id="7" name="Group 6"/>
          <p:cNvGrpSpPr/>
          <p:nvPr/>
        </p:nvGrpSpPr>
        <p:grpSpPr>
          <a:xfrm>
            <a:off x="1981200" y="4572000"/>
            <a:ext cx="1722271" cy="1504689"/>
            <a:chOff x="2163929" y="4876801"/>
            <a:chExt cx="1446647" cy="127608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3929" y="4953000"/>
              <a:ext cx="1446647" cy="11871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8" name="Straight Connector 67"/>
            <p:cNvCxnSpPr/>
            <p:nvPr/>
          </p:nvCxnSpPr>
          <p:spPr bwMode="auto">
            <a:xfrm>
              <a:off x="3183484" y="4876801"/>
              <a:ext cx="0" cy="1276088"/>
            </a:xfrm>
            <a:prstGeom prst="line">
              <a:avLst/>
            </a:prstGeom>
            <a:solidFill>
              <a:schemeClr val="accent1"/>
            </a:solidFill>
            <a:ln w="381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3" name="TextBox 72"/>
          <p:cNvSpPr txBox="1"/>
          <p:nvPr/>
        </p:nvSpPr>
        <p:spPr>
          <a:xfrm>
            <a:off x="4047869" y="5307096"/>
            <a:ext cx="4273171" cy="461665"/>
          </a:xfrm>
          <a:prstGeom prst="rect">
            <a:avLst/>
          </a:prstGeom>
          <a:noFill/>
        </p:spPr>
        <p:txBody>
          <a:bodyPr wrap="square" rtlCol="0">
            <a:spAutoFit/>
          </a:bodyPr>
          <a:lstStyle/>
          <a:p>
            <a:r>
              <a:rPr lang="en-US" b="1" dirty="0" smtClean="0"/>
              <a:t>Green slots	: </a:t>
            </a:r>
            <a:r>
              <a:rPr lang="en-US" dirty="0" smtClean="0"/>
              <a:t>good-sampling (clear state of LED)</a:t>
            </a:r>
          </a:p>
          <a:p>
            <a:r>
              <a:rPr lang="en-US" b="1" dirty="0" smtClean="0"/>
              <a:t>Pink slots	: </a:t>
            </a:r>
            <a:r>
              <a:rPr lang="en-US" dirty="0" smtClean="0"/>
              <a:t>may cause bad-sampling (unclear state of LED)</a:t>
            </a:r>
            <a:endParaRPr lang="en-US" dirty="0"/>
          </a:p>
        </p:txBody>
      </p:sp>
      <p:sp>
        <p:nvSpPr>
          <p:cNvPr id="74" name="TextBox 38"/>
          <p:cNvSpPr txBox="1"/>
          <p:nvPr/>
        </p:nvSpPr>
        <p:spPr>
          <a:xfrm>
            <a:off x="2209800" y="6139190"/>
            <a:ext cx="1828800" cy="261610"/>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A random sampling</a:t>
            </a:r>
            <a:endParaRPr lang="en-US" sz="1100" dirty="0">
              <a:latin typeface="+mn-lt"/>
              <a:cs typeface="+mn-cs"/>
            </a:endParaRPr>
          </a:p>
        </p:txBody>
      </p:sp>
      <p:sp>
        <p:nvSpPr>
          <p:cNvPr id="7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45418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Compatible Spatial 8-PSK (S8-PSK)</a:t>
            </a:r>
            <a:endParaRPr lang="en-US" altLang="en-US" sz="2400" b="1" dirty="0"/>
          </a:p>
        </p:txBody>
      </p:sp>
      <p:graphicFrame>
        <p:nvGraphicFramePr>
          <p:cNvPr id="78" name="Table 77"/>
          <p:cNvGraphicFramePr>
            <a:graphicFrameLocks noGrp="1"/>
          </p:cNvGraphicFramePr>
          <p:nvPr>
            <p:extLst>
              <p:ext uri="{D42A27DB-BD31-4B8C-83A1-F6EECF244321}">
                <p14:modId xmlns:p14="http://schemas.microsoft.com/office/powerpoint/2010/main" xmlns="" val="100506606"/>
              </p:ext>
            </p:extLst>
          </p:nvPr>
        </p:nvGraphicFramePr>
        <p:xfrm>
          <a:off x="5760927" y="1772920"/>
          <a:ext cx="3230674" cy="3698240"/>
        </p:xfrm>
        <a:graphic>
          <a:graphicData uri="http://schemas.openxmlformats.org/drawingml/2006/table">
            <a:tbl>
              <a:tblPr firstRow="1" bandRow="1">
                <a:tableStyleId>{793D81CF-94F2-401A-BA57-92F5A7B2D0C5}</a:tableStyleId>
              </a:tblPr>
              <a:tblGrid>
                <a:gridCol w="1867116"/>
                <a:gridCol w="1363558"/>
              </a:tblGrid>
              <a:tr h="370840">
                <a:tc>
                  <a:txBody>
                    <a:bodyPr/>
                    <a:lstStyle/>
                    <a:p>
                      <a:pPr algn="ctr"/>
                      <a:r>
                        <a:rPr lang="en-US" sz="1400" b="0" dirty="0" smtClean="0"/>
                        <a:t>A discrete waveform (4-States)</a:t>
                      </a:r>
                    </a:p>
                    <a:p>
                      <a:pPr algn="ctr"/>
                      <a:r>
                        <a:rPr lang="en-US" sz="1400" dirty="0" smtClean="0"/>
                        <a:t>Input</a:t>
                      </a:r>
                      <a:endParaRPr lang="en-US" sz="1400" dirty="0"/>
                    </a:p>
                  </a:txBody>
                  <a:tcPr/>
                </a:tc>
                <a:tc>
                  <a:txBody>
                    <a:bodyPr/>
                    <a:lstStyle/>
                    <a:p>
                      <a:pPr algn="ctr"/>
                      <a:r>
                        <a:rPr lang="en-US" sz="14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(S_Phase)</a:t>
                      </a:r>
                    </a:p>
                    <a:p>
                      <a:pPr algn="ctr"/>
                      <a:r>
                        <a:rPr lang="en-US" sz="1400" dirty="0" smtClean="0"/>
                        <a:t>Output</a:t>
                      </a:r>
                    </a:p>
                  </a:txBody>
                  <a:tcPr/>
                </a:tc>
              </a:tr>
              <a:tr h="370840">
                <a:tc>
                  <a:txBody>
                    <a:bodyPr/>
                    <a:lstStyle/>
                    <a:p>
                      <a:pPr algn="ctr"/>
                      <a:r>
                        <a:rPr lang="en-US" sz="1400" dirty="0" smtClean="0"/>
                        <a:t>1000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1100</a:t>
                      </a:r>
                      <a:endParaRPr lang="en-US" sz="1400" dirty="0"/>
                    </a:p>
                  </a:txBody>
                  <a:tcPr/>
                </a:tc>
                <a:tc>
                  <a:txBody>
                    <a:bodyPr/>
                    <a:lstStyle/>
                    <a:p>
                      <a:pPr algn="ctr"/>
                      <a:r>
                        <a:rPr lang="en-US" sz="1400" smtClean="0"/>
                        <a:t>2</a:t>
                      </a:r>
                      <a:endParaRPr lang="en-US" sz="1400" dirty="0"/>
                    </a:p>
                  </a:txBody>
                  <a:tcPr/>
                </a:tc>
              </a:tr>
              <a:tr h="370840">
                <a:tc>
                  <a:txBody>
                    <a:bodyPr/>
                    <a:lstStyle/>
                    <a:p>
                      <a:pPr algn="ctr"/>
                      <a:r>
                        <a:rPr lang="en-US" sz="1400" dirty="0" smtClean="0"/>
                        <a:t>1110</a:t>
                      </a:r>
                      <a:endParaRPr lang="en-US" sz="1400" dirty="0"/>
                    </a:p>
                  </a:txBody>
                  <a:tcPr/>
                </a:tc>
                <a:tc>
                  <a:txBody>
                    <a:bodyPr/>
                    <a:lstStyle/>
                    <a:p>
                      <a:pPr algn="ctr"/>
                      <a:r>
                        <a:rPr lang="en-US" sz="1400" dirty="0" smtClean="0"/>
                        <a:t>3</a:t>
                      </a:r>
                      <a:endParaRPr lang="en-US" sz="1400" dirty="0"/>
                    </a:p>
                  </a:txBody>
                  <a:tcPr/>
                </a:tc>
              </a:tr>
              <a:tr h="370840">
                <a:tc>
                  <a:txBody>
                    <a:bodyPr/>
                    <a:lstStyle/>
                    <a:p>
                      <a:pPr algn="ctr"/>
                      <a:r>
                        <a:rPr lang="en-US" sz="1400" dirty="0" smtClean="0"/>
                        <a:t>1111</a:t>
                      </a:r>
                      <a:endParaRPr lang="en-US" sz="1400" dirty="0"/>
                    </a:p>
                  </a:txBody>
                  <a:tcPr/>
                </a:tc>
                <a:tc>
                  <a:txBody>
                    <a:bodyPr/>
                    <a:lstStyle/>
                    <a:p>
                      <a:pPr algn="ctr"/>
                      <a:r>
                        <a:rPr lang="en-US" sz="1400" smtClean="0"/>
                        <a:t>4</a:t>
                      </a:r>
                      <a:endParaRPr lang="en-US" sz="1400" dirty="0"/>
                    </a:p>
                  </a:txBody>
                  <a:tcPr/>
                </a:tc>
              </a:tr>
              <a:tr h="370840">
                <a:tc>
                  <a:txBody>
                    <a:bodyPr/>
                    <a:lstStyle/>
                    <a:p>
                      <a:pPr algn="ctr"/>
                      <a:r>
                        <a:rPr lang="en-US" sz="1400" dirty="0" smtClean="0"/>
                        <a:t>0111</a:t>
                      </a:r>
                      <a:endParaRPr lang="en-US" sz="1400" dirty="0"/>
                    </a:p>
                  </a:txBody>
                  <a:tcPr/>
                </a:tc>
                <a:tc>
                  <a:txBody>
                    <a:bodyPr/>
                    <a:lstStyle/>
                    <a:p>
                      <a:pPr algn="ctr"/>
                      <a:r>
                        <a:rPr lang="en-US" sz="1400" smtClean="0"/>
                        <a:t>5</a:t>
                      </a:r>
                      <a:endParaRPr lang="en-US" sz="1400" dirty="0"/>
                    </a:p>
                  </a:txBody>
                  <a:tcPr/>
                </a:tc>
              </a:tr>
              <a:tr h="370840">
                <a:tc>
                  <a:txBody>
                    <a:bodyPr/>
                    <a:lstStyle/>
                    <a:p>
                      <a:pPr algn="ctr"/>
                      <a:r>
                        <a:rPr lang="en-US" sz="1400" dirty="0" smtClean="0"/>
                        <a:t>0011</a:t>
                      </a:r>
                      <a:endParaRPr lang="en-US" sz="1400" dirty="0"/>
                    </a:p>
                  </a:txBody>
                  <a:tcPr/>
                </a:tc>
                <a:tc>
                  <a:txBody>
                    <a:bodyPr/>
                    <a:lstStyle/>
                    <a:p>
                      <a:pPr algn="ctr"/>
                      <a:r>
                        <a:rPr lang="en-US" sz="1400" dirty="0" smtClean="0"/>
                        <a:t>6</a:t>
                      </a:r>
                      <a:endParaRPr lang="en-US" sz="1400" dirty="0"/>
                    </a:p>
                  </a:txBody>
                  <a:tcPr/>
                </a:tc>
              </a:tr>
              <a:tr h="370840">
                <a:tc>
                  <a:txBody>
                    <a:bodyPr/>
                    <a:lstStyle/>
                    <a:p>
                      <a:pPr algn="ctr"/>
                      <a:r>
                        <a:rPr lang="en-US" sz="1400" dirty="0" smtClean="0"/>
                        <a:t>0001</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0000</a:t>
                      </a:r>
                      <a:endParaRPr lang="en-US" sz="1400" dirty="0"/>
                    </a:p>
                  </a:txBody>
                  <a:tcPr/>
                </a:tc>
                <a:tc>
                  <a:txBody>
                    <a:bodyPr/>
                    <a:lstStyle/>
                    <a:p>
                      <a:pPr algn="ctr"/>
                      <a:r>
                        <a:rPr lang="en-US" sz="1400" dirty="0" smtClean="0"/>
                        <a:t>8</a:t>
                      </a:r>
                      <a:endParaRPr lang="en-US" sz="1400" dirty="0"/>
                    </a:p>
                  </a:txBody>
                  <a:tcPr/>
                </a:tc>
              </a:tr>
            </a:tbl>
          </a:graphicData>
        </a:graphic>
      </p:graphicFrame>
      <p:grpSp>
        <p:nvGrpSpPr>
          <p:cNvPr id="3" name="Group 2"/>
          <p:cNvGrpSpPr/>
          <p:nvPr/>
        </p:nvGrpSpPr>
        <p:grpSpPr>
          <a:xfrm>
            <a:off x="93306" y="1519527"/>
            <a:ext cx="5637518" cy="4119273"/>
            <a:chOff x="931506" y="1371600"/>
            <a:chExt cx="5637518" cy="4119273"/>
          </a:xfrm>
        </p:grpSpPr>
        <p:grpSp>
          <p:nvGrpSpPr>
            <p:cNvPr id="6" name="Group 5"/>
            <p:cNvGrpSpPr/>
            <p:nvPr/>
          </p:nvGrpSpPr>
          <p:grpSpPr>
            <a:xfrm>
              <a:off x="931506" y="1371600"/>
              <a:ext cx="5637518" cy="4119273"/>
              <a:chOff x="3391093" y="1371600"/>
              <a:chExt cx="5637518" cy="4119273"/>
            </a:xfrm>
          </p:grpSpPr>
          <p:grpSp>
            <p:nvGrpSpPr>
              <p:cNvPr id="24" name="Group 23"/>
              <p:cNvGrpSpPr>
                <a:grpSpLocks/>
              </p:cNvGrpSpPr>
              <p:nvPr/>
            </p:nvGrpSpPr>
            <p:grpSpPr bwMode="auto">
              <a:xfrm>
                <a:off x="3391093" y="1371600"/>
                <a:ext cx="5637518" cy="4119273"/>
                <a:chOff x="1168680" y="-717261"/>
                <a:chExt cx="5637518" cy="6748914"/>
              </a:xfrm>
            </p:grpSpPr>
            <p:cxnSp>
              <p:nvCxnSpPr>
                <p:cNvPr id="25" name="Straight Connector 24"/>
                <p:cNvCxnSpPr/>
                <p:nvPr/>
              </p:nvCxnSpPr>
              <p:spPr>
                <a:xfrm>
                  <a:off x="2143763" y="-385724"/>
                  <a:ext cx="0"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922264" y="533963"/>
                  <a:ext cx="6349"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8" name="Group 27"/>
                <p:cNvGrpSpPr>
                  <a:grpSpLocks/>
                </p:cNvGrpSpPr>
                <p:nvPr/>
              </p:nvGrpSpPr>
              <p:grpSpPr bwMode="auto">
                <a:xfrm>
                  <a:off x="2132853" y="533962"/>
                  <a:ext cx="3957246" cy="773510"/>
                  <a:chOff x="2132972" y="533962"/>
                  <a:chExt cx="3321259" cy="773510"/>
                </a:xfrm>
              </p:grpSpPr>
              <p:sp>
                <p:nvSpPr>
                  <p:cNvPr id="75" name="Rectangle 74"/>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6" name="Rectangle 75"/>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7" name="Straight Connector 76"/>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a:grpSpLocks/>
                </p:cNvGrpSpPr>
                <p:nvPr/>
              </p:nvGrpSpPr>
              <p:grpSpPr bwMode="auto">
                <a:xfrm>
                  <a:off x="2387677" y="1524911"/>
                  <a:ext cx="3841328" cy="760770"/>
                  <a:chOff x="2129400" y="534311"/>
                  <a:chExt cx="3223969" cy="760770"/>
                </a:xfrm>
              </p:grpSpPr>
              <p:sp>
                <p:nvSpPr>
                  <p:cNvPr id="72" name="Rectangle 71"/>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2656526" y="2515863"/>
                  <a:ext cx="3713579" cy="760770"/>
                  <a:chOff x="2124808" y="534663"/>
                  <a:chExt cx="3116751" cy="760770"/>
                </a:xfrm>
              </p:grpSpPr>
              <p:sp>
                <p:nvSpPr>
                  <p:cNvPr id="69" name="Rectangle 68"/>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2925382" y="3535426"/>
                  <a:ext cx="3503965" cy="769089"/>
                  <a:chOff x="2133013" y="533146"/>
                  <a:chExt cx="2940826" cy="769089"/>
                </a:xfrm>
              </p:grpSpPr>
              <p:sp>
                <p:nvSpPr>
                  <p:cNvPr id="66" name="Rectangle 65"/>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75946" y="1294729"/>
                  <a:ext cx="19456" cy="4612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47964" y="533963"/>
                  <a:ext cx="0" cy="537284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89"/>
                <p:cNvSpPr txBox="1">
                  <a:spLocks noChangeArrowheads="1"/>
                </p:cNvSpPr>
                <p:nvPr/>
              </p:nvSpPr>
              <p:spPr bwMode="auto">
                <a:xfrm>
                  <a:off x="5650244" y="186043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40" name="TextBox 90"/>
                <p:cNvSpPr txBox="1">
                  <a:spLocks noChangeArrowheads="1"/>
                </p:cNvSpPr>
                <p:nvPr/>
              </p:nvSpPr>
              <p:spPr bwMode="auto">
                <a:xfrm>
                  <a:off x="5875091" y="283220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41" name="TextBox 91"/>
                <p:cNvSpPr txBox="1">
                  <a:spLocks noChangeArrowheads="1"/>
                </p:cNvSpPr>
                <p:nvPr/>
              </p:nvSpPr>
              <p:spPr bwMode="auto">
                <a:xfrm>
                  <a:off x="6062704"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42" name="Straight Connector 41"/>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94"/>
                <p:cNvSpPr txBox="1">
                  <a:spLocks noChangeArrowheads="1"/>
                </p:cNvSpPr>
                <p:nvPr/>
              </p:nvSpPr>
              <p:spPr bwMode="auto">
                <a:xfrm>
                  <a:off x="1186382" y="1579139"/>
                  <a:ext cx="156539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T/8</a:t>
                  </a:r>
                  <a:endParaRPr lang="en-US" altLang="en-US" sz="1400" dirty="0">
                    <a:latin typeface="Times New Roman" pitchFamily="18" charset="0"/>
                    <a:cs typeface="Times New Roman" pitchFamily="18" charset="0"/>
                  </a:endParaRPr>
                </a:p>
              </p:txBody>
            </p:sp>
            <p:sp>
              <p:nvSpPr>
                <p:cNvPr id="44" name="TextBox 95"/>
                <p:cNvSpPr txBox="1">
                  <a:spLocks noChangeArrowheads="1"/>
                </p:cNvSpPr>
                <p:nvPr/>
              </p:nvSpPr>
              <p:spPr bwMode="auto">
                <a:xfrm>
                  <a:off x="1169661" y="2690949"/>
                  <a:ext cx="1734513"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2T/8</a:t>
                  </a:r>
                  <a:endParaRPr lang="en-US" altLang="en-US" sz="1400" dirty="0">
                    <a:latin typeface="Times New Roman" pitchFamily="18" charset="0"/>
                    <a:cs typeface="Times New Roman" pitchFamily="18" charset="0"/>
                  </a:endParaRPr>
                </a:p>
              </p:txBody>
            </p:sp>
            <p:sp>
              <p:nvSpPr>
                <p:cNvPr id="45" name="TextBox 96"/>
                <p:cNvSpPr txBox="1">
                  <a:spLocks noChangeArrowheads="1"/>
                </p:cNvSpPr>
                <p:nvPr/>
              </p:nvSpPr>
              <p:spPr bwMode="auto">
                <a:xfrm>
                  <a:off x="1168680" y="3807220"/>
                  <a:ext cx="18116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3T/8</a:t>
                  </a:r>
                  <a:endParaRPr lang="en-US" altLang="en-US" sz="1400" dirty="0">
                    <a:latin typeface="Times New Roman" pitchFamily="18" charset="0"/>
                    <a:cs typeface="Times New Roman" pitchFamily="18" charset="0"/>
                  </a:endParaRPr>
                </a:p>
              </p:txBody>
            </p:sp>
            <p:cxnSp>
              <p:nvCxnSpPr>
                <p:cNvPr id="46" name="Straight Connector 45"/>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15221" y="533961"/>
                  <a:ext cx="2772" cy="54976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769937" y="546965"/>
                  <a:ext cx="108" cy="5484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4" name="Rectangle 53"/>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5" name="Rectangle 54"/>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7" name="Straight Connector 56"/>
                <p:cNvCxnSpPr/>
                <p:nvPr/>
              </p:nvCxnSpPr>
              <p:spPr>
                <a:xfrm>
                  <a:off x="2382018" y="538510"/>
                  <a:ext cx="0" cy="5368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422433" y="1294729"/>
                  <a:ext cx="28966" cy="47369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00063" y="1307471"/>
                  <a:ext cx="19781"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66220" y="1307471"/>
                  <a:ext cx="18704" cy="4724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98"/>
                <p:cNvSpPr txBox="1">
                  <a:spLocks noChangeArrowheads="1"/>
                </p:cNvSpPr>
                <p:nvPr/>
              </p:nvSpPr>
              <p:spPr bwMode="auto">
                <a:xfrm>
                  <a:off x="1913574" y="5294994"/>
                  <a:ext cx="307893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b="1" dirty="0" smtClean="0">
                      <a:latin typeface="Times New Roman" pitchFamily="18" charset="0"/>
                      <a:cs typeface="Times New Roman" pitchFamily="18" charset="0"/>
                    </a:rPr>
                    <a:t>     1    2      3    4      5    6      7     8     1     2</a:t>
                  </a:r>
                  <a:endParaRPr lang="en-US" altLang="en-US" sz="1200" b="1" dirty="0">
                    <a:latin typeface="Times New Roman" pitchFamily="18" charset="0"/>
                    <a:cs typeface="Times New Roman" pitchFamily="18" charset="0"/>
                  </a:endParaRPr>
                </a:p>
              </p:txBody>
            </p:sp>
            <p:sp>
              <p:nvSpPr>
                <p:cNvPr id="62" name="TextBox 98"/>
                <p:cNvSpPr txBox="1">
                  <a:spLocks noChangeArrowheads="1"/>
                </p:cNvSpPr>
                <p:nvPr/>
              </p:nvSpPr>
              <p:spPr bwMode="auto">
                <a:xfrm>
                  <a:off x="1169518" y="5223144"/>
                  <a:ext cx="1125056"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Phase Shift</a:t>
                  </a:r>
                  <a:endParaRPr lang="en-US" altLang="en-US" sz="1400" dirty="0">
                    <a:latin typeface="Times New Roman" pitchFamily="18" charset="0"/>
                    <a:cs typeface="Times New Roman" pitchFamily="18" charset="0"/>
                  </a:endParaRPr>
                </a:p>
              </p:txBody>
            </p:sp>
            <p:sp>
              <p:nvSpPr>
                <p:cNvPr id="63" name="TextBox 94"/>
                <p:cNvSpPr txBox="1">
                  <a:spLocks noChangeArrowheads="1"/>
                </p:cNvSpPr>
                <p:nvPr/>
              </p:nvSpPr>
              <p:spPr bwMode="auto">
                <a:xfrm>
                  <a:off x="1225126" y="612441"/>
                  <a:ext cx="1145648"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smtClean="0">
                      <a:latin typeface="Times New Roman" pitchFamily="18" charset="0"/>
                      <a:cs typeface="Times New Roman" pitchFamily="18" charset="0"/>
                    </a:rPr>
                    <a:t>Delay 0</a:t>
                  </a:r>
                  <a:endParaRPr lang="en-US" altLang="en-US" sz="1400" dirty="0">
                    <a:latin typeface="Times New Roman" pitchFamily="18" charset="0"/>
                    <a:cs typeface="Times New Roman" pitchFamily="18" charset="0"/>
                  </a:endParaRPr>
                </a:p>
              </p:txBody>
            </p:sp>
            <p:cxnSp>
              <p:nvCxnSpPr>
                <p:cNvPr id="64" name="Straight Connector 63"/>
                <p:cNvCxnSpPr/>
                <p:nvPr/>
              </p:nvCxnSpPr>
              <p:spPr>
                <a:xfrm>
                  <a:off x="4239249" y="-437484"/>
                  <a:ext cx="11687" cy="53682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94"/>
                <p:cNvSpPr txBox="1">
                  <a:spLocks noChangeArrowheads="1"/>
                </p:cNvSpPr>
                <p:nvPr/>
              </p:nvSpPr>
              <p:spPr bwMode="auto">
                <a:xfrm>
                  <a:off x="2590887" y="-717261"/>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 T</a:t>
                  </a:r>
                  <a:endParaRPr lang="en-US" altLang="en-US" sz="1200" baseline="-25000" dirty="0">
                    <a:latin typeface="Times New Roman" pitchFamily="18" charset="0"/>
                    <a:cs typeface="Times New Roman" pitchFamily="18" charset="0"/>
                  </a:endParaRPr>
                </a:p>
              </p:txBody>
            </p:sp>
          </p:grpSp>
          <p:cxnSp>
            <p:nvCxnSpPr>
              <p:cNvPr id="5" name="Straight Arrow Connector 4"/>
              <p:cNvCxnSpPr/>
              <p:nvPr/>
            </p:nvCxnSpPr>
            <p:spPr bwMode="auto">
              <a:xfrm>
                <a:off x="4365946" y="1679377"/>
                <a:ext cx="2083015"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 name="Rectangle 6"/>
            <p:cNvSpPr/>
            <p:nvPr/>
          </p:nvSpPr>
          <p:spPr bwMode="auto">
            <a:xfrm>
              <a:off x="5194324" y="2343835"/>
              <a:ext cx="45719" cy="268536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TextBox 38"/>
            <p:cNvSpPr txBox="1"/>
            <p:nvPr/>
          </p:nvSpPr>
          <p:spPr>
            <a:xfrm>
              <a:off x="4772399" y="4979313"/>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Camera sampling</a:t>
              </a:r>
              <a:endParaRPr lang="en-US" sz="1100" dirty="0">
                <a:latin typeface="+mn-lt"/>
                <a:cs typeface="+mn-cs"/>
              </a:endParaRPr>
            </a:p>
          </p:txBody>
        </p:sp>
        <p:sp>
          <p:nvSpPr>
            <p:cNvPr id="80" name="Oval 79"/>
            <p:cNvSpPr/>
            <p:nvPr/>
          </p:nvSpPr>
          <p:spPr bwMode="auto">
            <a:xfrm>
              <a:off x="5167805" y="391792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Oval 80"/>
            <p:cNvSpPr/>
            <p:nvPr/>
          </p:nvSpPr>
          <p:spPr bwMode="auto">
            <a:xfrm>
              <a:off x="5160596" y="3300356"/>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 name="Oval 81"/>
            <p:cNvSpPr/>
            <p:nvPr/>
          </p:nvSpPr>
          <p:spPr bwMode="auto">
            <a:xfrm>
              <a:off x="5167805" y="2684001"/>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 name="Oval 82"/>
            <p:cNvSpPr/>
            <p:nvPr/>
          </p:nvSpPr>
          <p:spPr bwMode="auto">
            <a:xfrm>
              <a:off x="5165923" y="2554232"/>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8" name="Rectangle 7"/>
          <p:cNvSpPr/>
          <p:nvPr/>
        </p:nvSpPr>
        <p:spPr>
          <a:xfrm>
            <a:off x="329086" y="1109246"/>
            <a:ext cx="2715743"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reference LEDs</a:t>
            </a:r>
            <a:endParaRPr lang="en-US" altLang="en-US" sz="1600" b="1" dirty="0"/>
          </a:p>
        </p:txBody>
      </p:sp>
      <p:sp>
        <p:nvSpPr>
          <p:cNvPr id="84" name="Rectangle 83"/>
          <p:cNvSpPr/>
          <p:nvPr/>
        </p:nvSpPr>
        <p:spPr>
          <a:xfrm>
            <a:off x="5993677" y="1324907"/>
            <a:ext cx="2845523" cy="338554"/>
          </a:xfrm>
          <a:prstGeom prst="rect">
            <a:avLst/>
          </a:prstGeom>
        </p:spPr>
        <p:txBody>
          <a:bodyPr wrap="none">
            <a:spAutoFit/>
          </a:bodyPr>
          <a:lstStyle/>
          <a:p>
            <a:r>
              <a:rPr lang="en-US" altLang="en-US" sz="1600" b="1" dirty="0" smtClean="0"/>
              <a:t>Spatial-Phase Definition Table</a:t>
            </a:r>
            <a:endParaRPr lang="en-US" altLang="en-US" sz="1600" b="1" dirty="0"/>
          </a:p>
        </p:txBody>
      </p:sp>
      <p:sp>
        <p:nvSpPr>
          <p:cNvPr id="8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869409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2281" y="1365250"/>
            <a:ext cx="4715932" cy="3485307"/>
            <a:chOff x="4351868" y="1365250"/>
            <a:chExt cx="4715932" cy="3485307"/>
          </a:xfrm>
        </p:grpSpPr>
        <p:grpSp>
          <p:nvGrpSpPr>
            <p:cNvPr id="20" name="Group 19"/>
            <p:cNvGrpSpPr>
              <a:grpSpLocks/>
            </p:cNvGrpSpPr>
            <p:nvPr/>
          </p:nvGrpSpPr>
          <p:grpSpPr bwMode="auto">
            <a:xfrm>
              <a:off x="4352098" y="1365250"/>
              <a:ext cx="4715702" cy="3485307"/>
              <a:chOff x="2129685" y="-727665"/>
              <a:chExt cx="4715702" cy="5710241"/>
            </a:xfrm>
          </p:grpSpPr>
          <p:cxnSp>
            <p:nvCxnSpPr>
              <p:cNvPr id="22" name="Straight Connector 21"/>
              <p:cNvCxnSpPr/>
              <p:nvPr/>
            </p:nvCxnSpPr>
            <p:spPr>
              <a:xfrm>
                <a:off x="2129685"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23787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2564184" y="-727665"/>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351868"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84" name="Rectangle 83"/>
          <p:cNvSpPr/>
          <p:nvPr/>
        </p:nvSpPr>
        <p:spPr>
          <a:xfrm>
            <a:off x="329086" y="990600"/>
            <a:ext cx="4364656"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Global Phase Shift = 0</a:t>
            </a:r>
            <a:endParaRPr lang="en-US" altLang="en-US" sz="1600" b="1" dirty="0"/>
          </a:p>
        </p:txBody>
      </p:sp>
      <p:sp>
        <p:nvSpPr>
          <p:cNvPr id="87" name="TextBox 86"/>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0</a:t>
            </a:r>
            <a:endParaRPr lang="en-US" sz="1050" dirty="0" smtClean="0">
              <a:latin typeface="+mn-lt"/>
            </a:endParaRPr>
          </a:p>
        </p:txBody>
      </p:sp>
      <p:sp>
        <p:nvSpPr>
          <p:cNvPr id="7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64413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676400" y="1371600"/>
            <a:ext cx="4931813" cy="3800048"/>
            <a:chOff x="4135987" y="1371600"/>
            <a:chExt cx="4931813" cy="3800048"/>
          </a:xfrm>
        </p:grpSpPr>
        <p:grpSp>
          <p:nvGrpSpPr>
            <p:cNvPr id="20" name="Group 19"/>
            <p:cNvGrpSpPr>
              <a:grpSpLocks/>
            </p:cNvGrpSpPr>
            <p:nvPr/>
          </p:nvGrpSpPr>
          <p:grpSpPr bwMode="auto">
            <a:xfrm>
              <a:off x="4135987" y="1371600"/>
              <a:ext cx="4931813" cy="3800048"/>
              <a:chOff x="1913574" y="-717262"/>
              <a:chExt cx="4931813" cy="6225905"/>
            </a:xfrm>
          </p:grpSpPr>
          <p:cxnSp>
            <p:nvCxnSpPr>
              <p:cNvPr id="22" name="Straight Connector 21"/>
              <p:cNvCxnSpPr/>
              <p:nvPr/>
            </p:nvCxnSpPr>
            <p:spPr>
              <a:xfrm>
                <a:off x="2385063" y="-385724"/>
                <a:ext cx="0"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12299" y="-437484"/>
                <a:ext cx="11687" cy="5368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1913574" y="5054815"/>
                <a:ext cx="685800"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143762" y="406336"/>
                <a:ext cx="0" cy="45942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94"/>
              <p:cNvSpPr txBox="1">
                <a:spLocks noChangeArrowheads="1"/>
              </p:cNvSpPr>
              <p:nvPr/>
            </p:nvSpPr>
            <p:spPr bwMode="auto">
              <a:xfrm>
                <a:off x="2904174" y="-717262"/>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grpSp>
        <p:cxnSp>
          <p:nvCxnSpPr>
            <p:cNvPr id="21" name="Straight Arrow Connector 20"/>
            <p:cNvCxnSpPr/>
            <p:nvPr/>
          </p:nvCxnSpPr>
          <p:spPr bwMode="auto">
            <a:xfrm>
              <a:off x="460724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Arrow Connector 78"/>
            <p:cNvCxnSpPr/>
            <p:nvPr/>
          </p:nvCxnSpPr>
          <p:spPr bwMode="auto">
            <a:xfrm>
              <a:off x="4366175" y="4818965"/>
              <a:ext cx="238256" cy="0"/>
            </a:xfrm>
            <a:prstGeom prst="straightConnector1">
              <a:avLst/>
            </a:prstGeom>
            <a:solidFill>
              <a:schemeClr val="accent1"/>
            </a:solidFill>
            <a:ln w="12700" cap="flat" cmpd="sng" algn="ctr">
              <a:solidFill>
                <a:schemeClr val="tx1"/>
              </a:solidFill>
              <a:prstDash val="solid"/>
              <a:round/>
              <a:headEnd type="none"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6" name="Rectangle 75"/>
          <p:cNvSpPr/>
          <p:nvPr/>
        </p:nvSpPr>
        <p:spPr>
          <a:xfrm>
            <a:off x="329086" y="990600"/>
            <a:ext cx="470609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b="1" dirty="0" smtClean="0"/>
              <a:t>= 2</a:t>
            </a:r>
            <a:r>
              <a:rPr lang="el-GR" altLang="en-US" sz="1600" b="1" dirty="0" smtClean="0"/>
              <a:t>π</a:t>
            </a:r>
            <a:r>
              <a:rPr lang="en-US" altLang="en-US" sz="1600" b="1" dirty="0" smtClean="0"/>
              <a:t>/8</a:t>
            </a:r>
            <a:endParaRPr lang="en-US" altLang="en-US" sz="1600" b="1" dirty="0"/>
          </a:p>
        </p:txBody>
      </p:sp>
      <p:sp>
        <p:nvSpPr>
          <p:cNvPr id="7" name="Rectangle 6"/>
          <p:cNvSpPr/>
          <p:nvPr/>
        </p:nvSpPr>
        <p:spPr bwMode="auto">
          <a:xfrm>
            <a:off x="1439994" y="1848490"/>
            <a:ext cx="685800"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1</a:t>
            </a:r>
            <a:endParaRPr lang="en-US" sz="1050" dirty="0" smtClean="0">
              <a:latin typeface="+mn-lt"/>
            </a:endParaRPr>
          </a:p>
        </p:txBody>
      </p:sp>
      <p:sp>
        <p:nvSpPr>
          <p:cNvPr id="8" name="Rectangle 7"/>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69658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752600" y="1386503"/>
            <a:ext cx="4855613" cy="3785145"/>
            <a:chOff x="1752600" y="1386503"/>
            <a:chExt cx="4855613" cy="3785145"/>
          </a:xfrm>
        </p:grpSpPr>
        <p:grpSp>
          <p:nvGrpSpPr>
            <p:cNvPr id="9" name="Group 8"/>
            <p:cNvGrpSpPr/>
            <p:nvPr/>
          </p:nvGrpSpPr>
          <p:grpSpPr>
            <a:xfrm>
              <a:off x="1895679" y="1386503"/>
              <a:ext cx="4712534" cy="3464054"/>
              <a:chOff x="4355266" y="1386503"/>
              <a:chExt cx="4712534" cy="3464054"/>
            </a:xfrm>
          </p:grpSpPr>
          <p:grpSp>
            <p:nvGrpSpPr>
              <p:cNvPr id="20" name="Group 19"/>
              <p:cNvGrpSpPr>
                <a:grpSpLocks/>
              </p:cNvGrpSpPr>
              <p:nvPr/>
            </p:nvGrpSpPr>
            <p:grpSpPr bwMode="auto">
              <a:xfrm>
                <a:off x="4355266" y="1386503"/>
                <a:ext cx="4712534" cy="3464054"/>
                <a:chOff x="2132853" y="-692845"/>
                <a:chExt cx="4712534" cy="5675421"/>
              </a:xfrm>
            </p:grpSpPr>
            <p:cxnSp>
              <p:nvCxnSpPr>
                <p:cNvPr id="22" name="Straight Connector 21"/>
                <p:cNvCxnSpPr/>
                <p:nvPr/>
              </p:nvCxnSpPr>
              <p:spPr>
                <a:xfrm>
                  <a:off x="264167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6890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142608" y="-692845"/>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486385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752600" y="4894649"/>
              <a:ext cx="76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2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423069"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8" name="Rectangle 77"/>
          <p:cNvSpPr/>
          <p:nvPr/>
        </p:nvSpPr>
        <p:spPr bwMode="auto">
          <a:xfrm>
            <a:off x="1439993" y="1848490"/>
            <a:ext cx="935703"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a:cs typeface="Times New Roman" pitchFamily="18" charset="0"/>
              </a:rPr>
              <a:t>2 ×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1" name="TextBox 80"/>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2</a:t>
            </a:r>
            <a:endParaRPr lang="en-US" sz="1050" dirty="0" smtClean="0">
              <a:latin typeface="+mn-lt"/>
            </a:endParaRPr>
          </a:p>
        </p:txBody>
      </p:sp>
      <p:sp>
        <p:nvSpPr>
          <p:cNvPr id="82" name="Rectangle 81"/>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42171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3" name="Group 2"/>
          <p:cNvGrpSpPr/>
          <p:nvPr/>
        </p:nvGrpSpPr>
        <p:grpSpPr>
          <a:xfrm>
            <a:off x="1895679" y="1365250"/>
            <a:ext cx="4712534" cy="3806398"/>
            <a:chOff x="1895679" y="1365250"/>
            <a:chExt cx="4712534" cy="3806398"/>
          </a:xfrm>
        </p:grpSpPr>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2927429"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7594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35613"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361928" y="-727665"/>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140086" y="1679377"/>
                <a:ext cx="2120461"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0" name="TextBox 94"/>
            <p:cNvSpPr txBox="1">
              <a:spLocks noChangeArrowheads="1"/>
            </p:cNvSpPr>
            <p:nvPr/>
          </p:nvSpPr>
          <p:spPr bwMode="auto">
            <a:xfrm>
              <a:off x="1905000" y="4894649"/>
              <a:ext cx="76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3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6" name="Straight Connector 75"/>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2628" y="4818965"/>
              <a:ext cx="714372"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8" name="Rectangle 77"/>
          <p:cNvSpPr/>
          <p:nvPr/>
        </p:nvSpPr>
        <p:spPr bwMode="auto">
          <a:xfrm>
            <a:off x="1433643" y="1848490"/>
            <a:ext cx="122700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3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3</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641400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4712534" cy="3485307"/>
            <a:chOff x="4355266" y="1365250"/>
            <a:chExt cx="4712534" cy="3485307"/>
          </a:xfrm>
        </p:grpSpPr>
        <p:grpSp>
          <p:nvGrpSpPr>
            <p:cNvPr id="20" name="Group 19"/>
            <p:cNvGrpSpPr>
              <a:grpSpLocks/>
            </p:cNvGrpSpPr>
            <p:nvPr/>
          </p:nvGrpSpPr>
          <p:grpSpPr bwMode="auto">
            <a:xfrm>
              <a:off x="4355266" y="1365250"/>
              <a:ext cx="4712534" cy="3485307"/>
              <a:chOff x="2132853" y="-727665"/>
              <a:chExt cx="4712534" cy="5710241"/>
            </a:xfrm>
          </p:grpSpPr>
          <p:cxnSp>
            <p:nvCxnSpPr>
              <p:cNvPr id="22" name="Straight Connector 21"/>
              <p:cNvCxnSpPr/>
              <p:nvPr/>
            </p:nvCxnSpPr>
            <p:spPr>
              <a:xfrm>
                <a:off x="3196031"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5486400"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5741685" y="186043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5940406" y="2832204"/>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101893"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94689"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3630530" y="-727665"/>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5418214"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057400" y="4894649"/>
            <a:ext cx="76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solidFill>
                  <a:srgbClr val="FF0000"/>
                </a:solidFill>
                <a:latin typeface="Times New Roman" pitchFamily="18" charset="0"/>
                <a:cs typeface="Times New Roman" pitchFamily="18" charset="0"/>
              </a:rPr>
              <a:t>4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992494"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9" name="Rectangle 78"/>
          <p:cNvSpPr/>
          <p:nvPr/>
        </p:nvSpPr>
        <p:spPr bwMode="auto">
          <a:xfrm>
            <a:off x="1465393" y="1848490"/>
            <a:ext cx="1461957"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4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2" name="TextBox 81"/>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a:t>
            </a:r>
            <a:r>
              <a:rPr lang="en-US" altLang="en-US" b="1" dirty="0"/>
              <a:t>Value (compared to the spatial phase of the reference group): </a:t>
            </a:r>
            <a:r>
              <a:rPr lang="en-US" altLang="en-US" b="1" dirty="0" smtClean="0"/>
              <a:t>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4</a:t>
            </a:r>
            <a:endParaRPr lang="en-US" sz="1050" dirty="0" smtClean="0">
              <a:latin typeface="+mn-lt"/>
            </a:endParaRPr>
          </a:p>
        </p:txBody>
      </p:sp>
      <p:sp>
        <p:nvSpPr>
          <p:cNvPr id="83" name="Rectangle 82"/>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437158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1895679" y="1365250"/>
            <a:ext cx="5257702" cy="3485307"/>
            <a:chOff x="4355266" y="1365250"/>
            <a:chExt cx="5257702" cy="3485307"/>
          </a:xfrm>
        </p:grpSpPr>
        <p:grpSp>
          <p:nvGrpSpPr>
            <p:cNvPr id="20" name="Group 19"/>
            <p:cNvGrpSpPr>
              <a:grpSpLocks/>
            </p:cNvGrpSpPr>
            <p:nvPr/>
          </p:nvGrpSpPr>
          <p:grpSpPr bwMode="auto">
            <a:xfrm>
              <a:off x="4355266" y="1365250"/>
              <a:ext cx="5257702" cy="3485307"/>
              <a:chOff x="2132853" y="-727665"/>
              <a:chExt cx="5257702" cy="5710241"/>
            </a:xfrm>
          </p:grpSpPr>
          <p:cxnSp>
            <p:nvCxnSpPr>
              <p:cNvPr id="22" name="Straight Connector 21"/>
              <p:cNvCxnSpPr/>
              <p:nvPr/>
            </p:nvCxnSpPr>
            <p:spPr>
              <a:xfrm>
                <a:off x="3977753" y="-385725"/>
                <a:ext cx="0"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28613" y="533962"/>
                <a:ext cx="1"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77"/>
              <p:cNvSpPr txBox="1">
                <a:spLocks noChangeArrowheads="1"/>
              </p:cNvSpPr>
              <p:nvPr/>
            </p:nvSpPr>
            <p:spPr bwMode="auto">
              <a:xfrm>
                <a:off x="6180774" y="846072"/>
                <a:ext cx="78758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 1</a:t>
                </a:r>
              </a:p>
            </p:txBody>
          </p:sp>
          <p:grpSp>
            <p:nvGrpSpPr>
              <p:cNvPr id="25" name="Group 24"/>
              <p:cNvGrpSpPr>
                <a:grpSpLocks/>
              </p:cNvGrpSpPr>
              <p:nvPr/>
            </p:nvGrpSpPr>
            <p:grpSpPr bwMode="auto">
              <a:xfrm>
                <a:off x="2132853" y="533962"/>
                <a:ext cx="3957246" cy="773510"/>
                <a:chOff x="2132972" y="533962"/>
                <a:chExt cx="3321259" cy="773510"/>
              </a:xfrm>
            </p:grpSpPr>
            <p:sp>
              <p:nvSpPr>
                <p:cNvPr id="72" name="Rectangle 71"/>
                <p:cNvSpPr/>
                <p:nvPr/>
              </p:nvSpPr>
              <p:spPr>
                <a:xfrm>
                  <a:off x="2132972" y="533962"/>
                  <a:ext cx="891781"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a:off x="3900839" y="533962"/>
                  <a:ext cx="885893"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4" name="Straight Connector 73"/>
                <p:cNvCxnSpPr/>
                <p:nvPr/>
              </p:nvCxnSpPr>
              <p:spPr>
                <a:xfrm>
                  <a:off x="2132973" y="1293431"/>
                  <a:ext cx="3321258" cy="14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2387677" y="1524911"/>
                <a:ext cx="3841328" cy="760770"/>
                <a:chOff x="2129400" y="534311"/>
                <a:chExt cx="3223969" cy="760770"/>
              </a:xfrm>
            </p:grpSpPr>
            <p:sp>
              <p:nvSpPr>
                <p:cNvPr id="69" name="Rectangle 68"/>
                <p:cNvSpPr/>
                <p:nvPr/>
              </p:nvSpPr>
              <p:spPr>
                <a:xfrm>
                  <a:off x="2129400" y="534311"/>
                  <a:ext cx="892766"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a:off x="3906684" y="534311"/>
                  <a:ext cx="879550"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71" name="Straight Connector 70"/>
                <p:cNvCxnSpPr/>
                <p:nvPr/>
              </p:nvCxnSpPr>
              <p:spPr>
                <a:xfrm>
                  <a:off x="2133327" y="1293780"/>
                  <a:ext cx="3220042" cy="1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2656526" y="2515863"/>
                <a:ext cx="3713579" cy="760770"/>
                <a:chOff x="2124808" y="534663"/>
                <a:chExt cx="3116751" cy="760770"/>
              </a:xfrm>
            </p:grpSpPr>
            <p:sp>
              <p:nvSpPr>
                <p:cNvPr id="66" name="Rectangle 65"/>
                <p:cNvSpPr/>
                <p:nvPr/>
              </p:nvSpPr>
              <p:spPr>
                <a:xfrm>
                  <a:off x="2124808" y="534663"/>
                  <a:ext cx="884127"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7" name="Rectangle 66"/>
                <p:cNvSpPr/>
                <p:nvPr/>
              </p:nvSpPr>
              <p:spPr>
                <a:xfrm>
                  <a:off x="3898563" y="534663"/>
                  <a:ext cx="892852" cy="7594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8" name="Straight Connector 67"/>
                <p:cNvCxnSpPr/>
                <p:nvPr/>
              </p:nvCxnSpPr>
              <p:spPr>
                <a:xfrm>
                  <a:off x="2132661" y="1294132"/>
                  <a:ext cx="3108898" cy="1301"/>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2925382" y="3535426"/>
                <a:ext cx="3503965" cy="769089"/>
                <a:chOff x="2133013" y="533146"/>
                <a:chExt cx="2940826" cy="769089"/>
              </a:xfrm>
            </p:grpSpPr>
            <p:sp>
              <p:nvSpPr>
                <p:cNvPr id="63" name="Rectangle 62"/>
                <p:cNvSpPr/>
                <p:nvPr/>
              </p:nvSpPr>
              <p:spPr>
                <a:xfrm>
                  <a:off x="2133013" y="533146"/>
                  <a:ext cx="881409"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64" name="Rectangle 63"/>
                <p:cNvSpPr/>
                <p:nvPr/>
              </p:nvSpPr>
              <p:spPr>
                <a:xfrm>
                  <a:off x="3900878" y="533146"/>
                  <a:ext cx="888236" cy="762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65" name="Straight Connector 64"/>
                <p:cNvCxnSpPr/>
                <p:nvPr/>
              </p:nvCxnSpPr>
              <p:spPr>
                <a:xfrm>
                  <a:off x="2133014" y="1295215"/>
                  <a:ext cx="2940825" cy="702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2132854" y="3275333"/>
                <a:ext cx="3581569" cy="2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56233" y="4297495"/>
                <a:ext cx="3581569" cy="2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82296" y="1294729"/>
                <a:ext cx="19456"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47964" y="533962"/>
                <a:ext cx="0" cy="39922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298398" y="1307471"/>
                <a:ext cx="1167" cy="2990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89"/>
              <p:cNvSpPr txBox="1">
                <a:spLocks noChangeArrowheads="1"/>
              </p:cNvSpPr>
              <p:nvPr/>
            </p:nvSpPr>
            <p:spPr bwMode="auto">
              <a:xfrm>
                <a:off x="6333174" y="1860432"/>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#2</a:t>
                </a:r>
              </a:p>
            </p:txBody>
          </p:sp>
          <p:sp>
            <p:nvSpPr>
              <p:cNvPr id="37" name="TextBox 90"/>
              <p:cNvSpPr txBox="1">
                <a:spLocks noChangeArrowheads="1"/>
              </p:cNvSpPr>
              <p:nvPr/>
            </p:nvSpPr>
            <p:spPr bwMode="auto">
              <a:xfrm>
                <a:off x="6485574" y="2832203"/>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#3</a:t>
                </a:r>
              </a:p>
            </p:txBody>
          </p:sp>
          <p:sp>
            <p:nvSpPr>
              <p:cNvPr id="38" name="TextBox 91"/>
              <p:cNvSpPr txBox="1">
                <a:spLocks noChangeArrowheads="1"/>
              </p:cNvSpPr>
              <p:nvPr/>
            </p:nvSpPr>
            <p:spPr bwMode="auto">
              <a:xfrm>
                <a:off x="6647061" y="3904425"/>
                <a:ext cx="7434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dirty="0">
                    <a:latin typeface="Times New Roman" pitchFamily="18" charset="0"/>
                    <a:cs typeface="Times New Roman" pitchFamily="18" charset="0"/>
                  </a:rPr>
                  <a:t>LED# 4</a:t>
                </a:r>
              </a:p>
            </p:txBody>
          </p:sp>
          <p:cxnSp>
            <p:nvCxnSpPr>
              <p:cNvPr id="39" name="Straight Connector 38"/>
              <p:cNvCxnSpPr/>
              <p:nvPr/>
            </p:nvCxnSpPr>
            <p:spPr>
              <a:xfrm flipH="1">
                <a:off x="5557895" y="1307474"/>
                <a:ext cx="8075" cy="29770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33653" y="2298426"/>
                <a:ext cx="108" cy="19782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15221" y="533961"/>
                <a:ext cx="8765" cy="39922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70045" y="546965"/>
                <a:ext cx="0" cy="3979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flipV="1">
                <a:off x="2143762" y="1270018"/>
                <a:ext cx="104191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7" name="Rectangle 46"/>
              <p:cNvSpPr/>
              <p:nvPr/>
            </p:nvSpPr>
            <p:spPr>
              <a:xfrm flipV="1">
                <a:off x="4250936" y="1270018"/>
                <a:ext cx="1043845" cy="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8" name="Rectangle 47"/>
              <p:cNvSpPr/>
              <p:nvPr/>
            </p:nvSpPr>
            <p:spPr>
              <a:xfrm flipV="1">
                <a:off x="2404044" y="2260969"/>
                <a:ext cx="1032872"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5112" y="2260969"/>
                <a:ext cx="104681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2679909" y="3251920"/>
                <a:ext cx="1020154"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1" name="Rectangle 50"/>
              <p:cNvSpPr/>
              <p:nvPr/>
            </p:nvSpPr>
            <p:spPr>
              <a:xfrm flipV="1">
                <a:off x="4779286" y="3251920"/>
                <a:ext cx="1049689" cy="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2" name="Rectangle 51"/>
              <p:cNvSpPr/>
              <p:nvPr/>
            </p:nvSpPr>
            <p:spPr>
              <a:xfrm flipV="1">
                <a:off x="2937071" y="4274083"/>
                <a:ext cx="102914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sp>
            <p:nvSpPr>
              <p:cNvPr id="53" name="Rectangle 52"/>
              <p:cNvSpPr/>
              <p:nvPr/>
            </p:nvSpPr>
            <p:spPr>
              <a:xfrm flipV="1">
                <a:off x="5043464" y="4274083"/>
                <a:ext cx="104663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382018" y="538511"/>
                <a:ext cx="0" cy="3870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436916" y="1294729"/>
                <a:ext cx="14483" cy="323146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700063" y="1307470"/>
                <a:ext cx="1978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975572" y="1307470"/>
                <a:ext cx="9352" cy="3218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76411" y="-437484"/>
                <a:ext cx="11687" cy="5368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94"/>
              <p:cNvSpPr txBox="1">
                <a:spLocks noChangeArrowheads="1"/>
              </p:cNvSpPr>
              <p:nvPr/>
            </p:nvSpPr>
            <p:spPr bwMode="auto">
              <a:xfrm>
                <a:off x="4412252" y="-727665"/>
                <a:ext cx="1291914"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smtClean="0">
                    <a:latin typeface="Times New Roman" pitchFamily="18" charset="0"/>
                    <a:cs typeface="Times New Roman" pitchFamily="18" charset="0"/>
                  </a:rPr>
                  <a:t>Duty Circle</a:t>
                </a:r>
                <a:endParaRPr lang="en-US" altLang="en-US" sz="1200" baseline="-25000" dirty="0">
                  <a:latin typeface="Times New Roman" pitchFamily="18" charset="0"/>
                  <a:cs typeface="Times New Roman" pitchFamily="18" charset="0"/>
                </a:endParaRPr>
              </a:p>
            </p:txBody>
          </p:sp>
          <p:cxnSp>
            <p:nvCxnSpPr>
              <p:cNvPr id="75" name="Straight Connector 74"/>
              <p:cNvCxnSpPr/>
              <p:nvPr/>
            </p:nvCxnSpPr>
            <p:spPr>
              <a:xfrm flipH="1">
                <a:off x="4230070" y="1182626"/>
                <a:ext cx="18704" cy="33435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bwMode="auto">
            <a:xfrm>
              <a:off x="6199936" y="1679377"/>
              <a:ext cx="2103764"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76" name="TextBox 94"/>
          <p:cNvSpPr txBox="1">
            <a:spLocks noChangeArrowheads="1"/>
          </p:cNvSpPr>
          <p:nvPr/>
        </p:nvSpPr>
        <p:spPr bwMode="auto">
          <a:xfrm>
            <a:off x="2452471" y="4884697"/>
            <a:ext cx="762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en-US" sz="1200" dirty="0">
                <a:solidFill>
                  <a:srgbClr val="FF0000"/>
                </a:solidFill>
                <a:latin typeface="Times New Roman" pitchFamily="18" charset="0"/>
                <a:cs typeface="Times New Roman" pitchFamily="18" charset="0"/>
              </a:rPr>
              <a:t>7</a:t>
            </a:r>
            <a:r>
              <a:rPr lang="en-US" altLang="en-US" sz="1200" dirty="0" smtClean="0">
                <a:solidFill>
                  <a:srgbClr val="FF0000"/>
                </a:solidFill>
                <a:latin typeface="Times New Roman" pitchFamily="18" charset="0"/>
                <a:cs typeface="Times New Roman" pitchFamily="18" charset="0"/>
              </a:rPr>
              <a:t> × 2</a:t>
            </a:r>
            <a:r>
              <a:rPr lang="el-GR" altLang="en-US" sz="1200" dirty="0" smtClean="0">
                <a:solidFill>
                  <a:srgbClr val="FF0000"/>
                </a:solidFill>
                <a:latin typeface="Times New Roman" pitchFamily="18" charset="0"/>
                <a:cs typeface="Times New Roman" pitchFamily="18" charset="0"/>
              </a:rPr>
              <a:t>π</a:t>
            </a:r>
            <a:r>
              <a:rPr lang="en-US" altLang="en-US" sz="1200" dirty="0" smtClean="0">
                <a:solidFill>
                  <a:srgbClr val="FF0000"/>
                </a:solidFill>
                <a:latin typeface="Times New Roman" pitchFamily="18" charset="0"/>
                <a:cs typeface="Times New Roman" pitchFamily="18" charset="0"/>
              </a:rPr>
              <a:t>/8</a:t>
            </a:r>
            <a:endParaRPr lang="en-US" altLang="en-US" sz="1200" baseline="-25000" dirty="0">
              <a:solidFill>
                <a:srgbClr val="FF0000"/>
              </a:solidFill>
              <a:latin typeface="Times New Roman" pitchFamily="18" charset="0"/>
              <a:cs typeface="Times New Roman" pitchFamily="18" charset="0"/>
            </a:endParaRPr>
          </a:p>
        </p:txBody>
      </p:sp>
      <p:cxnSp>
        <p:nvCxnSpPr>
          <p:cNvPr id="77" name="Straight Connector 76"/>
          <p:cNvCxnSpPr/>
          <p:nvPr/>
        </p:nvCxnSpPr>
        <p:spPr bwMode="auto">
          <a:xfrm>
            <a:off x="1906588" y="2057400"/>
            <a:ext cx="0" cy="28041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1952628" y="4818965"/>
            <a:ext cx="1733836" cy="0"/>
          </a:xfrm>
          <a:prstGeom prst="straightConnector1">
            <a:avLst/>
          </a:prstGeom>
          <a:solidFill>
            <a:schemeClr val="accent1"/>
          </a:solidFill>
          <a:ln w="19050" cap="flat" cmpd="sng" algn="ctr">
            <a:solidFill>
              <a:srgbClr val="C00000"/>
            </a:solidFill>
            <a:prstDash val="solid"/>
            <a:round/>
            <a:headEnd type="none"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9" name="Rectangle 78"/>
          <p:cNvSpPr/>
          <p:nvPr/>
        </p:nvSpPr>
        <p:spPr bwMode="auto">
          <a:xfrm>
            <a:off x="1465393" y="1848490"/>
            <a:ext cx="2221071" cy="2611965"/>
          </a:xfrm>
          <a:prstGeom prst="rect">
            <a:avLst/>
          </a:prstGeom>
          <a:solidFill>
            <a:schemeClr val="bg1">
              <a:alpha val="8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Rectangle 79"/>
          <p:cNvSpPr/>
          <p:nvPr/>
        </p:nvSpPr>
        <p:spPr>
          <a:xfrm>
            <a:off x="329086" y="990600"/>
            <a:ext cx="4957767" cy="338554"/>
          </a:xfrm>
          <a:prstGeom prst="rect">
            <a:avLst/>
          </a:prstGeom>
        </p:spPr>
        <p:txBody>
          <a:bodyPr wrap="none">
            <a:spAutoFit/>
          </a:bodyPr>
          <a:lstStyle/>
          <a:p>
            <a:pPr marL="171450" indent="-171450">
              <a:buFont typeface="Wingdings" panose="05000000000000000000" pitchFamily="2" charset="2"/>
              <a:buChar char="q"/>
            </a:pPr>
            <a:r>
              <a:rPr lang="en-US" altLang="en-US" sz="1600" b="1" dirty="0" smtClean="0"/>
              <a:t>A group of data LEDs: </a:t>
            </a:r>
            <a:r>
              <a:rPr lang="en-US" altLang="en-US" sz="1600" b="1" dirty="0"/>
              <a:t>Global Phase Shift </a:t>
            </a:r>
            <a:r>
              <a:rPr lang="en-US" altLang="en-US" sz="1600" dirty="0" smtClean="0"/>
              <a:t>= </a:t>
            </a:r>
            <a:r>
              <a:rPr lang="en-US" altLang="en-US" sz="1600" dirty="0" smtClean="0">
                <a:cs typeface="Times New Roman" pitchFamily="18" charset="0"/>
              </a:rPr>
              <a:t>7 </a:t>
            </a:r>
            <a:r>
              <a:rPr lang="en-US" altLang="en-US" sz="1600" dirty="0">
                <a:cs typeface="Times New Roman" pitchFamily="18" charset="0"/>
              </a:rPr>
              <a:t>× </a:t>
            </a:r>
            <a:r>
              <a:rPr lang="en-US" altLang="en-US" sz="1600" b="1" dirty="0" smtClean="0"/>
              <a:t>2</a:t>
            </a:r>
            <a:r>
              <a:rPr lang="el-GR" altLang="en-US" sz="1600" b="1" dirty="0" smtClean="0"/>
              <a:t>π</a:t>
            </a:r>
            <a:r>
              <a:rPr lang="en-US" altLang="en-US" sz="1600" b="1" dirty="0" smtClean="0"/>
              <a:t>/8</a:t>
            </a:r>
            <a:endParaRPr lang="en-US" altLang="en-US" sz="1600" b="1" dirty="0"/>
          </a:p>
        </p:txBody>
      </p:sp>
      <p:sp>
        <p:nvSpPr>
          <p:cNvPr id="83" name="TextBox 82"/>
          <p:cNvSpPr txBox="1">
            <a:spLocks noChangeArrowheads="1"/>
          </p:cNvSpPr>
          <p:nvPr/>
        </p:nvSpPr>
        <p:spPr bwMode="auto">
          <a:xfrm>
            <a:off x="189781" y="5819000"/>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S_Phase Shift Value (compared to the spatial phase of the reference group): 	</a:t>
            </a:r>
            <a:r>
              <a:rPr lang="en-US" altLang="en-US" dirty="0" smtClean="0">
                <a:latin typeface="+mn-lt"/>
              </a:rPr>
              <a:t>S_Phase_Shift =</a:t>
            </a:r>
            <a:r>
              <a:rPr lang="en-US" altLang="en-US" dirty="0">
                <a:latin typeface="+mn-lt"/>
                <a:cs typeface="Times New Roman" pitchFamily="18" charset="0"/>
              </a:rPr>
              <a:t> </a:t>
            </a:r>
            <a:r>
              <a:rPr lang="en-US" altLang="en-US" dirty="0" smtClean="0">
                <a:latin typeface="+mn-lt"/>
                <a:cs typeface="Times New Roman" pitchFamily="18" charset="0"/>
              </a:rPr>
              <a:t>7</a:t>
            </a:r>
            <a:endParaRPr lang="en-US" sz="1050" dirty="0" smtClean="0">
              <a:latin typeface="+mn-lt"/>
            </a:endParaRPr>
          </a:p>
        </p:txBody>
      </p:sp>
      <p:sp>
        <p:nvSpPr>
          <p:cNvPr id="84" name="Rectangle 83"/>
          <p:cNvSpPr/>
          <p:nvPr/>
        </p:nvSpPr>
        <p:spPr>
          <a:xfrm>
            <a:off x="231140" y="4680465"/>
            <a:ext cx="1446230" cy="276999"/>
          </a:xfrm>
          <a:prstGeom prst="rect">
            <a:avLst/>
          </a:prstGeom>
        </p:spPr>
        <p:txBody>
          <a:bodyPr wrap="none">
            <a:spAutoFit/>
          </a:bodyPr>
          <a:lstStyle/>
          <a:p>
            <a:r>
              <a:rPr lang="en-US" altLang="en-US" b="1" dirty="0"/>
              <a:t>Global Phase Shift </a:t>
            </a:r>
            <a:endParaRPr lang="en-US" dirty="0"/>
          </a:p>
        </p:txBody>
      </p:sp>
      <p:sp>
        <p:nvSpPr>
          <p:cNvPr id="8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1099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19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xmlns="" val="735388619"/>
              </p:ext>
            </p:extLst>
          </p:nvPr>
        </p:nvGraphicFramePr>
        <p:xfrm>
          <a:off x="224535" y="1879600"/>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4244245925"/>
              </p:ext>
            </p:extLst>
          </p:nvPr>
        </p:nvGraphicFramePr>
        <p:xfrm>
          <a:off x="4038600" y="2184400"/>
          <a:ext cx="2743200" cy="3606800"/>
        </p:xfrm>
        <a:graphic>
          <a:graphicData uri="http://schemas.openxmlformats.org/drawingml/2006/table">
            <a:tbl>
              <a:tblPr firstRow="1" bandRow="1">
                <a:tableStyleId>{793D81CF-94F2-401A-BA57-92F5A7B2D0C5}</a:tableStyleId>
              </a:tblPr>
              <a:tblGrid>
                <a:gridCol w="1600200"/>
                <a:gridCol w="1143000"/>
              </a:tblGrid>
              <a:tr h="370840">
                <a:tc>
                  <a:txBody>
                    <a:bodyPr/>
                    <a:lstStyle/>
                    <a:p>
                      <a:pPr algn="ctr"/>
                      <a:r>
                        <a:rPr lang="en-US" sz="1200" b="0" dirty="0" smtClean="0"/>
                        <a:t>A discrete waveform </a:t>
                      </a:r>
                    </a:p>
                    <a:p>
                      <a:pPr algn="ctr"/>
                      <a:r>
                        <a:rPr lang="en-US" sz="1200" b="0" dirty="0" smtClean="0"/>
                        <a:t>(4-States)</a:t>
                      </a:r>
                    </a:p>
                    <a:p>
                      <a:pPr algn="ctr"/>
                      <a:r>
                        <a:rPr lang="en-US" sz="1200" dirty="0" smtClean="0"/>
                        <a:t>Input</a:t>
                      </a:r>
                      <a:endParaRPr lang="en-US" sz="1200" dirty="0"/>
                    </a:p>
                  </a:txBody>
                  <a:tcPr/>
                </a:tc>
                <a:tc>
                  <a:txBody>
                    <a:bodyPr/>
                    <a:lstStyle/>
                    <a:p>
                      <a:pPr algn="ctr"/>
                      <a:r>
                        <a:rPr lang="en-US" sz="12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a:t>
                      </a:r>
                    </a:p>
                    <a:p>
                      <a:pPr algn="ctr"/>
                      <a:r>
                        <a:rPr lang="en-US" sz="1200" dirty="0" smtClean="0"/>
                        <a:t>Output</a:t>
                      </a:r>
                    </a:p>
                  </a:txBody>
                  <a:tcPr/>
                </a:tc>
              </a:tr>
              <a:tr h="370840">
                <a:tc>
                  <a:txBody>
                    <a:bodyPr/>
                    <a:lstStyle/>
                    <a:p>
                      <a:pPr algn="ctr"/>
                      <a:r>
                        <a:rPr lang="en-US" sz="1200" dirty="0" smtClean="0"/>
                        <a:t>1000</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1100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1110</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1111</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0111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0011</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0001</a:t>
                      </a:r>
                      <a:endParaRPr lang="en-US" sz="1200" dirty="0"/>
                    </a:p>
                  </a:txBody>
                  <a:tcPr/>
                </a:tc>
                <a:tc>
                  <a:txBody>
                    <a:bodyPr/>
                    <a:lstStyle/>
                    <a:p>
                      <a:pPr algn="ctr"/>
                      <a:r>
                        <a:rPr lang="en-US" sz="1200" dirty="0" smtClean="0"/>
                        <a:t>7</a:t>
                      </a:r>
                      <a:endParaRPr lang="en-US" sz="1200" dirty="0"/>
                    </a:p>
                  </a:txBody>
                  <a:tcPr/>
                </a:tc>
              </a:tr>
              <a:tr h="370840">
                <a:tc>
                  <a:txBody>
                    <a:bodyPr/>
                    <a:lstStyle/>
                    <a:p>
                      <a:pPr algn="ctr"/>
                      <a:r>
                        <a:rPr lang="en-US" sz="1200" dirty="0" smtClean="0"/>
                        <a:t>0000</a:t>
                      </a:r>
                      <a:endParaRPr lang="en-US" sz="1200" dirty="0"/>
                    </a:p>
                  </a:txBody>
                  <a:tcPr/>
                </a:tc>
                <a:tc>
                  <a:txBody>
                    <a:bodyPr/>
                    <a:lstStyle/>
                    <a:p>
                      <a:pPr algn="ctr"/>
                      <a:r>
                        <a:rPr lang="en-US" sz="1200" dirty="0" smtClean="0"/>
                        <a:t>8</a:t>
                      </a:r>
                      <a:endParaRPr lang="en-US" sz="12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877526029"/>
              </p:ext>
            </p:extLst>
          </p:nvPr>
        </p:nvGraphicFramePr>
        <p:xfrm>
          <a:off x="6934200" y="2190932"/>
          <a:ext cx="2108200" cy="3595188"/>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3" name="TextBox 12"/>
          <p:cNvSpPr txBox="1"/>
          <p:nvPr/>
        </p:nvSpPr>
        <p:spPr>
          <a:xfrm>
            <a:off x="555889" y="1359932"/>
            <a:ext cx="1547090" cy="338554"/>
          </a:xfrm>
          <a:prstGeom prst="rect">
            <a:avLst/>
          </a:prstGeom>
          <a:noFill/>
        </p:spPr>
        <p:txBody>
          <a:bodyPr wrap="none" rtlCol="0">
            <a:spAutoFit/>
          </a:bodyPr>
          <a:lstStyle/>
          <a:p>
            <a:pPr algn="ctr"/>
            <a:r>
              <a:rPr lang="en-US" sz="1600" b="1" dirty="0" smtClean="0"/>
              <a:t>Encoding Table</a:t>
            </a:r>
            <a:endParaRPr lang="en-US" sz="1600" b="1" dirty="0"/>
          </a:p>
        </p:txBody>
      </p:sp>
      <p:sp>
        <p:nvSpPr>
          <p:cNvPr id="17" name="TextBox 16"/>
          <p:cNvSpPr txBox="1"/>
          <p:nvPr/>
        </p:nvSpPr>
        <p:spPr>
          <a:xfrm>
            <a:off x="6360725" y="1337846"/>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a:t>
            </a:r>
            <a:endParaRPr lang="en-US" altLang="en-US" sz="2400" b="1" dirty="0"/>
          </a:p>
        </p:txBody>
      </p:sp>
      <p:sp>
        <p:nvSpPr>
          <p:cNvPr id="19" name="TextBox 18"/>
          <p:cNvSpPr txBox="1"/>
          <p:nvPr/>
        </p:nvSpPr>
        <p:spPr>
          <a:xfrm>
            <a:off x="4337543" y="1864489"/>
            <a:ext cx="2063257" cy="338554"/>
          </a:xfrm>
          <a:prstGeom prst="rect">
            <a:avLst/>
          </a:prstGeom>
          <a:noFill/>
        </p:spPr>
        <p:txBody>
          <a:bodyPr wrap="none" rtlCol="0">
            <a:spAutoFit/>
          </a:bodyPr>
          <a:lstStyle/>
          <a:p>
            <a:pPr algn="ctr"/>
            <a:r>
              <a:rPr lang="en-US" sz="1600" b="1" dirty="0" smtClean="0"/>
              <a:t>States-to-Phase Table</a:t>
            </a:r>
            <a:endParaRPr lang="en-US" sz="1600" b="1" dirty="0"/>
          </a:p>
        </p:txBody>
      </p:sp>
      <p:sp>
        <p:nvSpPr>
          <p:cNvPr id="20" name="TextBox 19"/>
          <p:cNvSpPr txBox="1"/>
          <p:nvPr/>
        </p:nvSpPr>
        <p:spPr>
          <a:xfrm>
            <a:off x="7083212" y="1871246"/>
            <a:ext cx="1880516"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732691" y="5867400"/>
            <a:ext cx="4106509" cy="276999"/>
          </a:xfrm>
          <a:prstGeom prst="rect">
            <a:avLst/>
          </a:prstGeom>
        </p:spPr>
        <p:txBody>
          <a:bodyPr wrap="none">
            <a:spAutoFit/>
          </a:bodyPr>
          <a:lstStyle/>
          <a:p>
            <a:r>
              <a:rPr lang="en-US" altLang="en-US" b="1" dirty="0" smtClean="0"/>
              <a:t>S_Phase </a:t>
            </a:r>
            <a:r>
              <a:rPr lang="en-US" altLang="en-US" b="1" dirty="0"/>
              <a:t>Shift </a:t>
            </a:r>
            <a:r>
              <a:rPr lang="en-US" altLang="en-US" b="1" dirty="0" smtClean="0"/>
              <a:t> =      S_Phase(data)     –    S_Phase(reference)</a:t>
            </a:r>
            <a:endParaRPr lang="en-US" dirty="0"/>
          </a:p>
        </p:txBody>
      </p:sp>
      <p:sp>
        <p:nvSpPr>
          <p:cNvPr id="2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75233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0"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t>Content</a:t>
            </a:r>
          </a:p>
        </p:txBody>
      </p:sp>
      <p:sp>
        <p:nvSpPr>
          <p:cNvPr id="17"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PHY design considerations</a:t>
            </a:r>
          </a:p>
          <a:p>
            <a:pPr lvl="1">
              <a:buFont typeface="Wingdings" panose="05000000000000000000" pitchFamily="2" charset="2"/>
              <a:buChar char="§"/>
            </a:pPr>
            <a:endParaRPr lang="en-US" altLang="en-US" sz="1000" dirty="0" smtClean="0"/>
          </a:p>
          <a:p>
            <a:pPr>
              <a:buFont typeface="Wingdings" panose="05000000000000000000" pitchFamily="2" charset="2"/>
              <a:buChar char="q"/>
            </a:pPr>
            <a:r>
              <a:rPr lang="en-US" altLang="en-US" sz="2000" dirty="0" smtClean="0"/>
              <a:t>Technologies Detail</a:t>
            </a:r>
            <a:endParaRPr lang="en-US" altLang="en-US" sz="1800" dirty="0" smtClean="0"/>
          </a:p>
          <a:p>
            <a:pPr lvl="1">
              <a:buFont typeface="Wingdings" panose="05000000000000000000" pitchFamily="2" charset="2"/>
              <a:buChar char="§"/>
            </a:pPr>
            <a:r>
              <a:rPr lang="en-US" altLang="en-US" sz="1800" dirty="0" smtClean="0"/>
              <a:t>Spatial 2-PSK		(S2-PSK)</a:t>
            </a:r>
          </a:p>
          <a:p>
            <a:pPr lvl="1">
              <a:buFont typeface="Wingdings" panose="05000000000000000000" pitchFamily="2" charset="2"/>
              <a:buChar char="§"/>
            </a:pPr>
            <a:r>
              <a:rPr lang="en-US" altLang="en-US" sz="1800" dirty="0" smtClean="0"/>
              <a:t>Spatial M-PSK 		(S8-PSK)</a:t>
            </a:r>
          </a:p>
          <a:p>
            <a:pPr lvl="1">
              <a:buFont typeface="Wingdings" panose="05000000000000000000" pitchFamily="2" charset="2"/>
              <a:buChar char="§"/>
            </a:pPr>
            <a:r>
              <a:rPr lang="en-US" altLang="en-US" sz="1800" dirty="0" smtClean="0"/>
              <a:t>Dimmable Spatial M-PSK	(DS8-PSK)</a:t>
            </a:r>
          </a:p>
          <a:p>
            <a:pPr lvl="1">
              <a:buFont typeface="Wingdings" panose="05000000000000000000" pitchFamily="2" charset="2"/>
              <a:buChar char="§"/>
            </a:pPr>
            <a:endParaRPr lang="en-US" altLang="en-US" sz="1000" dirty="0"/>
          </a:p>
          <a:p>
            <a:pPr>
              <a:buFont typeface="Wingdings" panose="05000000000000000000" pitchFamily="2" charset="2"/>
              <a:buChar char="q"/>
            </a:pPr>
            <a:r>
              <a:rPr lang="en-US" altLang="en-US" sz="2000" dirty="0" smtClean="0"/>
              <a:t>PHY modes and PHY frame format</a:t>
            </a:r>
          </a:p>
          <a:p>
            <a:pPr>
              <a:buFont typeface="Wingdings" panose="05000000000000000000" pitchFamily="2" charset="2"/>
              <a:buChar char="q"/>
            </a:pPr>
            <a:endParaRPr lang="en-US" altLang="en-US" sz="1000" dirty="0" smtClean="0"/>
          </a:p>
          <a:p>
            <a:pPr>
              <a:buFont typeface="Wingdings" panose="05000000000000000000" pitchFamily="2" charset="2"/>
              <a:buChar char="q"/>
            </a:pPr>
            <a:r>
              <a:rPr lang="en-US" altLang="en-US" sz="2000" dirty="0" smtClean="0"/>
              <a:t>Appendix</a:t>
            </a:r>
            <a:r>
              <a:rPr lang="en-US" altLang="en-US" sz="2000" dirty="0"/>
              <a:t>: System </a:t>
            </a:r>
            <a:r>
              <a:rPr lang="en-US" altLang="en-US" sz="2000" dirty="0" smtClean="0"/>
              <a:t>designs</a:t>
            </a:r>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664194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52"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Example</a:t>
            </a:r>
            <a:endParaRPr lang="en-US" altLang="en-US" sz="2400" b="1" dirty="0"/>
          </a:p>
        </p:txBody>
      </p:sp>
      <p:grpSp>
        <p:nvGrpSpPr>
          <p:cNvPr id="3" name="Group 2"/>
          <p:cNvGrpSpPr/>
          <p:nvPr/>
        </p:nvGrpSpPr>
        <p:grpSpPr>
          <a:xfrm>
            <a:off x="382879" y="1196147"/>
            <a:ext cx="8532521" cy="4671253"/>
            <a:chOff x="382879" y="1196147"/>
            <a:chExt cx="8532521" cy="4671253"/>
          </a:xfrm>
        </p:grpSpPr>
        <p:grpSp>
          <p:nvGrpSpPr>
            <p:cNvPr id="8" name="Group 7"/>
            <p:cNvGrpSpPr/>
            <p:nvPr/>
          </p:nvGrpSpPr>
          <p:grpSpPr>
            <a:xfrm>
              <a:off x="1250006" y="1295400"/>
              <a:ext cx="3022599" cy="4572000"/>
              <a:chOff x="863600" y="1295400"/>
              <a:chExt cx="3022599" cy="457200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600" y="3979862"/>
                <a:ext cx="3009900" cy="1671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474" y="1676400"/>
                <a:ext cx="3006725" cy="1658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23" name="Straight Connector 122"/>
              <p:cNvCxnSpPr/>
              <p:nvPr/>
            </p:nvCxnSpPr>
            <p:spPr bwMode="auto">
              <a:xfrm>
                <a:off x="895350" y="12954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4" name="Straight Connector 123"/>
              <p:cNvCxnSpPr/>
              <p:nvPr/>
            </p:nvCxnSpPr>
            <p:spPr bwMode="auto">
              <a:xfrm>
                <a:off x="3843336" y="13716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5" name="Rectangle 124"/>
              <p:cNvSpPr/>
              <p:nvPr/>
            </p:nvSpPr>
            <p:spPr bwMode="auto">
              <a:xfrm>
                <a:off x="1752600" y="1600200"/>
                <a:ext cx="45719" cy="4267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6" name="Oval 125"/>
              <p:cNvSpPr/>
              <p:nvPr/>
            </p:nvSpPr>
            <p:spPr bwMode="auto">
              <a:xfrm>
                <a:off x="1726081" y="164020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7" name="Oval 126"/>
              <p:cNvSpPr/>
              <p:nvPr/>
            </p:nvSpPr>
            <p:spPr bwMode="auto">
              <a:xfrm>
                <a:off x="1726081" y="207010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8" name="Oval 127"/>
              <p:cNvSpPr/>
              <p:nvPr/>
            </p:nvSpPr>
            <p:spPr bwMode="auto">
              <a:xfrm>
                <a:off x="1726081" y="249999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9" name="Oval 128"/>
              <p:cNvSpPr/>
              <p:nvPr/>
            </p:nvSpPr>
            <p:spPr bwMode="auto">
              <a:xfrm>
                <a:off x="1724175" y="3267862"/>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0" name="Oval 129"/>
              <p:cNvSpPr/>
              <p:nvPr/>
            </p:nvSpPr>
            <p:spPr bwMode="auto">
              <a:xfrm>
                <a:off x="1728619" y="428307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1" name="Oval 130"/>
              <p:cNvSpPr/>
              <p:nvPr/>
            </p:nvSpPr>
            <p:spPr bwMode="auto">
              <a:xfrm>
                <a:off x="1726081" y="4713128"/>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2" name="Oval 131"/>
              <p:cNvSpPr/>
              <p:nvPr/>
            </p:nvSpPr>
            <p:spPr bwMode="auto">
              <a:xfrm>
                <a:off x="1723543" y="4822825"/>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3" name="Oval 132"/>
              <p:cNvSpPr/>
              <p:nvPr/>
            </p:nvSpPr>
            <p:spPr bwMode="auto">
              <a:xfrm>
                <a:off x="1728619" y="525780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7" name="TextBox 6"/>
            <p:cNvSpPr txBox="1"/>
            <p:nvPr/>
          </p:nvSpPr>
          <p:spPr>
            <a:xfrm>
              <a:off x="4602120" y="2253350"/>
              <a:ext cx="748923" cy="338554"/>
            </a:xfrm>
            <a:prstGeom prst="rect">
              <a:avLst/>
            </a:prstGeom>
            <a:noFill/>
            <a:ln>
              <a:solidFill>
                <a:schemeClr val="tx1"/>
              </a:solidFill>
            </a:ln>
          </p:spPr>
          <p:txBody>
            <a:bodyPr wrap="none" rtlCol="0">
              <a:spAutoFit/>
            </a:bodyPr>
            <a:lstStyle/>
            <a:p>
              <a:r>
                <a:rPr lang="en-US" sz="1600" b="1" dirty="0" smtClean="0"/>
                <a:t>1 1 1 0</a:t>
              </a:r>
              <a:endParaRPr lang="en-US" sz="1600" b="1" dirty="0"/>
            </a:p>
          </p:txBody>
        </p:sp>
        <p:sp>
          <p:nvSpPr>
            <p:cNvPr id="134" name="TextBox 133"/>
            <p:cNvSpPr txBox="1"/>
            <p:nvPr/>
          </p:nvSpPr>
          <p:spPr>
            <a:xfrm>
              <a:off x="4602120" y="4590951"/>
              <a:ext cx="748923" cy="338554"/>
            </a:xfrm>
            <a:prstGeom prst="rect">
              <a:avLst/>
            </a:prstGeom>
            <a:noFill/>
            <a:ln>
              <a:solidFill>
                <a:schemeClr val="tx1"/>
              </a:solidFill>
            </a:ln>
          </p:spPr>
          <p:txBody>
            <a:bodyPr wrap="none" rtlCol="0">
              <a:spAutoFit/>
            </a:bodyPr>
            <a:lstStyle/>
            <a:p>
              <a:r>
                <a:rPr lang="en-US" sz="1600" b="1" dirty="0" smtClean="0"/>
                <a:t>0 0 1 1</a:t>
              </a:r>
              <a:endParaRPr lang="en-US" sz="1600" b="1" dirty="0"/>
            </a:p>
          </p:txBody>
        </p:sp>
        <p:sp>
          <p:nvSpPr>
            <p:cNvPr id="9" name="Right Arrow 8"/>
            <p:cNvSpPr/>
            <p:nvPr/>
          </p:nvSpPr>
          <p:spPr bwMode="auto">
            <a:xfrm>
              <a:off x="4297320" y="2362200"/>
              <a:ext cx="317500" cy="200505"/>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7" name="Right Arrow 136"/>
            <p:cNvSpPr/>
            <p:nvPr/>
          </p:nvSpPr>
          <p:spPr bwMode="auto">
            <a:xfrm>
              <a:off x="4297320" y="4699801"/>
              <a:ext cx="317500" cy="212256"/>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8" name="TextBox 137"/>
            <p:cNvSpPr txBox="1"/>
            <p:nvPr/>
          </p:nvSpPr>
          <p:spPr>
            <a:xfrm>
              <a:off x="382879" y="2118684"/>
              <a:ext cx="921737" cy="523220"/>
            </a:xfrm>
            <a:prstGeom prst="rect">
              <a:avLst/>
            </a:prstGeom>
            <a:noFill/>
          </p:spPr>
          <p:txBody>
            <a:bodyPr wrap="square" rtlCol="0">
              <a:spAutoFit/>
            </a:bodyPr>
            <a:lstStyle/>
            <a:p>
              <a:r>
                <a:rPr lang="en-US" sz="1400" dirty="0" smtClean="0"/>
                <a:t>Reference group</a:t>
              </a:r>
              <a:endParaRPr lang="en-US" sz="1400" dirty="0"/>
            </a:p>
          </p:txBody>
        </p:sp>
        <p:sp>
          <p:nvSpPr>
            <p:cNvPr id="139" name="TextBox 138"/>
            <p:cNvSpPr txBox="1"/>
            <p:nvPr/>
          </p:nvSpPr>
          <p:spPr>
            <a:xfrm>
              <a:off x="386406" y="4650447"/>
              <a:ext cx="921737" cy="523220"/>
            </a:xfrm>
            <a:prstGeom prst="rect">
              <a:avLst/>
            </a:prstGeom>
            <a:noFill/>
          </p:spPr>
          <p:txBody>
            <a:bodyPr wrap="square" rtlCol="0">
              <a:spAutoFit/>
            </a:bodyPr>
            <a:lstStyle/>
            <a:p>
              <a:r>
                <a:rPr lang="en-US" sz="1400" dirty="0" smtClean="0"/>
                <a:t>Data group</a:t>
              </a:r>
              <a:endParaRPr lang="en-US" sz="1400" dirty="0"/>
            </a:p>
          </p:txBody>
        </p:sp>
        <p:sp>
          <p:nvSpPr>
            <p:cNvPr id="140" name="Right Arrow 139"/>
            <p:cNvSpPr/>
            <p:nvPr/>
          </p:nvSpPr>
          <p:spPr bwMode="auto">
            <a:xfrm>
              <a:off x="5397072" y="2322628"/>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1" name="Right Arrow 140"/>
            <p:cNvSpPr/>
            <p:nvPr/>
          </p:nvSpPr>
          <p:spPr bwMode="auto">
            <a:xfrm>
              <a:off x="5397072" y="4648143"/>
              <a:ext cx="381000" cy="20624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2" name="TextBox 141"/>
            <p:cNvSpPr txBox="1"/>
            <p:nvPr/>
          </p:nvSpPr>
          <p:spPr>
            <a:xfrm>
              <a:off x="5850364" y="2271444"/>
              <a:ext cx="1236236" cy="338554"/>
            </a:xfrm>
            <a:prstGeom prst="rect">
              <a:avLst/>
            </a:prstGeom>
            <a:noFill/>
            <a:ln>
              <a:solidFill>
                <a:schemeClr val="tx1"/>
              </a:solidFill>
            </a:ln>
          </p:spPr>
          <p:txBody>
            <a:bodyPr wrap="none" rtlCol="0">
              <a:spAutoFit/>
            </a:bodyPr>
            <a:lstStyle/>
            <a:p>
              <a:r>
                <a:rPr lang="en-US" sz="1600" b="1" dirty="0" smtClean="0"/>
                <a:t>S_Phase = 3</a:t>
              </a:r>
              <a:endParaRPr lang="en-US" sz="1600" b="1" dirty="0"/>
            </a:p>
          </p:txBody>
        </p:sp>
        <p:sp>
          <p:nvSpPr>
            <p:cNvPr id="143" name="TextBox 142"/>
            <p:cNvSpPr txBox="1"/>
            <p:nvPr/>
          </p:nvSpPr>
          <p:spPr>
            <a:xfrm>
              <a:off x="5926564" y="4572000"/>
              <a:ext cx="1236236" cy="338554"/>
            </a:xfrm>
            <a:prstGeom prst="rect">
              <a:avLst/>
            </a:prstGeom>
            <a:noFill/>
            <a:ln>
              <a:solidFill>
                <a:schemeClr val="tx1"/>
              </a:solidFill>
            </a:ln>
          </p:spPr>
          <p:txBody>
            <a:bodyPr wrap="none" rtlCol="0">
              <a:spAutoFit/>
            </a:bodyPr>
            <a:lstStyle/>
            <a:p>
              <a:r>
                <a:rPr lang="en-US" sz="1600" b="1" dirty="0" smtClean="0"/>
                <a:t>S_Phase = 6</a:t>
              </a:r>
              <a:endParaRPr lang="en-US" sz="1600" b="1" dirty="0"/>
            </a:p>
          </p:txBody>
        </p:sp>
        <p:sp>
          <p:nvSpPr>
            <p:cNvPr id="10" name="Down Arrow 9"/>
            <p:cNvSpPr/>
            <p:nvPr/>
          </p:nvSpPr>
          <p:spPr bwMode="auto">
            <a:xfrm>
              <a:off x="6345548" y="2635676"/>
              <a:ext cx="270724" cy="640924"/>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6" name="Down Arrow 145"/>
            <p:cNvSpPr/>
            <p:nvPr/>
          </p:nvSpPr>
          <p:spPr bwMode="auto">
            <a:xfrm rot="10800000">
              <a:off x="6345548" y="3922195"/>
              <a:ext cx="270724" cy="615383"/>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7" name="TextBox 146"/>
            <p:cNvSpPr txBox="1"/>
            <p:nvPr/>
          </p:nvSpPr>
          <p:spPr>
            <a:xfrm>
              <a:off x="5549472" y="3429000"/>
              <a:ext cx="1762021" cy="338554"/>
            </a:xfrm>
            <a:prstGeom prst="rect">
              <a:avLst/>
            </a:prstGeom>
            <a:noFill/>
            <a:ln>
              <a:solidFill>
                <a:schemeClr val="tx1"/>
              </a:solidFill>
            </a:ln>
          </p:spPr>
          <p:txBody>
            <a:bodyPr wrap="none" rtlCol="0">
              <a:spAutoFit/>
            </a:bodyPr>
            <a:lstStyle/>
            <a:p>
              <a:r>
                <a:rPr lang="en-US" sz="1600" b="1" dirty="0" smtClean="0"/>
                <a:t>S_Phase_Shift = 3</a:t>
              </a:r>
              <a:endParaRPr lang="en-US" sz="1600" b="1" dirty="0"/>
            </a:p>
          </p:txBody>
        </p:sp>
        <p:sp>
          <p:nvSpPr>
            <p:cNvPr id="148" name="Right Arrow 147"/>
            <p:cNvSpPr/>
            <p:nvPr/>
          </p:nvSpPr>
          <p:spPr bwMode="auto">
            <a:xfrm>
              <a:off x="7460306" y="3447009"/>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149" name="TextBox 148"/>
            <p:cNvSpPr txBox="1"/>
            <p:nvPr/>
          </p:nvSpPr>
          <p:spPr>
            <a:xfrm>
              <a:off x="7944771" y="3387008"/>
              <a:ext cx="595035" cy="338554"/>
            </a:xfrm>
            <a:prstGeom prst="rect">
              <a:avLst/>
            </a:prstGeom>
            <a:noFill/>
            <a:ln>
              <a:solidFill>
                <a:schemeClr val="tx1"/>
              </a:solidFill>
            </a:ln>
          </p:spPr>
          <p:txBody>
            <a:bodyPr wrap="none" rtlCol="0">
              <a:spAutoFit/>
            </a:bodyPr>
            <a:lstStyle/>
            <a:p>
              <a:r>
                <a:rPr lang="en-US" sz="1600" b="1" dirty="0" smtClean="0"/>
                <a:t>0 1 0</a:t>
              </a:r>
              <a:endParaRPr lang="en-US" sz="1600" b="1" dirty="0"/>
            </a:p>
          </p:txBody>
        </p:sp>
        <p:sp>
          <p:nvSpPr>
            <p:cNvPr id="150" name="TextBox 38"/>
            <p:cNvSpPr txBox="1"/>
            <p:nvPr/>
          </p:nvSpPr>
          <p:spPr>
            <a:xfrm>
              <a:off x="1679694" y="1196147"/>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Camera sampling</a:t>
              </a:r>
              <a:endParaRPr lang="en-US" sz="1100" dirty="0">
                <a:latin typeface="+mn-lt"/>
                <a:cs typeface="+mn-cs"/>
              </a:endParaRPr>
            </a:p>
          </p:txBody>
        </p:sp>
        <p:sp>
          <p:nvSpPr>
            <p:cNvPr id="151" name="TextBox 150"/>
            <p:cNvSpPr txBox="1"/>
            <p:nvPr/>
          </p:nvSpPr>
          <p:spPr>
            <a:xfrm>
              <a:off x="7701606" y="2996784"/>
              <a:ext cx="1213794" cy="338554"/>
            </a:xfrm>
            <a:prstGeom prst="rect">
              <a:avLst/>
            </a:prstGeom>
            <a:noFill/>
            <a:ln>
              <a:noFill/>
            </a:ln>
          </p:spPr>
          <p:txBody>
            <a:bodyPr wrap="none" rtlCol="0">
              <a:spAutoFit/>
            </a:bodyPr>
            <a:lstStyle/>
            <a:p>
              <a:r>
                <a:rPr lang="en-US" sz="1600" dirty="0" smtClean="0"/>
                <a:t>Data (3 bits)</a:t>
              </a:r>
              <a:endParaRPr lang="en-US" sz="1600" dirty="0"/>
            </a:p>
          </p:txBody>
        </p:sp>
        <p:sp>
          <p:nvSpPr>
            <p:cNvPr id="40" name="TextBox 39"/>
            <p:cNvSpPr txBox="1"/>
            <p:nvPr/>
          </p:nvSpPr>
          <p:spPr>
            <a:xfrm>
              <a:off x="4419600" y="1455003"/>
              <a:ext cx="1131502" cy="830997"/>
            </a:xfrm>
            <a:prstGeom prst="rect">
              <a:avLst/>
            </a:prstGeom>
            <a:noFill/>
            <a:ln>
              <a:noFill/>
            </a:ln>
          </p:spPr>
          <p:txBody>
            <a:bodyPr wrap="square" rtlCol="0">
              <a:spAutoFit/>
            </a:bodyPr>
            <a:lstStyle/>
            <a:p>
              <a:pPr algn="ctr"/>
              <a:r>
                <a:rPr lang="en-US" sz="1600" dirty="0" smtClean="0"/>
                <a:t>Build discrete waveform</a:t>
              </a:r>
              <a:endParaRPr lang="en-US" sz="1600" dirty="0"/>
            </a:p>
          </p:txBody>
        </p:sp>
        <p:sp>
          <p:nvSpPr>
            <p:cNvPr id="41" name="TextBox 40"/>
            <p:cNvSpPr txBox="1"/>
            <p:nvPr/>
          </p:nvSpPr>
          <p:spPr>
            <a:xfrm>
              <a:off x="5715000" y="1625025"/>
              <a:ext cx="1508795" cy="584775"/>
            </a:xfrm>
            <a:prstGeom prst="rect">
              <a:avLst/>
            </a:prstGeom>
            <a:noFill/>
            <a:ln>
              <a:noFill/>
            </a:ln>
          </p:spPr>
          <p:txBody>
            <a:bodyPr wrap="square" rtlCol="0">
              <a:spAutoFit/>
            </a:bodyPr>
            <a:lstStyle/>
            <a:p>
              <a:pPr algn="ctr"/>
              <a:r>
                <a:rPr lang="en-US" sz="1600" dirty="0" smtClean="0"/>
                <a:t>Spatial Phase detecting</a:t>
              </a:r>
              <a:endParaRPr lang="en-US" sz="1600" dirty="0"/>
            </a:p>
          </p:txBody>
        </p:sp>
      </p:grpSp>
      <p:sp>
        <p:nvSpPr>
          <p:cNvPr id="44"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96375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Long exposure Bad-sampling Mitigation</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426815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53"/>
          <p:cNvGrpSpPr>
            <a:grpSpLocks/>
          </p:cNvGrpSpPr>
          <p:nvPr/>
        </p:nvGrpSpPr>
        <p:grpSpPr bwMode="auto">
          <a:xfrm>
            <a:off x="381000" y="1383268"/>
            <a:ext cx="6016921" cy="4484132"/>
            <a:chOff x="1676977" y="81009"/>
            <a:chExt cx="5910056" cy="7346691"/>
          </a:xfrm>
        </p:grpSpPr>
        <p:sp>
          <p:nvSpPr>
            <p:cNvPr id="10" name="Rectangle 9"/>
            <p:cNvSpPr/>
            <p:nvPr/>
          </p:nvSpPr>
          <p:spPr>
            <a:xfrm>
              <a:off x="4105990" y="4060812"/>
              <a:ext cx="792528" cy="2236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3" name="Rectangle 12"/>
            <p:cNvSpPr/>
            <p:nvPr/>
          </p:nvSpPr>
          <p:spPr>
            <a:xfrm>
              <a:off x="3313464" y="1067149"/>
              <a:ext cx="792527"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7" name="Rectangle 16"/>
            <p:cNvSpPr/>
            <p:nvPr/>
          </p:nvSpPr>
          <p:spPr>
            <a:xfrm>
              <a:off x="3584653"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8" name="Rectangle 17"/>
            <p:cNvSpPr/>
            <p:nvPr/>
          </p:nvSpPr>
          <p:spPr>
            <a:xfrm>
              <a:off x="3313464" y="1524912"/>
              <a:ext cx="259499"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19" name="Rectangle 18"/>
            <p:cNvSpPr/>
            <p:nvPr/>
          </p:nvSpPr>
          <p:spPr>
            <a:xfrm>
              <a:off x="3046950" y="533961"/>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0" name="Rectangle 19"/>
            <p:cNvSpPr/>
            <p:nvPr/>
          </p:nvSpPr>
          <p:spPr>
            <a:xfrm>
              <a:off x="3848828" y="3049052"/>
              <a:ext cx="792528" cy="22107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a:xfrm>
              <a:off x="3579977" y="2058102"/>
              <a:ext cx="792527" cy="221078"/>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2" name="Rectangle 21"/>
            <p:cNvSpPr/>
            <p:nvPr/>
          </p:nvSpPr>
          <p:spPr>
            <a:xfrm>
              <a:off x="5155681" y="3540627"/>
              <a:ext cx="792527"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3" name="Rectangle 22"/>
            <p:cNvSpPr/>
            <p:nvPr/>
          </p:nvSpPr>
          <p:spPr>
            <a:xfrm>
              <a:off x="4898518" y="2515864"/>
              <a:ext cx="792527" cy="7594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4" name="Rectangle 23"/>
            <p:cNvSpPr/>
            <p:nvPr/>
          </p:nvSpPr>
          <p:spPr>
            <a:xfrm>
              <a:off x="4629666" y="1524912"/>
              <a:ext cx="792528" cy="762071"/>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5" name="Rectangle 24"/>
            <p:cNvSpPr/>
            <p:nvPr/>
          </p:nvSpPr>
          <p:spPr>
            <a:xfrm>
              <a:off x="4377180" y="533961"/>
              <a:ext cx="792528" cy="762069"/>
            </a:xfrm>
            <a:prstGeom prst="rect">
              <a:avLst/>
            </a:prstGeom>
            <a:solidFill>
              <a:srgbClr val="92D050">
                <a:alpha val="61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6" name="Rectangle 25"/>
            <p:cNvSpPr/>
            <p:nvPr/>
          </p:nvSpPr>
          <p:spPr>
            <a:xfrm>
              <a:off x="3855842" y="3535425"/>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7" name="Rectangle 26"/>
            <p:cNvSpPr/>
            <p:nvPr/>
          </p:nvSpPr>
          <p:spPr>
            <a:xfrm>
              <a:off x="4900856" y="3535425"/>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8" name="Rectangle 27"/>
            <p:cNvSpPr/>
            <p:nvPr/>
          </p:nvSpPr>
          <p:spPr>
            <a:xfrm>
              <a:off x="5169708" y="528759"/>
              <a:ext cx="259499"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9" name="Rectangle 28"/>
            <p:cNvSpPr/>
            <p:nvPr/>
          </p:nvSpPr>
          <p:spPr>
            <a:xfrm>
              <a:off x="4641356" y="2515864"/>
              <a:ext cx="259499"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0" name="Rectangle 29"/>
            <p:cNvSpPr/>
            <p:nvPr/>
          </p:nvSpPr>
          <p:spPr>
            <a:xfrm>
              <a:off x="4115342" y="533961"/>
              <a:ext cx="259501"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1" name="Rectangle 30"/>
            <p:cNvSpPr/>
            <p:nvPr/>
          </p:nvSpPr>
          <p:spPr>
            <a:xfrm>
              <a:off x="5943532" y="3527622"/>
              <a:ext cx="266514"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2" name="Rectangle 31"/>
            <p:cNvSpPr/>
            <p:nvPr/>
          </p:nvSpPr>
          <p:spPr>
            <a:xfrm>
              <a:off x="5695721" y="2515864"/>
              <a:ext cx="259501" cy="7594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3" name="Rectangle 32"/>
            <p:cNvSpPr/>
            <p:nvPr/>
          </p:nvSpPr>
          <p:spPr>
            <a:xfrm>
              <a:off x="5422194" y="1524912"/>
              <a:ext cx="257162" cy="762071"/>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34" name="Rectangle 33"/>
            <p:cNvSpPr/>
            <p:nvPr/>
          </p:nvSpPr>
          <p:spPr>
            <a:xfrm>
              <a:off x="4374843" y="1517110"/>
              <a:ext cx="257162" cy="762069"/>
            </a:xfrm>
            <a:prstGeom prst="rect">
              <a:avLst/>
            </a:prstGeom>
            <a:solidFill>
              <a:srgbClr val="F9CDCD">
                <a:alpha val="6078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35" name="Straight Connector 34"/>
            <p:cNvCxnSpPr/>
            <p:nvPr/>
          </p:nvCxnSpPr>
          <p:spPr>
            <a:xfrm flipH="1">
              <a:off x="2132854" y="700421"/>
              <a:ext cx="2339" cy="376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95250" y="533963"/>
              <a:ext cx="11690" cy="55204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76"/>
            <p:cNvSpPr txBox="1">
              <a:spLocks noChangeArrowheads="1"/>
            </p:cNvSpPr>
            <p:nvPr/>
          </p:nvSpPr>
          <p:spPr bwMode="auto">
            <a:xfrm>
              <a:off x="5892336" y="6428948"/>
              <a:ext cx="1565890" cy="60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a:latin typeface="Times New Roman" pitchFamily="18" charset="0"/>
                  <a:cs typeface="Times New Roman" pitchFamily="18" charset="0"/>
                </a:rPr>
                <a:t>Time axis</a:t>
              </a:r>
            </a:p>
          </p:txBody>
        </p:sp>
        <p:sp>
          <p:nvSpPr>
            <p:cNvPr id="38" name="TextBox 77"/>
            <p:cNvSpPr txBox="1">
              <a:spLocks noChangeArrowheads="1"/>
            </p:cNvSpPr>
            <p:nvPr/>
          </p:nvSpPr>
          <p:spPr bwMode="auto">
            <a:xfrm>
              <a:off x="5486400" y="846072"/>
              <a:ext cx="1443024" cy="6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 1</a:t>
              </a:r>
            </a:p>
          </p:txBody>
        </p:sp>
        <p:grpSp>
          <p:nvGrpSpPr>
            <p:cNvPr id="39" name="Group 163"/>
            <p:cNvGrpSpPr>
              <a:grpSpLocks/>
            </p:cNvGrpSpPr>
            <p:nvPr/>
          </p:nvGrpSpPr>
          <p:grpSpPr bwMode="auto">
            <a:xfrm>
              <a:off x="2133601" y="533400"/>
              <a:ext cx="4267202" cy="763588"/>
              <a:chOff x="2133600" y="533400"/>
              <a:chExt cx="3581400" cy="763588"/>
            </a:xfrm>
          </p:grpSpPr>
          <p:sp>
            <p:nvSpPr>
              <p:cNvPr id="90" name="Rectangle 89"/>
              <p:cNvSpPr/>
              <p:nvPr/>
            </p:nvSpPr>
            <p:spPr>
              <a:xfrm>
                <a:off x="2132973"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91" name="Rectangle 90"/>
              <p:cNvSpPr/>
              <p:nvPr/>
            </p:nvSpPr>
            <p:spPr>
              <a:xfrm>
                <a:off x="3900839" y="533962"/>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92" name="Straight Connector 91"/>
              <p:cNvCxnSpPr/>
              <p:nvPr/>
            </p:nvCxnSpPr>
            <p:spPr>
              <a:xfrm>
                <a:off x="2132973" y="1293431"/>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2132854" y="2286983"/>
              <a:ext cx="3581569"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168"/>
            <p:cNvGrpSpPr>
              <a:grpSpLocks/>
            </p:cNvGrpSpPr>
            <p:nvPr/>
          </p:nvGrpSpPr>
          <p:grpSpPr bwMode="auto">
            <a:xfrm>
              <a:off x="2392681" y="1524000"/>
              <a:ext cx="4267202" cy="763588"/>
              <a:chOff x="2133600" y="533400"/>
              <a:chExt cx="3581400" cy="763588"/>
            </a:xfrm>
          </p:grpSpPr>
          <p:sp>
            <p:nvSpPr>
              <p:cNvPr id="87" name="Rectangle 86"/>
              <p:cNvSpPr/>
              <p:nvPr/>
            </p:nvSpPr>
            <p:spPr>
              <a:xfrm>
                <a:off x="2133327"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8" name="Rectangle 87"/>
              <p:cNvSpPr/>
              <p:nvPr/>
            </p:nvSpPr>
            <p:spPr>
              <a:xfrm>
                <a:off x="3901191" y="534311"/>
                <a:ext cx="882951"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9" name="Straight Connector 88"/>
              <p:cNvCxnSpPr/>
              <p:nvPr/>
            </p:nvCxnSpPr>
            <p:spPr>
              <a:xfrm>
                <a:off x="2133327" y="1293780"/>
                <a:ext cx="3580857"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175"/>
            <p:cNvGrpSpPr>
              <a:grpSpLocks/>
            </p:cNvGrpSpPr>
            <p:nvPr/>
          </p:nvGrpSpPr>
          <p:grpSpPr bwMode="auto">
            <a:xfrm>
              <a:off x="2667001" y="2514600"/>
              <a:ext cx="4267202" cy="763588"/>
              <a:chOff x="2133600" y="533400"/>
              <a:chExt cx="3581400" cy="763588"/>
            </a:xfrm>
          </p:grpSpPr>
          <p:sp>
            <p:nvSpPr>
              <p:cNvPr id="84" name="Rectangle 83"/>
              <p:cNvSpPr/>
              <p:nvPr/>
            </p:nvSpPr>
            <p:spPr>
              <a:xfrm>
                <a:off x="2132661"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5" name="Rectangle 84"/>
              <p:cNvSpPr/>
              <p:nvPr/>
            </p:nvSpPr>
            <p:spPr>
              <a:xfrm>
                <a:off x="3898563" y="534663"/>
                <a:ext cx="884914" cy="759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6" name="Straight Connector 85"/>
              <p:cNvCxnSpPr/>
              <p:nvPr/>
            </p:nvCxnSpPr>
            <p:spPr>
              <a:xfrm>
                <a:off x="2132661" y="1294132"/>
                <a:ext cx="3582820"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179"/>
            <p:cNvGrpSpPr>
              <a:grpSpLocks/>
            </p:cNvGrpSpPr>
            <p:nvPr/>
          </p:nvGrpSpPr>
          <p:grpSpPr bwMode="auto">
            <a:xfrm>
              <a:off x="2926081" y="3535680"/>
              <a:ext cx="4267202" cy="763588"/>
              <a:chOff x="2133600" y="533400"/>
              <a:chExt cx="3581400" cy="763588"/>
            </a:xfrm>
          </p:grpSpPr>
          <p:sp>
            <p:nvSpPr>
              <p:cNvPr id="81" name="Rectangle 80"/>
              <p:cNvSpPr/>
              <p:nvPr/>
            </p:nvSpPr>
            <p:spPr>
              <a:xfrm>
                <a:off x="2133014" y="533146"/>
                <a:ext cx="882951"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82" name="Rectangle 81"/>
              <p:cNvSpPr/>
              <p:nvPr/>
            </p:nvSpPr>
            <p:spPr>
              <a:xfrm>
                <a:off x="3900878" y="533146"/>
                <a:ext cx="884914" cy="762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83" name="Straight Connector 82"/>
              <p:cNvCxnSpPr/>
              <p:nvPr/>
            </p:nvCxnSpPr>
            <p:spPr>
              <a:xfrm>
                <a:off x="2133014" y="1295215"/>
                <a:ext cx="3582820"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132854" y="3275333"/>
              <a:ext cx="3581569" cy="26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56233" y="4297495"/>
              <a:ext cx="3581569" cy="260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042582" y="533961"/>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4600" y="533963"/>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033527" y="2398953"/>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00040" y="2430164"/>
              <a:ext cx="3732322" cy="2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TextBox 89"/>
            <p:cNvSpPr txBox="1">
              <a:spLocks noChangeArrowheads="1"/>
            </p:cNvSpPr>
            <p:nvPr/>
          </p:nvSpPr>
          <p:spPr bwMode="auto">
            <a:xfrm>
              <a:off x="5769756" y="1844826"/>
              <a:ext cx="1358029" cy="6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#2</a:t>
              </a:r>
            </a:p>
          </p:txBody>
        </p:sp>
        <p:sp>
          <p:nvSpPr>
            <p:cNvPr id="51" name="TextBox 90"/>
            <p:cNvSpPr txBox="1">
              <a:spLocks noChangeArrowheads="1"/>
            </p:cNvSpPr>
            <p:nvPr/>
          </p:nvSpPr>
          <p:spPr bwMode="auto">
            <a:xfrm>
              <a:off x="5998355" y="2843580"/>
              <a:ext cx="1358029" cy="6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Times New Roman" pitchFamily="18" charset="0"/>
                  <a:cs typeface="Times New Roman" pitchFamily="18" charset="0"/>
                </a:rPr>
                <a:t>LED #3</a:t>
              </a:r>
            </a:p>
          </p:txBody>
        </p:sp>
        <p:sp>
          <p:nvSpPr>
            <p:cNvPr id="52" name="TextBox 91"/>
            <p:cNvSpPr txBox="1">
              <a:spLocks noChangeArrowheads="1"/>
            </p:cNvSpPr>
            <p:nvPr/>
          </p:nvSpPr>
          <p:spPr bwMode="auto">
            <a:xfrm>
              <a:off x="6229004" y="3861451"/>
              <a:ext cx="1358029" cy="6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cs typeface="Times New Roman" pitchFamily="18" charset="0"/>
                </a:rPr>
                <a:t>LED# 4</a:t>
              </a:r>
            </a:p>
          </p:txBody>
        </p:sp>
        <p:cxnSp>
          <p:nvCxnSpPr>
            <p:cNvPr id="53" name="Straight Connector 52"/>
            <p:cNvCxnSpPr/>
            <p:nvPr/>
          </p:nvCxnSpPr>
          <p:spPr>
            <a:xfrm flipH="1">
              <a:off x="4105990" y="570374"/>
              <a:ext cx="9353" cy="56088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559538" y="2417160"/>
              <a:ext cx="3732324" cy="2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8" name="TextBox 97"/>
            <p:cNvSpPr txBox="1">
              <a:spLocks noChangeArrowheads="1"/>
            </p:cNvSpPr>
            <p:nvPr/>
          </p:nvSpPr>
          <p:spPr bwMode="auto">
            <a:xfrm>
              <a:off x="3581399" y="721228"/>
              <a:ext cx="441973" cy="6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0</a:t>
              </a:r>
            </a:p>
          </p:txBody>
        </p:sp>
        <p:sp>
          <p:nvSpPr>
            <p:cNvPr id="59" name="TextBox 98"/>
            <p:cNvSpPr txBox="1">
              <a:spLocks noChangeArrowheads="1"/>
            </p:cNvSpPr>
            <p:nvPr/>
          </p:nvSpPr>
          <p:spPr bwMode="auto">
            <a:xfrm>
              <a:off x="2514600" y="81009"/>
              <a:ext cx="441973" cy="60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latin typeface="Times New Roman" pitchFamily="18" charset="0"/>
                  <a:cs typeface="Times New Roman" pitchFamily="18" charset="0"/>
                </a:rPr>
                <a:t>1</a:t>
              </a:r>
            </a:p>
          </p:txBody>
        </p:sp>
        <p:sp>
          <p:nvSpPr>
            <p:cNvPr id="60" name="TextBox 99"/>
            <p:cNvSpPr txBox="1">
              <a:spLocks noChangeArrowheads="1"/>
            </p:cNvSpPr>
            <p:nvPr/>
          </p:nvSpPr>
          <p:spPr bwMode="auto">
            <a:xfrm>
              <a:off x="4629875" y="81009"/>
              <a:ext cx="441973" cy="60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Times New Roman" pitchFamily="18" charset="0"/>
                  <a:cs typeface="Times New Roman" pitchFamily="18" charset="0"/>
                </a:rPr>
                <a:t>1</a:t>
              </a:r>
            </a:p>
          </p:txBody>
        </p:sp>
        <p:cxnSp>
          <p:nvCxnSpPr>
            <p:cNvPr id="61" name="Straight Connector 60"/>
            <p:cNvCxnSpPr/>
            <p:nvPr/>
          </p:nvCxnSpPr>
          <p:spPr>
            <a:xfrm rot="5400000">
              <a:off x="5091781" y="3668071"/>
              <a:ext cx="12172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676977" y="6969938"/>
              <a:ext cx="5561718" cy="2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38648" y="6969938"/>
              <a:ext cx="915524" cy="0"/>
            </a:xfrm>
            <a:prstGeom prst="line">
              <a:avLst/>
            </a:prstGeom>
            <a:ln w="152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72504" y="533961"/>
              <a:ext cx="9353" cy="58949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636681" y="546965"/>
              <a:ext cx="4676" cy="5965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886771" y="6758812"/>
              <a:ext cx="5330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106"/>
            <p:cNvSpPr txBox="1">
              <a:spLocks noChangeArrowheads="1"/>
            </p:cNvSpPr>
            <p:nvPr/>
          </p:nvSpPr>
          <p:spPr bwMode="auto">
            <a:xfrm>
              <a:off x="1852414" y="6361290"/>
              <a:ext cx="2567384" cy="60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a:latin typeface="Times New Roman" pitchFamily="18" charset="0"/>
                  <a:cs typeface="Times New Roman" pitchFamily="18" charset="0"/>
                </a:rPr>
                <a:t>Capturing </a:t>
              </a:r>
              <a:r>
                <a:rPr lang="en-US" altLang="en-US" i="1" dirty="0" smtClean="0">
                  <a:latin typeface="Times New Roman" pitchFamily="18" charset="0"/>
                  <a:cs typeface="Times New Roman" pitchFamily="18" charset="0"/>
                </a:rPr>
                <a:t>moment</a:t>
              </a:r>
              <a:endParaRPr lang="en-US" altLang="en-US" i="1" dirty="0">
                <a:latin typeface="Times New Roman" pitchFamily="18" charset="0"/>
                <a:cs typeface="Times New Roman" pitchFamily="18" charset="0"/>
              </a:endParaRPr>
            </a:p>
          </p:txBody>
        </p:sp>
        <p:sp>
          <p:nvSpPr>
            <p:cNvPr id="68" name="Rectangle 67"/>
            <p:cNvSpPr/>
            <p:nvPr/>
          </p:nvSpPr>
          <p:spPr>
            <a:xfrm flipV="1">
              <a:off x="2146882"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69" name="Rectangle 68"/>
            <p:cNvSpPr/>
            <p:nvPr/>
          </p:nvSpPr>
          <p:spPr>
            <a:xfrm flipV="1">
              <a:off x="4250936" y="1270021"/>
              <a:ext cx="1030988"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0" name="Rectangle 69"/>
            <p:cNvSpPr/>
            <p:nvPr/>
          </p:nvSpPr>
          <p:spPr>
            <a:xfrm flipV="1">
              <a:off x="2404044" y="2260973"/>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1" name="Rectangle 70"/>
            <p:cNvSpPr/>
            <p:nvPr/>
          </p:nvSpPr>
          <p:spPr>
            <a:xfrm flipV="1">
              <a:off x="4515113" y="2260973"/>
              <a:ext cx="1030986"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2" name="Rectangle 71"/>
            <p:cNvSpPr/>
            <p:nvPr/>
          </p:nvSpPr>
          <p:spPr>
            <a:xfrm flipV="1">
              <a:off x="2679909" y="3251924"/>
              <a:ext cx="1030988"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3" name="Rectangle 72"/>
            <p:cNvSpPr/>
            <p:nvPr/>
          </p:nvSpPr>
          <p:spPr>
            <a:xfrm flipV="1">
              <a:off x="4783964" y="3251924"/>
              <a:ext cx="1033325" cy="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4" name="Rectangle 73"/>
            <p:cNvSpPr/>
            <p:nvPr/>
          </p:nvSpPr>
          <p:spPr>
            <a:xfrm flipV="1">
              <a:off x="2937071" y="4274087"/>
              <a:ext cx="1030988" cy="44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75" name="Rectangle 74"/>
            <p:cNvSpPr/>
            <p:nvPr/>
          </p:nvSpPr>
          <p:spPr>
            <a:xfrm flipV="1">
              <a:off x="5043464" y="4274087"/>
              <a:ext cx="1030986" cy="4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76" name="Straight Connector 75"/>
            <p:cNvCxnSpPr/>
            <p:nvPr/>
          </p:nvCxnSpPr>
          <p:spPr>
            <a:xfrm>
              <a:off x="2248655" y="597771"/>
              <a:ext cx="2337" cy="56452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3289069" y="552168"/>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560962" y="570375"/>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832856" y="588583"/>
              <a:ext cx="18704" cy="564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TextBox 98"/>
            <p:cNvSpPr txBox="1">
              <a:spLocks noChangeArrowheads="1"/>
            </p:cNvSpPr>
            <p:nvPr/>
          </p:nvSpPr>
          <p:spPr bwMode="auto">
            <a:xfrm>
              <a:off x="2262701" y="5491489"/>
              <a:ext cx="3078934" cy="554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smtClean="0">
                  <a:solidFill>
                    <a:srgbClr val="FF0000"/>
                  </a:solidFill>
                  <a:latin typeface="Times New Roman" pitchFamily="18" charset="0"/>
                  <a:cs typeface="Times New Roman" pitchFamily="18" charset="0"/>
                </a:rPr>
                <a:t>1   2   3   4   5    6   7    8   1   2</a:t>
              </a:r>
              <a:endParaRPr lang="en-US" altLang="en-US" sz="1600" b="1" dirty="0">
                <a:solidFill>
                  <a:srgbClr val="FF0000"/>
                </a:solidFill>
                <a:latin typeface="Times New Roman" pitchFamily="18" charset="0"/>
                <a:cs typeface="Times New Roman" pitchFamily="18" charset="0"/>
              </a:endParaRPr>
            </a:p>
          </p:txBody>
        </p:sp>
      </p:grpSp>
      <p:sp>
        <p:nvSpPr>
          <p:cNvPr id="98" name="TextBox 97"/>
          <p:cNvSpPr txBox="1">
            <a:spLocks noChangeArrowheads="1"/>
          </p:cNvSpPr>
          <p:nvPr/>
        </p:nvSpPr>
        <p:spPr bwMode="auto">
          <a:xfrm>
            <a:off x="189781" y="5971401"/>
            <a:ext cx="80146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dirty="0" smtClean="0"/>
              <a:t>Where x state is the unclear state of LED. </a:t>
            </a:r>
            <a:endParaRPr lang="en-US" sz="1050" dirty="0" smtClean="0">
              <a:latin typeface="+mn-lt"/>
            </a:endParaRPr>
          </a:p>
        </p:txBody>
      </p:sp>
      <p:sp>
        <p:nvSpPr>
          <p:cNvPr id="9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400" b="1" dirty="0" smtClean="0"/>
              <a:t>Spatial Phase </a:t>
            </a:r>
            <a:r>
              <a:rPr lang="en-US" altLang="en-US" sz="2400" b="1" dirty="0"/>
              <a:t>Re-Definition in </a:t>
            </a:r>
            <a:r>
              <a:rPr lang="en-US" altLang="en-US" sz="2400" b="1" dirty="0" smtClean="0"/>
              <a:t>Bad-sampling Image</a:t>
            </a:r>
            <a:endParaRPr lang="en-US" altLang="en-US" sz="2400" b="1" dirty="0"/>
          </a:p>
        </p:txBody>
      </p:sp>
      <p:graphicFrame>
        <p:nvGraphicFramePr>
          <p:cNvPr id="94" name="Table 93"/>
          <p:cNvGraphicFramePr>
            <a:graphicFrameLocks noGrp="1"/>
          </p:cNvGraphicFramePr>
          <p:nvPr>
            <p:extLst>
              <p:ext uri="{D42A27DB-BD31-4B8C-83A1-F6EECF244321}">
                <p14:modId xmlns:p14="http://schemas.microsoft.com/office/powerpoint/2010/main" xmlns="" val="345079425"/>
              </p:ext>
            </p:extLst>
          </p:nvPr>
        </p:nvGraphicFramePr>
        <p:xfrm>
          <a:off x="6172200" y="1651000"/>
          <a:ext cx="2743200" cy="3606800"/>
        </p:xfrm>
        <a:graphic>
          <a:graphicData uri="http://schemas.openxmlformats.org/drawingml/2006/table">
            <a:tbl>
              <a:tblPr firstRow="1" bandRow="1">
                <a:tableStyleId>{793D81CF-94F2-401A-BA57-92F5A7B2D0C5}</a:tableStyleId>
              </a:tblPr>
              <a:tblGrid>
                <a:gridCol w="1600200"/>
                <a:gridCol w="1143000"/>
              </a:tblGrid>
              <a:tr h="370840">
                <a:tc>
                  <a:txBody>
                    <a:bodyPr/>
                    <a:lstStyle/>
                    <a:p>
                      <a:pPr algn="ctr"/>
                      <a:r>
                        <a:rPr lang="en-US" sz="1200" b="0" dirty="0" smtClean="0"/>
                        <a:t>A discrete waveform </a:t>
                      </a:r>
                    </a:p>
                    <a:p>
                      <a:pPr algn="ctr"/>
                      <a:r>
                        <a:rPr lang="en-US" sz="1200" b="0" dirty="0" smtClean="0"/>
                        <a:t>(4-States)</a:t>
                      </a:r>
                    </a:p>
                    <a:p>
                      <a:pPr algn="ctr"/>
                      <a:r>
                        <a:rPr lang="en-US" sz="1200" dirty="0" smtClean="0"/>
                        <a:t>Input</a:t>
                      </a:r>
                      <a:endParaRPr lang="en-US" sz="1200" dirty="0"/>
                    </a:p>
                  </a:txBody>
                  <a:tcPr/>
                </a:tc>
                <a:tc>
                  <a:txBody>
                    <a:bodyPr/>
                    <a:lstStyle/>
                    <a:p>
                      <a:pPr algn="ctr"/>
                      <a:r>
                        <a:rPr lang="en-US" sz="1200" b="0" dirty="0" smtClean="0"/>
                        <a:t>Spatial Phase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a:t>
                      </a:r>
                    </a:p>
                    <a:p>
                      <a:pPr algn="ctr"/>
                      <a:r>
                        <a:rPr lang="en-US" sz="1200" dirty="0" smtClean="0"/>
                        <a:t>Output</a:t>
                      </a:r>
                    </a:p>
                  </a:txBody>
                  <a:tcPr/>
                </a:tc>
              </a:tr>
              <a:tr h="370840">
                <a:tc>
                  <a:txBody>
                    <a:bodyPr/>
                    <a:lstStyle/>
                    <a:p>
                      <a:pPr algn="ctr"/>
                      <a:r>
                        <a:rPr lang="en-US" sz="1400" dirty="0" smtClean="0"/>
                        <a:t>1x00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11x0</a:t>
                      </a:r>
                      <a:endParaRPr lang="en-US" sz="1400" dirty="0"/>
                    </a:p>
                  </a:txBody>
                  <a:tcPr/>
                </a:tc>
                <a:tc>
                  <a:txBody>
                    <a:bodyPr/>
                    <a:lstStyle/>
                    <a:p>
                      <a:pPr algn="ctr"/>
                      <a:r>
                        <a:rPr lang="en-US" sz="1400" dirty="0" smtClean="0"/>
                        <a:t>2</a:t>
                      </a:r>
                      <a:endParaRPr lang="en-US" sz="1400" dirty="0"/>
                    </a:p>
                  </a:txBody>
                  <a:tcPr/>
                </a:tc>
              </a:tr>
              <a:tr h="370840">
                <a:tc>
                  <a:txBody>
                    <a:bodyPr/>
                    <a:lstStyle/>
                    <a:p>
                      <a:pPr algn="ctr"/>
                      <a:r>
                        <a:rPr lang="en-US" sz="1400" dirty="0" smtClean="0"/>
                        <a:t>111x</a:t>
                      </a:r>
                      <a:endParaRPr lang="en-US" sz="1400" dirty="0"/>
                    </a:p>
                  </a:txBody>
                  <a:tcPr/>
                </a:tc>
                <a:tc>
                  <a:txBody>
                    <a:bodyPr/>
                    <a:lstStyle/>
                    <a:p>
                      <a:pPr algn="ctr"/>
                      <a:r>
                        <a:rPr lang="en-US" sz="1400" dirty="0" smtClean="0"/>
                        <a:t>3</a:t>
                      </a:r>
                      <a:endParaRPr lang="en-US" sz="1400" dirty="0"/>
                    </a:p>
                  </a:txBody>
                  <a:tcPr/>
                </a:tc>
              </a:tr>
              <a:tr h="370840">
                <a:tc>
                  <a:txBody>
                    <a:bodyPr/>
                    <a:lstStyle/>
                    <a:p>
                      <a:pPr algn="ctr"/>
                      <a:r>
                        <a:rPr lang="en-US" sz="1400" dirty="0" smtClean="0"/>
                        <a:t>x111</a:t>
                      </a:r>
                      <a:endParaRPr lang="en-US" sz="1400" dirty="0"/>
                    </a:p>
                  </a:txBody>
                  <a:tcPr/>
                </a:tc>
                <a:tc>
                  <a:txBody>
                    <a:bodyPr/>
                    <a:lstStyle/>
                    <a:p>
                      <a:pPr algn="ctr"/>
                      <a:r>
                        <a:rPr lang="en-US" sz="1400" dirty="0" smtClean="0"/>
                        <a:t>4</a:t>
                      </a:r>
                      <a:endParaRPr lang="en-US" sz="1400" dirty="0"/>
                    </a:p>
                  </a:txBody>
                  <a:tcPr/>
                </a:tc>
              </a:tr>
              <a:tr h="370840">
                <a:tc>
                  <a:txBody>
                    <a:bodyPr/>
                    <a:lstStyle/>
                    <a:p>
                      <a:pPr algn="ctr"/>
                      <a:r>
                        <a:rPr lang="en-US" sz="1400" dirty="0" smtClean="0"/>
                        <a:t>0x11</a:t>
                      </a:r>
                      <a:endParaRPr lang="en-US" sz="1400" dirty="0"/>
                    </a:p>
                  </a:txBody>
                  <a:tcPr/>
                </a:tc>
                <a:tc>
                  <a:txBody>
                    <a:bodyPr/>
                    <a:lstStyle/>
                    <a:p>
                      <a:pPr algn="ctr"/>
                      <a:r>
                        <a:rPr lang="en-US" sz="1400" dirty="0" smtClean="0"/>
                        <a:t>5</a:t>
                      </a:r>
                      <a:endParaRPr lang="en-US" sz="1400" dirty="0"/>
                    </a:p>
                  </a:txBody>
                  <a:tcPr/>
                </a:tc>
              </a:tr>
              <a:tr h="370840">
                <a:tc>
                  <a:txBody>
                    <a:bodyPr/>
                    <a:lstStyle/>
                    <a:p>
                      <a:pPr algn="ctr"/>
                      <a:r>
                        <a:rPr lang="en-US" sz="1400" dirty="0" smtClean="0"/>
                        <a:t>00x1</a:t>
                      </a:r>
                      <a:endParaRPr lang="en-US" sz="1400" dirty="0"/>
                    </a:p>
                  </a:txBody>
                  <a:tcPr/>
                </a:tc>
                <a:tc>
                  <a:txBody>
                    <a:bodyPr/>
                    <a:lstStyle/>
                    <a:p>
                      <a:pPr algn="ctr"/>
                      <a:r>
                        <a:rPr lang="en-US" sz="1400" dirty="0" smtClean="0"/>
                        <a:t>6</a:t>
                      </a:r>
                      <a:endParaRPr lang="en-US" sz="1400" dirty="0"/>
                    </a:p>
                  </a:txBody>
                  <a:tcPr/>
                </a:tc>
              </a:tr>
              <a:tr h="370840">
                <a:tc>
                  <a:txBody>
                    <a:bodyPr/>
                    <a:lstStyle/>
                    <a:p>
                      <a:pPr algn="ctr"/>
                      <a:r>
                        <a:rPr lang="en-US" sz="1400" dirty="0" smtClean="0"/>
                        <a:t>000x</a:t>
                      </a:r>
                      <a:endParaRPr lang="en-US" sz="1400" dirty="0"/>
                    </a:p>
                  </a:txBody>
                  <a:tcPr/>
                </a:tc>
                <a:tc>
                  <a:txBody>
                    <a:bodyPr/>
                    <a:lstStyle/>
                    <a:p>
                      <a:pPr algn="ctr"/>
                      <a:r>
                        <a:rPr lang="en-US" sz="1400" dirty="0" smtClean="0"/>
                        <a:t>7</a:t>
                      </a:r>
                      <a:endParaRPr lang="en-US" sz="1400" dirty="0"/>
                    </a:p>
                  </a:txBody>
                  <a:tcPr/>
                </a:tc>
              </a:tr>
              <a:tr h="370840">
                <a:tc>
                  <a:txBody>
                    <a:bodyPr/>
                    <a:lstStyle/>
                    <a:p>
                      <a:pPr algn="ctr"/>
                      <a:r>
                        <a:rPr lang="en-US" sz="1400" dirty="0" smtClean="0"/>
                        <a:t>x000</a:t>
                      </a:r>
                      <a:endParaRPr lang="en-US" sz="1400" dirty="0"/>
                    </a:p>
                  </a:txBody>
                  <a:tcPr/>
                </a:tc>
                <a:tc>
                  <a:txBody>
                    <a:bodyPr/>
                    <a:lstStyle/>
                    <a:p>
                      <a:pPr algn="ctr"/>
                      <a:r>
                        <a:rPr lang="en-US" sz="1400" dirty="0" smtClean="0"/>
                        <a:t>8</a:t>
                      </a:r>
                      <a:endParaRPr lang="en-US" sz="1400" dirty="0"/>
                    </a:p>
                  </a:txBody>
                  <a:tcPr/>
                </a:tc>
              </a:tr>
            </a:tbl>
          </a:graphicData>
        </a:graphic>
      </p:graphicFrame>
      <p:sp>
        <p:nvSpPr>
          <p:cNvPr id="95" name="TextBox 94"/>
          <p:cNvSpPr txBox="1"/>
          <p:nvPr/>
        </p:nvSpPr>
        <p:spPr>
          <a:xfrm>
            <a:off x="6103196" y="1213669"/>
            <a:ext cx="2355004" cy="338554"/>
          </a:xfrm>
          <a:prstGeom prst="rect">
            <a:avLst/>
          </a:prstGeom>
          <a:noFill/>
        </p:spPr>
        <p:txBody>
          <a:bodyPr wrap="none" rtlCol="0">
            <a:spAutoFit/>
          </a:bodyPr>
          <a:lstStyle/>
          <a:p>
            <a:pPr algn="ctr"/>
            <a:r>
              <a:rPr lang="en-US" sz="1600" b="1" dirty="0" smtClean="0"/>
              <a:t>States-to-Phase Table (2)</a:t>
            </a:r>
            <a:endParaRPr lang="en-US" sz="1600" b="1" dirty="0"/>
          </a:p>
        </p:txBody>
      </p:sp>
      <p:sp>
        <p:nvSpPr>
          <p:cNvPr id="9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08765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382879" y="1196147"/>
            <a:ext cx="8532521" cy="4671253"/>
            <a:chOff x="382879" y="1196147"/>
            <a:chExt cx="8532521" cy="4671253"/>
          </a:xfrm>
        </p:grpSpPr>
        <p:grpSp>
          <p:nvGrpSpPr>
            <p:cNvPr id="9" name="Group 8"/>
            <p:cNvGrpSpPr/>
            <p:nvPr/>
          </p:nvGrpSpPr>
          <p:grpSpPr>
            <a:xfrm>
              <a:off x="1250006" y="1295400"/>
              <a:ext cx="3022599" cy="4572000"/>
              <a:chOff x="863600" y="1295400"/>
              <a:chExt cx="3022599" cy="457200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600" y="3979862"/>
                <a:ext cx="3009900" cy="1671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474" y="1676400"/>
                <a:ext cx="3006725" cy="1658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5" name="Straight Connector 34"/>
              <p:cNvCxnSpPr/>
              <p:nvPr/>
            </p:nvCxnSpPr>
            <p:spPr bwMode="auto">
              <a:xfrm>
                <a:off x="895350" y="12954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3843336" y="1371600"/>
                <a:ext cx="0" cy="434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7" name="Rectangle 36"/>
              <p:cNvSpPr/>
              <p:nvPr/>
            </p:nvSpPr>
            <p:spPr bwMode="auto">
              <a:xfrm>
                <a:off x="1642901" y="1600200"/>
                <a:ext cx="45719" cy="4267200"/>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 name="Oval 37"/>
              <p:cNvSpPr/>
              <p:nvPr/>
            </p:nvSpPr>
            <p:spPr bwMode="auto">
              <a:xfrm>
                <a:off x="1616382" y="164020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 name="Oval 38"/>
              <p:cNvSpPr/>
              <p:nvPr/>
            </p:nvSpPr>
            <p:spPr bwMode="auto">
              <a:xfrm>
                <a:off x="1616382" y="2070100"/>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 name="Oval 39"/>
              <p:cNvSpPr/>
              <p:nvPr/>
            </p:nvSpPr>
            <p:spPr bwMode="auto">
              <a:xfrm>
                <a:off x="1546696" y="2600565"/>
                <a:ext cx="245589" cy="126775"/>
              </a:xfrm>
              <a:prstGeom prst="ellipse">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 name="Oval 40"/>
              <p:cNvSpPr/>
              <p:nvPr/>
            </p:nvSpPr>
            <p:spPr bwMode="auto">
              <a:xfrm>
                <a:off x="1614476" y="3267862"/>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 name="Oval 41"/>
              <p:cNvSpPr/>
              <p:nvPr/>
            </p:nvSpPr>
            <p:spPr bwMode="auto">
              <a:xfrm>
                <a:off x="1618920" y="428307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 name="Oval 43"/>
              <p:cNvSpPr/>
              <p:nvPr/>
            </p:nvSpPr>
            <p:spPr bwMode="auto">
              <a:xfrm>
                <a:off x="1613844" y="4822825"/>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 name="Oval 44"/>
              <p:cNvSpPr/>
              <p:nvPr/>
            </p:nvSpPr>
            <p:spPr bwMode="auto">
              <a:xfrm>
                <a:off x="1618609" y="5257800"/>
                <a:ext cx="98756" cy="89232"/>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 name="Oval 45"/>
              <p:cNvSpPr/>
              <p:nvPr/>
            </p:nvSpPr>
            <p:spPr bwMode="auto">
              <a:xfrm>
                <a:off x="1546697" y="4514962"/>
                <a:ext cx="206546" cy="126775"/>
              </a:xfrm>
              <a:prstGeom prst="ellipse">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10" name="TextBox 9"/>
            <p:cNvSpPr txBox="1"/>
            <p:nvPr/>
          </p:nvSpPr>
          <p:spPr>
            <a:xfrm>
              <a:off x="4602120" y="2253350"/>
              <a:ext cx="748923" cy="338554"/>
            </a:xfrm>
            <a:prstGeom prst="rect">
              <a:avLst/>
            </a:prstGeom>
            <a:noFill/>
            <a:ln>
              <a:solidFill>
                <a:schemeClr val="tx1"/>
              </a:solidFill>
            </a:ln>
          </p:spPr>
          <p:txBody>
            <a:bodyPr wrap="none" rtlCol="0">
              <a:spAutoFit/>
            </a:bodyPr>
            <a:lstStyle/>
            <a:p>
              <a:r>
                <a:rPr lang="en-US" sz="1600" b="1" dirty="0" smtClean="0"/>
                <a:t>1 1</a:t>
              </a:r>
              <a:r>
                <a:rPr lang="en-US" sz="1600" b="1" dirty="0" smtClean="0">
                  <a:solidFill>
                    <a:srgbClr val="FF0000"/>
                  </a:solidFill>
                </a:rPr>
                <a:t> x </a:t>
              </a:r>
              <a:r>
                <a:rPr lang="en-US" sz="1600" b="1" dirty="0" smtClean="0"/>
                <a:t>0</a:t>
              </a:r>
              <a:endParaRPr lang="en-US" sz="1600" b="1" dirty="0"/>
            </a:p>
          </p:txBody>
        </p:sp>
        <p:sp>
          <p:nvSpPr>
            <p:cNvPr id="11" name="TextBox 10"/>
            <p:cNvSpPr txBox="1"/>
            <p:nvPr/>
          </p:nvSpPr>
          <p:spPr>
            <a:xfrm>
              <a:off x="4602120" y="4590951"/>
              <a:ext cx="748923" cy="338554"/>
            </a:xfrm>
            <a:prstGeom prst="rect">
              <a:avLst/>
            </a:prstGeom>
            <a:noFill/>
            <a:ln>
              <a:solidFill>
                <a:schemeClr val="tx1"/>
              </a:solidFill>
            </a:ln>
          </p:spPr>
          <p:txBody>
            <a:bodyPr wrap="none" rtlCol="0">
              <a:spAutoFit/>
            </a:bodyPr>
            <a:lstStyle/>
            <a:p>
              <a:r>
                <a:rPr lang="en-US" sz="1600" b="1" dirty="0" smtClean="0"/>
                <a:t>0 </a:t>
              </a:r>
              <a:r>
                <a:rPr lang="en-US" sz="1600" b="1" dirty="0" smtClean="0">
                  <a:solidFill>
                    <a:srgbClr val="FF0000"/>
                  </a:solidFill>
                </a:rPr>
                <a:t>x</a:t>
              </a:r>
              <a:r>
                <a:rPr lang="en-US" sz="1600" b="1" dirty="0" smtClean="0"/>
                <a:t> 1 1</a:t>
              </a:r>
              <a:endParaRPr lang="en-US" sz="1600" b="1" dirty="0"/>
            </a:p>
          </p:txBody>
        </p:sp>
        <p:sp>
          <p:nvSpPr>
            <p:cNvPr id="13" name="Right Arrow 12"/>
            <p:cNvSpPr/>
            <p:nvPr/>
          </p:nvSpPr>
          <p:spPr bwMode="auto">
            <a:xfrm>
              <a:off x="4297320" y="2362200"/>
              <a:ext cx="317500" cy="200505"/>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 name="Right Arrow 16"/>
            <p:cNvSpPr/>
            <p:nvPr/>
          </p:nvSpPr>
          <p:spPr bwMode="auto">
            <a:xfrm>
              <a:off x="4297320" y="4699801"/>
              <a:ext cx="317500" cy="212256"/>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 name="TextBox 17"/>
            <p:cNvSpPr txBox="1"/>
            <p:nvPr/>
          </p:nvSpPr>
          <p:spPr>
            <a:xfrm>
              <a:off x="382879" y="2118684"/>
              <a:ext cx="921737" cy="523220"/>
            </a:xfrm>
            <a:prstGeom prst="rect">
              <a:avLst/>
            </a:prstGeom>
            <a:noFill/>
          </p:spPr>
          <p:txBody>
            <a:bodyPr wrap="square" rtlCol="0">
              <a:spAutoFit/>
            </a:bodyPr>
            <a:lstStyle/>
            <a:p>
              <a:r>
                <a:rPr lang="en-US" sz="1400" dirty="0" smtClean="0"/>
                <a:t>Reference group</a:t>
              </a:r>
              <a:endParaRPr lang="en-US" sz="1400" dirty="0"/>
            </a:p>
          </p:txBody>
        </p:sp>
        <p:sp>
          <p:nvSpPr>
            <p:cNvPr id="19" name="TextBox 18"/>
            <p:cNvSpPr txBox="1"/>
            <p:nvPr/>
          </p:nvSpPr>
          <p:spPr>
            <a:xfrm>
              <a:off x="386406" y="4650447"/>
              <a:ext cx="921737" cy="523220"/>
            </a:xfrm>
            <a:prstGeom prst="rect">
              <a:avLst/>
            </a:prstGeom>
            <a:noFill/>
          </p:spPr>
          <p:txBody>
            <a:bodyPr wrap="square" rtlCol="0">
              <a:spAutoFit/>
            </a:bodyPr>
            <a:lstStyle/>
            <a:p>
              <a:r>
                <a:rPr lang="en-US" sz="1400" dirty="0" smtClean="0"/>
                <a:t>Data group</a:t>
              </a:r>
              <a:endParaRPr lang="en-US" sz="1400" dirty="0"/>
            </a:p>
          </p:txBody>
        </p:sp>
        <p:sp>
          <p:nvSpPr>
            <p:cNvPr id="20" name="Right Arrow 19"/>
            <p:cNvSpPr/>
            <p:nvPr/>
          </p:nvSpPr>
          <p:spPr bwMode="auto">
            <a:xfrm>
              <a:off x="5397072" y="2322628"/>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1" name="Right Arrow 20"/>
            <p:cNvSpPr/>
            <p:nvPr/>
          </p:nvSpPr>
          <p:spPr bwMode="auto">
            <a:xfrm>
              <a:off x="5397072" y="4648143"/>
              <a:ext cx="381000" cy="206248"/>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2" name="TextBox 21"/>
            <p:cNvSpPr txBox="1"/>
            <p:nvPr/>
          </p:nvSpPr>
          <p:spPr>
            <a:xfrm>
              <a:off x="5850364" y="2271444"/>
              <a:ext cx="1236236" cy="338554"/>
            </a:xfrm>
            <a:prstGeom prst="rect">
              <a:avLst/>
            </a:prstGeom>
            <a:noFill/>
            <a:ln>
              <a:solidFill>
                <a:schemeClr val="tx1"/>
              </a:solidFill>
            </a:ln>
          </p:spPr>
          <p:txBody>
            <a:bodyPr wrap="none" rtlCol="0">
              <a:spAutoFit/>
            </a:bodyPr>
            <a:lstStyle/>
            <a:p>
              <a:r>
                <a:rPr lang="en-US" sz="1600" b="1" dirty="0" smtClean="0"/>
                <a:t>S_Phase = 2</a:t>
              </a:r>
              <a:endParaRPr lang="en-US" sz="1600" b="1" dirty="0"/>
            </a:p>
          </p:txBody>
        </p:sp>
        <p:sp>
          <p:nvSpPr>
            <p:cNvPr id="23" name="TextBox 22"/>
            <p:cNvSpPr txBox="1"/>
            <p:nvPr/>
          </p:nvSpPr>
          <p:spPr>
            <a:xfrm>
              <a:off x="5926564" y="4572000"/>
              <a:ext cx="1236236" cy="338554"/>
            </a:xfrm>
            <a:prstGeom prst="rect">
              <a:avLst/>
            </a:prstGeom>
            <a:noFill/>
            <a:ln>
              <a:solidFill>
                <a:schemeClr val="tx1"/>
              </a:solidFill>
            </a:ln>
          </p:spPr>
          <p:txBody>
            <a:bodyPr wrap="none" rtlCol="0">
              <a:spAutoFit/>
            </a:bodyPr>
            <a:lstStyle/>
            <a:p>
              <a:r>
                <a:rPr lang="en-US" sz="1600" b="1" dirty="0" smtClean="0"/>
                <a:t>S_Phase = 5</a:t>
              </a:r>
              <a:endParaRPr lang="en-US" sz="1600" b="1" dirty="0"/>
            </a:p>
          </p:txBody>
        </p:sp>
        <p:sp>
          <p:nvSpPr>
            <p:cNvPr id="24" name="Down Arrow 23"/>
            <p:cNvSpPr/>
            <p:nvPr/>
          </p:nvSpPr>
          <p:spPr bwMode="auto">
            <a:xfrm>
              <a:off x="6345548" y="2635676"/>
              <a:ext cx="270724" cy="640924"/>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5" name="Down Arrow 24"/>
            <p:cNvSpPr/>
            <p:nvPr/>
          </p:nvSpPr>
          <p:spPr bwMode="auto">
            <a:xfrm rot="10800000">
              <a:off x="6345548" y="3922195"/>
              <a:ext cx="270724" cy="615383"/>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6" name="TextBox 25"/>
            <p:cNvSpPr txBox="1"/>
            <p:nvPr/>
          </p:nvSpPr>
          <p:spPr>
            <a:xfrm>
              <a:off x="5549472" y="3429000"/>
              <a:ext cx="1762021" cy="338554"/>
            </a:xfrm>
            <a:prstGeom prst="rect">
              <a:avLst/>
            </a:prstGeom>
            <a:noFill/>
            <a:ln>
              <a:solidFill>
                <a:schemeClr val="tx1"/>
              </a:solidFill>
            </a:ln>
          </p:spPr>
          <p:txBody>
            <a:bodyPr wrap="none" rtlCol="0">
              <a:spAutoFit/>
            </a:bodyPr>
            <a:lstStyle/>
            <a:p>
              <a:r>
                <a:rPr lang="en-US" sz="1600" b="1" dirty="0" smtClean="0"/>
                <a:t>S_Phase_Shift = 3</a:t>
              </a:r>
              <a:endParaRPr lang="en-US" sz="1600" b="1" dirty="0"/>
            </a:p>
          </p:txBody>
        </p:sp>
        <p:sp>
          <p:nvSpPr>
            <p:cNvPr id="27" name="Right Arrow 26"/>
            <p:cNvSpPr/>
            <p:nvPr/>
          </p:nvSpPr>
          <p:spPr bwMode="auto">
            <a:xfrm>
              <a:off x="7460306" y="3447009"/>
              <a:ext cx="317500" cy="208933"/>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imes New Roman" panose="02020603050405020304" pitchFamily="18" charset="0"/>
              </a:endParaRPr>
            </a:p>
          </p:txBody>
        </p:sp>
        <p:sp>
          <p:nvSpPr>
            <p:cNvPr id="28" name="TextBox 27"/>
            <p:cNvSpPr txBox="1"/>
            <p:nvPr/>
          </p:nvSpPr>
          <p:spPr>
            <a:xfrm>
              <a:off x="7944771" y="3387008"/>
              <a:ext cx="595035" cy="338554"/>
            </a:xfrm>
            <a:prstGeom prst="rect">
              <a:avLst/>
            </a:prstGeom>
            <a:noFill/>
            <a:ln>
              <a:solidFill>
                <a:schemeClr val="tx1"/>
              </a:solidFill>
            </a:ln>
          </p:spPr>
          <p:txBody>
            <a:bodyPr wrap="none" rtlCol="0">
              <a:spAutoFit/>
            </a:bodyPr>
            <a:lstStyle/>
            <a:p>
              <a:r>
                <a:rPr lang="en-US" sz="1600" b="1" dirty="0" smtClean="0"/>
                <a:t>0 1 0</a:t>
              </a:r>
              <a:endParaRPr lang="en-US" sz="1600" b="1" dirty="0"/>
            </a:p>
          </p:txBody>
        </p:sp>
        <p:sp>
          <p:nvSpPr>
            <p:cNvPr id="29" name="TextBox 38"/>
            <p:cNvSpPr txBox="1"/>
            <p:nvPr/>
          </p:nvSpPr>
          <p:spPr>
            <a:xfrm>
              <a:off x="1600200" y="1196147"/>
              <a:ext cx="969417"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solidFill>
                    <a:srgbClr val="FF0000"/>
                  </a:solidFill>
                  <a:latin typeface="+mn-lt"/>
                  <a:cs typeface="+mn-cs"/>
                </a:rPr>
                <a:t>bad sampling</a:t>
              </a:r>
              <a:endParaRPr lang="en-US" sz="1100" dirty="0">
                <a:solidFill>
                  <a:srgbClr val="FF0000"/>
                </a:solidFill>
                <a:latin typeface="+mn-lt"/>
                <a:cs typeface="+mn-cs"/>
              </a:endParaRPr>
            </a:p>
          </p:txBody>
        </p:sp>
        <p:sp>
          <p:nvSpPr>
            <p:cNvPr id="30" name="TextBox 29"/>
            <p:cNvSpPr txBox="1"/>
            <p:nvPr/>
          </p:nvSpPr>
          <p:spPr>
            <a:xfrm>
              <a:off x="7701606" y="2996784"/>
              <a:ext cx="1213794" cy="338554"/>
            </a:xfrm>
            <a:prstGeom prst="rect">
              <a:avLst/>
            </a:prstGeom>
            <a:noFill/>
            <a:ln>
              <a:noFill/>
            </a:ln>
          </p:spPr>
          <p:txBody>
            <a:bodyPr wrap="none" rtlCol="0">
              <a:spAutoFit/>
            </a:bodyPr>
            <a:lstStyle/>
            <a:p>
              <a:r>
                <a:rPr lang="en-US" sz="1600" dirty="0" smtClean="0"/>
                <a:t>Data (3 bits)</a:t>
              </a:r>
              <a:endParaRPr lang="en-US" sz="1600" dirty="0"/>
            </a:p>
          </p:txBody>
        </p:sp>
        <p:sp>
          <p:nvSpPr>
            <p:cNvPr id="31" name="TextBox 30"/>
            <p:cNvSpPr txBox="1"/>
            <p:nvPr/>
          </p:nvSpPr>
          <p:spPr>
            <a:xfrm>
              <a:off x="4419600" y="1295400"/>
              <a:ext cx="1131502" cy="830997"/>
            </a:xfrm>
            <a:prstGeom prst="rect">
              <a:avLst/>
            </a:prstGeom>
            <a:noFill/>
            <a:ln>
              <a:noFill/>
            </a:ln>
          </p:spPr>
          <p:txBody>
            <a:bodyPr wrap="square" rtlCol="0">
              <a:spAutoFit/>
            </a:bodyPr>
            <a:lstStyle/>
            <a:p>
              <a:pPr algn="ctr"/>
              <a:r>
                <a:rPr lang="en-US" sz="1600" dirty="0" smtClean="0"/>
                <a:t>Build discrete waveform</a:t>
              </a:r>
              <a:endParaRPr lang="en-US" sz="1600" dirty="0"/>
            </a:p>
          </p:txBody>
        </p:sp>
        <p:sp>
          <p:nvSpPr>
            <p:cNvPr id="32" name="TextBox 31"/>
            <p:cNvSpPr txBox="1"/>
            <p:nvPr/>
          </p:nvSpPr>
          <p:spPr>
            <a:xfrm>
              <a:off x="5715000" y="1295400"/>
              <a:ext cx="1745306" cy="830997"/>
            </a:xfrm>
            <a:prstGeom prst="rect">
              <a:avLst/>
            </a:prstGeom>
            <a:noFill/>
            <a:ln>
              <a:noFill/>
            </a:ln>
          </p:spPr>
          <p:txBody>
            <a:bodyPr wrap="square" rtlCol="0">
              <a:spAutoFit/>
            </a:bodyPr>
            <a:lstStyle/>
            <a:p>
              <a:pPr algn="ctr"/>
              <a:r>
                <a:rPr lang="en-US" sz="1600" dirty="0" smtClean="0"/>
                <a:t>Spatial Phase detecting</a:t>
              </a:r>
            </a:p>
            <a:p>
              <a:pPr algn="ctr"/>
              <a:r>
                <a:rPr lang="en-US" sz="1600" dirty="0" smtClean="0"/>
                <a:t>(</a:t>
              </a:r>
              <a:r>
                <a:rPr lang="en-US" sz="1600" dirty="0" smtClean="0">
                  <a:solidFill>
                    <a:srgbClr val="FF0000"/>
                  </a:solidFill>
                </a:rPr>
                <a:t>Re-defined table</a:t>
              </a:r>
              <a:r>
                <a:rPr lang="en-US" sz="1600" dirty="0" smtClean="0"/>
                <a:t>)</a:t>
              </a:r>
              <a:endParaRPr lang="en-US" sz="1600" dirty="0"/>
            </a:p>
          </p:txBody>
        </p:sp>
      </p:grpSp>
      <p:sp>
        <p:nvSpPr>
          <p:cNvPr id="4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Example with bad-sampling image</a:t>
            </a:r>
            <a:endParaRPr lang="en-US" altLang="en-US" sz="2400" b="1" dirty="0"/>
          </a:p>
        </p:txBody>
      </p:sp>
      <p:sp>
        <p:nvSpPr>
          <p:cNvPr id="4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50116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Dimmable Spatial M-PSK (DSM-PSK)</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2364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8" name="Group 7"/>
          <p:cNvGrpSpPr/>
          <p:nvPr/>
        </p:nvGrpSpPr>
        <p:grpSpPr>
          <a:xfrm>
            <a:off x="1676400" y="1600201"/>
            <a:ext cx="2301590" cy="2532180"/>
            <a:chOff x="-76200" y="1066800"/>
            <a:chExt cx="4887923" cy="5627088"/>
          </a:xfrm>
        </p:grpSpPr>
        <p:grpSp>
          <p:nvGrpSpPr>
            <p:cNvPr id="9" name="Group 8"/>
            <p:cNvGrpSpPr/>
            <p:nvPr/>
          </p:nvGrpSpPr>
          <p:grpSpPr>
            <a:xfrm>
              <a:off x="-76200" y="1066800"/>
              <a:ext cx="4762508" cy="4602530"/>
              <a:chOff x="-76200" y="1066800"/>
              <a:chExt cx="4762508" cy="4602530"/>
            </a:xfrm>
          </p:grpSpPr>
          <p:grpSp>
            <p:nvGrpSpPr>
              <p:cNvPr id="11" name="Group 10"/>
              <p:cNvGrpSpPr/>
              <p:nvPr/>
            </p:nvGrpSpPr>
            <p:grpSpPr>
              <a:xfrm>
                <a:off x="633255" y="1678314"/>
                <a:ext cx="4053053" cy="3991016"/>
                <a:chOff x="555201" y="1406524"/>
                <a:chExt cx="4053053" cy="3991016"/>
              </a:xfrm>
            </p:grpSpPr>
            <p:grpSp>
              <p:nvGrpSpPr>
                <p:cNvPr id="22" name="Group 21"/>
                <p:cNvGrpSpPr/>
                <p:nvPr/>
              </p:nvGrpSpPr>
              <p:grpSpPr>
                <a:xfrm>
                  <a:off x="558858" y="1406524"/>
                  <a:ext cx="2038032" cy="999795"/>
                  <a:chOff x="473134" y="1406524"/>
                  <a:chExt cx="2038032" cy="999795"/>
                </a:xfrm>
              </p:grpSpPr>
              <p:sp>
                <p:nvSpPr>
                  <p:cNvPr id="88" name="Rectangle 87"/>
                  <p:cNvSpPr/>
                  <p:nvPr/>
                </p:nvSpPr>
                <p:spPr>
                  <a:xfrm>
                    <a:off x="473134" y="1406524"/>
                    <a:ext cx="2038032" cy="999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33400"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033462"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39749"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039811"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549144"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49206" y="14478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55493"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055555" y="1943100"/>
                    <a:ext cx="409575" cy="419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55201" y="1406524"/>
                  <a:ext cx="4053053" cy="3991016"/>
                  <a:chOff x="-3030957" y="1406524"/>
                  <a:chExt cx="4053053" cy="3991016"/>
                </a:xfrm>
              </p:grpSpPr>
              <p:sp>
                <p:nvSpPr>
                  <p:cNvPr id="73" name="Rectangle 72"/>
                  <p:cNvSpPr/>
                  <p:nvPr/>
                </p:nvSpPr>
                <p:spPr>
                  <a:xfrm>
                    <a:off x="-989268" y="1406524"/>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46404"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342" y="14478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40055"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9993" y="194310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0777" y="19522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8956" y="14569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9018" y="14569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5305" y="1952295"/>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89268" y="2403141"/>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89268" y="3402934"/>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89268" y="4396377"/>
                    <a:ext cx="2011364"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027300" y="2404359"/>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030957" y="3402005"/>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028264" y="4397745"/>
                    <a:ext cx="2038032" cy="999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36583" y="2447270"/>
                  <a:ext cx="3935154" cy="2941310"/>
                  <a:chOff x="533400" y="1151870"/>
                  <a:chExt cx="3935154" cy="2941310"/>
                </a:xfrm>
              </p:grpSpPr>
              <p:sp>
                <p:nvSpPr>
                  <p:cNvPr id="25" name="Oval 24"/>
                  <p:cNvSpPr/>
                  <p:nvPr/>
                </p:nvSpPr>
                <p:spPr>
                  <a:xfrm>
                    <a:off x="533400" y="11760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33462" y="11760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9749" y="16713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39811" y="167131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2671" y="21996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42733" y="21996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9020" y="26644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49082" y="26644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36699" y="11582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36761" y="11582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3048" y="16535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43110" y="165352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45970" y="21818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46032" y="21818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52319" y="26466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52381" y="26466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39998" y="11696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40060" y="11696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46347" y="16357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046409" y="163573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49269" y="21640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49331" y="21640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55618" y="26593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55680" y="26593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543297" y="11518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043359" y="11518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49646" y="16179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049708" y="161794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52568" y="21462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52630" y="21462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58917" y="26415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58979" y="264155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2671" y="31762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042733" y="31762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9020" y="36715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49082" y="367156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545970" y="31584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046032" y="31584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52319" y="36537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052381" y="365377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49269" y="31787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049331" y="31787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55618" y="36740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055680" y="367408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52568" y="31609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52630" y="31609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558917" y="36562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58979" y="3656290"/>
                    <a:ext cx="409575" cy="419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Arc 12"/>
              <p:cNvSpPr/>
              <p:nvPr/>
            </p:nvSpPr>
            <p:spPr>
              <a:xfrm>
                <a:off x="-76200" y="1412288"/>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152400" y="1133475"/>
                <a:ext cx="301686" cy="369332"/>
              </a:xfrm>
              <a:prstGeom prst="rect">
                <a:avLst/>
              </a:prstGeom>
            </p:spPr>
            <p:txBody>
              <a:bodyPr wrap="none">
                <a:spAutoFit/>
              </a:bodyPr>
              <a:lstStyle/>
              <a:p>
                <a:r>
                  <a:rPr lang="en-US" dirty="0" smtClean="0"/>
                  <a:t>1</a:t>
                </a:r>
                <a:endParaRPr lang="en-US" dirty="0"/>
              </a:p>
            </p:txBody>
          </p:sp>
          <p:sp>
            <p:nvSpPr>
              <p:cNvPr id="18" name="Arc 17"/>
              <p:cNvSpPr/>
              <p:nvPr/>
            </p:nvSpPr>
            <p:spPr>
              <a:xfrm>
                <a:off x="1642594" y="1263655"/>
                <a:ext cx="790837" cy="75947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1852266" y="1066800"/>
                <a:ext cx="301686" cy="369332"/>
              </a:xfrm>
              <a:prstGeom prst="rect">
                <a:avLst/>
              </a:prstGeom>
            </p:spPr>
            <p:txBody>
              <a:bodyPr wrap="none">
                <a:spAutoFit/>
              </a:bodyPr>
              <a:lstStyle/>
              <a:p>
                <a:r>
                  <a:rPr lang="en-US" dirty="0" smtClean="0"/>
                  <a:t>2</a:t>
                </a:r>
                <a:endParaRPr lang="en-US" dirty="0"/>
              </a:p>
            </p:txBody>
          </p:sp>
          <p:sp>
            <p:nvSpPr>
              <p:cNvPr id="20" name="Arc 19"/>
              <p:cNvSpPr/>
              <p:nvPr/>
            </p:nvSpPr>
            <p:spPr>
              <a:xfrm>
                <a:off x="3489395" y="1423828"/>
                <a:ext cx="911410" cy="9050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3754152" y="1219200"/>
                <a:ext cx="301686" cy="369332"/>
              </a:xfrm>
              <a:prstGeom prst="rect">
                <a:avLst/>
              </a:prstGeom>
            </p:spPr>
            <p:txBody>
              <a:bodyPr wrap="none">
                <a:spAutoFit/>
              </a:bodyPr>
              <a:lstStyle/>
              <a:p>
                <a:r>
                  <a:rPr lang="en-US" dirty="0" smtClean="0"/>
                  <a:t>3</a:t>
                </a:r>
                <a:endParaRPr lang="en-US" dirty="0"/>
              </a:p>
            </p:txBody>
          </p:sp>
        </p:grpSp>
        <p:sp>
          <p:nvSpPr>
            <p:cNvPr id="10" name="TextBox 9"/>
            <p:cNvSpPr txBox="1"/>
            <p:nvPr/>
          </p:nvSpPr>
          <p:spPr>
            <a:xfrm>
              <a:off x="620516" y="5667962"/>
              <a:ext cx="4191207" cy="1025926"/>
            </a:xfrm>
            <a:prstGeom prst="rect">
              <a:avLst/>
            </a:prstGeom>
            <a:noFill/>
          </p:spPr>
          <p:txBody>
            <a:bodyPr wrap="square" rtlCol="0">
              <a:spAutoFit/>
            </a:bodyPr>
            <a:lstStyle/>
            <a:p>
              <a:r>
                <a:rPr lang="en-US" dirty="0" smtClean="0"/>
                <a:t>Example of 8x8 Transmitter</a:t>
              </a:r>
            </a:p>
            <a:p>
              <a:pPr algn="ctr"/>
              <a:r>
                <a:rPr lang="en-US" dirty="0" smtClean="0"/>
                <a:t>for DS8-PSK</a:t>
              </a:r>
              <a:endParaRPr lang="en-US" dirty="0"/>
            </a:p>
          </p:txBody>
        </p:sp>
      </p:grpSp>
      <p:sp>
        <p:nvSpPr>
          <p:cNvPr id="9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Dimmable Spatial 8-PSK (DS8-PSK)</a:t>
            </a:r>
            <a:endParaRPr lang="en-US" altLang="en-US" sz="2400" b="1" dirty="0"/>
          </a:p>
        </p:txBody>
      </p:sp>
      <p:sp>
        <p:nvSpPr>
          <p:cNvPr id="98" name="TextBox 97"/>
          <p:cNvSpPr txBox="1">
            <a:spLocks noChangeArrowheads="1"/>
          </p:cNvSpPr>
          <p:nvPr/>
        </p:nvSpPr>
        <p:spPr bwMode="auto">
          <a:xfrm>
            <a:off x="306363" y="1090136"/>
            <a:ext cx="86852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sz="1400" b="1" dirty="0" smtClean="0"/>
              <a:t>Principles</a:t>
            </a:r>
          </a:p>
          <a:p>
            <a:pPr marL="628650" lvl="1" indent="-171450">
              <a:buFont typeface="Wingdings" panose="05000000000000000000" pitchFamily="2" charset="2"/>
              <a:buChar char="§"/>
            </a:pPr>
            <a:r>
              <a:rPr lang="en-US" sz="1400" dirty="0" smtClean="0"/>
              <a:t>8 LEDs per group together define a spatial-phase (with dimming supported)</a:t>
            </a:r>
          </a:p>
        </p:txBody>
      </p:sp>
      <p:sp>
        <p:nvSpPr>
          <p:cNvPr id="99" name="TextBox 98"/>
          <p:cNvSpPr txBox="1"/>
          <p:nvPr/>
        </p:nvSpPr>
        <p:spPr>
          <a:xfrm>
            <a:off x="4467225" y="2467581"/>
            <a:ext cx="4273171" cy="900246"/>
          </a:xfrm>
          <a:prstGeom prst="rect">
            <a:avLst/>
          </a:prstGeom>
          <a:noFill/>
        </p:spPr>
        <p:txBody>
          <a:bodyPr wrap="square" rtlCol="0">
            <a:spAutoFit/>
          </a:bodyPr>
          <a:lstStyle/>
          <a:p>
            <a:r>
              <a:rPr lang="en-US" sz="1050" b="1" dirty="0" smtClean="0"/>
              <a:t>(1)</a:t>
            </a:r>
            <a:r>
              <a:rPr lang="en-US" sz="1050" dirty="0" smtClean="0"/>
              <a:t> Group of 8-LEDs for reference Phase transmission</a:t>
            </a:r>
          </a:p>
          <a:p>
            <a:r>
              <a:rPr lang="en-US" sz="1050" b="1" dirty="0" smtClean="0"/>
              <a:t>(2)</a:t>
            </a:r>
            <a:r>
              <a:rPr lang="en-US" sz="1050" dirty="0" smtClean="0"/>
              <a:t>: </a:t>
            </a:r>
            <a:r>
              <a:rPr lang="en-US" sz="1050" dirty="0"/>
              <a:t>Group of </a:t>
            </a:r>
            <a:r>
              <a:rPr lang="en-US" sz="1050" dirty="0" smtClean="0"/>
              <a:t>8-LEDs </a:t>
            </a:r>
            <a:r>
              <a:rPr lang="en-US" sz="1050" dirty="0"/>
              <a:t>for Data transmission</a:t>
            </a:r>
          </a:p>
          <a:p>
            <a:r>
              <a:rPr lang="en-US" sz="1050" b="1" dirty="0" smtClean="0"/>
              <a:t>(3)</a:t>
            </a:r>
            <a:r>
              <a:rPr lang="en-US" sz="1050" dirty="0" smtClean="0"/>
              <a:t>: Single LED.</a:t>
            </a:r>
            <a:endParaRPr lang="en-US" sz="1050" dirty="0"/>
          </a:p>
          <a:p>
            <a:pPr lvl="1"/>
            <a:r>
              <a:rPr lang="en-US" sz="1050" dirty="0"/>
              <a:t>- Green color represents data LED.</a:t>
            </a:r>
          </a:p>
          <a:p>
            <a:pPr lvl="1"/>
            <a:r>
              <a:rPr lang="en-US" sz="1050" dirty="0"/>
              <a:t>- Red color represents reference LED</a:t>
            </a:r>
            <a:r>
              <a:rPr lang="en-US" sz="1050" dirty="0" smtClean="0"/>
              <a:t>.</a:t>
            </a:r>
            <a:endParaRPr lang="en-US" sz="1050" dirty="0"/>
          </a:p>
        </p:txBody>
      </p:sp>
      <p:graphicFrame>
        <p:nvGraphicFramePr>
          <p:cNvPr id="3" name="Table 2"/>
          <p:cNvGraphicFramePr>
            <a:graphicFrameLocks noGrp="1"/>
          </p:cNvGraphicFramePr>
          <p:nvPr>
            <p:extLst>
              <p:ext uri="{D42A27DB-BD31-4B8C-83A1-F6EECF244321}">
                <p14:modId xmlns:p14="http://schemas.microsoft.com/office/powerpoint/2010/main" xmlns="" val="908290931"/>
              </p:ext>
            </p:extLst>
          </p:nvPr>
        </p:nvGraphicFramePr>
        <p:xfrm>
          <a:off x="457200" y="4267200"/>
          <a:ext cx="8382000" cy="1752599"/>
        </p:xfrm>
        <a:graphic>
          <a:graphicData uri="http://schemas.openxmlformats.org/drawingml/2006/table">
            <a:tbl>
              <a:tblPr firstRow="1" bandRow="1">
                <a:tableStyleId>{5940675A-B579-460E-94D1-54222C63F5DA}</a:tableStyleId>
              </a:tblPr>
              <a:tblGrid>
                <a:gridCol w="990600"/>
                <a:gridCol w="3505200"/>
                <a:gridCol w="3886200"/>
              </a:tblGrid>
              <a:tr h="442698">
                <a:tc>
                  <a:txBody>
                    <a:bodyPr/>
                    <a:lstStyle/>
                    <a:p>
                      <a:endParaRPr lang="en-US" sz="1400" dirty="0"/>
                    </a:p>
                  </a:txBody>
                  <a:tcPr/>
                </a:tc>
                <a:tc>
                  <a:txBody>
                    <a:bodyPr/>
                    <a:lstStyle/>
                    <a:p>
                      <a:pPr algn="ctr"/>
                      <a:r>
                        <a:rPr lang="en-US" sz="1400" b="1" dirty="0" smtClean="0"/>
                        <a:t>S8-PSK</a:t>
                      </a:r>
                      <a:endParaRPr lang="en-US" sz="1400" b="1" dirty="0"/>
                    </a:p>
                  </a:txBody>
                  <a:tcPr/>
                </a:tc>
                <a:tc>
                  <a:txBody>
                    <a:bodyPr/>
                    <a:lstStyle/>
                    <a:p>
                      <a:pPr algn="ctr"/>
                      <a:r>
                        <a:rPr lang="en-US" sz="1400" b="1" dirty="0" smtClean="0"/>
                        <a:t>DS8-PSK</a:t>
                      </a:r>
                      <a:endParaRPr lang="en-US" sz="1400" b="1" dirty="0"/>
                    </a:p>
                  </a:txBody>
                  <a:tcPr/>
                </a:tc>
              </a:tr>
              <a:tr h="764109">
                <a:tc>
                  <a:txBody>
                    <a:bodyPr/>
                    <a:lstStyle/>
                    <a:p>
                      <a:r>
                        <a:rPr lang="en-US" sz="1200" b="1" dirty="0" smtClean="0"/>
                        <a:t>Data rate</a:t>
                      </a:r>
                      <a:endParaRPr lang="en-US" sz="1200" b="1" dirty="0"/>
                    </a:p>
                  </a:txBody>
                  <a:tcPr/>
                </a:tc>
                <a:tc>
                  <a:txBody>
                    <a:bodyPr/>
                    <a:lstStyle/>
                    <a:p>
                      <a:pPr marL="171450" indent="-171450">
                        <a:buFont typeface="Wingdings" panose="05000000000000000000" pitchFamily="2" charset="2"/>
                        <a:buChar char="§"/>
                      </a:pPr>
                      <a:r>
                        <a:rPr lang="en-US" sz="1200" dirty="0" smtClean="0"/>
                        <a:t>4 LEDs per group together</a:t>
                      </a:r>
                      <a:r>
                        <a:rPr lang="en-US" sz="1200" baseline="0" dirty="0" smtClean="0"/>
                        <a:t> define a S_Phase</a:t>
                      </a:r>
                    </a:p>
                    <a:p>
                      <a:endParaRPr lang="en-US" sz="1200" baseline="0" dirty="0" smtClean="0"/>
                    </a:p>
                    <a:p>
                      <a:r>
                        <a:rPr lang="en-US" sz="1200" baseline="0" dirty="0" smtClean="0"/>
                        <a:t>Data rate = 3×K/4       (bits/symbol)</a:t>
                      </a:r>
                      <a:endParaRPr lang="en-US" sz="1200" dirty="0"/>
                    </a:p>
                  </a:txBody>
                  <a:tcPr/>
                </a:tc>
                <a:tc>
                  <a:txBody>
                    <a:bodyPr/>
                    <a:lstStyle/>
                    <a:p>
                      <a:pPr marL="171450" indent="-171450">
                        <a:buFont typeface="Wingdings" panose="05000000000000000000" pitchFamily="2" charset="2"/>
                        <a:buChar char="§"/>
                      </a:pPr>
                      <a:r>
                        <a:rPr lang="en-US" sz="1200" dirty="0" smtClean="0"/>
                        <a:t>8 LEDs per group together</a:t>
                      </a:r>
                      <a:r>
                        <a:rPr lang="en-US" sz="1200" baseline="0" dirty="0" smtClean="0"/>
                        <a:t> define a S_Phase</a:t>
                      </a:r>
                    </a:p>
                    <a:p>
                      <a:endParaRPr lang="en-US" sz="1200" baseline="0" dirty="0" smtClean="0"/>
                    </a:p>
                    <a:p>
                      <a:r>
                        <a:rPr lang="en-US" sz="1200" baseline="0" dirty="0" smtClean="0"/>
                        <a:t>Data rate = 3×K/8       (bits/symbol)</a:t>
                      </a:r>
                      <a:endParaRPr lang="en-US" sz="1200" dirty="0"/>
                    </a:p>
                  </a:txBody>
                  <a:tcPr/>
                </a:tc>
              </a:tr>
              <a:tr h="545792">
                <a:tc>
                  <a:txBody>
                    <a:bodyPr/>
                    <a:lstStyle/>
                    <a:p>
                      <a:r>
                        <a:rPr lang="en-US" sz="1200" b="1" dirty="0" smtClean="0"/>
                        <a:t>Dimming</a:t>
                      </a:r>
                      <a:endParaRPr lang="en-US" sz="1200" b="1" dirty="0"/>
                    </a:p>
                  </a:txBody>
                  <a:tcPr/>
                </a:tc>
                <a:tc>
                  <a:txBody>
                    <a:bodyPr/>
                    <a:lstStyle/>
                    <a:p>
                      <a:pPr marL="171450" indent="-171450">
                        <a:buFont typeface="Wingdings" panose="05000000000000000000" pitchFamily="2" charset="2"/>
                        <a:buChar char="§"/>
                      </a:pPr>
                      <a:r>
                        <a:rPr lang="en-US" sz="1200" dirty="0" smtClean="0"/>
                        <a:t>No dimming supported. AB% = 50% constant</a:t>
                      </a:r>
                      <a:endParaRPr lang="en-US" sz="1200" dirty="0"/>
                    </a:p>
                  </a:txBody>
                  <a:tcPr/>
                </a:tc>
                <a:tc>
                  <a:txBody>
                    <a:bodyPr/>
                    <a:lstStyle/>
                    <a:p>
                      <a:pPr marL="171450" indent="-171450">
                        <a:buFont typeface="Wingdings" panose="05000000000000000000" pitchFamily="2" charset="2"/>
                        <a:buChar char="§"/>
                      </a:pPr>
                      <a:r>
                        <a:rPr lang="en-US" sz="1200" dirty="0" smtClean="0"/>
                        <a:t>Dimming is supported</a:t>
                      </a:r>
                      <a:r>
                        <a:rPr lang="en-US" sz="1200" baseline="0" dirty="0" smtClean="0"/>
                        <a:t> in steps of 1/8 (12.5%)</a:t>
                      </a:r>
                      <a:endParaRPr lang="en-US" sz="1200" dirty="0"/>
                    </a:p>
                  </a:txBody>
                  <a:tcPr/>
                </a:tc>
              </a:tr>
            </a:tbl>
          </a:graphicData>
        </a:graphic>
      </p:graphicFrame>
      <p:sp>
        <p:nvSpPr>
          <p:cNvPr id="5" name="Rectangle 4"/>
          <p:cNvSpPr/>
          <p:nvPr/>
        </p:nvSpPr>
        <p:spPr>
          <a:xfrm>
            <a:off x="472623" y="6019799"/>
            <a:ext cx="3127779" cy="276999"/>
          </a:xfrm>
          <a:prstGeom prst="rect">
            <a:avLst/>
          </a:prstGeom>
        </p:spPr>
        <p:txBody>
          <a:bodyPr wrap="none">
            <a:spAutoFit/>
          </a:bodyPr>
          <a:lstStyle/>
          <a:p>
            <a:r>
              <a:rPr lang="en-US" dirty="0" smtClean="0"/>
              <a:t>where K is the number of LEDs in a transmitter</a:t>
            </a:r>
            <a:endParaRPr lang="en-US" dirty="0"/>
          </a:p>
        </p:txBody>
      </p:sp>
      <p:sp>
        <p:nvSpPr>
          <p:cNvPr id="10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299091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Operation of DS8-PSK</a:t>
            </a:r>
            <a:endParaRPr lang="en-US" altLang="en-US" sz="2400" b="1" dirty="0"/>
          </a:p>
        </p:txBody>
      </p:sp>
      <p:sp>
        <p:nvSpPr>
          <p:cNvPr id="62" name="TextBox 61"/>
          <p:cNvSpPr txBox="1">
            <a:spLocks noChangeArrowheads="1"/>
          </p:cNvSpPr>
          <p:nvPr/>
        </p:nvSpPr>
        <p:spPr bwMode="auto">
          <a:xfrm>
            <a:off x="189781" y="5895201"/>
            <a:ext cx="7811219" cy="276999"/>
          </a:xfrm>
          <a:prstGeom prst="rect">
            <a:avLst/>
          </a:prstGeom>
          <a:solidFill>
            <a:srgbClr val="FFC000"/>
          </a:solidFill>
          <a:ln>
            <a:no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To due dimming, there are 7 tables for every single dimming level </a:t>
            </a:r>
            <a:r>
              <a:rPr lang="en-US" altLang="en-US" dirty="0" smtClean="0"/>
              <a:t>(1/8;  2/8;   3/8</a:t>
            </a:r>
            <a:r>
              <a:rPr lang="en-US" altLang="en-US" dirty="0"/>
              <a:t>; </a:t>
            </a:r>
            <a:r>
              <a:rPr lang="en-US" altLang="en-US" dirty="0" smtClean="0"/>
              <a:t> 4/8</a:t>
            </a:r>
            <a:r>
              <a:rPr lang="en-US" altLang="en-US" dirty="0"/>
              <a:t>;  </a:t>
            </a:r>
            <a:r>
              <a:rPr lang="en-US" altLang="en-US" dirty="0" smtClean="0"/>
              <a:t>5/8</a:t>
            </a:r>
            <a:r>
              <a:rPr lang="en-US" altLang="en-US" dirty="0"/>
              <a:t>;   </a:t>
            </a:r>
            <a:r>
              <a:rPr lang="en-US" altLang="en-US" dirty="0" smtClean="0"/>
              <a:t>6/8</a:t>
            </a:r>
            <a:r>
              <a:rPr lang="en-US" altLang="en-US" dirty="0"/>
              <a:t> ;   7</a:t>
            </a:r>
            <a:r>
              <a:rPr lang="en-US" altLang="en-US" dirty="0" smtClean="0"/>
              <a:t>/8).</a:t>
            </a:r>
            <a:endParaRPr lang="en-US" sz="1050" dirty="0" smtClean="0">
              <a:latin typeface="+mn-lt"/>
            </a:endParaRPr>
          </a:p>
        </p:txBody>
      </p:sp>
      <p:sp>
        <p:nvSpPr>
          <p:cNvPr id="64" name="TextBox 63"/>
          <p:cNvSpPr txBox="1">
            <a:spLocks noChangeArrowheads="1"/>
          </p:cNvSpPr>
          <p:nvPr/>
        </p:nvSpPr>
        <p:spPr bwMode="auto">
          <a:xfrm>
            <a:off x="6296025" y="2039288"/>
            <a:ext cx="2667000" cy="1084912"/>
          </a:xfrm>
          <a:prstGeom prst="rect">
            <a:avLst/>
          </a:prstGeom>
          <a:noFill/>
          <a:ln>
            <a:solidFill>
              <a:schemeClr val="tx1"/>
            </a:solidFill>
          </a:ln>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Similar to S8-PSK</a:t>
            </a:r>
          </a:p>
          <a:p>
            <a:pPr marL="628650" lvl="1" indent="-171450">
              <a:buFont typeface="Wingdings" panose="05000000000000000000" pitchFamily="2" charset="2"/>
              <a:buChar char="§"/>
            </a:pPr>
            <a:r>
              <a:rPr lang="en-US" sz="1050" dirty="0" smtClean="0">
                <a:latin typeface="+mn-lt"/>
              </a:rPr>
              <a:t>A reference group</a:t>
            </a:r>
          </a:p>
          <a:p>
            <a:pPr lvl="1"/>
            <a:r>
              <a:rPr lang="en-US" sz="1050" dirty="0" smtClean="0">
                <a:latin typeface="+mn-lt"/>
              </a:rPr>
              <a:t>    </a:t>
            </a:r>
            <a:r>
              <a:rPr lang="en-US" sz="1050" i="1" dirty="0" smtClean="0">
                <a:latin typeface="+mn-lt"/>
              </a:rPr>
              <a:t>Global Phase Shift </a:t>
            </a:r>
            <a:r>
              <a:rPr lang="en-US" sz="1050" dirty="0" smtClean="0">
                <a:latin typeface="+mn-lt"/>
              </a:rPr>
              <a:t>= 0</a:t>
            </a:r>
          </a:p>
          <a:p>
            <a:pPr marL="628650" lvl="1" indent="-171450">
              <a:buFont typeface="Wingdings" panose="05000000000000000000" pitchFamily="2" charset="2"/>
              <a:buChar char="§"/>
            </a:pPr>
            <a:endParaRPr lang="en-US" sz="1050" dirty="0">
              <a:latin typeface="+mn-lt"/>
            </a:endParaRPr>
          </a:p>
          <a:p>
            <a:pPr marL="628650" lvl="1" indent="-171450">
              <a:buFont typeface="Wingdings" panose="05000000000000000000" pitchFamily="2" charset="2"/>
              <a:buChar char="§"/>
            </a:pPr>
            <a:r>
              <a:rPr lang="en-US" sz="1050" dirty="0" smtClean="0">
                <a:latin typeface="+mn-lt"/>
              </a:rPr>
              <a:t>A data group</a:t>
            </a:r>
          </a:p>
          <a:p>
            <a:pPr lvl="1"/>
            <a:r>
              <a:rPr lang="en-US" sz="1050" dirty="0" smtClean="0">
                <a:latin typeface="+mn-lt"/>
              </a:rPr>
              <a:t>    </a:t>
            </a:r>
            <a:r>
              <a:rPr lang="en-US" sz="1050" i="1" dirty="0" smtClean="0">
                <a:latin typeface="+mn-lt"/>
              </a:rPr>
              <a:t>Global Phase Shift </a:t>
            </a:r>
            <a:r>
              <a:rPr lang="en-US" sz="1050" dirty="0" smtClean="0">
                <a:latin typeface="+mn-lt"/>
              </a:rPr>
              <a:t>= 0/1/…/7</a:t>
            </a:r>
          </a:p>
        </p:txBody>
      </p:sp>
      <p:grpSp>
        <p:nvGrpSpPr>
          <p:cNvPr id="5" name="Group 4"/>
          <p:cNvGrpSpPr/>
          <p:nvPr/>
        </p:nvGrpSpPr>
        <p:grpSpPr>
          <a:xfrm>
            <a:off x="0" y="1140023"/>
            <a:ext cx="6169872" cy="4611963"/>
            <a:chOff x="0" y="1140023"/>
            <a:chExt cx="6169872" cy="4611963"/>
          </a:xfrm>
        </p:grpSpPr>
        <p:grpSp>
          <p:nvGrpSpPr>
            <p:cNvPr id="8" name="Group 53"/>
            <p:cNvGrpSpPr>
              <a:grpSpLocks/>
            </p:cNvGrpSpPr>
            <p:nvPr/>
          </p:nvGrpSpPr>
          <p:grpSpPr bwMode="auto">
            <a:xfrm>
              <a:off x="0" y="1140023"/>
              <a:ext cx="6169872" cy="4431844"/>
              <a:chOff x="1001086" y="-525585"/>
              <a:chExt cx="6060289" cy="7261022"/>
            </a:xfrm>
          </p:grpSpPr>
          <p:cxnSp>
            <p:nvCxnSpPr>
              <p:cNvPr id="9" name="Straight Connector 8"/>
              <p:cNvCxnSpPr/>
              <p:nvPr/>
            </p:nvCxnSpPr>
            <p:spPr>
              <a:xfrm>
                <a:off x="2132854" y="-395864"/>
                <a:ext cx="18702" cy="66389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28614" y="533963"/>
                <a:ext cx="11690" cy="55204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76"/>
              <p:cNvSpPr txBox="1">
                <a:spLocks noChangeArrowheads="1"/>
              </p:cNvSpPr>
              <p:nvPr/>
            </p:nvSpPr>
            <p:spPr bwMode="auto">
              <a:xfrm>
                <a:off x="5434164" y="6281609"/>
                <a:ext cx="1191657"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i="1" dirty="0">
                    <a:latin typeface="Times New Roman" pitchFamily="18" charset="0"/>
                    <a:cs typeface="Times New Roman" pitchFamily="18" charset="0"/>
                  </a:rPr>
                  <a:t>Time axis</a:t>
                </a:r>
              </a:p>
            </p:txBody>
          </p:sp>
          <p:sp>
            <p:nvSpPr>
              <p:cNvPr id="13" name="TextBox 77"/>
              <p:cNvSpPr txBox="1">
                <a:spLocks noChangeArrowheads="1"/>
              </p:cNvSpPr>
              <p:nvPr/>
            </p:nvSpPr>
            <p:spPr bwMode="auto">
              <a:xfrm>
                <a:off x="4979196" y="899477"/>
                <a:ext cx="2001545"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Dimmed Signal of LED 1</a:t>
                </a:r>
                <a:endParaRPr lang="en-US" altLang="en-US" sz="1400" dirty="0">
                  <a:latin typeface="Times New Roman" pitchFamily="18" charset="0"/>
                  <a:cs typeface="Times New Roman" pitchFamily="18" charset="0"/>
                </a:endParaRPr>
              </a:p>
            </p:txBody>
          </p:sp>
          <p:grpSp>
            <p:nvGrpSpPr>
              <p:cNvPr id="17" name="Group 163"/>
              <p:cNvGrpSpPr>
                <a:grpSpLocks/>
              </p:cNvGrpSpPr>
              <p:nvPr/>
            </p:nvGrpSpPr>
            <p:grpSpPr bwMode="auto">
              <a:xfrm>
                <a:off x="2132854" y="524944"/>
                <a:ext cx="2899030" cy="768487"/>
                <a:chOff x="2132973" y="524944"/>
                <a:chExt cx="2433113" cy="768487"/>
              </a:xfrm>
            </p:grpSpPr>
            <p:sp>
              <p:nvSpPr>
                <p:cNvPr id="57" name="Rectangle 56"/>
                <p:cNvSpPr/>
                <p:nvPr/>
              </p:nvSpPr>
              <p:spPr>
                <a:xfrm>
                  <a:off x="2132973" y="533962"/>
                  <a:ext cx="2091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8" name="Straight Connector 57"/>
                <p:cNvCxnSpPr/>
                <p:nvPr/>
              </p:nvCxnSpPr>
              <p:spPr>
                <a:xfrm flipV="1">
                  <a:off x="2132973" y="1270017"/>
                  <a:ext cx="2433113" cy="23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906393" y="524944"/>
                  <a:ext cx="231529"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cxnSp>
            <p:nvCxnSpPr>
              <p:cNvPr id="18" name="Straight Connector 17"/>
              <p:cNvCxnSpPr/>
              <p:nvPr/>
            </p:nvCxnSpPr>
            <p:spPr>
              <a:xfrm>
                <a:off x="2132854" y="2286984"/>
                <a:ext cx="2901366" cy="1143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68"/>
              <p:cNvGrpSpPr>
                <a:grpSpLocks/>
              </p:cNvGrpSpPr>
              <p:nvPr/>
            </p:nvGrpSpPr>
            <p:grpSpPr bwMode="auto">
              <a:xfrm>
                <a:off x="2392356" y="1512164"/>
                <a:ext cx="2667474" cy="1746439"/>
                <a:chOff x="2133327" y="521564"/>
                <a:chExt cx="2238771" cy="1746439"/>
              </a:xfrm>
            </p:grpSpPr>
            <p:sp>
              <p:nvSpPr>
                <p:cNvPr id="53" name="Rectangle 52"/>
                <p:cNvSpPr/>
                <p:nvPr/>
              </p:nvSpPr>
              <p:spPr>
                <a:xfrm>
                  <a:off x="2133328" y="534311"/>
                  <a:ext cx="216488"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54" name="Straight Connector 53"/>
                <p:cNvCxnSpPr/>
                <p:nvPr/>
              </p:nvCxnSpPr>
              <p:spPr>
                <a:xfrm>
                  <a:off x="2133327" y="1293780"/>
                  <a:ext cx="2238771" cy="2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907212" y="521564"/>
                  <a:ext cx="227604" cy="7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6" name="Rectangle 55"/>
                <p:cNvSpPr/>
                <p:nvPr/>
              </p:nvSpPr>
              <p:spPr>
                <a:xfrm>
                  <a:off x="4122999" y="1508534"/>
                  <a:ext cx="227604"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grpSp>
          <p:sp>
            <p:nvSpPr>
              <p:cNvPr id="20" name="Rectangle 19"/>
              <p:cNvSpPr/>
              <p:nvPr/>
            </p:nvSpPr>
            <p:spPr bwMode="auto">
              <a:xfrm>
                <a:off x="2665879" y="2515863"/>
                <a:ext cx="274420" cy="759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21" name="Rectangle 20"/>
              <p:cNvSpPr/>
              <p:nvPr/>
            </p:nvSpPr>
            <p:spPr bwMode="auto">
              <a:xfrm>
                <a:off x="3972962" y="4519958"/>
                <a:ext cx="268957" cy="762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22" name="Straight Connector 21"/>
              <p:cNvCxnSpPr/>
              <p:nvPr/>
            </p:nvCxnSpPr>
            <p:spPr>
              <a:xfrm>
                <a:off x="2132854" y="3275333"/>
                <a:ext cx="2899030" cy="12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51556" y="5267606"/>
                <a:ext cx="2875650" cy="12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75946" y="533961"/>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7964" y="533963"/>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66891" y="2398954"/>
                <a:ext cx="3732322" cy="23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89"/>
              <p:cNvSpPr txBox="1">
                <a:spLocks noChangeArrowheads="1"/>
              </p:cNvSpPr>
              <p:nvPr/>
            </p:nvSpPr>
            <p:spPr bwMode="auto">
              <a:xfrm>
                <a:off x="5043253" y="1795017"/>
                <a:ext cx="2001545"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2</a:t>
                </a:r>
                <a:endParaRPr lang="en-US" altLang="en-US" sz="1400" dirty="0">
                  <a:latin typeface="Times New Roman" pitchFamily="18" charset="0"/>
                  <a:cs typeface="Times New Roman" pitchFamily="18" charset="0"/>
                </a:endParaRPr>
              </a:p>
            </p:txBody>
          </p:sp>
          <p:sp>
            <p:nvSpPr>
              <p:cNvPr id="28" name="TextBox 90"/>
              <p:cNvSpPr txBox="1">
                <a:spLocks noChangeArrowheads="1"/>
              </p:cNvSpPr>
              <p:nvPr/>
            </p:nvSpPr>
            <p:spPr bwMode="auto">
              <a:xfrm>
                <a:off x="5031883" y="2791826"/>
                <a:ext cx="2001545"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3</a:t>
                </a:r>
                <a:endParaRPr lang="en-US" altLang="en-US" sz="1400" dirty="0">
                  <a:latin typeface="Times New Roman" pitchFamily="18" charset="0"/>
                  <a:cs typeface="Times New Roman" pitchFamily="18" charset="0"/>
                </a:endParaRPr>
              </a:p>
            </p:txBody>
          </p:sp>
          <p:sp>
            <p:nvSpPr>
              <p:cNvPr id="29" name="TextBox 91"/>
              <p:cNvSpPr txBox="1">
                <a:spLocks noChangeArrowheads="1"/>
              </p:cNvSpPr>
              <p:nvPr/>
            </p:nvSpPr>
            <p:spPr bwMode="auto">
              <a:xfrm>
                <a:off x="5059830" y="4730367"/>
                <a:ext cx="2001545"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a:latin typeface="Times New Roman" pitchFamily="18" charset="0"/>
                    <a:cs typeface="Times New Roman" pitchFamily="18" charset="0"/>
                  </a:rPr>
                  <a:t>Dimmed Signal of LED </a:t>
                </a:r>
                <a:r>
                  <a:rPr lang="en-US" altLang="en-US" sz="1400" dirty="0" smtClean="0">
                    <a:latin typeface="Times New Roman" pitchFamily="18" charset="0"/>
                    <a:cs typeface="Times New Roman" pitchFamily="18" charset="0"/>
                  </a:rPr>
                  <a:t>8</a:t>
                </a:r>
                <a:endParaRPr lang="en-US" altLang="en-US" sz="1400" dirty="0">
                  <a:latin typeface="Times New Roman" pitchFamily="18" charset="0"/>
                  <a:cs typeface="Times New Roman" pitchFamily="18" charset="0"/>
                </a:endParaRPr>
              </a:p>
            </p:txBody>
          </p:sp>
          <p:cxnSp>
            <p:nvCxnSpPr>
              <p:cNvPr id="30" name="Straight Connector 29"/>
              <p:cNvCxnSpPr/>
              <p:nvPr/>
            </p:nvCxnSpPr>
            <p:spPr>
              <a:xfrm>
                <a:off x="4256910" y="-395863"/>
                <a:ext cx="0" cy="6575128"/>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TextBox 94"/>
              <p:cNvSpPr txBox="1">
                <a:spLocks noChangeArrowheads="1"/>
              </p:cNvSpPr>
              <p:nvPr/>
            </p:nvSpPr>
            <p:spPr bwMode="auto">
              <a:xfrm>
                <a:off x="1093559" y="1828828"/>
                <a:ext cx="1565392"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T/8</a:t>
                </a:r>
                <a:endParaRPr lang="en-US" altLang="en-US" sz="1400" i="1" dirty="0">
                  <a:latin typeface="Times New Roman" pitchFamily="18" charset="0"/>
                  <a:cs typeface="Times New Roman" pitchFamily="18" charset="0"/>
                </a:endParaRPr>
              </a:p>
            </p:txBody>
          </p:sp>
          <p:sp>
            <p:nvSpPr>
              <p:cNvPr id="32" name="TextBox 95"/>
              <p:cNvSpPr txBox="1">
                <a:spLocks noChangeArrowheads="1"/>
              </p:cNvSpPr>
              <p:nvPr/>
            </p:nvSpPr>
            <p:spPr bwMode="auto">
              <a:xfrm>
                <a:off x="1087172" y="2690949"/>
                <a:ext cx="1734513"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2T/8</a:t>
                </a:r>
                <a:endParaRPr lang="en-US" altLang="en-US" sz="1400" i="1" dirty="0">
                  <a:latin typeface="Times New Roman" pitchFamily="18" charset="0"/>
                  <a:cs typeface="Times New Roman" pitchFamily="18" charset="0"/>
                </a:endParaRPr>
              </a:p>
            </p:txBody>
          </p:sp>
          <p:sp>
            <p:nvSpPr>
              <p:cNvPr id="33" name="TextBox 96"/>
              <p:cNvSpPr txBox="1">
                <a:spLocks noChangeArrowheads="1"/>
              </p:cNvSpPr>
              <p:nvPr/>
            </p:nvSpPr>
            <p:spPr bwMode="auto">
              <a:xfrm>
                <a:off x="1071798" y="4804104"/>
                <a:ext cx="1811694"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7T/8</a:t>
                </a:r>
                <a:endParaRPr lang="en-US" altLang="en-US" sz="1400" i="1" dirty="0">
                  <a:latin typeface="Times New Roman" pitchFamily="18" charset="0"/>
                  <a:cs typeface="Times New Roman" pitchFamily="18" charset="0"/>
                </a:endParaRPr>
              </a:p>
            </p:txBody>
          </p:sp>
          <p:cxnSp>
            <p:nvCxnSpPr>
              <p:cNvPr id="34" name="Straight Arrow Connector 33"/>
              <p:cNvCxnSpPr/>
              <p:nvPr/>
            </p:nvCxnSpPr>
            <p:spPr>
              <a:xfrm flipV="1">
                <a:off x="1676977" y="6633477"/>
                <a:ext cx="4574612" cy="3544"/>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05868" y="533961"/>
                <a:ext cx="9353" cy="5894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70045" y="546965"/>
                <a:ext cx="4676" cy="5965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106"/>
              <p:cNvSpPr txBox="1">
                <a:spLocks noChangeArrowheads="1"/>
              </p:cNvSpPr>
              <p:nvPr/>
            </p:nvSpPr>
            <p:spPr bwMode="auto">
              <a:xfrm>
                <a:off x="1001086" y="6183197"/>
                <a:ext cx="1882406" cy="453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1" dirty="0" smtClean="0">
                    <a:latin typeface="Times New Roman" pitchFamily="18" charset="0"/>
                    <a:cs typeface="Times New Roman" pitchFamily="18" charset="0"/>
                  </a:rPr>
                  <a:t>Camera sampling</a:t>
                </a:r>
                <a:endParaRPr lang="en-US" altLang="en-US" i="1" dirty="0">
                  <a:latin typeface="Times New Roman" pitchFamily="18" charset="0"/>
                  <a:cs typeface="Times New Roman" pitchFamily="18" charset="0"/>
                </a:endParaRPr>
              </a:p>
            </p:txBody>
          </p:sp>
          <p:sp>
            <p:nvSpPr>
              <p:cNvPr id="40" name="Rectangle 39"/>
              <p:cNvSpPr/>
              <p:nvPr/>
            </p:nvSpPr>
            <p:spPr>
              <a:xfrm flipV="1">
                <a:off x="2143763" y="1270017"/>
                <a:ext cx="238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1" name="Rectangle 40"/>
              <p:cNvSpPr/>
              <p:nvPr/>
            </p:nvSpPr>
            <p:spPr>
              <a:xfrm flipV="1">
                <a:off x="2404044" y="2260969"/>
                <a:ext cx="246256"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2" name="Rectangle 41"/>
              <p:cNvSpPr/>
              <p:nvPr/>
            </p:nvSpPr>
            <p:spPr>
              <a:xfrm flipV="1">
                <a:off x="2679909" y="3251921"/>
                <a:ext cx="260395"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3" name="Rectangle 42"/>
              <p:cNvSpPr/>
              <p:nvPr/>
            </p:nvSpPr>
            <p:spPr>
              <a:xfrm flipV="1">
                <a:off x="3980464" y="5244844"/>
                <a:ext cx="257269"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cxnSp>
            <p:nvCxnSpPr>
              <p:cNvPr id="44" name="Straight Connector 43"/>
              <p:cNvCxnSpPr/>
              <p:nvPr/>
            </p:nvCxnSpPr>
            <p:spPr>
              <a:xfrm>
                <a:off x="2382018" y="597771"/>
                <a:ext cx="2337" cy="56452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422433" y="552168"/>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694326" y="570375"/>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66220" y="588583"/>
                <a:ext cx="18704" cy="564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flipV="1">
                <a:off x="4263811" y="1245392"/>
                <a:ext cx="254931"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49" name="Rectangle 48"/>
              <p:cNvSpPr/>
              <p:nvPr/>
            </p:nvSpPr>
            <p:spPr>
              <a:xfrm flipV="1">
                <a:off x="4512281" y="2257593"/>
                <a:ext cx="254823" cy="7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0" name="Rectangle 49"/>
              <p:cNvSpPr/>
              <p:nvPr/>
            </p:nvSpPr>
            <p:spPr>
              <a:xfrm flipV="1">
                <a:off x="4769389" y="3221149"/>
                <a:ext cx="254823" cy="153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cs typeface="Times New Roman" pitchFamily="18" charset="0"/>
                </a:endParaRPr>
              </a:p>
            </p:txBody>
          </p:sp>
          <p:sp>
            <p:nvSpPr>
              <p:cNvPr id="51" name="TextBox 77"/>
              <p:cNvSpPr txBox="1">
                <a:spLocks noChangeArrowheads="1"/>
              </p:cNvSpPr>
              <p:nvPr/>
            </p:nvSpPr>
            <p:spPr bwMode="auto">
              <a:xfrm>
                <a:off x="2698964" y="-525585"/>
                <a:ext cx="1157533"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Times New Roman" pitchFamily="18" charset="0"/>
                    <a:cs typeface="Times New Roman" pitchFamily="18" charset="0"/>
                  </a:rPr>
                  <a:t>Duty Circle T</a:t>
                </a:r>
                <a:endParaRPr lang="en-US" altLang="en-US" sz="1400" dirty="0">
                  <a:latin typeface="Times New Roman" pitchFamily="18" charset="0"/>
                  <a:cs typeface="Times New Roman" pitchFamily="18" charset="0"/>
                </a:endParaRPr>
              </a:p>
            </p:txBody>
          </p:sp>
          <p:sp>
            <p:nvSpPr>
              <p:cNvPr id="52" name="TextBox 94"/>
              <p:cNvSpPr txBox="1">
                <a:spLocks noChangeArrowheads="1"/>
              </p:cNvSpPr>
              <p:nvPr/>
            </p:nvSpPr>
            <p:spPr bwMode="auto">
              <a:xfrm>
                <a:off x="1122273" y="769174"/>
                <a:ext cx="937906" cy="50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i="1" dirty="0" smtClean="0">
                    <a:latin typeface="Times New Roman" pitchFamily="18" charset="0"/>
                    <a:cs typeface="Times New Roman" pitchFamily="18" charset="0"/>
                  </a:rPr>
                  <a:t>Delay 0</a:t>
                </a:r>
                <a:endParaRPr lang="en-US" altLang="en-US" sz="1400" i="1" dirty="0">
                  <a:latin typeface="Times New Roman" pitchFamily="18" charset="0"/>
                  <a:cs typeface="Times New Roman" pitchFamily="18" charset="0"/>
                </a:endParaRPr>
              </a:p>
            </p:txBody>
          </p:sp>
        </p:grpSp>
        <p:cxnSp>
          <p:nvCxnSpPr>
            <p:cNvPr id="61" name="Straight Arrow Connector 60"/>
            <p:cNvCxnSpPr/>
            <p:nvPr/>
          </p:nvCxnSpPr>
          <p:spPr bwMode="auto">
            <a:xfrm>
              <a:off x="1143000" y="1443157"/>
              <a:ext cx="2171696"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5" name="Rectangle 64"/>
            <p:cNvSpPr/>
            <p:nvPr/>
          </p:nvSpPr>
          <p:spPr bwMode="auto">
            <a:xfrm>
              <a:off x="1857225" y="1905000"/>
              <a:ext cx="45719" cy="3846986"/>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Oval 65"/>
            <p:cNvSpPr/>
            <p:nvPr/>
          </p:nvSpPr>
          <p:spPr bwMode="auto">
            <a:xfrm>
              <a:off x="1833483" y="219345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7" name="Oval 66"/>
            <p:cNvSpPr/>
            <p:nvPr/>
          </p:nvSpPr>
          <p:spPr bwMode="auto">
            <a:xfrm>
              <a:off x="1830706" y="2794150"/>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Oval 67"/>
            <p:cNvSpPr/>
            <p:nvPr/>
          </p:nvSpPr>
          <p:spPr bwMode="auto">
            <a:xfrm>
              <a:off x="1827929" y="2951788"/>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9" name="Oval 68"/>
            <p:cNvSpPr/>
            <p:nvPr/>
          </p:nvSpPr>
          <p:spPr bwMode="auto">
            <a:xfrm>
              <a:off x="1825152" y="4631344"/>
              <a:ext cx="98756" cy="89232"/>
            </a:xfrm>
            <a:prstGeom prst="ellipse">
              <a:avLst/>
            </a:prstGeom>
            <a:solidFill>
              <a:srgbClr val="C0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7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27389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Encoding/Decoding Tables</a:t>
            </a:r>
            <a:endParaRPr lang="en-US" alt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xmlns="" val="4131175092"/>
              </p:ext>
            </p:extLst>
          </p:nvPr>
        </p:nvGraphicFramePr>
        <p:xfrm>
          <a:off x="1062735" y="1662668"/>
          <a:ext cx="2213865" cy="3606800"/>
        </p:xfrm>
        <a:graphic>
          <a:graphicData uri="http://schemas.openxmlformats.org/drawingml/2006/table">
            <a:tbl>
              <a:tblPr firstRow="1" bandRow="1">
                <a:tableStyleId>{7E9639D4-E3E2-4D34-9284-5A2195B3D0D7}</a:tableStyleId>
              </a:tblPr>
              <a:tblGrid>
                <a:gridCol w="660416"/>
                <a:gridCol w="1553449"/>
              </a:tblGrid>
              <a:tr h="370840">
                <a:tc>
                  <a:txBody>
                    <a:bodyPr/>
                    <a:lstStyle/>
                    <a:p>
                      <a:pPr algn="ctr"/>
                      <a:r>
                        <a:rPr lang="en-US" sz="1200" b="0" dirty="0" smtClean="0"/>
                        <a:t>3-bits</a:t>
                      </a:r>
                      <a:r>
                        <a:rPr lang="en-US" sz="1200" baseline="0" dirty="0" smtClean="0"/>
                        <a:t> </a:t>
                      </a:r>
                    </a:p>
                    <a:p>
                      <a:pPr algn="ctr"/>
                      <a:endParaRPr lang="en-US" sz="1200" baseline="0" dirty="0" smtClean="0"/>
                    </a:p>
                    <a:p>
                      <a:pPr algn="ctr"/>
                      <a:r>
                        <a:rPr lang="en-US" sz="1200" dirty="0" smtClean="0"/>
                        <a:t>Input</a:t>
                      </a:r>
                      <a:endParaRPr lang="en-US" sz="1200" dirty="0"/>
                    </a:p>
                  </a:txBody>
                  <a:tcPr/>
                </a:tc>
                <a:tc>
                  <a:txBody>
                    <a:bodyPr/>
                    <a:lstStyle/>
                    <a:p>
                      <a:pPr algn="ctr"/>
                      <a:r>
                        <a:rPr lang="en-US" altLang="en-US" sz="1200" b="0" dirty="0" smtClean="0"/>
                        <a:t>Global Phase Shift </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000</a:t>
                      </a:r>
                      <a:endParaRPr lang="en-US" sz="1200" dirty="0"/>
                    </a:p>
                  </a:txBody>
                  <a:tcPr/>
                </a:tc>
                <a:tc>
                  <a:txBody>
                    <a:bodyPr/>
                    <a:lstStyle/>
                    <a:p>
                      <a:pPr algn="ctr"/>
                      <a:r>
                        <a:rPr lang="en-US" sz="1200" dirty="0" smtClean="0"/>
                        <a:t>0</a:t>
                      </a:r>
                      <a:endParaRPr lang="en-US" sz="1200" dirty="0"/>
                    </a:p>
                  </a:txBody>
                  <a:tcPr/>
                </a:tc>
              </a:tr>
              <a:tr h="370840">
                <a:tc>
                  <a:txBody>
                    <a:bodyPr/>
                    <a:lstStyle/>
                    <a:p>
                      <a:pPr algn="ctr"/>
                      <a:r>
                        <a:rPr lang="en-US" sz="1200" dirty="0" smtClean="0"/>
                        <a:t>001</a:t>
                      </a:r>
                      <a:endParaRPr lang="en-US" sz="1200" dirty="0"/>
                    </a:p>
                  </a:txBody>
                  <a:tcPr/>
                </a:tc>
                <a:tc>
                  <a:txBody>
                    <a:bodyPr/>
                    <a:lstStyle/>
                    <a:p>
                      <a:pPr algn="ctr"/>
                      <a:r>
                        <a:rPr lang="en-US" sz="1200" dirty="0" smtClean="0"/>
                        <a:t>1</a:t>
                      </a:r>
                      <a:endParaRPr lang="en-US" sz="1200" dirty="0"/>
                    </a:p>
                  </a:txBody>
                  <a:tcPr/>
                </a:tc>
              </a:tr>
              <a:tr h="370840">
                <a:tc>
                  <a:txBody>
                    <a:bodyPr/>
                    <a:lstStyle/>
                    <a:p>
                      <a:pPr algn="ctr"/>
                      <a:r>
                        <a:rPr lang="en-US" sz="1200" dirty="0" smtClean="0"/>
                        <a:t>010</a:t>
                      </a:r>
                      <a:endParaRPr lang="en-US" sz="1200" dirty="0"/>
                    </a:p>
                  </a:txBody>
                  <a:tcPr/>
                </a:tc>
                <a:tc>
                  <a:txBody>
                    <a:bodyPr/>
                    <a:lstStyle/>
                    <a:p>
                      <a:pPr algn="ctr"/>
                      <a:r>
                        <a:rPr lang="en-US" sz="1200" dirty="0" smtClean="0"/>
                        <a:t>2</a:t>
                      </a:r>
                      <a:endParaRPr lang="en-US" sz="1200" dirty="0"/>
                    </a:p>
                  </a:txBody>
                  <a:tcPr/>
                </a:tc>
              </a:tr>
              <a:tr h="370840">
                <a:tc>
                  <a:txBody>
                    <a:bodyPr/>
                    <a:lstStyle/>
                    <a:p>
                      <a:pPr algn="ctr"/>
                      <a:r>
                        <a:rPr lang="en-US" sz="1200" dirty="0" smtClean="0"/>
                        <a:t>011</a:t>
                      </a:r>
                      <a:endParaRPr lang="en-US" sz="1200" dirty="0"/>
                    </a:p>
                  </a:txBody>
                  <a:tcPr/>
                </a:tc>
                <a:tc>
                  <a:txBody>
                    <a:bodyPr/>
                    <a:lstStyle/>
                    <a:p>
                      <a:pPr algn="ctr"/>
                      <a:r>
                        <a:rPr lang="en-US" sz="1200" dirty="0" smtClean="0"/>
                        <a:t>3</a:t>
                      </a:r>
                      <a:endParaRPr lang="en-US" sz="1200" dirty="0"/>
                    </a:p>
                  </a:txBody>
                  <a:tcPr/>
                </a:tc>
              </a:tr>
              <a:tr h="370840">
                <a:tc>
                  <a:txBody>
                    <a:bodyPr/>
                    <a:lstStyle/>
                    <a:p>
                      <a:pPr algn="ctr"/>
                      <a:r>
                        <a:rPr lang="en-US" sz="1200" dirty="0" smtClean="0"/>
                        <a:t>100</a:t>
                      </a:r>
                      <a:endParaRPr lang="en-US" sz="1200" dirty="0"/>
                    </a:p>
                  </a:txBody>
                  <a:tcPr/>
                </a:tc>
                <a:tc>
                  <a:txBody>
                    <a:bodyPr/>
                    <a:lstStyle/>
                    <a:p>
                      <a:pPr algn="ctr"/>
                      <a:r>
                        <a:rPr lang="en-US" sz="1200" dirty="0" smtClean="0"/>
                        <a:t>4</a:t>
                      </a:r>
                      <a:endParaRPr lang="en-US" sz="1200" dirty="0"/>
                    </a:p>
                  </a:txBody>
                  <a:tcPr/>
                </a:tc>
              </a:tr>
              <a:tr h="370840">
                <a:tc>
                  <a:txBody>
                    <a:bodyPr/>
                    <a:lstStyle/>
                    <a:p>
                      <a:pPr algn="ctr"/>
                      <a:r>
                        <a:rPr lang="en-US" sz="1200" dirty="0" smtClean="0"/>
                        <a:t>101</a:t>
                      </a:r>
                      <a:endParaRPr lang="en-US" sz="1200" dirty="0"/>
                    </a:p>
                  </a:txBody>
                  <a:tcPr/>
                </a:tc>
                <a:tc>
                  <a:txBody>
                    <a:bodyPr/>
                    <a:lstStyle/>
                    <a:p>
                      <a:pPr algn="ctr"/>
                      <a:r>
                        <a:rPr lang="en-US" sz="1200" dirty="0" smtClean="0"/>
                        <a:t>5</a:t>
                      </a:r>
                      <a:endParaRPr lang="en-US" sz="1200" dirty="0"/>
                    </a:p>
                  </a:txBody>
                  <a:tcPr/>
                </a:tc>
              </a:tr>
              <a:tr h="370840">
                <a:tc>
                  <a:txBody>
                    <a:bodyPr/>
                    <a:lstStyle/>
                    <a:p>
                      <a:pPr algn="ctr"/>
                      <a:r>
                        <a:rPr lang="en-US" sz="1200" dirty="0" smtClean="0"/>
                        <a:t>110</a:t>
                      </a:r>
                      <a:endParaRPr lang="en-US" sz="1200" dirty="0"/>
                    </a:p>
                  </a:txBody>
                  <a:tcPr/>
                </a:tc>
                <a:tc>
                  <a:txBody>
                    <a:bodyPr/>
                    <a:lstStyle/>
                    <a:p>
                      <a:pPr algn="ctr"/>
                      <a:r>
                        <a:rPr lang="en-US" sz="1200" dirty="0" smtClean="0"/>
                        <a:t>6</a:t>
                      </a:r>
                      <a:endParaRPr lang="en-US" sz="1200" dirty="0"/>
                    </a:p>
                  </a:txBody>
                  <a:tcPr/>
                </a:tc>
              </a:tr>
              <a:tr h="370840">
                <a:tc>
                  <a:txBody>
                    <a:bodyPr/>
                    <a:lstStyle/>
                    <a:p>
                      <a:pPr algn="ctr"/>
                      <a:r>
                        <a:rPr lang="en-US" sz="1200" dirty="0" smtClean="0"/>
                        <a:t>111</a:t>
                      </a:r>
                      <a:endParaRPr lang="en-US" sz="1200" dirty="0"/>
                    </a:p>
                  </a:txBody>
                  <a:tcPr/>
                </a:tc>
                <a:tc>
                  <a:txBody>
                    <a:bodyPr/>
                    <a:lstStyle/>
                    <a:p>
                      <a:pPr algn="ctr"/>
                      <a:r>
                        <a:rPr lang="en-US" sz="1200" dirty="0" smtClean="0"/>
                        <a:t>7</a:t>
                      </a:r>
                      <a:endParaRPr lang="en-US" sz="1200" dirty="0"/>
                    </a:p>
                  </a:txBody>
                  <a:tcPr/>
                </a:tc>
              </a:tr>
            </a:tbl>
          </a:graphicData>
        </a:graphic>
      </p:graphicFrame>
      <p:sp>
        <p:nvSpPr>
          <p:cNvPr id="10" name="TextBox 9"/>
          <p:cNvSpPr txBox="1"/>
          <p:nvPr/>
        </p:nvSpPr>
        <p:spPr>
          <a:xfrm>
            <a:off x="1394089" y="1143000"/>
            <a:ext cx="1547090" cy="338554"/>
          </a:xfrm>
          <a:prstGeom prst="rect">
            <a:avLst/>
          </a:prstGeom>
          <a:noFill/>
        </p:spPr>
        <p:txBody>
          <a:bodyPr wrap="none" rtlCol="0">
            <a:spAutoFit/>
          </a:bodyPr>
          <a:lstStyle/>
          <a:p>
            <a:pPr algn="ctr"/>
            <a:r>
              <a:rPr lang="en-US" sz="1600" b="1" dirty="0" smtClean="0"/>
              <a:t>Encoding Table</a:t>
            </a:r>
            <a:endParaRPr lang="en-US" sz="1600" b="1" dirty="0"/>
          </a:p>
        </p:txBody>
      </p:sp>
      <p:graphicFrame>
        <p:nvGraphicFramePr>
          <p:cNvPr id="17" name="Table 16"/>
          <p:cNvGraphicFramePr>
            <a:graphicFrameLocks noGrp="1"/>
          </p:cNvGraphicFramePr>
          <p:nvPr>
            <p:extLst>
              <p:ext uri="{D42A27DB-BD31-4B8C-83A1-F6EECF244321}">
                <p14:modId xmlns:p14="http://schemas.microsoft.com/office/powerpoint/2010/main" xmlns="" val="536263852"/>
              </p:ext>
            </p:extLst>
          </p:nvPr>
        </p:nvGraphicFramePr>
        <p:xfrm>
          <a:off x="6172200" y="1752600"/>
          <a:ext cx="2108200" cy="3606800"/>
        </p:xfrm>
        <a:graphic>
          <a:graphicData uri="http://schemas.openxmlformats.org/drawingml/2006/table">
            <a:tbl>
              <a:tblPr firstRow="1" bandRow="1">
                <a:tableStyleId>{793D81CF-94F2-401A-BA57-92F5A7B2D0C5}</a:tableStyleId>
              </a:tblPr>
              <a:tblGrid>
                <a:gridCol w="1346200"/>
                <a:gridCol w="762000"/>
              </a:tblGrid>
              <a:tr h="628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S_Phase_Shift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Input</a:t>
                      </a:r>
                    </a:p>
                  </a:txBody>
                  <a:tcPr/>
                </a:tc>
                <a:tc>
                  <a:txBody>
                    <a:bodyPr/>
                    <a:lstStyle/>
                    <a:p>
                      <a:pPr algn="ctr"/>
                      <a:r>
                        <a:rPr lang="en-US" sz="1200" b="0" dirty="0" smtClean="0"/>
                        <a:t>3-bits</a:t>
                      </a:r>
                    </a:p>
                    <a:p>
                      <a:pPr algn="ctr"/>
                      <a:endParaRPr lang="en-US" sz="1200" dirty="0" smtClean="0"/>
                    </a:p>
                    <a:p>
                      <a:pPr algn="ctr"/>
                      <a:r>
                        <a:rPr lang="en-US" sz="1200" dirty="0" smtClean="0"/>
                        <a:t>Output</a:t>
                      </a:r>
                      <a:endParaRPr lang="en-US" sz="1200" dirty="0"/>
                    </a:p>
                  </a:txBody>
                  <a:tcPr/>
                </a:tc>
              </a:tr>
              <a:tr h="370840">
                <a:tc>
                  <a:txBody>
                    <a:bodyPr/>
                    <a:lstStyle/>
                    <a:p>
                      <a:pPr algn="ctr"/>
                      <a:r>
                        <a:rPr lang="en-US" sz="1200" dirty="0" smtClean="0"/>
                        <a:t>0</a:t>
                      </a:r>
                      <a:endParaRPr lang="en-US" sz="1200" dirty="0"/>
                    </a:p>
                  </a:txBody>
                  <a:tcPr/>
                </a:tc>
                <a:tc>
                  <a:txBody>
                    <a:bodyPr/>
                    <a:lstStyle/>
                    <a:p>
                      <a:pPr algn="ctr"/>
                      <a:r>
                        <a:rPr lang="en-US" sz="1200" dirty="0" smtClean="0"/>
                        <a:t>000</a:t>
                      </a:r>
                      <a:endParaRPr lang="en-US" sz="1200" dirty="0"/>
                    </a:p>
                  </a:txBody>
                  <a:tcPr/>
                </a:tc>
              </a:tr>
              <a:tr h="370840">
                <a:tc>
                  <a:txBody>
                    <a:bodyPr/>
                    <a:lstStyle/>
                    <a:p>
                      <a:pPr algn="ctr"/>
                      <a:r>
                        <a:rPr lang="en-US" sz="1200" dirty="0" smtClean="0"/>
                        <a:t>1</a:t>
                      </a:r>
                      <a:endParaRPr lang="en-US" sz="1200" dirty="0"/>
                    </a:p>
                  </a:txBody>
                  <a:tcPr/>
                </a:tc>
                <a:tc>
                  <a:txBody>
                    <a:bodyPr/>
                    <a:lstStyle/>
                    <a:p>
                      <a:pPr algn="ctr"/>
                      <a:r>
                        <a:rPr lang="en-US" sz="1200" dirty="0" smtClean="0"/>
                        <a:t>001</a:t>
                      </a:r>
                      <a:endParaRPr lang="en-US" sz="1200" dirty="0"/>
                    </a:p>
                  </a:txBody>
                  <a:tcPr/>
                </a:tc>
              </a:tr>
              <a:tr h="370840">
                <a:tc>
                  <a:txBody>
                    <a:bodyPr/>
                    <a:lstStyle/>
                    <a:p>
                      <a:pPr algn="ctr"/>
                      <a:r>
                        <a:rPr lang="en-US" sz="1200" dirty="0" smtClean="0"/>
                        <a:t>2</a:t>
                      </a:r>
                      <a:endParaRPr lang="en-US" sz="1200" dirty="0"/>
                    </a:p>
                  </a:txBody>
                  <a:tcPr/>
                </a:tc>
                <a:tc>
                  <a:txBody>
                    <a:bodyPr/>
                    <a:lstStyle/>
                    <a:p>
                      <a:pPr algn="ctr"/>
                      <a:r>
                        <a:rPr lang="en-US" sz="1200" dirty="0" smtClean="0"/>
                        <a:t>010</a:t>
                      </a:r>
                      <a:endParaRPr lang="en-US" sz="1200" dirty="0"/>
                    </a:p>
                  </a:txBody>
                  <a:tcPr/>
                </a:tc>
              </a:tr>
              <a:tr h="370840">
                <a:tc>
                  <a:txBody>
                    <a:bodyPr/>
                    <a:lstStyle/>
                    <a:p>
                      <a:pPr algn="ctr"/>
                      <a:r>
                        <a:rPr lang="en-US" sz="1200" dirty="0" smtClean="0"/>
                        <a:t>3</a:t>
                      </a:r>
                      <a:endParaRPr lang="en-US" sz="1200" dirty="0"/>
                    </a:p>
                  </a:txBody>
                  <a:tcPr/>
                </a:tc>
                <a:tc>
                  <a:txBody>
                    <a:bodyPr/>
                    <a:lstStyle/>
                    <a:p>
                      <a:pPr algn="ctr"/>
                      <a:r>
                        <a:rPr lang="en-US" sz="1200" dirty="0" smtClean="0"/>
                        <a:t>011</a:t>
                      </a:r>
                      <a:endParaRPr lang="en-US" sz="1200" dirty="0"/>
                    </a:p>
                  </a:txBody>
                  <a:tcPr/>
                </a:tc>
              </a:tr>
              <a:tr h="370840">
                <a:tc>
                  <a:txBody>
                    <a:bodyPr/>
                    <a:lstStyle/>
                    <a:p>
                      <a:pPr algn="ctr"/>
                      <a:r>
                        <a:rPr lang="en-US" sz="1200" dirty="0" smtClean="0"/>
                        <a:t>4</a:t>
                      </a:r>
                      <a:endParaRPr lang="en-US" sz="1200" dirty="0"/>
                    </a:p>
                  </a:txBody>
                  <a:tcPr/>
                </a:tc>
                <a:tc>
                  <a:txBody>
                    <a:bodyPr/>
                    <a:lstStyle/>
                    <a:p>
                      <a:pPr algn="ctr"/>
                      <a:r>
                        <a:rPr lang="en-US" sz="1200" dirty="0" smtClean="0"/>
                        <a:t>100</a:t>
                      </a:r>
                      <a:endParaRPr lang="en-US" sz="1200" dirty="0"/>
                    </a:p>
                  </a:txBody>
                  <a:tcPr/>
                </a:tc>
              </a:tr>
              <a:tr h="370840">
                <a:tc>
                  <a:txBody>
                    <a:bodyPr/>
                    <a:lstStyle/>
                    <a:p>
                      <a:pPr algn="ctr"/>
                      <a:r>
                        <a:rPr lang="en-US" sz="1200" dirty="0" smtClean="0"/>
                        <a:t>5</a:t>
                      </a:r>
                      <a:endParaRPr lang="en-US" sz="1200" dirty="0"/>
                    </a:p>
                  </a:txBody>
                  <a:tcPr/>
                </a:tc>
                <a:tc>
                  <a:txBody>
                    <a:bodyPr/>
                    <a:lstStyle/>
                    <a:p>
                      <a:pPr algn="ctr"/>
                      <a:r>
                        <a:rPr lang="en-US" sz="1200" dirty="0" smtClean="0"/>
                        <a:t>101</a:t>
                      </a:r>
                      <a:endParaRPr lang="en-US" sz="1200" dirty="0"/>
                    </a:p>
                  </a:txBody>
                  <a:tcPr/>
                </a:tc>
              </a:tr>
              <a:tr h="370840">
                <a:tc>
                  <a:txBody>
                    <a:bodyPr/>
                    <a:lstStyle/>
                    <a:p>
                      <a:pPr algn="ctr"/>
                      <a:r>
                        <a:rPr lang="en-US" sz="1200" dirty="0" smtClean="0"/>
                        <a:t>6</a:t>
                      </a:r>
                      <a:endParaRPr lang="en-US" sz="1200" dirty="0"/>
                    </a:p>
                  </a:txBody>
                  <a:tcPr/>
                </a:tc>
                <a:tc>
                  <a:txBody>
                    <a:bodyPr/>
                    <a:lstStyle/>
                    <a:p>
                      <a:pPr algn="ctr"/>
                      <a:r>
                        <a:rPr lang="en-US" sz="1200" dirty="0" smtClean="0"/>
                        <a:t>110</a:t>
                      </a:r>
                      <a:endParaRPr lang="en-US" sz="1200" dirty="0"/>
                    </a:p>
                  </a:txBody>
                  <a:tcPr/>
                </a:tc>
              </a:tr>
              <a:tr h="370840">
                <a:tc>
                  <a:txBody>
                    <a:bodyPr/>
                    <a:lstStyle/>
                    <a:p>
                      <a:pPr algn="ctr"/>
                      <a:r>
                        <a:rPr lang="en-US" sz="1200" dirty="0" smtClean="0"/>
                        <a:t>7</a:t>
                      </a:r>
                      <a:endParaRPr lang="en-US" sz="1200" dirty="0"/>
                    </a:p>
                  </a:txBody>
                  <a:tcPr/>
                </a:tc>
                <a:tc>
                  <a:txBody>
                    <a:bodyPr/>
                    <a:lstStyle/>
                    <a:p>
                      <a:pPr algn="ctr"/>
                      <a:r>
                        <a:rPr lang="en-US" sz="1200" dirty="0" smtClean="0"/>
                        <a:t>111</a:t>
                      </a:r>
                      <a:endParaRPr lang="en-US" sz="1200" dirty="0"/>
                    </a:p>
                  </a:txBody>
                  <a:tcPr/>
                </a:tc>
              </a:tr>
            </a:tbl>
          </a:graphicData>
        </a:graphic>
      </p:graphicFrame>
      <p:sp>
        <p:nvSpPr>
          <p:cNvPr id="18" name="TextBox 17"/>
          <p:cNvSpPr txBox="1"/>
          <p:nvPr/>
        </p:nvSpPr>
        <p:spPr>
          <a:xfrm>
            <a:off x="6360725" y="1066800"/>
            <a:ext cx="1616020" cy="338554"/>
          </a:xfrm>
          <a:prstGeom prst="rect">
            <a:avLst/>
          </a:prstGeom>
          <a:noFill/>
        </p:spPr>
        <p:txBody>
          <a:bodyPr wrap="none" rtlCol="0">
            <a:spAutoFit/>
          </a:bodyPr>
          <a:lstStyle/>
          <a:p>
            <a:pPr algn="ctr"/>
            <a:r>
              <a:rPr lang="en-US" sz="1600" b="1" dirty="0" smtClean="0"/>
              <a:t>Decoding Tables</a:t>
            </a:r>
            <a:endParaRPr lang="en-US" sz="1600" b="1" dirty="0"/>
          </a:p>
        </p:txBody>
      </p:sp>
      <p:sp>
        <p:nvSpPr>
          <p:cNvPr id="19" name="TextBox 18"/>
          <p:cNvSpPr txBox="1"/>
          <p:nvPr/>
        </p:nvSpPr>
        <p:spPr>
          <a:xfrm>
            <a:off x="6252283" y="1371600"/>
            <a:ext cx="2018374" cy="338554"/>
          </a:xfrm>
          <a:prstGeom prst="rect">
            <a:avLst/>
          </a:prstGeom>
          <a:noFill/>
        </p:spPr>
        <p:txBody>
          <a:bodyPr wrap="none" rtlCol="0">
            <a:spAutoFit/>
          </a:bodyPr>
          <a:lstStyle/>
          <a:p>
            <a:pPr algn="ctr"/>
            <a:r>
              <a:rPr lang="en-US" sz="1600" b="1" dirty="0" smtClean="0"/>
              <a:t>(Phase-to-Bits Table)</a:t>
            </a:r>
            <a:endParaRPr lang="en-US" sz="1600" b="1" dirty="0"/>
          </a:p>
        </p:txBody>
      </p:sp>
      <p:sp>
        <p:nvSpPr>
          <p:cNvPr id="3" name="Rectangle 2"/>
          <p:cNvSpPr/>
          <p:nvPr/>
        </p:nvSpPr>
        <p:spPr>
          <a:xfrm>
            <a:off x="4562475" y="5637311"/>
            <a:ext cx="4174541" cy="307777"/>
          </a:xfrm>
          <a:prstGeom prst="rect">
            <a:avLst/>
          </a:prstGeom>
        </p:spPr>
        <p:txBody>
          <a:bodyPr wrap="none">
            <a:spAutoFit/>
          </a:bodyPr>
          <a:lstStyle/>
          <a:p>
            <a:r>
              <a:rPr lang="en-US" sz="1400" dirty="0" smtClean="0"/>
              <a:t>S_Phase_Shift  = S_Phase(data)  -   S_Phase(reference)</a:t>
            </a:r>
            <a:endParaRPr lang="en-US" sz="1400" dirty="0"/>
          </a:p>
        </p:txBody>
      </p:sp>
      <p:sp>
        <p:nvSpPr>
          <p:cNvPr id="2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273552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4123654565"/>
              </p:ext>
            </p:extLst>
          </p:nvPr>
        </p:nvGraphicFramePr>
        <p:xfrm>
          <a:off x="482600" y="1310640"/>
          <a:ext cx="1574800" cy="2346960"/>
        </p:xfrm>
        <a:graphic>
          <a:graphicData uri="http://schemas.openxmlformats.org/drawingml/2006/table">
            <a:tbl>
              <a:tblPr firstRow="1" bandRow="1">
                <a:tableStyleId>{793D81CF-94F2-401A-BA57-92F5A7B2D0C5}</a:tableStyleId>
              </a:tblPr>
              <a:tblGrid>
                <a:gridCol w="355600"/>
                <a:gridCol w="381000"/>
                <a:gridCol w="838200"/>
              </a:tblGrid>
              <a:tr h="357105">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3492">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3492">
                <a:tc>
                  <a:txBody>
                    <a:bodyPr/>
                    <a:lstStyle/>
                    <a:p>
                      <a:pPr algn="ctr"/>
                      <a:r>
                        <a:rPr lang="en-US" sz="1000" dirty="0" smtClean="0"/>
                        <a:t>0100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33492">
                <a:tc>
                  <a:txBody>
                    <a:bodyPr/>
                    <a:lstStyle/>
                    <a:p>
                      <a:pPr algn="ctr"/>
                      <a:r>
                        <a:rPr lang="en-US" sz="1000" dirty="0" smtClean="0"/>
                        <a:t>0010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3492">
                <a:tc>
                  <a:txBody>
                    <a:bodyPr/>
                    <a:lstStyle/>
                    <a:p>
                      <a:pPr algn="ctr"/>
                      <a:r>
                        <a:rPr lang="en-US" sz="1000" dirty="0" smtClean="0"/>
                        <a:t>0001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0100</a:t>
                      </a:r>
                      <a:endParaRPr lang="en-US" sz="1000" dirty="0"/>
                    </a:p>
                  </a:txBody>
                  <a:tcPr marL="0" marR="0"/>
                </a:tc>
                <a:tc>
                  <a:txBody>
                    <a:bodyPr/>
                    <a:lstStyle/>
                    <a:p>
                      <a:pPr algn="ctr"/>
                      <a:r>
                        <a:rPr lang="en-US" sz="1000" dirty="0" smtClean="0"/>
                        <a:t>6</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0010</a:t>
                      </a:r>
                      <a:endParaRPr lang="en-US" sz="1000" dirty="0"/>
                    </a:p>
                  </a:txBody>
                  <a:tcPr marL="0" marR="0"/>
                </a:tc>
                <a:tc>
                  <a:txBody>
                    <a:bodyPr/>
                    <a:lstStyle/>
                    <a:p>
                      <a:pPr algn="ctr"/>
                      <a:r>
                        <a:rPr lang="en-US" sz="1000" dirty="0" smtClean="0"/>
                        <a:t>7</a:t>
                      </a:r>
                      <a:endParaRPr lang="en-US" sz="1000" dirty="0"/>
                    </a:p>
                  </a:txBody>
                  <a:tcPr/>
                </a:tc>
              </a:tr>
              <a:tr h="233492">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673185659"/>
              </p:ext>
            </p:extLst>
          </p:nvPr>
        </p:nvGraphicFramePr>
        <p:xfrm>
          <a:off x="2514600" y="1280160"/>
          <a:ext cx="1524000" cy="2346960"/>
        </p:xfrm>
        <a:graphic>
          <a:graphicData uri="http://schemas.openxmlformats.org/drawingml/2006/table">
            <a:tbl>
              <a:tblPr firstRow="1" bandRow="1">
                <a:tableStyleId>{793D81CF-94F2-401A-BA57-92F5A7B2D0C5}</a:tableStyleId>
              </a:tblPr>
              <a:tblGrid>
                <a:gridCol w="381000"/>
                <a:gridCol w="304800"/>
                <a:gridCol w="838200"/>
              </a:tblGrid>
              <a:tr h="367038">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41870">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41870">
                <a:tc>
                  <a:txBody>
                    <a:bodyPr/>
                    <a:lstStyle/>
                    <a:p>
                      <a:pPr algn="ctr"/>
                      <a:r>
                        <a:rPr lang="en-US" sz="1000" dirty="0" smtClean="0"/>
                        <a:t>1100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2</a:t>
                      </a:r>
                      <a:endParaRPr lang="en-US" sz="1000" dirty="0"/>
                    </a:p>
                  </a:txBody>
                  <a:tcPr/>
                </a:tc>
              </a:tr>
              <a:tr h="241870">
                <a:tc>
                  <a:txBody>
                    <a:bodyPr/>
                    <a:lstStyle/>
                    <a:p>
                      <a:pPr algn="ctr"/>
                      <a:r>
                        <a:rPr lang="en-US" sz="1000" dirty="0" smtClean="0"/>
                        <a:t>0110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41870">
                <a:tc>
                  <a:txBody>
                    <a:bodyPr/>
                    <a:lstStyle/>
                    <a:p>
                      <a:pPr algn="ctr"/>
                      <a:r>
                        <a:rPr lang="en-US" sz="1000" dirty="0" smtClean="0"/>
                        <a:t>0011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41870">
                <a:tc>
                  <a:txBody>
                    <a:bodyPr/>
                    <a:lstStyle/>
                    <a:p>
                      <a:pPr algn="ctr"/>
                      <a:r>
                        <a:rPr lang="en-US" sz="1000" dirty="0" smtClean="0"/>
                        <a:t>0001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41870">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0110</a:t>
                      </a:r>
                      <a:endParaRPr lang="en-US" sz="1000" dirty="0"/>
                    </a:p>
                  </a:txBody>
                  <a:tcPr marL="0" marR="0"/>
                </a:tc>
                <a:tc>
                  <a:txBody>
                    <a:bodyPr/>
                    <a:lstStyle/>
                    <a:p>
                      <a:pPr algn="ctr"/>
                      <a:r>
                        <a:rPr lang="en-US" sz="1000" dirty="0" smtClean="0"/>
                        <a:t>7</a:t>
                      </a:r>
                      <a:endParaRPr lang="en-US" sz="1000" dirty="0"/>
                    </a:p>
                  </a:txBody>
                  <a:tcPr/>
                </a:tc>
              </a:tr>
              <a:tr h="22586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459448012"/>
              </p:ext>
            </p:extLst>
          </p:nvPr>
        </p:nvGraphicFramePr>
        <p:xfrm>
          <a:off x="4724400" y="1264920"/>
          <a:ext cx="1524000" cy="2346960"/>
        </p:xfrm>
        <a:graphic>
          <a:graphicData uri="http://schemas.openxmlformats.org/drawingml/2006/table">
            <a:tbl>
              <a:tblPr firstRow="1" bandRow="1">
                <a:tableStyleId>{793D81CF-94F2-401A-BA57-92F5A7B2D0C5}</a:tableStyleId>
              </a:tblPr>
              <a:tblGrid>
                <a:gridCol w="381000"/>
                <a:gridCol w="381000"/>
                <a:gridCol w="762000"/>
              </a:tblGrid>
              <a:tr h="366889">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9889">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9889">
                <a:tc>
                  <a:txBody>
                    <a:bodyPr/>
                    <a:lstStyle/>
                    <a:p>
                      <a:pPr algn="ctr"/>
                      <a:r>
                        <a:rPr lang="en-US" sz="1000" dirty="0" smtClean="0"/>
                        <a:t>1100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2</a:t>
                      </a:r>
                      <a:endParaRPr lang="en-US" sz="1000" dirty="0"/>
                    </a:p>
                  </a:txBody>
                  <a:tcPr/>
                </a:tc>
              </a:tr>
              <a:tr h="239889">
                <a:tc>
                  <a:txBody>
                    <a:bodyPr/>
                    <a:lstStyle/>
                    <a:p>
                      <a:pPr algn="ctr"/>
                      <a:r>
                        <a:rPr lang="en-US" sz="1000" dirty="0" smtClean="0"/>
                        <a:t>1110</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3</a:t>
                      </a:r>
                      <a:endParaRPr lang="en-US" sz="1000" dirty="0"/>
                    </a:p>
                  </a:txBody>
                  <a:tcPr/>
                </a:tc>
              </a:tr>
              <a:tr h="239889">
                <a:tc>
                  <a:txBody>
                    <a:bodyPr/>
                    <a:lstStyle/>
                    <a:p>
                      <a:pPr algn="ctr"/>
                      <a:r>
                        <a:rPr lang="en-US" sz="1000" dirty="0" smtClean="0"/>
                        <a:t>0111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9889">
                <a:tc>
                  <a:txBody>
                    <a:bodyPr/>
                    <a:lstStyle/>
                    <a:p>
                      <a:pPr algn="ctr"/>
                      <a:r>
                        <a:rPr lang="en-US" sz="1000" dirty="0" smtClean="0"/>
                        <a:t>0011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9889">
                <a:tc>
                  <a:txBody>
                    <a:bodyPr/>
                    <a:lstStyle/>
                    <a:p>
                      <a:pPr algn="ctr"/>
                      <a:r>
                        <a:rPr lang="en-US" sz="1000" dirty="0" smtClean="0"/>
                        <a:t>0001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9889">
                <a:tc>
                  <a:txBody>
                    <a:bodyPr/>
                    <a:lstStyle/>
                    <a:p>
                      <a:pPr algn="ctr"/>
                      <a:r>
                        <a:rPr lang="en-US" sz="1000" dirty="0" smtClean="0">
                          <a:solidFill>
                            <a:schemeClr val="tx1"/>
                          </a:solidFill>
                        </a:rPr>
                        <a:t>0000</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1175199076"/>
              </p:ext>
            </p:extLst>
          </p:nvPr>
        </p:nvGraphicFramePr>
        <p:xfrm>
          <a:off x="7010400" y="1264920"/>
          <a:ext cx="1524000" cy="2346960"/>
        </p:xfrm>
        <a:graphic>
          <a:graphicData uri="http://schemas.openxmlformats.org/drawingml/2006/table">
            <a:tbl>
              <a:tblPr firstRow="1" bandRow="1">
                <a:tableStyleId>{793D81CF-94F2-401A-BA57-92F5A7B2D0C5}</a:tableStyleId>
              </a:tblPr>
              <a:tblGrid>
                <a:gridCol w="304800"/>
                <a:gridCol w="381000"/>
                <a:gridCol w="8382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solidFill>
                            <a:schemeClr val="tx1"/>
                          </a:solidFill>
                        </a:rPr>
                        <a:t>1000</a:t>
                      </a:r>
                      <a:endParaRPr lang="en-US" sz="1000" dirty="0">
                        <a:solidFill>
                          <a:schemeClr val="tx1"/>
                        </a:solidFill>
                      </a:endParaRPr>
                    </a:p>
                  </a:txBody>
                  <a:tcPr marL="0" marR="0"/>
                </a:tc>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t>1111</a:t>
                      </a:r>
                      <a:endParaRPr lang="en-US" sz="1000" dirty="0"/>
                    </a:p>
                  </a:txBody>
                  <a:tcPr marL="0" marR="0"/>
                </a:tc>
                <a:tc>
                  <a:txBody>
                    <a:bodyPr/>
                    <a:lstStyle/>
                    <a:p>
                      <a:pPr algn="ctr"/>
                      <a:r>
                        <a:rPr lang="en-US" sz="1000" dirty="0" smtClean="0"/>
                        <a:t>0000</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0011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t>0001</a:t>
                      </a:r>
                      <a:endParaRPr lang="en-US" sz="1000" dirty="0"/>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t>0000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918348190"/>
              </p:ext>
            </p:extLst>
          </p:nvPr>
        </p:nvGraphicFramePr>
        <p:xfrm>
          <a:off x="457200" y="3886200"/>
          <a:ext cx="1600200" cy="2346960"/>
        </p:xfrm>
        <a:graphic>
          <a:graphicData uri="http://schemas.openxmlformats.org/drawingml/2006/table">
            <a:tbl>
              <a:tblPr firstRow="1" bandRow="1">
                <a:tableStyleId>{793D81CF-94F2-401A-BA57-92F5A7B2D0C5}</a:tableStyleId>
              </a:tblPr>
              <a:tblGrid>
                <a:gridCol w="320040"/>
                <a:gridCol w="36576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1000</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0001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1000</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t>0111</a:t>
                      </a:r>
                      <a:endParaRPr lang="en-US" sz="1000" dirty="0"/>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0001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2932346177"/>
              </p:ext>
            </p:extLst>
          </p:nvPr>
        </p:nvGraphicFramePr>
        <p:xfrm>
          <a:off x="2514600" y="3886200"/>
          <a:ext cx="1600200" cy="2346960"/>
        </p:xfrm>
        <a:graphic>
          <a:graphicData uri="http://schemas.openxmlformats.org/drawingml/2006/table">
            <a:tbl>
              <a:tblPr firstRow="1" bandRow="1">
                <a:tableStyleId>{793D81CF-94F2-401A-BA57-92F5A7B2D0C5}</a:tableStyleId>
              </a:tblPr>
              <a:tblGrid>
                <a:gridCol w="381000"/>
                <a:gridCol w="304800"/>
                <a:gridCol w="914400"/>
              </a:tblGrid>
              <a:tr h="316704">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1001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0011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1001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1100</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234596">
                <a:tc>
                  <a:txBody>
                    <a:bodyPr/>
                    <a:lstStyle/>
                    <a:p>
                      <a:pPr algn="ctr"/>
                      <a:r>
                        <a:rPr lang="en-US" sz="1000" dirty="0" smtClean="0">
                          <a:solidFill>
                            <a:schemeClr val="tx1"/>
                          </a:solidFill>
                        </a:rPr>
                        <a:t>0011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1868376401"/>
              </p:ext>
            </p:extLst>
          </p:nvPr>
        </p:nvGraphicFramePr>
        <p:xfrm>
          <a:off x="4724400" y="3863340"/>
          <a:ext cx="1600200" cy="2346960"/>
        </p:xfrm>
        <a:graphic>
          <a:graphicData uri="http://schemas.openxmlformats.org/drawingml/2006/table">
            <a:tbl>
              <a:tblPr firstRow="1" bandRow="1">
                <a:tableStyleId>{793D81CF-94F2-401A-BA57-92F5A7B2D0C5}</a:tableStyleId>
              </a:tblPr>
              <a:tblGrid>
                <a:gridCol w="363682"/>
                <a:gridCol w="363682"/>
                <a:gridCol w="872836"/>
              </a:tblGrid>
              <a:tr h="259080">
                <a:tc gridSpan="2">
                  <a:txBody>
                    <a:bodyPr/>
                    <a:lstStyle/>
                    <a:p>
                      <a:pPr algn="ctr"/>
                      <a:r>
                        <a:rPr lang="en-US" sz="1000" b="0" dirty="0" smtClean="0"/>
                        <a:t>8-States</a:t>
                      </a:r>
                    </a:p>
                    <a:p>
                      <a:pPr algn="ctr"/>
                      <a:r>
                        <a:rPr lang="en-US" sz="1000" dirty="0" smtClean="0"/>
                        <a:t>Input</a:t>
                      </a:r>
                      <a:endParaRPr lang="en-US" sz="1000" dirty="0"/>
                    </a:p>
                  </a:txBody>
                  <a:tcPr/>
                </a:tc>
                <a:tc hMerge="1">
                  <a:txBody>
                    <a:bodyPr/>
                    <a:lstStyle/>
                    <a:p>
                      <a:pPr algn="ctr"/>
                      <a:endParaRPr lang="en-US" dirty="0"/>
                    </a:p>
                  </a:txBody>
                  <a:tcPr/>
                </a:tc>
                <a:tc>
                  <a:txBody>
                    <a:bodyPr/>
                    <a:lstStyle/>
                    <a:p>
                      <a:pPr algn="ctr"/>
                      <a:r>
                        <a:rPr lang="en-US" sz="1000" b="0" dirty="0" smtClean="0"/>
                        <a:t>S_Phase</a:t>
                      </a:r>
                    </a:p>
                    <a:p>
                      <a:pPr algn="ctr"/>
                      <a:r>
                        <a:rPr lang="en-US" sz="1000" dirty="0" smtClean="0"/>
                        <a:t>Output</a:t>
                      </a:r>
                      <a:endParaRPr lang="en-US" sz="1000" dirty="0"/>
                    </a:p>
                  </a:txBody>
                  <a:tcPr/>
                </a:tc>
              </a:tr>
              <a:tr h="234596">
                <a:tc>
                  <a:txBody>
                    <a:bodyPr/>
                    <a:lstStyle/>
                    <a:p>
                      <a:pPr algn="ctr"/>
                      <a:r>
                        <a:rPr lang="en-US" sz="1000" dirty="0" smtClean="0"/>
                        <a:t>1011</a:t>
                      </a:r>
                      <a:endParaRPr lang="en-US" sz="1000" dirty="0"/>
                    </a:p>
                  </a:txBody>
                  <a:tcPr marL="0" marR="0"/>
                </a:tc>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solidFill>
                            <a:schemeClr val="tx1"/>
                          </a:solidFill>
                        </a:rPr>
                        <a:t>1</a:t>
                      </a:r>
                      <a:endParaRPr lang="en-US" sz="1000" dirty="0">
                        <a:solidFill>
                          <a:schemeClr val="tx1"/>
                        </a:solidFill>
                      </a:endParaRPr>
                    </a:p>
                  </a:txBody>
                  <a:tcPr/>
                </a:tc>
              </a:tr>
              <a:tr h="234596">
                <a:tc>
                  <a:txBody>
                    <a:bodyPr/>
                    <a:lstStyle/>
                    <a:p>
                      <a:pPr algn="ctr"/>
                      <a:r>
                        <a:rPr lang="en-US" sz="1000" dirty="0" smtClean="0"/>
                        <a:t>1101</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2</a:t>
                      </a:r>
                      <a:endParaRPr lang="en-US" sz="1000" dirty="0"/>
                    </a:p>
                  </a:txBody>
                  <a:tcPr/>
                </a:tc>
              </a:tr>
              <a:tr h="234596">
                <a:tc>
                  <a:txBody>
                    <a:bodyPr/>
                    <a:lstStyle/>
                    <a:p>
                      <a:pPr algn="ctr"/>
                      <a:r>
                        <a:rPr lang="en-US" sz="1000" dirty="0" smtClean="0"/>
                        <a:t>1110</a:t>
                      </a:r>
                      <a:endParaRPr lang="en-US" sz="1000" dirty="0"/>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3</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0111</a:t>
                      </a:r>
                      <a:endParaRPr lang="en-US" sz="1000" dirty="0"/>
                    </a:p>
                  </a:txBody>
                  <a:tcPr marL="0" marR="0"/>
                </a:tc>
                <a:tc>
                  <a:txBody>
                    <a:bodyPr/>
                    <a:lstStyle/>
                    <a:p>
                      <a:pPr algn="ctr"/>
                      <a:r>
                        <a:rPr lang="en-US" sz="1000" dirty="0" smtClean="0"/>
                        <a:t>4</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1011</a:t>
                      </a:r>
                      <a:endParaRPr lang="en-US" sz="1000" dirty="0"/>
                    </a:p>
                  </a:txBody>
                  <a:tcPr marL="0" marR="0"/>
                </a:tc>
                <a:tc>
                  <a:txBody>
                    <a:bodyPr/>
                    <a:lstStyle/>
                    <a:p>
                      <a:pPr algn="ctr"/>
                      <a:r>
                        <a:rPr lang="en-US" sz="1000" dirty="0" smtClean="0"/>
                        <a:t>5</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1101</a:t>
                      </a:r>
                      <a:endParaRPr lang="en-US" sz="1000" dirty="0"/>
                    </a:p>
                  </a:txBody>
                  <a:tcPr marL="0" marR="0"/>
                </a:tc>
                <a:tc>
                  <a:txBody>
                    <a:bodyPr/>
                    <a:lstStyle/>
                    <a:p>
                      <a:pPr algn="ctr"/>
                      <a:r>
                        <a:rPr lang="en-US" sz="1000" dirty="0" smtClean="0"/>
                        <a:t>6</a:t>
                      </a:r>
                      <a:endParaRPr lang="en-US" sz="1000" dirty="0"/>
                    </a:p>
                  </a:txBody>
                  <a:tcPr/>
                </a:tc>
              </a:tr>
              <a:tr h="234596">
                <a:tc>
                  <a:txBody>
                    <a:bodyPr/>
                    <a:lstStyle/>
                    <a:p>
                      <a:pPr algn="ctr"/>
                      <a:r>
                        <a:rPr lang="en-US" sz="1000" dirty="0" smtClean="0">
                          <a:solidFill>
                            <a:schemeClr val="tx1"/>
                          </a:solidFill>
                        </a:rPr>
                        <a:t>1111</a:t>
                      </a:r>
                      <a:endParaRPr lang="en-US" sz="1000" dirty="0">
                        <a:solidFill>
                          <a:schemeClr val="tx1"/>
                        </a:solidFill>
                      </a:endParaRPr>
                    </a:p>
                  </a:txBody>
                  <a:tcPr marL="0" marR="0"/>
                </a:tc>
                <a:tc>
                  <a:txBody>
                    <a:bodyPr/>
                    <a:lstStyle/>
                    <a:p>
                      <a:pPr algn="ctr"/>
                      <a:r>
                        <a:rPr lang="en-US" sz="1000" dirty="0" smtClean="0"/>
                        <a:t>1110</a:t>
                      </a:r>
                      <a:endParaRPr lang="en-US" sz="1000" dirty="0"/>
                    </a:p>
                  </a:txBody>
                  <a:tcPr marL="0" marR="0"/>
                </a:tc>
                <a:tc>
                  <a:txBody>
                    <a:bodyPr/>
                    <a:lstStyle/>
                    <a:p>
                      <a:pPr algn="ctr"/>
                      <a:r>
                        <a:rPr lang="en-US" sz="1000" dirty="0" smtClean="0"/>
                        <a:t>7</a:t>
                      </a:r>
                      <a:endParaRPr lang="en-US" sz="1000" dirty="0"/>
                    </a:p>
                  </a:txBody>
                  <a:tcPr/>
                </a:tc>
              </a:tr>
              <a:tr h="0">
                <a:tc>
                  <a:txBody>
                    <a:bodyPr/>
                    <a:lstStyle/>
                    <a:p>
                      <a:pPr algn="ctr"/>
                      <a:r>
                        <a:rPr lang="en-US" sz="1000" dirty="0" smtClean="0">
                          <a:solidFill>
                            <a:schemeClr val="tx1"/>
                          </a:solidFill>
                        </a:rPr>
                        <a:t>0111</a:t>
                      </a:r>
                      <a:endParaRPr lang="en-US" sz="1000" dirty="0">
                        <a:solidFill>
                          <a:schemeClr val="tx1"/>
                        </a:solidFill>
                      </a:endParaRPr>
                    </a:p>
                  </a:txBody>
                  <a:tcPr marL="0" marR="0"/>
                </a:tc>
                <a:tc>
                  <a:txBody>
                    <a:bodyPr/>
                    <a:lstStyle/>
                    <a:p>
                      <a:pPr algn="ctr"/>
                      <a:r>
                        <a:rPr lang="en-US" sz="1000" dirty="0" smtClean="0"/>
                        <a:t>1111</a:t>
                      </a:r>
                      <a:endParaRPr lang="en-US" sz="1000" dirty="0"/>
                    </a:p>
                  </a:txBody>
                  <a:tcPr marL="0" marR="0"/>
                </a:tc>
                <a:tc>
                  <a:txBody>
                    <a:bodyPr/>
                    <a:lstStyle/>
                    <a:p>
                      <a:pPr algn="ctr"/>
                      <a:r>
                        <a:rPr lang="en-US" sz="1000" dirty="0" smtClean="0"/>
                        <a:t>8</a:t>
                      </a:r>
                      <a:endParaRPr lang="en-US" sz="1000" dirty="0"/>
                    </a:p>
                  </a:txBody>
                  <a:tcPr/>
                </a:tc>
              </a:tr>
            </a:tbl>
          </a:graphicData>
        </a:graphic>
      </p:graphicFrame>
      <p:sp>
        <p:nvSpPr>
          <p:cNvPr id="19" name="TextBox 18"/>
          <p:cNvSpPr txBox="1"/>
          <p:nvPr/>
        </p:nvSpPr>
        <p:spPr>
          <a:xfrm>
            <a:off x="778512" y="1022419"/>
            <a:ext cx="1050288" cy="276999"/>
          </a:xfrm>
          <a:prstGeom prst="rect">
            <a:avLst/>
          </a:prstGeom>
          <a:noFill/>
        </p:spPr>
        <p:txBody>
          <a:bodyPr wrap="none" rtlCol="0">
            <a:spAutoFit/>
          </a:bodyPr>
          <a:lstStyle/>
          <a:p>
            <a:r>
              <a:rPr lang="en-US" dirty="0" smtClean="0"/>
              <a:t>1/8 Dimming </a:t>
            </a:r>
            <a:endParaRPr lang="en-US" dirty="0"/>
          </a:p>
        </p:txBody>
      </p:sp>
      <p:sp>
        <p:nvSpPr>
          <p:cNvPr id="20" name="TextBox 19"/>
          <p:cNvSpPr txBox="1"/>
          <p:nvPr/>
        </p:nvSpPr>
        <p:spPr>
          <a:xfrm>
            <a:off x="2971800" y="1022419"/>
            <a:ext cx="1050288" cy="276999"/>
          </a:xfrm>
          <a:prstGeom prst="rect">
            <a:avLst/>
          </a:prstGeom>
          <a:noFill/>
        </p:spPr>
        <p:txBody>
          <a:bodyPr wrap="none" rtlCol="0">
            <a:spAutoFit/>
          </a:bodyPr>
          <a:lstStyle/>
          <a:p>
            <a:r>
              <a:rPr lang="en-US" dirty="0" smtClean="0"/>
              <a:t>2/8 Dimming </a:t>
            </a:r>
            <a:endParaRPr lang="en-US" dirty="0"/>
          </a:p>
        </p:txBody>
      </p:sp>
      <p:sp>
        <p:nvSpPr>
          <p:cNvPr id="21" name="TextBox 20"/>
          <p:cNvSpPr txBox="1"/>
          <p:nvPr/>
        </p:nvSpPr>
        <p:spPr>
          <a:xfrm>
            <a:off x="5105400" y="1022419"/>
            <a:ext cx="1050288" cy="276999"/>
          </a:xfrm>
          <a:prstGeom prst="rect">
            <a:avLst/>
          </a:prstGeom>
          <a:noFill/>
        </p:spPr>
        <p:txBody>
          <a:bodyPr wrap="none" rtlCol="0">
            <a:spAutoFit/>
          </a:bodyPr>
          <a:lstStyle/>
          <a:p>
            <a:r>
              <a:rPr lang="en-US" dirty="0" smtClean="0"/>
              <a:t>3/8 Dimming </a:t>
            </a:r>
            <a:endParaRPr lang="en-US" dirty="0"/>
          </a:p>
        </p:txBody>
      </p:sp>
      <p:sp>
        <p:nvSpPr>
          <p:cNvPr id="22" name="TextBox 21"/>
          <p:cNvSpPr txBox="1"/>
          <p:nvPr/>
        </p:nvSpPr>
        <p:spPr>
          <a:xfrm>
            <a:off x="7391400" y="1022419"/>
            <a:ext cx="1050288" cy="276999"/>
          </a:xfrm>
          <a:prstGeom prst="rect">
            <a:avLst/>
          </a:prstGeom>
          <a:noFill/>
        </p:spPr>
        <p:txBody>
          <a:bodyPr wrap="none" rtlCol="0">
            <a:spAutoFit/>
          </a:bodyPr>
          <a:lstStyle/>
          <a:p>
            <a:r>
              <a:rPr lang="en-US" dirty="0" smtClean="0"/>
              <a:t>4/8 Dimming </a:t>
            </a:r>
            <a:endParaRPr lang="en-US" dirty="0"/>
          </a:p>
        </p:txBody>
      </p:sp>
      <p:sp>
        <p:nvSpPr>
          <p:cNvPr id="23" name="TextBox 22"/>
          <p:cNvSpPr txBox="1"/>
          <p:nvPr/>
        </p:nvSpPr>
        <p:spPr>
          <a:xfrm>
            <a:off x="702312" y="3666351"/>
            <a:ext cx="1050288" cy="276999"/>
          </a:xfrm>
          <a:prstGeom prst="rect">
            <a:avLst/>
          </a:prstGeom>
          <a:noFill/>
        </p:spPr>
        <p:txBody>
          <a:bodyPr wrap="none" rtlCol="0">
            <a:spAutoFit/>
          </a:bodyPr>
          <a:lstStyle/>
          <a:p>
            <a:r>
              <a:rPr lang="en-US" dirty="0"/>
              <a:t>5</a:t>
            </a:r>
            <a:r>
              <a:rPr lang="en-US" dirty="0" smtClean="0"/>
              <a:t>/8 Dimming </a:t>
            </a:r>
            <a:endParaRPr lang="en-US" dirty="0"/>
          </a:p>
        </p:txBody>
      </p:sp>
      <p:sp>
        <p:nvSpPr>
          <p:cNvPr id="24" name="TextBox 23"/>
          <p:cNvSpPr txBox="1"/>
          <p:nvPr/>
        </p:nvSpPr>
        <p:spPr>
          <a:xfrm>
            <a:off x="2895600" y="3644414"/>
            <a:ext cx="1050288" cy="276999"/>
          </a:xfrm>
          <a:prstGeom prst="rect">
            <a:avLst/>
          </a:prstGeom>
          <a:noFill/>
        </p:spPr>
        <p:txBody>
          <a:bodyPr wrap="none" rtlCol="0">
            <a:spAutoFit/>
          </a:bodyPr>
          <a:lstStyle/>
          <a:p>
            <a:r>
              <a:rPr lang="en-US" dirty="0" smtClean="0"/>
              <a:t>6/8 Dimming </a:t>
            </a:r>
            <a:endParaRPr lang="en-US" dirty="0"/>
          </a:p>
        </p:txBody>
      </p:sp>
      <p:sp>
        <p:nvSpPr>
          <p:cNvPr id="25" name="TextBox 24"/>
          <p:cNvSpPr txBox="1"/>
          <p:nvPr/>
        </p:nvSpPr>
        <p:spPr>
          <a:xfrm>
            <a:off x="5257800" y="3622477"/>
            <a:ext cx="1050288" cy="276999"/>
          </a:xfrm>
          <a:prstGeom prst="rect">
            <a:avLst/>
          </a:prstGeom>
          <a:noFill/>
        </p:spPr>
        <p:txBody>
          <a:bodyPr wrap="none" rtlCol="0">
            <a:spAutoFit/>
          </a:bodyPr>
          <a:lstStyle/>
          <a:p>
            <a:r>
              <a:rPr lang="en-US" dirty="0" smtClean="0"/>
              <a:t>7/8 Dimming </a:t>
            </a:r>
            <a:endParaRPr lang="en-US" dirty="0"/>
          </a:p>
        </p:txBody>
      </p:sp>
      <p:sp>
        <p:nvSpPr>
          <p:cNvPr id="27"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S_Phase Decoding Tables in DS8-PSK</a:t>
            </a:r>
            <a:endParaRPr lang="en-US" altLang="en-US" sz="2400" b="1" dirty="0"/>
          </a:p>
        </p:txBody>
      </p:sp>
      <p:sp>
        <p:nvSpPr>
          <p:cNvPr id="28"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95304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29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Decoding Procedure in DS8-PSK</a:t>
            </a:r>
            <a:endParaRPr lang="en-US" altLang="en-US" sz="2400" b="1" dirty="0"/>
          </a:p>
        </p:txBody>
      </p:sp>
      <mc:AlternateContent xmlns:mc="http://schemas.openxmlformats.org/markup-compatibility/2006">
        <mc:Choice xmlns:a14="http://schemas.microsoft.com/office/drawing/2010/main" xmlns="" Requires="a14">
          <p:sp>
            <p:nvSpPr>
              <p:cNvPr id="9" name="Rectangle 8"/>
              <p:cNvSpPr/>
              <p:nvPr/>
            </p:nvSpPr>
            <p:spPr>
              <a:xfrm>
                <a:off x="555307" y="1560161"/>
                <a:ext cx="8109784" cy="3240439"/>
              </a:xfrm>
              <a:prstGeom prst="rect">
                <a:avLst/>
              </a:prstGeom>
            </p:spPr>
            <p:txBody>
              <a:bodyPr wrap="none">
                <a:spAutoFit/>
              </a:bodyPr>
              <a:lstStyle/>
              <a:p>
                <a:r>
                  <a:rPr lang="en-US" sz="1400" b="1" dirty="0" smtClean="0">
                    <a:latin typeface="+mj-lt"/>
                  </a:rPr>
                  <a:t>Step 1</a:t>
                </a:r>
                <a:r>
                  <a:rPr lang="en-US" sz="1400" b="1" i="1" dirty="0" smtClean="0">
                    <a:latin typeface="+mj-lt"/>
                  </a:rPr>
                  <a:t>: </a:t>
                </a:r>
                <a:r>
                  <a:rPr lang="en-US" sz="1400" dirty="0" smtClean="0">
                    <a:latin typeface="+mj-lt"/>
                  </a:rPr>
                  <a:t>Choose the proper </a:t>
                </a:r>
                <a:r>
                  <a:rPr lang="en-US" sz="1400" b="1" dirty="0" smtClean="0">
                    <a:latin typeface="+mj-lt"/>
                  </a:rPr>
                  <a:t>S_Phase decoding Table </a:t>
                </a:r>
                <a:r>
                  <a:rPr lang="en-US" sz="1400" dirty="0" smtClean="0">
                    <a:latin typeface="+mj-lt"/>
                  </a:rPr>
                  <a:t>(among 7 tables) according to the dimming level:</a:t>
                </a:r>
              </a:p>
              <a:p>
                <a:pPr marL="742950" lvl="1" indent="-285750">
                  <a:buFont typeface="Wingdings" panose="05000000000000000000" pitchFamily="2" charset="2"/>
                  <a:buChar char="§"/>
                </a:pPr>
                <a:r>
                  <a:rPr lang="en-US" sz="1400" b="1" dirty="0" smtClean="0">
                    <a:latin typeface="+mj-lt"/>
                  </a:rPr>
                  <a:t>Dimming level </a:t>
                </a:r>
                <a14:m>
                  <m:oMath xmlns:m="http://schemas.openxmlformats.org/officeDocument/2006/math">
                    <m:r>
                      <a:rPr lang="en-US" sz="1400" b="1" i="1" smtClean="0">
                        <a:solidFill>
                          <a:schemeClr val="tx1"/>
                        </a:solidFill>
                        <a:latin typeface="Cambria Math"/>
                      </a:rPr>
                      <m:t>=</m:t>
                    </m:r>
                    <m:f>
                      <m:fPr>
                        <m:ctrlPr>
                          <a:rPr lang="en-US" sz="1400" b="1" i="1">
                            <a:solidFill>
                              <a:schemeClr val="tx1"/>
                            </a:solidFill>
                            <a:latin typeface="Cambria Math"/>
                          </a:rPr>
                        </m:ctrlPr>
                      </m:fPr>
                      <m:num>
                        <m:nary>
                          <m:naryPr>
                            <m:chr m:val="∑"/>
                            <m:subHide m:val="on"/>
                            <m:supHide m:val="on"/>
                            <m:ctrlPr>
                              <a:rPr lang="en-US" sz="1400" b="1" i="1">
                                <a:solidFill>
                                  <a:schemeClr val="tx1"/>
                                </a:solidFill>
                                <a:latin typeface="Cambria Math"/>
                              </a:rPr>
                            </m:ctrlPr>
                          </m:naryPr>
                          <m:sub/>
                          <m:sup/>
                          <m:e>
                            <m:r>
                              <a:rPr lang="en-US" sz="1400" b="1" i="1">
                                <a:solidFill>
                                  <a:schemeClr val="tx1"/>
                                </a:solidFill>
                                <a:latin typeface="Cambria Math"/>
                              </a:rPr>
                              <m:t>"</m:t>
                            </m:r>
                            <m:r>
                              <a:rPr lang="en-US" sz="1400" b="1" i="1">
                                <a:solidFill>
                                  <a:schemeClr val="tx1"/>
                                </a:solidFill>
                                <a:latin typeface="Cambria Math"/>
                              </a:rPr>
                              <m:t>𝟏</m:t>
                            </m:r>
                            <m:r>
                              <a:rPr lang="en-US" sz="1400" b="1" i="1">
                                <a:solidFill>
                                  <a:schemeClr val="tx1"/>
                                </a:solidFill>
                                <a:latin typeface="Cambria Math"/>
                              </a:rPr>
                              <m:t>"</m:t>
                            </m:r>
                          </m:e>
                        </m:nary>
                      </m:num>
                      <m:den>
                        <m:r>
                          <a:rPr lang="en-US" sz="1400" b="1" i="1">
                            <a:solidFill>
                              <a:schemeClr val="tx1"/>
                            </a:solidFill>
                            <a:latin typeface="Cambria Math"/>
                          </a:rPr>
                          <m:t>𝟖</m:t>
                        </m:r>
                      </m:den>
                    </m:f>
                  </m:oMath>
                </a14:m>
                <a:r>
                  <a:rPr lang="en-US" sz="1400" b="1" dirty="0" smtClean="0">
                    <a:latin typeface="+mj-lt"/>
                  </a:rPr>
                  <a:t>		</a:t>
                </a:r>
              </a:p>
              <a:p>
                <a:pPr marL="742950" lvl="1" indent="-285750">
                  <a:buFont typeface="Wingdings" panose="05000000000000000000" pitchFamily="2" charset="2"/>
                  <a:buChar char="§"/>
                </a:pPr>
                <a:r>
                  <a:rPr lang="en-US" sz="1400" dirty="0" smtClean="0">
                    <a:latin typeface="+mj-lt"/>
                  </a:rPr>
                  <a:t>Select the proper </a:t>
                </a:r>
                <a:r>
                  <a:rPr lang="en-US" sz="1400" b="1" dirty="0" smtClean="0">
                    <a:latin typeface="+mj-lt"/>
                  </a:rPr>
                  <a:t>S_Phase decoding table</a:t>
                </a:r>
              </a:p>
              <a:p>
                <a:endParaRPr lang="en-US" sz="1400" b="1" dirty="0" smtClean="0">
                  <a:latin typeface="+mj-lt"/>
                </a:endParaRPr>
              </a:p>
              <a:p>
                <a:r>
                  <a:rPr lang="en-US" sz="1400" b="1" dirty="0" smtClean="0">
                    <a:latin typeface="+mj-lt"/>
                  </a:rPr>
                  <a:t>Step 2: </a:t>
                </a:r>
                <a:r>
                  <a:rPr lang="en-US" sz="1400" dirty="0" smtClean="0">
                    <a:latin typeface="+mj-lt"/>
                  </a:rPr>
                  <a:t>Map with the selected decoding table to find </a:t>
                </a:r>
                <a:r>
                  <a:rPr lang="en-US" sz="1400" b="1" dirty="0" smtClean="0">
                    <a:latin typeface="+mj-lt"/>
                  </a:rPr>
                  <a:t>S_Phase(data)</a:t>
                </a:r>
                <a:r>
                  <a:rPr lang="en-US" sz="1400" dirty="0" smtClean="0">
                    <a:latin typeface="+mj-lt"/>
                  </a:rPr>
                  <a:t>; </a:t>
                </a:r>
                <a:r>
                  <a:rPr lang="en-US" sz="1400" b="1" dirty="0" smtClean="0">
                    <a:latin typeface="+mj-lt"/>
                  </a:rPr>
                  <a:t>S_Phase(reference)</a:t>
                </a:r>
                <a:r>
                  <a:rPr lang="en-US" sz="1400" dirty="0" smtClean="0">
                    <a:latin typeface="+mj-lt"/>
                  </a:rPr>
                  <a:t> and </a:t>
                </a:r>
                <a:r>
                  <a:rPr lang="en-US" sz="1400" b="1" dirty="0" smtClean="0">
                    <a:latin typeface="+mj-lt"/>
                  </a:rPr>
                  <a:t>S_Phase_Shift</a:t>
                </a:r>
              </a:p>
              <a:p>
                <a:pPr lvl="1"/>
                <a:r>
                  <a:rPr lang="en-US" sz="1400" b="1" dirty="0" smtClean="0">
                    <a:latin typeface="+mj-lt"/>
                  </a:rPr>
                  <a:t>Input: </a:t>
                </a:r>
                <a:r>
                  <a:rPr lang="en-US" sz="1400" dirty="0" smtClean="0">
                    <a:latin typeface="+mj-lt"/>
                  </a:rPr>
                  <a:t>The discrete waveforms of a 8-LEDs groups (a </a:t>
                </a:r>
                <a:r>
                  <a:rPr lang="en-US" sz="1400" dirty="0" smtClean="0"/>
                  <a:t>reference</a:t>
                </a:r>
                <a:r>
                  <a:rPr lang="en-US" sz="1400" dirty="0" smtClean="0">
                    <a:latin typeface="+mj-lt"/>
                  </a:rPr>
                  <a:t> group and data groups)	</a:t>
                </a:r>
              </a:p>
              <a:p>
                <a:pPr lvl="1"/>
                <a:r>
                  <a:rPr lang="en-US" sz="1400" b="1" dirty="0" smtClean="0">
                    <a:latin typeface="+mj-lt"/>
                  </a:rPr>
                  <a:t>Output: </a:t>
                </a:r>
                <a:r>
                  <a:rPr lang="en-US" sz="1400" dirty="0" smtClean="0">
                    <a:latin typeface="+mj-lt"/>
                  </a:rPr>
                  <a:t>Spatial Phases</a:t>
                </a:r>
              </a:p>
              <a:p>
                <a:pPr marL="742950" lvl="1" indent="-285750">
                  <a:buFont typeface="Wingdings" panose="05000000000000000000" pitchFamily="2" charset="2"/>
                  <a:buChar char="§"/>
                </a:pPr>
                <a:r>
                  <a:rPr lang="en-US" sz="1400" dirty="0"/>
                  <a:t>S_Phase(reference) </a:t>
                </a:r>
                <a:endParaRPr lang="en-US" sz="1400" dirty="0" smtClean="0"/>
              </a:p>
              <a:p>
                <a:pPr marL="742950" lvl="1" indent="-285750">
                  <a:buFont typeface="Wingdings" panose="05000000000000000000" pitchFamily="2" charset="2"/>
                  <a:buChar char="§"/>
                </a:pPr>
                <a:r>
                  <a:rPr lang="en-US" sz="1400" dirty="0"/>
                  <a:t>S_Phase(data</a:t>
                </a:r>
                <a:r>
                  <a:rPr lang="en-US" sz="1400" dirty="0" smtClean="0"/>
                  <a:t>)</a:t>
                </a:r>
              </a:p>
              <a:p>
                <a:pPr marL="742950" lvl="1" indent="-285750">
                  <a:buFont typeface="Wingdings" panose="05000000000000000000" pitchFamily="2" charset="2"/>
                  <a:buChar char="§"/>
                </a:pPr>
                <a:r>
                  <a:rPr lang="en-US" sz="1400" dirty="0" smtClean="0"/>
                  <a:t>S_Phase_Shift = </a:t>
                </a:r>
                <a:r>
                  <a:rPr lang="en-US" sz="1400" dirty="0"/>
                  <a:t>S_Phase(data</a:t>
                </a:r>
                <a:r>
                  <a:rPr lang="en-US" sz="1400" dirty="0" smtClean="0"/>
                  <a:t>) - </a:t>
                </a:r>
                <a:r>
                  <a:rPr lang="en-US" sz="1400" dirty="0"/>
                  <a:t>S_Phase(reference) </a:t>
                </a:r>
              </a:p>
              <a:p>
                <a:pPr marL="742950" lvl="1" indent="-285750">
                  <a:buFont typeface="Wingdings" panose="05000000000000000000" pitchFamily="2" charset="2"/>
                  <a:buChar char="§"/>
                </a:pPr>
                <a:endParaRPr lang="en-US" sz="1400" b="0" dirty="0" smtClean="0">
                  <a:solidFill>
                    <a:srgbClr val="C00000"/>
                  </a:solidFill>
                  <a:latin typeface="+mj-lt"/>
                </a:endParaRPr>
              </a:p>
              <a:p>
                <a:r>
                  <a:rPr lang="en-US" sz="1400" b="1" dirty="0" smtClean="0">
                    <a:latin typeface="+mj-lt"/>
                  </a:rPr>
                  <a:t>Step 3</a:t>
                </a:r>
                <a:r>
                  <a:rPr lang="en-US" sz="1400" dirty="0" smtClean="0">
                    <a:latin typeface="+mj-lt"/>
                  </a:rPr>
                  <a:t>: Data decoding using Phase-to-Bits table </a:t>
                </a:r>
              </a:p>
              <a:p>
                <a:r>
                  <a:rPr lang="en-US" sz="1400" b="1" dirty="0" smtClean="0">
                    <a:latin typeface="+mj-lt"/>
                  </a:rPr>
                  <a:t>           Input</a:t>
                </a:r>
                <a:r>
                  <a:rPr lang="en-US" sz="1400" b="1" dirty="0">
                    <a:latin typeface="+mj-lt"/>
                  </a:rPr>
                  <a:t>: </a:t>
                </a:r>
                <a:r>
                  <a:rPr lang="en-US" sz="1400" dirty="0"/>
                  <a:t>S_Phase_Shift </a:t>
                </a:r>
                <a:r>
                  <a:rPr lang="en-US" sz="1400" dirty="0" smtClean="0">
                    <a:latin typeface="+mj-lt"/>
                  </a:rPr>
                  <a:t>	</a:t>
                </a:r>
                <a:r>
                  <a:rPr lang="en-US" sz="1400" dirty="0">
                    <a:latin typeface="+mj-lt"/>
                  </a:rPr>
                  <a:t>	</a:t>
                </a:r>
                <a:endParaRPr lang="en-US" sz="1400" dirty="0" smtClean="0">
                  <a:latin typeface="+mj-lt"/>
                </a:endParaRPr>
              </a:p>
              <a:p>
                <a:r>
                  <a:rPr lang="en-US" sz="1400" b="1" dirty="0">
                    <a:latin typeface="+mj-lt"/>
                  </a:rPr>
                  <a:t> </a:t>
                </a:r>
                <a:r>
                  <a:rPr lang="en-US" sz="1400" b="1" dirty="0" smtClean="0">
                    <a:latin typeface="+mj-lt"/>
                  </a:rPr>
                  <a:t>          Output</a:t>
                </a:r>
                <a:r>
                  <a:rPr lang="en-US" sz="1400" b="1" dirty="0">
                    <a:latin typeface="+mj-lt"/>
                  </a:rPr>
                  <a:t>: </a:t>
                </a:r>
                <a:r>
                  <a:rPr lang="en-US" sz="1400" dirty="0" smtClean="0">
                    <a:latin typeface="+mj-lt"/>
                  </a:rPr>
                  <a:t>3 data bits</a:t>
                </a:r>
                <a:endParaRPr lang="en-US" sz="1400" dirty="0">
                  <a:solidFill>
                    <a:srgbClr val="C00000"/>
                  </a:solidFill>
                  <a:latin typeface="+mj-lt"/>
                </a:endParaRPr>
              </a:p>
            </p:txBody>
          </p:sp>
        </mc:Choice>
        <mc:Fallback>
          <p:sp>
            <p:nvSpPr>
              <p:cNvPr id="9" name="Rectangle 8"/>
              <p:cNvSpPr>
                <a:spLocks noRot="1" noChangeAspect="1" noMove="1" noResize="1" noEditPoints="1" noAdjustHandles="1" noChangeArrowheads="1" noChangeShapeType="1" noTextEdit="1"/>
              </p:cNvSpPr>
              <p:nvPr/>
            </p:nvSpPr>
            <p:spPr>
              <a:xfrm>
                <a:off x="555307" y="1560161"/>
                <a:ext cx="8109784" cy="3240439"/>
              </a:xfrm>
              <a:prstGeom prst="rect">
                <a:avLst/>
              </a:prstGeom>
              <a:blipFill rotWithShape="1">
                <a:blip r:embed="rId2" cstate="print"/>
                <a:stretch>
                  <a:fillRect l="-150" t="-188"/>
                </a:stretch>
              </a:blipFill>
            </p:spPr>
            <p:txBody>
              <a:bodyPr/>
              <a:lstStyle/>
              <a:p>
                <a:r>
                  <a:rPr lang="en-US">
                    <a:noFill/>
                  </a:rPr>
                  <a:t> </a:t>
                </a:r>
              </a:p>
            </p:txBody>
          </p:sp>
        </mc:Fallback>
      </mc:AlternateContent>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32246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3"/>
          <p:cNvSpPr txBox="1">
            <a:spLocks noChangeArrowheads="1"/>
          </p:cNvSpPr>
          <p:nvPr/>
        </p:nvSpPr>
        <p:spPr bwMode="auto">
          <a:xfrm>
            <a:off x="234950" y="1301621"/>
            <a:ext cx="8534399" cy="2646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spcAft>
                <a:spcPts val="600"/>
              </a:spcAft>
              <a:buFont typeface="Wingdings" panose="05000000000000000000" pitchFamily="2" charset="2"/>
              <a:buChar char="q"/>
            </a:pPr>
            <a:r>
              <a:rPr lang="en-US" sz="1100" b="1" dirty="0" smtClean="0"/>
              <a:t>spatial phase (</a:t>
            </a:r>
            <a:r>
              <a:rPr lang="en-US" sz="1100" dirty="0" smtClean="0"/>
              <a:t>denoted by </a:t>
            </a:r>
            <a:r>
              <a:rPr lang="en-US" sz="1100" b="1" dirty="0" smtClean="0"/>
              <a:t>S_Phase): </a:t>
            </a:r>
            <a:r>
              <a:rPr lang="en-US" sz="1100" dirty="0" smtClean="0"/>
              <a:t>the phase of a discrete waveform which is built from the states of LEDs on a group those captured and decoded from a global shutter image.  </a:t>
            </a:r>
          </a:p>
          <a:p>
            <a:pPr marL="342900" indent="-342900">
              <a:spcAft>
                <a:spcPts val="600"/>
              </a:spcAft>
              <a:buFont typeface="Wingdings" panose="05000000000000000000" pitchFamily="2" charset="2"/>
              <a:buChar char="q"/>
            </a:pPr>
            <a:r>
              <a:rPr lang="en-US" sz="1100" b="1" dirty="0" smtClean="0"/>
              <a:t>global phase shift: </a:t>
            </a:r>
            <a:r>
              <a:rPr lang="en-US" sz="1100" dirty="0" smtClean="0"/>
              <a:t>the phase value that all </a:t>
            </a:r>
            <a:r>
              <a:rPr lang="en-US" sz="1100" dirty="0"/>
              <a:t>LEDs in a </a:t>
            </a:r>
            <a:r>
              <a:rPr lang="en-US" sz="1100" i="1" dirty="0" smtClean="0"/>
              <a:t>data group </a:t>
            </a:r>
            <a:r>
              <a:rPr lang="en-US" sz="1100" dirty="0"/>
              <a:t>together are shifted </a:t>
            </a:r>
            <a:r>
              <a:rPr lang="en-US" sz="1100" dirty="0" smtClean="0"/>
              <a:t>to </a:t>
            </a:r>
            <a:r>
              <a:rPr lang="en-US" sz="1100" dirty="0"/>
              <a:t>transmit data</a:t>
            </a:r>
            <a:r>
              <a:rPr lang="en-US" sz="1100" dirty="0" smtClean="0"/>
              <a:t>.</a:t>
            </a:r>
          </a:p>
          <a:p>
            <a:pPr marL="342900" indent="-342900">
              <a:spcAft>
                <a:spcPts val="600"/>
              </a:spcAft>
              <a:buFont typeface="Wingdings" panose="05000000000000000000" pitchFamily="2" charset="2"/>
              <a:buChar char="q"/>
            </a:pPr>
            <a:r>
              <a:rPr lang="en-US" sz="1100" b="1" dirty="0" smtClean="0"/>
              <a:t>data group: </a:t>
            </a:r>
            <a:r>
              <a:rPr lang="en-US" sz="1100" dirty="0" smtClean="0"/>
              <a:t>A group of data LEDs those operate together to transmit a data symbol </a:t>
            </a:r>
          </a:p>
          <a:p>
            <a:pPr marL="342900" indent="-342900">
              <a:spcAft>
                <a:spcPts val="600"/>
              </a:spcAft>
              <a:buFont typeface="Wingdings" panose="05000000000000000000" pitchFamily="2" charset="2"/>
              <a:buChar char="q"/>
            </a:pPr>
            <a:r>
              <a:rPr lang="en-US" sz="1100" b="1" dirty="0" smtClean="0"/>
              <a:t>reference group: </a:t>
            </a:r>
            <a:r>
              <a:rPr lang="en-US" sz="1100" dirty="0"/>
              <a:t>A group of </a:t>
            </a:r>
            <a:r>
              <a:rPr lang="en-US" sz="1100" dirty="0" smtClean="0"/>
              <a:t>reference </a:t>
            </a:r>
            <a:r>
              <a:rPr lang="en-US" sz="1100" dirty="0"/>
              <a:t>LEDs those operate together to transmit a </a:t>
            </a:r>
            <a:r>
              <a:rPr lang="en-US" sz="1100" dirty="0" smtClean="0"/>
              <a:t>reference signal </a:t>
            </a:r>
          </a:p>
          <a:p>
            <a:pPr marL="342900" indent="-342900">
              <a:spcAft>
                <a:spcPts val="600"/>
              </a:spcAft>
              <a:buFont typeface="Wingdings" panose="05000000000000000000" pitchFamily="2" charset="2"/>
              <a:buChar char="q"/>
            </a:pPr>
            <a:r>
              <a:rPr lang="en-US" sz="1100" b="1" dirty="0" err="1"/>
              <a:t>S_Phase</a:t>
            </a:r>
            <a:r>
              <a:rPr lang="en-US" sz="1100" b="1" dirty="0"/>
              <a:t> shift</a:t>
            </a:r>
            <a:r>
              <a:rPr lang="en-US" sz="1100" dirty="0"/>
              <a:t>: the abstraction value between the </a:t>
            </a:r>
            <a:r>
              <a:rPr lang="en-US" sz="1100" i="1" dirty="0"/>
              <a:t>spatial phase </a:t>
            </a:r>
            <a:r>
              <a:rPr lang="en-US" sz="1100" dirty="0" smtClean="0"/>
              <a:t>values </a:t>
            </a:r>
            <a:r>
              <a:rPr lang="en-US" sz="1100" dirty="0"/>
              <a:t>of </a:t>
            </a:r>
            <a:r>
              <a:rPr lang="en-US" sz="1100" i="1" dirty="0"/>
              <a:t>data group </a:t>
            </a:r>
            <a:r>
              <a:rPr lang="en-US" sz="1100" dirty="0"/>
              <a:t>and of the </a:t>
            </a:r>
            <a:r>
              <a:rPr lang="en-US" sz="1100" i="1" dirty="0"/>
              <a:t>reference group</a:t>
            </a:r>
            <a:r>
              <a:rPr lang="en-US" sz="1100" dirty="0"/>
              <a:t>.</a:t>
            </a:r>
          </a:p>
          <a:p>
            <a:pPr marL="342900" indent="-342900">
              <a:spcAft>
                <a:spcPts val="600"/>
              </a:spcAft>
              <a:buFont typeface="Wingdings" panose="05000000000000000000" pitchFamily="2" charset="2"/>
              <a:buChar char="q"/>
            </a:pPr>
            <a:r>
              <a:rPr lang="en-US" sz="1100" b="1" dirty="0" smtClean="0"/>
              <a:t>long exposure bad-sampling:</a:t>
            </a:r>
            <a:r>
              <a:rPr lang="en-US" sz="1100" dirty="0" smtClean="0"/>
              <a:t> an image sampling that captures an unclear sate of LED (neither ON nor OFF) due to long exposure time.</a:t>
            </a:r>
          </a:p>
          <a:p>
            <a:pPr marL="342900" indent="-342900">
              <a:spcAft>
                <a:spcPts val="600"/>
              </a:spcAft>
              <a:buFont typeface="Wingdings" panose="05000000000000000000" pitchFamily="2" charset="2"/>
              <a:buChar char="q"/>
            </a:pPr>
            <a:r>
              <a:rPr lang="en-US" sz="1100" b="1" dirty="0" smtClean="0"/>
              <a:t>SM-PSK</a:t>
            </a:r>
            <a:r>
              <a:rPr lang="en-US" sz="1100" dirty="0" smtClean="0"/>
              <a:t> (e.g. S2-PSK; S8-PSK; etc.): Spatial Multiple-Phase Shift Keying</a:t>
            </a:r>
          </a:p>
          <a:p>
            <a:pPr marL="342900" indent="-342900">
              <a:spcAft>
                <a:spcPts val="600"/>
              </a:spcAft>
              <a:buFont typeface="Wingdings" panose="05000000000000000000" pitchFamily="2" charset="2"/>
              <a:buChar char="q"/>
            </a:pPr>
            <a:r>
              <a:rPr lang="en-US" sz="1100" b="1" dirty="0" smtClean="0"/>
              <a:t>DSM-PSK</a:t>
            </a:r>
            <a:r>
              <a:rPr lang="en-US" sz="1100" dirty="0" smtClean="0"/>
              <a:t> (e.g. DS8-PSK): Dimmable SM-PSK</a:t>
            </a:r>
          </a:p>
          <a:p>
            <a:pPr marL="342900" indent="-342900">
              <a:spcAft>
                <a:spcPts val="600"/>
              </a:spcAft>
              <a:buFont typeface="Wingdings" panose="05000000000000000000" pitchFamily="2" charset="2"/>
              <a:buChar char="q"/>
            </a:pPr>
            <a:endParaRPr lang="en-US" sz="1100" dirty="0"/>
          </a:p>
          <a:p>
            <a:pPr marL="342900" indent="-342900">
              <a:spcAft>
                <a:spcPts val="600"/>
              </a:spcAft>
              <a:buFont typeface="Wingdings" panose="05000000000000000000" pitchFamily="2" charset="2"/>
              <a:buChar char="q"/>
            </a:pPr>
            <a:endParaRPr lang="en-US" sz="1100" b="1" dirty="0"/>
          </a:p>
        </p:txBody>
      </p:sp>
      <p:sp>
        <p:nvSpPr>
          <p:cNvPr id="10" name="Text Box 2"/>
          <p:cNvSpPr txBox="1">
            <a:spLocks noChangeArrowheads="1"/>
          </p:cNvSpPr>
          <p:nvPr/>
        </p:nvSpPr>
        <p:spPr bwMode="auto">
          <a:xfrm>
            <a:off x="457200" y="681335"/>
            <a:ext cx="778033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400" b="1" dirty="0" smtClean="0"/>
              <a:t>Definitions</a:t>
            </a:r>
            <a:endParaRPr lang="en-US" altLang="en-US" sz="2400" b="1"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673200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65989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modes</a:t>
            </a:r>
            <a:endParaRPr lang="en-US" altLang="en-US" sz="40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2210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xmlns="" val="368726045"/>
              </p:ext>
            </p:extLst>
          </p:nvPr>
        </p:nvGraphicFramePr>
        <p:xfrm>
          <a:off x="430427" y="1219200"/>
          <a:ext cx="8408773" cy="2438400"/>
        </p:xfrm>
        <a:graphic>
          <a:graphicData uri="http://schemas.openxmlformats.org/drawingml/2006/table">
            <a:tbl>
              <a:tblPr>
                <a:tableStyleId>{793D81CF-94F2-401A-BA57-92F5A7B2D0C5}</a:tableStyleId>
              </a:tblPr>
              <a:tblGrid>
                <a:gridCol w="1219200"/>
                <a:gridCol w="1143000"/>
                <a:gridCol w="248299"/>
                <a:gridCol w="894701"/>
                <a:gridCol w="1483264"/>
                <a:gridCol w="1031336"/>
                <a:gridCol w="1295400"/>
                <a:gridCol w="1093573"/>
              </a:tblGrid>
              <a:tr h="1905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latin typeface="Calibri" panose="020F0502020204030204" pitchFamily="34" charset="0"/>
                        </a:rPr>
                        <a:t>Data rate</a:t>
                      </a:r>
                      <a:endParaRPr lang="en-US" sz="1400" b="1"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400" b="1" u="none" strike="noStrike" dirty="0">
                          <a:effectLst/>
                          <a:latin typeface="Calibri" panose="020F0502020204030204" pitchFamily="34" charset="0"/>
                        </a:rPr>
                        <a:t>Compatibility Support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390525">
                <a:tc>
                  <a:txBody>
                    <a:bodyPr/>
                    <a:lstStyle/>
                    <a:p>
                      <a:pPr algn="ctr" fontAlgn="b"/>
                      <a:r>
                        <a:rPr lang="en-US" sz="1400" b="0" i="0" u="none" strike="noStrike" dirty="0" smtClean="0">
                          <a:solidFill>
                            <a:srgbClr val="000000"/>
                          </a:solidFill>
                          <a:effectLst/>
                          <a:latin typeface="Calibri" panose="020F0502020204030204" pitchFamily="34" charset="0"/>
                        </a:rPr>
                        <a:t>PHY modes</a:t>
                      </a:r>
                    </a:p>
                    <a:p>
                      <a:pPr algn="ctr" fontAlgn="b"/>
                      <a:r>
                        <a:rPr lang="en-US" sz="1400" b="0" i="0" u="none" strike="noStrike" dirty="0" smtClean="0">
                          <a:solidFill>
                            <a:srgbClr val="000000"/>
                          </a:solidFill>
                          <a:effectLst/>
                          <a:latin typeface="Calibri" panose="020F0502020204030204" pitchFamily="34" charset="0"/>
                        </a:rPr>
                        <a:t>ID</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smtClean="0">
                          <a:effectLst/>
                          <a:latin typeface="Calibri" panose="020F0502020204030204" pitchFamily="34" charset="0"/>
                        </a:rPr>
                        <a:t>Modulation</a:t>
                      </a:r>
                    </a:p>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dirty="0">
                          <a:effectLst/>
                          <a:latin typeface="Calibri" panose="020F0502020204030204" pitchFamily="34" charset="0"/>
                        </a:rPr>
                        <a:t>Symbol </a:t>
                      </a:r>
                      <a:r>
                        <a:rPr lang="en-US" sz="1400" u="none" strike="noStrike" dirty="0" smtClean="0">
                          <a:effectLst/>
                          <a:latin typeface="Calibri" panose="020F0502020204030204" pitchFamily="34" charset="0"/>
                        </a:rPr>
                        <a:t>Rate (/sec)</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latin typeface="Calibri" panose="020F0502020204030204" pitchFamily="34" charset="0"/>
                        </a:rPr>
                        <a:t>(e.g. 10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symbol/s</a:t>
                      </a:r>
                      <a:r>
                        <a:rPr lang="en-US" sz="1400" u="none" strike="noStrike" dirty="0">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Varying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frame </a:t>
                      </a:r>
                      <a:r>
                        <a:rPr lang="en-US" sz="1400" u="none" strike="noStrike" dirty="0">
                          <a:effectLst/>
                          <a:latin typeface="Calibri" panose="020F0502020204030204" pitchFamily="34" charset="0"/>
                        </a:rPr>
                        <a:t>rates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latin typeface="Calibri" panose="020F0502020204030204" pitchFamily="34" charset="0"/>
                        </a:rPr>
                        <a:t>Long-exposure mitigation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shutter </a:t>
                      </a:r>
                      <a:endParaRPr lang="en-US" sz="1400" u="none" strike="noStrike" dirty="0" smtClean="0">
                        <a:effectLst/>
                        <a:latin typeface="Calibri" panose="020F0502020204030204" pitchFamily="34" charset="0"/>
                      </a:endParaRPr>
                    </a:p>
                    <a:p>
                      <a:pPr algn="ctr" fontAlgn="b"/>
                      <a:r>
                        <a:rPr lang="en-US" sz="1400" u="none" strike="noStrike" dirty="0" smtClean="0">
                          <a:effectLst/>
                          <a:latin typeface="Calibri" panose="020F0502020204030204" pitchFamily="34" charset="0"/>
                        </a:rPr>
                        <a:t>type</a:t>
                      </a:r>
                      <a:endParaRPr lang="en-US" sz="1400" b="0" i="0" u="none" strike="noStrike" dirty="0">
                        <a:solidFill>
                          <a:srgbClr val="000000"/>
                        </a:solidFill>
                        <a:effectLst/>
                        <a:latin typeface="Calibri" panose="020F0502020204030204" pitchFamily="34" charset="0"/>
                      </a:endParaRPr>
                    </a:p>
                  </a:txBody>
                  <a:tcPr marL="9525" marR="9525" marT="9525" marB="0" anchor="b"/>
                </a:tc>
              </a:tr>
              <a:tr h="287655">
                <a:tc>
                  <a:txBody>
                    <a:bodyPr/>
                    <a:lstStyle/>
                    <a:p>
                      <a:pPr algn="ctr" fontAlgn="b"/>
                      <a:r>
                        <a:rPr lang="en-US" sz="1400" b="0" i="0" u="none" strike="noStrike" dirty="0" smtClean="0">
                          <a:solidFill>
                            <a:srgbClr val="000000"/>
                          </a:solidFill>
                          <a:effectLst/>
                          <a:latin typeface="Calibri" panose="020F0502020204030204" pitchFamily="34" charset="0"/>
                        </a:rPr>
                        <a:t>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2.5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7655">
                <a:tc>
                  <a:txBody>
                    <a:bodyPr/>
                    <a:lstStyle/>
                    <a:p>
                      <a:pPr algn="ctr" fontAlgn="b"/>
                      <a:r>
                        <a:rPr lang="en-US" sz="1400" u="none" strike="noStrike" dirty="0" smtClean="0">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1.92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289560">
                <a:tc>
                  <a:txBody>
                    <a:bodyPr/>
                    <a:lstStyle/>
                    <a:p>
                      <a:pPr algn="ctr" fontAlgn="b"/>
                      <a:r>
                        <a:rPr lang="en-US" sz="1400" b="0" i="0" u="none" strike="noStrike" dirty="0" smtClean="0">
                          <a:solidFill>
                            <a:srgbClr val="000000"/>
                          </a:solidFill>
                          <a:effectLst/>
                          <a:latin typeface="Calibri" panose="020F0502020204030204" pitchFamily="34" charset="0"/>
                        </a:rPr>
                        <a:t>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0.96 kbps</a:t>
                      </a: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Y</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r h="304800">
                <a:tc>
                  <a:txBody>
                    <a:bodyPr/>
                    <a:lstStyle/>
                    <a:p>
                      <a:pPr algn="ctr" fontAlgn="b"/>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S2-PSK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algn="ctr"/>
                      <a:r>
                        <a:rPr lang="en-US" sz="1400" u="none" strike="noStrike" kern="1200" dirty="0" smtClean="0">
                          <a:solidFill>
                            <a:schemeClr val="dk1"/>
                          </a:solidFill>
                          <a:effectLst/>
                          <a:latin typeface="Calibri" panose="020F0502020204030204" pitchFamily="34" charset="0"/>
                          <a:ea typeface="+mn-ea"/>
                          <a:cs typeface="+mn-cs"/>
                        </a:rPr>
                        <a:t>40 kbps</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kern="1200" dirty="0" smtClean="0">
                          <a:solidFill>
                            <a:schemeClr val="dk1"/>
                          </a:solidFill>
                          <a:effectLst/>
                          <a:latin typeface="Calibri" panose="020F0502020204030204" pitchFamily="34" charset="0"/>
                          <a:ea typeface="+mn-ea"/>
                          <a:cs typeface="+mn-cs"/>
                        </a:rPr>
                        <a:t>Y</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400" u="none" strike="noStrike" kern="1200" dirty="0" smtClean="0">
                          <a:solidFill>
                            <a:schemeClr val="dk1"/>
                          </a:solidFill>
                          <a:effectLst/>
                          <a:latin typeface="Calibri" panose="020F0502020204030204" pitchFamily="34" charset="0"/>
                          <a:ea typeface="+mn-ea"/>
                          <a:cs typeface="+mn-cs"/>
                        </a:rPr>
                        <a:t>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400" b="0"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Calibri" panose="020F0502020204030204" pitchFamily="34" charset="0"/>
                          <a:ea typeface="+mn-ea"/>
                          <a:cs typeface="+mn-cs"/>
                        </a:rPr>
                        <a:t>30.7 kbps</a:t>
                      </a:r>
                      <a:endParaRPr lang="en-US" sz="1400" b="0" i="0" u="none" strike="noStrike" kern="1200" dirty="0">
                        <a:solidFill>
                          <a:srgbClr val="000000"/>
                        </a:solidFill>
                        <a:effectLst/>
                        <a:latin typeface="Calibri" panose="020F0502020204030204" pitchFamily="34" charset="0"/>
                        <a:ea typeface="+mn-ea"/>
                        <a:cs typeface="+mn-cs"/>
                      </a:endParaRP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1400" b="0" i="0" u="none" strike="noStrike" dirty="0" smtClean="0">
                          <a:solidFill>
                            <a:srgbClr val="000000"/>
                          </a:solidFill>
                          <a:effectLst/>
                          <a:latin typeface="Calibri" panose="020F0502020204030204" pitchFamily="34" charset="0"/>
                        </a:rPr>
                        <a:t>21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kern="1200" dirty="0" smtClean="0">
                          <a:solidFill>
                            <a:schemeClr val="dk1"/>
                          </a:solidFill>
                          <a:effectLst/>
                          <a:latin typeface="Calibri" panose="020F0502020204030204" pitchFamily="34" charset="0"/>
                          <a:ea typeface="+mn-ea"/>
                          <a:cs typeface="+mn-cs"/>
                        </a:rPr>
                        <a:t>DS8-PSK</a:t>
                      </a:r>
                      <a:endParaRPr lang="en-US" sz="1400" u="none" strike="noStrike" kern="1200" dirty="0">
                        <a:solidFill>
                          <a:schemeClr val="dk1"/>
                        </a:solidFill>
                        <a:effectLst/>
                        <a:latin typeface="Calibri" panose="020F0502020204030204" pitchFamily="34" charset="0"/>
                        <a:ea typeface="+mn-ea"/>
                        <a:cs typeface="+mn-cs"/>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5/ 10/ 15</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15.3 kbps</a:t>
                      </a:r>
                    </a:p>
                  </a:txBody>
                  <a:tcPr/>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latin typeface="Calibri" panose="020F0502020204030204" pitchFamily="34" charset="0"/>
                        </a:rPr>
                        <a:t>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Calibri" panose="020F0502020204030204" pitchFamily="34" charset="0"/>
                        </a:rPr>
                        <a:t>Global</a:t>
                      </a:r>
                      <a:endParaRPr lang="en-US" sz="1400" b="0" i="0" u="none" strike="noStrike" dirty="0" smtClean="0">
                        <a:solidFill>
                          <a:srgbClr val="000000"/>
                        </a:solidFill>
                        <a:effectLst/>
                        <a:latin typeface="Calibri" panose="020F0502020204030204" pitchFamily="34" charset="0"/>
                      </a:endParaRPr>
                    </a:p>
                  </a:txBody>
                  <a:tcPr marL="9525" marR="9525" marT="9525" marB="0" anchor="ctr"/>
                </a:tc>
              </a:tr>
            </a:tbl>
          </a:graphicData>
        </a:graphic>
      </p:graphicFrame>
      <p:sp>
        <p:nvSpPr>
          <p:cNvPr id="1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modes for SM-PSK and DSM-PSK</a:t>
            </a:r>
            <a:endParaRPr lang="en-US" altLang="en-US" sz="2400" b="1" dirty="0"/>
          </a:p>
        </p:txBody>
      </p:sp>
      <p:graphicFrame>
        <p:nvGraphicFramePr>
          <p:cNvPr id="11" name="Table 10"/>
          <p:cNvGraphicFramePr>
            <a:graphicFrameLocks noGrp="1"/>
          </p:cNvGraphicFramePr>
          <p:nvPr>
            <p:extLst>
              <p:ext uri="{D42A27DB-BD31-4B8C-83A1-F6EECF244321}">
                <p14:modId xmlns:p14="http://schemas.microsoft.com/office/powerpoint/2010/main" xmlns="" val="532941260"/>
              </p:ext>
            </p:extLst>
          </p:nvPr>
        </p:nvGraphicFramePr>
        <p:xfrm>
          <a:off x="152400" y="4724400"/>
          <a:ext cx="8940801" cy="1508760"/>
        </p:xfrm>
        <a:graphic>
          <a:graphicData uri="http://schemas.openxmlformats.org/drawingml/2006/table">
            <a:tbl>
              <a:tblPr firstRow="1" bandRow="1">
                <a:tableStyleId>{5940675A-B579-460E-94D1-54222C63F5DA}</a:tableStyleId>
              </a:tblPr>
              <a:tblGrid>
                <a:gridCol w="1066800"/>
                <a:gridCol w="2590800"/>
                <a:gridCol w="2667000"/>
                <a:gridCol w="2616201"/>
              </a:tblGrid>
              <a:tr h="335433">
                <a:tc>
                  <a:txBody>
                    <a:bodyPr/>
                    <a:lstStyle/>
                    <a:p>
                      <a:endParaRPr lang="en-US" sz="1200" dirty="0"/>
                    </a:p>
                  </a:txBody>
                  <a:tcPr/>
                </a:tc>
                <a:tc>
                  <a:txBody>
                    <a:bodyPr/>
                    <a:lstStyle/>
                    <a:p>
                      <a:pPr algn="ctr"/>
                      <a:r>
                        <a:rPr lang="en-US" sz="1200" b="1" dirty="0" smtClean="0"/>
                        <a:t>S2-PSK</a:t>
                      </a:r>
                      <a:endParaRPr lang="en-US" sz="1200" b="1" dirty="0"/>
                    </a:p>
                  </a:txBody>
                  <a:tcPr/>
                </a:tc>
                <a:tc>
                  <a:txBody>
                    <a:bodyPr/>
                    <a:lstStyle/>
                    <a:p>
                      <a:pPr algn="ctr"/>
                      <a:r>
                        <a:rPr lang="en-US" sz="1200" b="1" dirty="0" smtClean="0"/>
                        <a:t>S8-PSK</a:t>
                      </a:r>
                      <a:endParaRPr lang="en-US" sz="1200" b="1" dirty="0"/>
                    </a:p>
                  </a:txBody>
                  <a:tcPr/>
                </a:tc>
                <a:tc>
                  <a:txBody>
                    <a:bodyPr/>
                    <a:lstStyle/>
                    <a:p>
                      <a:pPr algn="ctr"/>
                      <a:r>
                        <a:rPr lang="en-US" sz="1200" b="1" dirty="0" smtClean="0"/>
                        <a:t>DS8-PSK</a:t>
                      </a:r>
                      <a:endParaRPr lang="en-US" sz="1200" b="1" dirty="0"/>
                    </a:p>
                  </a:txBody>
                  <a:tcPr/>
                </a:tc>
              </a:tr>
              <a:tr h="578967">
                <a:tc>
                  <a:txBody>
                    <a:bodyPr/>
                    <a:lstStyle/>
                    <a:p>
                      <a:r>
                        <a:rPr lang="en-US" sz="1100" b="1" dirty="0" smtClean="0"/>
                        <a:t>Data rate [bps]</a:t>
                      </a:r>
                      <a:endParaRPr lang="en-US" sz="1100" b="1" dirty="0"/>
                    </a:p>
                  </a:txBody>
                  <a:tcPr/>
                </a:tc>
                <a:tc>
                  <a:txBody>
                    <a:bodyPr/>
                    <a:lstStyle/>
                    <a:p>
                      <a:r>
                        <a:rPr lang="en-US" sz="1100" baseline="0" dirty="0" smtClean="0"/>
                        <a:t>Data rate = (bit/symbol) x (symbol rate)</a:t>
                      </a:r>
                    </a:p>
                    <a:p>
                      <a:r>
                        <a:rPr lang="en-US" sz="1100" baseline="0" dirty="0" smtClean="0"/>
                        <a:t>                = (K) x  10 </a:t>
                      </a:r>
                      <a:endParaRPr lang="en-US" sz="1100" dirty="0"/>
                    </a:p>
                  </a:txBody>
                  <a:tcPr marL="0" marR="0"/>
                </a:tc>
                <a:tc>
                  <a:txBody>
                    <a:bodyPr/>
                    <a:lstStyle/>
                    <a:p>
                      <a:r>
                        <a:rPr lang="en-US" sz="1100" baseline="0" dirty="0" smtClean="0"/>
                        <a:t>Data rate = (bit/symbol) x (symbol rate)</a:t>
                      </a:r>
                    </a:p>
                    <a:p>
                      <a:r>
                        <a:rPr lang="en-US" sz="1100" baseline="0" dirty="0" smtClean="0"/>
                        <a:t>                = (3×K/4) x  10 </a:t>
                      </a:r>
                      <a:endParaRPr lang="en-US" sz="1100" dirty="0"/>
                    </a:p>
                  </a:txBody>
                  <a:tcPr marL="0"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Data rate = (bit/symbol) x (symbol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 (3×K/8) x  10 </a:t>
                      </a:r>
                    </a:p>
                  </a:txBody>
                  <a:tcPr marL="0" marR="0"/>
                </a:tc>
              </a:tr>
              <a:tr h="578967">
                <a:tc>
                  <a:txBody>
                    <a:bodyPr/>
                    <a:lstStyle/>
                    <a:p>
                      <a:r>
                        <a:rPr lang="en-US" sz="1100" b="1" dirty="0" smtClean="0"/>
                        <a:t>Advantages</a:t>
                      </a:r>
                      <a:endParaRPr lang="en-US" sz="1100" b="1" dirty="0"/>
                    </a:p>
                  </a:txBody>
                  <a:tcPr/>
                </a:tc>
                <a:tc>
                  <a:txBody>
                    <a:bodyPr/>
                    <a:lstStyle/>
                    <a:p>
                      <a:r>
                        <a:rPr lang="en-US" sz="1100" dirty="0" smtClean="0"/>
                        <a:t>- Highest</a:t>
                      </a:r>
                      <a:r>
                        <a:rPr lang="en-US" sz="1100" baseline="0" dirty="0" smtClean="0"/>
                        <a:t> data rate</a:t>
                      </a:r>
                    </a:p>
                    <a:p>
                      <a:endParaRPr lang="en-US" sz="1100" dirty="0"/>
                    </a:p>
                  </a:txBody>
                  <a:tcPr marR="0"/>
                </a:tc>
                <a:tc>
                  <a:txBody>
                    <a:bodyPr/>
                    <a:lstStyle/>
                    <a:p>
                      <a:r>
                        <a:rPr lang="en-US" sz="1100" dirty="0" smtClean="0"/>
                        <a:t>- Support for</a:t>
                      </a:r>
                      <a:r>
                        <a:rPr lang="en-US" sz="1100" baseline="0" dirty="0" smtClean="0"/>
                        <a:t> decoding even under presence of </a:t>
                      </a:r>
                      <a:r>
                        <a:rPr lang="en-US" sz="1100" dirty="0" smtClean="0"/>
                        <a:t>bad-sampling due to long-exposure time</a:t>
                      </a:r>
                      <a:endParaRPr lang="en-US" sz="1100" dirty="0"/>
                    </a:p>
                  </a:txBody>
                  <a:tcPr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Dimming supported in steps of 12.5%</a:t>
                      </a:r>
                    </a:p>
                  </a:txBody>
                  <a:tcPr marR="0"/>
                </a:tc>
              </a:tr>
            </a:tbl>
          </a:graphicData>
        </a:graphic>
      </p:graphicFrame>
      <p:sp>
        <p:nvSpPr>
          <p:cNvPr id="3" name="TextBox 2"/>
          <p:cNvSpPr txBox="1"/>
          <p:nvPr/>
        </p:nvSpPr>
        <p:spPr>
          <a:xfrm>
            <a:off x="152400" y="4419600"/>
            <a:ext cx="2449710" cy="276999"/>
          </a:xfrm>
          <a:prstGeom prst="rect">
            <a:avLst/>
          </a:prstGeom>
          <a:noFill/>
        </p:spPr>
        <p:txBody>
          <a:bodyPr wrap="none" rtlCol="0">
            <a:spAutoFit/>
          </a:bodyPr>
          <a:lstStyle/>
          <a:p>
            <a:r>
              <a:rPr lang="en-US" dirty="0" smtClean="0"/>
              <a:t>where K is the number of data LEDs</a:t>
            </a:r>
            <a:endParaRPr lang="en-US" dirty="0"/>
          </a:p>
        </p:txBody>
      </p:sp>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07870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2667000" y="2897188"/>
            <a:ext cx="444243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PHY frame structure</a:t>
            </a:r>
            <a:endParaRPr lang="en-US" altLang="en-US" sz="40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484400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33</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a:xfrm>
            <a:off x="228600" y="1143000"/>
            <a:ext cx="8470386" cy="1600438"/>
          </a:xfrm>
          <a:prstGeom prst="rect">
            <a:avLst/>
          </a:prstGeom>
        </p:spPr>
        <p:txBody>
          <a:bodyPr wrap="square">
            <a:spAutoFit/>
          </a:bodyPr>
          <a:lstStyle/>
          <a:p>
            <a:r>
              <a:rPr lang="en-US" sz="1400" b="1" dirty="0" smtClean="0">
                <a:latin typeface="+mj-lt"/>
              </a:rPr>
              <a:t>SHR and PHR design	</a:t>
            </a:r>
            <a:r>
              <a:rPr lang="en-US" sz="1400" dirty="0" smtClean="0">
                <a:latin typeface="+mj-lt"/>
              </a:rPr>
              <a:t>			</a:t>
            </a:r>
          </a:p>
          <a:p>
            <a:pPr marL="285750" indent="-285750">
              <a:buFont typeface="Wingdings" panose="05000000000000000000" pitchFamily="2" charset="2"/>
              <a:buChar char="§"/>
            </a:pPr>
            <a:r>
              <a:rPr lang="en-US" sz="1400" dirty="0" smtClean="0">
                <a:solidFill>
                  <a:srgbClr val="000000"/>
                </a:solidFill>
                <a:latin typeface="+mj-lt"/>
                <a:ea typeface="Malgun Gothic"/>
                <a:cs typeface="Times New Roman"/>
              </a:rPr>
              <a:t>Preamble symbols </a:t>
            </a:r>
            <a:r>
              <a:rPr lang="en-US" sz="1400" dirty="0" smtClean="0">
                <a:latin typeface="+mj-lt"/>
              </a:rPr>
              <a:t>are inverse forms in order to </a:t>
            </a:r>
          </a:p>
          <a:p>
            <a:pPr marL="742950" lvl="1" indent="-285750">
              <a:buFont typeface="Arial" panose="020B0604020202020204" pitchFamily="34" charset="0"/>
              <a:buChar char="•"/>
            </a:pPr>
            <a:r>
              <a:rPr lang="en-US" sz="1400" dirty="0" smtClean="0">
                <a:latin typeface="+mj-lt"/>
              </a:rPr>
              <a:t>Help a receiver in identifying how many LEDs available on the transmitter.</a:t>
            </a:r>
          </a:p>
          <a:p>
            <a:pPr marL="742950" lvl="1" indent="-285750">
              <a:buFont typeface="Arial" panose="020B0604020202020204" pitchFamily="34" charset="0"/>
              <a:buChar char="•"/>
            </a:pPr>
            <a:r>
              <a:rPr lang="en-US" sz="1400" dirty="0" smtClean="0">
                <a:latin typeface="+mj-lt"/>
              </a:rPr>
              <a:t>Help a receiver in identifying how many LEDs-groups available</a:t>
            </a:r>
          </a:p>
          <a:p>
            <a:pPr marL="285750" indent="-285750">
              <a:buFont typeface="Wingdings" panose="05000000000000000000" pitchFamily="2" charset="2"/>
              <a:buChar char="§"/>
            </a:pPr>
            <a:r>
              <a:rPr lang="en-US" sz="1400" dirty="0" smtClean="0">
                <a:latin typeface="+mj-lt"/>
              </a:rPr>
              <a:t>Preamble symbols are at lowest spatial-resolution among available spatial PHY modes.</a:t>
            </a:r>
          </a:p>
          <a:p>
            <a:pPr marL="285750" indent="-285750">
              <a:buFont typeface="Wingdings" panose="05000000000000000000" pitchFamily="2" charset="2"/>
              <a:buChar char="§"/>
            </a:pPr>
            <a:r>
              <a:rPr lang="en-US" sz="1400" dirty="0" smtClean="0">
                <a:latin typeface="+mj-lt"/>
              </a:rPr>
              <a:t>Although the resolution can be increased at PSDU, the </a:t>
            </a:r>
            <a:r>
              <a:rPr lang="en-US" sz="1400" i="1" dirty="0" smtClean="0">
                <a:latin typeface="+mj-lt"/>
              </a:rPr>
              <a:t>symbol rate </a:t>
            </a:r>
            <a:r>
              <a:rPr lang="en-US" sz="1400" dirty="0" smtClean="0">
                <a:latin typeface="+mj-lt"/>
              </a:rPr>
              <a:t>does not change throughout the frame between preamble, header, and payload. Any symbol rate should be pre-noticed </a:t>
            </a:r>
          </a:p>
        </p:txBody>
      </p:sp>
      <p:grpSp>
        <p:nvGrpSpPr>
          <p:cNvPr id="9" name="Group 8"/>
          <p:cNvGrpSpPr/>
          <p:nvPr/>
        </p:nvGrpSpPr>
        <p:grpSpPr>
          <a:xfrm>
            <a:off x="381001" y="3505200"/>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456374" y="3505200"/>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81000" y="321206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mc:Choice xmlns:a14="http://schemas.microsoft.com/office/drawing/2010/main" xmlns="" Requires="a14">
          <p:sp>
            <p:nvSpPr>
              <p:cNvPr id="50" name="TextBox 49"/>
              <p:cNvSpPr txBox="1"/>
              <p:nvPr/>
            </p:nvSpPr>
            <p:spPr>
              <a:xfrm>
                <a:off x="2418274" y="3200400"/>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p:sp>
            <p:nvSpPr>
              <p:cNvPr id="50" name="TextBox 49"/>
              <p:cNvSpPr txBox="1">
                <a:spLocks noRot="1" noChangeAspect="1" noMove="1" noResize="1" noEditPoints="1" noAdjustHandles="1" noChangeArrowheads="1" noChangeShapeType="1" noTextEdit="1"/>
              </p:cNvSpPr>
              <p:nvPr/>
            </p:nvSpPr>
            <p:spPr>
              <a:xfrm>
                <a:off x="2418274" y="3200400"/>
                <a:ext cx="1447800" cy="302840"/>
              </a:xfrm>
              <a:prstGeom prst="rect">
                <a:avLst/>
              </a:prstGeom>
              <a:blipFill rotWithShape="1">
                <a:blip r:embed="rId2" cstate="print"/>
                <a:stretch>
                  <a:fillRect b="-10000"/>
                </a:stretch>
              </a:blipFill>
            </p:spPr>
            <p:txBody>
              <a:bodyPr/>
              <a:lstStyle/>
              <a:p>
                <a:r>
                  <a:rPr lang="en-US">
                    <a:noFill/>
                  </a:rPr>
                  <a:t> </a:t>
                </a:r>
              </a:p>
            </p:txBody>
          </p:sp>
        </mc:Fallback>
      </mc:AlternateContent>
      <p:cxnSp>
        <p:nvCxnSpPr>
          <p:cNvPr id="51" name="Straight Connector 50"/>
          <p:cNvCxnSpPr/>
          <p:nvPr/>
        </p:nvCxnSpPr>
        <p:spPr>
          <a:xfrm>
            <a:off x="381000" y="3522702"/>
            <a:ext cx="1" cy="25146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81000" y="5187434"/>
            <a:ext cx="337077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51774" y="4000500"/>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00200" y="4905970"/>
            <a:ext cx="1466850" cy="276999"/>
          </a:xfrm>
          <a:prstGeom prst="rect">
            <a:avLst/>
          </a:prstGeom>
          <a:noFill/>
        </p:spPr>
        <p:txBody>
          <a:bodyPr wrap="square" rtlCol="0">
            <a:spAutoFit/>
          </a:bodyPr>
          <a:lstStyle/>
          <a:p>
            <a:pPr algn="ctr"/>
            <a:r>
              <a:rPr lang="en-US" dirty="0" smtClean="0"/>
              <a:t>Preamble symbols</a:t>
            </a:r>
            <a:endParaRPr lang="en-US" baseline="-25000" dirty="0"/>
          </a:p>
        </p:txBody>
      </p:sp>
      <p:sp>
        <p:nvSpPr>
          <p:cNvPr id="55" name="Rectangle 54"/>
          <p:cNvSpPr/>
          <p:nvPr/>
        </p:nvSpPr>
        <p:spPr>
          <a:xfrm>
            <a:off x="6658358" y="3891003"/>
            <a:ext cx="934058" cy="457200"/>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HCS</a:t>
            </a:r>
            <a:endParaRPr lang="en-US" sz="1600" dirty="0">
              <a:solidFill>
                <a:schemeClr val="tx1"/>
              </a:solidFill>
              <a:effectLst/>
              <a:latin typeface="Times New Roman"/>
              <a:ea typeface="Malgun Gothic"/>
            </a:endParaRPr>
          </a:p>
        </p:txBody>
      </p:sp>
      <p:sp>
        <p:nvSpPr>
          <p:cNvPr id="56" name="Rectangle 55"/>
          <p:cNvSpPr/>
          <p:nvPr/>
        </p:nvSpPr>
        <p:spPr>
          <a:xfrm>
            <a:off x="3770824"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MCS ID</a:t>
            </a:r>
            <a:endParaRPr lang="en-US" sz="1600" dirty="0">
              <a:effectLst/>
              <a:latin typeface="Times New Roman"/>
              <a:ea typeface="Malgun Gothic"/>
            </a:endParaRPr>
          </a:p>
        </p:txBody>
      </p:sp>
      <p:sp>
        <p:nvSpPr>
          <p:cNvPr id="57" name="Rectangle 56"/>
          <p:cNvSpPr/>
          <p:nvPr/>
        </p:nvSpPr>
        <p:spPr>
          <a:xfrm>
            <a:off x="4733335" y="3885724"/>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PSDU length</a:t>
            </a:r>
            <a:endParaRPr lang="en-US" sz="1600" dirty="0">
              <a:effectLst/>
              <a:latin typeface="Times New Roman"/>
              <a:ea typeface="Malgun Gothic"/>
            </a:endParaRPr>
          </a:p>
        </p:txBody>
      </p:sp>
      <p:sp>
        <p:nvSpPr>
          <p:cNvPr id="58" name="Rectangle 57"/>
          <p:cNvSpPr/>
          <p:nvPr/>
        </p:nvSpPr>
        <p:spPr>
          <a:xfrm>
            <a:off x="5695846" y="3886200"/>
            <a:ext cx="962511"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smtClean="0">
                <a:solidFill>
                  <a:srgbClr val="000000"/>
                </a:solidFill>
                <a:effectLst/>
                <a:ea typeface="Malgun Gothic"/>
                <a:cs typeface="Times New Roman"/>
              </a:rPr>
              <a:t>Reserved</a:t>
            </a:r>
            <a:endParaRPr lang="en-US" sz="1600" dirty="0">
              <a:effectLst/>
              <a:latin typeface="Times New Roman"/>
              <a:ea typeface="Malgun Gothic"/>
            </a:endParaRPr>
          </a:p>
        </p:txBody>
      </p:sp>
      <p:cxnSp>
        <p:nvCxnSpPr>
          <p:cNvPr id="59" name="Straight Connector 58"/>
          <p:cNvCxnSpPr/>
          <p:nvPr/>
        </p:nvCxnSpPr>
        <p:spPr>
          <a:xfrm>
            <a:off x="7592416" y="3720583"/>
            <a:ext cx="0" cy="18873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592416" y="3891003"/>
            <a:ext cx="1416350" cy="4572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dirty="0" smtClean="0">
                <a:solidFill>
                  <a:schemeClr val="tx1"/>
                </a:solidFill>
                <a:effectLst/>
                <a:latin typeface="Times New Roman"/>
                <a:ea typeface="Malgun Gothic"/>
              </a:rPr>
              <a:t>PSDU</a:t>
            </a:r>
            <a:endParaRPr lang="en-US" sz="1600" dirty="0">
              <a:solidFill>
                <a:schemeClr val="tx1"/>
              </a:solidFill>
              <a:effectLst/>
              <a:latin typeface="Times New Roman"/>
              <a:ea typeface="Malgun Gothic"/>
            </a:endParaRPr>
          </a:p>
        </p:txBody>
      </p:sp>
      <p:cxnSp>
        <p:nvCxnSpPr>
          <p:cNvPr id="61" name="Straight Arrow Connector 60"/>
          <p:cNvCxnSpPr/>
          <p:nvPr/>
        </p:nvCxnSpPr>
        <p:spPr>
          <a:xfrm>
            <a:off x="381000" y="5545951"/>
            <a:ext cx="721141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89360" y="5607903"/>
            <a:ext cx="2887533" cy="276999"/>
          </a:xfrm>
          <a:prstGeom prst="rect">
            <a:avLst/>
          </a:prstGeom>
          <a:noFill/>
        </p:spPr>
        <p:txBody>
          <a:bodyPr wrap="square" rtlCol="0">
            <a:spAutoFit/>
          </a:bodyPr>
          <a:lstStyle/>
          <a:p>
            <a:pPr algn="ctr"/>
            <a:r>
              <a:rPr lang="en-US" dirty="0" smtClean="0">
                <a:latin typeface="+mn-lt"/>
              </a:rPr>
              <a:t>constant symbol rate</a:t>
            </a:r>
            <a:endParaRPr lang="en-US" baseline="-25000" dirty="0">
              <a:latin typeface="+mn-lt"/>
            </a:endParaRPr>
          </a:p>
        </p:txBody>
      </p:sp>
      <p:sp>
        <p:nvSpPr>
          <p:cNvPr id="63" name="TextBox 62"/>
          <p:cNvSpPr txBox="1"/>
          <p:nvPr/>
        </p:nvSpPr>
        <p:spPr>
          <a:xfrm>
            <a:off x="2768094" y="5275302"/>
            <a:ext cx="3556506"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1</a:t>
            </a:r>
            <a:endParaRPr lang="en-US" i="1" baseline="-25000" dirty="0">
              <a:latin typeface="+mn-lt"/>
            </a:endParaRPr>
          </a:p>
        </p:txBody>
      </p:sp>
      <p:cxnSp>
        <p:nvCxnSpPr>
          <p:cNvPr id="64" name="Straight Connector 63"/>
          <p:cNvCxnSpPr/>
          <p:nvPr/>
        </p:nvCxnSpPr>
        <p:spPr>
          <a:xfrm>
            <a:off x="9013575" y="3692782"/>
            <a:ext cx="0" cy="23445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61951" y="5884902"/>
            <a:ext cx="8667749"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571482" y="5542776"/>
            <a:ext cx="1437284"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01941" y="5199102"/>
            <a:ext cx="1427759" cy="276999"/>
          </a:xfrm>
          <a:prstGeom prst="rect">
            <a:avLst/>
          </a:prstGeom>
          <a:noFill/>
        </p:spPr>
        <p:txBody>
          <a:bodyPr wrap="square" rtlCol="0">
            <a:spAutoFit/>
          </a:bodyPr>
          <a:lstStyle/>
          <a:p>
            <a:pPr algn="ctr"/>
            <a:r>
              <a:rPr lang="en-US" dirty="0" smtClean="0">
                <a:latin typeface="+mn-lt"/>
              </a:rPr>
              <a:t>resolution </a:t>
            </a:r>
            <a:r>
              <a:rPr lang="en-US" i="1" dirty="0" smtClean="0">
                <a:latin typeface="+mn-lt"/>
              </a:rPr>
              <a:t>mode 2</a:t>
            </a:r>
            <a:endParaRPr lang="en-US" i="1" baseline="-25000" dirty="0">
              <a:latin typeface="+mn-lt"/>
            </a:endParaRPr>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PHY SHR and PHR design </a:t>
            </a:r>
            <a:endParaRPr lang="en-US" altLang="en-US" sz="2400" b="1" dirty="0"/>
          </a:p>
        </p:txBody>
      </p:sp>
      <p:sp>
        <p:nvSpPr>
          <p:cNvPr id="7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79063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9" name="Group 8"/>
          <p:cNvGrpSpPr/>
          <p:nvPr/>
        </p:nvGrpSpPr>
        <p:grpSpPr>
          <a:xfrm>
            <a:off x="505014" y="2637552"/>
            <a:ext cx="1295400" cy="1295400"/>
            <a:chOff x="1371600" y="304800"/>
            <a:chExt cx="1295400" cy="1295400"/>
          </a:xfrm>
        </p:grpSpPr>
        <p:sp>
          <p:nvSpPr>
            <p:cNvPr id="10" name="Rectangle 9"/>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970784" y="2637552"/>
            <a:ext cx="1295400" cy="1295400"/>
            <a:chOff x="1371600" y="304800"/>
            <a:chExt cx="1295400" cy="1295400"/>
          </a:xfrm>
        </p:grpSpPr>
        <p:sp>
          <p:nvSpPr>
            <p:cNvPr id="32" name="Rectangle 31"/>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05014" y="2289154"/>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mc:Choice xmlns:a14="http://schemas.microsoft.com/office/drawing/2010/main" xmlns="" Requires="a14">
          <p:sp>
            <p:nvSpPr>
              <p:cNvPr id="50" name="TextBox 49"/>
              <p:cNvSpPr txBox="1"/>
              <p:nvPr/>
            </p:nvSpPr>
            <p:spPr>
              <a:xfrm>
                <a:off x="1894584" y="2289154"/>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p:sp>
            <p:nvSpPr>
              <p:cNvPr id="50" name="TextBox 49"/>
              <p:cNvSpPr txBox="1">
                <a:spLocks noRot="1" noChangeAspect="1" noMove="1" noResize="1" noEditPoints="1" noAdjustHandles="1" noChangeArrowheads="1" noChangeShapeType="1" noTextEdit="1"/>
              </p:cNvSpPr>
              <p:nvPr/>
            </p:nvSpPr>
            <p:spPr>
              <a:xfrm>
                <a:off x="1894584" y="2289154"/>
                <a:ext cx="1447800" cy="302840"/>
              </a:xfrm>
              <a:prstGeom prst="rect">
                <a:avLst/>
              </a:prstGeom>
              <a:blipFill rotWithShape="1">
                <a:blip r:embed="rId2" cstate="print"/>
                <a:stretch>
                  <a:fillRect b="-12245"/>
                </a:stretch>
              </a:blipFill>
            </p:spPr>
            <p:txBody>
              <a:bodyPr/>
              <a:lstStyle/>
              <a:p>
                <a:r>
                  <a:rPr lang="en-US">
                    <a:noFill/>
                  </a:rPr>
                  <a:t> </a:t>
                </a:r>
              </a:p>
            </p:txBody>
          </p:sp>
        </mc:Fallback>
      </mc:AlternateContent>
      <p:cxnSp>
        <p:nvCxnSpPr>
          <p:cNvPr id="51" name="Straight Connector 50"/>
          <p:cNvCxnSpPr/>
          <p:nvPr/>
        </p:nvCxnSpPr>
        <p:spPr>
          <a:xfrm>
            <a:off x="505014" y="276352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77539" y="4512518"/>
            <a:ext cx="5694862" cy="2420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72401" y="3359904"/>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41641" y="4172705"/>
            <a:ext cx="1085850" cy="369332"/>
          </a:xfrm>
          <a:prstGeom prst="rect">
            <a:avLst/>
          </a:prstGeom>
          <a:noFill/>
        </p:spPr>
        <p:txBody>
          <a:bodyPr wrap="square" rtlCol="0">
            <a:spAutoFit/>
          </a:bodyPr>
          <a:lstStyle/>
          <a:p>
            <a:pPr algn="ctr"/>
            <a:r>
              <a:rPr lang="en-US" dirty="0" smtClean="0"/>
              <a:t>Preamble</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S2-PSK </a:t>
            </a:r>
            <a:endParaRPr lang="en-US" altLang="en-US" sz="2400" b="1" dirty="0"/>
          </a:p>
        </p:txBody>
      </p:sp>
      <mc:AlternateContent xmlns:mc="http://schemas.openxmlformats.org/markup-compatibility/2006">
        <mc:Choice xmlns:a14="http://schemas.microsoft.com/office/drawing/2010/main" xmlns="" Requires="a14">
          <p:sp>
            <p:nvSpPr>
              <p:cNvPr id="5" name="Rectangle 4"/>
              <p:cNvSpPr/>
              <p:nvPr/>
            </p:nvSpPr>
            <p:spPr>
              <a:xfrm>
                <a:off x="215900" y="1143000"/>
                <a:ext cx="8794597" cy="738664"/>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S2-PSK, the white dot represents a single LED is ON while the grey dot </a:t>
                </a:r>
                <a:r>
                  <a:rPr lang="en-US" sz="1400" dirty="0">
                    <a:solidFill>
                      <a:srgbClr val="000000"/>
                    </a:solidFill>
                    <a:ea typeface="Malgun Gothic"/>
                    <a:cs typeface="Times New Roman"/>
                  </a:rPr>
                  <a:t>represents a single LED 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are to extract single LEDs</a:t>
                </a:r>
              </a:p>
            </p:txBody>
          </p:sp>
        </mc:Choice>
        <mc:Fallback>
          <p:sp>
            <p:nvSpPr>
              <p:cNvPr id="5" name="Rectangle 4"/>
              <p:cNvSpPr>
                <a:spLocks noRot="1" noChangeAspect="1" noMove="1" noResize="1" noEditPoints="1" noAdjustHandles="1" noChangeArrowheads="1" noChangeShapeType="1" noTextEdit="1"/>
              </p:cNvSpPr>
              <p:nvPr/>
            </p:nvSpPr>
            <p:spPr>
              <a:xfrm>
                <a:off x="215900" y="1143000"/>
                <a:ext cx="8794597" cy="738664"/>
              </a:xfrm>
              <a:prstGeom prst="rect">
                <a:avLst/>
              </a:prstGeom>
              <a:blipFill rotWithShape="1">
                <a:blip r:embed="rId3" cstate="print"/>
                <a:stretch>
                  <a:fillRect l="-139" t="-826" b="-6612"/>
                </a:stretch>
              </a:blipFill>
            </p:spPr>
            <p:txBody>
              <a:bodyPr/>
              <a:lstStyle/>
              <a:p>
                <a:r>
                  <a:rPr lang="en-US">
                    <a:noFill/>
                  </a:rPr>
                  <a:t> </a:t>
                </a:r>
              </a:p>
            </p:txBody>
          </p:sp>
        </mc:Fallback>
      </mc:AlternateContent>
      <p:grpSp>
        <p:nvGrpSpPr>
          <p:cNvPr id="97" name="Group 96"/>
          <p:cNvGrpSpPr/>
          <p:nvPr/>
        </p:nvGrpSpPr>
        <p:grpSpPr>
          <a:xfrm>
            <a:off x="7281551" y="2394466"/>
            <a:ext cx="1329049" cy="2101334"/>
            <a:chOff x="4766951" y="2338349"/>
            <a:chExt cx="1329049" cy="2101334"/>
          </a:xfrm>
        </p:grpSpPr>
        <p:sp>
          <p:nvSpPr>
            <p:cNvPr id="98" name="Oval 97"/>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101" name="TextBox 100"/>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108" name="Straight Connector 107"/>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10" name="Group 109"/>
          <p:cNvGrpSpPr/>
          <p:nvPr/>
        </p:nvGrpSpPr>
        <p:grpSpPr>
          <a:xfrm>
            <a:off x="3419661" y="2644934"/>
            <a:ext cx="1295400" cy="1295400"/>
            <a:chOff x="1371600" y="304800"/>
            <a:chExt cx="1295400" cy="1295400"/>
          </a:xfrm>
        </p:grpSpPr>
        <p:sp>
          <p:nvSpPr>
            <p:cNvPr id="111" name="Rectangle 110"/>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432581"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4072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436505"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622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439169"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41833"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4071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0573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3621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74071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0573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3621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4071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0573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3621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885431" y="2644934"/>
            <a:ext cx="1295400" cy="1295400"/>
            <a:chOff x="1371600" y="304800"/>
            <a:chExt cx="1295400" cy="1295400"/>
          </a:xfrm>
        </p:grpSpPr>
        <p:sp>
          <p:nvSpPr>
            <p:cNvPr id="129" name="Rectangle 128"/>
            <p:cNvSpPr/>
            <p:nvPr/>
          </p:nvSpPr>
          <p:spPr>
            <a:xfrm>
              <a:off x="1371600" y="304800"/>
              <a:ext cx="1295400" cy="1295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32581"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4072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436505"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57400" y="404336"/>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362200" y="404336"/>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39169"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41833"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4071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57399" y="6858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199" y="6858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74071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057398" y="9906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362198" y="9906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74071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057397" y="1295400"/>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362197" y="1295400"/>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3487230" y="2309108"/>
            <a:ext cx="1364060" cy="307777"/>
          </a:xfrm>
          <a:prstGeom prst="rect">
            <a:avLst/>
          </a:prstGeom>
          <a:noFill/>
        </p:spPr>
        <p:txBody>
          <a:bodyPr wrap="square" rtlCol="0">
            <a:spAutoFit/>
          </a:bodyPr>
          <a:lstStyle/>
          <a:p>
            <a:pPr algn="ctr"/>
            <a:r>
              <a:rPr lang="en-US" sz="1400" dirty="0" smtClean="0"/>
              <a:t>symbol s</a:t>
            </a:r>
            <a:endParaRPr lang="en-US" sz="1400" baseline="-25000" dirty="0"/>
          </a:p>
        </p:txBody>
      </p:sp>
      <mc:AlternateContent xmlns:mc="http://schemas.openxmlformats.org/markup-compatibility/2006">
        <mc:Choice xmlns:a14="http://schemas.microsoft.com/office/drawing/2010/main" xmlns="" Requires="a14">
          <p:sp>
            <p:nvSpPr>
              <p:cNvPr id="147" name="TextBox 146"/>
              <p:cNvSpPr txBox="1"/>
              <p:nvPr/>
            </p:nvSpPr>
            <p:spPr>
              <a:xfrm>
                <a:off x="4876800" y="2309108"/>
                <a:ext cx="1447800" cy="30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e>
                      </m:acc>
                    </m:oMath>
                  </m:oMathPara>
                </a14:m>
                <a:endParaRPr lang="en-US" sz="1400" baseline="-25000" dirty="0"/>
              </a:p>
            </p:txBody>
          </p:sp>
        </mc:Choice>
        <mc:Fallback>
          <p:sp>
            <p:nvSpPr>
              <p:cNvPr id="147" name="TextBox 146"/>
              <p:cNvSpPr txBox="1">
                <a:spLocks noRot="1" noChangeAspect="1" noMove="1" noResize="1" noEditPoints="1" noAdjustHandles="1" noChangeArrowheads="1" noChangeShapeType="1" noTextEdit="1"/>
              </p:cNvSpPr>
              <p:nvPr/>
            </p:nvSpPr>
            <p:spPr>
              <a:xfrm>
                <a:off x="4876800" y="2309108"/>
                <a:ext cx="1447800" cy="302840"/>
              </a:xfrm>
              <a:prstGeom prst="rect">
                <a:avLst/>
              </a:prstGeom>
              <a:blipFill rotWithShape="1">
                <a:blip r:embed="rId4" cstate="print"/>
                <a:stretch>
                  <a:fillRect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152" name="Table 151"/>
              <p:cNvGraphicFramePr>
                <a:graphicFrameLocks noGrp="1"/>
              </p:cNvGraphicFramePr>
              <p:nvPr>
                <p:extLst>
                  <p:ext uri="{D42A27DB-BD31-4B8C-83A1-F6EECF244321}">
                    <p14:modId xmlns:p14="http://schemas.microsoft.com/office/powerpoint/2010/main" val="1555929695"/>
                  </p:ext>
                </p:extLst>
              </p:nvPr>
            </p:nvGraphicFramePr>
            <p:xfrm>
              <a:off x="477539" y="5219700"/>
              <a:ext cx="5791200" cy="57150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266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r>
                            <a:rPr lang="en-US" sz="1400" b="1" dirty="0"/>
                            <a:t>s </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oMath>
                          </a14:m>
                          <a:r>
                            <a:rPr lang="en-US" sz="1400" b="1" dirty="0"/>
                            <a:t> </a:t>
                          </a:r>
                          <a:r>
                            <a:rPr lang="en-US" sz="1400" b="1" dirty="0" smtClean="0"/>
                            <a:t> </a:t>
                          </a:r>
                        </a:p>
                      </a:txBody>
                      <a:tcPr/>
                    </a:tc>
                  </a:tr>
                </a:tbl>
              </a:graphicData>
            </a:graphic>
          </p:graphicFrame>
        </mc:Choice>
        <mc:Fallback>
          <p:graphicFrame>
            <p:nvGraphicFramePr>
              <p:cNvPr id="152" name="Table 151"/>
              <p:cNvGraphicFramePr>
                <a:graphicFrameLocks noGrp="1"/>
              </p:cNvGraphicFramePr>
              <p:nvPr>
                <p:extLst>
                  <p:ext uri="{D42A27DB-BD31-4B8C-83A1-F6EECF244321}">
                    <p14:modId xmlns:p14="http://schemas.microsoft.com/office/powerpoint/2010/main" xmlns="" xmlns:a14="http://schemas.microsoft.com/office/drawing/2010/main" val="1555929695"/>
                  </p:ext>
                </p:extLst>
              </p:nvPr>
            </p:nvGraphicFramePr>
            <p:xfrm>
              <a:off x="477539" y="5219700"/>
              <a:ext cx="5791200" cy="632460"/>
            </p:xfrm>
            <a:graphic>
              <a:graphicData uri="http://schemas.openxmlformats.org/drawingml/2006/table">
                <a:tbl>
                  <a:tblPr firstRow="1" bandRow="1">
                    <a:tableStyleId>{5940675A-B579-460E-94D1-54222C63F5DA}</a:tableStyleId>
                  </a:tblPr>
                  <a:tblGrid>
                    <a:gridCol w="5791200"/>
                  </a:tblGrid>
                  <a:tr h="26670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90000" r="-105" b="-20000"/>
                          </a:stretch>
                        </a:blipFill>
                      </a:tcPr>
                    </a:tc>
                  </a:tr>
                </a:tbl>
              </a:graphicData>
            </a:graphic>
          </p:graphicFrame>
        </mc:Fallback>
      </mc:AlternateContent>
      <p:sp>
        <p:nvSpPr>
          <p:cNvPr id="10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565116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008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9" name="TextBox 48"/>
          <p:cNvSpPr txBox="1"/>
          <p:nvPr/>
        </p:nvSpPr>
        <p:spPr>
          <a:xfrm>
            <a:off x="482386" y="2610808"/>
            <a:ext cx="1364060" cy="307777"/>
          </a:xfrm>
          <a:prstGeom prst="rect">
            <a:avLst/>
          </a:prstGeom>
          <a:noFill/>
        </p:spPr>
        <p:txBody>
          <a:bodyPr wrap="square" rtlCol="0">
            <a:spAutoFit/>
          </a:bodyPr>
          <a:lstStyle/>
          <a:p>
            <a:pPr algn="ctr"/>
            <a:r>
              <a:rPr lang="en-US" sz="1400" dirty="0" smtClean="0"/>
              <a:t>symbol s</a:t>
            </a:r>
            <a:r>
              <a:rPr lang="en-US" sz="1400" baseline="-25000" dirty="0" smtClean="0"/>
              <a:t>1</a:t>
            </a:r>
            <a:endParaRPr lang="en-US" sz="1400" baseline="-25000" dirty="0"/>
          </a:p>
        </p:txBody>
      </p:sp>
      <mc:AlternateContent xmlns:mc="http://schemas.openxmlformats.org/markup-compatibility/2006">
        <mc:Choice xmlns:a14="http://schemas.microsoft.com/office/drawing/2010/main" xmlns="" Requires="a14">
          <p:sp>
            <p:nvSpPr>
              <p:cNvPr id="50" name="TextBox 49"/>
              <p:cNvSpPr txBox="1"/>
              <p:nvPr/>
            </p:nvSpPr>
            <p:spPr>
              <a:xfrm>
                <a:off x="1986195" y="2585287"/>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1</m:t>
                          </m:r>
                        </m:e>
                      </m:acc>
                    </m:oMath>
                  </m:oMathPara>
                </a14:m>
                <a:endParaRPr lang="en-US" sz="1400" baseline="-25000" dirty="0"/>
              </a:p>
            </p:txBody>
          </p:sp>
        </mc:Choice>
        <mc:Fallback>
          <p:sp>
            <p:nvSpPr>
              <p:cNvPr id="50" name="TextBox 49"/>
              <p:cNvSpPr txBox="1">
                <a:spLocks noRot="1" noChangeAspect="1" noMove="1" noResize="1" noEditPoints="1" noAdjustHandles="1" noChangeArrowheads="1" noChangeShapeType="1" noTextEdit="1"/>
              </p:cNvSpPr>
              <p:nvPr/>
            </p:nvSpPr>
            <p:spPr>
              <a:xfrm>
                <a:off x="1986195" y="2585287"/>
                <a:ext cx="1447800" cy="308226"/>
              </a:xfrm>
              <a:prstGeom prst="rect">
                <a:avLst/>
              </a:prstGeom>
              <a:blipFill rotWithShape="1">
                <a:blip r:embed="rId2" cstate="print"/>
                <a:stretch>
                  <a:fillRect b="-7843"/>
                </a:stretch>
              </a:blipFill>
            </p:spPr>
            <p:txBody>
              <a:bodyPr/>
              <a:lstStyle/>
              <a:p>
                <a:r>
                  <a:rPr lang="en-US">
                    <a:noFill/>
                  </a:rPr>
                  <a:t> </a:t>
                </a:r>
              </a:p>
            </p:txBody>
          </p:sp>
        </mc:Fallback>
      </mc:AlternateContent>
      <p:cxnSp>
        <p:nvCxnSpPr>
          <p:cNvPr id="51" name="Straight Connector 50"/>
          <p:cNvCxnSpPr/>
          <p:nvPr/>
        </p:nvCxnSpPr>
        <p:spPr>
          <a:xfrm>
            <a:off x="482404" y="3200400"/>
            <a:ext cx="1" cy="19812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64171" y="4833884"/>
            <a:ext cx="2812156"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27400" y="378524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0969" y="4556885"/>
            <a:ext cx="2392056" cy="276999"/>
          </a:xfrm>
          <a:prstGeom prst="rect">
            <a:avLst/>
          </a:prstGeom>
          <a:noFill/>
        </p:spPr>
        <p:txBody>
          <a:bodyPr wrap="square" rtlCol="0">
            <a:spAutoFit/>
          </a:bodyPr>
          <a:lstStyle/>
          <a:p>
            <a:pPr algn="ctr"/>
            <a:r>
              <a:rPr lang="en-US" dirty="0" smtClean="0"/>
              <a:t>Preamble 2: LED unit identifier</a:t>
            </a:r>
            <a:endParaRPr lang="en-US" baseline="-25000" dirty="0"/>
          </a:p>
        </p:txBody>
      </p:sp>
      <p:sp>
        <p:nvSpPr>
          <p:cNvPr id="68"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400" b="1" dirty="0"/>
              <a:t>PHY SHR and PHR </a:t>
            </a:r>
            <a:r>
              <a:rPr lang="en-US" altLang="en-US" sz="2400" b="1" dirty="0" smtClean="0"/>
              <a:t>design: SM-PSK/DSM-PSK </a:t>
            </a:r>
            <a:endParaRPr lang="en-US" altLang="en-US" sz="2400" b="1" dirty="0"/>
          </a:p>
        </p:txBody>
      </p:sp>
      <mc:AlternateContent xmlns:mc="http://schemas.openxmlformats.org/markup-compatibility/2006">
        <mc:Choice xmlns:a14="http://schemas.microsoft.com/office/drawing/2010/main" xmlns="" Requires="a14">
          <p:sp>
            <p:nvSpPr>
              <p:cNvPr id="5" name="Rectangle 4"/>
              <p:cNvSpPr/>
              <p:nvPr/>
            </p:nvSpPr>
            <p:spPr>
              <a:xfrm>
                <a:off x="215900" y="1143000"/>
                <a:ext cx="8794597" cy="1384995"/>
              </a:xfrm>
              <a:prstGeom prst="rect">
                <a:avLst/>
              </a:prstGeom>
            </p:spPr>
            <p:txBody>
              <a:bodyPr wrap="square">
                <a:spAutoFit/>
              </a:bodyPr>
              <a:lstStyle/>
              <a:p>
                <a:r>
                  <a:rPr lang="en-US" sz="1400" b="1" dirty="0" smtClean="0">
                    <a:solidFill>
                      <a:srgbClr val="000000"/>
                    </a:solidFill>
                    <a:ea typeface="Malgun Gothic"/>
                    <a:cs typeface="Times New Roman"/>
                  </a:rPr>
                  <a:t>Symbol s and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e>
                    </m:acc>
                    <m:r>
                      <a:rPr lang="en-US" sz="1400" b="1" i="0" dirty="0" smtClean="0">
                        <a:solidFill>
                          <a:srgbClr val="000000"/>
                        </a:solidFill>
                        <a:latin typeface="Cambria Math"/>
                        <a:ea typeface="Malgun Gothic"/>
                        <a:cs typeface="Times New Roman"/>
                      </a:rPr>
                      <m:t>: </m:t>
                    </m:r>
                  </m:oMath>
                </a14:m>
                <a:endParaRPr lang="en-US" sz="1400" b="1" dirty="0" smtClean="0">
                  <a:solidFill>
                    <a:srgbClr val="000000"/>
                  </a:solidFill>
                  <a:ea typeface="Malgun Gothic"/>
                  <a:cs typeface="Times New Roman"/>
                </a:endParaRPr>
              </a:p>
              <a:p>
                <a:pPr marL="171450" indent="-171450">
                  <a:buFont typeface="Wingdings" panose="05000000000000000000" pitchFamily="2" charset="2"/>
                  <a:buChar char="§"/>
                </a:pPr>
                <a:r>
                  <a:rPr lang="en-US" sz="1400" dirty="0" smtClean="0">
                    <a:solidFill>
                      <a:srgbClr val="000000"/>
                    </a:solidFill>
                    <a:ea typeface="Malgun Gothic"/>
                    <a:cs typeface="Times New Roman"/>
                  </a:rPr>
                  <a:t>In case of SM-PSK, the white dot represents a group of LEDs is ON while the grey dot </a:t>
                </a:r>
                <a:r>
                  <a:rPr lang="en-US" sz="1400" dirty="0">
                    <a:solidFill>
                      <a:srgbClr val="000000"/>
                    </a:solidFill>
                    <a:ea typeface="Malgun Gothic"/>
                    <a:cs typeface="Times New Roman"/>
                  </a:rPr>
                  <a:t>represents a </a:t>
                </a:r>
                <a:r>
                  <a:rPr lang="en-US" sz="1400" dirty="0" smtClean="0">
                    <a:solidFill>
                      <a:srgbClr val="000000"/>
                    </a:solidFill>
                    <a:ea typeface="Malgun Gothic"/>
                    <a:cs typeface="Times New Roman"/>
                  </a:rPr>
                  <a:t>group of LEDs </a:t>
                </a:r>
                <a:r>
                  <a:rPr lang="en-US" sz="1400" dirty="0">
                    <a:solidFill>
                      <a:srgbClr val="000000"/>
                    </a:solidFill>
                    <a:ea typeface="Malgun Gothic"/>
                    <a:cs typeface="Times New Roman"/>
                  </a:rPr>
                  <a:t>is </a:t>
                </a:r>
                <a:r>
                  <a:rPr lang="en-US" sz="1400" dirty="0" smtClean="0">
                    <a:solidFill>
                      <a:srgbClr val="000000"/>
                    </a:solidFill>
                    <a:ea typeface="Malgun Gothic"/>
                    <a:cs typeface="Times New Roman"/>
                  </a:rPr>
                  <a:t>OFF.</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1</a:t>
                </a:r>
                <a:r>
                  <a:rPr lang="en-US" sz="1400" dirty="0" smtClean="0"/>
                  <a:t> 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i="1" baseline="-25000" dirty="0">
                            <a:solidFill>
                              <a:srgbClr val="000000"/>
                            </a:solidFill>
                            <a:latin typeface="Cambria Math"/>
                            <a:ea typeface="Malgun Gothic"/>
                            <a:cs typeface="Times New Roman"/>
                          </a:rPr>
                          <m:t>1</m:t>
                        </m:r>
                      </m:e>
                    </m:acc>
                    <m:r>
                      <a:rPr lang="en-US" sz="1400" i="1" baseline="-25000" dirty="0">
                        <a:solidFill>
                          <a:srgbClr val="000000"/>
                        </a:solidFill>
                        <a:latin typeface="Cambria Math"/>
                        <a:ea typeface="Malgun Gothic"/>
                        <a:cs typeface="Times New Roman"/>
                      </a:rPr>
                      <m:t> </m:t>
                    </m:r>
                  </m:oMath>
                </a14:m>
                <a:r>
                  <a:rPr lang="en-US" sz="1400" dirty="0" smtClean="0"/>
                  <a:t> are to extract the LEDs-groups</a:t>
                </a:r>
              </a:p>
              <a:p>
                <a:pPr marL="171450" indent="-171450">
                  <a:buFont typeface="Wingdings" panose="05000000000000000000" pitchFamily="2" charset="2"/>
                  <a:buChar char="§"/>
                </a:pPr>
                <a:r>
                  <a:rPr lang="en-US" sz="1400" dirty="0" smtClean="0">
                    <a:solidFill>
                      <a:srgbClr val="000000"/>
                    </a:solidFill>
                    <a:ea typeface="Malgun Gothic"/>
                    <a:cs typeface="Times New Roman"/>
                  </a:rPr>
                  <a:t>Preamble symbols </a:t>
                </a:r>
                <a:r>
                  <a:rPr lang="en-US" sz="1400" dirty="0" smtClean="0"/>
                  <a:t>s</a:t>
                </a:r>
                <a:r>
                  <a:rPr lang="en-US" sz="1400" baseline="-25000" dirty="0" smtClean="0"/>
                  <a:t>2</a:t>
                </a:r>
                <a:r>
                  <a:rPr lang="en-US" sz="1400" dirty="0" smtClean="0"/>
                  <a:t> </a:t>
                </a:r>
                <a:r>
                  <a:rPr lang="en-US" sz="1400" dirty="0"/>
                  <a:t>and </a:t>
                </a:r>
                <a14:m>
                  <m:oMath xmlns:m="http://schemas.openxmlformats.org/officeDocument/2006/math">
                    <m:acc>
                      <m:accPr>
                        <m:chr m:val="̅"/>
                        <m:ctrlPr>
                          <a:rPr lang="en-US" sz="1400" i="1" dirty="0">
                            <a:solidFill>
                              <a:srgbClr val="000000"/>
                            </a:solidFill>
                            <a:latin typeface="Cambria Math"/>
                            <a:ea typeface="Malgun Gothic"/>
                            <a:cs typeface="Times New Roman"/>
                          </a:rPr>
                        </m:ctrlPr>
                      </m:accPr>
                      <m:e>
                        <m:r>
                          <a:rPr lang="en-US" sz="1400" i="1" dirty="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r>
                      <a:rPr lang="en-US" sz="1400" i="1" baseline="-25000" dirty="0">
                        <a:solidFill>
                          <a:srgbClr val="000000"/>
                        </a:solidFill>
                        <a:latin typeface="Cambria Math"/>
                        <a:ea typeface="Malgun Gothic"/>
                        <a:cs typeface="Times New Roman"/>
                      </a:rPr>
                      <m:t> </m:t>
                    </m:r>
                  </m:oMath>
                </a14:m>
                <a:r>
                  <a:rPr lang="en-US" sz="1400" dirty="0"/>
                  <a:t> are to extract the </a:t>
                </a:r>
                <a:r>
                  <a:rPr lang="en-US" sz="1400" dirty="0" smtClean="0"/>
                  <a:t>single LED(s)</a:t>
                </a:r>
                <a:endParaRPr lang="en-US" sz="1400" dirty="0"/>
              </a:p>
              <a:p>
                <a:pPr marL="171450" indent="-171450">
                  <a:buFont typeface="Wingdings" panose="05000000000000000000" pitchFamily="2" charset="2"/>
                  <a:buChar char="§"/>
                </a:pPr>
                <a:endParaRPr lang="en-US" sz="1400" dirty="0" smtClean="0">
                  <a:solidFill>
                    <a:srgbClr val="000000"/>
                  </a:solidFill>
                  <a:ea typeface="Malgun Gothic"/>
                  <a:cs typeface="Times New Roman"/>
                </a:endParaRPr>
              </a:p>
            </p:txBody>
          </p:sp>
        </mc:Choice>
        <mc:Fallback>
          <p:sp>
            <p:nvSpPr>
              <p:cNvPr id="5" name="Rectangle 4"/>
              <p:cNvSpPr>
                <a:spLocks noRot="1" noChangeAspect="1" noMove="1" noResize="1" noEditPoints="1" noAdjustHandles="1" noChangeArrowheads="1" noChangeShapeType="1" noTextEdit="1"/>
              </p:cNvSpPr>
              <p:nvPr/>
            </p:nvSpPr>
            <p:spPr>
              <a:xfrm>
                <a:off x="215900" y="1143000"/>
                <a:ext cx="8794597" cy="1384995"/>
              </a:xfrm>
              <a:prstGeom prst="rect">
                <a:avLst/>
              </a:prstGeom>
              <a:blipFill rotWithShape="1">
                <a:blip r:embed="rId3" cstate="print"/>
                <a:stretch>
                  <a:fillRect l="-139" t="-441"/>
                </a:stretch>
              </a:blipFill>
            </p:spPr>
            <p:txBody>
              <a:bodyPr/>
              <a:lstStyle/>
              <a:p>
                <a:r>
                  <a:rPr lang="en-US">
                    <a:noFill/>
                  </a:rPr>
                  <a:t> </a:t>
                </a:r>
              </a:p>
            </p:txBody>
          </p:sp>
        </mc:Fallback>
      </mc:AlternateContent>
      <p:grpSp>
        <p:nvGrpSpPr>
          <p:cNvPr id="8" name="Group 7"/>
          <p:cNvGrpSpPr/>
          <p:nvPr/>
        </p:nvGrpSpPr>
        <p:grpSpPr>
          <a:xfrm>
            <a:off x="3566025" y="2912751"/>
            <a:ext cx="1295400" cy="1219200"/>
            <a:chOff x="934527" y="2388632"/>
            <a:chExt cx="1295400" cy="1219200"/>
          </a:xfrm>
        </p:grpSpPr>
        <p:sp>
          <p:nvSpPr>
            <p:cNvPr id="10" name="Rectangle 9"/>
            <p:cNvSpPr/>
            <p:nvPr/>
          </p:nvSpPr>
          <p:spPr>
            <a:xfrm>
              <a:off x="934527"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90600" y="2438400"/>
              <a:ext cx="247161" cy="228600"/>
              <a:chOff x="1147908" y="2640568"/>
              <a:chExt cx="551958" cy="510064"/>
            </a:xfrm>
          </p:grpSpPr>
          <p:sp>
            <p:nvSpPr>
              <p:cNvPr id="60" name="Oval 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301972" y="2438400"/>
              <a:ext cx="247161" cy="228600"/>
              <a:chOff x="1147908" y="2640568"/>
              <a:chExt cx="551958" cy="510064"/>
            </a:xfrm>
          </p:grpSpPr>
          <p:sp>
            <p:nvSpPr>
              <p:cNvPr id="71" name="Oval 70"/>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613344" y="2438400"/>
              <a:ext cx="247161" cy="228600"/>
              <a:chOff x="1147908" y="2640568"/>
              <a:chExt cx="551958" cy="510064"/>
            </a:xfrm>
          </p:grpSpPr>
          <p:sp>
            <p:nvSpPr>
              <p:cNvPr id="77" name="Oval 7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924716" y="2438400"/>
              <a:ext cx="247161" cy="228600"/>
              <a:chOff x="1147908" y="2640568"/>
              <a:chExt cx="551958" cy="510064"/>
            </a:xfrm>
          </p:grpSpPr>
          <p:sp>
            <p:nvSpPr>
              <p:cNvPr id="82" name="Oval 8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997570" y="2721773"/>
              <a:ext cx="247161" cy="228600"/>
              <a:chOff x="1147908" y="2640568"/>
              <a:chExt cx="551958" cy="510064"/>
            </a:xfrm>
          </p:grpSpPr>
          <p:sp>
            <p:nvSpPr>
              <p:cNvPr id="87" name="Oval 8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308942" y="2721773"/>
              <a:ext cx="247161" cy="228600"/>
              <a:chOff x="1147908" y="2640568"/>
              <a:chExt cx="551958" cy="510064"/>
            </a:xfrm>
          </p:grpSpPr>
          <p:sp>
            <p:nvSpPr>
              <p:cNvPr id="92" name="Oval 9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620314" y="2721773"/>
              <a:ext cx="247161" cy="228600"/>
              <a:chOff x="1147908" y="2640568"/>
              <a:chExt cx="551958" cy="510064"/>
            </a:xfrm>
          </p:grpSpPr>
          <p:sp>
            <p:nvSpPr>
              <p:cNvPr id="97" name="Oval 9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931686" y="2721773"/>
              <a:ext cx="247161" cy="228600"/>
              <a:chOff x="1147908" y="2640568"/>
              <a:chExt cx="551958" cy="510064"/>
            </a:xfrm>
          </p:grpSpPr>
          <p:sp>
            <p:nvSpPr>
              <p:cNvPr id="102" name="Oval 10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94733" y="3012277"/>
              <a:ext cx="247161" cy="228600"/>
              <a:chOff x="1147908" y="2640568"/>
              <a:chExt cx="551958" cy="510064"/>
            </a:xfrm>
          </p:grpSpPr>
          <p:sp>
            <p:nvSpPr>
              <p:cNvPr id="107" name="Oval 10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306105" y="3012277"/>
              <a:ext cx="247161" cy="228600"/>
              <a:chOff x="1147908" y="2640568"/>
              <a:chExt cx="551958" cy="510064"/>
            </a:xfrm>
          </p:grpSpPr>
          <p:sp>
            <p:nvSpPr>
              <p:cNvPr id="112" name="Oval 11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1617477" y="3012277"/>
              <a:ext cx="247161" cy="228600"/>
              <a:chOff x="1147908" y="2640568"/>
              <a:chExt cx="551958" cy="510064"/>
            </a:xfrm>
          </p:grpSpPr>
          <p:sp>
            <p:nvSpPr>
              <p:cNvPr id="117" name="Oval 11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928849" y="3012277"/>
              <a:ext cx="247161" cy="228600"/>
              <a:chOff x="1147908" y="2640568"/>
              <a:chExt cx="551958" cy="510064"/>
            </a:xfrm>
          </p:grpSpPr>
          <p:sp>
            <p:nvSpPr>
              <p:cNvPr id="122" name="Oval 12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001703" y="3305175"/>
              <a:ext cx="247161" cy="228600"/>
              <a:chOff x="1147908" y="2640568"/>
              <a:chExt cx="551958" cy="510064"/>
            </a:xfrm>
          </p:grpSpPr>
          <p:sp>
            <p:nvSpPr>
              <p:cNvPr id="127" name="Oval 12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313075" y="3305175"/>
              <a:ext cx="247161" cy="228600"/>
              <a:chOff x="1147908" y="2640568"/>
              <a:chExt cx="551958" cy="510064"/>
            </a:xfrm>
          </p:grpSpPr>
          <p:sp>
            <p:nvSpPr>
              <p:cNvPr id="132" name="Oval 13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624447" y="3305175"/>
              <a:ext cx="247161" cy="228600"/>
              <a:chOff x="1147908" y="2640568"/>
              <a:chExt cx="551958" cy="510064"/>
            </a:xfrm>
          </p:grpSpPr>
          <p:sp>
            <p:nvSpPr>
              <p:cNvPr id="137" name="Oval 136"/>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1935819" y="3305175"/>
              <a:ext cx="247161" cy="228600"/>
              <a:chOff x="1147908" y="2640568"/>
              <a:chExt cx="551958" cy="510064"/>
            </a:xfrm>
          </p:grpSpPr>
          <p:sp>
            <p:nvSpPr>
              <p:cNvPr id="142" name="Oval 141"/>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482405" y="2954996"/>
            <a:ext cx="1295400" cy="1219200"/>
            <a:chOff x="972614" y="4916359"/>
            <a:chExt cx="1295400" cy="1219200"/>
          </a:xfrm>
        </p:grpSpPr>
        <p:grpSp>
          <p:nvGrpSpPr>
            <p:cNvPr id="146" name="Group 145"/>
            <p:cNvGrpSpPr/>
            <p:nvPr/>
          </p:nvGrpSpPr>
          <p:grpSpPr>
            <a:xfrm>
              <a:off x="1022937" y="4967285"/>
              <a:ext cx="247161" cy="228600"/>
              <a:chOff x="1147908" y="2640568"/>
              <a:chExt cx="551958" cy="510064"/>
            </a:xfrm>
          </p:grpSpPr>
          <p:sp>
            <p:nvSpPr>
              <p:cNvPr id="147" name="Oval 146"/>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327475" y="4960079"/>
              <a:ext cx="247161" cy="228600"/>
              <a:chOff x="1147908" y="2640568"/>
              <a:chExt cx="551958" cy="510064"/>
            </a:xfrm>
          </p:grpSpPr>
          <p:sp>
            <p:nvSpPr>
              <p:cNvPr id="152" name="Oval 151"/>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ectangle 155"/>
            <p:cNvSpPr/>
            <p:nvPr/>
          </p:nvSpPr>
          <p:spPr>
            <a:xfrm>
              <a:off x="972614" y="4916359"/>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1647195" y="4971925"/>
              <a:ext cx="247161" cy="228600"/>
              <a:chOff x="1147908" y="2640568"/>
              <a:chExt cx="551958" cy="510064"/>
            </a:xfrm>
          </p:grpSpPr>
          <p:sp>
            <p:nvSpPr>
              <p:cNvPr id="163" name="Oval 162"/>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946086" y="4960079"/>
              <a:ext cx="247161" cy="228600"/>
              <a:chOff x="1147908" y="2640568"/>
              <a:chExt cx="551958" cy="510064"/>
            </a:xfrm>
          </p:grpSpPr>
          <p:sp>
            <p:nvSpPr>
              <p:cNvPr id="173" name="Oval 17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1327997" y="5263901"/>
              <a:ext cx="247161" cy="228600"/>
              <a:chOff x="1147908" y="2640568"/>
              <a:chExt cx="551958" cy="510064"/>
            </a:xfrm>
          </p:grpSpPr>
          <p:sp>
            <p:nvSpPr>
              <p:cNvPr id="178" name="Oval 17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1022937" y="5258960"/>
              <a:ext cx="247161" cy="228600"/>
              <a:chOff x="1147908" y="2640568"/>
              <a:chExt cx="551958" cy="510064"/>
            </a:xfrm>
          </p:grpSpPr>
          <p:sp>
            <p:nvSpPr>
              <p:cNvPr id="183" name="Oval 18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1969780" y="5258960"/>
              <a:ext cx="247161" cy="228600"/>
              <a:chOff x="1147908" y="2640568"/>
              <a:chExt cx="551958" cy="510064"/>
            </a:xfrm>
          </p:grpSpPr>
          <p:sp>
            <p:nvSpPr>
              <p:cNvPr id="188" name="Oval 18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1647195" y="5270806"/>
              <a:ext cx="247161" cy="228600"/>
              <a:chOff x="1147908" y="2640568"/>
              <a:chExt cx="551958" cy="510064"/>
            </a:xfrm>
          </p:grpSpPr>
          <p:sp>
            <p:nvSpPr>
              <p:cNvPr id="193" name="Oval 19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1022937" y="5556437"/>
              <a:ext cx="247161" cy="228600"/>
              <a:chOff x="1147908" y="2640568"/>
              <a:chExt cx="551958" cy="510064"/>
            </a:xfrm>
          </p:grpSpPr>
          <p:sp>
            <p:nvSpPr>
              <p:cNvPr id="198" name="Oval 19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1327475" y="5549231"/>
              <a:ext cx="247161" cy="228600"/>
              <a:chOff x="1147908" y="2640568"/>
              <a:chExt cx="551958" cy="510064"/>
            </a:xfrm>
          </p:grpSpPr>
          <p:sp>
            <p:nvSpPr>
              <p:cNvPr id="203" name="Oval 20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1647195" y="5561077"/>
              <a:ext cx="247161" cy="228600"/>
              <a:chOff x="1147908" y="2640568"/>
              <a:chExt cx="551958" cy="510064"/>
            </a:xfrm>
          </p:grpSpPr>
          <p:sp>
            <p:nvSpPr>
              <p:cNvPr id="208" name="Oval 20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1946086" y="5549231"/>
              <a:ext cx="247161" cy="228600"/>
              <a:chOff x="1147908" y="2640568"/>
              <a:chExt cx="551958" cy="510064"/>
            </a:xfrm>
          </p:grpSpPr>
          <p:sp>
            <p:nvSpPr>
              <p:cNvPr id="213" name="Oval 21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1327997" y="5853053"/>
              <a:ext cx="247161" cy="228600"/>
              <a:chOff x="1147908" y="2640568"/>
              <a:chExt cx="551958" cy="510064"/>
            </a:xfrm>
          </p:grpSpPr>
          <p:sp>
            <p:nvSpPr>
              <p:cNvPr id="218" name="Oval 21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1022937" y="5848112"/>
              <a:ext cx="247161" cy="228600"/>
              <a:chOff x="1147908" y="2640568"/>
              <a:chExt cx="551958" cy="510064"/>
            </a:xfrm>
          </p:grpSpPr>
          <p:sp>
            <p:nvSpPr>
              <p:cNvPr id="223" name="Oval 22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1969780" y="5848112"/>
              <a:ext cx="247161" cy="228600"/>
              <a:chOff x="1147908" y="2640568"/>
              <a:chExt cx="551958" cy="510064"/>
            </a:xfrm>
          </p:grpSpPr>
          <p:sp>
            <p:nvSpPr>
              <p:cNvPr id="228" name="Oval 22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1647195" y="5859958"/>
              <a:ext cx="247161" cy="228600"/>
              <a:chOff x="1147908" y="2640568"/>
              <a:chExt cx="551958" cy="510064"/>
            </a:xfrm>
          </p:grpSpPr>
          <p:sp>
            <p:nvSpPr>
              <p:cNvPr id="233" name="Oval 23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2032000" y="2947792"/>
            <a:ext cx="1295400" cy="1219200"/>
            <a:chOff x="2522209" y="4909155"/>
            <a:chExt cx="1295400" cy="1219200"/>
          </a:xfrm>
        </p:grpSpPr>
        <p:grpSp>
          <p:nvGrpSpPr>
            <p:cNvPr id="237" name="Group 236"/>
            <p:cNvGrpSpPr/>
            <p:nvPr/>
          </p:nvGrpSpPr>
          <p:grpSpPr>
            <a:xfrm>
              <a:off x="2574289" y="5850399"/>
              <a:ext cx="247161" cy="228600"/>
              <a:chOff x="1147908" y="2640568"/>
              <a:chExt cx="551958" cy="510064"/>
            </a:xfrm>
          </p:grpSpPr>
          <p:sp>
            <p:nvSpPr>
              <p:cNvPr id="238" name="Oval 237"/>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2878827" y="5843193"/>
              <a:ext cx="247161" cy="228600"/>
              <a:chOff x="1147908" y="2640568"/>
              <a:chExt cx="551958" cy="510064"/>
            </a:xfrm>
          </p:grpSpPr>
          <p:sp>
            <p:nvSpPr>
              <p:cNvPr id="243" name="Oval 242"/>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ectangle 246"/>
            <p:cNvSpPr/>
            <p:nvPr/>
          </p:nvSpPr>
          <p:spPr>
            <a:xfrm>
              <a:off x="2522209" y="4909155"/>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247"/>
            <p:cNvGrpSpPr/>
            <p:nvPr/>
          </p:nvGrpSpPr>
          <p:grpSpPr>
            <a:xfrm>
              <a:off x="3198547" y="5855039"/>
              <a:ext cx="247161" cy="228600"/>
              <a:chOff x="1147908" y="2640568"/>
              <a:chExt cx="551958" cy="510064"/>
            </a:xfrm>
          </p:grpSpPr>
          <p:sp>
            <p:nvSpPr>
              <p:cNvPr id="249" name="Oval 24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3497438" y="5843193"/>
              <a:ext cx="247161" cy="228600"/>
              <a:chOff x="1147908" y="2640568"/>
              <a:chExt cx="551958" cy="510064"/>
            </a:xfrm>
          </p:grpSpPr>
          <p:sp>
            <p:nvSpPr>
              <p:cNvPr id="254" name="Oval 25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2877592" y="4973181"/>
              <a:ext cx="247161" cy="228600"/>
              <a:chOff x="1147908" y="2640568"/>
              <a:chExt cx="551958" cy="510064"/>
            </a:xfrm>
          </p:grpSpPr>
          <p:sp>
            <p:nvSpPr>
              <p:cNvPr id="259" name="Oval 25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2572532" y="4968240"/>
              <a:ext cx="247161" cy="228600"/>
              <a:chOff x="1147908" y="2640568"/>
              <a:chExt cx="551958" cy="510064"/>
            </a:xfrm>
          </p:grpSpPr>
          <p:sp>
            <p:nvSpPr>
              <p:cNvPr id="264" name="Oval 26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519375" y="4968240"/>
              <a:ext cx="247161" cy="228600"/>
              <a:chOff x="1147908" y="2640568"/>
              <a:chExt cx="551958" cy="510064"/>
            </a:xfrm>
          </p:grpSpPr>
          <p:sp>
            <p:nvSpPr>
              <p:cNvPr id="269" name="Oval 26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3196790" y="4980086"/>
              <a:ext cx="247161" cy="228600"/>
              <a:chOff x="1147908" y="2640568"/>
              <a:chExt cx="551958" cy="510064"/>
            </a:xfrm>
          </p:grpSpPr>
          <p:sp>
            <p:nvSpPr>
              <p:cNvPr id="274" name="Oval 27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2572532" y="5265717"/>
              <a:ext cx="247161" cy="228600"/>
              <a:chOff x="1147908" y="2640568"/>
              <a:chExt cx="551958" cy="510064"/>
            </a:xfrm>
          </p:grpSpPr>
          <p:sp>
            <p:nvSpPr>
              <p:cNvPr id="279" name="Oval 27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a:off x="2877070" y="5258511"/>
              <a:ext cx="247161" cy="228600"/>
              <a:chOff x="1147908" y="2640568"/>
              <a:chExt cx="551958" cy="510064"/>
            </a:xfrm>
          </p:grpSpPr>
          <p:sp>
            <p:nvSpPr>
              <p:cNvPr id="284" name="Oval 28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3196790" y="5270357"/>
              <a:ext cx="247161" cy="228600"/>
              <a:chOff x="1147908" y="2640568"/>
              <a:chExt cx="551958" cy="510064"/>
            </a:xfrm>
          </p:grpSpPr>
          <p:sp>
            <p:nvSpPr>
              <p:cNvPr id="289" name="Oval 28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3495681" y="5258511"/>
              <a:ext cx="247161" cy="228600"/>
              <a:chOff x="1147908" y="2640568"/>
              <a:chExt cx="551958" cy="510064"/>
            </a:xfrm>
          </p:grpSpPr>
          <p:sp>
            <p:nvSpPr>
              <p:cNvPr id="294" name="Oval 29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2877592" y="5562333"/>
              <a:ext cx="247161" cy="228600"/>
              <a:chOff x="1147908" y="2640568"/>
              <a:chExt cx="551958" cy="510064"/>
            </a:xfrm>
          </p:grpSpPr>
          <p:sp>
            <p:nvSpPr>
              <p:cNvPr id="299" name="Oval 29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2572532" y="5557392"/>
              <a:ext cx="247161" cy="228600"/>
              <a:chOff x="1147908" y="2640568"/>
              <a:chExt cx="551958" cy="510064"/>
            </a:xfrm>
          </p:grpSpPr>
          <p:sp>
            <p:nvSpPr>
              <p:cNvPr id="304" name="Oval 30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519375" y="5557392"/>
              <a:ext cx="247161" cy="228600"/>
              <a:chOff x="1147908" y="2640568"/>
              <a:chExt cx="551958" cy="510064"/>
            </a:xfrm>
          </p:grpSpPr>
          <p:sp>
            <p:nvSpPr>
              <p:cNvPr id="309" name="Oval 308"/>
              <p:cNvSpPr/>
              <p:nvPr/>
            </p:nvSpPr>
            <p:spPr>
              <a:xfrm>
                <a:off x="1147908"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1456047" y="2640568"/>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151832"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456046" y="2922032"/>
                <a:ext cx="243819" cy="228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3196790" y="5569238"/>
              <a:ext cx="247161" cy="228600"/>
              <a:chOff x="1147908" y="2640568"/>
              <a:chExt cx="551958" cy="510064"/>
            </a:xfrm>
          </p:grpSpPr>
          <p:sp>
            <p:nvSpPr>
              <p:cNvPr id="314" name="Oval 313"/>
              <p:cNvSpPr/>
              <p:nvPr/>
            </p:nvSpPr>
            <p:spPr>
              <a:xfrm>
                <a:off x="1147908"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456047" y="2640568"/>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151832"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1456046" y="2922032"/>
                <a:ext cx="243819" cy="228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5143076" y="2912751"/>
            <a:ext cx="1295400" cy="1219200"/>
            <a:chOff x="2796251" y="2388632"/>
            <a:chExt cx="1295400" cy="1219200"/>
          </a:xfrm>
        </p:grpSpPr>
        <p:sp>
          <p:nvSpPr>
            <p:cNvPr id="318" name="Rectangle 317"/>
            <p:cNvSpPr/>
            <p:nvPr/>
          </p:nvSpPr>
          <p:spPr>
            <a:xfrm>
              <a:off x="2796251" y="2388632"/>
              <a:ext cx="12954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rot="5400000">
              <a:off x="2852324" y="2438400"/>
              <a:ext cx="247161" cy="228600"/>
              <a:chOff x="1147908" y="2640568"/>
              <a:chExt cx="551958" cy="510064"/>
            </a:xfrm>
          </p:grpSpPr>
          <p:sp>
            <p:nvSpPr>
              <p:cNvPr id="320" name="Oval 31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rot="5400000">
              <a:off x="3163696" y="2438400"/>
              <a:ext cx="247161" cy="228600"/>
              <a:chOff x="1147908" y="2640568"/>
              <a:chExt cx="551958" cy="510064"/>
            </a:xfrm>
          </p:grpSpPr>
          <p:sp>
            <p:nvSpPr>
              <p:cNvPr id="325" name="Oval 32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rot="5400000">
              <a:off x="3475068" y="2438400"/>
              <a:ext cx="247161" cy="228600"/>
              <a:chOff x="1147908" y="2640568"/>
              <a:chExt cx="551958" cy="510064"/>
            </a:xfrm>
          </p:grpSpPr>
          <p:sp>
            <p:nvSpPr>
              <p:cNvPr id="330" name="Oval 32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rot="5400000">
              <a:off x="3786440" y="2438400"/>
              <a:ext cx="247161" cy="228600"/>
              <a:chOff x="1147908" y="2640568"/>
              <a:chExt cx="551958" cy="510064"/>
            </a:xfrm>
          </p:grpSpPr>
          <p:sp>
            <p:nvSpPr>
              <p:cNvPr id="335" name="Oval 33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rot="5400000">
              <a:off x="2859294" y="2721773"/>
              <a:ext cx="247161" cy="228600"/>
              <a:chOff x="1147908" y="2640568"/>
              <a:chExt cx="551958" cy="510064"/>
            </a:xfrm>
          </p:grpSpPr>
          <p:sp>
            <p:nvSpPr>
              <p:cNvPr id="340" name="Oval 33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rot="5400000">
              <a:off x="3170666" y="2721773"/>
              <a:ext cx="247161" cy="228600"/>
              <a:chOff x="1147908" y="2640568"/>
              <a:chExt cx="551958" cy="510064"/>
            </a:xfrm>
          </p:grpSpPr>
          <p:sp>
            <p:nvSpPr>
              <p:cNvPr id="345" name="Oval 34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rot="5400000">
              <a:off x="3482038" y="2721773"/>
              <a:ext cx="247161" cy="228600"/>
              <a:chOff x="1147908" y="2640568"/>
              <a:chExt cx="551958" cy="510064"/>
            </a:xfrm>
          </p:grpSpPr>
          <p:sp>
            <p:nvSpPr>
              <p:cNvPr id="350" name="Oval 34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53"/>
            <p:cNvGrpSpPr/>
            <p:nvPr/>
          </p:nvGrpSpPr>
          <p:grpSpPr>
            <a:xfrm rot="5400000">
              <a:off x="3793410" y="2721773"/>
              <a:ext cx="247161" cy="228600"/>
              <a:chOff x="1147908" y="2640568"/>
              <a:chExt cx="551958" cy="510064"/>
            </a:xfrm>
          </p:grpSpPr>
          <p:sp>
            <p:nvSpPr>
              <p:cNvPr id="355" name="Oval 35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rot="5400000">
              <a:off x="2856457" y="3012277"/>
              <a:ext cx="247161" cy="228600"/>
              <a:chOff x="1147908" y="2640568"/>
              <a:chExt cx="551958" cy="510064"/>
            </a:xfrm>
          </p:grpSpPr>
          <p:sp>
            <p:nvSpPr>
              <p:cNvPr id="360" name="Oval 35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rot="5400000">
              <a:off x="3167829" y="3012277"/>
              <a:ext cx="247161" cy="228600"/>
              <a:chOff x="1147908" y="2640568"/>
              <a:chExt cx="551958" cy="510064"/>
            </a:xfrm>
          </p:grpSpPr>
          <p:sp>
            <p:nvSpPr>
              <p:cNvPr id="365" name="Oval 36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rot="5400000">
              <a:off x="3479201" y="3012277"/>
              <a:ext cx="247161" cy="228600"/>
              <a:chOff x="1147908" y="2640568"/>
              <a:chExt cx="551958" cy="510064"/>
            </a:xfrm>
          </p:grpSpPr>
          <p:sp>
            <p:nvSpPr>
              <p:cNvPr id="370" name="Oval 36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p:cNvGrpSpPr/>
            <p:nvPr/>
          </p:nvGrpSpPr>
          <p:grpSpPr>
            <a:xfrm rot="5400000">
              <a:off x="3790573" y="3012277"/>
              <a:ext cx="247161" cy="228600"/>
              <a:chOff x="1147908" y="2640568"/>
              <a:chExt cx="551958" cy="510064"/>
            </a:xfrm>
          </p:grpSpPr>
          <p:sp>
            <p:nvSpPr>
              <p:cNvPr id="375" name="Oval 37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rot="5400000">
              <a:off x="2863427" y="3305175"/>
              <a:ext cx="247161" cy="228600"/>
              <a:chOff x="1147908" y="2640568"/>
              <a:chExt cx="551958" cy="510064"/>
            </a:xfrm>
          </p:grpSpPr>
          <p:sp>
            <p:nvSpPr>
              <p:cNvPr id="380" name="Oval 37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rot="5400000">
              <a:off x="3174799" y="3305175"/>
              <a:ext cx="247161" cy="228600"/>
              <a:chOff x="1147908" y="2640568"/>
              <a:chExt cx="551958" cy="510064"/>
            </a:xfrm>
          </p:grpSpPr>
          <p:sp>
            <p:nvSpPr>
              <p:cNvPr id="385" name="Oval 38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5400000">
              <a:off x="3486171" y="3305175"/>
              <a:ext cx="247161" cy="228600"/>
              <a:chOff x="1147908" y="2640568"/>
              <a:chExt cx="551958" cy="510064"/>
            </a:xfrm>
          </p:grpSpPr>
          <p:sp>
            <p:nvSpPr>
              <p:cNvPr id="390" name="Oval 389"/>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5400000">
              <a:off x="3797543" y="3305175"/>
              <a:ext cx="247161" cy="228600"/>
              <a:chOff x="1147908" y="2640568"/>
              <a:chExt cx="551958" cy="510064"/>
            </a:xfrm>
          </p:grpSpPr>
          <p:sp>
            <p:nvSpPr>
              <p:cNvPr id="395" name="Oval 394"/>
              <p:cNvSpPr/>
              <p:nvPr/>
            </p:nvSpPr>
            <p:spPr>
              <a:xfrm>
                <a:off x="1147908" y="2640568"/>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456047" y="264056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151832" y="2922032"/>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1456046" y="2922032"/>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9" name="Straight Connector 398"/>
          <p:cNvCxnSpPr/>
          <p:nvPr/>
        </p:nvCxnSpPr>
        <p:spPr>
          <a:xfrm>
            <a:off x="3546475" y="3816468"/>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6438476" y="3734021"/>
            <a:ext cx="0" cy="135100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p:cNvSpPr txBox="1"/>
          <p:nvPr/>
        </p:nvSpPr>
        <p:spPr>
          <a:xfrm>
            <a:off x="693621" y="4572000"/>
            <a:ext cx="2392056" cy="276999"/>
          </a:xfrm>
          <a:prstGeom prst="rect">
            <a:avLst/>
          </a:prstGeom>
          <a:noFill/>
        </p:spPr>
        <p:txBody>
          <a:bodyPr wrap="square" rtlCol="0">
            <a:spAutoFit/>
          </a:bodyPr>
          <a:lstStyle/>
          <a:p>
            <a:pPr algn="ctr"/>
            <a:r>
              <a:rPr lang="en-US" dirty="0" smtClean="0"/>
              <a:t>Preamble 1: LEDs-group identifier</a:t>
            </a:r>
            <a:endParaRPr lang="en-US" baseline="-25000" dirty="0"/>
          </a:p>
        </p:txBody>
      </p:sp>
      <p:cxnSp>
        <p:nvCxnSpPr>
          <p:cNvPr id="402" name="Straight Arrow Connector 401"/>
          <p:cNvCxnSpPr/>
          <p:nvPr/>
        </p:nvCxnSpPr>
        <p:spPr>
          <a:xfrm>
            <a:off x="3546475" y="4833884"/>
            <a:ext cx="2892001"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03" name="TextBox 402"/>
          <p:cNvSpPr txBox="1"/>
          <p:nvPr/>
        </p:nvSpPr>
        <p:spPr>
          <a:xfrm>
            <a:off x="3531695" y="2585287"/>
            <a:ext cx="1364060" cy="307777"/>
          </a:xfrm>
          <a:prstGeom prst="rect">
            <a:avLst/>
          </a:prstGeom>
          <a:noFill/>
        </p:spPr>
        <p:txBody>
          <a:bodyPr wrap="square" rtlCol="0">
            <a:spAutoFit/>
          </a:bodyPr>
          <a:lstStyle/>
          <a:p>
            <a:pPr algn="ctr"/>
            <a:r>
              <a:rPr lang="en-US" sz="1400" dirty="0" smtClean="0"/>
              <a:t>symbol s</a:t>
            </a:r>
            <a:r>
              <a:rPr lang="en-US" sz="1400" baseline="-25000" dirty="0" smtClean="0"/>
              <a:t>2</a:t>
            </a:r>
            <a:endParaRPr lang="en-US" sz="1400" baseline="-25000" dirty="0"/>
          </a:p>
        </p:txBody>
      </p:sp>
      <mc:AlternateContent xmlns:mc="http://schemas.openxmlformats.org/markup-compatibility/2006">
        <mc:Choice xmlns:a14="http://schemas.microsoft.com/office/drawing/2010/main" xmlns="" Requires="a14">
          <p:sp>
            <p:nvSpPr>
              <p:cNvPr id="404" name="TextBox 403"/>
              <p:cNvSpPr txBox="1"/>
              <p:nvPr/>
            </p:nvSpPr>
            <p:spPr>
              <a:xfrm>
                <a:off x="5105400" y="2583574"/>
                <a:ext cx="1447800" cy="308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dirty="0" smtClean="0">
                          <a:solidFill>
                            <a:srgbClr val="000000"/>
                          </a:solidFill>
                          <a:latin typeface="Cambria Math"/>
                          <a:ea typeface="Malgun Gothic"/>
                          <a:cs typeface="Times New Roman"/>
                        </a:rPr>
                        <m:t>symbol</m:t>
                      </m:r>
                      <m:r>
                        <a:rPr lang="en-US" sz="1400" b="0" i="1" dirty="0" smtClean="0">
                          <a:solidFill>
                            <a:srgbClr val="000000"/>
                          </a:solidFill>
                          <a:latin typeface="Cambria Math"/>
                          <a:ea typeface="Malgun Gothic"/>
                          <a:cs typeface="Times New Roman"/>
                        </a:rPr>
                        <m:t> </m:t>
                      </m:r>
                      <m:acc>
                        <m:accPr>
                          <m:chr m:val="̅"/>
                          <m:ctrlPr>
                            <a:rPr lang="en-US" sz="1400" i="1" dirty="0" smtClean="0">
                              <a:solidFill>
                                <a:srgbClr val="000000"/>
                              </a:solidFill>
                              <a:latin typeface="Cambria Math"/>
                              <a:ea typeface="Malgun Gothic"/>
                              <a:cs typeface="Times New Roman"/>
                            </a:rPr>
                          </m:ctrlPr>
                        </m:accPr>
                        <m:e>
                          <m:r>
                            <a:rPr lang="en-US" sz="1400" b="0" i="1" dirty="0" smtClean="0">
                              <a:solidFill>
                                <a:srgbClr val="000000"/>
                              </a:solidFill>
                              <a:latin typeface="Cambria Math"/>
                              <a:ea typeface="Malgun Gothic"/>
                              <a:cs typeface="Times New Roman"/>
                            </a:rPr>
                            <m:t>𝑠</m:t>
                          </m:r>
                          <m:r>
                            <a:rPr lang="en-US" sz="1400" b="0" i="1" baseline="-25000" dirty="0" smtClean="0">
                              <a:solidFill>
                                <a:srgbClr val="000000"/>
                              </a:solidFill>
                              <a:latin typeface="Cambria Math"/>
                              <a:ea typeface="Malgun Gothic"/>
                              <a:cs typeface="Times New Roman"/>
                            </a:rPr>
                            <m:t>2</m:t>
                          </m:r>
                        </m:e>
                      </m:acc>
                    </m:oMath>
                  </m:oMathPara>
                </a14:m>
                <a:endParaRPr lang="en-US" sz="1400" baseline="-25000" dirty="0"/>
              </a:p>
            </p:txBody>
          </p:sp>
        </mc:Choice>
        <mc:Fallback>
          <p:sp>
            <p:nvSpPr>
              <p:cNvPr id="404" name="TextBox 403"/>
              <p:cNvSpPr txBox="1">
                <a:spLocks noRot="1" noChangeAspect="1" noMove="1" noResize="1" noEditPoints="1" noAdjustHandles="1" noChangeArrowheads="1" noChangeShapeType="1" noTextEdit="1"/>
              </p:cNvSpPr>
              <p:nvPr/>
            </p:nvSpPr>
            <p:spPr>
              <a:xfrm>
                <a:off x="5105400" y="2583574"/>
                <a:ext cx="1447800" cy="308226"/>
              </a:xfrm>
              <a:prstGeom prst="rect">
                <a:avLst/>
              </a:prstGeom>
              <a:blipFill rotWithShape="1">
                <a:blip r:embed="rId4" cstate="print"/>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05" name="Table 404"/>
              <p:cNvGraphicFramePr>
                <a:graphicFrameLocks noGrp="1"/>
              </p:cNvGraphicFramePr>
              <p:nvPr>
                <p:extLst>
                  <p:ext uri="{D42A27DB-BD31-4B8C-83A1-F6EECF244321}">
                    <p14:modId xmlns:p14="http://schemas.microsoft.com/office/powerpoint/2010/main" val="1436969451"/>
                  </p:ext>
                </p:extLst>
              </p:nvPr>
            </p:nvGraphicFramePr>
            <p:xfrm>
              <a:off x="548777" y="5532120"/>
              <a:ext cx="5791200" cy="563880"/>
            </p:xfrm>
            <a:graphic>
              <a:graphicData uri="http://schemas.openxmlformats.org/drawingml/2006/table">
                <a:tbl>
                  <a:tblPr firstRow="1" bandRow="1">
                    <a:tableStyleId>{5940675A-B579-460E-94D1-54222C63F5DA}</a:tableStyleId>
                  </a:tblPr>
                  <a:tblGrid>
                    <a:gridCol w="5791200"/>
                  </a:tblGrid>
                  <a:tr h="228600">
                    <a:tc>
                      <a:txBody>
                        <a:bodyPr/>
                        <a:lstStyle/>
                        <a:p>
                          <a:pPr algn="ctr"/>
                          <a:r>
                            <a:rPr lang="en-US" sz="1100" dirty="0" smtClean="0"/>
                            <a:t>Preamble: 4 symbols</a:t>
                          </a:r>
                          <a:endParaRPr lang="en-US" sz="1100" dirty="0"/>
                        </a:p>
                      </a:txBody>
                      <a:tcPr/>
                    </a:tc>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s</a:t>
                          </a:r>
                          <a:r>
                            <a:rPr lang="en-US" sz="1400" b="1" baseline="-25000" dirty="0" smtClean="0"/>
                            <a:t>1</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𝟏</m:t>
                                  </m:r>
                                </m:e>
                              </m:acc>
                            </m:oMath>
                          </a14:m>
                          <a:r>
                            <a:rPr lang="en-US" sz="1400" b="1" dirty="0"/>
                            <a:t> </a:t>
                          </a:r>
                          <a:r>
                            <a:rPr lang="en-US" sz="1400" b="1" dirty="0" smtClean="0"/>
                            <a:t>     s</a:t>
                          </a:r>
                          <a:r>
                            <a:rPr lang="en-US" sz="1400" b="1" baseline="-25000" dirty="0" smtClean="0"/>
                            <a:t>2</a:t>
                          </a:r>
                          <a:r>
                            <a:rPr lang="en-US" sz="1400" b="1" dirty="0" smtClean="0"/>
                            <a:t>       </a:t>
                          </a:r>
                          <a14:m>
                            <m:oMath xmlns:m="http://schemas.openxmlformats.org/officeDocument/2006/math">
                              <m:acc>
                                <m:accPr>
                                  <m:chr m:val="̅"/>
                                  <m:ctrlPr>
                                    <a:rPr lang="en-US" sz="1400" b="1" i="1" dirty="0">
                                      <a:solidFill>
                                        <a:srgbClr val="000000"/>
                                      </a:solidFill>
                                      <a:latin typeface="Cambria Math"/>
                                      <a:ea typeface="Malgun Gothic"/>
                                      <a:cs typeface="Times New Roman"/>
                                    </a:rPr>
                                  </m:ctrlPr>
                                </m:accPr>
                                <m:e>
                                  <m:r>
                                    <a:rPr lang="en-US" sz="1400" b="1" i="1" dirty="0">
                                      <a:solidFill>
                                        <a:srgbClr val="000000"/>
                                      </a:solidFill>
                                      <a:latin typeface="Cambria Math"/>
                                      <a:ea typeface="Malgun Gothic"/>
                                      <a:cs typeface="Times New Roman"/>
                                    </a:rPr>
                                    <m:t>𝒔</m:t>
                                  </m:r>
                                  <m:r>
                                    <a:rPr lang="en-US" sz="1400" b="1" i="1" baseline="-25000" dirty="0" smtClean="0">
                                      <a:solidFill>
                                        <a:srgbClr val="000000"/>
                                      </a:solidFill>
                                      <a:latin typeface="Cambria Math"/>
                                      <a:ea typeface="Malgun Gothic"/>
                                      <a:cs typeface="Times New Roman"/>
                                    </a:rPr>
                                    <m:t>𝟐</m:t>
                                  </m:r>
                                </m:e>
                              </m:acc>
                            </m:oMath>
                          </a14:m>
                          <a:r>
                            <a:rPr lang="en-US" sz="1400" b="1" dirty="0"/>
                            <a:t> </a:t>
                          </a:r>
                          <a:r>
                            <a:rPr lang="en-US" sz="1400" b="1" dirty="0" smtClean="0"/>
                            <a:t> </a:t>
                          </a:r>
                        </a:p>
                      </a:txBody>
                      <a:tcPr/>
                    </a:tc>
                  </a:tr>
                </a:tbl>
              </a:graphicData>
            </a:graphic>
          </p:graphicFrame>
        </mc:Choice>
        <mc:Fallback>
          <p:graphicFrame>
            <p:nvGraphicFramePr>
              <p:cNvPr id="405" name="Table 404"/>
              <p:cNvGraphicFramePr>
                <a:graphicFrameLocks noGrp="1"/>
              </p:cNvGraphicFramePr>
              <p:nvPr>
                <p:extLst>
                  <p:ext uri="{D42A27DB-BD31-4B8C-83A1-F6EECF244321}">
                    <p14:modId xmlns:p14="http://schemas.microsoft.com/office/powerpoint/2010/main" xmlns="" xmlns:a14="http://schemas.microsoft.com/office/drawing/2010/main" val="1436969451"/>
                  </p:ext>
                </p:extLst>
              </p:nvPr>
            </p:nvGraphicFramePr>
            <p:xfrm>
              <a:off x="548777" y="5532120"/>
              <a:ext cx="5791200" cy="624840"/>
            </p:xfrm>
            <a:graphic>
              <a:graphicData uri="http://schemas.openxmlformats.org/drawingml/2006/table">
                <a:tbl>
                  <a:tblPr firstRow="1" bandRow="1">
                    <a:tableStyleId>{5940675A-B579-460E-94D1-54222C63F5DA}</a:tableStyleId>
                  </a:tblPr>
                  <a:tblGrid>
                    <a:gridCol w="5791200"/>
                  </a:tblGrid>
                  <a:tr h="259080">
                    <a:tc>
                      <a:txBody>
                        <a:bodyPr/>
                        <a:lstStyle/>
                        <a:p>
                          <a:pPr algn="ctr"/>
                          <a:r>
                            <a:rPr lang="en-US" sz="1100" dirty="0" smtClean="0"/>
                            <a:t>Preamble: 4 symbols</a:t>
                          </a:r>
                          <a:endParaRPr lang="en-US" sz="1100" dirty="0"/>
                        </a:p>
                      </a:txBody>
                      <a:tcPr/>
                    </a:tc>
                  </a:tr>
                  <a:tr h="304800">
                    <a:tc>
                      <a:txBody>
                        <a:bodyPr/>
                        <a:lstStyle/>
                        <a:p>
                          <a:endParaRPr lang="en-US"/>
                        </a:p>
                      </a:txBody>
                      <a:tcPr>
                        <a:blipFill rotWithShape="1">
                          <a:blip r:embed="rId5"/>
                          <a:stretch>
                            <a:fillRect t="-86000" r="-105" b="-20000"/>
                          </a:stretch>
                        </a:blipFill>
                      </a:tcPr>
                    </a:tc>
                  </a:tr>
                </a:tbl>
              </a:graphicData>
            </a:graphic>
          </p:graphicFrame>
        </mc:Fallback>
      </mc:AlternateContent>
      <p:grpSp>
        <p:nvGrpSpPr>
          <p:cNvPr id="406" name="Group 405"/>
          <p:cNvGrpSpPr/>
          <p:nvPr/>
        </p:nvGrpSpPr>
        <p:grpSpPr>
          <a:xfrm>
            <a:off x="7281551" y="2394466"/>
            <a:ext cx="1329049" cy="2101334"/>
            <a:chOff x="4766951" y="2338349"/>
            <a:chExt cx="1329049" cy="2101334"/>
          </a:xfrm>
        </p:grpSpPr>
        <p:sp>
          <p:nvSpPr>
            <p:cNvPr id="407" name="Oval 406"/>
            <p:cNvSpPr/>
            <p:nvPr/>
          </p:nvSpPr>
          <p:spPr>
            <a:xfrm>
              <a:off x="4949661" y="3098798"/>
              <a:ext cx="243819"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949661" y="3604975"/>
              <a:ext cx="243819" cy="2286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xtBox 408"/>
            <p:cNvSpPr txBox="1"/>
            <p:nvPr/>
          </p:nvSpPr>
          <p:spPr>
            <a:xfrm>
              <a:off x="5193480" y="3069669"/>
              <a:ext cx="902520" cy="307777"/>
            </a:xfrm>
            <a:prstGeom prst="rect">
              <a:avLst/>
            </a:prstGeom>
            <a:noFill/>
          </p:spPr>
          <p:txBody>
            <a:bodyPr wrap="square" rtlCol="0">
              <a:spAutoFit/>
            </a:bodyPr>
            <a:lstStyle/>
            <a:p>
              <a:r>
                <a:rPr lang="en-US" sz="1400" dirty="0" smtClean="0"/>
                <a:t>LED on</a:t>
              </a:r>
              <a:endParaRPr lang="en-US" sz="1400" baseline="-25000" dirty="0"/>
            </a:p>
          </p:txBody>
        </p:sp>
        <p:sp>
          <p:nvSpPr>
            <p:cNvPr id="410" name="TextBox 409"/>
            <p:cNvSpPr txBox="1"/>
            <p:nvPr/>
          </p:nvSpPr>
          <p:spPr>
            <a:xfrm>
              <a:off x="5193480" y="3581400"/>
              <a:ext cx="902520" cy="307777"/>
            </a:xfrm>
            <a:prstGeom prst="rect">
              <a:avLst/>
            </a:prstGeom>
            <a:noFill/>
          </p:spPr>
          <p:txBody>
            <a:bodyPr wrap="square" rtlCol="0">
              <a:spAutoFit/>
            </a:bodyPr>
            <a:lstStyle/>
            <a:p>
              <a:r>
                <a:rPr lang="en-US" sz="1400" dirty="0" smtClean="0"/>
                <a:t>LED off</a:t>
              </a:r>
              <a:endParaRPr lang="en-US" sz="1400" baseline="-25000" dirty="0"/>
            </a:p>
          </p:txBody>
        </p:sp>
        <p:cxnSp>
          <p:nvCxnSpPr>
            <p:cNvPr id="411" name="Straight Connector 410"/>
            <p:cNvCxnSpPr/>
            <p:nvPr/>
          </p:nvCxnSpPr>
          <p:spPr bwMode="auto">
            <a:xfrm>
              <a:off x="4766951" y="2338349"/>
              <a:ext cx="0" cy="210133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34667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471863" y="609600"/>
            <a:ext cx="199099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altLang="en-US" sz="2400" b="1" dirty="0"/>
              <a:t>PHY Summary</a:t>
            </a:r>
          </a:p>
        </p:txBody>
      </p:sp>
      <p:sp>
        <p:nvSpPr>
          <p:cNvPr id="9" name="Text Box 3"/>
          <p:cNvSpPr txBox="1">
            <a:spLocks noChangeArrowheads="1"/>
          </p:cNvSpPr>
          <p:nvPr/>
        </p:nvSpPr>
        <p:spPr bwMode="auto">
          <a:xfrm>
            <a:off x="558800" y="1095613"/>
            <a:ext cx="8343900" cy="4062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5750" indent="-285750" eaLnBrk="0" hangingPunct="0">
              <a:buFont typeface="Wingdings" panose="05000000000000000000" pitchFamily="2" charset="2"/>
              <a:buChar char="q"/>
            </a:pPr>
            <a:r>
              <a:rPr lang="en-US" altLang="en-US" sz="1800" dirty="0" smtClean="0"/>
              <a:t> </a:t>
            </a:r>
            <a:r>
              <a:rPr lang="en-US" altLang="en-US" sz="1600" dirty="0" smtClean="0"/>
              <a:t>The proposed PHY modes using SM-PSK schemes are</a:t>
            </a:r>
          </a:p>
          <a:p>
            <a:pPr marL="742950" lvl="1" indent="-285750" eaLnBrk="0" hangingPunct="0">
              <a:buFont typeface="Wingdings" panose="05000000000000000000" pitchFamily="2" charset="2"/>
              <a:buChar char="§"/>
            </a:pPr>
            <a:r>
              <a:rPr lang="en-US" altLang="en-US" sz="1600" dirty="0" smtClean="0"/>
              <a:t>In flicker-free</a:t>
            </a:r>
          </a:p>
          <a:p>
            <a:pPr marL="742950" lvl="1" indent="-285750" eaLnBrk="0" hangingPunct="0">
              <a:buFont typeface="Wingdings" panose="05000000000000000000" pitchFamily="2" charset="2"/>
              <a:buChar char="§"/>
            </a:pPr>
            <a:r>
              <a:rPr lang="en-US" altLang="en-US" sz="1600" dirty="0" smtClean="0"/>
              <a:t>Compatible to varying frame rate </a:t>
            </a:r>
          </a:p>
          <a:p>
            <a:pPr marL="742950" lvl="1" indent="-285750" eaLnBrk="0" hangingPunct="0">
              <a:buFont typeface="Wingdings" panose="05000000000000000000" pitchFamily="2" charset="2"/>
              <a:buChar char="§"/>
            </a:pPr>
            <a:r>
              <a:rPr lang="en-US" altLang="en-US" sz="1600" dirty="0" smtClean="0"/>
              <a:t>Able to cancel the bad-sampling problem due to long exposure time of global shutter camera receiver</a:t>
            </a:r>
          </a:p>
          <a:p>
            <a:pPr marL="1200150" lvl="2" indent="-285750" eaLnBrk="0" hangingPunct="0">
              <a:buFont typeface="Arial" panose="020B0604020202020204" pitchFamily="34" charset="0"/>
              <a:buChar char="•"/>
            </a:pPr>
            <a:endParaRPr lang="en-US" altLang="en-US" sz="1600" dirty="0"/>
          </a:p>
          <a:p>
            <a:pPr marL="342900" indent="-342900">
              <a:buFont typeface="Wingdings" panose="05000000000000000000" pitchFamily="2" charset="2"/>
              <a:buChar char="q"/>
            </a:pPr>
            <a:r>
              <a:rPr lang="en-US" sz="1600" dirty="0" smtClean="0"/>
              <a:t>Performance: </a:t>
            </a:r>
          </a:p>
          <a:p>
            <a:pPr marL="800100" lvl="1" indent="-342900">
              <a:buFont typeface="Wingdings" panose="05000000000000000000" pitchFamily="2" charset="2"/>
              <a:buChar char="§"/>
            </a:pPr>
            <a:r>
              <a:rPr lang="en-US" sz="1600" dirty="0"/>
              <a:t>The data rate is from kbps to tens of kbps based upon the number of LEDs</a:t>
            </a:r>
          </a:p>
          <a:p>
            <a:pPr marL="800100" lvl="1" indent="-342900">
              <a:buFont typeface="Wingdings" panose="05000000000000000000" pitchFamily="2" charset="2"/>
              <a:buChar char="§"/>
            </a:pPr>
            <a:r>
              <a:rPr lang="en-US" sz="1600" dirty="0" smtClean="0"/>
              <a:t>The S2-PSK provides highest data rate</a:t>
            </a:r>
          </a:p>
          <a:p>
            <a:pPr marL="800100" lvl="1" indent="-342900">
              <a:buFont typeface="Wingdings" panose="05000000000000000000" pitchFamily="2" charset="2"/>
              <a:buChar char="§"/>
            </a:pPr>
            <a:r>
              <a:rPr lang="en-US" sz="1600" dirty="0" smtClean="0"/>
              <a:t>The DM8-PSK provides dimming feature in steps of 12.5%</a:t>
            </a:r>
          </a:p>
          <a:p>
            <a:pPr marL="342900" indent="-342900">
              <a:buFont typeface="Wingdings" panose="05000000000000000000" pitchFamily="2" charset="2"/>
              <a:buChar char="q"/>
            </a:pPr>
            <a:endParaRPr lang="en-US" sz="1600" dirty="0" smtClean="0"/>
          </a:p>
          <a:p>
            <a:pPr marL="285750" indent="-285750">
              <a:buFont typeface="Wingdings" panose="05000000000000000000" pitchFamily="2" charset="2"/>
              <a:buChar char="q"/>
            </a:pPr>
            <a:r>
              <a:rPr lang="en-US" sz="1600" dirty="0" smtClean="0"/>
              <a:t>In case of single LED, the S2-PSK scheme is compatible to both global shutter and rolling shutter receiver type.</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smtClean="0"/>
              <a:t>The PHY frame structure is considered.</a:t>
            </a:r>
          </a:p>
          <a:p>
            <a:pPr marL="742950" lvl="1" indent="-285750">
              <a:buFont typeface="Wingdings" panose="05000000000000000000" pitchFamily="2" charset="2"/>
              <a:buChar char="§"/>
            </a:pPr>
            <a:endParaRPr lang="en-US" sz="1600" dirty="0" smtClean="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089443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190875" y="2897188"/>
            <a:ext cx="273504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eaLnBrk="0" hangingPunct="0"/>
            <a:r>
              <a:rPr lang="en-US" altLang="en-US" sz="4000" dirty="0" smtClean="0"/>
              <a:t>Appendix 1:</a:t>
            </a:r>
            <a:endParaRPr lang="en-US" altLang="en-US" sz="40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60693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Scenarios for SM-PSK and DSM-PSK </a:t>
            </a:r>
            <a:endParaRPr lang="en-US" altLang="en-US"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3168620911"/>
              </p:ext>
            </p:extLst>
          </p:nvPr>
        </p:nvGraphicFramePr>
        <p:xfrm>
          <a:off x="1146175" y="1421942"/>
          <a:ext cx="6626225" cy="4968875"/>
        </p:xfrm>
        <a:graphic>
          <a:graphicData uri="http://schemas.openxmlformats.org/presentationml/2006/ole">
            <p:oleObj spid="_x0000_s1129" name="Visio" r:id="rId3" imgW="25777976" imgH="20463300" progId="Visio.Drawing.11">
              <p:embed/>
            </p:oleObj>
          </a:graphicData>
        </a:graphic>
      </p:graphicFrame>
      <p:sp>
        <p:nvSpPr>
          <p:cNvPr id="74" name="TextBox 73"/>
          <p:cNvSpPr txBox="1"/>
          <p:nvPr/>
        </p:nvSpPr>
        <p:spPr>
          <a:xfrm>
            <a:off x="1552210" y="4181017"/>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5" name="TextBox 74"/>
          <p:cNvSpPr txBox="1"/>
          <p:nvPr/>
        </p:nvSpPr>
        <p:spPr>
          <a:xfrm>
            <a:off x="4114974" y="1558375"/>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76" name="TextBox 75"/>
          <p:cNvSpPr txBox="1"/>
          <p:nvPr/>
        </p:nvSpPr>
        <p:spPr>
          <a:xfrm>
            <a:off x="5999672" y="1698298"/>
            <a:ext cx="1391728"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t>SM-PSK signal</a:t>
            </a:r>
            <a:endParaRPr lang="en-US" sz="1400" dirty="0"/>
          </a:p>
        </p:txBody>
      </p:sp>
      <p:sp>
        <p:nvSpPr>
          <p:cNvPr id="17"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446080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39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11" name="Picture 113" descr="Capture 111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155950"/>
            <a:ext cx="5440421" cy="5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a:spLocks noChangeArrowheads="1"/>
          </p:cNvSpPr>
          <p:nvPr/>
        </p:nvSpPr>
        <p:spPr bwMode="auto">
          <a:xfrm>
            <a:off x="1901302" y="1402516"/>
            <a:ext cx="5504771" cy="2850620"/>
          </a:xfrm>
          <a:prstGeom prst="rect">
            <a:avLst/>
          </a:prstGeom>
          <a:noFill/>
          <a:ln w="9525">
            <a:solidFill>
              <a:srgbClr val="00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3"/>
          <p:cNvSpPr>
            <a:spLocks noChangeArrowheads="1"/>
          </p:cNvSpPr>
          <p:nvPr/>
        </p:nvSpPr>
        <p:spPr bwMode="auto">
          <a:xfrm>
            <a:off x="1901302" y="4211054"/>
            <a:ext cx="5504771" cy="1931133"/>
          </a:xfrm>
          <a:prstGeom prst="rect">
            <a:avLst/>
          </a:prstGeom>
          <a:noFill/>
          <a:ln w="9525">
            <a:solidFill>
              <a:srgbClr val="00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rot="16200000">
            <a:off x="991623" y="2788699"/>
            <a:ext cx="1478764" cy="261610"/>
          </a:xfrm>
          <a:prstGeom prst="rect">
            <a:avLst/>
          </a:prstGeom>
        </p:spPr>
        <p:txBody>
          <a:bodyPr wrap="square">
            <a:spAutoFit/>
          </a:bodyPr>
          <a:lstStyle/>
          <a:p>
            <a:r>
              <a:rPr lang="en-US" sz="1100" b="1" dirty="0"/>
              <a:t>Transmitter side</a:t>
            </a:r>
            <a:endParaRPr lang="en-US" sz="1100" dirty="0"/>
          </a:p>
        </p:txBody>
      </p:sp>
      <p:sp>
        <p:nvSpPr>
          <p:cNvPr id="19" name="Rectangle 18"/>
          <p:cNvSpPr/>
          <p:nvPr/>
        </p:nvSpPr>
        <p:spPr>
          <a:xfrm rot="16200000">
            <a:off x="1115593" y="5172118"/>
            <a:ext cx="1230824" cy="261610"/>
          </a:xfrm>
          <a:prstGeom prst="rect">
            <a:avLst/>
          </a:prstGeom>
        </p:spPr>
        <p:txBody>
          <a:bodyPr wrap="square">
            <a:spAutoFit/>
          </a:bodyPr>
          <a:lstStyle/>
          <a:p>
            <a:r>
              <a:rPr lang="en-US" sz="1100" b="1" dirty="0" smtClean="0"/>
              <a:t>Receiver </a:t>
            </a:r>
            <a:r>
              <a:rPr lang="en-US" sz="1100" b="1" dirty="0"/>
              <a:t>side</a:t>
            </a:r>
            <a:endParaRPr lang="en-US" sz="1100" dirty="0"/>
          </a:p>
        </p:txBody>
      </p:sp>
      <p:sp>
        <p:nvSpPr>
          <p:cNvPr id="20"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DSM-PSK and Color transmission (TBD)</a:t>
            </a:r>
            <a:endParaRPr lang="en-US" altLang="en-US" sz="2400" b="1" dirty="0"/>
          </a:p>
        </p:txBody>
      </p:sp>
      <p:sp>
        <p:nvSpPr>
          <p:cNvPr id="22"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80853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a:t>PHY </a:t>
            </a:r>
            <a:r>
              <a:rPr lang="en-US" altLang="en-US" sz="3600" dirty="0" smtClean="0"/>
              <a:t>design considerations</a:t>
            </a:r>
            <a:endParaRPr lang="en-US" altLang="en-US" sz="3600"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90474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40</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Text Box 2"/>
          <p:cNvSpPr txBox="1">
            <a:spLocks noChangeArrowheads="1"/>
          </p:cNvSpPr>
          <p:nvPr/>
        </p:nvSpPr>
        <p:spPr bwMode="auto">
          <a:xfrm>
            <a:off x="304800" y="1828800"/>
            <a:ext cx="8610600"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1200">
                <a:solidFill>
                  <a:schemeClr val="tx1"/>
                </a:solidFill>
                <a:latin typeface="Times New Roman" pitchFamily="18" charset="0"/>
                <a:cs typeface="Arial" charset="0"/>
              </a:defRPr>
            </a:lvl1pPr>
            <a:lvl2pPr marL="742950" indent="-285750">
              <a:defRPr sz="1200">
                <a:solidFill>
                  <a:schemeClr val="tx1"/>
                </a:solidFill>
                <a:latin typeface="Times New Roman" pitchFamily="18" charset="0"/>
                <a:cs typeface="Arial" charset="0"/>
              </a:defRPr>
            </a:lvl2pPr>
            <a:lvl3pPr marL="1143000" indent="-228600">
              <a:defRPr sz="1200">
                <a:solidFill>
                  <a:schemeClr val="tx1"/>
                </a:solidFill>
                <a:latin typeface="Times New Roman" pitchFamily="18" charset="0"/>
                <a:cs typeface="Arial" charset="0"/>
              </a:defRPr>
            </a:lvl3pPr>
            <a:lvl4pPr marL="1600200" indent="-228600">
              <a:defRPr sz="1200">
                <a:solidFill>
                  <a:schemeClr val="tx1"/>
                </a:solidFill>
                <a:latin typeface="Times New Roman" pitchFamily="18" charset="0"/>
                <a:cs typeface="Arial" charset="0"/>
              </a:defRPr>
            </a:lvl4pPr>
            <a:lvl5pPr marL="2057400" indent="-228600">
              <a:defRPr sz="1200">
                <a:solidFill>
                  <a:schemeClr val="tx1"/>
                </a:solidFill>
                <a:latin typeface="Times New Roman" pitchFamily="18" charset="0"/>
                <a:cs typeface="Arial" charset="0"/>
              </a:defRPr>
            </a:lvl5pPr>
            <a:lvl6pPr marL="2514600" indent="-228600" fontAlgn="base">
              <a:spcBef>
                <a:spcPct val="0"/>
              </a:spcBef>
              <a:spcAft>
                <a:spcPct val="0"/>
              </a:spcAft>
              <a:defRPr sz="1200">
                <a:solidFill>
                  <a:schemeClr val="tx1"/>
                </a:solidFill>
                <a:latin typeface="Times New Roman" pitchFamily="18" charset="0"/>
                <a:cs typeface="Arial" charset="0"/>
              </a:defRPr>
            </a:lvl6pPr>
            <a:lvl7pPr marL="2971800" indent="-228600" fontAlgn="base">
              <a:spcBef>
                <a:spcPct val="0"/>
              </a:spcBef>
              <a:spcAft>
                <a:spcPct val="0"/>
              </a:spcAft>
              <a:defRPr sz="1200">
                <a:solidFill>
                  <a:schemeClr val="tx1"/>
                </a:solidFill>
                <a:latin typeface="Times New Roman" pitchFamily="18" charset="0"/>
                <a:cs typeface="Arial" charset="0"/>
              </a:defRPr>
            </a:lvl7pPr>
            <a:lvl8pPr marL="3429000" indent="-228600" fontAlgn="base">
              <a:spcBef>
                <a:spcPct val="0"/>
              </a:spcBef>
              <a:spcAft>
                <a:spcPct val="0"/>
              </a:spcAft>
              <a:defRPr sz="1200">
                <a:solidFill>
                  <a:schemeClr val="tx1"/>
                </a:solidFill>
                <a:latin typeface="Times New Roman" pitchFamily="18" charset="0"/>
                <a:cs typeface="Arial" charset="0"/>
              </a:defRPr>
            </a:lvl8pPr>
            <a:lvl9pPr marL="3886200" indent="-228600" fontAlgn="base">
              <a:spcBef>
                <a:spcPct val="0"/>
              </a:spcBef>
              <a:spcAft>
                <a:spcPct val="0"/>
              </a:spcAft>
              <a:defRPr sz="1200">
                <a:solidFill>
                  <a:schemeClr val="tx1"/>
                </a:solidFill>
                <a:latin typeface="Times New Roman" pitchFamily="18" charset="0"/>
                <a:cs typeface="Arial" charset="0"/>
              </a:defRPr>
            </a:lvl9pPr>
          </a:lstStyle>
          <a:p>
            <a:pPr algn="ctr" eaLnBrk="0" hangingPunct="0"/>
            <a:r>
              <a:rPr lang="en-US" altLang="en-US" sz="4000" dirty="0" smtClean="0"/>
              <a:t>Appendix 2: </a:t>
            </a:r>
          </a:p>
          <a:p>
            <a:pPr algn="ctr" eaLnBrk="0" hangingPunct="0"/>
            <a:endParaRPr lang="en-US" altLang="en-US" sz="4000" dirty="0" smtClean="0"/>
          </a:p>
          <a:p>
            <a:pPr algn="ctr" eaLnBrk="0" hangingPunct="0"/>
            <a:r>
              <a:rPr lang="en-US" altLang="en-US" sz="2400" b="1" dirty="0" smtClean="0"/>
              <a:t>Hybrid S2-PSK and DSM-PSK f</a:t>
            </a:r>
            <a:r>
              <a:rPr lang="en-US" altLang="en-US" sz="2800" b="1" dirty="0" smtClean="0"/>
              <a:t>or a dual camera mode:</a:t>
            </a:r>
          </a:p>
          <a:p>
            <a:pPr eaLnBrk="0" hangingPunct="0"/>
            <a:r>
              <a:rPr lang="en-US" altLang="en-US" sz="2400" b="1" dirty="0" smtClean="0"/>
              <a:t>              - A low speed camera detects 2-PSK signal</a:t>
            </a:r>
          </a:p>
          <a:p>
            <a:pPr eaLnBrk="0" hangingPunct="0"/>
            <a:r>
              <a:rPr lang="en-US" altLang="en-US" sz="2400" b="1" dirty="0" smtClean="0"/>
              <a:t>              - A high speed camera decode data at DSM-PSK signal</a:t>
            </a:r>
            <a:endParaRPr lang="en-US" altLang="en-US" sz="2800" b="1" dirty="0" smtClean="0"/>
          </a:p>
          <a:p>
            <a:pPr eaLnBrk="0" hangingPunct="0"/>
            <a:endParaRPr lang="en-US" altLang="en-US" sz="4000" dirty="0"/>
          </a:p>
        </p:txBody>
      </p:sp>
      <p:sp>
        <p:nvSpPr>
          <p:cNvPr id="10" name="Rectangle 9"/>
          <p:cNvSpPr/>
          <p:nvPr/>
        </p:nvSpPr>
        <p:spPr>
          <a:xfrm>
            <a:off x="762000" y="5257800"/>
            <a:ext cx="7746736" cy="646331"/>
          </a:xfrm>
          <a:prstGeom prst="rect">
            <a:avLst/>
          </a:prstGeom>
        </p:spPr>
        <p:txBody>
          <a:bodyPr wrap="none">
            <a:spAutoFit/>
          </a:bodyPr>
          <a:lstStyle/>
          <a:p>
            <a:r>
              <a:rPr lang="en-US" altLang="en-US" sz="1800" b="1" dirty="0" smtClean="0"/>
              <a:t>Reference: Intel’s proposal r.01 – slide 63</a:t>
            </a:r>
          </a:p>
          <a:p>
            <a:r>
              <a:rPr lang="en-US" sz="1800" dirty="0" smtClean="0"/>
              <a:t>https://mentor.ieee.org/802.15/dcn/16/15-16-0006-01-007a-intel-occ-proposal.pdf</a:t>
            </a:r>
            <a:endParaRPr lang="en-US" sz="1800" dirty="0"/>
          </a:p>
        </p:txBody>
      </p:sp>
      <p:sp>
        <p:nvSpPr>
          <p:cNvPr id="11"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60693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41</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10" name="Straight Connector 9"/>
          <p:cNvCxnSpPr/>
          <p:nvPr/>
        </p:nvCxnSpPr>
        <p:spPr bwMode="auto">
          <a:xfrm flipH="1">
            <a:off x="2238254" y="3245745"/>
            <a:ext cx="120024" cy="505827"/>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p:nvPr/>
        </p:nvCxnSpPr>
        <p:spPr bwMode="auto">
          <a:xfrm>
            <a:off x="4628917" y="3230505"/>
            <a:ext cx="515068" cy="521067"/>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 name="Group 12"/>
          <p:cNvGrpSpPr/>
          <p:nvPr/>
        </p:nvGrpSpPr>
        <p:grpSpPr>
          <a:xfrm>
            <a:off x="2238254" y="3742268"/>
            <a:ext cx="3248146" cy="2586797"/>
            <a:chOff x="1666746" y="3742268"/>
            <a:chExt cx="3248146" cy="2586797"/>
          </a:xfrm>
        </p:grpSpPr>
        <p:grpSp>
          <p:nvGrpSpPr>
            <p:cNvPr id="17" name="Group 1734"/>
            <p:cNvGrpSpPr/>
            <p:nvPr/>
          </p:nvGrpSpPr>
          <p:grpSpPr>
            <a:xfrm>
              <a:off x="4591994" y="3751572"/>
              <a:ext cx="322898" cy="1828802"/>
              <a:chOff x="1964059" y="4038600"/>
              <a:chExt cx="322898" cy="1828802"/>
            </a:xfrm>
          </p:grpSpPr>
          <p:sp>
            <p:nvSpPr>
              <p:cNvPr id="611" name="Flowchart: Data 610"/>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2" name="Oval 611"/>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3" name="Oval 612"/>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4" name="Oval 613"/>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5" name="Oval 614"/>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6" name="Oval 615"/>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7" name="Oval 616"/>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8" name="Oval 617"/>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9" name="Oval 618"/>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0" name="Oval 619"/>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1" name="Oval 620"/>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2" name="Oval 621"/>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3" name="Oval 622"/>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4" name="Oval 623"/>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5" name="Oval 624"/>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6" name="Oval 625"/>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7" name="Oval 626"/>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8" name="Oval 627"/>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9" name="Oval 628"/>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0" name="Oval 629"/>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1" name="Oval 630"/>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2" name="Oval 631"/>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3" name="Oval 632"/>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4" name="Oval 633"/>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5" name="Oval 634"/>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6" name="Oval 635"/>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7" name="Oval 636"/>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8" name="Oval 637"/>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9" name="Oval 638"/>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0" name="Oval 639"/>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1" name="Oval 640"/>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2" name="Oval 641"/>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3" name="Oval 642"/>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4" name="Oval 643"/>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5" name="Oval 644"/>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6" name="Oval 645"/>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7" name="Oval 646"/>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8" name="Oval 647"/>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9" name="Oval 648"/>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50" name="Oval 649"/>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51" name="Oval 650"/>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18" name="Group 540"/>
            <p:cNvGrpSpPr/>
            <p:nvPr/>
          </p:nvGrpSpPr>
          <p:grpSpPr>
            <a:xfrm>
              <a:off x="4401502" y="3758878"/>
              <a:ext cx="322898" cy="1828802"/>
              <a:chOff x="1964059" y="4038600"/>
              <a:chExt cx="322898" cy="1828802"/>
            </a:xfrm>
          </p:grpSpPr>
          <p:sp>
            <p:nvSpPr>
              <p:cNvPr id="570" name="Flowchart: Data 569"/>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1" name="Oval 570"/>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2" name="Oval 571"/>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3" name="Oval 572"/>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4" name="Oval 573"/>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5" name="Oval 574"/>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6" name="Oval 575"/>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7" name="Oval 576"/>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8" name="Oval 577"/>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9" name="Oval 578"/>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0" name="Oval 579"/>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1" name="Oval 580"/>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2" name="Oval 581"/>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3" name="Oval 582"/>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4" name="Oval 583"/>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5" name="Oval 584"/>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6" name="Oval 585"/>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7" name="Oval 586"/>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8" name="Oval 587"/>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9" name="Oval 588"/>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0" name="Oval 589"/>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1" name="Oval 590"/>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2" name="Oval 591"/>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3" name="Oval 592"/>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4" name="Oval 593"/>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5" name="Oval 594"/>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6" name="Oval 595"/>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7" name="Oval 596"/>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8" name="Oval 597"/>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9" name="Oval 598"/>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0" name="Oval 599"/>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1" name="Oval 600"/>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2" name="Oval 601"/>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3" name="Oval 602"/>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4" name="Oval 603"/>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5" name="Oval 604"/>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6" name="Oval 605"/>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7" name="Oval 606"/>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8" name="Oval 607"/>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9" name="Oval 608"/>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0" name="Oval 609"/>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19" name="Left Brace 18"/>
            <p:cNvSpPr/>
            <p:nvPr/>
          </p:nvSpPr>
          <p:spPr bwMode="auto">
            <a:xfrm rot="16200000">
              <a:off x="2345156" y="4904575"/>
              <a:ext cx="320791" cy="1636842"/>
            </a:xfrm>
            <a:prstGeom prst="lef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 name="Left Brace 19"/>
            <p:cNvSpPr/>
            <p:nvPr/>
          </p:nvSpPr>
          <p:spPr bwMode="auto">
            <a:xfrm rot="16200000">
              <a:off x="3973934" y="5020252"/>
              <a:ext cx="320791" cy="1446854"/>
            </a:xfrm>
            <a:prstGeom prst="lef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 name="TextBox 20"/>
            <p:cNvSpPr txBox="1"/>
            <p:nvPr/>
          </p:nvSpPr>
          <p:spPr>
            <a:xfrm>
              <a:off x="2005045" y="5867400"/>
              <a:ext cx="1096775" cy="461665"/>
            </a:xfrm>
            <a:prstGeom prst="rect">
              <a:avLst/>
            </a:prstGeom>
            <a:noFill/>
          </p:spPr>
          <p:txBody>
            <a:bodyPr wrap="none" rtlCol="0">
              <a:spAutoFit/>
            </a:bodyPr>
            <a:lstStyle/>
            <a:p>
              <a:pPr algn="ctr"/>
              <a:r>
                <a:rPr lang="en-US" dirty="0" smtClean="0"/>
                <a:t>DSM-PSK</a:t>
              </a:r>
            </a:p>
            <a:p>
              <a:pPr algn="ctr"/>
              <a:r>
                <a:rPr lang="en-US" dirty="0" smtClean="0"/>
                <a:t>Low Dimming</a:t>
              </a:r>
              <a:endParaRPr lang="en-US" dirty="0"/>
            </a:p>
          </p:txBody>
        </p:sp>
        <p:sp>
          <p:nvSpPr>
            <p:cNvPr id="22" name="TextBox 21"/>
            <p:cNvSpPr txBox="1"/>
            <p:nvPr/>
          </p:nvSpPr>
          <p:spPr>
            <a:xfrm>
              <a:off x="3685919" y="5867400"/>
              <a:ext cx="1122423" cy="461665"/>
            </a:xfrm>
            <a:prstGeom prst="rect">
              <a:avLst/>
            </a:prstGeom>
            <a:noFill/>
          </p:spPr>
          <p:txBody>
            <a:bodyPr wrap="none" rtlCol="0">
              <a:spAutoFit/>
            </a:bodyPr>
            <a:lstStyle/>
            <a:p>
              <a:pPr algn="ctr"/>
              <a:r>
                <a:rPr lang="en-US" dirty="0" smtClean="0"/>
                <a:t>DSM-PSK</a:t>
              </a:r>
            </a:p>
            <a:p>
              <a:pPr algn="ctr"/>
              <a:r>
                <a:rPr lang="en-US" dirty="0" smtClean="0"/>
                <a:t>High Dimming</a:t>
              </a:r>
              <a:endParaRPr lang="en-US" dirty="0"/>
            </a:p>
          </p:txBody>
        </p:sp>
        <p:grpSp>
          <p:nvGrpSpPr>
            <p:cNvPr id="23" name="Group 889"/>
            <p:cNvGrpSpPr/>
            <p:nvPr/>
          </p:nvGrpSpPr>
          <p:grpSpPr>
            <a:xfrm>
              <a:off x="4192411" y="3756974"/>
              <a:ext cx="322898" cy="1828802"/>
              <a:chOff x="1964059" y="4038600"/>
              <a:chExt cx="322898" cy="1828802"/>
            </a:xfrm>
          </p:grpSpPr>
          <p:sp>
            <p:nvSpPr>
              <p:cNvPr id="529" name="Flowchart: Data 528"/>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0" name="Oval 529"/>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1" name="Oval 530"/>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2" name="Oval 531"/>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3" name="Oval 532"/>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4" name="Oval 533"/>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5" name="Oval 534"/>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6" name="Oval 535"/>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7" name="Oval 536"/>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8" name="Oval 537"/>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9" name="Oval 538"/>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0" name="Oval 539"/>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1" name="Oval 540"/>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2" name="Oval 541"/>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3" name="Oval 542"/>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4" name="Oval 543"/>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5" name="Oval 544"/>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6" name="Oval 545"/>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7" name="Oval 546"/>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8" name="Oval 547"/>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9" name="Oval 548"/>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0" name="Oval 549"/>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1" name="Oval 550"/>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2" name="Oval 551"/>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3" name="Oval 552"/>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4" name="Oval 553"/>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5" name="Oval 554"/>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6" name="Oval 555"/>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7" name="Oval 556"/>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8" name="Oval 557"/>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9" name="Oval 558"/>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0" name="Oval 559"/>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1" name="Oval 560"/>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2" name="Oval 561"/>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3" name="Oval 562"/>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4" name="Oval 563"/>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5" name="Oval 564"/>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6" name="Oval 565"/>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7" name="Oval 566"/>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8" name="Oval 567"/>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9" name="Oval 568"/>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4" name="Group 934"/>
            <p:cNvGrpSpPr/>
            <p:nvPr/>
          </p:nvGrpSpPr>
          <p:grpSpPr>
            <a:xfrm>
              <a:off x="3987734" y="3749621"/>
              <a:ext cx="322898" cy="1828802"/>
              <a:chOff x="1964059" y="4038600"/>
              <a:chExt cx="322898" cy="1828802"/>
            </a:xfrm>
          </p:grpSpPr>
          <p:sp>
            <p:nvSpPr>
              <p:cNvPr id="488" name="Flowchart: Data 487"/>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9" name="Oval 488"/>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0" name="Oval 489"/>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1" name="Oval 490"/>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2" name="Oval 491"/>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3" name="Oval 492"/>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4" name="Oval 493"/>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5" name="Oval 494"/>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6" name="Oval 495"/>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7" name="Oval 496"/>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8" name="Oval 497"/>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9" name="Oval 498"/>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0" name="Oval 499"/>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1" name="Oval 500"/>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2" name="Oval 501"/>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3" name="Oval 502"/>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4" name="Oval 503"/>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5" name="Oval 504"/>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6" name="Oval 505"/>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7" name="Oval 506"/>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8" name="Oval 507"/>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9" name="Oval 508"/>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0" name="Oval 509"/>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1" name="Oval 510"/>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2" name="Oval 511"/>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3" name="Oval 512"/>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4" name="Oval 513"/>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5" name="Oval 514"/>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6" name="Oval 515"/>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7" name="Oval 516"/>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8" name="Oval 517"/>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9" name="Oval 518"/>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0" name="Oval 519"/>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1" name="Oval 520"/>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2" name="Oval 521"/>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3" name="Oval 522"/>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4" name="Oval 523"/>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5" name="Oval 524"/>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6" name="Oval 525"/>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7" name="Oval 526"/>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8" name="Oval 527"/>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5" name="Group 976"/>
            <p:cNvGrpSpPr/>
            <p:nvPr/>
          </p:nvGrpSpPr>
          <p:grpSpPr>
            <a:xfrm>
              <a:off x="3783057" y="3742268"/>
              <a:ext cx="322898" cy="1828802"/>
              <a:chOff x="1964059" y="4038600"/>
              <a:chExt cx="322898" cy="1828802"/>
            </a:xfrm>
          </p:grpSpPr>
          <p:sp>
            <p:nvSpPr>
              <p:cNvPr id="447" name="Flowchart: Data 446"/>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8" name="Oval 447"/>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9" name="Oval 448"/>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0" name="Oval 449"/>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1" name="Oval 450"/>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2" name="Oval 451"/>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3" name="Oval 452"/>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4" name="Oval 453"/>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5" name="Oval 454"/>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6" name="Oval 455"/>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7" name="Oval 456"/>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8" name="Oval 457"/>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9" name="Oval 458"/>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0" name="Oval 459"/>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1" name="Oval 460"/>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2" name="Oval 461"/>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3" name="Oval 462"/>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4" name="Oval 463"/>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5" name="Oval 464"/>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6" name="Oval 465"/>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7" name="Oval 466"/>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8" name="Oval 467"/>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9" name="Oval 468"/>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0" name="Oval 469"/>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1" name="Oval 470"/>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2" name="Oval 471"/>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3" name="Oval 472"/>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4" name="Oval 473"/>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5" name="Oval 474"/>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6" name="Oval 475"/>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7" name="Oval 476"/>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8" name="Oval 477"/>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9" name="Oval 478"/>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0" name="Oval 479"/>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1" name="Oval 480"/>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2" name="Oval 481"/>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3" name="Oval 482"/>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4" name="Oval 483"/>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5" name="Oval 484"/>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6" name="Oval 485"/>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7" name="Oval 486"/>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6" name="Group 1018"/>
            <p:cNvGrpSpPr/>
            <p:nvPr/>
          </p:nvGrpSpPr>
          <p:grpSpPr>
            <a:xfrm>
              <a:off x="3578380" y="3750155"/>
              <a:ext cx="322898" cy="1828802"/>
              <a:chOff x="1964059" y="4038600"/>
              <a:chExt cx="322898" cy="1828802"/>
            </a:xfrm>
          </p:grpSpPr>
          <p:sp>
            <p:nvSpPr>
              <p:cNvPr id="406" name="Flowchart: Data 405"/>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7" name="Oval 406"/>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8" name="Oval 407"/>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9" name="Oval 408"/>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0" name="Oval 409"/>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1" name="Oval 410"/>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2" name="Oval 411"/>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3" name="Oval 412"/>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4" name="Oval 413"/>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5" name="Oval 414"/>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6" name="Oval 415"/>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7" name="Oval 416"/>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8" name="Oval 417"/>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9" name="Oval 418"/>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0" name="Oval 419"/>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1" name="Oval 420"/>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2" name="Oval 421"/>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3" name="Oval 422"/>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4" name="Oval 423"/>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5" name="Oval 424"/>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6" name="Oval 425"/>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7" name="Oval 426"/>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8" name="Oval 427"/>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9" name="Oval 428"/>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0" name="Oval 429"/>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1" name="Oval 430"/>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2" name="Oval 431"/>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3" name="Oval 432"/>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4" name="Oval 433"/>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5" name="Oval 434"/>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6" name="Oval 435"/>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7" name="Oval 436"/>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8" name="Oval 437"/>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9" name="Oval 438"/>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0" name="Oval 439"/>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1" name="Oval 440"/>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2" name="Oval 441"/>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3" name="Oval 442"/>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4" name="Oval 443"/>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5" name="Oval 444"/>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6" name="Oval 445"/>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7" name="Group 1060"/>
            <p:cNvGrpSpPr/>
            <p:nvPr/>
          </p:nvGrpSpPr>
          <p:grpSpPr>
            <a:xfrm>
              <a:off x="3373703" y="3765662"/>
              <a:ext cx="322898" cy="1828802"/>
              <a:chOff x="1964059" y="4038600"/>
              <a:chExt cx="322898" cy="1828802"/>
            </a:xfrm>
          </p:grpSpPr>
          <p:sp>
            <p:nvSpPr>
              <p:cNvPr id="365" name="Flowchart: Data 364"/>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6" name="Oval 365"/>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7" name="Oval 366"/>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8" name="Oval 367"/>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9" name="Oval 368"/>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0" name="Oval 369"/>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1" name="Oval 370"/>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2" name="Oval 371"/>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3" name="Oval 372"/>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4" name="Oval 373"/>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5" name="Oval 374"/>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6" name="Oval 375"/>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7" name="Oval 376"/>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8" name="Oval 377"/>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9" name="Oval 378"/>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0" name="Oval 379"/>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1" name="Oval 380"/>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2" name="Oval 381"/>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3" name="Oval 382"/>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4" name="Oval 383"/>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5" name="Oval 384"/>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6" name="Oval 385"/>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7" name="Oval 386"/>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8" name="Oval 387"/>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9" name="Oval 388"/>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0" name="Oval 389"/>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1" name="Oval 390"/>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2" name="Oval 391"/>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3" name="Oval 392"/>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4" name="Oval 393"/>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5" name="Oval 394"/>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6" name="Oval 395"/>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7" name="Oval 396"/>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8" name="Oval 397"/>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9" name="Oval 398"/>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0" name="Oval 399"/>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1" name="Oval 400"/>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2" name="Oval 401"/>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3" name="Oval 402"/>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4" name="Oval 403"/>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5" name="Oval 404"/>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8" name="Group 1397"/>
            <p:cNvGrpSpPr/>
            <p:nvPr/>
          </p:nvGrpSpPr>
          <p:grpSpPr>
            <a:xfrm>
              <a:off x="3198452" y="3750735"/>
              <a:ext cx="322898" cy="1828802"/>
              <a:chOff x="1964059" y="4038600"/>
              <a:chExt cx="322898" cy="1828802"/>
            </a:xfrm>
          </p:grpSpPr>
          <p:sp>
            <p:nvSpPr>
              <p:cNvPr id="324" name="Flowchart: Data 323"/>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5" name="Oval 324"/>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6" name="Oval 325"/>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7" name="Oval 326"/>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8" name="Oval 327"/>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9" name="Oval 328"/>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0" name="Oval 329"/>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1" name="Oval 330"/>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2" name="Oval 331"/>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3" name="Oval 332"/>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4" name="Oval 333"/>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5" name="Oval 334"/>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6" name="Oval 335"/>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7" name="Oval 336"/>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8" name="Oval 337"/>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9" name="Oval 338"/>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0" name="Oval 339"/>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1" name="Oval 340"/>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2" name="Oval 341"/>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3" name="Oval 342"/>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4" name="Oval 343"/>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5" name="Oval 344"/>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6" name="Oval 345"/>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7" name="Oval 346"/>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8" name="Oval 347"/>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9" name="Oval 348"/>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0" name="Oval 349"/>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1" name="Oval 350"/>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2" name="Oval 351"/>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3" name="Oval 352"/>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4" name="Oval 353"/>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5" name="Oval 354"/>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6" name="Oval 355"/>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7" name="Oval 356"/>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8" name="Oval 357"/>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9" name="Oval 358"/>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0" name="Oval 359"/>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1" name="Oval 360"/>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2" name="Oval 361"/>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3" name="Oval 362"/>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4" name="Oval 363"/>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9" name="Group 1439"/>
            <p:cNvGrpSpPr/>
            <p:nvPr/>
          </p:nvGrpSpPr>
          <p:grpSpPr>
            <a:xfrm>
              <a:off x="1666746" y="3763943"/>
              <a:ext cx="1670379" cy="1838977"/>
              <a:chOff x="1681986" y="3771563"/>
              <a:chExt cx="1670379" cy="1838977"/>
            </a:xfrm>
          </p:grpSpPr>
          <p:grpSp>
            <p:nvGrpSpPr>
              <p:cNvPr id="30" name="Group 1440"/>
              <p:cNvGrpSpPr/>
              <p:nvPr/>
            </p:nvGrpSpPr>
            <p:grpSpPr>
              <a:xfrm>
                <a:off x="3029467" y="3771563"/>
                <a:ext cx="322898" cy="1828802"/>
                <a:chOff x="1964059" y="4038600"/>
                <a:chExt cx="322898" cy="1828802"/>
              </a:xfrm>
            </p:grpSpPr>
            <p:sp>
              <p:nvSpPr>
                <p:cNvPr id="283" name="Flowchart: Data 282"/>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4" name="Oval 283"/>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5" name="Oval 284"/>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6" name="Oval 285"/>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7" name="Oval 286"/>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8" name="Oval 287"/>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9" name="Oval 288"/>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0" name="Oval 289"/>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1" name="Oval 290"/>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2" name="Oval 291"/>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3" name="Oval 292"/>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4" name="Oval 293"/>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5" name="Oval 294"/>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6" name="Oval 295"/>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7" name="Oval 296"/>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8" name="Oval 297"/>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99" name="Oval 298"/>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0" name="Oval 299"/>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1" name="Oval 300"/>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2" name="Oval 301"/>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3" name="Oval 302"/>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4" name="Oval 303"/>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5" name="Oval 304"/>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6" name="Oval 305"/>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7" name="Oval 306"/>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8" name="Oval 307"/>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09" name="Oval 308"/>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0" name="Oval 309"/>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1" name="Oval 310"/>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2" name="Oval 311"/>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3" name="Oval 312"/>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4" name="Oval 313"/>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5" name="Oval 314"/>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6" name="Oval 315"/>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7" name="Oval 316"/>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8" name="Oval 317"/>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19" name="Oval 318"/>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0" name="Oval 319"/>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1" name="Oval 320"/>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2" name="Oval 321"/>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23" name="Oval 322"/>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1" name="Group 1441"/>
              <p:cNvGrpSpPr/>
              <p:nvPr/>
            </p:nvGrpSpPr>
            <p:grpSpPr>
              <a:xfrm>
                <a:off x="2810868" y="3771900"/>
                <a:ext cx="322898" cy="1828802"/>
                <a:chOff x="1964059" y="4038600"/>
                <a:chExt cx="322898" cy="1828802"/>
              </a:xfrm>
            </p:grpSpPr>
            <p:sp>
              <p:nvSpPr>
                <p:cNvPr id="242" name="Flowchart: Data 241"/>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3" name="Oval 242"/>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4" name="Oval 243"/>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5" name="Oval 244"/>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6" name="Oval 245"/>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7" name="Oval 246"/>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8" name="Oval 247"/>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9" name="Oval 248"/>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0" name="Oval 249"/>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1" name="Oval 250"/>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2" name="Oval 251"/>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3" name="Oval 252"/>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4" name="Oval 253"/>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5" name="Oval 254"/>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6" name="Oval 255"/>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7" name="Oval 256"/>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8" name="Oval 257"/>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59" name="Oval 258"/>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0" name="Oval 259"/>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1" name="Oval 260"/>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2" name="Oval 261"/>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3" name="Oval 262"/>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4" name="Oval 263"/>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5" name="Oval 264"/>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6" name="Oval 265"/>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7" name="Oval 266"/>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8" name="Oval 267"/>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69" name="Oval 268"/>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0" name="Oval 269"/>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1" name="Oval 270"/>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2" name="Oval 271"/>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3" name="Oval 272"/>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4" name="Oval 273"/>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5" name="Oval 274"/>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6" name="Oval 275"/>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7" name="Oval 276"/>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8" name="Oval 277"/>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79" name="Oval 278"/>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0" name="Oval 279"/>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1" name="Oval 280"/>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82" name="Oval 281"/>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2" name="Group 1442"/>
              <p:cNvGrpSpPr/>
              <p:nvPr/>
            </p:nvGrpSpPr>
            <p:grpSpPr>
              <a:xfrm>
                <a:off x="2592269" y="3772237"/>
                <a:ext cx="322898" cy="1828802"/>
                <a:chOff x="1964059" y="4038600"/>
                <a:chExt cx="322898" cy="1828802"/>
              </a:xfrm>
            </p:grpSpPr>
            <p:sp>
              <p:nvSpPr>
                <p:cNvPr id="201" name="Flowchart: Data 200"/>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2" name="Oval 201"/>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3" name="Oval 202"/>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4" name="Oval 203"/>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5" name="Oval 204"/>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6" name="Oval 205"/>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7" name="Oval 206"/>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8" name="Oval 207"/>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9" name="Oval 208"/>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0" name="Oval 209"/>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1" name="Oval 210"/>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2" name="Oval 211"/>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3" name="Oval 212"/>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4" name="Oval 213"/>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5" name="Oval 214"/>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6" name="Oval 215"/>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7" name="Oval 216"/>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8" name="Oval 217"/>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19" name="Oval 218"/>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0" name="Oval 219"/>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1" name="Oval 220"/>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2" name="Oval 221"/>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3" name="Oval 222"/>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4" name="Oval 223"/>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5" name="Oval 224"/>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6" name="Oval 225"/>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7" name="Oval 226"/>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Oval 227"/>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Oval 228"/>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Oval 229"/>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Oval 230"/>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Oval 231"/>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Oval 232"/>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Oval 233"/>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Oval 234"/>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6" name="Oval 235"/>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7" name="Oval 236"/>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8" name="Oval 237"/>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9" name="Oval 238"/>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0" name="Oval 239"/>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41" name="Oval 240"/>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3" name="Group 1443"/>
              <p:cNvGrpSpPr/>
              <p:nvPr/>
            </p:nvGrpSpPr>
            <p:grpSpPr>
              <a:xfrm>
                <a:off x="2334768" y="3781738"/>
                <a:ext cx="322898" cy="1828802"/>
                <a:chOff x="1964059" y="4038600"/>
                <a:chExt cx="322898" cy="1828802"/>
              </a:xfrm>
            </p:grpSpPr>
            <p:sp>
              <p:nvSpPr>
                <p:cNvPr id="160" name="Flowchart: Data 159"/>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1" name="Oval 160"/>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2" name="Oval 161"/>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3" name="Oval 162"/>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4" name="Oval 163"/>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5" name="Oval 164"/>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6" name="Oval 165"/>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7" name="Oval 166"/>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8" name="Oval 167"/>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69" name="Oval 168"/>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0" name="Oval 169"/>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1" name="Oval 170"/>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2" name="Oval 171"/>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3" name="Oval 172"/>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4" name="Oval 173"/>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5" name="Oval 174"/>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6" name="Oval 175"/>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7" name="Oval 176"/>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8" name="Oval 177"/>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79" name="Oval 178"/>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0" name="Oval 179"/>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1" name="Oval 180"/>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2" name="Oval 181"/>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3" name="Oval 182"/>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4" name="Oval 183"/>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5" name="Oval 184"/>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6" name="Oval 185"/>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7" name="Oval 186"/>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8" name="Oval 187"/>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89" name="Oval 188"/>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0" name="Oval 189"/>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1" name="Oval 190"/>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2" name="Oval 191"/>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3" name="Oval 192"/>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4" name="Oval 193"/>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5" name="Oval 194"/>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6" name="Oval 195"/>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7" name="Oval 196"/>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8" name="Oval 197"/>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99" name="Oval 198"/>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00" name="Oval 199"/>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4" name="Group 1444"/>
              <p:cNvGrpSpPr/>
              <p:nvPr/>
            </p:nvGrpSpPr>
            <p:grpSpPr>
              <a:xfrm>
                <a:off x="2117174" y="3771563"/>
                <a:ext cx="322898" cy="1828802"/>
                <a:chOff x="1964059" y="4015740"/>
                <a:chExt cx="322898" cy="1828802"/>
              </a:xfrm>
            </p:grpSpPr>
            <p:sp>
              <p:nvSpPr>
                <p:cNvPr id="119" name="Flowchart: Data 118"/>
                <p:cNvSpPr/>
                <p:nvPr/>
              </p:nvSpPr>
              <p:spPr bwMode="auto">
                <a:xfrm rot="5400000">
                  <a:off x="1211107" y="476869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0" name="Oval 119"/>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1" name="Oval 120"/>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2" name="Oval 121"/>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3" name="Oval 122"/>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4" name="Oval 123"/>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5" name="Oval 124"/>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6" name="Oval 125"/>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7" name="Oval 126"/>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8" name="Oval 127"/>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29" name="Oval 128"/>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0" name="Oval 129"/>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1" name="Oval 130"/>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2" name="Oval 131"/>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3" name="Oval 132"/>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4" name="Oval 133"/>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5" name="Oval 134"/>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6" name="Oval 135"/>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7" name="Oval 136"/>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8" name="Oval 137"/>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39" name="Oval 138"/>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0" name="Oval 139"/>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1" name="Oval 140"/>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2" name="Oval 141"/>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3" name="Oval 142"/>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4" name="Oval 143"/>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5" name="Oval 144"/>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6" name="Oval 145"/>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7" name="Oval 146"/>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8" name="Oval 147"/>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49" name="Oval 148"/>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0" name="Oval 149"/>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1" name="Oval 150"/>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2" name="Oval 151"/>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3" name="Oval 152"/>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4" name="Oval 153"/>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5" name="Oval 154"/>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6" name="Oval 155"/>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7" name="Oval 156"/>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8" name="Oval 157"/>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59" name="Oval 158"/>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5" name="Group 1445"/>
              <p:cNvGrpSpPr/>
              <p:nvPr/>
            </p:nvGrpSpPr>
            <p:grpSpPr>
              <a:xfrm>
                <a:off x="1899580" y="3776628"/>
                <a:ext cx="322898" cy="1828802"/>
                <a:chOff x="1964059" y="4008120"/>
                <a:chExt cx="322898" cy="1828802"/>
              </a:xfrm>
            </p:grpSpPr>
            <p:sp>
              <p:nvSpPr>
                <p:cNvPr id="78" name="Flowchart: Data 77"/>
                <p:cNvSpPr/>
                <p:nvPr/>
              </p:nvSpPr>
              <p:spPr bwMode="auto">
                <a:xfrm rot="5400000">
                  <a:off x="1211107" y="476107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Oval 78"/>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 name="Oval 79"/>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 name="Oval 80"/>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 name="Oval 81"/>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 name="Oval 82"/>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 name="Oval 83"/>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Oval 84"/>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 name="Oval 85"/>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 name="Oval 86"/>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 name="Oval 87"/>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 name="Oval 88"/>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 name="Oval 89"/>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 name="Oval 90"/>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 name="Oval 91"/>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 name="Oval 92"/>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 name="Oval 93"/>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 name="Oval 94"/>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 name="Oval 95"/>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 name="Oval 96"/>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 name="Oval 97"/>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 name="Oval 98"/>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0" name="Oval 99"/>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1" name="Oval 100"/>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2" name="Oval 101"/>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3" name="Oval 102"/>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4" name="Oval 103"/>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5" name="Oval 104"/>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6" name="Oval 105"/>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7" name="Oval 106"/>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8" name="Oval 107"/>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9" name="Oval 108"/>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0" name="Oval 109"/>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1" name="Oval 110"/>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2" name="Oval 111"/>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3" name="Oval 112"/>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4" name="Oval 113"/>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5" name="Oval 114"/>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6" name="Oval 115"/>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7" name="Oval 116"/>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18" name="Oval 117"/>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6" name="Group 1446"/>
              <p:cNvGrpSpPr/>
              <p:nvPr/>
            </p:nvGrpSpPr>
            <p:grpSpPr>
              <a:xfrm>
                <a:off x="1681986" y="3781693"/>
                <a:ext cx="322898" cy="1828802"/>
                <a:chOff x="1964059" y="4000500"/>
                <a:chExt cx="322898" cy="1828802"/>
              </a:xfrm>
            </p:grpSpPr>
            <p:sp>
              <p:nvSpPr>
                <p:cNvPr id="37" name="Flowchart: Data 36"/>
                <p:cNvSpPr/>
                <p:nvPr/>
              </p:nvSpPr>
              <p:spPr bwMode="auto">
                <a:xfrm rot="5400000">
                  <a:off x="1211107" y="47534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 name="Oval 37"/>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 name="Oval 38"/>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 name="Oval 39"/>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 name="Oval 40"/>
                <p:cNvSpPr/>
                <p:nvPr/>
              </p:nvSpPr>
              <p:spPr bwMode="auto">
                <a:xfrm>
                  <a:off x="2197422"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 name="Oval 41"/>
                <p:cNvSpPr/>
                <p:nvPr/>
              </p:nvSpPr>
              <p:spPr bwMode="auto">
                <a:xfrm>
                  <a:off x="2009758"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 name="Oval 42"/>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 name="Oval 43"/>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 name="Oval 44"/>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 name="Oval 45"/>
                <p:cNvSpPr/>
                <p:nvPr/>
              </p:nvSpPr>
              <p:spPr bwMode="auto">
                <a:xfrm>
                  <a:off x="2006421" y="44681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 name="Oval 46"/>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 name="Oval 47"/>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 name="Oval 48"/>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 name="Oval 49"/>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 name="Oval 50"/>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 name="Oval 51"/>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 name="Oval 52"/>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 name="Oval 53"/>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 name="Oval 54"/>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 name="Oval 55"/>
                <p:cNvSpPr/>
                <p:nvPr/>
              </p:nvSpPr>
              <p:spPr bwMode="auto">
                <a:xfrm>
                  <a:off x="2135034" y="48923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 name="Oval 56"/>
                <p:cNvSpPr/>
                <p:nvPr/>
              </p:nvSpPr>
              <p:spPr bwMode="auto">
                <a:xfrm>
                  <a:off x="2196480" y="49685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 name="Oval 57"/>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 name="Oval 58"/>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 name="Oval 59"/>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 name="Oval 60"/>
                <p:cNvSpPr/>
                <p:nvPr/>
              </p:nvSpPr>
              <p:spPr bwMode="auto">
                <a:xfrm>
                  <a:off x="2197597" y="51076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2" name="Oval 61"/>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3" name="Oval 62"/>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4" name="Oval 63"/>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5" name="Oval 64"/>
                <p:cNvSpPr/>
                <p:nvPr/>
              </p:nvSpPr>
              <p:spPr bwMode="auto">
                <a:xfrm>
                  <a:off x="2201889" y="52466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Oval 65"/>
                <p:cNvSpPr/>
                <p:nvPr/>
              </p:nvSpPr>
              <p:spPr bwMode="auto">
                <a:xfrm>
                  <a:off x="2015181" y="51571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7" name="Oval 66"/>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Oval 67"/>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9" name="Oval 68"/>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 name="Oval 69"/>
                <p:cNvSpPr/>
                <p:nvPr/>
              </p:nvSpPr>
              <p:spPr bwMode="auto">
                <a:xfrm>
                  <a:off x="2019473" y="52962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 name="Oval 70"/>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 name="Oval 71"/>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 name="Oval 72"/>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 name="Oval 73"/>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 name="Oval 74"/>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 name="Oval 75"/>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 name="Oval 76"/>
                <p:cNvSpPr/>
                <p:nvPr/>
              </p:nvSpPr>
              <p:spPr bwMode="auto">
                <a:xfrm>
                  <a:off x="2214765" y="56638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grpSp>
      <p:sp>
        <p:nvSpPr>
          <p:cNvPr id="652" name="Rectangle 651"/>
          <p:cNvSpPr/>
          <p:nvPr/>
        </p:nvSpPr>
        <p:spPr>
          <a:xfrm>
            <a:off x="5562600" y="4095788"/>
            <a:ext cx="3498073" cy="1323439"/>
          </a:xfrm>
          <a:prstGeom prst="rect">
            <a:avLst/>
          </a:prstGeom>
        </p:spPr>
        <p:txBody>
          <a:bodyPr wrap="none">
            <a:spAutoFit/>
          </a:bodyPr>
          <a:lstStyle/>
          <a:p>
            <a:pPr algn="ctr"/>
            <a:r>
              <a:rPr lang="en-US" sz="1600" b="1" dirty="0" smtClean="0"/>
              <a:t>Hybrid Scheme for dual cameras:</a:t>
            </a:r>
          </a:p>
          <a:p>
            <a:pPr algn="ctr"/>
            <a:r>
              <a:rPr lang="en-US" sz="1600" dirty="0" smtClean="0"/>
              <a:t>(Quick exposer + Slow exposer)</a:t>
            </a:r>
          </a:p>
          <a:p>
            <a:pPr algn="ctr"/>
            <a:endParaRPr lang="en-US" sz="1600" dirty="0"/>
          </a:p>
          <a:p>
            <a:pPr marL="285750" indent="-285750">
              <a:buFont typeface="Wingdings" panose="05000000000000000000" pitchFamily="2" charset="2"/>
              <a:buChar char="§"/>
            </a:pPr>
            <a:r>
              <a:rPr lang="en-US" sz="1600" dirty="0" smtClean="0"/>
              <a:t>S2-PSK for slow exposer camera</a:t>
            </a:r>
          </a:p>
          <a:p>
            <a:pPr marL="285750" indent="-285750">
              <a:buFont typeface="Wingdings" panose="05000000000000000000" pitchFamily="2" charset="2"/>
              <a:buChar char="§"/>
            </a:pPr>
            <a:r>
              <a:rPr lang="en-US" sz="1600" dirty="0" smtClean="0"/>
              <a:t>DSM-PSK for quick exposer camera</a:t>
            </a:r>
            <a:endParaRPr lang="en-US" sz="1600" dirty="0"/>
          </a:p>
        </p:txBody>
      </p:sp>
      <p:grpSp>
        <p:nvGrpSpPr>
          <p:cNvPr id="653" name="Group 652"/>
          <p:cNvGrpSpPr/>
          <p:nvPr/>
        </p:nvGrpSpPr>
        <p:grpSpPr>
          <a:xfrm>
            <a:off x="174616" y="4211260"/>
            <a:ext cx="1654184" cy="1074443"/>
            <a:chOff x="1463040" y="2438400"/>
            <a:chExt cx="3108960" cy="2011680"/>
          </a:xfrm>
        </p:grpSpPr>
        <p:pic>
          <p:nvPicPr>
            <p:cNvPr id="654" name="Picture 2" descr="http://www.allpar.com/photos/chrysler/200/car-tail-light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87" b="13288"/>
            <a:stretch/>
          </p:blipFill>
          <p:spPr bwMode="auto">
            <a:xfrm>
              <a:off x="1463040" y="2438400"/>
              <a:ext cx="3108960" cy="2011680"/>
            </a:xfrm>
            <a:prstGeom prst="rect">
              <a:avLst/>
            </a:prstGeom>
            <a:noFill/>
            <a:extLst>
              <a:ext uri="{909E8E84-426E-40DD-AFC4-6F175D3DCCD1}">
                <a14:hiddenFill xmlns:a14="http://schemas.microsoft.com/office/drawing/2010/main" xmlns="">
                  <a:solidFill>
                    <a:srgbClr val="FFFFFF"/>
                  </a:solidFill>
                </a14:hiddenFill>
              </a:ext>
            </a:extLst>
          </p:spPr>
        </p:pic>
        <p:sp>
          <p:nvSpPr>
            <p:cNvPr id="655" name="Oval 654"/>
            <p:cNvSpPr/>
            <p:nvPr/>
          </p:nvSpPr>
          <p:spPr bwMode="auto">
            <a:xfrm>
              <a:off x="1828800" y="2971800"/>
              <a:ext cx="609600" cy="472440"/>
            </a:xfrm>
            <a:prstGeom prst="ellipse">
              <a:avLst/>
            </a:prstGeom>
            <a:solidFill>
              <a:srgbClr val="FF0000">
                <a:alpha val="47000"/>
              </a:srgb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56" name="Oval 655"/>
            <p:cNvSpPr/>
            <p:nvPr/>
          </p:nvSpPr>
          <p:spPr bwMode="auto">
            <a:xfrm>
              <a:off x="3810000" y="2971800"/>
              <a:ext cx="609600" cy="472440"/>
            </a:xfrm>
            <a:prstGeom prst="ellipse">
              <a:avLst/>
            </a:prstGeom>
            <a:solidFill>
              <a:srgbClr val="FF0000">
                <a:alpha val="47000"/>
              </a:srgb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657" name="TextBox 656"/>
          <p:cNvSpPr txBox="1"/>
          <p:nvPr/>
        </p:nvSpPr>
        <p:spPr>
          <a:xfrm>
            <a:off x="-1601" y="3733800"/>
            <a:ext cx="861133" cy="230832"/>
          </a:xfrm>
          <a:prstGeom prst="rect">
            <a:avLst/>
          </a:prstGeom>
          <a:noFill/>
        </p:spPr>
        <p:txBody>
          <a:bodyPr wrap="none" rtlCol="0">
            <a:spAutoFit/>
          </a:bodyPr>
          <a:lstStyle/>
          <a:p>
            <a:r>
              <a:rPr lang="en-US" sz="900" dirty="0" smtClean="0"/>
              <a:t>MIMO-LED 1</a:t>
            </a:r>
            <a:endParaRPr lang="en-US" sz="900" dirty="0"/>
          </a:p>
        </p:txBody>
      </p:sp>
      <p:sp>
        <p:nvSpPr>
          <p:cNvPr id="658" name="TextBox 657"/>
          <p:cNvSpPr txBox="1"/>
          <p:nvPr/>
        </p:nvSpPr>
        <p:spPr>
          <a:xfrm>
            <a:off x="1148645" y="3733800"/>
            <a:ext cx="861133" cy="230832"/>
          </a:xfrm>
          <a:prstGeom prst="rect">
            <a:avLst/>
          </a:prstGeom>
          <a:noFill/>
        </p:spPr>
        <p:txBody>
          <a:bodyPr wrap="none" rtlCol="0">
            <a:spAutoFit/>
          </a:bodyPr>
          <a:lstStyle/>
          <a:p>
            <a:r>
              <a:rPr lang="en-US" sz="900" dirty="0" smtClean="0"/>
              <a:t>MIMO-LED 2</a:t>
            </a:r>
            <a:endParaRPr lang="en-US" sz="900" dirty="0"/>
          </a:p>
        </p:txBody>
      </p:sp>
      <p:cxnSp>
        <p:nvCxnSpPr>
          <p:cNvPr id="659" name="Straight Connector 658"/>
          <p:cNvCxnSpPr>
            <a:stCxn id="657" idx="2"/>
            <a:endCxn id="655" idx="1"/>
          </p:cNvCxnSpPr>
          <p:nvPr/>
        </p:nvCxnSpPr>
        <p:spPr bwMode="auto">
          <a:xfrm flipH="1">
            <a:off x="416726" y="3964632"/>
            <a:ext cx="12240" cy="56847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0" name="Straight Connector 659"/>
          <p:cNvCxnSpPr>
            <a:stCxn id="658" idx="2"/>
            <a:endCxn id="656" idx="0"/>
          </p:cNvCxnSpPr>
          <p:nvPr/>
        </p:nvCxnSpPr>
        <p:spPr bwMode="auto">
          <a:xfrm>
            <a:off x="1579212" y="3964632"/>
            <a:ext cx="6326" cy="531518"/>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661" name="Group 660"/>
          <p:cNvGrpSpPr/>
          <p:nvPr/>
        </p:nvGrpSpPr>
        <p:grpSpPr>
          <a:xfrm>
            <a:off x="76200" y="1309299"/>
            <a:ext cx="9008125" cy="1967301"/>
            <a:chOff x="85725" y="1309299"/>
            <a:chExt cx="9008125" cy="1967301"/>
          </a:xfrm>
        </p:grpSpPr>
        <p:cxnSp>
          <p:nvCxnSpPr>
            <p:cNvPr id="662" name="Straight Connector 4"/>
            <p:cNvCxnSpPr/>
            <p:nvPr/>
          </p:nvCxnSpPr>
          <p:spPr bwMode="auto">
            <a:xfrm>
              <a:off x="1250950" y="19050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3" name="Straight Connector 12"/>
            <p:cNvCxnSpPr/>
            <p:nvPr/>
          </p:nvCxnSpPr>
          <p:spPr bwMode="auto">
            <a:xfrm flipV="1">
              <a:off x="125095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4" name="Straight Connector 17"/>
            <p:cNvCxnSpPr/>
            <p:nvPr/>
          </p:nvCxnSpPr>
          <p:spPr bwMode="auto">
            <a:xfrm flipV="1">
              <a:off x="237109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5" name="Straight Connector 18"/>
            <p:cNvCxnSpPr/>
            <p:nvPr/>
          </p:nvCxnSpPr>
          <p:spPr bwMode="auto">
            <a:xfrm>
              <a:off x="3489330" y="19050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6" name="Straight Connector 19"/>
            <p:cNvCxnSpPr/>
            <p:nvPr/>
          </p:nvCxnSpPr>
          <p:spPr bwMode="auto">
            <a:xfrm flipV="1">
              <a:off x="348933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7" name="Straight Connector 20"/>
            <p:cNvCxnSpPr/>
            <p:nvPr/>
          </p:nvCxnSpPr>
          <p:spPr bwMode="auto">
            <a:xfrm flipV="1">
              <a:off x="460947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8" name="Straight Connector 21"/>
            <p:cNvCxnSpPr/>
            <p:nvPr/>
          </p:nvCxnSpPr>
          <p:spPr bwMode="auto">
            <a:xfrm>
              <a:off x="2371090" y="24384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9" name="Straight Connector 22"/>
            <p:cNvCxnSpPr/>
            <p:nvPr/>
          </p:nvCxnSpPr>
          <p:spPr bwMode="auto">
            <a:xfrm>
              <a:off x="5731520" y="19050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0" name="Straight Connector 23"/>
            <p:cNvCxnSpPr/>
            <p:nvPr/>
          </p:nvCxnSpPr>
          <p:spPr bwMode="auto">
            <a:xfrm flipV="1">
              <a:off x="573152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1" name="Straight Connector 24"/>
            <p:cNvCxnSpPr/>
            <p:nvPr/>
          </p:nvCxnSpPr>
          <p:spPr bwMode="auto">
            <a:xfrm flipV="1">
              <a:off x="685166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2" name="Straight Connector 25"/>
            <p:cNvCxnSpPr/>
            <p:nvPr/>
          </p:nvCxnSpPr>
          <p:spPr bwMode="auto">
            <a:xfrm>
              <a:off x="4613280" y="24384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3" name="Straight Connector 26"/>
            <p:cNvCxnSpPr/>
            <p:nvPr/>
          </p:nvCxnSpPr>
          <p:spPr bwMode="auto">
            <a:xfrm>
              <a:off x="7969900" y="19050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4" name="Straight Connector 27"/>
            <p:cNvCxnSpPr/>
            <p:nvPr/>
          </p:nvCxnSpPr>
          <p:spPr bwMode="auto">
            <a:xfrm flipV="1">
              <a:off x="796990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5" name="Straight Connector 28"/>
            <p:cNvCxnSpPr/>
            <p:nvPr/>
          </p:nvCxnSpPr>
          <p:spPr bwMode="auto">
            <a:xfrm flipV="1">
              <a:off x="9090040" y="1905000"/>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6" name="Straight Connector 29"/>
            <p:cNvCxnSpPr/>
            <p:nvPr/>
          </p:nvCxnSpPr>
          <p:spPr bwMode="auto">
            <a:xfrm>
              <a:off x="6851660" y="2438400"/>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7" name="Straight Connector 30"/>
            <p:cNvCxnSpPr/>
            <p:nvPr/>
          </p:nvCxnSpPr>
          <p:spPr bwMode="auto">
            <a:xfrm>
              <a:off x="1245240" y="26855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8" name="Straight Connector 677"/>
            <p:cNvCxnSpPr/>
            <p:nvPr/>
          </p:nvCxnSpPr>
          <p:spPr bwMode="auto">
            <a:xfrm flipV="1">
              <a:off x="124524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9" name="Straight Connector 678"/>
            <p:cNvCxnSpPr/>
            <p:nvPr/>
          </p:nvCxnSpPr>
          <p:spPr bwMode="auto">
            <a:xfrm flipV="1">
              <a:off x="236538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0" name="Straight Connector 679"/>
            <p:cNvCxnSpPr/>
            <p:nvPr/>
          </p:nvCxnSpPr>
          <p:spPr bwMode="auto">
            <a:xfrm>
              <a:off x="3483620" y="26855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1" name="Straight Connector 680"/>
            <p:cNvCxnSpPr/>
            <p:nvPr/>
          </p:nvCxnSpPr>
          <p:spPr bwMode="auto">
            <a:xfrm flipV="1">
              <a:off x="348362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2" name="Straight Connector 681"/>
            <p:cNvCxnSpPr/>
            <p:nvPr/>
          </p:nvCxnSpPr>
          <p:spPr bwMode="auto">
            <a:xfrm flipV="1">
              <a:off x="460376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3" name="Straight Connector 682"/>
            <p:cNvCxnSpPr/>
            <p:nvPr/>
          </p:nvCxnSpPr>
          <p:spPr bwMode="auto">
            <a:xfrm>
              <a:off x="2365380" y="32189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4" name="Straight Connector 683"/>
            <p:cNvCxnSpPr/>
            <p:nvPr/>
          </p:nvCxnSpPr>
          <p:spPr bwMode="auto">
            <a:xfrm>
              <a:off x="4607570" y="32189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5" name="Straight Connector 684"/>
            <p:cNvCxnSpPr/>
            <p:nvPr/>
          </p:nvCxnSpPr>
          <p:spPr bwMode="auto">
            <a:xfrm>
              <a:off x="6868800" y="26855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6" name="Straight Connector 685"/>
            <p:cNvCxnSpPr/>
            <p:nvPr/>
          </p:nvCxnSpPr>
          <p:spPr bwMode="auto">
            <a:xfrm flipV="1">
              <a:off x="686880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7" name="Straight Connector 686"/>
            <p:cNvCxnSpPr/>
            <p:nvPr/>
          </p:nvCxnSpPr>
          <p:spPr bwMode="auto">
            <a:xfrm flipV="1">
              <a:off x="7988940" y="2685534"/>
              <a:ext cx="0" cy="53340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8" name="Straight Connector 687"/>
            <p:cNvCxnSpPr/>
            <p:nvPr/>
          </p:nvCxnSpPr>
          <p:spPr bwMode="auto">
            <a:xfrm>
              <a:off x="5750560" y="3218934"/>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9" name="Straight Connector 8"/>
            <p:cNvCxnSpPr/>
            <p:nvPr/>
          </p:nvCxnSpPr>
          <p:spPr bwMode="auto">
            <a:xfrm>
              <a:off x="1250950" y="1447798"/>
              <a:ext cx="0" cy="1447802"/>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0" name="Straight Connector 689"/>
            <p:cNvCxnSpPr/>
            <p:nvPr/>
          </p:nvCxnSpPr>
          <p:spPr bwMode="auto">
            <a:xfrm>
              <a:off x="5731520" y="1371600"/>
              <a:ext cx="19040" cy="1905000"/>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1" name="TextBox 690"/>
            <p:cNvSpPr txBox="1"/>
            <p:nvPr/>
          </p:nvSpPr>
          <p:spPr>
            <a:xfrm>
              <a:off x="85725" y="2017752"/>
              <a:ext cx="1085554" cy="276999"/>
            </a:xfrm>
            <a:prstGeom prst="rect">
              <a:avLst/>
            </a:prstGeom>
            <a:noFill/>
          </p:spPr>
          <p:txBody>
            <a:bodyPr wrap="none" rtlCol="0">
              <a:spAutoFit/>
            </a:bodyPr>
            <a:lstStyle/>
            <a:p>
              <a:r>
                <a:rPr lang="en-US" dirty="0" smtClean="0"/>
                <a:t>MIMO-LED 1</a:t>
              </a:r>
              <a:endParaRPr lang="en-US" dirty="0"/>
            </a:p>
          </p:txBody>
        </p:sp>
        <p:cxnSp>
          <p:nvCxnSpPr>
            <p:cNvPr id="692" name="Straight Arrow Connector 691"/>
            <p:cNvCxnSpPr/>
            <p:nvPr/>
          </p:nvCxnSpPr>
          <p:spPr bwMode="auto">
            <a:xfrm>
              <a:off x="1250950" y="1600199"/>
              <a:ext cx="4486280" cy="0"/>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3" name="TextBox 692"/>
            <p:cNvSpPr txBox="1"/>
            <p:nvPr/>
          </p:nvSpPr>
          <p:spPr>
            <a:xfrm>
              <a:off x="3060700" y="1309299"/>
              <a:ext cx="917239" cy="276999"/>
            </a:xfrm>
            <a:prstGeom prst="rect">
              <a:avLst/>
            </a:prstGeom>
            <a:noFill/>
          </p:spPr>
          <p:txBody>
            <a:bodyPr wrap="none" rtlCol="0">
              <a:spAutoFit/>
            </a:bodyPr>
            <a:lstStyle/>
            <a:p>
              <a:r>
                <a:rPr lang="en-US" dirty="0" smtClean="0"/>
                <a:t>Same phase</a:t>
              </a:r>
              <a:endParaRPr lang="en-US" dirty="0"/>
            </a:p>
          </p:txBody>
        </p:sp>
        <p:cxnSp>
          <p:nvCxnSpPr>
            <p:cNvPr id="694" name="Straight Arrow Connector 693"/>
            <p:cNvCxnSpPr/>
            <p:nvPr/>
          </p:nvCxnSpPr>
          <p:spPr bwMode="auto">
            <a:xfrm flipV="1">
              <a:off x="5731520" y="1600199"/>
              <a:ext cx="3196580" cy="1"/>
            </a:xfrm>
            <a:prstGeom prst="straightConnector1">
              <a:avLst/>
            </a:prstGeom>
            <a:solidFill>
              <a:schemeClr val="accent1"/>
            </a:solidFill>
            <a:ln w="12700" cap="flat" cmpd="sng" algn="ctr">
              <a:solidFill>
                <a:schemeClr val="tx1"/>
              </a:solidFill>
              <a:prstDash val="solid"/>
              <a:round/>
              <a:headEnd type="stealth" w="med" len="med"/>
              <a:tailEnd type="stealth"/>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5" name="TextBox 694"/>
            <p:cNvSpPr txBox="1"/>
            <p:nvPr/>
          </p:nvSpPr>
          <p:spPr>
            <a:xfrm>
              <a:off x="7045041" y="1323201"/>
              <a:ext cx="1027845" cy="276999"/>
            </a:xfrm>
            <a:prstGeom prst="rect">
              <a:avLst/>
            </a:prstGeom>
            <a:noFill/>
          </p:spPr>
          <p:txBody>
            <a:bodyPr wrap="none" rtlCol="0">
              <a:spAutoFit/>
            </a:bodyPr>
            <a:lstStyle/>
            <a:p>
              <a:r>
                <a:rPr lang="en-US" dirty="0" smtClean="0"/>
                <a:t>Inverse phase</a:t>
              </a:r>
              <a:endParaRPr lang="en-US" dirty="0"/>
            </a:p>
          </p:txBody>
        </p:sp>
        <p:sp>
          <p:nvSpPr>
            <p:cNvPr id="696" name="TextBox 695"/>
            <p:cNvSpPr txBox="1"/>
            <p:nvPr/>
          </p:nvSpPr>
          <p:spPr>
            <a:xfrm>
              <a:off x="94916" y="2813734"/>
              <a:ext cx="1085554" cy="276999"/>
            </a:xfrm>
            <a:prstGeom prst="rect">
              <a:avLst/>
            </a:prstGeom>
            <a:noFill/>
          </p:spPr>
          <p:txBody>
            <a:bodyPr wrap="none" rtlCol="0">
              <a:spAutoFit/>
            </a:bodyPr>
            <a:lstStyle/>
            <a:p>
              <a:r>
                <a:rPr lang="en-US" dirty="0" smtClean="0"/>
                <a:t>MIMO-LED 2</a:t>
              </a:r>
              <a:endParaRPr lang="en-US" dirty="0"/>
            </a:p>
          </p:txBody>
        </p:sp>
        <p:cxnSp>
          <p:nvCxnSpPr>
            <p:cNvPr id="697" name="Straight Connector 696"/>
            <p:cNvCxnSpPr/>
            <p:nvPr/>
          </p:nvCxnSpPr>
          <p:spPr bwMode="auto">
            <a:xfrm>
              <a:off x="7969250" y="3218559"/>
              <a:ext cx="112395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98"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solidFill>
                  <a:schemeClr val="tx1"/>
                </a:solidFill>
              </a:rPr>
              <a:t>Hybrid S2-PSK/DSM-PSK</a:t>
            </a:r>
            <a:endParaRPr lang="en-US" altLang="en-US" sz="2800" b="1" dirty="0">
              <a:solidFill>
                <a:schemeClr val="tx1"/>
              </a:solidFill>
            </a:endParaRPr>
          </a:p>
          <a:p>
            <a:endParaRPr lang="en-US" altLang="en-US" sz="2800" b="1" dirty="0" smtClean="0">
              <a:solidFill>
                <a:schemeClr val="tx1"/>
              </a:solidFill>
            </a:endParaRPr>
          </a:p>
        </p:txBody>
      </p:sp>
      <p:sp>
        <p:nvSpPr>
          <p:cNvPr id="69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606935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42</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23" name="Group 540"/>
          <p:cNvGrpSpPr/>
          <p:nvPr/>
        </p:nvGrpSpPr>
        <p:grpSpPr>
          <a:xfrm>
            <a:off x="7935277" y="1041398"/>
            <a:ext cx="322898" cy="1828802"/>
            <a:chOff x="1964059" y="4038600"/>
            <a:chExt cx="322898" cy="1828802"/>
          </a:xfrm>
        </p:grpSpPr>
        <p:sp>
          <p:nvSpPr>
            <p:cNvPr id="575" name="Flowchart: Data 574"/>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6" name="Oval 575"/>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7" name="Oval 576"/>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8" name="Oval 577"/>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9" name="Oval 578"/>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0" name="Oval 579"/>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1" name="Oval 580"/>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2" name="Oval 581"/>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3" name="Oval 582"/>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4" name="Oval 583"/>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5" name="Oval 584"/>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6" name="Oval 585"/>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7" name="Oval 586"/>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8" name="Oval 587"/>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89" name="Oval 588"/>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0" name="Oval 589"/>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1" name="Oval 590"/>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2" name="Oval 591"/>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3" name="Oval 592"/>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4" name="Oval 593"/>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5" name="Oval 594"/>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6" name="Oval 595"/>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7" name="Oval 596"/>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8" name="Oval 597"/>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99" name="Oval 598"/>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0" name="Oval 599"/>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1" name="Oval 600"/>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2" name="Oval 601"/>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3" name="Oval 602"/>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4" name="Oval 603"/>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5" name="Oval 604"/>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6" name="Oval 605"/>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7" name="Oval 606"/>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8" name="Oval 607"/>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09" name="Oval 608"/>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0" name="Oval 609"/>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1" name="Oval 610"/>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2" name="Oval 611"/>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3" name="Oval 612"/>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4" name="Oval 613"/>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15" name="Oval 614"/>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26" name="TextBox 25"/>
          <p:cNvSpPr txBox="1"/>
          <p:nvPr/>
        </p:nvSpPr>
        <p:spPr>
          <a:xfrm>
            <a:off x="2133600" y="4038600"/>
            <a:ext cx="2514600" cy="276999"/>
          </a:xfrm>
          <a:prstGeom prst="rect">
            <a:avLst/>
          </a:prstGeom>
          <a:noFill/>
        </p:spPr>
        <p:txBody>
          <a:bodyPr wrap="square" rtlCol="0">
            <a:spAutoFit/>
          </a:bodyPr>
          <a:lstStyle/>
          <a:p>
            <a:pPr algn="ctr"/>
            <a:r>
              <a:rPr lang="en-US" dirty="0" smtClean="0"/>
              <a:t>DSM-PSK: Low Dimming</a:t>
            </a:r>
            <a:endParaRPr lang="en-US" dirty="0"/>
          </a:p>
        </p:txBody>
      </p:sp>
      <p:sp>
        <p:nvSpPr>
          <p:cNvPr id="27" name="TextBox 26"/>
          <p:cNvSpPr txBox="1"/>
          <p:nvPr/>
        </p:nvSpPr>
        <p:spPr>
          <a:xfrm>
            <a:off x="6019800" y="3962400"/>
            <a:ext cx="1867820" cy="276999"/>
          </a:xfrm>
          <a:prstGeom prst="rect">
            <a:avLst/>
          </a:prstGeom>
          <a:noFill/>
        </p:spPr>
        <p:txBody>
          <a:bodyPr wrap="none" rtlCol="0">
            <a:spAutoFit/>
          </a:bodyPr>
          <a:lstStyle/>
          <a:p>
            <a:pPr algn="ctr"/>
            <a:r>
              <a:rPr lang="en-US" dirty="0" smtClean="0"/>
              <a:t>DSM-PSK: High Dimming</a:t>
            </a:r>
            <a:endParaRPr lang="en-US" dirty="0"/>
          </a:p>
        </p:txBody>
      </p:sp>
      <p:grpSp>
        <p:nvGrpSpPr>
          <p:cNvPr id="28" name="Group 889"/>
          <p:cNvGrpSpPr/>
          <p:nvPr/>
        </p:nvGrpSpPr>
        <p:grpSpPr>
          <a:xfrm>
            <a:off x="7505700" y="1041400"/>
            <a:ext cx="322898" cy="1828802"/>
            <a:chOff x="1964059" y="4038600"/>
            <a:chExt cx="322898" cy="1828802"/>
          </a:xfrm>
        </p:grpSpPr>
        <p:sp>
          <p:nvSpPr>
            <p:cNvPr id="534" name="Flowchart: Data 533"/>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5" name="Oval 534"/>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6" name="Oval 535"/>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7" name="Oval 536"/>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8" name="Oval 537"/>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9" name="Oval 538"/>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0" name="Oval 539"/>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1" name="Oval 540"/>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2" name="Oval 541"/>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3" name="Oval 542"/>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4" name="Oval 543"/>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5" name="Oval 544"/>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6" name="Oval 545"/>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7" name="Oval 546"/>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8" name="Oval 547"/>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49" name="Oval 548"/>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0" name="Oval 549"/>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1" name="Oval 550"/>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2" name="Oval 551"/>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3" name="Oval 552"/>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4" name="Oval 553"/>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5" name="Oval 554"/>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6" name="Oval 555"/>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7" name="Oval 556"/>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8" name="Oval 557"/>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59" name="Oval 558"/>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0" name="Oval 559"/>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1" name="Oval 560"/>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2" name="Oval 561"/>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3" name="Oval 562"/>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4" name="Oval 563"/>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5" name="Oval 564"/>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6" name="Oval 565"/>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7" name="Oval 566"/>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8" name="Oval 567"/>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69" name="Oval 568"/>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0" name="Oval 569"/>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1" name="Oval 570"/>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2" name="Oval 571"/>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3" name="Oval 572"/>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74" name="Oval 573"/>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29" name="Group 934"/>
          <p:cNvGrpSpPr/>
          <p:nvPr/>
        </p:nvGrpSpPr>
        <p:grpSpPr>
          <a:xfrm>
            <a:off x="7048500" y="1041400"/>
            <a:ext cx="322898" cy="1828802"/>
            <a:chOff x="1964059" y="4038600"/>
            <a:chExt cx="322898" cy="1828802"/>
          </a:xfrm>
        </p:grpSpPr>
        <p:sp>
          <p:nvSpPr>
            <p:cNvPr id="493" name="Flowchart: Data 492"/>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4" name="Oval 493"/>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5" name="Oval 494"/>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6" name="Oval 495"/>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7" name="Oval 496"/>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8" name="Oval 497"/>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9" name="Oval 498"/>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0" name="Oval 499"/>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1" name="Oval 500"/>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2" name="Oval 501"/>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3" name="Oval 502"/>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4" name="Oval 503"/>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5" name="Oval 504"/>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6" name="Oval 505"/>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7" name="Oval 506"/>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8" name="Oval 507"/>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9" name="Oval 508"/>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0" name="Oval 509"/>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1" name="Oval 510"/>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2" name="Oval 511"/>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3" name="Oval 512"/>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4" name="Oval 513"/>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5" name="Oval 514"/>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6" name="Oval 515"/>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7" name="Oval 516"/>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8" name="Oval 517"/>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19" name="Oval 518"/>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0" name="Oval 519"/>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1" name="Oval 520"/>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2" name="Oval 521"/>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3" name="Oval 522"/>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4" name="Oval 523"/>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5" name="Oval 524"/>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6" name="Oval 525"/>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7" name="Oval 526"/>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8" name="Oval 527"/>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29" name="Oval 528"/>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0" name="Oval 529"/>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1" name="Oval 530"/>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2" name="Oval 531"/>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33" name="Oval 532"/>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0" name="Group 976"/>
          <p:cNvGrpSpPr/>
          <p:nvPr/>
        </p:nvGrpSpPr>
        <p:grpSpPr>
          <a:xfrm>
            <a:off x="6591300" y="1041400"/>
            <a:ext cx="322898" cy="1828802"/>
            <a:chOff x="1964059" y="4038600"/>
            <a:chExt cx="322898" cy="1828802"/>
          </a:xfrm>
        </p:grpSpPr>
        <p:sp>
          <p:nvSpPr>
            <p:cNvPr id="452" name="Flowchart: Data 451"/>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3" name="Oval 452"/>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4" name="Oval 453"/>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5" name="Oval 454"/>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6" name="Oval 455"/>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7" name="Oval 456"/>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8" name="Oval 457"/>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9" name="Oval 458"/>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0" name="Oval 459"/>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1" name="Oval 460"/>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2" name="Oval 461"/>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3" name="Oval 462"/>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4" name="Oval 463"/>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5" name="Oval 464"/>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6" name="Oval 465"/>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7" name="Oval 466"/>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8" name="Oval 467"/>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69" name="Oval 468"/>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0" name="Oval 469"/>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1" name="Oval 470"/>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2" name="Oval 471"/>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3" name="Oval 472"/>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4" name="Oval 473"/>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5" name="Oval 474"/>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6" name="Oval 475"/>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7" name="Oval 476"/>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8" name="Oval 477"/>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79" name="Oval 478"/>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0" name="Oval 479"/>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1" name="Oval 480"/>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2" name="Oval 481"/>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3" name="Oval 482"/>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4" name="Oval 483"/>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5" name="Oval 484"/>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6" name="Oval 485"/>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7" name="Oval 486"/>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8" name="Oval 487"/>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89" name="Oval 488"/>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0" name="Oval 489"/>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1" name="Oval 490"/>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2" name="Oval 491"/>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1" name="Group 1018"/>
          <p:cNvGrpSpPr/>
          <p:nvPr/>
        </p:nvGrpSpPr>
        <p:grpSpPr>
          <a:xfrm>
            <a:off x="6134100" y="1041400"/>
            <a:ext cx="322898" cy="1828802"/>
            <a:chOff x="1964059" y="4038600"/>
            <a:chExt cx="322898" cy="1828802"/>
          </a:xfrm>
        </p:grpSpPr>
        <p:sp>
          <p:nvSpPr>
            <p:cNvPr id="411" name="Flowchart: Data 410"/>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2" name="Oval 411"/>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3" name="Oval 412"/>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4" name="Oval 413"/>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5" name="Oval 414"/>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6" name="Oval 415"/>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7" name="Oval 416"/>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8" name="Oval 417"/>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9" name="Oval 418"/>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0" name="Oval 419"/>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1" name="Oval 420"/>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2" name="Oval 421"/>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3" name="Oval 422"/>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4" name="Oval 423"/>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5" name="Oval 424"/>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6" name="Oval 425"/>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7" name="Oval 426"/>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8" name="Oval 427"/>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29" name="Oval 428"/>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0" name="Oval 429"/>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1" name="Oval 430"/>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2" name="Oval 431"/>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3" name="Oval 432"/>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4" name="Oval 433"/>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5" name="Oval 434"/>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6" name="Oval 435"/>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7" name="Oval 436"/>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8" name="Oval 437"/>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39" name="Oval 438"/>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0" name="Oval 439"/>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1" name="Oval 440"/>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2" name="Oval 441"/>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3" name="Oval 442"/>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4" name="Oval 443"/>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5" name="Oval 444"/>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6" name="Oval 445"/>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7" name="Oval 446"/>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8" name="Oval 447"/>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49" name="Oval 448"/>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0" name="Oval 449"/>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51" name="Oval 450"/>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2" name="Group 1060"/>
          <p:cNvGrpSpPr/>
          <p:nvPr/>
        </p:nvGrpSpPr>
        <p:grpSpPr>
          <a:xfrm>
            <a:off x="5696902" y="1054100"/>
            <a:ext cx="322898" cy="1828802"/>
            <a:chOff x="1964059" y="4038600"/>
            <a:chExt cx="322898" cy="1828802"/>
          </a:xfrm>
        </p:grpSpPr>
        <p:sp>
          <p:nvSpPr>
            <p:cNvPr id="370" name="Flowchart: Data 369"/>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1" name="Oval 370"/>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2" name="Oval 371"/>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3" name="Oval 372"/>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4" name="Oval 373"/>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5" name="Oval 374"/>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6" name="Oval 375"/>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7" name="Oval 376"/>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8" name="Oval 377"/>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79" name="Oval 378"/>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0" name="Oval 379"/>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1" name="Oval 380"/>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2" name="Oval 381"/>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3" name="Oval 382"/>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4" name="Oval 383"/>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5" name="Oval 384"/>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6" name="Oval 385"/>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7" name="Oval 386"/>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8" name="Oval 387"/>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89" name="Oval 388"/>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0" name="Oval 389"/>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1" name="Oval 390"/>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2" name="Oval 391"/>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3" name="Oval 392"/>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4" name="Oval 393"/>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5" name="Oval 394"/>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6" name="Oval 395"/>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7" name="Oval 396"/>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8" name="Oval 397"/>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99" name="Oval 398"/>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0" name="Oval 399"/>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1" name="Oval 400"/>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2" name="Oval 401"/>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3" name="Oval 402"/>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4" name="Oval 403"/>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5" name="Oval 404"/>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6" name="Oval 405"/>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7" name="Oval 406"/>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8" name="Oval 407"/>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09" name="Oval 408"/>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10" name="Oval 409"/>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33" name="Group 1397"/>
          <p:cNvGrpSpPr/>
          <p:nvPr/>
        </p:nvGrpSpPr>
        <p:grpSpPr>
          <a:xfrm>
            <a:off x="5181600" y="1041400"/>
            <a:ext cx="322898" cy="1828802"/>
            <a:chOff x="1964059" y="4038600"/>
            <a:chExt cx="322898" cy="1828802"/>
          </a:xfrm>
        </p:grpSpPr>
        <p:sp>
          <p:nvSpPr>
            <p:cNvPr id="329" name="Flowchart: Data 328"/>
            <p:cNvSpPr/>
            <p:nvPr/>
          </p:nvSpPr>
          <p:spPr bwMode="auto">
            <a:xfrm rot="5400000">
              <a:off x="1211107" y="4791552"/>
              <a:ext cx="1828802" cy="322898"/>
            </a:xfrm>
            <a:prstGeom prst="flowChartInputOutpu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0" name="Oval 329"/>
            <p:cNvSpPr/>
            <p:nvPr/>
          </p:nvSpPr>
          <p:spPr bwMode="auto">
            <a:xfrm>
              <a:off x="2006422" y="41862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1" name="Oval 330"/>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2" name="Oval 331"/>
            <p:cNvSpPr/>
            <p:nvPr/>
          </p:nvSpPr>
          <p:spPr bwMode="auto">
            <a:xfrm>
              <a:off x="2135976"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3" name="Oval 332"/>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4" name="Oval 333"/>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5" name="Oval 334"/>
            <p:cNvSpPr/>
            <p:nvPr/>
          </p:nvSpPr>
          <p:spPr bwMode="auto">
            <a:xfrm>
              <a:off x="2077866"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6" name="Oval 335"/>
            <p:cNvSpPr/>
            <p:nvPr/>
          </p:nvSpPr>
          <p:spPr bwMode="auto">
            <a:xfrm>
              <a:off x="2139312" y="44910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7" name="Oval 336"/>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8" name="Oval 337"/>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39" name="Oval 338"/>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0" name="Oval 339"/>
            <p:cNvSpPr/>
            <p:nvPr/>
          </p:nvSpPr>
          <p:spPr bwMode="auto">
            <a:xfrm>
              <a:off x="2135975" y="46205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1" name="Oval 340"/>
            <p:cNvSpPr/>
            <p:nvPr/>
          </p:nvSpPr>
          <p:spPr bwMode="auto">
            <a:xfrm>
              <a:off x="2197421" y="46967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2" name="Oval 341"/>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3" name="Oval 342"/>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4" name="Oval 343"/>
            <p:cNvSpPr/>
            <p:nvPr/>
          </p:nvSpPr>
          <p:spPr bwMode="auto">
            <a:xfrm>
              <a:off x="2133917" y="47564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5" name="Oval 344"/>
            <p:cNvSpPr/>
            <p:nvPr/>
          </p:nvSpPr>
          <p:spPr bwMode="auto">
            <a:xfrm>
              <a:off x="2195363" y="48326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6" name="Oval 345"/>
            <p:cNvSpPr/>
            <p:nvPr/>
          </p:nvSpPr>
          <p:spPr bwMode="auto">
            <a:xfrm>
              <a:off x="2005480" y="47399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7" name="Oval 346"/>
            <p:cNvSpPr/>
            <p:nvPr/>
          </p:nvSpPr>
          <p:spPr bwMode="auto">
            <a:xfrm>
              <a:off x="2073588" y="48161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8" name="Oval 347"/>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49" name="Oval 348"/>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0" name="Oval 349"/>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1" name="Oval 350"/>
            <p:cNvSpPr/>
            <p:nvPr/>
          </p:nvSpPr>
          <p:spPr bwMode="auto">
            <a:xfrm>
              <a:off x="2074705" y="49552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2" name="Oval 351"/>
            <p:cNvSpPr/>
            <p:nvPr/>
          </p:nvSpPr>
          <p:spPr bwMode="auto">
            <a:xfrm>
              <a:off x="2136151" y="50314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3" name="Oval 352"/>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4" name="Oval 353"/>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5" name="Oval 354"/>
            <p:cNvSpPr/>
            <p:nvPr/>
          </p:nvSpPr>
          <p:spPr bwMode="auto">
            <a:xfrm>
              <a:off x="2078997" y="50942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6" name="Oval 355"/>
            <p:cNvSpPr/>
            <p:nvPr/>
          </p:nvSpPr>
          <p:spPr bwMode="auto">
            <a:xfrm>
              <a:off x="2140443" y="51704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7" name="Oval 356"/>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8" name="Oval 357"/>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59" name="Oval 358"/>
            <p:cNvSpPr/>
            <p:nvPr/>
          </p:nvSpPr>
          <p:spPr bwMode="auto">
            <a:xfrm>
              <a:off x="2083289" y="52333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0" name="Oval 359"/>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1" name="Oval 360"/>
            <p:cNvSpPr/>
            <p:nvPr/>
          </p:nvSpPr>
          <p:spPr bwMode="auto">
            <a:xfrm>
              <a:off x="2206181" y="53857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2" name="Oval 361"/>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3" name="Oval 362"/>
            <p:cNvSpPr/>
            <p:nvPr/>
          </p:nvSpPr>
          <p:spPr bwMode="auto">
            <a:xfrm>
              <a:off x="2087581" y="53724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4" name="Oval 363"/>
            <p:cNvSpPr/>
            <p:nvPr/>
          </p:nvSpPr>
          <p:spPr bwMode="auto">
            <a:xfrm>
              <a:off x="2149027" y="54486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5" name="Oval 364"/>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6" name="Oval 365"/>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7" name="Oval 366"/>
            <p:cNvSpPr/>
            <p:nvPr/>
          </p:nvSpPr>
          <p:spPr bwMode="auto">
            <a:xfrm>
              <a:off x="2091873" y="55114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8" name="Oval 367"/>
            <p:cNvSpPr/>
            <p:nvPr/>
          </p:nvSpPr>
          <p:spPr bwMode="auto">
            <a:xfrm>
              <a:off x="2153319" y="55876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369" name="Oval 368"/>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657" name="Title 1"/>
          <p:cNvSpPr txBox="1">
            <a:spLocks/>
          </p:cNvSpPr>
          <p:nvPr/>
        </p:nvSpPr>
        <p:spPr>
          <a:xfrm>
            <a:off x="457200" y="609600"/>
            <a:ext cx="8229600" cy="457200"/>
          </a:xfrm>
          <a:prstGeom prst="rect">
            <a:avLst/>
          </a:prstGeom>
        </p:spPr>
        <p:txBody>
          <a:bodyPr>
            <a:normAutofit fontScale="92500" lnSpcReduction="10000"/>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altLang="en-US" sz="2800" b="1" dirty="0" smtClean="0">
                <a:solidFill>
                  <a:schemeClr val="tx1"/>
                </a:solidFill>
              </a:rPr>
              <a:t>Hybrid S2-PSK/DSM-PSK: Single Camera is possible</a:t>
            </a:r>
            <a:endParaRPr lang="en-US" altLang="en-US" sz="2800" b="1" dirty="0">
              <a:solidFill>
                <a:schemeClr val="tx1"/>
              </a:solidFill>
            </a:endParaRPr>
          </a:p>
          <a:p>
            <a:endParaRPr lang="en-US" altLang="en-US" sz="2800" b="1" dirty="0" smtClean="0">
              <a:solidFill>
                <a:schemeClr val="tx1"/>
              </a:solidFill>
            </a:endParaRPr>
          </a:p>
        </p:txBody>
      </p:sp>
      <p:grpSp>
        <p:nvGrpSpPr>
          <p:cNvPr id="702" name="Group 1397"/>
          <p:cNvGrpSpPr/>
          <p:nvPr/>
        </p:nvGrpSpPr>
        <p:grpSpPr>
          <a:xfrm>
            <a:off x="1905000" y="1955800"/>
            <a:ext cx="322898" cy="1828802"/>
            <a:chOff x="1964059" y="4038600"/>
            <a:chExt cx="322898" cy="1828802"/>
          </a:xfrm>
        </p:grpSpPr>
        <p:sp>
          <p:nvSpPr>
            <p:cNvPr id="703" name="Flowchart: Data 702"/>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4" name="Oval 703"/>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5" name="Oval 704"/>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6" name="Oval 705"/>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7" name="Oval 706"/>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8" name="Oval 707"/>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09" name="Oval 708"/>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0" name="Oval 709"/>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1" name="Oval 710"/>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2" name="Oval 711"/>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3" name="Oval 712"/>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4" name="Oval 713"/>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5" name="Oval 714"/>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6" name="Oval 715"/>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7" name="Oval 716"/>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8" name="Oval 717"/>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9" name="Oval 718"/>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0" name="Oval 719"/>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1" name="Oval 720"/>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2" name="Oval 721"/>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3" name="Oval 722"/>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4" name="Oval 723"/>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5" name="Oval 724"/>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6" name="Oval 725"/>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7" name="Oval 726"/>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8" name="Oval 727"/>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29" name="Oval 728"/>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0" name="Oval 729"/>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1" name="Oval 730"/>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2" name="Oval 731"/>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3" name="Oval 732"/>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4" name="Oval 733"/>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5" name="Oval 734"/>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6" name="Oval 735"/>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7" name="Oval 736"/>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8" name="Oval 737"/>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39" name="Oval 738"/>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0" name="Oval 739"/>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1" name="Oval 740"/>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2" name="Oval 741"/>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3" name="Oval 742"/>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744" name="Group 1397"/>
          <p:cNvGrpSpPr/>
          <p:nvPr/>
        </p:nvGrpSpPr>
        <p:grpSpPr>
          <a:xfrm>
            <a:off x="2362200" y="1955800"/>
            <a:ext cx="322898" cy="1828802"/>
            <a:chOff x="1964059" y="4038600"/>
            <a:chExt cx="322898" cy="1828802"/>
          </a:xfrm>
        </p:grpSpPr>
        <p:sp>
          <p:nvSpPr>
            <p:cNvPr id="745" name="Flowchart: Data 744"/>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6" name="Oval 745"/>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7" name="Oval 746"/>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8" name="Oval 747"/>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49" name="Oval 748"/>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0" name="Oval 749"/>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1" name="Oval 750"/>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2" name="Oval 751"/>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3" name="Oval 752"/>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4" name="Oval 753"/>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5" name="Oval 754"/>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6" name="Oval 755"/>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7" name="Oval 756"/>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8" name="Oval 757"/>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59" name="Oval 758"/>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0" name="Oval 759"/>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1" name="Oval 760"/>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2" name="Oval 761"/>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3" name="Oval 762"/>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4" name="Oval 763"/>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5" name="Oval 764"/>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6" name="Oval 765"/>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7" name="Oval 766"/>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8" name="Oval 767"/>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9" name="Oval 768"/>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0" name="Oval 769"/>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1" name="Oval 770"/>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2" name="Oval 771"/>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3" name="Oval 772"/>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4" name="Oval 773"/>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5" name="Oval 774"/>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6" name="Oval 775"/>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7" name="Oval 776"/>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8" name="Oval 777"/>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79" name="Oval 778"/>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0" name="Oval 779"/>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1" name="Oval 780"/>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2" name="Oval 781"/>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3" name="Oval 782"/>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4" name="Oval 783"/>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5" name="Oval 784"/>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786" name="Group 1397"/>
          <p:cNvGrpSpPr/>
          <p:nvPr/>
        </p:nvGrpSpPr>
        <p:grpSpPr>
          <a:xfrm>
            <a:off x="2819400" y="1955800"/>
            <a:ext cx="322898" cy="1828802"/>
            <a:chOff x="1964059" y="4038600"/>
            <a:chExt cx="322898" cy="1828802"/>
          </a:xfrm>
        </p:grpSpPr>
        <p:sp>
          <p:nvSpPr>
            <p:cNvPr id="787" name="Flowchart: Data 786"/>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8" name="Oval 787"/>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9" name="Oval 788"/>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0" name="Oval 789"/>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1" name="Oval 790"/>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2" name="Oval 791"/>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3" name="Oval 792"/>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4" name="Oval 793"/>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5" name="Oval 794"/>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6" name="Oval 795"/>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7" name="Oval 796"/>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8" name="Oval 797"/>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9" name="Oval 798"/>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0" name="Oval 799"/>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1" name="Oval 800"/>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2" name="Oval 801"/>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3" name="Oval 802"/>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4" name="Oval 803"/>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5" name="Oval 804"/>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6" name="Oval 805"/>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7" name="Oval 806"/>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8" name="Oval 807"/>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09" name="Oval 808"/>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0" name="Oval 809"/>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1" name="Oval 810"/>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2" name="Oval 811"/>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3" name="Oval 812"/>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4" name="Oval 813"/>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5" name="Oval 814"/>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6" name="Oval 815"/>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7" name="Oval 816"/>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8" name="Oval 817"/>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19" name="Oval 818"/>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0" name="Oval 819"/>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1" name="Oval 820"/>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2" name="Oval 821"/>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3" name="Oval 822"/>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4" name="Oval 823"/>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5" name="Oval 824"/>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6" name="Oval 825"/>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27" name="Oval 826"/>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828" name="Group 1397"/>
          <p:cNvGrpSpPr/>
          <p:nvPr/>
        </p:nvGrpSpPr>
        <p:grpSpPr>
          <a:xfrm>
            <a:off x="3276600" y="1955800"/>
            <a:ext cx="322898" cy="1828802"/>
            <a:chOff x="1964059" y="4038600"/>
            <a:chExt cx="322898" cy="1828802"/>
          </a:xfrm>
        </p:grpSpPr>
        <p:sp>
          <p:nvSpPr>
            <p:cNvPr id="829" name="Flowchart: Data 828"/>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0" name="Oval 829"/>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1" name="Oval 830"/>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2" name="Oval 831"/>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3" name="Oval 832"/>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4" name="Oval 833"/>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5" name="Oval 834"/>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6" name="Oval 835"/>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7" name="Oval 836"/>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8" name="Oval 837"/>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39" name="Oval 838"/>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0" name="Oval 839"/>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1" name="Oval 840"/>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2" name="Oval 841"/>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3" name="Oval 842"/>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4" name="Oval 843"/>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5" name="Oval 844"/>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6" name="Oval 845"/>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7" name="Oval 846"/>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8" name="Oval 847"/>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49" name="Oval 848"/>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0" name="Oval 849"/>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1" name="Oval 850"/>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2" name="Oval 851"/>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3" name="Oval 852"/>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4" name="Oval 853"/>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5" name="Oval 854"/>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6" name="Oval 855"/>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7" name="Oval 856"/>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8" name="Oval 857"/>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9" name="Oval 858"/>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0" name="Oval 859"/>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1" name="Oval 860"/>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2" name="Oval 861"/>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3" name="Oval 862"/>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4" name="Oval 863"/>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5" name="Oval 864"/>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6" name="Oval 865"/>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7" name="Oval 866"/>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8" name="Oval 867"/>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9" name="Oval 868"/>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870" name="Group 1397"/>
          <p:cNvGrpSpPr/>
          <p:nvPr/>
        </p:nvGrpSpPr>
        <p:grpSpPr>
          <a:xfrm>
            <a:off x="3733800" y="1955800"/>
            <a:ext cx="322898" cy="1828802"/>
            <a:chOff x="1964059" y="4038600"/>
            <a:chExt cx="322898" cy="1828802"/>
          </a:xfrm>
        </p:grpSpPr>
        <p:sp>
          <p:nvSpPr>
            <p:cNvPr id="871" name="Flowchart: Data 870"/>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2" name="Oval 871"/>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3" name="Oval 872"/>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4" name="Oval 873"/>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5" name="Oval 874"/>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6" name="Oval 875"/>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7" name="Oval 876"/>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8" name="Oval 877"/>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79" name="Oval 878"/>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0" name="Oval 879"/>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1" name="Oval 880"/>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2" name="Oval 881"/>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3" name="Oval 882"/>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4" name="Oval 883"/>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5" name="Oval 884"/>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6" name="Oval 885"/>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7" name="Oval 886"/>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8" name="Oval 887"/>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89" name="Oval 888"/>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0" name="Oval 889"/>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1" name="Oval 890"/>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2" name="Oval 891"/>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3" name="Oval 892"/>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4" name="Oval 893"/>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5" name="Oval 894"/>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6" name="Oval 895"/>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7" name="Oval 896"/>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8" name="Oval 897"/>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99" name="Oval 898"/>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0" name="Oval 899"/>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1" name="Oval 900"/>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2" name="Oval 901"/>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3" name="Oval 902"/>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4" name="Oval 903"/>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5" name="Oval 904"/>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6" name="Oval 905"/>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7" name="Oval 906"/>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8" name="Oval 907"/>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09" name="Oval 908"/>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0" name="Oval 909"/>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1" name="Oval 910"/>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912" name="Group 1397"/>
          <p:cNvGrpSpPr/>
          <p:nvPr/>
        </p:nvGrpSpPr>
        <p:grpSpPr>
          <a:xfrm>
            <a:off x="4191000" y="1955800"/>
            <a:ext cx="322898" cy="1828802"/>
            <a:chOff x="1964059" y="4038600"/>
            <a:chExt cx="322898" cy="1828802"/>
          </a:xfrm>
        </p:grpSpPr>
        <p:sp>
          <p:nvSpPr>
            <p:cNvPr id="913" name="Flowchart: Data 912"/>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4" name="Oval 913"/>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5" name="Oval 914"/>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6" name="Oval 915"/>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7" name="Oval 916"/>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8" name="Oval 917"/>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19" name="Oval 918"/>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0" name="Oval 919"/>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1" name="Oval 920"/>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2" name="Oval 921"/>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3" name="Oval 922"/>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4" name="Oval 923"/>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5" name="Oval 924"/>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6" name="Oval 925"/>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7" name="Oval 926"/>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8" name="Oval 927"/>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29" name="Oval 928"/>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0" name="Oval 929"/>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1" name="Oval 930"/>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2" name="Oval 931"/>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3" name="Oval 932"/>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4" name="Oval 933"/>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5" name="Oval 934"/>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6" name="Oval 935"/>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7" name="Oval 936"/>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8" name="Oval 937"/>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39" name="Oval 938"/>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0" name="Oval 939"/>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1" name="Oval 940"/>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2" name="Oval 941"/>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3" name="Oval 942"/>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4" name="Oval 943"/>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5" name="Oval 944"/>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6" name="Oval 945"/>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7" name="Oval 946"/>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8" name="Oval 947"/>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49" name="Oval 948"/>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0" name="Oval 949"/>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1" name="Oval 950"/>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2" name="Oval 951"/>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3" name="Oval 952"/>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nvGrpSpPr>
          <p:cNvPr id="954" name="Group 1397"/>
          <p:cNvGrpSpPr/>
          <p:nvPr/>
        </p:nvGrpSpPr>
        <p:grpSpPr>
          <a:xfrm>
            <a:off x="4648200" y="1955800"/>
            <a:ext cx="322898" cy="1828802"/>
            <a:chOff x="1964059" y="4038600"/>
            <a:chExt cx="322898" cy="1828802"/>
          </a:xfrm>
        </p:grpSpPr>
        <p:sp>
          <p:nvSpPr>
            <p:cNvPr id="955" name="Flowchart: Data 954"/>
            <p:cNvSpPr/>
            <p:nvPr/>
          </p:nvSpPr>
          <p:spPr bwMode="auto">
            <a:xfrm rot="5400000">
              <a:off x="1211107" y="4791552"/>
              <a:ext cx="1828802" cy="322898"/>
            </a:xfrm>
            <a:prstGeom prst="flowChartInputOutput">
              <a:avLst/>
            </a:prstGeom>
            <a:solidFill>
              <a:schemeClr val="accent1">
                <a:lumMod val="5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6" name="Oval 955"/>
            <p:cNvSpPr/>
            <p:nvPr/>
          </p:nvSpPr>
          <p:spPr bwMode="auto">
            <a:xfrm>
              <a:off x="2006422" y="4186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7" name="Oval 956"/>
            <p:cNvSpPr/>
            <p:nvPr/>
          </p:nvSpPr>
          <p:spPr bwMode="auto">
            <a:xfrm>
              <a:off x="2074530" y="42624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8" name="Oval 957"/>
            <p:cNvSpPr/>
            <p:nvPr/>
          </p:nvSpPr>
          <p:spPr bwMode="auto">
            <a:xfrm>
              <a:off x="2135976" y="43386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59" name="Oval 958"/>
            <p:cNvSpPr/>
            <p:nvPr/>
          </p:nvSpPr>
          <p:spPr bwMode="auto">
            <a:xfrm>
              <a:off x="2197422" y="44148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0" name="Oval 959"/>
            <p:cNvSpPr/>
            <p:nvPr/>
          </p:nvSpPr>
          <p:spPr bwMode="auto">
            <a:xfrm>
              <a:off x="2009758" y="433863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1" name="Oval 960"/>
            <p:cNvSpPr/>
            <p:nvPr/>
          </p:nvSpPr>
          <p:spPr bwMode="auto">
            <a:xfrm>
              <a:off x="2077866" y="44148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2" name="Oval 961"/>
            <p:cNvSpPr/>
            <p:nvPr/>
          </p:nvSpPr>
          <p:spPr bwMode="auto">
            <a:xfrm>
              <a:off x="2139312" y="44910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3" name="Oval 962"/>
            <p:cNvSpPr/>
            <p:nvPr/>
          </p:nvSpPr>
          <p:spPr bwMode="auto">
            <a:xfrm>
              <a:off x="2200758" y="456723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4" name="Oval 963"/>
            <p:cNvSpPr/>
            <p:nvPr/>
          </p:nvSpPr>
          <p:spPr bwMode="auto">
            <a:xfrm>
              <a:off x="2006421" y="446817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5" name="Oval 964"/>
            <p:cNvSpPr/>
            <p:nvPr/>
          </p:nvSpPr>
          <p:spPr bwMode="auto">
            <a:xfrm>
              <a:off x="2074529" y="45443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6" name="Oval 965"/>
            <p:cNvSpPr/>
            <p:nvPr/>
          </p:nvSpPr>
          <p:spPr bwMode="auto">
            <a:xfrm>
              <a:off x="2135975" y="46205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7" name="Oval 966"/>
            <p:cNvSpPr/>
            <p:nvPr/>
          </p:nvSpPr>
          <p:spPr bwMode="auto">
            <a:xfrm>
              <a:off x="2197421" y="469677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8" name="Oval 967"/>
            <p:cNvSpPr/>
            <p:nvPr/>
          </p:nvSpPr>
          <p:spPr bwMode="auto">
            <a:xfrm>
              <a:off x="2004363" y="46040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69" name="Oval 968"/>
            <p:cNvSpPr/>
            <p:nvPr/>
          </p:nvSpPr>
          <p:spPr bwMode="auto">
            <a:xfrm>
              <a:off x="2072471" y="468026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0" name="Oval 969"/>
            <p:cNvSpPr/>
            <p:nvPr/>
          </p:nvSpPr>
          <p:spPr bwMode="auto">
            <a:xfrm>
              <a:off x="2133917" y="47564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1" name="Oval 970"/>
            <p:cNvSpPr/>
            <p:nvPr/>
          </p:nvSpPr>
          <p:spPr bwMode="auto">
            <a:xfrm>
              <a:off x="2195363" y="483266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2" name="Oval 971"/>
            <p:cNvSpPr/>
            <p:nvPr/>
          </p:nvSpPr>
          <p:spPr bwMode="auto">
            <a:xfrm>
              <a:off x="2005480" y="47399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3" name="Oval 972"/>
            <p:cNvSpPr/>
            <p:nvPr/>
          </p:nvSpPr>
          <p:spPr bwMode="auto">
            <a:xfrm>
              <a:off x="2073588" y="48161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4" name="Oval 973"/>
            <p:cNvSpPr/>
            <p:nvPr/>
          </p:nvSpPr>
          <p:spPr bwMode="auto">
            <a:xfrm>
              <a:off x="2135034" y="489235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5" name="Oval 974"/>
            <p:cNvSpPr/>
            <p:nvPr/>
          </p:nvSpPr>
          <p:spPr bwMode="auto">
            <a:xfrm>
              <a:off x="2196480" y="496855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6" name="Oval 975"/>
            <p:cNvSpPr/>
            <p:nvPr/>
          </p:nvSpPr>
          <p:spPr bwMode="auto">
            <a:xfrm>
              <a:off x="2006597" y="48790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7" name="Oval 976"/>
            <p:cNvSpPr/>
            <p:nvPr/>
          </p:nvSpPr>
          <p:spPr bwMode="auto">
            <a:xfrm>
              <a:off x="2074705" y="49552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8" name="Oval 977"/>
            <p:cNvSpPr/>
            <p:nvPr/>
          </p:nvSpPr>
          <p:spPr bwMode="auto">
            <a:xfrm>
              <a:off x="2136151" y="503142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79" name="Oval 978"/>
            <p:cNvSpPr/>
            <p:nvPr/>
          </p:nvSpPr>
          <p:spPr bwMode="auto">
            <a:xfrm>
              <a:off x="2197597" y="510762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0" name="Oval 979"/>
            <p:cNvSpPr/>
            <p:nvPr/>
          </p:nvSpPr>
          <p:spPr bwMode="auto">
            <a:xfrm>
              <a:off x="2010889" y="50180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1" name="Oval 980"/>
            <p:cNvSpPr/>
            <p:nvPr/>
          </p:nvSpPr>
          <p:spPr bwMode="auto">
            <a:xfrm>
              <a:off x="2078997" y="50942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2" name="Oval 981"/>
            <p:cNvSpPr/>
            <p:nvPr/>
          </p:nvSpPr>
          <p:spPr bwMode="auto">
            <a:xfrm>
              <a:off x="2140443" y="517048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3" name="Oval 982"/>
            <p:cNvSpPr/>
            <p:nvPr/>
          </p:nvSpPr>
          <p:spPr bwMode="auto">
            <a:xfrm>
              <a:off x="2201889" y="524668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4" name="Oval 983"/>
            <p:cNvSpPr/>
            <p:nvPr/>
          </p:nvSpPr>
          <p:spPr bwMode="auto">
            <a:xfrm>
              <a:off x="2015181" y="515715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5" name="Oval 984"/>
            <p:cNvSpPr/>
            <p:nvPr/>
          </p:nvSpPr>
          <p:spPr bwMode="auto">
            <a:xfrm>
              <a:off x="2083289" y="52333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6" name="Oval 985"/>
            <p:cNvSpPr/>
            <p:nvPr/>
          </p:nvSpPr>
          <p:spPr bwMode="auto">
            <a:xfrm>
              <a:off x="2144735" y="53095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7" name="Oval 986"/>
            <p:cNvSpPr/>
            <p:nvPr/>
          </p:nvSpPr>
          <p:spPr bwMode="auto">
            <a:xfrm>
              <a:off x="2206181" y="538575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8" name="Oval 987"/>
            <p:cNvSpPr/>
            <p:nvPr/>
          </p:nvSpPr>
          <p:spPr bwMode="auto">
            <a:xfrm>
              <a:off x="2019473" y="5296215"/>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89" name="Oval 988"/>
            <p:cNvSpPr/>
            <p:nvPr/>
          </p:nvSpPr>
          <p:spPr bwMode="auto">
            <a:xfrm>
              <a:off x="2087581" y="53724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0" name="Oval 989"/>
            <p:cNvSpPr/>
            <p:nvPr/>
          </p:nvSpPr>
          <p:spPr bwMode="auto">
            <a:xfrm>
              <a:off x="2149027" y="54486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1" name="Oval 990"/>
            <p:cNvSpPr/>
            <p:nvPr/>
          </p:nvSpPr>
          <p:spPr bwMode="auto">
            <a:xfrm>
              <a:off x="2210473" y="5524815"/>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2" name="Oval 991"/>
            <p:cNvSpPr/>
            <p:nvPr/>
          </p:nvSpPr>
          <p:spPr bwMode="auto">
            <a:xfrm>
              <a:off x="2023765" y="54352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3" name="Oval 992"/>
            <p:cNvSpPr/>
            <p:nvPr/>
          </p:nvSpPr>
          <p:spPr bwMode="auto">
            <a:xfrm>
              <a:off x="2091873" y="55114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4" name="Oval 993"/>
            <p:cNvSpPr/>
            <p:nvPr/>
          </p:nvSpPr>
          <p:spPr bwMode="auto">
            <a:xfrm>
              <a:off x="2153319" y="5587680"/>
              <a:ext cx="45719" cy="45719"/>
            </a:xfrm>
            <a:prstGeom prst="ellipse">
              <a:avLst/>
            </a:prstGeom>
            <a:solidFill>
              <a:schemeClr val="tx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995" name="Oval 994"/>
            <p:cNvSpPr/>
            <p:nvPr/>
          </p:nvSpPr>
          <p:spPr bwMode="auto">
            <a:xfrm>
              <a:off x="2214765" y="5663880"/>
              <a:ext cx="45719" cy="45719"/>
            </a:xfrm>
            <a:prstGeom prst="ellipse">
              <a:avLst/>
            </a:prstGeom>
            <a:solidFill>
              <a:schemeClr val="bg1"/>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cxnSp>
        <p:nvCxnSpPr>
          <p:cNvPr id="998" name="Straight Connector 997"/>
          <p:cNvCxnSpPr/>
          <p:nvPr/>
        </p:nvCxnSpPr>
        <p:spPr bwMode="auto">
          <a:xfrm flipV="1">
            <a:off x="5029200" y="1651000"/>
            <a:ext cx="76200" cy="1219200"/>
          </a:xfrm>
          <a:prstGeom prst="line">
            <a:avLst/>
          </a:prstGeom>
          <a:solidFill>
            <a:schemeClr val="accent1"/>
          </a:solidFill>
          <a:ln w="254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01" name="Straight Connector 1000"/>
          <p:cNvCxnSpPr/>
          <p:nvPr/>
        </p:nvCxnSpPr>
        <p:spPr bwMode="auto">
          <a:xfrm flipH="1" flipV="1">
            <a:off x="1524000" y="1676400"/>
            <a:ext cx="152400" cy="1219200"/>
          </a:xfrm>
          <a:prstGeom prst="line">
            <a:avLst/>
          </a:prstGeom>
          <a:solidFill>
            <a:schemeClr val="accent1"/>
          </a:solidFill>
          <a:ln w="254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03" name="Straight Connector 1002"/>
          <p:cNvCxnSpPr/>
          <p:nvPr/>
        </p:nvCxnSpPr>
        <p:spPr bwMode="auto">
          <a:xfrm flipH="1" flipV="1">
            <a:off x="8458200" y="1676400"/>
            <a:ext cx="152400" cy="1219200"/>
          </a:xfrm>
          <a:prstGeom prst="line">
            <a:avLst/>
          </a:prstGeom>
          <a:solidFill>
            <a:schemeClr val="accent1"/>
          </a:solidFill>
          <a:ln w="254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04" name="Left Brace 1003"/>
          <p:cNvSpPr/>
          <p:nvPr/>
        </p:nvSpPr>
        <p:spPr bwMode="auto">
          <a:xfrm rot="16200000">
            <a:off x="6773806" y="2217796"/>
            <a:ext cx="320791" cy="3200401"/>
          </a:xfrm>
          <a:prstGeom prst="lef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aphicFrame>
        <p:nvGraphicFramePr>
          <p:cNvPr id="1006" name="Object 1005"/>
          <p:cNvGraphicFramePr>
            <a:graphicFrameLocks noChangeAspect="1"/>
          </p:cNvGraphicFramePr>
          <p:nvPr/>
        </p:nvGraphicFramePr>
        <p:xfrm>
          <a:off x="2286000" y="1371600"/>
          <a:ext cx="1828800" cy="482600"/>
        </p:xfrm>
        <a:graphic>
          <a:graphicData uri="http://schemas.openxmlformats.org/presentationml/2006/ole">
            <p:oleObj spid="_x0000_s66562" name="Equation" r:id="rId3" imgW="1828800" imgH="482400" progId="Equation.3">
              <p:embed/>
            </p:oleObj>
          </a:graphicData>
        </a:graphic>
      </p:graphicFrame>
      <p:sp>
        <p:nvSpPr>
          <p:cNvPr id="1007" name="TextBox 1006"/>
          <p:cNvSpPr txBox="1"/>
          <p:nvPr/>
        </p:nvSpPr>
        <p:spPr>
          <a:xfrm>
            <a:off x="67552" y="2057400"/>
            <a:ext cx="1433405" cy="461665"/>
          </a:xfrm>
          <a:prstGeom prst="rect">
            <a:avLst/>
          </a:prstGeom>
          <a:noFill/>
        </p:spPr>
        <p:txBody>
          <a:bodyPr wrap="none" rtlCol="0">
            <a:spAutoFit/>
          </a:bodyPr>
          <a:lstStyle/>
          <a:p>
            <a:pPr algn="ctr"/>
            <a:r>
              <a:rPr lang="en-US" b="1" dirty="0" smtClean="0"/>
              <a:t>2-PSK signal:</a:t>
            </a:r>
          </a:p>
          <a:p>
            <a:pPr algn="ctr"/>
            <a:r>
              <a:rPr lang="en-US" b="1" dirty="0" smtClean="0"/>
              <a:t>Slow speed camera</a:t>
            </a:r>
          </a:p>
        </p:txBody>
      </p:sp>
      <p:sp>
        <p:nvSpPr>
          <p:cNvPr id="1010" name="TextBox 1009"/>
          <p:cNvSpPr txBox="1"/>
          <p:nvPr/>
        </p:nvSpPr>
        <p:spPr>
          <a:xfrm>
            <a:off x="127353" y="3733800"/>
            <a:ext cx="1443024" cy="461665"/>
          </a:xfrm>
          <a:prstGeom prst="rect">
            <a:avLst/>
          </a:prstGeom>
          <a:noFill/>
        </p:spPr>
        <p:txBody>
          <a:bodyPr wrap="none" rtlCol="0">
            <a:spAutoFit/>
          </a:bodyPr>
          <a:lstStyle/>
          <a:p>
            <a:pPr algn="ctr"/>
            <a:r>
              <a:rPr lang="en-US" b="1" dirty="0" smtClean="0"/>
              <a:t>DSM-PSK signal:</a:t>
            </a:r>
          </a:p>
          <a:p>
            <a:pPr algn="ctr"/>
            <a:r>
              <a:rPr lang="en-US" b="1" dirty="0" smtClean="0"/>
              <a:t>High speed camera</a:t>
            </a:r>
          </a:p>
        </p:txBody>
      </p:sp>
      <p:sp>
        <p:nvSpPr>
          <p:cNvPr id="1011" name="Rectangle 1010"/>
          <p:cNvSpPr/>
          <p:nvPr/>
        </p:nvSpPr>
        <p:spPr>
          <a:xfrm>
            <a:off x="381000" y="4307175"/>
            <a:ext cx="8610600" cy="2169825"/>
          </a:xfrm>
          <a:prstGeom prst="rect">
            <a:avLst/>
          </a:prstGeom>
        </p:spPr>
        <p:txBody>
          <a:bodyPr wrap="square">
            <a:spAutoFit/>
          </a:bodyPr>
          <a:lstStyle/>
          <a:p>
            <a:r>
              <a:rPr lang="en-US" sz="1400" b="1" dirty="0" smtClean="0"/>
              <a:t>Slow </a:t>
            </a:r>
            <a:r>
              <a:rPr lang="en-US" sz="1400" b="1" dirty="0" err="1" smtClean="0"/>
              <a:t>exposer</a:t>
            </a:r>
            <a:r>
              <a:rPr lang="en-US" sz="1400" b="1" dirty="0" smtClean="0"/>
              <a:t> camera: </a:t>
            </a:r>
            <a:r>
              <a:rPr lang="en-US" sz="1400" dirty="0" smtClean="0"/>
              <a:t>See all LEDs at dimmed level (that is the amplitude of 2-PSK signal</a:t>
            </a:r>
            <a:r>
              <a:rPr lang="en-US" sz="1400" dirty="0" smtClean="0"/>
              <a:t>).</a:t>
            </a:r>
          </a:p>
          <a:p>
            <a:r>
              <a:rPr lang="en-US" sz="1400" dirty="0" smtClean="0"/>
              <a:t>(</a:t>
            </a:r>
            <a:r>
              <a:rPr lang="en-US" dirty="0" smtClean="0"/>
              <a:t>Slow speed but fast </a:t>
            </a:r>
            <a:r>
              <a:rPr lang="en-US" dirty="0" err="1" smtClean="0"/>
              <a:t>exposer</a:t>
            </a:r>
            <a:r>
              <a:rPr lang="en-US" dirty="0" smtClean="0"/>
              <a:t> camera: </a:t>
            </a:r>
            <a:r>
              <a:rPr lang="en-US" dirty="0" smtClean="0"/>
              <a:t>See each LED at clear </a:t>
            </a:r>
            <a:r>
              <a:rPr lang="en-US" dirty="0" smtClean="0"/>
              <a:t>state. The dimmed level is defined by the average intensity of all LEDs</a:t>
            </a:r>
            <a:r>
              <a:rPr lang="en-US" sz="1400" dirty="0" smtClean="0"/>
              <a:t>)</a:t>
            </a:r>
            <a:endParaRPr lang="en-US" sz="1400" dirty="0" smtClean="0"/>
          </a:p>
          <a:p>
            <a:r>
              <a:rPr lang="en-US" sz="1400" b="1" dirty="0" smtClean="0"/>
              <a:t>Quick </a:t>
            </a:r>
            <a:r>
              <a:rPr lang="en-US" sz="1400" b="1" dirty="0" err="1" smtClean="0"/>
              <a:t>exposer</a:t>
            </a:r>
            <a:r>
              <a:rPr lang="en-US" sz="1400" b="1" dirty="0" smtClean="0"/>
              <a:t> </a:t>
            </a:r>
            <a:r>
              <a:rPr lang="en-US" sz="1400" b="1" dirty="0" smtClean="0"/>
              <a:t>camera: </a:t>
            </a:r>
            <a:r>
              <a:rPr lang="en-US" sz="1400" dirty="0" smtClean="0"/>
              <a:t>See each LED at clear state (to decode high speed link).</a:t>
            </a:r>
          </a:p>
          <a:p>
            <a:endParaRPr lang="en-US" sz="900" dirty="0" smtClean="0"/>
          </a:p>
          <a:p>
            <a:pPr marL="285750" indent="-285750">
              <a:buFont typeface="Wingdings" panose="05000000000000000000" pitchFamily="2" charset="2"/>
              <a:buChar char="§"/>
            </a:pPr>
            <a:r>
              <a:rPr lang="en-US" sz="1400" dirty="0" smtClean="0"/>
              <a:t>To </a:t>
            </a:r>
            <a:r>
              <a:rPr lang="en-US" sz="1400" dirty="0" smtClean="0"/>
              <a:t>see the 2-PSK signal, the slow frame rate camera, e.g. 30fps, is used. The slow </a:t>
            </a:r>
            <a:r>
              <a:rPr lang="en-US" sz="1400" dirty="0" err="1" smtClean="0"/>
              <a:t>exposer</a:t>
            </a:r>
            <a:r>
              <a:rPr lang="en-US" sz="1400" dirty="0" smtClean="0"/>
              <a:t> camera can see the dimmed level of all LEDs on the same image; however, the exposure does not required to be set up at slow. If the 30fps camera operates at quick </a:t>
            </a:r>
            <a:r>
              <a:rPr lang="en-US" sz="1400" dirty="0" err="1" smtClean="0"/>
              <a:t>exposer</a:t>
            </a:r>
            <a:r>
              <a:rPr lang="en-US" sz="1400" dirty="0" smtClean="0"/>
              <a:t> mode, the 2-PSK amplitude is calculated by the average </a:t>
            </a:r>
            <a:r>
              <a:rPr lang="en-US" sz="1400" b="1" dirty="0" smtClean="0"/>
              <a:t>dimmed level </a:t>
            </a:r>
            <a:r>
              <a:rPr lang="en-US" sz="1400" dirty="0" smtClean="0"/>
              <a:t>of the transmitter.</a:t>
            </a:r>
          </a:p>
          <a:p>
            <a:pPr marL="285750" indent="-285750">
              <a:buFont typeface="Wingdings" panose="05000000000000000000" pitchFamily="2" charset="2"/>
              <a:buChar char="§"/>
            </a:pPr>
            <a:r>
              <a:rPr lang="en-US" sz="1400" dirty="0" smtClean="0"/>
              <a:t>By seeing the 2-PSK signal at quick </a:t>
            </a:r>
            <a:r>
              <a:rPr lang="en-US" sz="1400" dirty="0" err="1" smtClean="0"/>
              <a:t>exposer</a:t>
            </a:r>
            <a:r>
              <a:rPr lang="en-US" sz="1400" dirty="0" smtClean="0"/>
              <a:t> and low frame rate, the detection of LEDs can get better performance (expected). </a:t>
            </a:r>
            <a:endParaRPr lang="en-US" sz="1400" dirty="0"/>
          </a:p>
        </p:txBody>
      </p:sp>
      <p:sp>
        <p:nvSpPr>
          <p:cNvPr id="1012" name="Rectangle 1011"/>
          <p:cNvSpPr/>
          <p:nvPr/>
        </p:nvSpPr>
        <p:spPr bwMode="auto">
          <a:xfrm>
            <a:off x="1891937" y="1752600"/>
            <a:ext cx="1295400" cy="2133600"/>
          </a:xfrm>
          <a:prstGeom prst="rect">
            <a:avLst/>
          </a:prstGeom>
          <a:solidFill>
            <a:schemeClr val="bg1">
              <a:alpha val="65000"/>
            </a:schemeClr>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13" name="Rectangle 1012"/>
          <p:cNvSpPr/>
          <p:nvPr/>
        </p:nvSpPr>
        <p:spPr bwMode="auto">
          <a:xfrm>
            <a:off x="3696789" y="1752600"/>
            <a:ext cx="1295400" cy="2133600"/>
          </a:xfrm>
          <a:prstGeom prst="rect">
            <a:avLst/>
          </a:prstGeom>
          <a:solidFill>
            <a:schemeClr val="bg1">
              <a:alpha val="65000"/>
            </a:schemeClr>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14" name="Rectangle 1013"/>
          <p:cNvSpPr/>
          <p:nvPr/>
        </p:nvSpPr>
        <p:spPr bwMode="auto">
          <a:xfrm>
            <a:off x="5170715" y="990600"/>
            <a:ext cx="1295400" cy="2133600"/>
          </a:xfrm>
          <a:prstGeom prst="rect">
            <a:avLst/>
          </a:prstGeom>
          <a:solidFill>
            <a:schemeClr val="bg1">
              <a:alpha val="65000"/>
            </a:schemeClr>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15" name="Rectangle 1014"/>
          <p:cNvSpPr/>
          <p:nvPr/>
        </p:nvSpPr>
        <p:spPr bwMode="auto">
          <a:xfrm>
            <a:off x="7034348" y="1066800"/>
            <a:ext cx="1295400" cy="2133600"/>
          </a:xfrm>
          <a:prstGeom prst="rect">
            <a:avLst/>
          </a:prstGeom>
          <a:solidFill>
            <a:schemeClr val="bg1">
              <a:alpha val="65000"/>
            </a:schemeClr>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1016" name="Left Brace 1015"/>
          <p:cNvSpPr/>
          <p:nvPr/>
        </p:nvSpPr>
        <p:spPr bwMode="auto">
          <a:xfrm rot="16200000">
            <a:off x="3073400" y="2260601"/>
            <a:ext cx="330202" cy="3124201"/>
          </a:xfrm>
          <a:prstGeom prst="lef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cxnSp>
        <p:nvCxnSpPr>
          <p:cNvPr id="1017" name="Straight Connector 1016"/>
          <p:cNvCxnSpPr/>
          <p:nvPr/>
        </p:nvCxnSpPr>
        <p:spPr bwMode="auto">
          <a:xfrm flipV="1">
            <a:off x="1676400" y="2870200"/>
            <a:ext cx="3352800" cy="25400"/>
          </a:xfrm>
          <a:prstGeom prst="line">
            <a:avLst/>
          </a:prstGeom>
          <a:solidFill>
            <a:schemeClr val="accent1"/>
          </a:solidFill>
          <a:ln w="254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18" name="Straight Connector 1017"/>
          <p:cNvCxnSpPr/>
          <p:nvPr/>
        </p:nvCxnSpPr>
        <p:spPr bwMode="auto">
          <a:xfrm>
            <a:off x="5105400" y="1651000"/>
            <a:ext cx="3352800" cy="25400"/>
          </a:xfrm>
          <a:prstGeom prst="line">
            <a:avLst/>
          </a:prstGeom>
          <a:solidFill>
            <a:schemeClr val="accent1"/>
          </a:solidFill>
          <a:ln w="2540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60693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5</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Content Placeholder 2"/>
          <p:cNvSpPr txBox="1">
            <a:spLocks/>
          </p:cNvSpPr>
          <p:nvPr/>
        </p:nvSpPr>
        <p:spPr>
          <a:xfrm>
            <a:off x="609600" y="1371600"/>
            <a:ext cx="8305800" cy="4724400"/>
          </a:xfrm>
          <a:prstGeom prst="rect">
            <a:avLst/>
          </a:prstGeom>
        </p:spPr>
        <p:txBody>
          <a:bodyPr>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altLang="en-US" sz="1800" dirty="0" smtClean="0"/>
              <a:t>Flicker mitigation</a:t>
            </a:r>
            <a:endParaRPr lang="en-US" altLang="en-US" sz="1600" dirty="0"/>
          </a:p>
          <a:p>
            <a:pPr lvl="1">
              <a:buFont typeface="Wingdings" panose="05000000000000000000" pitchFamily="2" charset="2"/>
              <a:buChar char="§"/>
            </a:pPr>
            <a:r>
              <a:rPr lang="en-US" altLang="en-US" sz="1800" dirty="0" smtClean="0"/>
              <a:t>The flicker-free band is used.</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Frame </a:t>
            </a:r>
            <a:r>
              <a:rPr lang="en-US" altLang="en-US" sz="1800" dirty="0"/>
              <a:t>rate variation Mitigation</a:t>
            </a:r>
            <a:endParaRPr lang="en-US" altLang="en-US" sz="1600" dirty="0"/>
          </a:p>
          <a:p>
            <a:pPr lvl="1">
              <a:buFont typeface="Wingdings" panose="05000000000000000000" pitchFamily="2" charset="2"/>
              <a:buChar char="§"/>
            </a:pPr>
            <a:r>
              <a:rPr lang="en-US" altLang="en-US" sz="1800" dirty="0"/>
              <a:t>The variation is irregular, but the range &gt; 20 </a:t>
            </a:r>
            <a:r>
              <a:rPr lang="en-US" altLang="en-US" sz="1800" dirty="0" smtClean="0"/>
              <a:t>fps</a:t>
            </a:r>
          </a:p>
          <a:p>
            <a:pPr lvl="1">
              <a:buFont typeface="Wingdings" panose="05000000000000000000" pitchFamily="2" charset="2"/>
              <a:buChar char="§"/>
            </a:pPr>
            <a:endParaRPr lang="en-US" altLang="en-US" sz="900" dirty="0"/>
          </a:p>
          <a:p>
            <a:pPr>
              <a:buFont typeface="Wingdings" panose="05000000000000000000" pitchFamily="2" charset="2"/>
              <a:buChar char="q"/>
            </a:pPr>
            <a:r>
              <a:rPr lang="en-US" altLang="en-US" sz="1800" dirty="0" smtClean="0"/>
              <a:t>Spatial MIMO to target high link rate for a global shutter receiver</a:t>
            </a:r>
          </a:p>
          <a:p>
            <a:pPr lvl="1">
              <a:buFont typeface="Wingdings" panose="05000000000000000000" pitchFamily="2" charset="2"/>
              <a:buChar char="§"/>
            </a:pPr>
            <a:r>
              <a:rPr lang="en-US" altLang="en-US" sz="1800" dirty="0" smtClean="0"/>
              <a:t>Link rate goal is </a:t>
            </a:r>
            <a:r>
              <a:rPr lang="en-US" altLang="en-US" sz="1800" b="1" dirty="0" smtClean="0"/>
              <a:t>kbps - Mbps</a:t>
            </a:r>
          </a:p>
          <a:p>
            <a:pPr lvl="1">
              <a:buFont typeface="Wingdings" panose="05000000000000000000" pitchFamily="2" charset="2"/>
              <a:buChar char="§"/>
            </a:pPr>
            <a:endParaRPr lang="en-US" altLang="en-US" sz="900" dirty="0" smtClean="0"/>
          </a:p>
          <a:p>
            <a:pPr>
              <a:buFont typeface="Wingdings" panose="05000000000000000000" pitchFamily="2" charset="2"/>
              <a:buChar char="q"/>
            </a:pPr>
            <a:r>
              <a:rPr lang="en-US" altLang="en-US" sz="1800" dirty="0" smtClean="0"/>
              <a:t>Dimming support </a:t>
            </a:r>
          </a:p>
          <a:p>
            <a:pPr lvl="1">
              <a:buFont typeface="Wingdings" panose="05000000000000000000" pitchFamily="2" charset="2"/>
              <a:buChar char="§"/>
            </a:pPr>
            <a:r>
              <a:rPr lang="en-US" altLang="en-US" sz="1800" dirty="0" smtClean="0"/>
              <a:t>Dimming is supported in </a:t>
            </a:r>
            <a:r>
              <a:rPr lang="en-US" altLang="en-US" sz="1800" b="1" dirty="0" smtClean="0"/>
              <a:t>steps of &lt;20%</a:t>
            </a:r>
          </a:p>
          <a:p>
            <a:pPr>
              <a:buFont typeface="Wingdings" panose="05000000000000000000" pitchFamily="2" charset="2"/>
              <a:buChar char="q"/>
            </a:pPr>
            <a:endParaRPr lang="en-US" altLang="en-US" sz="900" dirty="0" smtClean="0"/>
          </a:p>
          <a:p>
            <a:pPr>
              <a:buFont typeface="Wingdings" panose="05000000000000000000" pitchFamily="2" charset="2"/>
              <a:buChar char="q"/>
            </a:pPr>
            <a:r>
              <a:rPr lang="en-US" altLang="en-US" sz="1800" dirty="0" smtClean="0"/>
              <a:t>Error correction</a:t>
            </a:r>
          </a:p>
          <a:p>
            <a:pPr lvl="1">
              <a:buFont typeface="Wingdings" panose="05000000000000000000" pitchFamily="2" charset="2"/>
              <a:buChar char="§"/>
            </a:pPr>
            <a:r>
              <a:rPr lang="en-US" altLang="en-US" sz="1800" dirty="0" smtClean="0"/>
              <a:t>Cancel error due to long exposure time</a:t>
            </a:r>
          </a:p>
        </p:txBody>
      </p:sp>
      <p:sp>
        <p:nvSpPr>
          <p:cNvPr id="10" name="Rectangle 9"/>
          <p:cNvSpPr/>
          <p:nvPr/>
        </p:nvSpPr>
        <p:spPr>
          <a:xfrm>
            <a:off x="284141" y="685800"/>
            <a:ext cx="8326459" cy="461665"/>
          </a:xfrm>
          <a:prstGeom prst="rect">
            <a:avLst/>
          </a:prstGeom>
        </p:spPr>
        <p:txBody>
          <a:bodyPr wrap="square">
            <a:spAutoFit/>
          </a:bodyPr>
          <a:lstStyle/>
          <a:p>
            <a:pPr algn="ctr"/>
            <a:r>
              <a:rPr lang="en-US" sz="2400" b="1" dirty="0" smtClean="0"/>
              <a:t>Considerations for PHY design</a:t>
            </a:r>
            <a:endParaRPr lang="en-US" sz="2400" dirty="0"/>
          </a:p>
        </p:txBody>
      </p:sp>
      <p:sp>
        <p:nvSpPr>
          <p:cNvPr id="13"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294027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6</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Detail of technologies</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52153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7</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Text Box 2"/>
          <p:cNvSpPr txBox="1">
            <a:spLocks noChangeArrowheads="1"/>
          </p:cNvSpPr>
          <p:nvPr/>
        </p:nvSpPr>
        <p:spPr bwMode="auto">
          <a:xfrm>
            <a:off x="1752600" y="2897188"/>
            <a:ext cx="6019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3600" dirty="0" smtClean="0"/>
              <a:t>Spatial 2-PSK</a:t>
            </a:r>
            <a:endParaRPr lang="en-US" altLang="en-US" sz="3600" dirty="0"/>
          </a:p>
        </p:txBody>
      </p:sp>
      <p:sp>
        <p:nvSpPr>
          <p:cNvPr id="10"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18532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8</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4" name="Straight Connector 13"/>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9"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Spatial 2-PSK (S2-PSK)</a:t>
            </a:r>
            <a:endParaRPr lang="en-US" altLang="en-US" sz="2400" b="1" dirty="0"/>
          </a:p>
        </p:txBody>
      </p:sp>
      <p:sp>
        <p:nvSpPr>
          <p:cNvPr id="10" name="TextBox 85"/>
          <p:cNvSpPr txBox="1">
            <a:spLocks noChangeArrowheads="1"/>
          </p:cNvSpPr>
          <p:nvPr/>
        </p:nvSpPr>
        <p:spPr bwMode="auto">
          <a:xfrm>
            <a:off x="127696" y="2743200"/>
            <a:ext cx="347129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a:t>Bit </a:t>
            </a:r>
            <a:r>
              <a:rPr lang="en-US" altLang="en-US" b="1" dirty="0" smtClean="0"/>
              <a:t>definition (Encoding):</a:t>
            </a:r>
          </a:p>
          <a:p>
            <a:pPr marL="628650" lvl="1" indent="-171450">
              <a:buFont typeface="Wingdings" panose="05000000000000000000" pitchFamily="2" charset="2"/>
              <a:buChar char="§"/>
            </a:pPr>
            <a:r>
              <a:rPr lang="en-US" altLang="en-US" dirty="0"/>
              <a:t>Same </a:t>
            </a:r>
            <a:r>
              <a:rPr lang="en-US" altLang="en-US" dirty="0" smtClean="0"/>
              <a:t>frequency and amplitude</a:t>
            </a:r>
            <a:endParaRPr lang="en-US" altLang="en-US" dirty="0"/>
          </a:p>
          <a:p>
            <a:pPr marL="628650" lvl="1" indent="-171450">
              <a:buFont typeface="Wingdings" panose="05000000000000000000" pitchFamily="2" charset="2"/>
              <a:buChar char="§"/>
            </a:pPr>
            <a:r>
              <a:rPr lang="en-US" altLang="en-US" dirty="0" smtClean="0"/>
              <a:t>Inverse phase </a:t>
            </a:r>
          </a:p>
          <a:p>
            <a:pPr lvl="1"/>
            <a:r>
              <a:rPr lang="en-US" altLang="en-US" dirty="0" smtClean="0"/>
              <a:t>(bit 1 phase = 0; bit 0 phase = 180</a:t>
            </a:r>
            <a:endParaRPr lang="en-US" altLang="en-US" b="1" i="1" dirty="0"/>
          </a:p>
        </p:txBody>
      </p:sp>
      <p:pic>
        <p:nvPicPr>
          <p:cNvPr id="21" name="Picture 20"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2587" y="3623448"/>
            <a:ext cx="2513013" cy="1100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5"/>
          <p:cNvSpPr txBox="1">
            <a:spLocks noChangeArrowheads="1"/>
          </p:cNvSpPr>
          <p:nvPr/>
        </p:nvSpPr>
        <p:spPr bwMode="auto">
          <a:xfrm>
            <a:off x="4120333" y="1295400"/>
            <a:ext cx="11031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a:t>
            </a:r>
            <a:endParaRPr lang="en-US" alt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639" y="4543897"/>
            <a:ext cx="2409822" cy="713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8" name="Straight Connector 37"/>
          <p:cNvCxnSpPr/>
          <p:nvPr/>
        </p:nvCxnSpPr>
        <p:spPr bwMode="auto">
          <a:xfrm>
            <a:off x="4953000" y="1940779"/>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p:nvPr/>
        </p:nvCxnSpPr>
        <p:spPr bwMode="auto">
          <a:xfrm>
            <a:off x="6477000" y="1900032"/>
            <a:ext cx="0" cy="2512483"/>
          </a:xfrm>
          <a:prstGeom prst="line">
            <a:avLst/>
          </a:prstGeom>
          <a:solidFill>
            <a:schemeClr val="accent1"/>
          </a:solidFill>
          <a:ln w="635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xmlns="" Requires="a14">
          <p:sp>
            <p:nvSpPr>
              <p:cNvPr id="53" name="TextBox 85"/>
              <p:cNvSpPr txBox="1">
                <a:spLocks noChangeArrowheads="1"/>
              </p:cNvSpPr>
              <p:nvPr/>
            </p:nvSpPr>
            <p:spPr bwMode="auto">
              <a:xfrm>
                <a:off x="2895600" y="4916269"/>
                <a:ext cx="6248827"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Decoding principle (applied for a random sampling):</a:t>
                </a:r>
              </a:p>
              <a:p>
                <a:pPr marL="628650" lvl="1" indent="-171450">
                  <a:buFont typeface="Wingdings" panose="05000000000000000000" pitchFamily="2" charset="2"/>
                  <a:buChar char="§"/>
                </a:pPr>
                <a:r>
                  <a:rPr lang="en-US" altLang="en-US" dirty="0" smtClean="0"/>
                  <a:t>The state of bit 1 is always equal to the state </a:t>
                </a:r>
                <a:r>
                  <a:rPr lang="en-US" altLang="en-US" dirty="0"/>
                  <a:t>of </a:t>
                </a:r>
                <a:r>
                  <a:rPr lang="en-US" altLang="en-US" dirty="0" smtClean="0"/>
                  <a:t>the reference signal 	</a:t>
                </a:r>
                <a:r>
                  <a:rPr lang="en-US" altLang="en-US" b="1" dirty="0" smtClean="0"/>
                  <a:t>(</a:t>
                </a:r>
                <a:r>
                  <a:rPr lang="en-US" b="1" dirty="0"/>
                  <a:t>x</a:t>
                </a:r>
                <a:r>
                  <a:rPr lang="en-US" b="1" baseline="-25000" dirty="0"/>
                  <a:t>1</a:t>
                </a:r>
                <a:r>
                  <a:rPr lang="en-US" b="1" dirty="0"/>
                  <a:t> = </a:t>
                </a:r>
                <a:r>
                  <a:rPr lang="en-US" b="1" dirty="0" err="1" smtClean="0"/>
                  <a:t>x</a:t>
                </a:r>
                <a:r>
                  <a:rPr lang="en-US" b="1" baseline="-25000" dirty="0" err="1" smtClean="0"/>
                  <a:t>r</a:t>
                </a:r>
                <a:r>
                  <a:rPr lang="en-US" b="1" dirty="0"/>
                  <a:t>)</a:t>
                </a:r>
                <a:endParaRPr lang="en-US" altLang="en-US" b="1" dirty="0" smtClean="0"/>
              </a:p>
              <a:p>
                <a:pPr marL="628650" lvl="1" indent="-171450">
                  <a:buFont typeface="Wingdings" panose="05000000000000000000" pitchFamily="2" charset="2"/>
                  <a:buChar char="§"/>
                </a:pPr>
                <a:r>
                  <a:rPr lang="en-US" altLang="en-US" dirty="0"/>
                  <a:t>The state of bit </a:t>
                </a:r>
                <a:r>
                  <a:rPr lang="en-US" altLang="en-US" dirty="0" smtClean="0"/>
                  <a:t>0 </a:t>
                </a:r>
                <a:r>
                  <a:rPr lang="en-US" altLang="en-US" dirty="0"/>
                  <a:t>is always </a:t>
                </a:r>
                <a:r>
                  <a:rPr lang="en-US" altLang="en-US" dirty="0" smtClean="0"/>
                  <a:t>inverse </a:t>
                </a:r>
                <a:r>
                  <a:rPr lang="en-US" altLang="en-US" dirty="0"/>
                  <a:t>to the state of the reference </a:t>
                </a:r>
                <a:r>
                  <a:rPr lang="en-US" altLang="en-US" dirty="0" smtClean="0"/>
                  <a:t>signal 	</a:t>
                </a:r>
                <a:r>
                  <a:rPr lang="en-US" altLang="en-US" b="1" dirty="0" smtClean="0"/>
                  <a:t>(</a:t>
                </a:r>
                <a:r>
                  <a:rPr lang="en-US" b="1" dirty="0" smtClean="0"/>
                  <a:t>x</a:t>
                </a:r>
                <a:r>
                  <a:rPr lang="en-US" b="1" baseline="-25000" dirty="0" smtClean="0"/>
                  <a:t>0</a:t>
                </a:r>
                <a:r>
                  <a:rPr lang="en-US" b="1" dirty="0" smtClean="0"/>
                  <a:t> </a:t>
                </a:r>
                <a:r>
                  <a:rPr lang="en-US" b="1" dirty="0"/>
                  <a:t>= </a:t>
                </a:r>
                <a14:m>
                  <m:oMath xmlns:m="http://schemas.openxmlformats.org/officeDocument/2006/math">
                    <m:acc>
                      <m:accPr>
                        <m:chr m:val="̅"/>
                        <m:ctrlPr>
                          <a:rPr lang="en-US" b="1" i="1">
                            <a:latin typeface="Cambria Math"/>
                          </a:rPr>
                        </m:ctrlPr>
                      </m:accPr>
                      <m:e>
                        <m:r>
                          <m:rPr>
                            <m:nor/>
                          </m:rPr>
                          <a:rPr lang="en-US" b="1" dirty="0"/>
                          <m:t>x</m:t>
                        </m:r>
                        <m:r>
                          <m:rPr>
                            <m:nor/>
                          </m:rPr>
                          <a:rPr lang="en-US" b="1" baseline="-25000" dirty="0"/>
                          <m:t>r</m:t>
                        </m:r>
                      </m:e>
                    </m:acc>
                  </m:oMath>
                </a14:m>
                <a:r>
                  <a:rPr lang="en-US" b="1" dirty="0" smtClean="0"/>
                  <a:t>)</a:t>
                </a:r>
                <a:endParaRPr lang="en-US" b="1" dirty="0"/>
              </a:p>
            </p:txBody>
          </p:sp>
        </mc:Choice>
        <mc:Fallback>
          <p:sp>
            <p:nvSpPr>
              <p:cNvPr id="53" name="TextBox 85"/>
              <p:cNvSpPr txBox="1">
                <a:spLocks noRot="1" noChangeAspect="1" noMove="1" noResize="1" noEditPoints="1" noAdjustHandles="1" noChangeArrowheads="1" noChangeShapeType="1" noTextEdit="1"/>
              </p:cNvSpPr>
              <p:nvPr/>
            </p:nvSpPr>
            <p:spPr bwMode="auto">
              <a:xfrm>
                <a:off x="2895600" y="4916269"/>
                <a:ext cx="6248827" cy="646331"/>
              </a:xfrm>
              <a:prstGeom prst="rect">
                <a:avLst/>
              </a:prstGeom>
              <a:blipFill rotWithShape="1">
                <a:blip r:embed="rId4" cstate="print"/>
                <a:stretch>
                  <a:fillRect t="-935" r="-1463" b="-467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54" name="TextBox 38"/>
          <p:cNvSpPr txBox="1"/>
          <p:nvPr/>
        </p:nvSpPr>
        <p:spPr>
          <a:xfrm>
            <a:off x="7315200" y="1906767"/>
            <a:ext cx="1905000"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reference state </a:t>
            </a:r>
          </a:p>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r>
              <a:rPr lang="en-US" sz="1100" dirty="0" smtClean="0">
                <a:latin typeface="+mn-lt"/>
                <a:cs typeface="+mn-cs"/>
              </a:rPr>
              <a:t> = ON</a:t>
            </a:r>
            <a:endParaRPr lang="en-US" sz="1100" dirty="0">
              <a:latin typeface="+mn-lt"/>
              <a:cs typeface="+mn-cs"/>
            </a:endParaRPr>
          </a:p>
        </p:txBody>
      </p:sp>
      <p:sp>
        <p:nvSpPr>
          <p:cNvPr id="65" name="TextBox 38"/>
          <p:cNvSpPr txBox="1"/>
          <p:nvPr/>
        </p:nvSpPr>
        <p:spPr>
          <a:xfrm>
            <a:off x="7239000" y="3049767"/>
            <a:ext cx="1777999" cy="430887"/>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1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r>
              <a:rPr lang="en-US" sz="1100" dirty="0" smtClean="0">
                <a:latin typeface="+mn-lt"/>
                <a:cs typeface="+mn-cs"/>
              </a:rPr>
              <a:t> = </a:t>
            </a:r>
            <a:r>
              <a:rPr lang="en-US" sz="1100" dirty="0" err="1" smtClean="0"/>
              <a:t>x</a:t>
            </a:r>
            <a:r>
              <a:rPr lang="en-US" sz="1100" baseline="-25000" dirty="0" err="1" smtClean="0"/>
              <a:t>r</a:t>
            </a:r>
            <a:endParaRPr lang="en-US" sz="1100" dirty="0">
              <a:latin typeface="+mn-lt"/>
              <a:cs typeface="+mn-cs"/>
            </a:endParaRPr>
          </a:p>
        </p:txBody>
      </p:sp>
      <mc:AlternateContent xmlns:mc="http://schemas.openxmlformats.org/markup-compatibility/2006">
        <mc:Choice xmlns:a14="http://schemas.microsoft.com/office/drawing/2010/main" xmlns="" Requires="a14">
          <p:sp>
            <p:nvSpPr>
              <p:cNvPr id="67" name="TextBox 38"/>
              <p:cNvSpPr txBox="1"/>
              <p:nvPr/>
            </p:nvSpPr>
            <p:spPr>
              <a:xfrm>
                <a:off x="7315200" y="3949163"/>
                <a:ext cx="1739900" cy="445891"/>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Captured bit 0 state </a:t>
                </a:r>
              </a:p>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r>
                  <a:rPr lang="en-US" sz="1100" dirty="0" smtClean="0">
                    <a:latin typeface="+mn-lt"/>
                    <a:cs typeface="+mn-cs"/>
                  </a:rPr>
                  <a:t> = </a:t>
                </a:r>
                <a14:m>
                  <m:oMath xmlns:m="http://schemas.openxmlformats.org/officeDocument/2006/math">
                    <m:acc>
                      <m:accPr>
                        <m:chr m:val="̅"/>
                        <m:ctrlPr>
                          <a:rPr lang="en-US" sz="1100" i="1" smtClean="0">
                            <a:latin typeface="Cambria Math"/>
                            <a:cs typeface="+mn-cs"/>
                          </a:rPr>
                        </m:ctrlPr>
                      </m:accPr>
                      <m:e>
                        <m:r>
                          <m:rPr>
                            <m:nor/>
                          </m:rPr>
                          <a:rPr lang="en-US" sz="1100" dirty="0"/>
                          <m:t>x</m:t>
                        </m:r>
                        <m:r>
                          <m:rPr>
                            <m:nor/>
                          </m:rPr>
                          <a:rPr lang="en-US" sz="1100" baseline="-25000" dirty="0"/>
                          <m:t>r</m:t>
                        </m:r>
                      </m:e>
                    </m:acc>
                  </m:oMath>
                </a14:m>
                <a:endParaRPr lang="en-US" sz="1100" dirty="0">
                  <a:latin typeface="+mn-lt"/>
                  <a:cs typeface="+mn-cs"/>
                </a:endParaRPr>
              </a:p>
            </p:txBody>
          </p:sp>
        </mc:Choice>
        <mc:Fallback>
          <p:sp>
            <p:nvSpPr>
              <p:cNvPr id="67" name="TextBox 38"/>
              <p:cNvSpPr txBox="1">
                <a:spLocks noRot="1" noChangeAspect="1" noMove="1" noResize="1" noEditPoints="1" noAdjustHandles="1" noChangeArrowheads="1" noChangeShapeType="1" noTextEdit="1"/>
              </p:cNvSpPr>
              <p:nvPr/>
            </p:nvSpPr>
            <p:spPr>
              <a:xfrm>
                <a:off x="7315200" y="3949163"/>
                <a:ext cx="1739900" cy="445891"/>
              </a:xfrm>
              <a:prstGeom prst="rect">
                <a:avLst/>
              </a:prstGeom>
              <a:blipFill rotWithShape="1">
                <a:blip r:embed="rId5" cstate="print"/>
                <a:stretch>
                  <a:fillRect t="-1370" b="-5479"/>
                </a:stretch>
              </a:blipFill>
              <a:ln>
                <a:noFill/>
              </a:ln>
            </p:spPr>
            <p:txBody>
              <a:bodyPr/>
              <a:lstStyle/>
              <a:p>
                <a:r>
                  <a:rPr lang="en-US">
                    <a:noFill/>
                  </a:rPr>
                  <a:t> </a:t>
                </a:r>
              </a:p>
            </p:txBody>
          </p:sp>
        </mc:Fallback>
      </mc:AlternateContent>
      <p:grpSp>
        <p:nvGrpSpPr>
          <p:cNvPr id="72" name="Group 71"/>
          <p:cNvGrpSpPr/>
          <p:nvPr/>
        </p:nvGrpSpPr>
        <p:grpSpPr>
          <a:xfrm>
            <a:off x="3374295" y="1706626"/>
            <a:ext cx="4013113" cy="3273146"/>
            <a:chOff x="3409950" y="1981200"/>
            <a:chExt cx="4013113" cy="3273146"/>
          </a:xfrm>
        </p:grpSpPr>
        <p:sp>
          <p:nvSpPr>
            <p:cNvPr id="34" name="TextBox 38"/>
            <p:cNvSpPr txBox="1"/>
            <p:nvPr/>
          </p:nvSpPr>
          <p:spPr>
            <a:xfrm>
              <a:off x="4293993" y="4823459"/>
              <a:ext cx="1828800" cy="430887"/>
            </a:xfrm>
            <a:prstGeom prst="rect">
              <a:avLst/>
            </a:prstGeom>
            <a:solidFill>
              <a:schemeClr val="bg1"/>
            </a:solid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A random sampling of global receiver</a:t>
              </a:r>
              <a:endParaRPr lang="en-US" sz="1100" dirty="0">
                <a:latin typeface="+mn-lt"/>
                <a:cs typeface="+mn-cs"/>
              </a:endParaRPr>
            </a:p>
          </p:txBody>
        </p:sp>
        <p:grpSp>
          <p:nvGrpSpPr>
            <p:cNvPr id="69" name="Group 68"/>
            <p:cNvGrpSpPr/>
            <p:nvPr/>
          </p:nvGrpSpPr>
          <p:grpSpPr>
            <a:xfrm>
              <a:off x="3409950" y="1981200"/>
              <a:ext cx="4013113" cy="2895600"/>
              <a:chOff x="3409950" y="1981200"/>
              <a:chExt cx="4013113" cy="2895600"/>
            </a:xfrm>
          </p:grpSpPr>
          <p:grpSp>
            <p:nvGrpSpPr>
              <p:cNvPr id="45" name="Group 44"/>
              <p:cNvGrpSpPr/>
              <p:nvPr/>
            </p:nvGrpSpPr>
            <p:grpSpPr>
              <a:xfrm>
                <a:off x="3689350" y="1981200"/>
                <a:ext cx="3092450" cy="2895600"/>
                <a:chOff x="4441826" y="1981200"/>
                <a:chExt cx="3092450" cy="2895600"/>
              </a:xfrm>
            </p:grpSpPr>
            <p:pic>
              <p:nvPicPr>
                <p:cNvPr id="35" name="Picture 34" descr="C:\Users\Tr nguyen\Desktop\REPORT\Flicker\bit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1826" y="3177503"/>
                  <a:ext cx="3092450" cy="937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33736" y="2055174"/>
                  <a:ext cx="2460046" cy="759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5000" y="3908447"/>
                  <a:ext cx="3057247" cy="8379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7" name="Straight Connector 46"/>
                <p:cNvCxnSpPr/>
                <p:nvPr/>
              </p:nvCxnSpPr>
              <p:spPr bwMode="auto">
                <a:xfrm flipH="1">
                  <a:off x="5956600" y="1981200"/>
                  <a:ext cx="4183" cy="2895600"/>
                </a:xfrm>
                <a:prstGeom prst="line">
                  <a:avLst/>
                </a:prstGeom>
                <a:solidFill>
                  <a:schemeClr val="accent1"/>
                </a:solidFill>
                <a:ln w="254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8" name="Oval 47"/>
                <p:cNvSpPr/>
                <p:nvPr/>
              </p:nvSpPr>
              <p:spPr bwMode="auto">
                <a:xfrm>
                  <a:off x="5929118" y="2048031"/>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49" name="Oval 48"/>
                <p:cNvSpPr/>
                <p:nvPr/>
              </p:nvSpPr>
              <p:spPr bwMode="auto">
                <a:xfrm>
                  <a:off x="5925149" y="3149600"/>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50" name="Oval 49"/>
                <p:cNvSpPr/>
                <p:nvPr/>
              </p:nvSpPr>
              <p:spPr bwMode="auto">
                <a:xfrm>
                  <a:off x="5929418" y="4631764"/>
                  <a:ext cx="62902" cy="78426"/>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
            <p:nvSpPr>
              <p:cNvPr id="46" name="Right Arrow 45"/>
              <p:cNvSpPr/>
              <p:nvPr/>
            </p:nvSpPr>
            <p:spPr bwMode="auto">
              <a:xfrm>
                <a:off x="6553199" y="2253713"/>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6" name="Right Arrow 65"/>
              <p:cNvSpPr/>
              <p:nvPr/>
            </p:nvSpPr>
            <p:spPr bwMode="auto">
              <a:xfrm>
                <a:off x="6553200" y="338464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68" name="Right Arrow 67"/>
              <p:cNvSpPr/>
              <p:nvPr/>
            </p:nvSpPr>
            <p:spPr bwMode="auto">
              <a:xfrm>
                <a:off x="6553199" y="4275029"/>
                <a:ext cx="869863" cy="12055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1" name="TextBox 38"/>
              <p:cNvSpPr txBox="1"/>
              <p:nvPr/>
            </p:nvSpPr>
            <p:spPr>
              <a:xfrm>
                <a:off x="3409950" y="2219440"/>
                <a:ext cx="984250" cy="4001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00" dirty="0" smtClean="0">
                    <a:latin typeface="+mn-lt"/>
                    <a:cs typeface="+mn-cs"/>
                  </a:rPr>
                  <a:t>Reference signal</a:t>
                </a:r>
                <a:endParaRPr lang="en-US" sz="1000" dirty="0">
                  <a:latin typeface="+mn-lt"/>
                  <a:cs typeface="+mn-cs"/>
                </a:endParaRPr>
              </a:p>
            </p:txBody>
          </p:sp>
        </p:grpSp>
      </p:grpSp>
      <p:grpSp>
        <p:nvGrpSpPr>
          <p:cNvPr id="80" name="Group 79"/>
          <p:cNvGrpSpPr/>
          <p:nvPr/>
        </p:nvGrpSpPr>
        <p:grpSpPr>
          <a:xfrm>
            <a:off x="742828" y="1471501"/>
            <a:ext cx="2457572" cy="966899"/>
            <a:chOff x="742828" y="1219200"/>
            <a:chExt cx="2457572" cy="966899"/>
          </a:xfrm>
        </p:grpSpPr>
        <p:sp>
          <p:nvSpPr>
            <p:cNvPr id="75" name="TextBox 38"/>
            <p:cNvSpPr txBox="1"/>
            <p:nvPr/>
          </p:nvSpPr>
          <p:spPr>
            <a:xfrm>
              <a:off x="742828" y="1847545"/>
              <a:ext cx="1216269" cy="338554"/>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Reference LED:</a:t>
              </a:r>
            </a:p>
            <a:p>
              <a:pPr fontAlgn="auto">
                <a:spcBef>
                  <a:spcPts val="0"/>
                </a:spcBef>
                <a:spcAft>
                  <a:spcPts val="0"/>
                </a:spcAft>
                <a:defRPr/>
              </a:pPr>
              <a:r>
                <a:rPr lang="en-US" sz="800" dirty="0" smtClean="0">
                  <a:latin typeface="+mn-lt"/>
                  <a:cs typeface="+mn-cs"/>
                </a:rPr>
                <a:t>Phase = 0</a:t>
              </a:r>
              <a:endParaRPr lang="en-US" sz="800" dirty="0">
                <a:latin typeface="+mn-lt"/>
                <a:cs typeface="+mn-cs"/>
              </a:endParaRPr>
            </a:p>
          </p:txBody>
        </p:sp>
        <p:grpSp>
          <p:nvGrpSpPr>
            <p:cNvPr id="77" name="Group 76"/>
            <p:cNvGrpSpPr/>
            <p:nvPr/>
          </p:nvGrpSpPr>
          <p:grpSpPr>
            <a:xfrm>
              <a:off x="759069" y="1219200"/>
              <a:ext cx="2441331" cy="576590"/>
              <a:chOff x="759069" y="1219200"/>
              <a:chExt cx="2441331" cy="576590"/>
            </a:xfrm>
          </p:grpSpPr>
          <p:sp>
            <p:nvSpPr>
              <p:cNvPr id="51" name="Oval 50"/>
              <p:cNvSpPr/>
              <p:nvPr/>
            </p:nvSpPr>
            <p:spPr bwMode="auto">
              <a:xfrm>
                <a:off x="841131"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6" name="TextBox 38"/>
              <p:cNvSpPr txBox="1"/>
              <p:nvPr/>
            </p:nvSpPr>
            <p:spPr>
              <a:xfrm>
                <a:off x="1878136" y="1276662"/>
                <a:ext cx="1322264" cy="461665"/>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800" b="1" dirty="0" smtClean="0">
                    <a:latin typeface="+mn-lt"/>
                    <a:cs typeface="+mn-cs"/>
                  </a:rPr>
                  <a:t>Data LED:</a:t>
                </a:r>
              </a:p>
              <a:p>
                <a:pPr fontAlgn="auto">
                  <a:spcBef>
                    <a:spcPts val="0"/>
                  </a:spcBef>
                  <a:spcAft>
                    <a:spcPts val="0"/>
                  </a:spcAft>
                  <a:defRPr/>
                </a:pPr>
                <a:r>
                  <a:rPr lang="en-US" sz="800" dirty="0" smtClean="0">
                    <a:latin typeface="+mn-lt"/>
                    <a:cs typeface="+mn-cs"/>
                  </a:rPr>
                  <a:t>Phase = 0    </a:t>
                </a:r>
                <a:r>
                  <a:rPr lang="en-US" sz="800" dirty="0" smtClean="0">
                    <a:latin typeface="+mn-lt"/>
                    <a:cs typeface="+mn-cs"/>
                    <a:sym typeface="Wingdings" panose="05000000000000000000" pitchFamily="2" charset="2"/>
                  </a:rPr>
                  <a:t> bit 1</a:t>
                </a:r>
              </a:p>
              <a:p>
                <a:pPr fontAlgn="auto">
                  <a:spcBef>
                    <a:spcPts val="0"/>
                  </a:spcBef>
                  <a:spcAft>
                    <a:spcPts val="0"/>
                  </a:spcAft>
                  <a:defRPr/>
                </a:pPr>
                <a:r>
                  <a:rPr lang="en-US" sz="800" dirty="0" smtClean="0">
                    <a:latin typeface="+mn-lt"/>
                    <a:cs typeface="+mn-cs"/>
                    <a:sym typeface="Wingdings" panose="05000000000000000000" pitchFamily="2" charset="2"/>
                  </a:rPr>
                  <a:t>Phase = 180</a:t>
                </a:r>
                <a:r>
                  <a:rPr lang="en-US" sz="800" dirty="0" smtClean="0">
                    <a:sym typeface="Wingdings" panose="05000000000000000000" pitchFamily="2" charset="2"/>
                  </a:rPr>
                  <a:t> </a:t>
                </a:r>
                <a:r>
                  <a:rPr lang="en-US" sz="800" dirty="0">
                    <a:sym typeface="Wingdings" panose="05000000000000000000" pitchFamily="2" charset="2"/>
                  </a:rPr>
                  <a:t>bit 0</a:t>
                </a:r>
              </a:p>
            </p:txBody>
          </p:sp>
          <p:sp>
            <p:nvSpPr>
              <p:cNvPr id="73" name="Rectangle 72"/>
              <p:cNvSpPr/>
              <p:nvPr/>
            </p:nvSpPr>
            <p:spPr bwMode="auto">
              <a:xfrm>
                <a:off x="762000"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nvGrpSpPr>
              <p:cNvPr id="74" name="Group 73"/>
              <p:cNvGrpSpPr/>
              <p:nvPr/>
            </p:nvGrpSpPr>
            <p:grpSpPr>
              <a:xfrm>
                <a:off x="759069" y="1219200"/>
                <a:ext cx="1101341" cy="576590"/>
                <a:chOff x="759069" y="1219200"/>
                <a:chExt cx="1101341" cy="576590"/>
              </a:xfrm>
            </p:grpSpPr>
            <p:sp>
              <p:nvSpPr>
                <p:cNvPr id="70" name="Oval 69"/>
                <p:cNvSpPr/>
                <p:nvPr/>
              </p:nvSpPr>
              <p:spPr bwMode="auto">
                <a:xfrm>
                  <a:off x="1384178" y="1339055"/>
                  <a:ext cx="381000" cy="347990"/>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8" name="Oval 77"/>
                <p:cNvSpPr/>
                <p:nvPr/>
              </p:nvSpPr>
              <p:spPr bwMode="auto">
                <a:xfrm>
                  <a:off x="838200" y="1339055"/>
                  <a:ext cx="381000" cy="347990"/>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79" name="Rectangle 78"/>
                <p:cNvSpPr/>
                <p:nvPr/>
              </p:nvSpPr>
              <p:spPr bwMode="auto">
                <a:xfrm>
                  <a:off x="759069" y="1219200"/>
                  <a:ext cx="1101341" cy="576590"/>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grpSp>
      </p:grpSp>
      <p:sp>
        <p:nvSpPr>
          <p:cNvPr id="83" name="TextBox 35"/>
          <p:cNvSpPr txBox="1">
            <a:spLocks noChangeArrowheads="1"/>
          </p:cNvSpPr>
          <p:nvPr/>
        </p:nvSpPr>
        <p:spPr bwMode="auto">
          <a:xfrm>
            <a:off x="228600" y="1143000"/>
            <a:ext cx="17235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2 LEDs transmitter</a:t>
            </a:r>
            <a:endParaRPr lang="en-US" altLang="en-US" b="1" dirty="0"/>
          </a:p>
        </p:txBody>
      </p:sp>
      <p:sp>
        <p:nvSpPr>
          <p:cNvPr id="84" name="Rectangle 83"/>
          <p:cNvSpPr/>
          <p:nvPr/>
        </p:nvSpPr>
        <p:spPr bwMode="auto">
          <a:xfrm>
            <a:off x="3572259" y="1654175"/>
            <a:ext cx="2980940" cy="90727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5" name="Rectangle 84"/>
          <p:cNvSpPr/>
          <p:nvPr/>
        </p:nvSpPr>
        <p:spPr bwMode="auto">
          <a:xfrm>
            <a:off x="3586877" y="2849459"/>
            <a:ext cx="2980940" cy="1720854"/>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86" name="TextBox 85"/>
          <p:cNvSpPr txBox="1">
            <a:spLocks noChangeArrowheads="1"/>
          </p:cNvSpPr>
          <p:nvPr/>
        </p:nvSpPr>
        <p:spPr bwMode="auto">
          <a:xfrm>
            <a:off x="457200" y="5638800"/>
            <a:ext cx="653781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Compatibility support</a:t>
            </a:r>
          </a:p>
          <a:p>
            <a:pPr marL="628650" lvl="1" indent="-171450">
              <a:buFont typeface="Wingdings" panose="05000000000000000000" pitchFamily="2" charset="2"/>
              <a:buChar char="§"/>
            </a:pPr>
            <a:r>
              <a:rPr lang="en-US" altLang="en-US" dirty="0" smtClean="0"/>
              <a:t>The decoding result is non-affected by the state of the LEDs but by the comparison. </a:t>
            </a:r>
            <a:endParaRPr lang="en-US" altLang="en-US" dirty="0"/>
          </a:p>
          <a:p>
            <a:pPr marL="628650" lvl="1" indent="-171450">
              <a:buFont typeface="Wingdings" panose="05000000000000000000" pitchFamily="2" charset="2"/>
              <a:buChar char="§"/>
            </a:pPr>
            <a:r>
              <a:rPr lang="en-US" dirty="0" smtClean="0"/>
              <a:t>The principle is compatible to different frame rate variation.</a:t>
            </a:r>
            <a:endParaRPr lang="en-US" dirty="0"/>
          </a:p>
        </p:txBody>
      </p:sp>
      <p:sp>
        <p:nvSpPr>
          <p:cNvPr id="87" name="TextBox 38"/>
          <p:cNvSpPr txBox="1"/>
          <p:nvPr/>
        </p:nvSpPr>
        <p:spPr>
          <a:xfrm>
            <a:off x="4800600" y="41579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0</a:t>
            </a:r>
            <a:endParaRPr lang="en-US" sz="1100" baseline="-25000" dirty="0">
              <a:latin typeface="+mn-lt"/>
              <a:cs typeface="+mn-cs"/>
            </a:endParaRPr>
          </a:p>
        </p:txBody>
      </p:sp>
      <p:sp>
        <p:nvSpPr>
          <p:cNvPr id="88" name="TextBox 38"/>
          <p:cNvSpPr txBox="1"/>
          <p:nvPr/>
        </p:nvSpPr>
        <p:spPr>
          <a:xfrm>
            <a:off x="4800600" y="286259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smtClean="0">
                <a:latin typeface="+mn-lt"/>
                <a:cs typeface="+mn-cs"/>
              </a:rPr>
              <a:t>x</a:t>
            </a:r>
            <a:r>
              <a:rPr lang="en-US" sz="1100" baseline="-25000" dirty="0" smtClean="0">
                <a:latin typeface="+mn-lt"/>
                <a:cs typeface="+mn-cs"/>
              </a:rPr>
              <a:t>1</a:t>
            </a:r>
            <a:endParaRPr lang="en-US" sz="1100" baseline="-25000" dirty="0">
              <a:latin typeface="+mn-lt"/>
              <a:cs typeface="+mn-cs"/>
            </a:endParaRPr>
          </a:p>
        </p:txBody>
      </p:sp>
      <p:cxnSp>
        <p:nvCxnSpPr>
          <p:cNvPr id="82" name="Straight Connector 81"/>
          <p:cNvCxnSpPr/>
          <p:nvPr/>
        </p:nvCxnSpPr>
        <p:spPr bwMode="auto">
          <a:xfrm flipH="1">
            <a:off x="914401" y="1780600"/>
            <a:ext cx="114299" cy="37971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 name="Straight Connector 91"/>
          <p:cNvCxnSpPr/>
          <p:nvPr/>
        </p:nvCxnSpPr>
        <p:spPr bwMode="auto">
          <a:xfrm flipV="1">
            <a:off x="1571625" y="1654175"/>
            <a:ext cx="381000" cy="8339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5" name="TextBox 38"/>
          <p:cNvSpPr txBox="1"/>
          <p:nvPr/>
        </p:nvSpPr>
        <p:spPr>
          <a:xfrm>
            <a:off x="4806950" y="1746250"/>
            <a:ext cx="494217" cy="261610"/>
          </a:xfrm>
          <a:prstGeom prst="rect">
            <a:avLst/>
          </a:prstGeom>
          <a:noFill/>
          <a:ln>
            <a:noFill/>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100" dirty="0" err="1" smtClean="0">
                <a:latin typeface="+mn-lt"/>
                <a:cs typeface="+mn-cs"/>
              </a:rPr>
              <a:t>x</a:t>
            </a:r>
            <a:r>
              <a:rPr lang="en-US" sz="1100" baseline="-25000" dirty="0" err="1" smtClean="0">
                <a:latin typeface="+mn-lt"/>
                <a:cs typeface="+mn-cs"/>
              </a:rPr>
              <a:t>r</a:t>
            </a:r>
            <a:endParaRPr lang="en-US" sz="1100" baseline="-25000" dirty="0">
              <a:latin typeface="+mn-lt"/>
              <a:cs typeface="+mn-cs"/>
            </a:endParaRPr>
          </a:p>
        </p:txBody>
      </p:sp>
      <p:sp>
        <p:nvSpPr>
          <p:cNvPr id="56"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107501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January 2016</a:t>
            </a:r>
            <a:endParaRPr lang="en-US" altLang="en-US" dirty="0"/>
          </a:p>
        </p:txBody>
      </p:sp>
      <p:sp>
        <p:nvSpPr>
          <p:cNvPr id="4" name="Slide Number Placeholder 3"/>
          <p:cNvSpPr>
            <a:spLocks noGrp="1"/>
          </p:cNvSpPr>
          <p:nvPr>
            <p:ph type="sldNum" sz="quarter" idx="12"/>
          </p:nvPr>
        </p:nvSpPr>
        <p:spPr/>
        <p:txBody>
          <a:bodyPr/>
          <a:lstStyle/>
          <a:p>
            <a:r>
              <a:rPr lang="en-US" altLang="en-US" dirty="0" smtClean="0"/>
              <a:t>Slide </a:t>
            </a:r>
            <a:fld id="{510B4A18-2979-4553-AC3A-464D2DF94E7E}" type="slidenum">
              <a:rPr lang="en-US" altLang="en-US" smtClean="0"/>
              <a:pPr/>
              <a:t>9</a:t>
            </a:fld>
            <a:endParaRPr lang="en-US" altLang="en-US" dirty="0"/>
          </a:p>
        </p:txBody>
      </p:sp>
      <p:sp>
        <p:nvSpPr>
          <p:cNvPr id="12" name="Footer Placeholder 2"/>
          <p:cNvSpPr>
            <a:spLocks noGrp="1"/>
          </p:cNvSpPr>
          <p:nvPr>
            <p:ph type="ftr" sz="quarter" idx="11"/>
          </p:nvPr>
        </p:nvSpPr>
        <p:spPr>
          <a:xfrm>
            <a:off x="5486400" y="6475413"/>
            <a:ext cx="3124200" cy="184666"/>
          </a:xfrm>
        </p:spPr>
        <p:txBody>
          <a:bodyPr/>
          <a:lstStyle/>
          <a:p>
            <a:r>
              <a:rPr lang="en-US" altLang="en-US" dirty="0" smtClean="0"/>
              <a:t>Kookmin University</a:t>
            </a:r>
            <a:endParaRPr lang="en-US" altLang="en-US" dirty="0"/>
          </a:p>
        </p:txBody>
      </p:sp>
      <p:cxnSp>
        <p:nvCxnSpPr>
          <p:cNvPr id="15" name="Straight Connector 14"/>
          <p:cNvCxnSpPr/>
          <p:nvPr/>
        </p:nvCxnSpPr>
        <p:spPr bwMode="auto">
          <a:xfrm>
            <a:off x="254000" y="64389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Date Placeholder 1"/>
          <p:cNvSpPr txBox="1">
            <a:spLocks/>
          </p:cNvSpPr>
          <p:nvPr/>
        </p:nvSpPr>
        <p:spPr bwMode="auto">
          <a:xfrm>
            <a:off x="457200" y="6477000"/>
            <a:ext cx="1600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cxnSp>
        <p:nvCxnSpPr>
          <p:cNvPr id="9" name="Straight Connector 8"/>
          <p:cNvCxnSpPr/>
          <p:nvPr/>
        </p:nvCxnSpPr>
        <p:spPr bwMode="auto">
          <a:xfrm>
            <a:off x="215900" y="609600"/>
            <a:ext cx="883920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1043105"/>
            <a:ext cx="3276600" cy="18524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a:spLocks noChangeArrowheads="1"/>
          </p:cNvSpPr>
          <p:nvPr/>
        </p:nvSpPr>
        <p:spPr bwMode="auto">
          <a:xfrm>
            <a:off x="443523" y="2743200"/>
            <a:ext cx="659667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Modulation considered</a:t>
            </a:r>
          </a:p>
          <a:p>
            <a:pPr marL="628650" lvl="1" indent="-171450">
              <a:buFont typeface="Wingdings" panose="05000000000000000000" pitchFamily="2" charset="2"/>
              <a:buChar char="§"/>
            </a:pPr>
            <a:r>
              <a:rPr lang="en-US" altLang="en-US" dirty="0"/>
              <a:t>Modulation frequency is less than the global shutter speed of the camera (e.g. 1 kHz)</a:t>
            </a:r>
          </a:p>
          <a:p>
            <a:pPr marL="628650" lvl="1" indent="-171450">
              <a:buFont typeface="Wingdings" panose="05000000000000000000" pitchFamily="2" charset="2"/>
              <a:buChar char="§"/>
            </a:pPr>
            <a:r>
              <a:rPr lang="en-US" dirty="0" smtClean="0"/>
              <a:t>The long exposure causes error (BER)</a:t>
            </a:r>
            <a:endParaRPr lang="en-US" dirty="0"/>
          </a:p>
        </p:txBody>
      </p:sp>
      <mc:AlternateContent xmlns:mc="http://schemas.openxmlformats.org/markup-compatibility/2006">
        <mc:Choice xmlns:a14="http://schemas.microsoft.com/office/drawing/2010/main" xmlns="" Requires="a14">
          <p:sp>
            <p:nvSpPr>
              <p:cNvPr id="5" name="TextBox 4"/>
              <p:cNvSpPr txBox="1"/>
              <p:nvPr/>
            </p:nvSpPr>
            <p:spPr>
              <a:xfrm>
                <a:off x="443523" y="1953399"/>
                <a:ext cx="276229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Modulation</m:t>
                      </m:r>
                      <m:r>
                        <a:rPr lang="en-US" b="0" i="0" smtClean="0">
                          <a:latin typeface="Cambria Math"/>
                        </a:rPr>
                        <m:t> </m:t>
                      </m:r>
                      <m:r>
                        <m:rPr>
                          <m:sty m:val="p"/>
                        </m:rPr>
                        <a:rPr lang="en-US" b="0" i="0" smtClean="0">
                          <a:latin typeface="Cambria Math"/>
                        </a:rPr>
                        <m:t>Rate</m:t>
                      </m:r>
                      <m:r>
                        <a:rPr lang="en-US" i="0" smtClean="0">
                          <a:latin typeface="Cambria Math"/>
                        </a:rPr>
                        <m:t>=</m:t>
                      </m:r>
                      <m:r>
                        <m:rPr>
                          <m:sty m:val="p"/>
                        </m:rPr>
                        <a:rPr lang="en-US" b="0" i="0" smtClean="0">
                          <a:latin typeface="Cambria Math"/>
                        </a:rPr>
                        <m:t>n</m:t>
                      </m:r>
                      <m:r>
                        <a:rPr lang="en-US" b="0" i="0" smtClean="0">
                          <a:latin typeface="Cambria Math"/>
                        </a:rPr>
                        <m:t> ×(</m:t>
                      </m:r>
                      <m:r>
                        <m:rPr>
                          <m:sty m:val="p"/>
                        </m:rPr>
                        <a:rPr lang="en-US" b="0" i="0" smtClean="0">
                          <a:latin typeface="Cambria Math"/>
                        </a:rPr>
                        <m:t>Symbol</m:t>
                      </m:r>
                      <m:r>
                        <a:rPr lang="en-US" b="0" i="0" smtClean="0">
                          <a:latin typeface="Cambria Math"/>
                        </a:rPr>
                        <m:t> </m:t>
                      </m:r>
                      <m:r>
                        <m:rPr>
                          <m:sty m:val="p"/>
                        </m:rPr>
                        <a:rPr lang="en-US" b="0" i="0" smtClean="0">
                          <a:latin typeface="Cambria Math"/>
                        </a:rPr>
                        <m:t>Rate</m:t>
                      </m:r>
                      <m:r>
                        <a:rPr lang="en-US" b="0" i="0" smtClean="0">
                          <a:latin typeface="Cambria Math"/>
                        </a:rPr>
                        <m:t>)</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43523" y="1953399"/>
                <a:ext cx="2762295" cy="276999"/>
              </a:xfrm>
              <a:prstGeom prst="rect">
                <a:avLst/>
              </a:prstGeom>
              <a:blipFill rotWithShape="1">
                <a:blip r:embed="rId3" cstate="print"/>
                <a:stretch>
                  <a:fillRect b="-8696"/>
                </a:stretch>
              </a:blipFill>
            </p:spPr>
            <p:txBody>
              <a:bodyPr/>
              <a:lstStyle/>
              <a:p>
                <a:r>
                  <a:rPr lang="en-US">
                    <a:noFill/>
                  </a:rPr>
                  <a:t> </a:t>
                </a:r>
              </a:p>
            </p:txBody>
          </p:sp>
        </mc:Fallback>
      </mc:AlternateContent>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3352800"/>
            <a:ext cx="3429000" cy="1823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2999" y="3543220"/>
            <a:ext cx="2471075" cy="1315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4176180"/>
            <a:ext cx="1587500" cy="510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479654" y="5095021"/>
            <a:ext cx="2806025" cy="276999"/>
          </a:xfrm>
          <a:prstGeom prst="rect">
            <a:avLst/>
          </a:prstGeom>
        </p:spPr>
        <p:txBody>
          <a:bodyPr wrap="none">
            <a:spAutoFit/>
          </a:bodyPr>
          <a:lstStyle/>
          <a:p>
            <a:pPr algn="ctr"/>
            <a:r>
              <a:rPr lang="en-US" altLang="en-US" b="1" dirty="0" smtClean="0"/>
              <a:t>Bad sampling due to long exposure time</a:t>
            </a:r>
            <a:endParaRPr lang="en-US" altLang="en-US" b="1" dirty="0"/>
          </a:p>
        </p:txBody>
      </p:sp>
      <p:sp>
        <p:nvSpPr>
          <p:cNvPr id="21" name="Rectangle 20"/>
          <p:cNvSpPr/>
          <p:nvPr/>
        </p:nvSpPr>
        <p:spPr>
          <a:xfrm>
            <a:off x="5456446" y="5029200"/>
            <a:ext cx="2342309" cy="276999"/>
          </a:xfrm>
          <a:prstGeom prst="rect">
            <a:avLst/>
          </a:prstGeom>
        </p:spPr>
        <p:txBody>
          <a:bodyPr wrap="none">
            <a:spAutoFit/>
          </a:bodyPr>
          <a:lstStyle/>
          <a:p>
            <a:pPr algn="ctr"/>
            <a:r>
              <a:rPr lang="en-US" altLang="en-US" b="1" dirty="0" smtClean="0"/>
              <a:t>The appearance of bad-sampling</a:t>
            </a:r>
            <a:endParaRPr lang="en-US" altLang="en-US" b="1" dirty="0"/>
          </a:p>
        </p:txBody>
      </p:sp>
      <p:sp>
        <p:nvSpPr>
          <p:cNvPr id="22" name="TextBox 21"/>
          <p:cNvSpPr txBox="1">
            <a:spLocks noChangeArrowheads="1"/>
          </p:cNvSpPr>
          <p:nvPr/>
        </p:nvSpPr>
        <p:spPr bwMode="auto">
          <a:xfrm>
            <a:off x="443523" y="5638800"/>
            <a:ext cx="80146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71450" indent="-171450">
              <a:buFont typeface="Wingdings" panose="05000000000000000000" pitchFamily="2" charset="2"/>
              <a:buChar char="q"/>
            </a:pPr>
            <a:r>
              <a:rPr lang="en-US" altLang="en-US" b="1" dirty="0" smtClean="0"/>
              <a:t>Note</a:t>
            </a:r>
          </a:p>
          <a:p>
            <a:pPr marL="628650" lvl="1" indent="-171450">
              <a:buFont typeface="Wingdings" panose="05000000000000000000" pitchFamily="2" charset="2"/>
              <a:buChar char="§"/>
            </a:pPr>
            <a:r>
              <a:rPr lang="en-US" dirty="0" smtClean="0"/>
              <a:t>BER is proportional to the value of exposure time</a:t>
            </a:r>
            <a:endParaRPr lang="en-US" dirty="0"/>
          </a:p>
          <a:p>
            <a:pPr marL="628650" lvl="1" indent="-171450">
              <a:buFont typeface="Wingdings" panose="05000000000000000000" pitchFamily="2" charset="2"/>
              <a:buChar char="§"/>
            </a:pPr>
            <a:r>
              <a:rPr lang="en-US" b="1" dirty="0" smtClean="0">
                <a:solidFill>
                  <a:srgbClr val="FF0000"/>
                </a:solidFill>
              </a:rPr>
              <a:t>(TBD) </a:t>
            </a:r>
            <a:r>
              <a:rPr lang="en-US" dirty="0" smtClean="0"/>
              <a:t>FEC can be used to correct error caused by the long exposure</a:t>
            </a:r>
            <a:endParaRPr lang="en-US" dirty="0"/>
          </a:p>
        </p:txBody>
      </p:sp>
      <p:sp>
        <p:nvSpPr>
          <p:cNvPr id="24" name="Text Box 2"/>
          <p:cNvSpPr txBox="1">
            <a:spLocks noChangeArrowheads="1"/>
          </p:cNvSpPr>
          <p:nvPr/>
        </p:nvSpPr>
        <p:spPr bwMode="auto">
          <a:xfrm>
            <a:off x="1219200" y="609600"/>
            <a:ext cx="7086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smtClean="0"/>
              <a:t>Long exposure bad-sampling in S2-PSK</a:t>
            </a:r>
            <a:endParaRPr lang="en-US" altLang="en-US" sz="2400" b="1" dirty="0"/>
          </a:p>
        </p:txBody>
      </p:sp>
      <p:sp>
        <p:nvSpPr>
          <p:cNvPr id="19" name="Date Placeholder 1"/>
          <p:cNvSpPr txBox="1">
            <a:spLocks/>
          </p:cNvSpPr>
          <p:nvPr/>
        </p:nvSpPr>
        <p:spPr bwMode="auto">
          <a:xfrm>
            <a:off x="5791200" y="368300"/>
            <a:ext cx="31242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defRPr/>
            </a:pPr>
            <a:r>
              <a:rPr lang="en-US" altLang="en-US" sz="1400" b="1" dirty="0" smtClean="0"/>
              <a:t>d</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oc.: IEEE 802.15-16-</a:t>
            </a:r>
            <a:r>
              <a:rPr lang="en-US" sz="1400" b="1" dirty="0" smtClean="0"/>
              <a:t> 0015 </a:t>
            </a:r>
            <a:r>
              <a:rPr kumimoji="0" lang="en-US" altLang="en-US" sz="1400" b="1" i="0" u="none" strike="noStrike" kern="1200" cap="none" spc="0" normalizeH="0" baseline="0" noProof="0" dirty="0" smtClean="0">
                <a:ln>
                  <a:noFill/>
                </a:ln>
                <a:effectLst/>
                <a:uLnTx/>
                <a:uFillTx/>
                <a:latin typeface="Times New Roman" panose="02020603050405020304" pitchFamily="18" charset="0"/>
                <a:ea typeface="+mn-ea"/>
                <a:cs typeface="+mn-cs"/>
              </a:rPr>
              <a:t>-02-007a </a:t>
            </a:r>
            <a:endParaRPr kumimoji="0" lang="en-US" altLang="en-US" sz="14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xmlns="" val="300679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2635</TotalTime>
  <Words>3017</Words>
  <Application>Microsoft Office PowerPoint</Application>
  <PresentationFormat>On-screen Show (4:3)</PresentationFormat>
  <Paragraphs>1022</Paragraphs>
  <Slides>42</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46" baseType="lpstr">
      <vt:lpstr>Office Theme</vt:lpstr>
      <vt:lpstr>디자인 사용자 지정</vt:lpstr>
      <vt:lpstr>Visio</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Roberts, Richard D</dc:creator>
  <dc:description>&lt;doc#&gt;</dc:description>
  <cp:lastModifiedBy>Trang</cp:lastModifiedBy>
  <cp:revision>503</cp:revision>
  <cp:lastPrinted>2015-12-29T06:55:16Z</cp:lastPrinted>
  <dcterms:created xsi:type="dcterms:W3CDTF">2015-01-04T22:39:23Z</dcterms:created>
  <dcterms:modified xsi:type="dcterms:W3CDTF">2016-01-21T18:39:08Z</dcterms:modified>
</cp:coreProperties>
</file>