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36"/>
  </p:notesMasterIdLst>
  <p:handoutMasterIdLst>
    <p:handoutMasterId r:id="rId37"/>
  </p:handoutMasterIdLst>
  <p:sldIdLst>
    <p:sldId id="259" r:id="rId3"/>
    <p:sldId id="314" r:id="rId4"/>
    <p:sldId id="262" r:id="rId5"/>
    <p:sldId id="297" r:id="rId6"/>
    <p:sldId id="323" r:id="rId7"/>
    <p:sldId id="320" r:id="rId8"/>
    <p:sldId id="325" r:id="rId9"/>
    <p:sldId id="315" r:id="rId10"/>
    <p:sldId id="322" r:id="rId11"/>
    <p:sldId id="326" r:id="rId12"/>
    <p:sldId id="318" r:id="rId13"/>
    <p:sldId id="333" r:id="rId14"/>
    <p:sldId id="330" r:id="rId15"/>
    <p:sldId id="331" r:id="rId16"/>
    <p:sldId id="332" r:id="rId17"/>
    <p:sldId id="335" r:id="rId18"/>
    <p:sldId id="334" r:id="rId19"/>
    <p:sldId id="321" r:id="rId20"/>
    <p:sldId id="338" r:id="rId21"/>
    <p:sldId id="337" r:id="rId22"/>
    <p:sldId id="340" r:id="rId23"/>
    <p:sldId id="341" r:id="rId24"/>
    <p:sldId id="342" r:id="rId25"/>
    <p:sldId id="346" r:id="rId26"/>
    <p:sldId id="347" r:id="rId27"/>
    <p:sldId id="348" r:id="rId28"/>
    <p:sldId id="349" r:id="rId29"/>
    <p:sldId id="351" r:id="rId30"/>
    <p:sldId id="360" r:id="rId31"/>
    <p:sldId id="302" r:id="rId32"/>
    <p:sldId id="313" r:id="rId33"/>
    <p:sldId id="344" r:id="rId34"/>
    <p:sldId id="345" r:id="rId35"/>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DC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p:scale>
          <a:sx n="75" d="100"/>
          <a:sy n="75" d="100"/>
        </p:scale>
        <p:origin x="-1027" y="-29"/>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796"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83843" y="175750"/>
            <a:ext cx="272359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8677">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702966" y="175750"/>
            <a:ext cx="23351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206561" y="8997439"/>
            <a:ext cx="2181120" cy="15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726802" y="8997439"/>
            <a:ext cx="1401117" cy="15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8677">
              <a:defRPr sz="1000"/>
            </a:lvl1pPr>
          </a:lstStyle>
          <a:p>
            <a:r>
              <a:rPr lang="en-US" altLang="en-US"/>
              <a:t>Page </a:t>
            </a:r>
            <a:fld id="{97310A61-983B-4502-A285-03424D4CB2B1}" type="slidenum">
              <a:rPr lang="en-US" altLang="en-US"/>
              <a:pPr/>
              <a:t>‹#›</a:t>
            </a:fld>
            <a:endParaRPr lang="en-US" altLang="en-US"/>
          </a:p>
        </p:txBody>
      </p:sp>
      <p:sp>
        <p:nvSpPr>
          <p:cNvPr id="3078" name="Line 6"/>
          <p:cNvSpPr>
            <a:spLocks noChangeShapeType="1"/>
          </p:cNvSpPr>
          <p:nvPr/>
        </p:nvSpPr>
        <p:spPr bwMode="auto">
          <a:xfrm>
            <a:off x="701362" y="388013"/>
            <a:ext cx="56076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
        <p:nvSpPr>
          <p:cNvPr id="3079" name="Rectangle 7"/>
          <p:cNvSpPr>
            <a:spLocks noChangeArrowheads="1"/>
          </p:cNvSpPr>
          <p:nvPr/>
        </p:nvSpPr>
        <p:spPr bwMode="auto">
          <a:xfrm>
            <a:off x="701362" y="8997440"/>
            <a:ext cx="71901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Submission</a:t>
            </a:r>
          </a:p>
        </p:txBody>
      </p:sp>
      <p:sp>
        <p:nvSpPr>
          <p:cNvPr id="3080" name="Line 8"/>
          <p:cNvSpPr>
            <a:spLocks noChangeShapeType="1"/>
          </p:cNvSpPr>
          <p:nvPr/>
        </p:nvSpPr>
        <p:spPr bwMode="auto">
          <a:xfrm>
            <a:off x="701362" y="8986308"/>
            <a:ext cx="57633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Tree>
    <p:extLst>
      <p:ext uri="{BB962C8B-B14F-4D97-AF65-F5344CB8AC3E}">
        <p14:creationId xmlns:p14="http://schemas.microsoft.com/office/powerpoint/2010/main" val="2472550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05200" y="96239"/>
            <a:ext cx="284556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8677">
              <a:defRPr sz="1400" b="1"/>
            </a:lvl1pPr>
          </a:lstStyle>
          <a:p>
            <a:r>
              <a:rPr lang="en-US" altLang="en-US"/>
              <a:t>doc.: IEEE 802.15-&lt;doc#&gt;</a:t>
            </a:r>
          </a:p>
        </p:txBody>
      </p:sp>
      <p:sp>
        <p:nvSpPr>
          <p:cNvPr id="2051" name="Rectangle 3"/>
          <p:cNvSpPr>
            <a:spLocks noGrp="1" noChangeArrowheads="1"/>
          </p:cNvSpPr>
          <p:nvPr>
            <p:ph type="dt" idx="1"/>
          </p:nvPr>
        </p:nvSpPr>
        <p:spPr bwMode="auto">
          <a:xfrm>
            <a:off x="661238" y="96239"/>
            <a:ext cx="27669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US" altLang="en-US"/>
              <a:t>&lt;month year&gt;</a:t>
            </a:r>
          </a:p>
        </p:txBody>
      </p:sp>
      <p:sp>
        <p:nvSpPr>
          <p:cNvPr id="2052" name="Rectangle 4"/>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4078" y="4416029"/>
            <a:ext cx="5142244" cy="418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87" tIns="46296" rIns="94187" bIns="4629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3813349" y="9000621"/>
            <a:ext cx="25374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9760" lvl="4" algn="r" defTabSz="938677">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65938" y="9000621"/>
            <a:ext cx="81049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a:lvl1pPr>
          </a:lstStyle>
          <a:p>
            <a:r>
              <a:rPr lang="en-US" altLang="en-US"/>
              <a:t>Page </a:t>
            </a:r>
            <a:fld id="{FEE786A2-147A-4A22-9D8E-A54774A8D73C}" type="slidenum">
              <a:rPr lang="en-US" altLang="en-US"/>
              <a:pPr/>
              <a:t>‹#›</a:t>
            </a:fld>
            <a:endParaRPr lang="en-US" altLang="en-US"/>
          </a:p>
        </p:txBody>
      </p:sp>
      <p:sp>
        <p:nvSpPr>
          <p:cNvPr id="2056" name="Rectangle 8"/>
          <p:cNvSpPr>
            <a:spLocks noChangeArrowheads="1"/>
          </p:cNvSpPr>
          <p:nvPr/>
        </p:nvSpPr>
        <p:spPr bwMode="auto">
          <a:xfrm>
            <a:off x="731855" y="9000621"/>
            <a:ext cx="71901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31855" y="8999030"/>
            <a:ext cx="55466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
        <p:nvSpPr>
          <p:cNvPr id="2058" name="Line 10"/>
          <p:cNvSpPr>
            <a:spLocks noChangeShapeType="1"/>
          </p:cNvSpPr>
          <p:nvPr/>
        </p:nvSpPr>
        <p:spPr bwMode="auto">
          <a:xfrm>
            <a:off x="654818" y="297371"/>
            <a:ext cx="570076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Tree>
    <p:extLst>
      <p:ext uri="{BB962C8B-B14F-4D97-AF65-F5344CB8AC3E}">
        <p14:creationId xmlns:p14="http://schemas.microsoft.com/office/powerpoint/2010/main" val="12180868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doc.: IEEE 802.15-&lt;doc#&gt;</a:t>
            </a:r>
            <a:endParaRPr lang="en-US" altLang="en-US"/>
          </a:p>
        </p:txBody>
      </p:sp>
      <p:sp>
        <p:nvSpPr>
          <p:cNvPr id="5" name="Date Placeholder 4"/>
          <p:cNvSpPr>
            <a:spLocks noGrp="1"/>
          </p:cNvSpPr>
          <p:nvPr>
            <p:ph type="dt" idx="11"/>
          </p:nvPr>
        </p:nvSpPr>
        <p:spPr/>
        <p:txBody>
          <a:bodyPr/>
          <a:lstStyle/>
          <a:p>
            <a:r>
              <a:rPr lang="en-US" altLang="en-US" smtClean="0"/>
              <a:t>&lt;month year&gt;</a:t>
            </a:r>
            <a:endParaRPr lang="en-US" altLang="en-US"/>
          </a:p>
        </p:txBody>
      </p:sp>
      <p:sp>
        <p:nvSpPr>
          <p:cNvPr id="6" name="Footer Placeholder 5"/>
          <p:cNvSpPr>
            <a:spLocks noGrp="1"/>
          </p:cNvSpPr>
          <p:nvPr>
            <p:ph type="ftr" sz="quarter" idx="12"/>
          </p:nvPr>
        </p:nvSpPr>
        <p:spPr/>
        <p:txBody>
          <a:bodyPr/>
          <a:lstStyle/>
          <a:p>
            <a:pPr lvl="4"/>
            <a:r>
              <a:rPr lang="en-US" altLang="en-US" smtClean="0"/>
              <a:t>&lt;author&gt;, &lt;company&gt;</a:t>
            </a:r>
            <a:endParaRPr lang="en-US" altLang="en-US"/>
          </a:p>
        </p:txBody>
      </p:sp>
      <p:sp>
        <p:nvSpPr>
          <p:cNvPr id="7" name="Slide Number Placeholder 6"/>
          <p:cNvSpPr>
            <a:spLocks noGrp="1"/>
          </p:cNvSpPr>
          <p:nvPr>
            <p:ph type="sldNum" sz="quarter" idx="13"/>
          </p:nvPr>
        </p:nvSpPr>
        <p:spPr/>
        <p:txBody>
          <a:bodyPr/>
          <a:lstStyle/>
          <a:p>
            <a:r>
              <a:rPr lang="en-US" altLang="en-US" smtClean="0"/>
              <a:t>Page </a:t>
            </a:r>
            <a:fld id="{FEE786A2-147A-4A22-9D8E-A54774A8D73C}" type="slidenum">
              <a:rPr lang="en-US" altLang="en-US" smtClean="0"/>
              <a:pPr/>
              <a:t>1</a:t>
            </a:fld>
            <a:endParaRPr lang="en-US" altLang="en-US"/>
          </a:p>
        </p:txBody>
      </p:sp>
    </p:spTree>
    <p:extLst>
      <p:ext uri="{BB962C8B-B14F-4D97-AF65-F5344CB8AC3E}">
        <p14:creationId xmlns:p14="http://schemas.microsoft.com/office/powerpoint/2010/main" val="413140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3FACC1E0-D046-4250-A6CE-5FE33D4141D9}" type="slidenum">
              <a:rPr lang="en-US" altLang="en-US"/>
              <a:pPr/>
              <a:t>‹#›</a:t>
            </a:fld>
            <a:endParaRPr lang="en-US" altLang="en-US"/>
          </a:p>
        </p:txBody>
      </p:sp>
    </p:spTree>
    <p:extLst>
      <p:ext uri="{BB962C8B-B14F-4D97-AF65-F5344CB8AC3E}">
        <p14:creationId xmlns:p14="http://schemas.microsoft.com/office/powerpoint/2010/main" val="174981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EC21D7AC-7849-4768-B6E2-5E6FDA5E5AFA}" type="slidenum">
              <a:rPr lang="en-US" altLang="en-US"/>
              <a:pPr/>
              <a:t>‹#›</a:t>
            </a:fld>
            <a:endParaRPr lang="en-US" altLang="en-US"/>
          </a:p>
        </p:txBody>
      </p:sp>
    </p:spTree>
    <p:extLst>
      <p:ext uri="{BB962C8B-B14F-4D97-AF65-F5344CB8AC3E}">
        <p14:creationId xmlns:p14="http://schemas.microsoft.com/office/powerpoint/2010/main" val="212876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130E49F4-5569-4B9D-9995-871A562C2166}" type="slidenum">
              <a:rPr lang="en-US" altLang="en-US"/>
              <a:pPr/>
              <a:t>‹#›</a:t>
            </a:fld>
            <a:endParaRPr lang="en-US" altLang="en-US"/>
          </a:p>
        </p:txBody>
      </p:sp>
    </p:spTree>
    <p:extLst>
      <p:ext uri="{BB962C8B-B14F-4D97-AF65-F5344CB8AC3E}">
        <p14:creationId xmlns:p14="http://schemas.microsoft.com/office/powerpoint/2010/main" val="203518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337314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701800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8"/>
            <a:ext cx="78867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731072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28650" y="1825625"/>
            <a:ext cx="386715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825625"/>
            <a:ext cx="386715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0771FF6D-F4FC-433A-999C-17A2D03F7B13}" type="datetimeFigureOut">
              <a:rPr lang="ko-KR" altLang="en-US" smtClean="0"/>
              <a:pPr/>
              <a:t>2016-01-11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3292250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30238" y="365125"/>
            <a:ext cx="78867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630238" y="2505075"/>
            <a:ext cx="386873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29150" y="2505075"/>
            <a:ext cx="38877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0771FF6D-F4FC-433A-999C-17A2D03F7B13}" type="datetimeFigureOut">
              <a:rPr lang="ko-KR" altLang="en-US" smtClean="0"/>
              <a:pPr/>
              <a:t>2016-01-11</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317994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0771FF6D-F4FC-433A-999C-17A2D03F7B13}" type="datetimeFigureOut">
              <a:rPr lang="ko-KR" altLang="en-US" smtClean="0"/>
              <a:pPr/>
              <a:t>2016-01-11</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4023750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0771FF6D-F4FC-433A-999C-17A2D03F7B13}" type="datetimeFigureOut">
              <a:rPr lang="ko-KR" altLang="en-US" smtClean="0"/>
              <a:pPr/>
              <a:t>2016-01-11</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562607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771FF6D-F4FC-433A-999C-17A2D03F7B13}" type="datetimeFigureOut">
              <a:rPr lang="ko-KR" altLang="en-US" smtClean="0"/>
              <a:pPr/>
              <a:t>2016-01-11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65606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FE9452A1-664C-4B11-815F-D412087E161B}" type="slidenum">
              <a:rPr lang="en-US" altLang="en-US"/>
              <a:pPr/>
              <a:t>‹#›</a:t>
            </a:fld>
            <a:endParaRPr lang="en-US" altLang="en-US"/>
          </a:p>
        </p:txBody>
      </p:sp>
    </p:spTree>
    <p:extLst>
      <p:ext uri="{BB962C8B-B14F-4D97-AF65-F5344CB8AC3E}">
        <p14:creationId xmlns:p14="http://schemas.microsoft.com/office/powerpoint/2010/main" val="323760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771FF6D-F4FC-433A-999C-17A2D03F7B13}" type="datetimeFigureOut">
              <a:rPr lang="ko-KR" altLang="en-US" smtClean="0"/>
              <a:pPr/>
              <a:t>2016-01-11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3920883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637842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28650" y="365125"/>
            <a:ext cx="5762625"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555842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16ADF9E7-6020-4217-A2E7-7378B7879D7B}" type="slidenum">
              <a:rPr lang="en-US" altLang="en-US"/>
              <a:pPr/>
              <a:t>‹#›</a:t>
            </a:fld>
            <a:endParaRPr lang="en-US" altLang="en-US"/>
          </a:p>
        </p:txBody>
      </p:sp>
    </p:spTree>
    <p:extLst>
      <p:ext uri="{BB962C8B-B14F-4D97-AF65-F5344CB8AC3E}">
        <p14:creationId xmlns:p14="http://schemas.microsoft.com/office/powerpoint/2010/main" val="3715257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53BABFDC-8BEE-4341-9A44-AEC52D884F8D}" type="slidenum">
              <a:rPr lang="en-US" altLang="en-US"/>
              <a:pPr/>
              <a:t>‹#›</a:t>
            </a:fld>
            <a:endParaRPr lang="en-US" altLang="en-US"/>
          </a:p>
        </p:txBody>
      </p:sp>
    </p:spTree>
    <p:extLst>
      <p:ext uri="{BB962C8B-B14F-4D97-AF65-F5344CB8AC3E}">
        <p14:creationId xmlns:p14="http://schemas.microsoft.com/office/powerpoint/2010/main" val="217988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8" name="Footer Placeholder 7"/>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9" name="Slide Number Placeholder 8"/>
          <p:cNvSpPr>
            <a:spLocks noGrp="1"/>
          </p:cNvSpPr>
          <p:nvPr>
            <p:ph type="sldNum" sz="quarter" idx="12"/>
          </p:nvPr>
        </p:nvSpPr>
        <p:spPr/>
        <p:txBody>
          <a:bodyPr/>
          <a:lstStyle>
            <a:lvl1pPr>
              <a:defRPr/>
            </a:lvl1pPr>
          </a:lstStyle>
          <a:p>
            <a:r>
              <a:rPr lang="en-US" altLang="en-US"/>
              <a:t>Slide </a:t>
            </a:r>
            <a:fld id="{1DCCB424-2A74-4E26-8FBA-6983C605F859}" type="slidenum">
              <a:rPr lang="en-US" altLang="en-US"/>
              <a:pPr/>
              <a:t>‹#›</a:t>
            </a:fld>
            <a:endParaRPr lang="en-US" altLang="en-US"/>
          </a:p>
        </p:txBody>
      </p:sp>
    </p:spTree>
    <p:extLst>
      <p:ext uri="{BB962C8B-B14F-4D97-AF65-F5344CB8AC3E}">
        <p14:creationId xmlns:p14="http://schemas.microsoft.com/office/powerpoint/2010/main" val="357238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dirty="0" smtClean="0"/>
              <a:t>September 2015</a:t>
            </a:r>
            <a:endParaRPr lang="en-US" altLang="en-US" dirty="0"/>
          </a:p>
        </p:txBody>
      </p:sp>
      <p:sp>
        <p:nvSpPr>
          <p:cNvPr id="4" name="Footer Placeholder 3"/>
          <p:cNvSpPr>
            <a:spLocks noGrp="1"/>
          </p:cNvSpPr>
          <p:nvPr>
            <p:ph type="ftr" sz="quarter" idx="11"/>
          </p:nvPr>
        </p:nvSpPr>
        <p:spPr>
          <a:xfrm>
            <a:off x="5486400" y="6475413"/>
            <a:ext cx="3124200" cy="184666"/>
          </a:xfrm>
        </p:spPr>
        <p:txBody>
          <a:bodyPr/>
          <a:lstStyle>
            <a:lvl1pPr>
              <a:defRPr/>
            </a:lvl1pPr>
          </a:lstStyle>
          <a:p>
            <a:r>
              <a:rPr lang="en-US" altLang="en-US" dirty="0" smtClean="0"/>
              <a:t>Yeong Min Jang [Kookmin University]</a:t>
            </a:r>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a:t>Slide </a:t>
            </a:r>
            <a:fld id="{18E7FE83-17A2-4576-B00D-94BC9CB307EE}" type="slidenum">
              <a:rPr lang="en-US" altLang="en-US"/>
              <a:pPr/>
              <a:t>‹#›</a:t>
            </a:fld>
            <a:endParaRPr lang="en-US" altLang="en-US"/>
          </a:p>
        </p:txBody>
      </p:sp>
    </p:spTree>
    <p:extLst>
      <p:ext uri="{BB962C8B-B14F-4D97-AF65-F5344CB8AC3E}">
        <p14:creationId xmlns:p14="http://schemas.microsoft.com/office/powerpoint/2010/main" val="359801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smtClean="0"/>
              <a:t>September  2015</a:t>
            </a:r>
            <a:endParaRPr lang="en-US" altLang="en-US" dirty="0"/>
          </a:p>
        </p:txBody>
      </p:sp>
      <p:sp>
        <p:nvSpPr>
          <p:cNvPr id="3" name="Footer Placeholder 2"/>
          <p:cNvSpPr>
            <a:spLocks noGrp="1"/>
          </p:cNvSpPr>
          <p:nvPr>
            <p:ph type="ftr" sz="quarter" idx="11"/>
          </p:nvPr>
        </p:nvSpPr>
        <p:spPr>
          <a:xfrm>
            <a:off x="5486400" y="6475413"/>
            <a:ext cx="3124200" cy="184666"/>
          </a:xfrm>
        </p:spPr>
        <p:txBody>
          <a:bodyPr/>
          <a:lstStyle>
            <a:lvl1pPr>
              <a:defRPr/>
            </a:lvl1pPr>
          </a:lstStyle>
          <a:p>
            <a:r>
              <a:rPr lang="en-US" altLang="en-US" dirty="0" smtClean="0"/>
              <a:t>Yeong Min Jang [Kookmin Univ.]</a:t>
            </a:r>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a:t>Slide </a:t>
            </a:r>
            <a:fld id="{510B4A18-2979-4553-AC3A-464D2DF94E7E}" type="slidenum">
              <a:rPr lang="en-US" altLang="en-US"/>
              <a:pPr/>
              <a:t>‹#›</a:t>
            </a:fld>
            <a:endParaRPr lang="en-US" altLang="en-US"/>
          </a:p>
        </p:txBody>
      </p:sp>
    </p:spTree>
    <p:extLst>
      <p:ext uri="{BB962C8B-B14F-4D97-AF65-F5344CB8AC3E}">
        <p14:creationId xmlns:p14="http://schemas.microsoft.com/office/powerpoint/2010/main" val="370732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2930846A-50D8-49A8-9CF5-525B02F2D980}" type="slidenum">
              <a:rPr lang="en-US" altLang="en-US"/>
              <a:pPr/>
              <a:t>‹#›</a:t>
            </a:fld>
            <a:endParaRPr lang="en-US" altLang="en-US"/>
          </a:p>
        </p:txBody>
      </p:sp>
    </p:spTree>
    <p:extLst>
      <p:ext uri="{BB962C8B-B14F-4D97-AF65-F5344CB8AC3E}">
        <p14:creationId xmlns:p14="http://schemas.microsoft.com/office/powerpoint/2010/main" val="1454289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F3D187A4-C1C1-4BAD-9E4B-AFE580DD5800}" type="slidenum">
              <a:rPr lang="en-US" altLang="en-US"/>
              <a:pPr/>
              <a:t>‹#›</a:t>
            </a:fld>
            <a:endParaRPr lang="en-US" altLang="en-US"/>
          </a:p>
        </p:txBody>
      </p:sp>
    </p:spTree>
    <p:extLst>
      <p:ext uri="{BB962C8B-B14F-4D97-AF65-F5344CB8AC3E}">
        <p14:creationId xmlns:p14="http://schemas.microsoft.com/office/powerpoint/2010/main" val="246726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dirty="0" smtClean="0"/>
              <a:t>May 2015</a:t>
            </a:r>
            <a:endParaRPr lang="en-US" altLang="en-US"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smtClean="0"/>
              <a:t>Rick Roberts [Intel]</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A2454337-12A2-4A57-99F0-291A8E08AF76}" type="slidenum">
              <a:rPr lang="en-US" altLang="en-US"/>
              <a:pPr/>
              <a:t>‹#›</a:t>
            </a:fld>
            <a:endParaRPr lang="en-US" altLang="en-US"/>
          </a:p>
        </p:txBody>
      </p:sp>
      <p:sp>
        <p:nvSpPr>
          <p:cNvPr id="1031" name="Rectangle 7"/>
          <p:cNvSpPr>
            <a:spLocks noChangeArrowheads="1"/>
          </p:cNvSpPr>
          <p:nvPr/>
        </p:nvSpPr>
        <p:spPr bwMode="auto">
          <a:xfrm>
            <a:off x="3352800" y="394156"/>
            <a:ext cx="5105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802.15-15-0274-01-007a</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1FF6D-F4FC-433A-999C-17A2D03F7B13}" type="datetimeFigureOut">
              <a:rPr lang="ko-KR" altLang="en-US" smtClean="0"/>
              <a:pPr/>
              <a:t>2016-01-11</a:t>
            </a:fld>
            <a:endParaRPr lang="ko-KR" altLang="en-US"/>
          </a:p>
        </p:txBody>
      </p:sp>
      <p:sp>
        <p:nvSpPr>
          <p:cNvPr id="5" name="바닥글 개체 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496396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ltLang="en-US" dirty="0" smtClean="0"/>
              <a:t>January 2016</a:t>
            </a:r>
            <a:endParaRPr lang="en-US" altLang="en-US" dirty="0"/>
          </a:p>
        </p:txBody>
      </p:sp>
      <p:sp>
        <p:nvSpPr>
          <p:cNvPr id="5"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sp>
        <p:nvSpPr>
          <p:cNvPr id="6" name="Slide Number Placeholder 3"/>
          <p:cNvSpPr>
            <a:spLocks noGrp="1"/>
          </p:cNvSpPr>
          <p:nvPr>
            <p:ph type="sldNum" sz="quarter" idx="12"/>
          </p:nvPr>
        </p:nvSpPr>
        <p:spPr/>
        <p:txBody>
          <a:bodyPr/>
          <a:lstStyle/>
          <a:p>
            <a:r>
              <a:rPr lang="en-US" altLang="en-US"/>
              <a:t>Slide </a:t>
            </a:r>
            <a:fld id="{3CA57235-9295-4494-BA5D-3D862F91E8D2}" type="slidenum">
              <a:rPr lang="en-US" altLang="en-US"/>
              <a:pPr/>
              <a:t>1</a:t>
            </a:fld>
            <a:endParaRPr lang="en-US" altLang="en-US"/>
          </a:p>
        </p:txBody>
      </p:sp>
      <p:sp>
        <p:nvSpPr>
          <p:cNvPr id="27651" name="Rectangle 3"/>
          <p:cNvSpPr>
            <a:spLocks noChangeArrowheads="1"/>
          </p:cNvSpPr>
          <p:nvPr/>
        </p:nvSpPr>
        <p:spPr bwMode="auto">
          <a:xfrm>
            <a:off x="152400" y="1219200"/>
            <a:ext cx="8991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smtClean="0">
              <a:solidFill>
                <a:schemeClr val="tx2"/>
              </a:solidFill>
            </a:endParaRPr>
          </a:p>
          <a:p>
            <a:r>
              <a:rPr lang="en-US" altLang="en-US" sz="1600" b="1" dirty="0" smtClean="0">
                <a:solidFill>
                  <a:schemeClr val="tx2"/>
                </a:solidFill>
              </a:rPr>
              <a:t>Submission Title:</a:t>
            </a:r>
            <a:r>
              <a:rPr lang="en-US" altLang="en-US" sz="1600" dirty="0" smtClean="0">
                <a:solidFill>
                  <a:schemeClr val="tx2"/>
                </a:solidFill>
              </a:rPr>
              <a:t> Kookmin University PHY sub-proposal for ISC using Dimmable Spatial M-PSK   (DSM-PSK)</a:t>
            </a:r>
          </a:p>
          <a:p>
            <a:r>
              <a:rPr lang="en-US" altLang="en-US" sz="1600" dirty="0" smtClean="0">
                <a:solidFill>
                  <a:schemeClr val="tx2"/>
                </a:solidFill>
              </a:rPr>
              <a:t>	</a:t>
            </a:r>
          </a:p>
          <a:p>
            <a:r>
              <a:rPr lang="en-US" altLang="en-US" sz="1600" b="1" dirty="0" smtClean="0">
                <a:solidFill>
                  <a:schemeClr val="tx2"/>
                </a:solidFill>
              </a:rPr>
              <a:t>Date </a:t>
            </a:r>
            <a:r>
              <a:rPr lang="en-US" altLang="en-US" sz="1600" b="1" dirty="0">
                <a:solidFill>
                  <a:schemeClr val="tx2"/>
                </a:solidFill>
              </a:rPr>
              <a:t>Submitted: </a:t>
            </a:r>
            <a:r>
              <a:rPr lang="en-US" altLang="en-US" sz="1600" dirty="0" smtClean="0">
                <a:solidFill>
                  <a:schemeClr val="tx2"/>
                </a:solidFill>
              </a:rPr>
              <a:t>January 2016</a:t>
            </a:r>
            <a:r>
              <a:rPr lang="en-US" altLang="en-US" sz="1600" dirty="0">
                <a:solidFill>
                  <a:schemeClr val="tx2"/>
                </a:solidFill>
              </a:rPr>
              <a:t>	</a:t>
            </a:r>
            <a:endParaRPr lang="en-US" altLang="en-US" sz="1600" dirty="0" smtClean="0">
              <a:solidFill>
                <a:schemeClr val="tx2"/>
              </a:solidFill>
            </a:endParaRPr>
          </a:p>
          <a:p>
            <a:r>
              <a:rPr lang="en-US" altLang="en-US" sz="1600" b="1" dirty="0" smtClean="0">
                <a:solidFill>
                  <a:schemeClr val="tx2"/>
                </a:solidFill>
              </a:rPr>
              <a:t>Source:</a:t>
            </a:r>
            <a:r>
              <a:rPr lang="en-US" altLang="en-US" sz="1600" dirty="0" smtClean="0">
                <a:solidFill>
                  <a:schemeClr val="tx2"/>
                </a:solidFill>
              </a:rPr>
              <a:t> </a:t>
            </a:r>
            <a:r>
              <a:rPr lang="en-US" altLang="en-US" sz="1600" dirty="0" err="1" smtClean="0">
                <a:solidFill>
                  <a:schemeClr val="tx2"/>
                </a:solidFill>
              </a:rPr>
              <a:t>Yeong</a:t>
            </a:r>
            <a:r>
              <a:rPr lang="en-US" altLang="en-US" sz="1600" dirty="0" smtClean="0">
                <a:solidFill>
                  <a:schemeClr val="tx2"/>
                </a:solidFill>
              </a:rPr>
              <a:t> Min Jang, Trang Nguyen [Kookmin University]</a:t>
            </a:r>
          </a:p>
          <a:p>
            <a:endParaRPr lang="en-US" altLang="en-US" sz="1600" dirty="0" smtClean="0">
              <a:solidFill>
                <a:schemeClr val="tx2"/>
              </a:solidFill>
            </a:endParaRPr>
          </a:p>
          <a:p>
            <a:r>
              <a:rPr lang="en-US" altLang="en-US" sz="1600" dirty="0" smtClean="0">
                <a:solidFill>
                  <a:schemeClr val="tx2"/>
                </a:solidFill>
              </a:rPr>
              <a:t>Contact: +82-2-910-5068	E-Mail: yjang@kookmin.ac.kr</a:t>
            </a:r>
            <a:r>
              <a:rPr lang="en-US" altLang="en-US" sz="1600" dirty="0">
                <a:solidFill>
                  <a:schemeClr val="tx2"/>
                </a:solidFill>
              </a:rPr>
              <a:t>	</a:t>
            </a:r>
          </a:p>
          <a:p>
            <a:pPr>
              <a:spcBef>
                <a:spcPts val="600"/>
              </a:spcBef>
              <a:spcAft>
                <a:spcPts val="600"/>
              </a:spcAft>
            </a:pPr>
            <a:r>
              <a:rPr lang="en-US" altLang="en-US" sz="1600" b="1" dirty="0">
                <a:solidFill>
                  <a:schemeClr val="tx2"/>
                </a:solidFill>
              </a:rPr>
              <a:t>Re</a:t>
            </a:r>
            <a:r>
              <a:rPr lang="en-US" altLang="en-US" sz="1600" b="1" dirty="0" smtClean="0">
                <a:solidFill>
                  <a:schemeClr val="tx2"/>
                </a:solidFill>
              </a:rPr>
              <a:t>:</a:t>
            </a:r>
            <a:endParaRPr lang="en-US" altLang="en-US" sz="1600" dirty="0">
              <a:solidFill>
                <a:schemeClr val="tx2"/>
              </a:solidFill>
            </a:endParaRPr>
          </a:p>
          <a:p>
            <a:pPr>
              <a:spcBef>
                <a:spcPts val="600"/>
              </a:spcBef>
              <a:spcAft>
                <a:spcPts val="600"/>
              </a:spcAft>
            </a:pPr>
            <a:r>
              <a:rPr lang="en-US" altLang="en-US" sz="1600" b="1" dirty="0" smtClean="0">
                <a:solidFill>
                  <a:schemeClr val="tx2"/>
                </a:solidFill>
              </a:rPr>
              <a:t>Abstract</a:t>
            </a:r>
            <a:r>
              <a:rPr lang="en-US" altLang="en-US" sz="1600" b="1" dirty="0">
                <a:solidFill>
                  <a:schemeClr val="tx2"/>
                </a:solidFill>
              </a:rPr>
              <a:t>:</a:t>
            </a:r>
            <a:r>
              <a:rPr lang="en-US" altLang="en-US" sz="1600" dirty="0">
                <a:solidFill>
                  <a:schemeClr val="tx2"/>
                </a:solidFill>
              </a:rPr>
              <a:t>	</a:t>
            </a:r>
            <a:r>
              <a:rPr lang="en-US" altLang="en-US" sz="1600" dirty="0" smtClean="0">
                <a:solidFill>
                  <a:schemeClr val="tx2"/>
                </a:solidFill>
              </a:rPr>
              <a:t>This is a PHY </a:t>
            </a:r>
            <a:r>
              <a:rPr lang="en-US" altLang="en-US" sz="1600" dirty="0">
                <a:solidFill>
                  <a:schemeClr val="tx2"/>
                </a:solidFill>
              </a:rPr>
              <a:t> sub-proposal </a:t>
            </a:r>
            <a:r>
              <a:rPr lang="en-US" altLang="en-US" sz="1600" dirty="0" smtClean="0">
                <a:solidFill>
                  <a:schemeClr val="tx2"/>
                </a:solidFill>
              </a:rPr>
              <a:t>for ISC using Spatial M-PSK. The dimming and compatibility are supported in the scheme.</a:t>
            </a:r>
          </a:p>
          <a:p>
            <a:pPr>
              <a:spcBef>
                <a:spcPts val="600"/>
              </a:spcBef>
              <a:spcAft>
                <a:spcPts val="600"/>
              </a:spcAft>
            </a:pPr>
            <a:r>
              <a:rPr lang="en-US" altLang="en-US" sz="1600" b="1" dirty="0" smtClean="0">
                <a:solidFill>
                  <a:schemeClr val="tx2"/>
                </a:solidFill>
              </a:rPr>
              <a:t>Purpose: </a:t>
            </a:r>
            <a:r>
              <a:rPr lang="en-US" sz="1600" dirty="0"/>
              <a:t>Call for </a:t>
            </a:r>
            <a:r>
              <a:rPr lang="en-US" sz="1600" dirty="0" smtClean="0"/>
              <a:t>Proposal Response</a:t>
            </a:r>
            <a:r>
              <a:rPr lang="en-US" altLang="en-US" sz="1600" dirty="0">
                <a:solidFill>
                  <a:schemeClr val="tx2"/>
                </a:solidFill>
              </a:rPr>
              <a:t>	</a:t>
            </a:r>
          </a:p>
          <a:p>
            <a:r>
              <a:rPr lang="en-US" altLang="en-US" sz="1600" b="1" dirty="0" smtClean="0">
                <a:solidFill>
                  <a:schemeClr val="tx2"/>
                </a:solidFill>
              </a:rPr>
              <a:t>Notice:</a:t>
            </a:r>
            <a:r>
              <a:rPr lang="en-US" altLang="en-US" sz="1600" dirty="0" smtClean="0">
                <a:solidFill>
                  <a:schemeClr val="tx2"/>
                </a:solidFill>
              </a:rPr>
              <a:t>	This </a:t>
            </a:r>
            <a:r>
              <a:rPr lang="en-US" altLang="en-US" sz="1600" dirty="0">
                <a:solidFill>
                  <a:schemeClr val="tx2"/>
                </a:solidFill>
              </a:rPr>
              <a:t>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
        <p:nvSpPr>
          <p:cNvPr id="8"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cxnSp>
        <p:nvCxnSpPr>
          <p:cNvPr id="10" name="Straight Connector 9"/>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10</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2"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Operation of Compatible Spatial 8-PSK (S8-PSK)</a:t>
            </a:r>
            <a:endParaRPr lang="en-US" altLang="en-US" sz="2400" b="1" dirty="0"/>
          </a:p>
        </p:txBody>
      </p:sp>
      <p:graphicFrame>
        <p:nvGraphicFramePr>
          <p:cNvPr id="78" name="Table 77"/>
          <p:cNvGraphicFramePr>
            <a:graphicFrameLocks noGrp="1"/>
          </p:cNvGraphicFramePr>
          <p:nvPr>
            <p:extLst>
              <p:ext uri="{D42A27DB-BD31-4B8C-83A1-F6EECF244321}">
                <p14:modId xmlns:p14="http://schemas.microsoft.com/office/powerpoint/2010/main" val="100506606"/>
              </p:ext>
            </p:extLst>
          </p:nvPr>
        </p:nvGraphicFramePr>
        <p:xfrm>
          <a:off x="5760927" y="1772920"/>
          <a:ext cx="3230674" cy="3698240"/>
        </p:xfrm>
        <a:graphic>
          <a:graphicData uri="http://schemas.openxmlformats.org/drawingml/2006/table">
            <a:tbl>
              <a:tblPr firstRow="1" bandRow="1">
                <a:tableStyleId>{793D81CF-94F2-401A-BA57-92F5A7B2D0C5}</a:tableStyleId>
              </a:tblPr>
              <a:tblGrid>
                <a:gridCol w="1867116"/>
                <a:gridCol w="1363558"/>
              </a:tblGrid>
              <a:tr h="370840">
                <a:tc>
                  <a:txBody>
                    <a:bodyPr/>
                    <a:lstStyle/>
                    <a:p>
                      <a:pPr algn="ctr"/>
                      <a:r>
                        <a:rPr lang="en-US" sz="1400" b="0" dirty="0" smtClean="0"/>
                        <a:t>A discrete waveform (4-States)</a:t>
                      </a:r>
                    </a:p>
                    <a:p>
                      <a:pPr algn="ctr"/>
                      <a:r>
                        <a:rPr lang="en-US" sz="1400" dirty="0" smtClean="0"/>
                        <a:t>Input</a:t>
                      </a:r>
                      <a:endParaRPr lang="en-US" sz="1400" dirty="0"/>
                    </a:p>
                  </a:txBody>
                  <a:tcPr/>
                </a:tc>
                <a:tc>
                  <a:txBody>
                    <a:bodyPr/>
                    <a:lstStyle/>
                    <a:p>
                      <a:pPr algn="ctr"/>
                      <a:r>
                        <a:rPr lang="en-US" sz="1400" b="0" dirty="0" smtClean="0"/>
                        <a:t>Spatial Phase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(S_Phase)</a:t>
                      </a:r>
                    </a:p>
                    <a:p>
                      <a:pPr algn="ctr"/>
                      <a:r>
                        <a:rPr lang="en-US" sz="1400" dirty="0" smtClean="0"/>
                        <a:t>Output</a:t>
                      </a:r>
                    </a:p>
                  </a:txBody>
                  <a:tcPr/>
                </a:tc>
              </a:tr>
              <a:tr h="370840">
                <a:tc>
                  <a:txBody>
                    <a:bodyPr/>
                    <a:lstStyle/>
                    <a:p>
                      <a:pPr algn="ctr"/>
                      <a:r>
                        <a:rPr lang="en-US" sz="1400" dirty="0" smtClean="0"/>
                        <a:t>1000</a:t>
                      </a:r>
                      <a:endParaRPr lang="en-US" sz="1400" dirty="0"/>
                    </a:p>
                  </a:txBody>
                  <a:tcPr/>
                </a:tc>
                <a:tc>
                  <a:txBody>
                    <a:bodyPr/>
                    <a:lstStyle/>
                    <a:p>
                      <a:pPr algn="ctr"/>
                      <a:r>
                        <a:rPr lang="en-US" sz="1400" dirty="0" smtClean="0"/>
                        <a:t>1</a:t>
                      </a:r>
                      <a:endParaRPr lang="en-US" sz="1400" dirty="0"/>
                    </a:p>
                  </a:txBody>
                  <a:tcPr/>
                </a:tc>
              </a:tr>
              <a:tr h="370840">
                <a:tc>
                  <a:txBody>
                    <a:bodyPr/>
                    <a:lstStyle/>
                    <a:p>
                      <a:pPr algn="ctr"/>
                      <a:r>
                        <a:rPr lang="en-US" sz="1400" dirty="0" smtClean="0"/>
                        <a:t>1100</a:t>
                      </a:r>
                      <a:endParaRPr lang="en-US" sz="1400" dirty="0"/>
                    </a:p>
                  </a:txBody>
                  <a:tcPr/>
                </a:tc>
                <a:tc>
                  <a:txBody>
                    <a:bodyPr/>
                    <a:lstStyle/>
                    <a:p>
                      <a:pPr algn="ctr"/>
                      <a:r>
                        <a:rPr lang="en-US" sz="1400" smtClean="0"/>
                        <a:t>2</a:t>
                      </a:r>
                      <a:endParaRPr lang="en-US" sz="1400" dirty="0"/>
                    </a:p>
                  </a:txBody>
                  <a:tcPr/>
                </a:tc>
              </a:tr>
              <a:tr h="370840">
                <a:tc>
                  <a:txBody>
                    <a:bodyPr/>
                    <a:lstStyle/>
                    <a:p>
                      <a:pPr algn="ctr"/>
                      <a:r>
                        <a:rPr lang="en-US" sz="1400" dirty="0" smtClean="0"/>
                        <a:t>1110</a:t>
                      </a:r>
                      <a:endParaRPr lang="en-US" sz="1400" dirty="0"/>
                    </a:p>
                  </a:txBody>
                  <a:tcPr/>
                </a:tc>
                <a:tc>
                  <a:txBody>
                    <a:bodyPr/>
                    <a:lstStyle/>
                    <a:p>
                      <a:pPr algn="ctr"/>
                      <a:r>
                        <a:rPr lang="en-US" sz="1400" dirty="0" smtClean="0"/>
                        <a:t>3</a:t>
                      </a:r>
                      <a:endParaRPr lang="en-US" sz="1400" dirty="0"/>
                    </a:p>
                  </a:txBody>
                  <a:tcPr/>
                </a:tc>
              </a:tr>
              <a:tr h="370840">
                <a:tc>
                  <a:txBody>
                    <a:bodyPr/>
                    <a:lstStyle/>
                    <a:p>
                      <a:pPr algn="ctr"/>
                      <a:r>
                        <a:rPr lang="en-US" sz="1400" dirty="0" smtClean="0"/>
                        <a:t>1111</a:t>
                      </a:r>
                      <a:endParaRPr lang="en-US" sz="1400" dirty="0"/>
                    </a:p>
                  </a:txBody>
                  <a:tcPr/>
                </a:tc>
                <a:tc>
                  <a:txBody>
                    <a:bodyPr/>
                    <a:lstStyle/>
                    <a:p>
                      <a:pPr algn="ctr"/>
                      <a:r>
                        <a:rPr lang="en-US" sz="1400" smtClean="0"/>
                        <a:t>4</a:t>
                      </a:r>
                      <a:endParaRPr lang="en-US" sz="1400" dirty="0"/>
                    </a:p>
                  </a:txBody>
                  <a:tcPr/>
                </a:tc>
              </a:tr>
              <a:tr h="370840">
                <a:tc>
                  <a:txBody>
                    <a:bodyPr/>
                    <a:lstStyle/>
                    <a:p>
                      <a:pPr algn="ctr"/>
                      <a:r>
                        <a:rPr lang="en-US" sz="1400" dirty="0" smtClean="0"/>
                        <a:t>0111</a:t>
                      </a:r>
                      <a:endParaRPr lang="en-US" sz="1400" dirty="0"/>
                    </a:p>
                  </a:txBody>
                  <a:tcPr/>
                </a:tc>
                <a:tc>
                  <a:txBody>
                    <a:bodyPr/>
                    <a:lstStyle/>
                    <a:p>
                      <a:pPr algn="ctr"/>
                      <a:r>
                        <a:rPr lang="en-US" sz="1400" smtClean="0"/>
                        <a:t>5</a:t>
                      </a:r>
                      <a:endParaRPr lang="en-US" sz="1400" dirty="0"/>
                    </a:p>
                  </a:txBody>
                  <a:tcPr/>
                </a:tc>
              </a:tr>
              <a:tr h="370840">
                <a:tc>
                  <a:txBody>
                    <a:bodyPr/>
                    <a:lstStyle/>
                    <a:p>
                      <a:pPr algn="ctr"/>
                      <a:r>
                        <a:rPr lang="en-US" sz="1400" dirty="0" smtClean="0"/>
                        <a:t>0011</a:t>
                      </a:r>
                      <a:endParaRPr lang="en-US" sz="1400" dirty="0"/>
                    </a:p>
                  </a:txBody>
                  <a:tcPr/>
                </a:tc>
                <a:tc>
                  <a:txBody>
                    <a:bodyPr/>
                    <a:lstStyle/>
                    <a:p>
                      <a:pPr algn="ctr"/>
                      <a:r>
                        <a:rPr lang="en-US" sz="1400" dirty="0" smtClean="0"/>
                        <a:t>6</a:t>
                      </a:r>
                      <a:endParaRPr lang="en-US" sz="1400" dirty="0"/>
                    </a:p>
                  </a:txBody>
                  <a:tcPr/>
                </a:tc>
              </a:tr>
              <a:tr h="370840">
                <a:tc>
                  <a:txBody>
                    <a:bodyPr/>
                    <a:lstStyle/>
                    <a:p>
                      <a:pPr algn="ctr"/>
                      <a:r>
                        <a:rPr lang="en-US" sz="1400" dirty="0" smtClean="0"/>
                        <a:t>0001</a:t>
                      </a:r>
                      <a:endParaRPr lang="en-US" sz="1400" dirty="0"/>
                    </a:p>
                  </a:txBody>
                  <a:tcPr/>
                </a:tc>
                <a:tc>
                  <a:txBody>
                    <a:bodyPr/>
                    <a:lstStyle/>
                    <a:p>
                      <a:pPr algn="ctr"/>
                      <a:r>
                        <a:rPr lang="en-US" sz="1400" dirty="0" smtClean="0"/>
                        <a:t>7</a:t>
                      </a:r>
                      <a:endParaRPr lang="en-US" sz="1400" dirty="0"/>
                    </a:p>
                  </a:txBody>
                  <a:tcPr/>
                </a:tc>
              </a:tr>
              <a:tr h="370840">
                <a:tc>
                  <a:txBody>
                    <a:bodyPr/>
                    <a:lstStyle/>
                    <a:p>
                      <a:pPr algn="ctr"/>
                      <a:r>
                        <a:rPr lang="en-US" sz="1400" dirty="0" smtClean="0"/>
                        <a:t>0000</a:t>
                      </a:r>
                      <a:endParaRPr lang="en-US" sz="1400" dirty="0"/>
                    </a:p>
                  </a:txBody>
                  <a:tcPr/>
                </a:tc>
                <a:tc>
                  <a:txBody>
                    <a:bodyPr/>
                    <a:lstStyle/>
                    <a:p>
                      <a:pPr algn="ctr"/>
                      <a:r>
                        <a:rPr lang="en-US" sz="1400" dirty="0" smtClean="0"/>
                        <a:t>8</a:t>
                      </a:r>
                      <a:endParaRPr lang="en-US" sz="1400" dirty="0"/>
                    </a:p>
                  </a:txBody>
                  <a:tcPr/>
                </a:tc>
              </a:tr>
            </a:tbl>
          </a:graphicData>
        </a:graphic>
      </p:graphicFrame>
      <p:grpSp>
        <p:nvGrpSpPr>
          <p:cNvPr id="3" name="Group 2"/>
          <p:cNvGrpSpPr/>
          <p:nvPr/>
        </p:nvGrpSpPr>
        <p:grpSpPr>
          <a:xfrm>
            <a:off x="93306" y="1519527"/>
            <a:ext cx="5637518" cy="4119273"/>
            <a:chOff x="931506" y="1371600"/>
            <a:chExt cx="5637518" cy="4119273"/>
          </a:xfrm>
        </p:grpSpPr>
        <p:grpSp>
          <p:nvGrpSpPr>
            <p:cNvPr id="6" name="Group 5"/>
            <p:cNvGrpSpPr/>
            <p:nvPr/>
          </p:nvGrpSpPr>
          <p:grpSpPr>
            <a:xfrm>
              <a:off x="931506" y="1371600"/>
              <a:ext cx="5637518" cy="4119273"/>
              <a:chOff x="3391093" y="1371600"/>
              <a:chExt cx="5637518" cy="4119273"/>
            </a:xfrm>
          </p:grpSpPr>
          <p:grpSp>
            <p:nvGrpSpPr>
              <p:cNvPr id="24" name="Group 23"/>
              <p:cNvGrpSpPr>
                <a:grpSpLocks/>
              </p:cNvGrpSpPr>
              <p:nvPr/>
            </p:nvGrpSpPr>
            <p:grpSpPr bwMode="auto">
              <a:xfrm>
                <a:off x="3391093" y="1371600"/>
                <a:ext cx="5637518" cy="4119273"/>
                <a:chOff x="1168680" y="-717261"/>
                <a:chExt cx="5637518" cy="6748914"/>
              </a:xfrm>
            </p:grpSpPr>
            <p:cxnSp>
              <p:nvCxnSpPr>
                <p:cNvPr id="25" name="Straight Connector 24"/>
                <p:cNvCxnSpPr/>
                <p:nvPr/>
              </p:nvCxnSpPr>
              <p:spPr>
                <a:xfrm>
                  <a:off x="2143763" y="-385724"/>
                  <a:ext cx="0" cy="53682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922264" y="533963"/>
                  <a:ext cx="6349" cy="53728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77"/>
                <p:cNvSpPr txBox="1">
                  <a:spLocks noChangeArrowheads="1"/>
                </p:cNvSpPr>
                <p:nvPr/>
              </p:nvSpPr>
              <p:spPr bwMode="auto">
                <a:xfrm>
                  <a:off x="5486400" y="846072"/>
                  <a:ext cx="787582"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 1</a:t>
                  </a:r>
                </a:p>
              </p:txBody>
            </p:sp>
            <p:grpSp>
              <p:nvGrpSpPr>
                <p:cNvPr id="28" name="Group 27"/>
                <p:cNvGrpSpPr>
                  <a:grpSpLocks/>
                </p:cNvGrpSpPr>
                <p:nvPr/>
              </p:nvGrpSpPr>
              <p:grpSpPr bwMode="auto">
                <a:xfrm>
                  <a:off x="2132853" y="533962"/>
                  <a:ext cx="3957246" cy="773510"/>
                  <a:chOff x="2132972" y="533962"/>
                  <a:chExt cx="3321259" cy="773510"/>
                </a:xfrm>
              </p:grpSpPr>
              <p:sp>
                <p:nvSpPr>
                  <p:cNvPr id="75" name="Rectangle 74"/>
                  <p:cNvSpPr/>
                  <p:nvPr/>
                </p:nvSpPr>
                <p:spPr>
                  <a:xfrm>
                    <a:off x="2132972" y="533962"/>
                    <a:ext cx="891781"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6" name="Rectangle 75"/>
                  <p:cNvSpPr/>
                  <p:nvPr/>
                </p:nvSpPr>
                <p:spPr>
                  <a:xfrm>
                    <a:off x="3900839" y="533962"/>
                    <a:ext cx="885893"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7" name="Straight Connector 76"/>
                  <p:cNvCxnSpPr/>
                  <p:nvPr/>
                </p:nvCxnSpPr>
                <p:spPr>
                  <a:xfrm>
                    <a:off x="2132973" y="1293431"/>
                    <a:ext cx="3321258" cy="14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a:off x="2132854" y="2286983"/>
                  <a:ext cx="3581569"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a:grpSpLocks/>
                </p:cNvGrpSpPr>
                <p:nvPr/>
              </p:nvGrpSpPr>
              <p:grpSpPr bwMode="auto">
                <a:xfrm>
                  <a:off x="2387677" y="1524911"/>
                  <a:ext cx="3841328" cy="760770"/>
                  <a:chOff x="2129400" y="534311"/>
                  <a:chExt cx="3223969" cy="760770"/>
                </a:xfrm>
              </p:grpSpPr>
              <p:sp>
                <p:nvSpPr>
                  <p:cNvPr id="72" name="Rectangle 71"/>
                  <p:cNvSpPr/>
                  <p:nvPr/>
                </p:nvSpPr>
                <p:spPr>
                  <a:xfrm>
                    <a:off x="2129400" y="534311"/>
                    <a:ext cx="892766"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3" name="Rectangle 72"/>
                  <p:cNvSpPr/>
                  <p:nvPr/>
                </p:nvSpPr>
                <p:spPr>
                  <a:xfrm>
                    <a:off x="3906684" y="534311"/>
                    <a:ext cx="879550"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4" name="Straight Connector 73"/>
                  <p:cNvCxnSpPr/>
                  <p:nvPr/>
                </p:nvCxnSpPr>
                <p:spPr>
                  <a:xfrm>
                    <a:off x="2133327" y="1293780"/>
                    <a:ext cx="3220042" cy="1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a:grpSpLocks/>
                </p:cNvGrpSpPr>
                <p:nvPr/>
              </p:nvGrpSpPr>
              <p:grpSpPr bwMode="auto">
                <a:xfrm>
                  <a:off x="2656526" y="2515863"/>
                  <a:ext cx="3713579" cy="760770"/>
                  <a:chOff x="2124808" y="534663"/>
                  <a:chExt cx="3116751" cy="760770"/>
                </a:xfrm>
              </p:grpSpPr>
              <p:sp>
                <p:nvSpPr>
                  <p:cNvPr id="69" name="Rectangle 68"/>
                  <p:cNvSpPr/>
                  <p:nvPr/>
                </p:nvSpPr>
                <p:spPr>
                  <a:xfrm>
                    <a:off x="2124808" y="534663"/>
                    <a:ext cx="884127"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0" name="Rectangle 69"/>
                  <p:cNvSpPr/>
                  <p:nvPr/>
                </p:nvSpPr>
                <p:spPr>
                  <a:xfrm>
                    <a:off x="3898563" y="534663"/>
                    <a:ext cx="892852"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1" name="Straight Connector 70"/>
                  <p:cNvCxnSpPr/>
                  <p:nvPr/>
                </p:nvCxnSpPr>
                <p:spPr>
                  <a:xfrm>
                    <a:off x="2132661" y="1294132"/>
                    <a:ext cx="3108898" cy="1301"/>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a:grpSpLocks/>
                </p:cNvGrpSpPr>
                <p:nvPr/>
              </p:nvGrpSpPr>
              <p:grpSpPr bwMode="auto">
                <a:xfrm>
                  <a:off x="2925382" y="3535426"/>
                  <a:ext cx="3503965" cy="769089"/>
                  <a:chOff x="2133013" y="533146"/>
                  <a:chExt cx="2940826" cy="769089"/>
                </a:xfrm>
              </p:grpSpPr>
              <p:sp>
                <p:nvSpPr>
                  <p:cNvPr id="66" name="Rectangle 65"/>
                  <p:cNvSpPr/>
                  <p:nvPr/>
                </p:nvSpPr>
                <p:spPr>
                  <a:xfrm>
                    <a:off x="2133013" y="533146"/>
                    <a:ext cx="881409"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7" name="Rectangle 66"/>
                  <p:cNvSpPr/>
                  <p:nvPr/>
                </p:nvSpPr>
                <p:spPr>
                  <a:xfrm>
                    <a:off x="3900878" y="533146"/>
                    <a:ext cx="888236"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8" name="Straight Connector 67"/>
                  <p:cNvCxnSpPr/>
                  <p:nvPr/>
                </p:nvCxnSpPr>
                <p:spPr>
                  <a:xfrm>
                    <a:off x="2133014" y="1295215"/>
                    <a:ext cx="2940825" cy="702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a:off x="2132854" y="3275333"/>
                  <a:ext cx="3581569" cy="2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156233" y="4297495"/>
                  <a:ext cx="3581569" cy="2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175946" y="1294729"/>
                  <a:ext cx="19456" cy="46120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647964" y="533963"/>
                  <a:ext cx="0" cy="53728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166891" y="2398954"/>
                  <a:ext cx="3732322" cy="23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298398" y="1307471"/>
                  <a:ext cx="1167" cy="2990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89"/>
                <p:cNvSpPr txBox="1">
                  <a:spLocks noChangeArrowheads="1"/>
                </p:cNvSpPr>
                <p:nvPr/>
              </p:nvSpPr>
              <p:spPr bwMode="auto">
                <a:xfrm>
                  <a:off x="5650244" y="1860434"/>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#2</a:t>
                  </a:r>
                </a:p>
              </p:txBody>
            </p:sp>
            <p:sp>
              <p:nvSpPr>
                <p:cNvPr id="40" name="TextBox 90"/>
                <p:cNvSpPr txBox="1">
                  <a:spLocks noChangeArrowheads="1"/>
                </p:cNvSpPr>
                <p:nvPr/>
              </p:nvSpPr>
              <p:spPr bwMode="auto">
                <a:xfrm>
                  <a:off x="5875091" y="2832205"/>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#3</a:t>
                  </a:r>
                </a:p>
              </p:txBody>
            </p:sp>
            <p:sp>
              <p:nvSpPr>
                <p:cNvPr id="41" name="TextBox 91"/>
                <p:cNvSpPr txBox="1">
                  <a:spLocks noChangeArrowheads="1"/>
                </p:cNvSpPr>
                <p:nvPr/>
              </p:nvSpPr>
              <p:spPr bwMode="auto">
                <a:xfrm>
                  <a:off x="6062704" y="3904425"/>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4</a:t>
                  </a:r>
                </a:p>
              </p:txBody>
            </p:sp>
            <p:cxnSp>
              <p:nvCxnSpPr>
                <p:cNvPr id="42" name="Straight Connector 41"/>
                <p:cNvCxnSpPr/>
                <p:nvPr/>
              </p:nvCxnSpPr>
              <p:spPr>
                <a:xfrm flipH="1">
                  <a:off x="5557895" y="1307474"/>
                  <a:ext cx="8075" cy="29770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TextBox 94"/>
                <p:cNvSpPr txBox="1">
                  <a:spLocks noChangeArrowheads="1"/>
                </p:cNvSpPr>
                <p:nvPr/>
              </p:nvSpPr>
              <p:spPr bwMode="auto">
                <a:xfrm>
                  <a:off x="1186382" y="1579139"/>
                  <a:ext cx="1565392"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smtClean="0">
                      <a:latin typeface="Times New Roman" pitchFamily="18" charset="0"/>
                      <a:cs typeface="Times New Roman" pitchFamily="18" charset="0"/>
                    </a:rPr>
                    <a:t>Delay T/8</a:t>
                  </a:r>
                  <a:endParaRPr lang="en-US" altLang="en-US" sz="1400" dirty="0">
                    <a:latin typeface="Times New Roman" pitchFamily="18" charset="0"/>
                    <a:cs typeface="Times New Roman" pitchFamily="18" charset="0"/>
                  </a:endParaRPr>
                </a:p>
              </p:txBody>
            </p:sp>
            <p:sp>
              <p:nvSpPr>
                <p:cNvPr id="44" name="TextBox 95"/>
                <p:cNvSpPr txBox="1">
                  <a:spLocks noChangeArrowheads="1"/>
                </p:cNvSpPr>
                <p:nvPr/>
              </p:nvSpPr>
              <p:spPr bwMode="auto">
                <a:xfrm>
                  <a:off x="1169661" y="2690949"/>
                  <a:ext cx="1734513"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smtClean="0">
                      <a:latin typeface="Times New Roman" pitchFamily="18" charset="0"/>
                      <a:cs typeface="Times New Roman" pitchFamily="18" charset="0"/>
                    </a:rPr>
                    <a:t>Delay 2T/8</a:t>
                  </a:r>
                  <a:endParaRPr lang="en-US" altLang="en-US" sz="1400" dirty="0">
                    <a:latin typeface="Times New Roman" pitchFamily="18" charset="0"/>
                    <a:cs typeface="Times New Roman" pitchFamily="18" charset="0"/>
                  </a:endParaRPr>
                </a:p>
              </p:txBody>
            </p:sp>
            <p:sp>
              <p:nvSpPr>
                <p:cNvPr id="45" name="TextBox 96"/>
                <p:cNvSpPr txBox="1">
                  <a:spLocks noChangeArrowheads="1"/>
                </p:cNvSpPr>
                <p:nvPr/>
              </p:nvSpPr>
              <p:spPr bwMode="auto">
                <a:xfrm>
                  <a:off x="1168680" y="3807220"/>
                  <a:ext cx="18116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smtClean="0">
                      <a:latin typeface="Times New Roman" pitchFamily="18" charset="0"/>
                      <a:cs typeface="Times New Roman" pitchFamily="18" charset="0"/>
                    </a:rPr>
                    <a:t>Delay 3T/8</a:t>
                  </a:r>
                  <a:endParaRPr lang="en-US" altLang="en-US" sz="1400" dirty="0">
                    <a:latin typeface="Times New Roman" pitchFamily="18" charset="0"/>
                    <a:cs typeface="Times New Roman" pitchFamily="18" charset="0"/>
                  </a:endParaRPr>
                </a:p>
              </p:txBody>
            </p:sp>
            <p:cxnSp>
              <p:nvCxnSpPr>
                <p:cNvPr id="46" name="Straight Connector 45"/>
                <p:cNvCxnSpPr/>
                <p:nvPr/>
              </p:nvCxnSpPr>
              <p:spPr>
                <a:xfrm>
                  <a:off x="5833653" y="2298426"/>
                  <a:ext cx="108" cy="19782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515221" y="533961"/>
                  <a:ext cx="2772" cy="54976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769937" y="546965"/>
                  <a:ext cx="108" cy="54846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flipV="1">
                  <a:off x="2143762" y="1270018"/>
                  <a:ext cx="1041911"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0" name="Rectangle 49"/>
                <p:cNvSpPr/>
                <p:nvPr/>
              </p:nvSpPr>
              <p:spPr>
                <a:xfrm flipV="1">
                  <a:off x="4250936" y="1270018"/>
                  <a:ext cx="1043845" cy="8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1" name="Rectangle 50"/>
                <p:cNvSpPr/>
                <p:nvPr/>
              </p:nvSpPr>
              <p:spPr>
                <a:xfrm flipV="1">
                  <a:off x="2404044" y="2260969"/>
                  <a:ext cx="1032872"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2" name="Rectangle 51"/>
                <p:cNvSpPr/>
                <p:nvPr/>
              </p:nvSpPr>
              <p:spPr>
                <a:xfrm flipV="1">
                  <a:off x="4515112" y="2260969"/>
                  <a:ext cx="104681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3" name="Rectangle 52"/>
                <p:cNvSpPr/>
                <p:nvPr/>
              </p:nvSpPr>
              <p:spPr>
                <a:xfrm flipV="1">
                  <a:off x="2679909" y="3251920"/>
                  <a:ext cx="1020154"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4" name="Rectangle 53"/>
                <p:cNvSpPr/>
                <p:nvPr/>
              </p:nvSpPr>
              <p:spPr>
                <a:xfrm flipV="1">
                  <a:off x="4779286" y="3251920"/>
                  <a:ext cx="1049689"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5" name="Rectangle 54"/>
                <p:cNvSpPr/>
                <p:nvPr/>
              </p:nvSpPr>
              <p:spPr>
                <a:xfrm flipV="1">
                  <a:off x="2937071" y="4274083"/>
                  <a:ext cx="102914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6" name="Rectangle 55"/>
                <p:cNvSpPr/>
                <p:nvPr/>
              </p:nvSpPr>
              <p:spPr>
                <a:xfrm flipV="1">
                  <a:off x="5043464" y="4274083"/>
                  <a:ext cx="104663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57" name="Straight Connector 56"/>
                <p:cNvCxnSpPr/>
                <p:nvPr/>
              </p:nvCxnSpPr>
              <p:spPr>
                <a:xfrm>
                  <a:off x="2382018" y="538510"/>
                  <a:ext cx="0" cy="5368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3422433" y="1294729"/>
                  <a:ext cx="28966" cy="47369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3700063" y="1307471"/>
                  <a:ext cx="19781" cy="47241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966220" y="1307471"/>
                  <a:ext cx="18704" cy="47241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98"/>
                <p:cNvSpPr txBox="1">
                  <a:spLocks noChangeArrowheads="1"/>
                </p:cNvSpPr>
                <p:nvPr/>
              </p:nvSpPr>
              <p:spPr bwMode="auto">
                <a:xfrm>
                  <a:off x="1913574" y="5294994"/>
                  <a:ext cx="3078934" cy="4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200" b="1" dirty="0" smtClean="0">
                      <a:latin typeface="Times New Roman" pitchFamily="18" charset="0"/>
                      <a:cs typeface="Times New Roman" pitchFamily="18" charset="0"/>
                    </a:rPr>
                    <a:t>     1    2      3    4      5    6      7     8     1     2</a:t>
                  </a:r>
                  <a:endParaRPr lang="en-US" altLang="en-US" sz="1200" b="1" dirty="0">
                    <a:latin typeface="Times New Roman" pitchFamily="18" charset="0"/>
                    <a:cs typeface="Times New Roman" pitchFamily="18" charset="0"/>
                  </a:endParaRPr>
                </a:p>
              </p:txBody>
            </p:sp>
            <p:sp>
              <p:nvSpPr>
                <p:cNvPr id="62" name="TextBox 98"/>
                <p:cNvSpPr txBox="1">
                  <a:spLocks noChangeArrowheads="1"/>
                </p:cNvSpPr>
                <p:nvPr/>
              </p:nvSpPr>
              <p:spPr bwMode="auto">
                <a:xfrm>
                  <a:off x="1169518" y="5223144"/>
                  <a:ext cx="1125056"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smtClean="0">
                      <a:latin typeface="Times New Roman" pitchFamily="18" charset="0"/>
                      <a:cs typeface="Times New Roman" pitchFamily="18" charset="0"/>
                    </a:rPr>
                    <a:t>Phase Shift</a:t>
                  </a:r>
                  <a:endParaRPr lang="en-US" altLang="en-US" sz="1400" dirty="0">
                    <a:latin typeface="Times New Roman" pitchFamily="18" charset="0"/>
                    <a:cs typeface="Times New Roman" pitchFamily="18" charset="0"/>
                  </a:endParaRPr>
                </a:p>
              </p:txBody>
            </p:sp>
            <p:sp>
              <p:nvSpPr>
                <p:cNvPr id="63" name="TextBox 94"/>
                <p:cNvSpPr txBox="1">
                  <a:spLocks noChangeArrowheads="1"/>
                </p:cNvSpPr>
                <p:nvPr/>
              </p:nvSpPr>
              <p:spPr bwMode="auto">
                <a:xfrm>
                  <a:off x="1225126" y="612441"/>
                  <a:ext cx="1145648"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smtClean="0">
                      <a:latin typeface="Times New Roman" pitchFamily="18" charset="0"/>
                      <a:cs typeface="Times New Roman" pitchFamily="18" charset="0"/>
                    </a:rPr>
                    <a:t>Delay 0</a:t>
                  </a:r>
                  <a:endParaRPr lang="en-US" altLang="en-US" sz="1400" dirty="0">
                    <a:latin typeface="Times New Roman" pitchFamily="18" charset="0"/>
                    <a:cs typeface="Times New Roman" pitchFamily="18" charset="0"/>
                  </a:endParaRPr>
                </a:p>
              </p:txBody>
            </p:sp>
            <p:cxnSp>
              <p:nvCxnSpPr>
                <p:cNvPr id="64" name="Straight Connector 63"/>
                <p:cNvCxnSpPr/>
                <p:nvPr/>
              </p:nvCxnSpPr>
              <p:spPr>
                <a:xfrm>
                  <a:off x="4239249" y="-437484"/>
                  <a:ext cx="11687" cy="53682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94"/>
                <p:cNvSpPr txBox="1">
                  <a:spLocks noChangeArrowheads="1"/>
                </p:cNvSpPr>
                <p:nvPr/>
              </p:nvSpPr>
              <p:spPr bwMode="auto">
                <a:xfrm>
                  <a:off x="2590887" y="-717261"/>
                  <a:ext cx="1291914" cy="4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latin typeface="Times New Roman" pitchFamily="18" charset="0"/>
                      <a:cs typeface="Times New Roman" pitchFamily="18" charset="0"/>
                    </a:rPr>
                    <a:t>Duty Circle T</a:t>
                  </a:r>
                  <a:endParaRPr lang="en-US" altLang="en-US" sz="1200" baseline="-25000" dirty="0">
                    <a:latin typeface="Times New Roman" pitchFamily="18" charset="0"/>
                    <a:cs typeface="Times New Roman" pitchFamily="18" charset="0"/>
                  </a:endParaRPr>
                </a:p>
              </p:txBody>
            </p:sp>
          </p:grpSp>
          <p:cxnSp>
            <p:nvCxnSpPr>
              <p:cNvPr id="5" name="Straight Arrow Connector 4"/>
              <p:cNvCxnSpPr/>
              <p:nvPr/>
            </p:nvCxnSpPr>
            <p:spPr bwMode="auto">
              <a:xfrm>
                <a:off x="4365946" y="1679377"/>
                <a:ext cx="2083015"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 name="Rectangle 6"/>
            <p:cNvSpPr/>
            <p:nvPr/>
          </p:nvSpPr>
          <p:spPr bwMode="auto">
            <a:xfrm>
              <a:off x="5194324" y="2343835"/>
              <a:ext cx="45719" cy="2685365"/>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9" name="TextBox 38"/>
            <p:cNvSpPr txBox="1"/>
            <p:nvPr/>
          </p:nvSpPr>
          <p:spPr>
            <a:xfrm>
              <a:off x="4772399" y="4979313"/>
              <a:ext cx="969417" cy="430887"/>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Camera sampling</a:t>
              </a:r>
              <a:endParaRPr lang="en-US" sz="1100" dirty="0">
                <a:latin typeface="+mn-lt"/>
                <a:cs typeface="+mn-cs"/>
              </a:endParaRPr>
            </a:p>
          </p:txBody>
        </p:sp>
        <p:sp>
          <p:nvSpPr>
            <p:cNvPr id="80" name="Oval 79"/>
            <p:cNvSpPr/>
            <p:nvPr/>
          </p:nvSpPr>
          <p:spPr bwMode="auto">
            <a:xfrm>
              <a:off x="5167805" y="3917924"/>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1" name="Oval 80"/>
            <p:cNvSpPr/>
            <p:nvPr/>
          </p:nvSpPr>
          <p:spPr bwMode="auto">
            <a:xfrm>
              <a:off x="5160596" y="3300356"/>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2" name="Oval 81"/>
            <p:cNvSpPr/>
            <p:nvPr/>
          </p:nvSpPr>
          <p:spPr bwMode="auto">
            <a:xfrm>
              <a:off x="5167805" y="2684001"/>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3" name="Oval 82"/>
            <p:cNvSpPr/>
            <p:nvPr/>
          </p:nvSpPr>
          <p:spPr bwMode="auto">
            <a:xfrm>
              <a:off x="5165923" y="2554232"/>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
        <p:nvSpPr>
          <p:cNvPr id="8" name="Rectangle 7"/>
          <p:cNvSpPr/>
          <p:nvPr/>
        </p:nvSpPr>
        <p:spPr>
          <a:xfrm>
            <a:off x="329086" y="1109246"/>
            <a:ext cx="2715743" cy="338554"/>
          </a:xfrm>
          <a:prstGeom prst="rect">
            <a:avLst/>
          </a:prstGeom>
        </p:spPr>
        <p:txBody>
          <a:bodyPr wrap="none">
            <a:spAutoFit/>
          </a:bodyPr>
          <a:lstStyle/>
          <a:p>
            <a:pPr marL="171450" indent="-171450">
              <a:buFont typeface="Wingdings" panose="05000000000000000000" pitchFamily="2" charset="2"/>
              <a:buChar char="q"/>
            </a:pPr>
            <a:r>
              <a:rPr lang="en-US" altLang="en-US" sz="1600" b="1" dirty="0" smtClean="0"/>
              <a:t>A group of reference LEDs</a:t>
            </a:r>
            <a:endParaRPr lang="en-US" altLang="en-US" sz="1600" b="1" dirty="0"/>
          </a:p>
        </p:txBody>
      </p:sp>
      <p:sp>
        <p:nvSpPr>
          <p:cNvPr id="84" name="Rectangle 83"/>
          <p:cNvSpPr/>
          <p:nvPr/>
        </p:nvSpPr>
        <p:spPr>
          <a:xfrm>
            <a:off x="5993677" y="1324907"/>
            <a:ext cx="2845523" cy="338554"/>
          </a:xfrm>
          <a:prstGeom prst="rect">
            <a:avLst/>
          </a:prstGeom>
        </p:spPr>
        <p:txBody>
          <a:bodyPr wrap="none">
            <a:spAutoFit/>
          </a:bodyPr>
          <a:lstStyle/>
          <a:p>
            <a:r>
              <a:rPr lang="en-US" altLang="en-US" sz="1600" b="1" dirty="0" smtClean="0"/>
              <a:t>Spatial-Phase Definition Table</a:t>
            </a:r>
            <a:endParaRPr lang="en-US" altLang="en-US" sz="1600" b="1" dirty="0"/>
          </a:p>
        </p:txBody>
      </p:sp>
      <p:sp>
        <p:nvSpPr>
          <p:cNvPr id="85"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69409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11</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9" name="Group 8"/>
          <p:cNvGrpSpPr/>
          <p:nvPr/>
        </p:nvGrpSpPr>
        <p:grpSpPr>
          <a:xfrm>
            <a:off x="1892281" y="1365250"/>
            <a:ext cx="4715932" cy="3485307"/>
            <a:chOff x="4351868" y="1365250"/>
            <a:chExt cx="4715932" cy="3485307"/>
          </a:xfrm>
        </p:grpSpPr>
        <p:grpSp>
          <p:nvGrpSpPr>
            <p:cNvPr id="20" name="Group 19"/>
            <p:cNvGrpSpPr>
              <a:grpSpLocks/>
            </p:cNvGrpSpPr>
            <p:nvPr/>
          </p:nvGrpSpPr>
          <p:grpSpPr bwMode="auto">
            <a:xfrm>
              <a:off x="4352098" y="1365250"/>
              <a:ext cx="4715702" cy="3485307"/>
              <a:chOff x="2129685" y="-727665"/>
              <a:chExt cx="4715702" cy="5710241"/>
            </a:xfrm>
          </p:grpSpPr>
          <p:cxnSp>
            <p:nvCxnSpPr>
              <p:cNvPr id="22" name="Straight Connector 21"/>
              <p:cNvCxnSpPr/>
              <p:nvPr/>
            </p:nvCxnSpPr>
            <p:spPr>
              <a:xfrm>
                <a:off x="2129685" y="-385725"/>
                <a:ext cx="0"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28613" y="533962"/>
                <a:ext cx="1"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77"/>
              <p:cNvSpPr txBox="1">
                <a:spLocks noChangeArrowheads="1"/>
              </p:cNvSpPr>
              <p:nvPr/>
            </p:nvSpPr>
            <p:spPr bwMode="auto">
              <a:xfrm>
                <a:off x="5486400" y="846072"/>
                <a:ext cx="787582"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 1</a:t>
                </a:r>
              </a:p>
            </p:txBody>
          </p:sp>
          <p:grpSp>
            <p:nvGrpSpPr>
              <p:cNvPr id="25" name="Group 24"/>
              <p:cNvGrpSpPr>
                <a:grpSpLocks/>
              </p:cNvGrpSpPr>
              <p:nvPr/>
            </p:nvGrpSpPr>
            <p:grpSpPr bwMode="auto">
              <a:xfrm>
                <a:off x="2132853" y="533962"/>
                <a:ext cx="3957246" cy="773510"/>
                <a:chOff x="2132972" y="533962"/>
                <a:chExt cx="3321259" cy="773510"/>
              </a:xfrm>
            </p:grpSpPr>
            <p:sp>
              <p:nvSpPr>
                <p:cNvPr id="72" name="Rectangle 71"/>
                <p:cNvSpPr/>
                <p:nvPr/>
              </p:nvSpPr>
              <p:spPr>
                <a:xfrm>
                  <a:off x="2132972" y="533962"/>
                  <a:ext cx="891781"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3" name="Rectangle 72"/>
                <p:cNvSpPr/>
                <p:nvPr/>
              </p:nvSpPr>
              <p:spPr>
                <a:xfrm>
                  <a:off x="3900839" y="533962"/>
                  <a:ext cx="885893"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4" name="Straight Connector 73"/>
                <p:cNvCxnSpPr/>
                <p:nvPr/>
              </p:nvCxnSpPr>
              <p:spPr>
                <a:xfrm>
                  <a:off x="2132973" y="1293431"/>
                  <a:ext cx="3321258" cy="14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2132854" y="2286983"/>
                <a:ext cx="3581569"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a:grpSpLocks/>
              </p:cNvGrpSpPr>
              <p:nvPr/>
            </p:nvGrpSpPr>
            <p:grpSpPr bwMode="auto">
              <a:xfrm>
                <a:off x="2387677" y="1524911"/>
                <a:ext cx="3841328" cy="760770"/>
                <a:chOff x="2129400" y="534311"/>
                <a:chExt cx="3223969" cy="760770"/>
              </a:xfrm>
            </p:grpSpPr>
            <p:sp>
              <p:nvSpPr>
                <p:cNvPr id="69" name="Rectangle 68"/>
                <p:cNvSpPr/>
                <p:nvPr/>
              </p:nvSpPr>
              <p:spPr>
                <a:xfrm>
                  <a:off x="2129400" y="534311"/>
                  <a:ext cx="892766"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0" name="Rectangle 69"/>
                <p:cNvSpPr/>
                <p:nvPr/>
              </p:nvSpPr>
              <p:spPr>
                <a:xfrm>
                  <a:off x="3906684" y="534311"/>
                  <a:ext cx="879550"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1" name="Straight Connector 70"/>
                <p:cNvCxnSpPr/>
                <p:nvPr/>
              </p:nvCxnSpPr>
              <p:spPr>
                <a:xfrm>
                  <a:off x="2133327" y="1293780"/>
                  <a:ext cx="3220042" cy="1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a:grpSpLocks/>
              </p:cNvGrpSpPr>
              <p:nvPr/>
            </p:nvGrpSpPr>
            <p:grpSpPr bwMode="auto">
              <a:xfrm>
                <a:off x="2656526" y="2515863"/>
                <a:ext cx="3713579" cy="760770"/>
                <a:chOff x="2124808" y="534663"/>
                <a:chExt cx="3116751" cy="760770"/>
              </a:xfrm>
            </p:grpSpPr>
            <p:sp>
              <p:nvSpPr>
                <p:cNvPr id="66" name="Rectangle 65"/>
                <p:cNvSpPr/>
                <p:nvPr/>
              </p:nvSpPr>
              <p:spPr>
                <a:xfrm>
                  <a:off x="2124808" y="534663"/>
                  <a:ext cx="884127"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7" name="Rectangle 66"/>
                <p:cNvSpPr/>
                <p:nvPr/>
              </p:nvSpPr>
              <p:spPr>
                <a:xfrm>
                  <a:off x="3898563" y="534663"/>
                  <a:ext cx="892852"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8" name="Straight Connector 67"/>
                <p:cNvCxnSpPr/>
                <p:nvPr/>
              </p:nvCxnSpPr>
              <p:spPr>
                <a:xfrm>
                  <a:off x="2132661" y="1294132"/>
                  <a:ext cx="3108898" cy="1301"/>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a:grpSpLocks/>
              </p:cNvGrpSpPr>
              <p:nvPr/>
            </p:nvGrpSpPr>
            <p:grpSpPr bwMode="auto">
              <a:xfrm>
                <a:off x="2925382" y="3535426"/>
                <a:ext cx="3503965" cy="769089"/>
                <a:chOff x="2133013" y="533146"/>
                <a:chExt cx="2940826" cy="769089"/>
              </a:xfrm>
            </p:grpSpPr>
            <p:sp>
              <p:nvSpPr>
                <p:cNvPr id="63" name="Rectangle 62"/>
                <p:cNvSpPr/>
                <p:nvPr/>
              </p:nvSpPr>
              <p:spPr>
                <a:xfrm>
                  <a:off x="2133013" y="533146"/>
                  <a:ext cx="881409"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4" name="Rectangle 63"/>
                <p:cNvSpPr/>
                <p:nvPr/>
              </p:nvSpPr>
              <p:spPr>
                <a:xfrm>
                  <a:off x="3900878" y="533146"/>
                  <a:ext cx="888236"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5" name="Straight Connector 64"/>
                <p:cNvCxnSpPr/>
                <p:nvPr/>
              </p:nvCxnSpPr>
              <p:spPr>
                <a:xfrm>
                  <a:off x="2133014" y="1295215"/>
                  <a:ext cx="2940825" cy="702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2132854" y="3275333"/>
                <a:ext cx="3581569" cy="2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56233" y="4297495"/>
                <a:ext cx="3581569" cy="2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175946" y="1294729"/>
                <a:ext cx="19456"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47964" y="533962"/>
                <a:ext cx="0"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166891" y="2398954"/>
                <a:ext cx="3732322" cy="23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298398" y="1307471"/>
                <a:ext cx="1167" cy="2990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89"/>
              <p:cNvSpPr txBox="1">
                <a:spLocks noChangeArrowheads="1"/>
              </p:cNvSpPr>
              <p:nvPr/>
            </p:nvSpPr>
            <p:spPr bwMode="auto">
              <a:xfrm>
                <a:off x="5741685" y="1860433"/>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#2</a:t>
                </a:r>
              </a:p>
            </p:txBody>
          </p:sp>
          <p:sp>
            <p:nvSpPr>
              <p:cNvPr id="37" name="TextBox 90"/>
              <p:cNvSpPr txBox="1">
                <a:spLocks noChangeArrowheads="1"/>
              </p:cNvSpPr>
              <p:nvPr/>
            </p:nvSpPr>
            <p:spPr bwMode="auto">
              <a:xfrm>
                <a:off x="5940406" y="2832204"/>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#3</a:t>
                </a:r>
              </a:p>
            </p:txBody>
          </p:sp>
          <p:sp>
            <p:nvSpPr>
              <p:cNvPr id="38" name="TextBox 91"/>
              <p:cNvSpPr txBox="1">
                <a:spLocks noChangeArrowheads="1"/>
              </p:cNvSpPr>
              <p:nvPr/>
            </p:nvSpPr>
            <p:spPr bwMode="auto">
              <a:xfrm>
                <a:off x="6101893" y="3904425"/>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4</a:t>
                </a:r>
              </a:p>
            </p:txBody>
          </p:sp>
          <p:cxnSp>
            <p:nvCxnSpPr>
              <p:cNvPr id="39" name="Straight Connector 38"/>
              <p:cNvCxnSpPr/>
              <p:nvPr/>
            </p:nvCxnSpPr>
            <p:spPr>
              <a:xfrm flipH="1">
                <a:off x="5557895" y="1307474"/>
                <a:ext cx="8075" cy="29770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33653" y="2298426"/>
                <a:ext cx="108" cy="19782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15221" y="533961"/>
                <a:ext cx="8765" cy="39922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70045" y="546965"/>
                <a:ext cx="0" cy="39792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2143762" y="1270018"/>
                <a:ext cx="1041911"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7" name="Rectangle 46"/>
              <p:cNvSpPr/>
              <p:nvPr/>
            </p:nvSpPr>
            <p:spPr>
              <a:xfrm flipV="1">
                <a:off x="4250936" y="1270018"/>
                <a:ext cx="1043845" cy="8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8" name="Rectangle 47"/>
              <p:cNvSpPr/>
              <p:nvPr/>
            </p:nvSpPr>
            <p:spPr>
              <a:xfrm flipV="1">
                <a:off x="2404044" y="2260969"/>
                <a:ext cx="1032872"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9" name="Rectangle 48"/>
              <p:cNvSpPr/>
              <p:nvPr/>
            </p:nvSpPr>
            <p:spPr>
              <a:xfrm flipV="1">
                <a:off x="4515112" y="2260969"/>
                <a:ext cx="104681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0" name="Rectangle 49"/>
              <p:cNvSpPr/>
              <p:nvPr/>
            </p:nvSpPr>
            <p:spPr>
              <a:xfrm flipV="1">
                <a:off x="2679909" y="3251920"/>
                <a:ext cx="1020154"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1" name="Rectangle 50"/>
              <p:cNvSpPr/>
              <p:nvPr/>
            </p:nvSpPr>
            <p:spPr>
              <a:xfrm flipV="1">
                <a:off x="4779286" y="3251920"/>
                <a:ext cx="1049689"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2" name="Rectangle 51"/>
              <p:cNvSpPr/>
              <p:nvPr/>
            </p:nvSpPr>
            <p:spPr>
              <a:xfrm flipV="1">
                <a:off x="2937071" y="4274083"/>
                <a:ext cx="102914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3" name="Rectangle 52"/>
              <p:cNvSpPr/>
              <p:nvPr/>
            </p:nvSpPr>
            <p:spPr>
              <a:xfrm flipV="1">
                <a:off x="5043464" y="4274083"/>
                <a:ext cx="104663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54" name="Straight Connector 53"/>
              <p:cNvCxnSpPr/>
              <p:nvPr/>
            </p:nvCxnSpPr>
            <p:spPr>
              <a:xfrm>
                <a:off x="2382018" y="538511"/>
                <a:ext cx="0" cy="38701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436916" y="1294729"/>
                <a:ext cx="14483"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700063" y="1307470"/>
                <a:ext cx="1978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975572" y="1307470"/>
                <a:ext cx="935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237871" y="-437484"/>
                <a:ext cx="11687"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94"/>
              <p:cNvSpPr txBox="1">
                <a:spLocks noChangeArrowheads="1"/>
              </p:cNvSpPr>
              <p:nvPr/>
            </p:nvSpPr>
            <p:spPr bwMode="auto">
              <a:xfrm>
                <a:off x="2564184" y="-727665"/>
                <a:ext cx="1291914" cy="4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latin typeface="Times New Roman" pitchFamily="18" charset="0"/>
                    <a:cs typeface="Times New Roman" pitchFamily="18" charset="0"/>
                  </a:rPr>
                  <a:t>Duty Circle</a:t>
                </a:r>
                <a:endParaRPr lang="en-US" altLang="en-US" sz="1200" baseline="-25000" dirty="0">
                  <a:latin typeface="Times New Roman" pitchFamily="18" charset="0"/>
                  <a:cs typeface="Times New Roman" pitchFamily="18" charset="0"/>
                </a:endParaRPr>
              </a:p>
            </p:txBody>
          </p:sp>
          <p:cxnSp>
            <p:nvCxnSpPr>
              <p:cNvPr id="75" name="Straight Connector 74"/>
              <p:cNvCxnSpPr/>
              <p:nvPr/>
            </p:nvCxnSpPr>
            <p:spPr>
              <a:xfrm flipH="1">
                <a:off x="4230070" y="1182626"/>
                <a:ext cx="18704" cy="33435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bwMode="auto">
            <a:xfrm>
              <a:off x="4351868" y="1679377"/>
              <a:ext cx="2120461"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4" name="Rectangle 83"/>
          <p:cNvSpPr/>
          <p:nvPr/>
        </p:nvSpPr>
        <p:spPr>
          <a:xfrm>
            <a:off x="329086" y="990600"/>
            <a:ext cx="4364656" cy="338554"/>
          </a:xfrm>
          <a:prstGeom prst="rect">
            <a:avLst/>
          </a:prstGeom>
        </p:spPr>
        <p:txBody>
          <a:bodyPr wrap="none">
            <a:spAutoFit/>
          </a:bodyPr>
          <a:lstStyle/>
          <a:p>
            <a:pPr marL="171450" indent="-171450">
              <a:buFont typeface="Wingdings" panose="05000000000000000000" pitchFamily="2" charset="2"/>
              <a:buChar char="q"/>
            </a:pPr>
            <a:r>
              <a:rPr lang="en-US" altLang="en-US" sz="1600" b="1" dirty="0" smtClean="0"/>
              <a:t>A group of data LEDs: Global Phase Shift = 0</a:t>
            </a:r>
            <a:endParaRPr lang="en-US" altLang="en-US" sz="1600" b="1" dirty="0"/>
          </a:p>
        </p:txBody>
      </p:sp>
      <p:sp>
        <p:nvSpPr>
          <p:cNvPr id="87" name="TextBox 86"/>
          <p:cNvSpPr txBox="1">
            <a:spLocks noChangeArrowheads="1"/>
          </p:cNvSpPr>
          <p:nvPr/>
        </p:nvSpPr>
        <p:spPr bwMode="auto">
          <a:xfrm>
            <a:off x="189781" y="5819000"/>
            <a:ext cx="80146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S_Phase Shift </a:t>
            </a:r>
            <a:r>
              <a:rPr lang="en-US" altLang="en-US" b="1" dirty="0"/>
              <a:t>Value (compared to the spatial phase of the reference group): </a:t>
            </a:r>
            <a:r>
              <a:rPr lang="en-US" altLang="en-US" b="1" dirty="0" smtClean="0"/>
              <a:t>	</a:t>
            </a:r>
            <a:r>
              <a:rPr lang="en-US" altLang="en-US" dirty="0" smtClean="0">
                <a:latin typeface="+mn-lt"/>
              </a:rPr>
              <a:t>S_Phase_Shift =</a:t>
            </a:r>
            <a:r>
              <a:rPr lang="en-US" altLang="en-US" dirty="0">
                <a:latin typeface="+mn-lt"/>
                <a:cs typeface="Times New Roman" pitchFamily="18" charset="0"/>
              </a:rPr>
              <a:t> </a:t>
            </a:r>
            <a:r>
              <a:rPr lang="en-US" altLang="en-US" dirty="0" smtClean="0">
                <a:latin typeface="+mn-lt"/>
                <a:cs typeface="Times New Roman" pitchFamily="18" charset="0"/>
              </a:rPr>
              <a:t>0</a:t>
            </a:r>
            <a:endParaRPr lang="en-US" sz="1050" dirty="0" smtClean="0">
              <a:latin typeface="+mn-lt"/>
            </a:endParaRPr>
          </a:p>
        </p:txBody>
      </p:sp>
      <p:sp>
        <p:nvSpPr>
          <p:cNvPr id="76"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44132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12</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9" name="Group 8"/>
          <p:cNvGrpSpPr/>
          <p:nvPr/>
        </p:nvGrpSpPr>
        <p:grpSpPr>
          <a:xfrm>
            <a:off x="1676400" y="1371600"/>
            <a:ext cx="4931813" cy="3800048"/>
            <a:chOff x="4135987" y="1371600"/>
            <a:chExt cx="4931813" cy="3800048"/>
          </a:xfrm>
        </p:grpSpPr>
        <p:grpSp>
          <p:nvGrpSpPr>
            <p:cNvPr id="20" name="Group 19"/>
            <p:cNvGrpSpPr>
              <a:grpSpLocks/>
            </p:cNvGrpSpPr>
            <p:nvPr/>
          </p:nvGrpSpPr>
          <p:grpSpPr bwMode="auto">
            <a:xfrm>
              <a:off x="4135987" y="1371600"/>
              <a:ext cx="4931813" cy="3800048"/>
              <a:chOff x="1913574" y="-717262"/>
              <a:chExt cx="4931813" cy="6225905"/>
            </a:xfrm>
          </p:grpSpPr>
          <p:cxnSp>
            <p:nvCxnSpPr>
              <p:cNvPr id="22" name="Straight Connector 21"/>
              <p:cNvCxnSpPr/>
              <p:nvPr/>
            </p:nvCxnSpPr>
            <p:spPr>
              <a:xfrm>
                <a:off x="2385063" y="-385724"/>
                <a:ext cx="0" cy="53683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28613" y="533962"/>
                <a:ext cx="1"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77"/>
              <p:cNvSpPr txBox="1">
                <a:spLocks noChangeArrowheads="1"/>
              </p:cNvSpPr>
              <p:nvPr/>
            </p:nvSpPr>
            <p:spPr bwMode="auto">
              <a:xfrm>
                <a:off x="5486400" y="846072"/>
                <a:ext cx="787582"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 1</a:t>
                </a:r>
              </a:p>
            </p:txBody>
          </p:sp>
          <p:grpSp>
            <p:nvGrpSpPr>
              <p:cNvPr id="25" name="Group 24"/>
              <p:cNvGrpSpPr>
                <a:grpSpLocks/>
              </p:cNvGrpSpPr>
              <p:nvPr/>
            </p:nvGrpSpPr>
            <p:grpSpPr bwMode="auto">
              <a:xfrm>
                <a:off x="2132853" y="533962"/>
                <a:ext cx="3957246" cy="773510"/>
                <a:chOff x="2132972" y="533962"/>
                <a:chExt cx="3321259" cy="773510"/>
              </a:xfrm>
            </p:grpSpPr>
            <p:sp>
              <p:nvSpPr>
                <p:cNvPr id="72" name="Rectangle 71"/>
                <p:cNvSpPr/>
                <p:nvPr/>
              </p:nvSpPr>
              <p:spPr>
                <a:xfrm>
                  <a:off x="2132972" y="533962"/>
                  <a:ext cx="891781"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3" name="Rectangle 72"/>
                <p:cNvSpPr/>
                <p:nvPr/>
              </p:nvSpPr>
              <p:spPr>
                <a:xfrm>
                  <a:off x="3900839" y="533962"/>
                  <a:ext cx="885893"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4" name="Straight Connector 73"/>
                <p:cNvCxnSpPr/>
                <p:nvPr/>
              </p:nvCxnSpPr>
              <p:spPr>
                <a:xfrm>
                  <a:off x="2132973" y="1293431"/>
                  <a:ext cx="3321258" cy="14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2132854" y="2286983"/>
                <a:ext cx="3581569"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a:grpSpLocks/>
              </p:cNvGrpSpPr>
              <p:nvPr/>
            </p:nvGrpSpPr>
            <p:grpSpPr bwMode="auto">
              <a:xfrm>
                <a:off x="2387677" y="1524911"/>
                <a:ext cx="3841328" cy="760770"/>
                <a:chOff x="2129400" y="534311"/>
                <a:chExt cx="3223969" cy="760770"/>
              </a:xfrm>
            </p:grpSpPr>
            <p:sp>
              <p:nvSpPr>
                <p:cNvPr id="69" name="Rectangle 68"/>
                <p:cNvSpPr/>
                <p:nvPr/>
              </p:nvSpPr>
              <p:spPr>
                <a:xfrm>
                  <a:off x="2129400" y="534311"/>
                  <a:ext cx="892766"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0" name="Rectangle 69"/>
                <p:cNvSpPr/>
                <p:nvPr/>
              </p:nvSpPr>
              <p:spPr>
                <a:xfrm>
                  <a:off x="3906684" y="534311"/>
                  <a:ext cx="879550"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1" name="Straight Connector 70"/>
                <p:cNvCxnSpPr/>
                <p:nvPr/>
              </p:nvCxnSpPr>
              <p:spPr>
                <a:xfrm>
                  <a:off x="2133327" y="1293780"/>
                  <a:ext cx="3220042" cy="1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a:grpSpLocks/>
              </p:cNvGrpSpPr>
              <p:nvPr/>
            </p:nvGrpSpPr>
            <p:grpSpPr bwMode="auto">
              <a:xfrm>
                <a:off x="2656526" y="2515863"/>
                <a:ext cx="3713579" cy="760770"/>
                <a:chOff x="2124808" y="534663"/>
                <a:chExt cx="3116751" cy="760770"/>
              </a:xfrm>
            </p:grpSpPr>
            <p:sp>
              <p:nvSpPr>
                <p:cNvPr id="66" name="Rectangle 65"/>
                <p:cNvSpPr/>
                <p:nvPr/>
              </p:nvSpPr>
              <p:spPr>
                <a:xfrm>
                  <a:off x="2124808" y="534663"/>
                  <a:ext cx="884127"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7" name="Rectangle 66"/>
                <p:cNvSpPr/>
                <p:nvPr/>
              </p:nvSpPr>
              <p:spPr>
                <a:xfrm>
                  <a:off x="3898563" y="534663"/>
                  <a:ext cx="892852"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8" name="Straight Connector 67"/>
                <p:cNvCxnSpPr/>
                <p:nvPr/>
              </p:nvCxnSpPr>
              <p:spPr>
                <a:xfrm>
                  <a:off x="2132661" y="1294132"/>
                  <a:ext cx="3108898" cy="1301"/>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a:grpSpLocks/>
              </p:cNvGrpSpPr>
              <p:nvPr/>
            </p:nvGrpSpPr>
            <p:grpSpPr bwMode="auto">
              <a:xfrm>
                <a:off x="2925382" y="3535426"/>
                <a:ext cx="3503965" cy="769089"/>
                <a:chOff x="2133013" y="533146"/>
                <a:chExt cx="2940826" cy="769089"/>
              </a:xfrm>
            </p:grpSpPr>
            <p:sp>
              <p:nvSpPr>
                <p:cNvPr id="63" name="Rectangle 62"/>
                <p:cNvSpPr/>
                <p:nvPr/>
              </p:nvSpPr>
              <p:spPr>
                <a:xfrm>
                  <a:off x="2133013" y="533146"/>
                  <a:ext cx="881409"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4" name="Rectangle 63"/>
                <p:cNvSpPr/>
                <p:nvPr/>
              </p:nvSpPr>
              <p:spPr>
                <a:xfrm>
                  <a:off x="3900878" y="533146"/>
                  <a:ext cx="888236"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5" name="Straight Connector 64"/>
                <p:cNvCxnSpPr/>
                <p:nvPr/>
              </p:nvCxnSpPr>
              <p:spPr>
                <a:xfrm>
                  <a:off x="2133014" y="1295215"/>
                  <a:ext cx="2940825" cy="702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2132854" y="3275333"/>
                <a:ext cx="3581569" cy="2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56233" y="4297495"/>
                <a:ext cx="3581569" cy="2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175946" y="1294729"/>
                <a:ext cx="19456"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47964" y="533962"/>
                <a:ext cx="0"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166891" y="2398954"/>
                <a:ext cx="3732322" cy="23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298398" y="1307471"/>
                <a:ext cx="1167" cy="2990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89"/>
              <p:cNvSpPr txBox="1">
                <a:spLocks noChangeArrowheads="1"/>
              </p:cNvSpPr>
              <p:nvPr/>
            </p:nvSpPr>
            <p:spPr bwMode="auto">
              <a:xfrm>
                <a:off x="5741685" y="1860433"/>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#2</a:t>
                </a:r>
              </a:p>
            </p:txBody>
          </p:sp>
          <p:sp>
            <p:nvSpPr>
              <p:cNvPr id="37" name="TextBox 90"/>
              <p:cNvSpPr txBox="1">
                <a:spLocks noChangeArrowheads="1"/>
              </p:cNvSpPr>
              <p:nvPr/>
            </p:nvSpPr>
            <p:spPr bwMode="auto">
              <a:xfrm>
                <a:off x="5940406" y="2832204"/>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#3</a:t>
                </a:r>
              </a:p>
            </p:txBody>
          </p:sp>
          <p:sp>
            <p:nvSpPr>
              <p:cNvPr id="38" name="TextBox 91"/>
              <p:cNvSpPr txBox="1">
                <a:spLocks noChangeArrowheads="1"/>
              </p:cNvSpPr>
              <p:nvPr/>
            </p:nvSpPr>
            <p:spPr bwMode="auto">
              <a:xfrm>
                <a:off x="6101893" y="3904425"/>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4</a:t>
                </a:r>
              </a:p>
            </p:txBody>
          </p:sp>
          <p:cxnSp>
            <p:nvCxnSpPr>
              <p:cNvPr id="39" name="Straight Connector 38"/>
              <p:cNvCxnSpPr/>
              <p:nvPr/>
            </p:nvCxnSpPr>
            <p:spPr>
              <a:xfrm flipH="1">
                <a:off x="5557895" y="1307474"/>
                <a:ext cx="8075" cy="29770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33653" y="2298426"/>
                <a:ext cx="108" cy="19782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15221" y="533961"/>
                <a:ext cx="8765" cy="39922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70045" y="546965"/>
                <a:ext cx="0" cy="39792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2143762" y="1270018"/>
                <a:ext cx="1041911"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7" name="Rectangle 46"/>
              <p:cNvSpPr/>
              <p:nvPr/>
            </p:nvSpPr>
            <p:spPr>
              <a:xfrm flipV="1">
                <a:off x="4250936" y="1270018"/>
                <a:ext cx="1043845" cy="8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8" name="Rectangle 47"/>
              <p:cNvSpPr/>
              <p:nvPr/>
            </p:nvSpPr>
            <p:spPr>
              <a:xfrm flipV="1">
                <a:off x="2404044" y="2260969"/>
                <a:ext cx="1032872"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9" name="Rectangle 48"/>
              <p:cNvSpPr/>
              <p:nvPr/>
            </p:nvSpPr>
            <p:spPr>
              <a:xfrm flipV="1">
                <a:off x="4515112" y="2260969"/>
                <a:ext cx="104681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0" name="Rectangle 49"/>
              <p:cNvSpPr/>
              <p:nvPr/>
            </p:nvSpPr>
            <p:spPr>
              <a:xfrm flipV="1">
                <a:off x="2679909" y="3251920"/>
                <a:ext cx="1020154"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1" name="Rectangle 50"/>
              <p:cNvSpPr/>
              <p:nvPr/>
            </p:nvSpPr>
            <p:spPr>
              <a:xfrm flipV="1">
                <a:off x="4779286" y="3251920"/>
                <a:ext cx="1049689"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2" name="Rectangle 51"/>
              <p:cNvSpPr/>
              <p:nvPr/>
            </p:nvSpPr>
            <p:spPr>
              <a:xfrm flipV="1">
                <a:off x="2937071" y="4274083"/>
                <a:ext cx="102914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3" name="Rectangle 52"/>
              <p:cNvSpPr/>
              <p:nvPr/>
            </p:nvSpPr>
            <p:spPr>
              <a:xfrm flipV="1">
                <a:off x="5043464" y="4274083"/>
                <a:ext cx="104663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54" name="Straight Connector 53"/>
              <p:cNvCxnSpPr/>
              <p:nvPr/>
            </p:nvCxnSpPr>
            <p:spPr>
              <a:xfrm>
                <a:off x="2382018" y="538511"/>
                <a:ext cx="0" cy="38701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436916" y="1294729"/>
                <a:ext cx="14483"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700063" y="1307470"/>
                <a:ext cx="1978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975572" y="1307470"/>
                <a:ext cx="935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512299" y="-437484"/>
                <a:ext cx="11687" cy="53683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94"/>
              <p:cNvSpPr txBox="1">
                <a:spLocks noChangeArrowheads="1"/>
              </p:cNvSpPr>
              <p:nvPr/>
            </p:nvSpPr>
            <p:spPr bwMode="auto">
              <a:xfrm>
                <a:off x="1913574" y="5054815"/>
                <a:ext cx="685800" cy="4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solidFill>
                      <a:srgbClr val="FF0000"/>
                    </a:solidFill>
                    <a:latin typeface="Times New Roman" pitchFamily="18" charset="0"/>
                    <a:cs typeface="Times New Roman" pitchFamily="18" charset="0"/>
                  </a:rPr>
                  <a:t>2</a:t>
                </a:r>
                <a:r>
                  <a:rPr lang="el-GR" altLang="en-US" sz="1200" dirty="0" smtClean="0">
                    <a:solidFill>
                      <a:srgbClr val="FF0000"/>
                    </a:solidFill>
                    <a:latin typeface="Times New Roman" pitchFamily="18" charset="0"/>
                    <a:cs typeface="Times New Roman" pitchFamily="18" charset="0"/>
                  </a:rPr>
                  <a:t>π</a:t>
                </a:r>
                <a:r>
                  <a:rPr lang="en-US" altLang="en-US" sz="1200" dirty="0" smtClean="0">
                    <a:solidFill>
                      <a:srgbClr val="FF0000"/>
                    </a:solidFill>
                    <a:latin typeface="Times New Roman" pitchFamily="18" charset="0"/>
                    <a:cs typeface="Times New Roman" pitchFamily="18" charset="0"/>
                  </a:rPr>
                  <a:t>/8</a:t>
                </a:r>
                <a:endParaRPr lang="en-US" altLang="en-US" sz="1200" baseline="-25000" dirty="0">
                  <a:solidFill>
                    <a:srgbClr val="FF0000"/>
                  </a:solidFill>
                  <a:latin typeface="Times New Roman" pitchFamily="18" charset="0"/>
                  <a:cs typeface="Times New Roman" pitchFamily="18" charset="0"/>
                </a:endParaRPr>
              </a:p>
            </p:txBody>
          </p:sp>
          <p:cxnSp>
            <p:nvCxnSpPr>
              <p:cNvPr id="75" name="Straight Connector 74"/>
              <p:cNvCxnSpPr/>
              <p:nvPr/>
            </p:nvCxnSpPr>
            <p:spPr>
              <a:xfrm flipH="1">
                <a:off x="4230070" y="1182626"/>
                <a:ext cx="18704" cy="33435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143762" y="406336"/>
                <a:ext cx="0" cy="459426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94"/>
              <p:cNvSpPr txBox="1">
                <a:spLocks noChangeArrowheads="1"/>
              </p:cNvSpPr>
              <p:nvPr/>
            </p:nvSpPr>
            <p:spPr bwMode="auto">
              <a:xfrm>
                <a:off x="2904174" y="-717262"/>
                <a:ext cx="1291914" cy="4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latin typeface="Times New Roman" pitchFamily="18" charset="0"/>
                    <a:cs typeface="Times New Roman" pitchFamily="18" charset="0"/>
                  </a:rPr>
                  <a:t>Duty Circle</a:t>
                </a:r>
                <a:endParaRPr lang="en-US" altLang="en-US" sz="1200" baseline="-25000" dirty="0">
                  <a:latin typeface="Times New Roman" pitchFamily="18" charset="0"/>
                  <a:cs typeface="Times New Roman" pitchFamily="18" charset="0"/>
                </a:endParaRPr>
              </a:p>
            </p:txBody>
          </p:sp>
        </p:grpSp>
        <p:cxnSp>
          <p:nvCxnSpPr>
            <p:cNvPr id="21" name="Straight Arrow Connector 20"/>
            <p:cNvCxnSpPr/>
            <p:nvPr/>
          </p:nvCxnSpPr>
          <p:spPr bwMode="auto">
            <a:xfrm>
              <a:off x="4607246" y="1679377"/>
              <a:ext cx="2120461"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Arrow Connector 78"/>
            <p:cNvCxnSpPr/>
            <p:nvPr/>
          </p:nvCxnSpPr>
          <p:spPr bwMode="auto">
            <a:xfrm>
              <a:off x="4366175" y="4818965"/>
              <a:ext cx="238256" cy="0"/>
            </a:xfrm>
            <a:prstGeom prst="straightConnector1">
              <a:avLst/>
            </a:prstGeom>
            <a:solidFill>
              <a:schemeClr val="accent1"/>
            </a:solidFill>
            <a:ln w="12700"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6" name="Rectangle 75"/>
          <p:cNvSpPr/>
          <p:nvPr/>
        </p:nvSpPr>
        <p:spPr>
          <a:xfrm>
            <a:off x="329086" y="990600"/>
            <a:ext cx="4706097" cy="338554"/>
          </a:xfrm>
          <a:prstGeom prst="rect">
            <a:avLst/>
          </a:prstGeom>
        </p:spPr>
        <p:txBody>
          <a:bodyPr wrap="none">
            <a:spAutoFit/>
          </a:bodyPr>
          <a:lstStyle/>
          <a:p>
            <a:pPr marL="171450" indent="-171450">
              <a:buFont typeface="Wingdings" panose="05000000000000000000" pitchFamily="2" charset="2"/>
              <a:buChar char="q"/>
            </a:pPr>
            <a:r>
              <a:rPr lang="en-US" altLang="en-US" sz="1600" b="1" dirty="0" smtClean="0"/>
              <a:t>A group of data LEDs: </a:t>
            </a:r>
            <a:r>
              <a:rPr lang="en-US" altLang="en-US" sz="1600" b="1" dirty="0"/>
              <a:t>Global Phase Shift </a:t>
            </a:r>
            <a:r>
              <a:rPr lang="en-US" altLang="en-US" sz="1600" b="1" dirty="0" smtClean="0"/>
              <a:t>= 2</a:t>
            </a:r>
            <a:r>
              <a:rPr lang="el-GR" altLang="en-US" sz="1600" b="1" dirty="0" smtClean="0"/>
              <a:t>π</a:t>
            </a:r>
            <a:r>
              <a:rPr lang="en-US" altLang="en-US" sz="1600" b="1" dirty="0" smtClean="0"/>
              <a:t>/8</a:t>
            </a:r>
            <a:endParaRPr lang="en-US" altLang="en-US" sz="1600" b="1" dirty="0"/>
          </a:p>
        </p:txBody>
      </p:sp>
      <p:sp>
        <p:nvSpPr>
          <p:cNvPr id="7" name="Rectangle 6"/>
          <p:cNvSpPr/>
          <p:nvPr/>
        </p:nvSpPr>
        <p:spPr bwMode="auto">
          <a:xfrm>
            <a:off x="1439994" y="1848490"/>
            <a:ext cx="685800" cy="2611965"/>
          </a:xfrm>
          <a:prstGeom prst="rect">
            <a:avLst/>
          </a:prstGeom>
          <a:solidFill>
            <a:schemeClr val="bg1">
              <a:alpha val="8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1" name="TextBox 80"/>
          <p:cNvSpPr txBox="1">
            <a:spLocks noChangeArrowheads="1"/>
          </p:cNvSpPr>
          <p:nvPr/>
        </p:nvSpPr>
        <p:spPr bwMode="auto">
          <a:xfrm>
            <a:off x="189781" y="5819000"/>
            <a:ext cx="80146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S_Phase Shift </a:t>
            </a:r>
            <a:r>
              <a:rPr lang="en-US" altLang="en-US" b="1" dirty="0"/>
              <a:t>Value (compared to the spatial phase of the reference group): </a:t>
            </a:r>
            <a:r>
              <a:rPr lang="en-US" altLang="en-US" b="1" dirty="0" smtClean="0"/>
              <a:t>	</a:t>
            </a:r>
            <a:r>
              <a:rPr lang="en-US" altLang="en-US" dirty="0" smtClean="0">
                <a:latin typeface="+mn-lt"/>
              </a:rPr>
              <a:t>S_Phase_Shift =</a:t>
            </a:r>
            <a:r>
              <a:rPr lang="en-US" altLang="en-US" dirty="0">
                <a:latin typeface="+mn-lt"/>
                <a:cs typeface="Times New Roman" pitchFamily="18" charset="0"/>
              </a:rPr>
              <a:t> </a:t>
            </a:r>
            <a:r>
              <a:rPr lang="en-US" altLang="en-US" dirty="0" smtClean="0">
                <a:latin typeface="+mn-lt"/>
                <a:cs typeface="Times New Roman" pitchFamily="18" charset="0"/>
              </a:rPr>
              <a:t>1</a:t>
            </a:r>
            <a:endParaRPr lang="en-US" sz="1050" dirty="0" smtClean="0">
              <a:latin typeface="+mn-lt"/>
            </a:endParaRPr>
          </a:p>
        </p:txBody>
      </p:sp>
      <p:sp>
        <p:nvSpPr>
          <p:cNvPr id="8" name="Rectangle 7"/>
          <p:cNvSpPr/>
          <p:nvPr/>
        </p:nvSpPr>
        <p:spPr>
          <a:xfrm>
            <a:off x="231140" y="4680465"/>
            <a:ext cx="1446230" cy="276999"/>
          </a:xfrm>
          <a:prstGeom prst="rect">
            <a:avLst/>
          </a:prstGeom>
        </p:spPr>
        <p:txBody>
          <a:bodyPr wrap="none">
            <a:spAutoFit/>
          </a:bodyPr>
          <a:lstStyle/>
          <a:p>
            <a:r>
              <a:rPr lang="en-US" altLang="en-US" b="1" dirty="0"/>
              <a:t>Global Phase Shift </a:t>
            </a:r>
            <a:endParaRPr lang="en-US" dirty="0"/>
          </a:p>
        </p:txBody>
      </p:sp>
      <p:sp>
        <p:nvSpPr>
          <p:cNvPr id="77"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96589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13</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3" name="Group 2"/>
          <p:cNvGrpSpPr/>
          <p:nvPr/>
        </p:nvGrpSpPr>
        <p:grpSpPr>
          <a:xfrm>
            <a:off x="1752600" y="1386503"/>
            <a:ext cx="4855613" cy="3785145"/>
            <a:chOff x="1752600" y="1386503"/>
            <a:chExt cx="4855613" cy="3785145"/>
          </a:xfrm>
        </p:grpSpPr>
        <p:grpSp>
          <p:nvGrpSpPr>
            <p:cNvPr id="9" name="Group 8"/>
            <p:cNvGrpSpPr/>
            <p:nvPr/>
          </p:nvGrpSpPr>
          <p:grpSpPr>
            <a:xfrm>
              <a:off x="1895679" y="1386503"/>
              <a:ext cx="4712534" cy="3464054"/>
              <a:chOff x="4355266" y="1386503"/>
              <a:chExt cx="4712534" cy="3464054"/>
            </a:xfrm>
          </p:grpSpPr>
          <p:grpSp>
            <p:nvGrpSpPr>
              <p:cNvPr id="20" name="Group 19"/>
              <p:cNvGrpSpPr>
                <a:grpSpLocks/>
              </p:cNvGrpSpPr>
              <p:nvPr/>
            </p:nvGrpSpPr>
            <p:grpSpPr bwMode="auto">
              <a:xfrm>
                <a:off x="4355266" y="1386503"/>
                <a:ext cx="4712534" cy="3464054"/>
                <a:chOff x="2132853" y="-692845"/>
                <a:chExt cx="4712534" cy="5675421"/>
              </a:xfrm>
            </p:grpSpPr>
            <p:cxnSp>
              <p:nvCxnSpPr>
                <p:cNvPr id="22" name="Straight Connector 21"/>
                <p:cNvCxnSpPr/>
                <p:nvPr/>
              </p:nvCxnSpPr>
              <p:spPr>
                <a:xfrm>
                  <a:off x="2641673" y="-385725"/>
                  <a:ext cx="0"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28613" y="533962"/>
                  <a:ext cx="1"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77"/>
                <p:cNvSpPr txBox="1">
                  <a:spLocks noChangeArrowheads="1"/>
                </p:cNvSpPr>
                <p:nvPr/>
              </p:nvSpPr>
              <p:spPr bwMode="auto">
                <a:xfrm>
                  <a:off x="5486400" y="846072"/>
                  <a:ext cx="787582"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 1</a:t>
                  </a:r>
                </a:p>
              </p:txBody>
            </p:sp>
            <p:grpSp>
              <p:nvGrpSpPr>
                <p:cNvPr id="25" name="Group 24"/>
                <p:cNvGrpSpPr>
                  <a:grpSpLocks/>
                </p:cNvGrpSpPr>
                <p:nvPr/>
              </p:nvGrpSpPr>
              <p:grpSpPr bwMode="auto">
                <a:xfrm>
                  <a:off x="2132853" y="533962"/>
                  <a:ext cx="3957246" cy="773510"/>
                  <a:chOff x="2132972" y="533962"/>
                  <a:chExt cx="3321259" cy="773510"/>
                </a:xfrm>
              </p:grpSpPr>
              <p:sp>
                <p:nvSpPr>
                  <p:cNvPr id="72" name="Rectangle 71"/>
                  <p:cNvSpPr/>
                  <p:nvPr/>
                </p:nvSpPr>
                <p:spPr>
                  <a:xfrm>
                    <a:off x="2132972" y="533962"/>
                    <a:ext cx="891781"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3" name="Rectangle 72"/>
                  <p:cNvSpPr/>
                  <p:nvPr/>
                </p:nvSpPr>
                <p:spPr>
                  <a:xfrm>
                    <a:off x="3900839" y="533962"/>
                    <a:ext cx="885893"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4" name="Straight Connector 73"/>
                  <p:cNvCxnSpPr/>
                  <p:nvPr/>
                </p:nvCxnSpPr>
                <p:spPr>
                  <a:xfrm>
                    <a:off x="2132973" y="1293431"/>
                    <a:ext cx="3321258" cy="14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2132854" y="2286983"/>
                  <a:ext cx="3581569"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a:grpSpLocks/>
                </p:cNvGrpSpPr>
                <p:nvPr/>
              </p:nvGrpSpPr>
              <p:grpSpPr bwMode="auto">
                <a:xfrm>
                  <a:off x="2387677" y="1524911"/>
                  <a:ext cx="3841328" cy="760770"/>
                  <a:chOff x="2129400" y="534311"/>
                  <a:chExt cx="3223969" cy="760770"/>
                </a:xfrm>
              </p:grpSpPr>
              <p:sp>
                <p:nvSpPr>
                  <p:cNvPr id="69" name="Rectangle 68"/>
                  <p:cNvSpPr/>
                  <p:nvPr/>
                </p:nvSpPr>
                <p:spPr>
                  <a:xfrm>
                    <a:off x="2129400" y="534311"/>
                    <a:ext cx="892766"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0" name="Rectangle 69"/>
                  <p:cNvSpPr/>
                  <p:nvPr/>
                </p:nvSpPr>
                <p:spPr>
                  <a:xfrm>
                    <a:off x="3906684" y="534311"/>
                    <a:ext cx="879550"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1" name="Straight Connector 70"/>
                  <p:cNvCxnSpPr/>
                  <p:nvPr/>
                </p:nvCxnSpPr>
                <p:spPr>
                  <a:xfrm>
                    <a:off x="2133327" y="1293780"/>
                    <a:ext cx="3220042" cy="1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a:grpSpLocks/>
                </p:cNvGrpSpPr>
                <p:nvPr/>
              </p:nvGrpSpPr>
              <p:grpSpPr bwMode="auto">
                <a:xfrm>
                  <a:off x="2656526" y="2515863"/>
                  <a:ext cx="3713579" cy="760770"/>
                  <a:chOff x="2124808" y="534663"/>
                  <a:chExt cx="3116751" cy="760770"/>
                </a:xfrm>
              </p:grpSpPr>
              <p:sp>
                <p:nvSpPr>
                  <p:cNvPr id="66" name="Rectangle 65"/>
                  <p:cNvSpPr/>
                  <p:nvPr/>
                </p:nvSpPr>
                <p:spPr>
                  <a:xfrm>
                    <a:off x="2124808" y="534663"/>
                    <a:ext cx="884127"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7" name="Rectangle 66"/>
                  <p:cNvSpPr/>
                  <p:nvPr/>
                </p:nvSpPr>
                <p:spPr>
                  <a:xfrm>
                    <a:off x="3898563" y="534663"/>
                    <a:ext cx="892852"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8" name="Straight Connector 67"/>
                  <p:cNvCxnSpPr/>
                  <p:nvPr/>
                </p:nvCxnSpPr>
                <p:spPr>
                  <a:xfrm>
                    <a:off x="2132661" y="1294132"/>
                    <a:ext cx="3108898" cy="1301"/>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a:grpSpLocks/>
                </p:cNvGrpSpPr>
                <p:nvPr/>
              </p:nvGrpSpPr>
              <p:grpSpPr bwMode="auto">
                <a:xfrm>
                  <a:off x="2925382" y="3535426"/>
                  <a:ext cx="3503965" cy="769089"/>
                  <a:chOff x="2133013" y="533146"/>
                  <a:chExt cx="2940826" cy="769089"/>
                </a:xfrm>
              </p:grpSpPr>
              <p:sp>
                <p:nvSpPr>
                  <p:cNvPr id="63" name="Rectangle 62"/>
                  <p:cNvSpPr/>
                  <p:nvPr/>
                </p:nvSpPr>
                <p:spPr>
                  <a:xfrm>
                    <a:off x="2133013" y="533146"/>
                    <a:ext cx="881409"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4" name="Rectangle 63"/>
                  <p:cNvSpPr/>
                  <p:nvPr/>
                </p:nvSpPr>
                <p:spPr>
                  <a:xfrm>
                    <a:off x="3900878" y="533146"/>
                    <a:ext cx="888236"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5" name="Straight Connector 64"/>
                  <p:cNvCxnSpPr/>
                  <p:nvPr/>
                </p:nvCxnSpPr>
                <p:spPr>
                  <a:xfrm>
                    <a:off x="2133014" y="1295215"/>
                    <a:ext cx="2940825" cy="702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2132854" y="3275333"/>
                  <a:ext cx="3581569" cy="2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56233" y="4297495"/>
                  <a:ext cx="3581569" cy="2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175946" y="1294729"/>
                  <a:ext cx="19456"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47964" y="533962"/>
                  <a:ext cx="0"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166891" y="2398954"/>
                  <a:ext cx="3732322" cy="23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298398" y="1307471"/>
                  <a:ext cx="1167" cy="2990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89"/>
                <p:cNvSpPr txBox="1">
                  <a:spLocks noChangeArrowheads="1"/>
                </p:cNvSpPr>
                <p:nvPr/>
              </p:nvSpPr>
              <p:spPr bwMode="auto">
                <a:xfrm>
                  <a:off x="5741685" y="1860433"/>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#2</a:t>
                  </a:r>
                </a:p>
              </p:txBody>
            </p:sp>
            <p:sp>
              <p:nvSpPr>
                <p:cNvPr id="37" name="TextBox 90"/>
                <p:cNvSpPr txBox="1">
                  <a:spLocks noChangeArrowheads="1"/>
                </p:cNvSpPr>
                <p:nvPr/>
              </p:nvSpPr>
              <p:spPr bwMode="auto">
                <a:xfrm>
                  <a:off x="5940406" y="2832204"/>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#3</a:t>
                  </a:r>
                </a:p>
              </p:txBody>
            </p:sp>
            <p:sp>
              <p:nvSpPr>
                <p:cNvPr id="38" name="TextBox 91"/>
                <p:cNvSpPr txBox="1">
                  <a:spLocks noChangeArrowheads="1"/>
                </p:cNvSpPr>
                <p:nvPr/>
              </p:nvSpPr>
              <p:spPr bwMode="auto">
                <a:xfrm>
                  <a:off x="6101893" y="3904425"/>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4</a:t>
                  </a:r>
                </a:p>
              </p:txBody>
            </p:sp>
            <p:cxnSp>
              <p:nvCxnSpPr>
                <p:cNvPr id="39" name="Straight Connector 38"/>
                <p:cNvCxnSpPr/>
                <p:nvPr/>
              </p:nvCxnSpPr>
              <p:spPr>
                <a:xfrm flipH="1">
                  <a:off x="5557895" y="1307474"/>
                  <a:ext cx="8075" cy="29770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33653" y="2298426"/>
                  <a:ext cx="108" cy="19782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15221" y="533961"/>
                  <a:ext cx="8765" cy="39922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70045" y="546965"/>
                  <a:ext cx="0" cy="39792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2143762" y="1270018"/>
                  <a:ext cx="1041911"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7" name="Rectangle 46"/>
                <p:cNvSpPr/>
                <p:nvPr/>
              </p:nvSpPr>
              <p:spPr>
                <a:xfrm flipV="1">
                  <a:off x="4250936" y="1270018"/>
                  <a:ext cx="1043845" cy="8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8" name="Rectangle 47"/>
                <p:cNvSpPr/>
                <p:nvPr/>
              </p:nvSpPr>
              <p:spPr>
                <a:xfrm flipV="1">
                  <a:off x="2404044" y="2260969"/>
                  <a:ext cx="1032872"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9" name="Rectangle 48"/>
                <p:cNvSpPr/>
                <p:nvPr/>
              </p:nvSpPr>
              <p:spPr>
                <a:xfrm flipV="1">
                  <a:off x="4515112" y="2260969"/>
                  <a:ext cx="104681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0" name="Rectangle 49"/>
                <p:cNvSpPr/>
                <p:nvPr/>
              </p:nvSpPr>
              <p:spPr>
                <a:xfrm flipV="1">
                  <a:off x="2679909" y="3251920"/>
                  <a:ext cx="1020154"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1" name="Rectangle 50"/>
                <p:cNvSpPr/>
                <p:nvPr/>
              </p:nvSpPr>
              <p:spPr>
                <a:xfrm flipV="1">
                  <a:off x="4779286" y="3251920"/>
                  <a:ext cx="1049689"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2" name="Rectangle 51"/>
                <p:cNvSpPr/>
                <p:nvPr/>
              </p:nvSpPr>
              <p:spPr>
                <a:xfrm flipV="1">
                  <a:off x="2937071" y="4274083"/>
                  <a:ext cx="102914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3" name="Rectangle 52"/>
                <p:cNvSpPr/>
                <p:nvPr/>
              </p:nvSpPr>
              <p:spPr>
                <a:xfrm flipV="1">
                  <a:off x="5043464" y="4274083"/>
                  <a:ext cx="104663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54" name="Straight Connector 53"/>
                <p:cNvCxnSpPr/>
                <p:nvPr/>
              </p:nvCxnSpPr>
              <p:spPr>
                <a:xfrm>
                  <a:off x="2382018" y="538511"/>
                  <a:ext cx="0" cy="38701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436916" y="1294729"/>
                  <a:ext cx="14483"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700063" y="1307470"/>
                  <a:ext cx="1978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975572" y="1307470"/>
                  <a:ext cx="935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768909" y="-437484"/>
                  <a:ext cx="11687"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94"/>
                <p:cNvSpPr txBox="1">
                  <a:spLocks noChangeArrowheads="1"/>
                </p:cNvSpPr>
                <p:nvPr/>
              </p:nvSpPr>
              <p:spPr bwMode="auto">
                <a:xfrm>
                  <a:off x="3142608" y="-692845"/>
                  <a:ext cx="1291914" cy="4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latin typeface="Times New Roman" pitchFamily="18" charset="0"/>
                      <a:cs typeface="Times New Roman" pitchFamily="18" charset="0"/>
                    </a:rPr>
                    <a:t>Duty Circle</a:t>
                  </a:r>
                  <a:endParaRPr lang="en-US" altLang="en-US" sz="1200" baseline="-25000" dirty="0">
                    <a:latin typeface="Times New Roman" pitchFamily="18" charset="0"/>
                    <a:cs typeface="Times New Roman" pitchFamily="18" charset="0"/>
                  </a:endParaRPr>
                </a:p>
              </p:txBody>
            </p:sp>
            <p:cxnSp>
              <p:nvCxnSpPr>
                <p:cNvPr id="75" name="Straight Connector 74"/>
                <p:cNvCxnSpPr/>
                <p:nvPr/>
              </p:nvCxnSpPr>
              <p:spPr>
                <a:xfrm flipH="1">
                  <a:off x="4230070" y="1182626"/>
                  <a:ext cx="18704" cy="33435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bwMode="auto">
              <a:xfrm>
                <a:off x="4863856" y="1679377"/>
                <a:ext cx="2120461"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0" name="TextBox 94"/>
            <p:cNvSpPr txBox="1">
              <a:spLocks noChangeArrowheads="1"/>
            </p:cNvSpPr>
            <p:nvPr/>
          </p:nvSpPr>
          <p:spPr bwMode="auto">
            <a:xfrm>
              <a:off x="1752600" y="4894649"/>
              <a:ext cx="76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solidFill>
                    <a:srgbClr val="FF0000"/>
                  </a:solidFill>
                  <a:latin typeface="Times New Roman" pitchFamily="18" charset="0"/>
                  <a:cs typeface="Times New Roman" pitchFamily="18" charset="0"/>
                </a:rPr>
                <a:t>2 × 2</a:t>
              </a:r>
              <a:r>
                <a:rPr lang="el-GR" altLang="en-US" sz="1200" dirty="0" smtClean="0">
                  <a:solidFill>
                    <a:srgbClr val="FF0000"/>
                  </a:solidFill>
                  <a:latin typeface="Times New Roman" pitchFamily="18" charset="0"/>
                  <a:cs typeface="Times New Roman" pitchFamily="18" charset="0"/>
                </a:rPr>
                <a:t>π</a:t>
              </a:r>
              <a:r>
                <a:rPr lang="en-US" altLang="en-US" sz="1200" dirty="0" smtClean="0">
                  <a:solidFill>
                    <a:srgbClr val="FF0000"/>
                  </a:solidFill>
                  <a:latin typeface="Times New Roman" pitchFamily="18" charset="0"/>
                  <a:cs typeface="Times New Roman" pitchFamily="18" charset="0"/>
                </a:rPr>
                <a:t>/8</a:t>
              </a:r>
              <a:endParaRPr lang="en-US" altLang="en-US" sz="1200" baseline="-25000" dirty="0">
                <a:solidFill>
                  <a:srgbClr val="FF0000"/>
                </a:solidFill>
                <a:latin typeface="Times New Roman" pitchFamily="18" charset="0"/>
                <a:cs typeface="Times New Roman" pitchFamily="18" charset="0"/>
              </a:endParaRPr>
            </a:p>
          </p:txBody>
        </p:sp>
        <p:cxnSp>
          <p:nvCxnSpPr>
            <p:cNvPr id="76" name="Straight Connector 75"/>
            <p:cNvCxnSpPr/>
            <p:nvPr/>
          </p:nvCxnSpPr>
          <p:spPr bwMode="auto">
            <a:xfrm>
              <a:off x="1906588" y="2057400"/>
              <a:ext cx="0" cy="28041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bwMode="auto">
            <a:xfrm>
              <a:off x="1952628" y="4818965"/>
              <a:ext cx="423069" cy="0"/>
            </a:xfrm>
            <a:prstGeom prst="straightConnector1">
              <a:avLst/>
            </a:prstGeom>
            <a:solidFill>
              <a:schemeClr val="accent1"/>
            </a:solidFill>
            <a:ln w="19050" cap="flat" cmpd="sng" algn="ctr">
              <a:solidFill>
                <a:srgbClr val="C00000"/>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8" name="Rectangle 77"/>
          <p:cNvSpPr/>
          <p:nvPr/>
        </p:nvSpPr>
        <p:spPr bwMode="auto">
          <a:xfrm>
            <a:off x="1439993" y="1848490"/>
            <a:ext cx="935703" cy="2611965"/>
          </a:xfrm>
          <a:prstGeom prst="rect">
            <a:avLst/>
          </a:prstGeom>
          <a:solidFill>
            <a:schemeClr val="bg1">
              <a:alpha val="8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9" name="Rectangle 78"/>
          <p:cNvSpPr/>
          <p:nvPr/>
        </p:nvSpPr>
        <p:spPr>
          <a:xfrm>
            <a:off x="329086" y="990600"/>
            <a:ext cx="4957767" cy="338554"/>
          </a:xfrm>
          <a:prstGeom prst="rect">
            <a:avLst/>
          </a:prstGeom>
        </p:spPr>
        <p:txBody>
          <a:bodyPr wrap="none">
            <a:spAutoFit/>
          </a:bodyPr>
          <a:lstStyle/>
          <a:p>
            <a:pPr marL="171450" indent="-171450">
              <a:buFont typeface="Wingdings" panose="05000000000000000000" pitchFamily="2" charset="2"/>
              <a:buChar char="q"/>
            </a:pPr>
            <a:r>
              <a:rPr lang="en-US" altLang="en-US" sz="1600" b="1" dirty="0" smtClean="0"/>
              <a:t>A group of data LEDs: </a:t>
            </a:r>
            <a:r>
              <a:rPr lang="en-US" altLang="en-US" sz="1600" b="1" dirty="0"/>
              <a:t>Global Phase Shift </a:t>
            </a:r>
            <a:r>
              <a:rPr lang="en-US" altLang="en-US" sz="1600" dirty="0" smtClean="0"/>
              <a:t>= </a:t>
            </a:r>
            <a:r>
              <a:rPr lang="en-US" altLang="en-US" sz="1600" dirty="0">
                <a:cs typeface="Times New Roman" pitchFamily="18" charset="0"/>
              </a:rPr>
              <a:t>2 × </a:t>
            </a:r>
            <a:r>
              <a:rPr lang="en-US" altLang="en-US" sz="1600" b="1" dirty="0" smtClean="0"/>
              <a:t>2</a:t>
            </a:r>
            <a:r>
              <a:rPr lang="el-GR" altLang="en-US" sz="1600" b="1" dirty="0" smtClean="0"/>
              <a:t>π</a:t>
            </a:r>
            <a:r>
              <a:rPr lang="en-US" altLang="en-US" sz="1600" b="1" dirty="0" smtClean="0"/>
              <a:t>/8</a:t>
            </a:r>
            <a:endParaRPr lang="en-US" altLang="en-US" sz="1600" b="1" dirty="0"/>
          </a:p>
        </p:txBody>
      </p:sp>
      <p:sp>
        <p:nvSpPr>
          <p:cNvPr id="81" name="TextBox 80"/>
          <p:cNvSpPr txBox="1">
            <a:spLocks noChangeArrowheads="1"/>
          </p:cNvSpPr>
          <p:nvPr/>
        </p:nvSpPr>
        <p:spPr bwMode="auto">
          <a:xfrm>
            <a:off x="189781" y="5819000"/>
            <a:ext cx="80146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S_Phase Shift </a:t>
            </a:r>
            <a:r>
              <a:rPr lang="en-US" altLang="en-US" b="1" dirty="0"/>
              <a:t>Value (compared to the spatial phase of the reference group): </a:t>
            </a:r>
            <a:r>
              <a:rPr lang="en-US" altLang="en-US" b="1" dirty="0" smtClean="0"/>
              <a:t>	</a:t>
            </a:r>
            <a:r>
              <a:rPr lang="en-US" altLang="en-US" dirty="0" smtClean="0">
                <a:latin typeface="+mn-lt"/>
              </a:rPr>
              <a:t>S_Phase_Shift =</a:t>
            </a:r>
            <a:r>
              <a:rPr lang="en-US" altLang="en-US" dirty="0">
                <a:latin typeface="+mn-lt"/>
                <a:cs typeface="Times New Roman" pitchFamily="18" charset="0"/>
              </a:rPr>
              <a:t> </a:t>
            </a:r>
            <a:r>
              <a:rPr lang="en-US" altLang="en-US" dirty="0" smtClean="0">
                <a:latin typeface="+mn-lt"/>
                <a:cs typeface="Times New Roman" pitchFamily="18" charset="0"/>
              </a:rPr>
              <a:t>2</a:t>
            </a:r>
            <a:endParaRPr lang="en-US" sz="1050" dirty="0" smtClean="0">
              <a:latin typeface="+mn-lt"/>
            </a:endParaRPr>
          </a:p>
        </p:txBody>
      </p:sp>
      <p:sp>
        <p:nvSpPr>
          <p:cNvPr id="82" name="Rectangle 81"/>
          <p:cNvSpPr/>
          <p:nvPr/>
        </p:nvSpPr>
        <p:spPr>
          <a:xfrm>
            <a:off x="231140" y="4680465"/>
            <a:ext cx="1446230" cy="276999"/>
          </a:xfrm>
          <a:prstGeom prst="rect">
            <a:avLst/>
          </a:prstGeom>
        </p:spPr>
        <p:txBody>
          <a:bodyPr wrap="none">
            <a:spAutoFit/>
          </a:bodyPr>
          <a:lstStyle/>
          <a:p>
            <a:r>
              <a:rPr lang="en-US" altLang="en-US" b="1" dirty="0"/>
              <a:t>Global Phase Shift </a:t>
            </a:r>
            <a:endParaRPr lang="en-US" dirty="0"/>
          </a:p>
        </p:txBody>
      </p:sp>
      <p:sp>
        <p:nvSpPr>
          <p:cNvPr id="8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21713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14</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3" name="Group 2"/>
          <p:cNvGrpSpPr/>
          <p:nvPr/>
        </p:nvGrpSpPr>
        <p:grpSpPr>
          <a:xfrm>
            <a:off x="1895679" y="1365250"/>
            <a:ext cx="4712534" cy="3806398"/>
            <a:chOff x="1895679" y="1365250"/>
            <a:chExt cx="4712534" cy="3806398"/>
          </a:xfrm>
        </p:grpSpPr>
        <p:grpSp>
          <p:nvGrpSpPr>
            <p:cNvPr id="9" name="Group 8"/>
            <p:cNvGrpSpPr/>
            <p:nvPr/>
          </p:nvGrpSpPr>
          <p:grpSpPr>
            <a:xfrm>
              <a:off x="1895679" y="1365250"/>
              <a:ext cx="4712534" cy="3485307"/>
              <a:chOff x="4355266" y="1365250"/>
              <a:chExt cx="4712534" cy="3485307"/>
            </a:xfrm>
          </p:grpSpPr>
          <p:grpSp>
            <p:nvGrpSpPr>
              <p:cNvPr id="20" name="Group 19"/>
              <p:cNvGrpSpPr>
                <a:grpSpLocks/>
              </p:cNvGrpSpPr>
              <p:nvPr/>
            </p:nvGrpSpPr>
            <p:grpSpPr bwMode="auto">
              <a:xfrm>
                <a:off x="4355266" y="1365250"/>
                <a:ext cx="4712534" cy="3485307"/>
                <a:chOff x="2132853" y="-727665"/>
                <a:chExt cx="4712534" cy="5710241"/>
              </a:xfrm>
            </p:grpSpPr>
            <p:cxnSp>
              <p:nvCxnSpPr>
                <p:cNvPr id="22" name="Straight Connector 21"/>
                <p:cNvCxnSpPr/>
                <p:nvPr/>
              </p:nvCxnSpPr>
              <p:spPr>
                <a:xfrm>
                  <a:off x="2927429" y="-385725"/>
                  <a:ext cx="0"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28613" y="533962"/>
                  <a:ext cx="1"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77"/>
                <p:cNvSpPr txBox="1">
                  <a:spLocks noChangeArrowheads="1"/>
                </p:cNvSpPr>
                <p:nvPr/>
              </p:nvSpPr>
              <p:spPr bwMode="auto">
                <a:xfrm>
                  <a:off x="5486400" y="846072"/>
                  <a:ext cx="787582"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 1</a:t>
                  </a:r>
                </a:p>
              </p:txBody>
            </p:sp>
            <p:grpSp>
              <p:nvGrpSpPr>
                <p:cNvPr id="25" name="Group 24"/>
                <p:cNvGrpSpPr>
                  <a:grpSpLocks/>
                </p:cNvGrpSpPr>
                <p:nvPr/>
              </p:nvGrpSpPr>
              <p:grpSpPr bwMode="auto">
                <a:xfrm>
                  <a:off x="2132853" y="533962"/>
                  <a:ext cx="3957246" cy="773510"/>
                  <a:chOff x="2132972" y="533962"/>
                  <a:chExt cx="3321259" cy="773510"/>
                </a:xfrm>
              </p:grpSpPr>
              <p:sp>
                <p:nvSpPr>
                  <p:cNvPr id="72" name="Rectangle 71"/>
                  <p:cNvSpPr/>
                  <p:nvPr/>
                </p:nvSpPr>
                <p:spPr>
                  <a:xfrm>
                    <a:off x="2132972" y="533962"/>
                    <a:ext cx="891781"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3" name="Rectangle 72"/>
                  <p:cNvSpPr/>
                  <p:nvPr/>
                </p:nvSpPr>
                <p:spPr>
                  <a:xfrm>
                    <a:off x="3900839" y="533962"/>
                    <a:ext cx="885893"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4" name="Straight Connector 73"/>
                  <p:cNvCxnSpPr/>
                  <p:nvPr/>
                </p:nvCxnSpPr>
                <p:spPr>
                  <a:xfrm>
                    <a:off x="2132973" y="1293431"/>
                    <a:ext cx="3321258" cy="14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2132854" y="2286983"/>
                  <a:ext cx="3581569"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a:grpSpLocks/>
                </p:cNvGrpSpPr>
                <p:nvPr/>
              </p:nvGrpSpPr>
              <p:grpSpPr bwMode="auto">
                <a:xfrm>
                  <a:off x="2387677" y="1524911"/>
                  <a:ext cx="3841328" cy="760770"/>
                  <a:chOff x="2129400" y="534311"/>
                  <a:chExt cx="3223969" cy="760770"/>
                </a:xfrm>
              </p:grpSpPr>
              <p:sp>
                <p:nvSpPr>
                  <p:cNvPr id="69" name="Rectangle 68"/>
                  <p:cNvSpPr/>
                  <p:nvPr/>
                </p:nvSpPr>
                <p:spPr>
                  <a:xfrm>
                    <a:off x="2129400" y="534311"/>
                    <a:ext cx="892766"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0" name="Rectangle 69"/>
                  <p:cNvSpPr/>
                  <p:nvPr/>
                </p:nvSpPr>
                <p:spPr>
                  <a:xfrm>
                    <a:off x="3906684" y="534311"/>
                    <a:ext cx="879550"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1" name="Straight Connector 70"/>
                  <p:cNvCxnSpPr/>
                  <p:nvPr/>
                </p:nvCxnSpPr>
                <p:spPr>
                  <a:xfrm>
                    <a:off x="2133327" y="1293780"/>
                    <a:ext cx="3220042" cy="1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a:grpSpLocks/>
                </p:cNvGrpSpPr>
                <p:nvPr/>
              </p:nvGrpSpPr>
              <p:grpSpPr bwMode="auto">
                <a:xfrm>
                  <a:off x="2656526" y="2515863"/>
                  <a:ext cx="3713579" cy="760770"/>
                  <a:chOff x="2124808" y="534663"/>
                  <a:chExt cx="3116751" cy="760770"/>
                </a:xfrm>
              </p:grpSpPr>
              <p:sp>
                <p:nvSpPr>
                  <p:cNvPr id="66" name="Rectangle 65"/>
                  <p:cNvSpPr/>
                  <p:nvPr/>
                </p:nvSpPr>
                <p:spPr>
                  <a:xfrm>
                    <a:off x="2124808" y="534663"/>
                    <a:ext cx="884127"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7" name="Rectangle 66"/>
                  <p:cNvSpPr/>
                  <p:nvPr/>
                </p:nvSpPr>
                <p:spPr>
                  <a:xfrm>
                    <a:off x="3898563" y="534663"/>
                    <a:ext cx="892852"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8" name="Straight Connector 67"/>
                  <p:cNvCxnSpPr/>
                  <p:nvPr/>
                </p:nvCxnSpPr>
                <p:spPr>
                  <a:xfrm>
                    <a:off x="2132661" y="1294132"/>
                    <a:ext cx="3108898" cy="1301"/>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a:grpSpLocks/>
                </p:cNvGrpSpPr>
                <p:nvPr/>
              </p:nvGrpSpPr>
              <p:grpSpPr bwMode="auto">
                <a:xfrm>
                  <a:off x="2925382" y="3535426"/>
                  <a:ext cx="3503965" cy="769089"/>
                  <a:chOff x="2133013" y="533146"/>
                  <a:chExt cx="2940826" cy="769089"/>
                </a:xfrm>
              </p:grpSpPr>
              <p:sp>
                <p:nvSpPr>
                  <p:cNvPr id="63" name="Rectangle 62"/>
                  <p:cNvSpPr/>
                  <p:nvPr/>
                </p:nvSpPr>
                <p:spPr>
                  <a:xfrm>
                    <a:off x="2133013" y="533146"/>
                    <a:ext cx="881409"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4" name="Rectangle 63"/>
                  <p:cNvSpPr/>
                  <p:nvPr/>
                </p:nvSpPr>
                <p:spPr>
                  <a:xfrm>
                    <a:off x="3900878" y="533146"/>
                    <a:ext cx="888236"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5" name="Straight Connector 64"/>
                  <p:cNvCxnSpPr/>
                  <p:nvPr/>
                </p:nvCxnSpPr>
                <p:spPr>
                  <a:xfrm>
                    <a:off x="2133014" y="1295215"/>
                    <a:ext cx="2940825" cy="702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2132854" y="3275333"/>
                  <a:ext cx="3581569" cy="2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56233" y="4297495"/>
                  <a:ext cx="3581569" cy="2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175946" y="1294729"/>
                  <a:ext cx="19456"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47964" y="533962"/>
                  <a:ext cx="0"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166891" y="2398954"/>
                  <a:ext cx="3732322" cy="23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298398" y="1307471"/>
                  <a:ext cx="1167" cy="2990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89"/>
                <p:cNvSpPr txBox="1">
                  <a:spLocks noChangeArrowheads="1"/>
                </p:cNvSpPr>
                <p:nvPr/>
              </p:nvSpPr>
              <p:spPr bwMode="auto">
                <a:xfrm>
                  <a:off x="5741685" y="1860433"/>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#2</a:t>
                  </a:r>
                </a:p>
              </p:txBody>
            </p:sp>
            <p:sp>
              <p:nvSpPr>
                <p:cNvPr id="37" name="TextBox 90"/>
                <p:cNvSpPr txBox="1">
                  <a:spLocks noChangeArrowheads="1"/>
                </p:cNvSpPr>
                <p:nvPr/>
              </p:nvSpPr>
              <p:spPr bwMode="auto">
                <a:xfrm>
                  <a:off x="5940406" y="2832204"/>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#3</a:t>
                  </a:r>
                </a:p>
              </p:txBody>
            </p:sp>
            <p:sp>
              <p:nvSpPr>
                <p:cNvPr id="38" name="TextBox 91"/>
                <p:cNvSpPr txBox="1">
                  <a:spLocks noChangeArrowheads="1"/>
                </p:cNvSpPr>
                <p:nvPr/>
              </p:nvSpPr>
              <p:spPr bwMode="auto">
                <a:xfrm>
                  <a:off x="6101893" y="3904425"/>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4</a:t>
                  </a:r>
                </a:p>
              </p:txBody>
            </p:sp>
            <p:cxnSp>
              <p:nvCxnSpPr>
                <p:cNvPr id="39" name="Straight Connector 38"/>
                <p:cNvCxnSpPr/>
                <p:nvPr/>
              </p:nvCxnSpPr>
              <p:spPr>
                <a:xfrm flipH="1">
                  <a:off x="5557895" y="1307474"/>
                  <a:ext cx="8075" cy="29770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33653" y="2298426"/>
                  <a:ext cx="108" cy="19782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15221" y="533961"/>
                  <a:ext cx="8765" cy="39922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70045" y="546965"/>
                  <a:ext cx="0" cy="39792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2143762" y="1270018"/>
                  <a:ext cx="1041911"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7" name="Rectangle 46"/>
                <p:cNvSpPr/>
                <p:nvPr/>
              </p:nvSpPr>
              <p:spPr>
                <a:xfrm flipV="1">
                  <a:off x="4250936" y="1270018"/>
                  <a:ext cx="1043845" cy="8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8" name="Rectangle 47"/>
                <p:cNvSpPr/>
                <p:nvPr/>
              </p:nvSpPr>
              <p:spPr>
                <a:xfrm flipV="1">
                  <a:off x="2404044" y="2260969"/>
                  <a:ext cx="1032872"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9" name="Rectangle 48"/>
                <p:cNvSpPr/>
                <p:nvPr/>
              </p:nvSpPr>
              <p:spPr>
                <a:xfrm flipV="1">
                  <a:off x="4515112" y="2260969"/>
                  <a:ext cx="104681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0" name="Rectangle 49"/>
                <p:cNvSpPr/>
                <p:nvPr/>
              </p:nvSpPr>
              <p:spPr>
                <a:xfrm flipV="1">
                  <a:off x="2679909" y="3251920"/>
                  <a:ext cx="1020154"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1" name="Rectangle 50"/>
                <p:cNvSpPr/>
                <p:nvPr/>
              </p:nvSpPr>
              <p:spPr>
                <a:xfrm flipV="1">
                  <a:off x="4779286" y="3251920"/>
                  <a:ext cx="1049689"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2" name="Rectangle 51"/>
                <p:cNvSpPr/>
                <p:nvPr/>
              </p:nvSpPr>
              <p:spPr>
                <a:xfrm flipV="1">
                  <a:off x="2937071" y="4274083"/>
                  <a:ext cx="102914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3" name="Rectangle 52"/>
                <p:cNvSpPr/>
                <p:nvPr/>
              </p:nvSpPr>
              <p:spPr>
                <a:xfrm flipV="1">
                  <a:off x="5043464" y="4274083"/>
                  <a:ext cx="104663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54" name="Straight Connector 53"/>
                <p:cNvCxnSpPr/>
                <p:nvPr/>
              </p:nvCxnSpPr>
              <p:spPr>
                <a:xfrm>
                  <a:off x="2382018" y="538511"/>
                  <a:ext cx="0" cy="38701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436916" y="1294729"/>
                  <a:ext cx="14483"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700063" y="1307470"/>
                  <a:ext cx="1978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975572" y="1307470"/>
                  <a:ext cx="935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035613" y="-437484"/>
                  <a:ext cx="11687"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94"/>
                <p:cNvSpPr txBox="1">
                  <a:spLocks noChangeArrowheads="1"/>
                </p:cNvSpPr>
                <p:nvPr/>
              </p:nvSpPr>
              <p:spPr bwMode="auto">
                <a:xfrm>
                  <a:off x="3361928" y="-727665"/>
                  <a:ext cx="1291914" cy="4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latin typeface="Times New Roman" pitchFamily="18" charset="0"/>
                      <a:cs typeface="Times New Roman" pitchFamily="18" charset="0"/>
                    </a:rPr>
                    <a:t>Duty Circle</a:t>
                  </a:r>
                  <a:endParaRPr lang="en-US" altLang="en-US" sz="1200" baseline="-25000" dirty="0">
                    <a:latin typeface="Times New Roman" pitchFamily="18" charset="0"/>
                    <a:cs typeface="Times New Roman" pitchFamily="18" charset="0"/>
                  </a:endParaRPr>
                </a:p>
              </p:txBody>
            </p:sp>
            <p:cxnSp>
              <p:nvCxnSpPr>
                <p:cNvPr id="75" name="Straight Connector 74"/>
                <p:cNvCxnSpPr/>
                <p:nvPr/>
              </p:nvCxnSpPr>
              <p:spPr>
                <a:xfrm flipH="1">
                  <a:off x="4230070" y="1182626"/>
                  <a:ext cx="18704" cy="33435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bwMode="auto">
              <a:xfrm>
                <a:off x="5140086" y="1679377"/>
                <a:ext cx="2120461"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0" name="TextBox 94"/>
            <p:cNvSpPr txBox="1">
              <a:spLocks noChangeArrowheads="1"/>
            </p:cNvSpPr>
            <p:nvPr/>
          </p:nvSpPr>
          <p:spPr bwMode="auto">
            <a:xfrm>
              <a:off x="1905000" y="4894649"/>
              <a:ext cx="76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solidFill>
                    <a:srgbClr val="FF0000"/>
                  </a:solidFill>
                  <a:latin typeface="Times New Roman" pitchFamily="18" charset="0"/>
                  <a:cs typeface="Times New Roman" pitchFamily="18" charset="0"/>
                </a:rPr>
                <a:t>3 × 2</a:t>
              </a:r>
              <a:r>
                <a:rPr lang="el-GR" altLang="en-US" sz="1200" dirty="0" smtClean="0">
                  <a:solidFill>
                    <a:srgbClr val="FF0000"/>
                  </a:solidFill>
                  <a:latin typeface="Times New Roman" pitchFamily="18" charset="0"/>
                  <a:cs typeface="Times New Roman" pitchFamily="18" charset="0"/>
                </a:rPr>
                <a:t>π</a:t>
              </a:r>
              <a:r>
                <a:rPr lang="en-US" altLang="en-US" sz="1200" dirty="0" smtClean="0">
                  <a:solidFill>
                    <a:srgbClr val="FF0000"/>
                  </a:solidFill>
                  <a:latin typeface="Times New Roman" pitchFamily="18" charset="0"/>
                  <a:cs typeface="Times New Roman" pitchFamily="18" charset="0"/>
                </a:rPr>
                <a:t>/8</a:t>
              </a:r>
              <a:endParaRPr lang="en-US" altLang="en-US" sz="1200" baseline="-25000" dirty="0">
                <a:solidFill>
                  <a:srgbClr val="FF0000"/>
                </a:solidFill>
                <a:latin typeface="Times New Roman" pitchFamily="18" charset="0"/>
                <a:cs typeface="Times New Roman" pitchFamily="18" charset="0"/>
              </a:endParaRPr>
            </a:p>
          </p:txBody>
        </p:sp>
        <p:cxnSp>
          <p:nvCxnSpPr>
            <p:cNvPr id="76" name="Straight Connector 75"/>
            <p:cNvCxnSpPr/>
            <p:nvPr/>
          </p:nvCxnSpPr>
          <p:spPr bwMode="auto">
            <a:xfrm>
              <a:off x="1906588" y="2057400"/>
              <a:ext cx="0" cy="28041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bwMode="auto">
            <a:xfrm>
              <a:off x="1952628" y="4818965"/>
              <a:ext cx="714372" cy="0"/>
            </a:xfrm>
            <a:prstGeom prst="straightConnector1">
              <a:avLst/>
            </a:prstGeom>
            <a:solidFill>
              <a:schemeClr val="accent1"/>
            </a:solidFill>
            <a:ln w="19050" cap="flat" cmpd="sng" algn="ctr">
              <a:solidFill>
                <a:srgbClr val="C00000"/>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8" name="Rectangle 77"/>
          <p:cNvSpPr/>
          <p:nvPr/>
        </p:nvSpPr>
        <p:spPr bwMode="auto">
          <a:xfrm>
            <a:off x="1433643" y="1848490"/>
            <a:ext cx="1227007" cy="2611965"/>
          </a:xfrm>
          <a:prstGeom prst="rect">
            <a:avLst/>
          </a:prstGeom>
          <a:solidFill>
            <a:schemeClr val="bg1">
              <a:alpha val="8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9" name="Rectangle 78"/>
          <p:cNvSpPr/>
          <p:nvPr/>
        </p:nvSpPr>
        <p:spPr>
          <a:xfrm>
            <a:off x="329086" y="990600"/>
            <a:ext cx="4957767" cy="338554"/>
          </a:xfrm>
          <a:prstGeom prst="rect">
            <a:avLst/>
          </a:prstGeom>
        </p:spPr>
        <p:txBody>
          <a:bodyPr wrap="none">
            <a:spAutoFit/>
          </a:bodyPr>
          <a:lstStyle/>
          <a:p>
            <a:pPr marL="171450" indent="-171450">
              <a:buFont typeface="Wingdings" panose="05000000000000000000" pitchFamily="2" charset="2"/>
              <a:buChar char="q"/>
            </a:pPr>
            <a:r>
              <a:rPr lang="en-US" altLang="en-US" sz="1600" b="1" dirty="0" smtClean="0"/>
              <a:t>A group of data LEDs: </a:t>
            </a:r>
            <a:r>
              <a:rPr lang="en-US" altLang="en-US" sz="1600" b="1" dirty="0"/>
              <a:t>Global Phase Shift </a:t>
            </a:r>
            <a:r>
              <a:rPr lang="en-US" altLang="en-US" sz="1600" dirty="0" smtClean="0"/>
              <a:t>= </a:t>
            </a:r>
            <a:r>
              <a:rPr lang="en-US" altLang="en-US" sz="1600" dirty="0" smtClean="0">
                <a:cs typeface="Times New Roman" pitchFamily="18" charset="0"/>
              </a:rPr>
              <a:t>3 </a:t>
            </a:r>
            <a:r>
              <a:rPr lang="en-US" altLang="en-US" sz="1600" dirty="0">
                <a:cs typeface="Times New Roman" pitchFamily="18" charset="0"/>
              </a:rPr>
              <a:t>× </a:t>
            </a:r>
            <a:r>
              <a:rPr lang="en-US" altLang="en-US" sz="1600" b="1" dirty="0" smtClean="0"/>
              <a:t>2</a:t>
            </a:r>
            <a:r>
              <a:rPr lang="el-GR" altLang="en-US" sz="1600" b="1" dirty="0" smtClean="0"/>
              <a:t>π</a:t>
            </a:r>
            <a:r>
              <a:rPr lang="en-US" altLang="en-US" sz="1600" b="1" dirty="0" smtClean="0"/>
              <a:t>/8</a:t>
            </a:r>
            <a:endParaRPr lang="en-US" altLang="en-US" sz="1600" b="1" dirty="0"/>
          </a:p>
        </p:txBody>
      </p:sp>
      <p:sp>
        <p:nvSpPr>
          <p:cNvPr id="82" name="TextBox 81"/>
          <p:cNvSpPr txBox="1">
            <a:spLocks noChangeArrowheads="1"/>
          </p:cNvSpPr>
          <p:nvPr/>
        </p:nvSpPr>
        <p:spPr bwMode="auto">
          <a:xfrm>
            <a:off x="189781" y="5819000"/>
            <a:ext cx="80146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S_Phase Shift </a:t>
            </a:r>
            <a:r>
              <a:rPr lang="en-US" altLang="en-US" b="1" dirty="0"/>
              <a:t>Value (compared to the spatial phase of the reference group): </a:t>
            </a:r>
            <a:r>
              <a:rPr lang="en-US" altLang="en-US" b="1" dirty="0" smtClean="0"/>
              <a:t>	</a:t>
            </a:r>
            <a:r>
              <a:rPr lang="en-US" altLang="en-US" dirty="0" smtClean="0">
                <a:latin typeface="+mn-lt"/>
              </a:rPr>
              <a:t>S_Phase_Shift =</a:t>
            </a:r>
            <a:r>
              <a:rPr lang="en-US" altLang="en-US" dirty="0">
                <a:latin typeface="+mn-lt"/>
                <a:cs typeface="Times New Roman" pitchFamily="18" charset="0"/>
              </a:rPr>
              <a:t> </a:t>
            </a:r>
            <a:r>
              <a:rPr lang="en-US" altLang="en-US" dirty="0" smtClean="0">
                <a:latin typeface="+mn-lt"/>
                <a:cs typeface="Times New Roman" pitchFamily="18" charset="0"/>
              </a:rPr>
              <a:t>3</a:t>
            </a:r>
            <a:endParaRPr lang="en-US" sz="1050" dirty="0" smtClean="0">
              <a:latin typeface="+mn-lt"/>
            </a:endParaRPr>
          </a:p>
        </p:txBody>
      </p:sp>
      <p:sp>
        <p:nvSpPr>
          <p:cNvPr id="83" name="Rectangle 82"/>
          <p:cNvSpPr/>
          <p:nvPr/>
        </p:nvSpPr>
        <p:spPr>
          <a:xfrm>
            <a:off x="231140" y="4680465"/>
            <a:ext cx="1446230" cy="276999"/>
          </a:xfrm>
          <a:prstGeom prst="rect">
            <a:avLst/>
          </a:prstGeom>
        </p:spPr>
        <p:txBody>
          <a:bodyPr wrap="none">
            <a:spAutoFit/>
          </a:bodyPr>
          <a:lstStyle/>
          <a:p>
            <a:r>
              <a:rPr lang="en-US" altLang="en-US" b="1" dirty="0"/>
              <a:t>Global Phase Shift </a:t>
            </a:r>
            <a:endParaRPr lang="en-US" dirty="0"/>
          </a:p>
        </p:txBody>
      </p:sp>
      <p:sp>
        <p:nvSpPr>
          <p:cNvPr id="8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41400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15</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9" name="Group 8"/>
          <p:cNvGrpSpPr/>
          <p:nvPr/>
        </p:nvGrpSpPr>
        <p:grpSpPr>
          <a:xfrm>
            <a:off x="1895679" y="1365250"/>
            <a:ext cx="4712534" cy="3485307"/>
            <a:chOff x="4355266" y="1365250"/>
            <a:chExt cx="4712534" cy="3485307"/>
          </a:xfrm>
        </p:grpSpPr>
        <p:grpSp>
          <p:nvGrpSpPr>
            <p:cNvPr id="20" name="Group 19"/>
            <p:cNvGrpSpPr>
              <a:grpSpLocks/>
            </p:cNvGrpSpPr>
            <p:nvPr/>
          </p:nvGrpSpPr>
          <p:grpSpPr bwMode="auto">
            <a:xfrm>
              <a:off x="4355266" y="1365250"/>
              <a:ext cx="4712534" cy="3485307"/>
              <a:chOff x="2132853" y="-727665"/>
              <a:chExt cx="4712534" cy="5710241"/>
            </a:xfrm>
          </p:grpSpPr>
          <p:cxnSp>
            <p:nvCxnSpPr>
              <p:cNvPr id="22" name="Straight Connector 21"/>
              <p:cNvCxnSpPr/>
              <p:nvPr/>
            </p:nvCxnSpPr>
            <p:spPr>
              <a:xfrm>
                <a:off x="3196031" y="-385725"/>
                <a:ext cx="0"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28613" y="533962"/>
                <a:ext cx="1"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77"/>
              <p:cNvSpPr txBox="1">
                <a:spLocks noChangeArrowheads="1"/>
              </p:cNvSpPr>
              <p:nvPr/>
            </p:nvSpPr>
            <p:spPr bwMode="auto">
              <a:xfrm>
                <a:off x="5486400" y="846072"/>
                <a:ext cx="787582"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 1</a:t>
                </a:r>
              </a:p>
            </p:txBody>
          </p:sp>
          <p:grpSp>
            <p:nvGrpSpPr>
              <p:cNvPr id="25" name="Group 24"/>
              <p:cNvGrpSpPr>
                <a:grpSpLocks/>
              </p:cNvGrpSpPr>
              <p:nvPr/>
            </p:nvGrpSpPr>
            <p:grpSpPr bwMode="auto">
              <a:xfrm>
                <a:off x="2132853" y="533962"/>
                <a:ext cx="3957246" cy="773510"/>
                <a:chOff x="2132972" y="533962"/>
                <a:chExt cx="3321259" cy="773510"/>
              </a:xfrm>
            </p:grpSpPr>
            <p:sp>
              <p:nvSpPr>
                <p:cNvPr id="72" name="Rectangle 71"/>
                <p:cNvSpPr/>
                <p:nvPr/>
              </p:nvSpPr>
              <p:spPr>
                <a:xfrm>
                  <a:off x="2132972" y="533962"/>
                  <a:ext cx="891781"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3" name="Rectangle 72"/>
                <p:cNvSpPr/>
                <p:nvPr/>
              </p:nvSpPr>
              <p:spPr>
                <a:xfrm>
                  <a:off x="3900839" y="533962"/>
                  <a:ext cx="885893"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4" name="Straight Connector 73"/>
                <p:cNvCxnSpPr/>
                <p:nvPr/>
              </p:nvCxnSpPr>
              <p:spPr>
                <a:xfrm>
                  <a:off x="2132973" y="1293431"/>
                  <a:ext cx="3321258" cy="14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2132854" y="2286983"/>
                <a:ext cx="3581569"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a:grpSpLocks/>
              </p:cNvGrpSpPr>
              <p:nvPr/>
            </p:nvGrpSpPr>
            <p:grpSpPr bwMode="auto">
              <a:xfrm>
                <a:off x="2387677" y="1524911"/>
                <a:ext cx="3841328" cy="760770"/>
                <a:chOff x="2129400" y="534311"/>
                <a:chExt cx="3223969" cy="760770"/>
              </a:xfrm>
            </p:grpSpPr>
            <p:sp>
              <p:nvSpPr>
                <p:cNvPr id="69" name="Rectangle 68"/>
                <p:cNvSpPr/>
                <p:nvPr/>
              </p:nvSpPr>
              <p:spPr>
                <a:xfrm>
                  <a:off x="2129400" y="534311"/>
                  <a:ext cx="892766"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0" name="Rectangle 69"/>
                <p:cNvSpPr/>
                <p:nvPr/>
              </p:nvSpPr>
              <p:spPr>
                <a:xfrm>
                  <a:off x="3906684" y="534311"/>
                  <a:ext cx="879550"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1" name="Straight Connector 70"/>
                <p:cNvCxnSpPr/>
                <p:nvPr/>
              </p:nvCxnSpPr>
              <p:spPr>
                <a:xfrm>
                  <a:off x="2133327" y="1293780"/>
                  <a:ext cx="3220042" cy="1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a:grpSpLocks/>
              </p:cNvGrpSpPr>
              <p:nvPr/>
            </p:nvGrpSpPr>
            <p:grpSpPr bwMode="auto">
              <a:xfrm>
                <a:off x="2656526" y="2515863"/>
                <a:ext cx="3713579" cy="760770"/>
                <a:chOff x="2124808" y="534663"/>
                <a:chExt cx="3116751" cy="760770"/>
              </a:xfrm>
            </p:grpSpPr>
            <p:sp>
              <p:nvSpPr>
                <p:cNvPr id="66" name="Rectangle 65"/>
                <p:cNvSpPr/>
                <p:nvPr/>
              </p:nvSpPr>
              <p:spPr>
                <a:xfrm>
                  <a:off x="2124808" y="534663"/>
                  <a:ext cx="884127"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7" name="Rectangle 66"/>
                <p:cNvSpPr/>
                <p:nvPr/>
              </p:nvSpPr>
              <p:spPr>
                <a:xfrm>
                  <a:off x="3898563" y="534663"/>
                  <a:ext cx="892852"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8" name="Straight Connector 67"/>
                <p:cNvCxnSpPr/>
                <p:nvPr/>
              </p:nvCxnSpPr>
              <p:spPr>
                <a:xfrm>
                  <a:off x="2132661" y="1294132"/>
                  <a:ext cx="3108898" cy="1301"/>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a:grpSpLocks/>
              </p:cNvGrpSpPr>
              <p:nvPr/>
            </p:nvGrpSpPr>
            <p:grpSpPr bwMode="auto">
              <a:xfrm>
                <a:off x="2925382" y="3535426"/>
                <a:ext cx="3503965" cy="769089"/>
                <a:chOff x="2133013" y="533146"/>
                <a:chExt cx="2940826" cy="769089"/>
              </a:xfrm>
            </p:grpSpPr>
            <p:sp>
              <p:nvSpPr>
                <p:cNvPr id="63" name="Rectangle 62"/>
                <p:cNvSpPr/>
                <p:nvPr/>
              </p:nvSpPr>
              <p:spPr>
                <a:xfrm>
                  <a:off x="2133013" y="533146"/>
                  <a:ext cx="881409"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4" name="Rectangle 63"/>
                <p:cNvSpPr/>
                <p:nvPr/>
              </p:nvSpPr>
              <p:spPr>
                <a:xfrm>
                  <a:off x="3900878" y="533146"/>
                  <a:ext cx="888236"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5" name="Straight Connector 64"/>
                <p:cNvCxnSpPr/>
                <p:nvPr/>
              </p:nvCxnSpPr>
              <p:spPr>
                <a:xfrm>
                  <a:off x="2133014" y="1295215"/>
                  <a:ext cx="2940825" cy="702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2132854" y="3275333"/>
                <a:ext cx="3581569" cy="2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56233" y="4297495"/>
                <a:ext cx="3581569" cy="2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182296" y="1294729"/>
                <a:ext cx="19456"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47964" y="533962"/>
                <a:ext cx="0"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166891" y="2398954"/>
                <a:ext cx="3732322" cy="23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298398" y="1307471"/>
                <a:ext cx="1167" cy="2990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89"/>
              <p:cNvSpPr txBox="1">
                <a:spLocks noChangeArrowheads="1"/>
              </p:cNvSpPr>
              <p:nvPr/>
            </p:nvSpPr>
            <p:spPr bwMode="auto">
              <a:xfrm>
                <a:off x="5741685" y="1860433"/>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#2</a:t>
                </a:r>
              </a:p>
            </p:txBody>
          </p:sp>
          <p:sp>
            <p:nvSpPr>
              <p:cNvPr id="37" name="TextBox 90"/>
              <p:cNvSpPr txBox="1">
                <a:spLocks noChangeArrowheads="1"/>
              </p:cNvSpPr>
              <p:nvPr/>
            </p:nvSpPr>
            <p:spPr bwMode="auto">
              <a:xfrm>
                <a:off x="5940406" y="2832204"/>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#3</a:t>
                </a:r>
              </a:p>
            </p:txBody>
          </p:sp>
          <p:sp>
            <p:nvSpPr>
              <p:cNvPr id="38" name="TextBox 91"/>
              <p:cNvSpPr txBox="1">
                <a:spLocks noChangeArrowheads="1"/>
              </p:cNvSpPr>
              <p:nvPr/>
            </p:nvSpPr>
            <p:spPr bwMode="auto">
              <a:xfrm>
                <a:off x="6101893" y="3904425"/>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4</a:t>
                </a:r>
              </a:p>
            </p:txBody>
          </p:sp>
          <p:cxnSp>
            <p:nvCxnSpPr>
              <p:cNvPr id="39" name="Straight Connector 38"/>
              <p:cNvCxnSpPr/>
              <p:nvPr/>
            </p:nvCxnSpPr>
            <p:spPr>
              <a:xfrm flipH="1">
                <a:off x="5557895" y="1307474"/>
                <a:ext cx="8075" cy="29770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33653" y="2298426"/>
                <a:ext cx="108" cy="19782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15221" y="533961"/>
                <a:ext cx="8765" cy="39922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70045" y="546965"/>
                <a:ext cx="0" cy="39792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2143762" y="1270018"/>
                <a:ext cx="1041911"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7" name="Rectangle 46"/>
              <p:cNvSpPr/>
              <p:nvPr/>
            </p:nvSpPr>
            <p:spPr>
              <a:xfrm flipV="1">
                <a:off x="4250936" y="1270018"/>
                <a:ext cx="1043845" cy="8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8" name="Rectangle 47"/>
              <p:cNvSpPr/>
              <p:nvPr/>
            </p:nvSpPr>
            <p:spPr>
              <a:xfrm flipV="1">
                <a:off x="2404044" y="2260969"/>
                <a:ext cx="1032872"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9" name="Rectangle 48"/>
              <p:cNvSpPr/>
              <p:nvPr/>
            </p:nvSpPr>
            <p:spPr>
              <a:xfrm flipV="1">
                <a:off x="4515112" y="2260969"/>
                <a:ext cx="104681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0" name="Rectangle 49"/>
              <p:cNvSpPr/>
              <p:nvPr/>
            </p:nvSpPr>
            <p:spPr>
              <a:xfrm flipV="1">
                <a:off x="2679909" y="3251920"/>
                <a:ext cx="1020154"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1" name="Rectangle 50"/>
              <p:cNvSpPr/>
              <p:nvPr/>
            </p:nvSpPr>
            <p:spPr>
              <a:xfrm flipV="1">
                <a:off x="4779286" y="3251920"/>
                <a:ext cx="1049689"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2" name="Rectangle 51"/>
              <p:cNvSpPr/>
              <p:nvPr/>
            </p:nvSpPr>
            <p:spPr>
              <a:xfrm flipV="1">
                <a:off x="2937071" y="4274083"/>
                <a:ext cx="102914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3" name="Rectangle 52"/>
              <p:cNvSpPr/>
              <p:nvPr/>
            </p:nvSpPr>
            <p:spPr>
              <a:xfrm flipV="1">
                <a:off x="5043464" y="4274083"/>
                <a:ext cx="104663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54" name="Straight Connector 53"/>
              <p:cNvCxnSpPr/>
              <p:nvPr/>
            </p:nvCxnSpPr>
            <p:spPr>
              <a:xfrm>
                <a:off x="2382018" y="538511"/>
                <a:ext cx="0" cy="38701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436916" y="1294729"/>
                <a:ext cx="14483"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700063" y="1307470"/>
                <a:ext cx="1978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975572" y="1307470"/>
                <a:ext cx="935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294689" y="-437484"/>
                <a:ext cx="11687"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94"/>
              <p:cNvSpPr txBox="1">
                <a:spLocks noChangeArrowheads="1"/>
              </p:cNvSpPr>
              <p:nvPr/>
            </p:nvSpPr>
            <p:spPr bwMode="auto">
              <a:xfrm>
                <a:off x="3630530" y="-727665"/>
                <a:ext cx="1291914" cy="4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latin typeface="Times New Roman" pitchFamily="18" charset="0"/>
                    <a:cs typeface="Times New Roman" pitchFamily="18" charset="0"/>
                  </a:rPr>
                  <a:t>Duty Circle</a:t>
                </a:r>
                <a:endParaRPr lang="en-US" altLang="en-US" sz="1200" baseline="-25000" dirty="0">
                  <a:latin typeface="Times New Roman" pitchFamily="18" charset="0"/>
                  <a:cs typeface="Times New Roman" pitchFamily="18" charset="0"/>
                </a:endParaRPr>
              </a:p>
            </p:txBody>
          </p:sp>
          <p:cxnSp>
            <p:nvCxnSpPr>
              <p:cNvPr id="75" name="Straight Connector 74"/>
              <p:cNvCxnSpPr/>
              <p:nvPr/>
            </p:nvCxnSpPr>
            <p:spPr>
              <a:xfrm flipH="1">
                <a:off x="4230070" y="1182626"/>
                <a:ext cx="18704" cy="33435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bwMode="auto">
            <a:xfrm>
              <a:off x="5418214" y="1679377"/>
              <a:ext cx="2103764"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6" name="TextBox 94"/>
          <p:cNvSpPr txBox="1">
            <a:spLocks noChangeArrowheads="1"/>
          </p:cNvSpPr>
          <p:nvPr/>
        </p:nvSpPr>
        <p:spPr bwMode="auto">
          <a:xfrm>
            <a:off x="2057400" y="4894649"/>
            <a:ext cx="76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solidFill>
                  <a:srgbClr val="FF0000"/>
                </a:solidFill>
                <a:latin typeface="Times New Roman" pitchFamily="18" charset="0"/>
                <a:cs typeface="Times New Roman" pitchFamily="18" charset="0"/>
              </a:rPr>
              <a:t>4 × 2</a:t>
            </a:r>
            <a:r>
              <a:rPr lang="el-GR" altLang="en-US" sz="1200" dirty="0" smtClean="0">
                <a:solidFill>
                  <a:srgbClr val="FF0000"/>
                </a:solidFill>
                <a:latin typeface="Times New Roman" pitchFamily="18" charset="0"/>
                <a:cs typeface="Times New Roman" pitchFamily="18" charset="0"/>
              </a:rPr>
              <a:t>π</a:t>
            </a:r>
            <a:r>
              <a:rPr lang="en-US" altLang="en-US" sz="1200" dirty="0" smtClean="0">
                <a:solidFill>
                  <a:srgbClr val="FF0000"/>
                </a:solidFill>
                <a:latin typeface="Times New Roman" pitchFamily="18" charset="0"/>
                <a:cs typeface="Times New Roman" pitchFamily="18" charset="0"/>
              </a:rPr>
              <a:t>/8</a:t>
            </a:r>
            <a:endParaRPr lang="en-US" altLang="en-US" sz="1200" baseline="-25000" dirty="0">
              <a:solidFill>
                <a:srgbClr val="FF0000"/>
              </a:solidFill>
              <a:latin typeface="Times New Roman" pitchFamily="18" charset="0"/>
              <a:cs typeface="Times New Roman" pitchFamily="18" charset="0"/>
            </a:endParaRPr>
          </a:p>
        </p:txBody>
      </p:sp>
      <p:cxnSp>
        <p:nvCxnSpPr>
          <p:cNvPr id="77" name="Straight Connector 76"/>
          <p:cNvCxnSpPr/>
          <p:nvPr/>
        </p:nvCxnSpPr>
        <p:spPr bwMode="auto">
          <a:xfrm>
            <a:off x="1906588" y="2057400"/>
            <a:ext cx="0" cy="28041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bwMode="auto">
          <a:xfrm>
            <a:off x="1952628" y="4818965"/>
            <a:ext cx="992494" cy="0"/>
          </a:xfrm>
          <a:prstGeom prst="straightConnector1">
            <a:avLst/>
          </a:prstGeom>
          <a:solidFill>
            <a:schemeClr val="accent1"/>
          </a:solidFill>
          <a:ln w="19050" cap="flat" cmpd="sng" algn="ctr">
            <a:solidFill>
              <a:srgbClr val="C00000"/>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Rectangle 78"/>
          <p:cNvSpPr/>
          <p:nvPr/>
        </p:nvSpPr>
        <p:spPr bwMode="auto">
          <a:xfrm>
            <a:off x="1465393" y="1848490"/>
            <a:ext cx="1461957" cy="2611965"/>
          </a:xfrm>
          <a:prstGeom prst="rect">
            <a:avLst/>
          </a:prstGeom>
          <a:solidFill>
            <a:schemeClr val="bg1">
              <a:alpha val="8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0" name="Rectangle 79"/>
          <p:cNvSpPr/>
          <p:nvPr/>
        </p:nvSpPr>
        <p:spPr>
          <a:xfrm>
            <a:off x="329086" y="990600"/>
            <a:ext cx="4957767" cy="338554"/>
          </a:xfrm>
          <a:prstGeom prst="rect">
            <a:avLst/>
          </a:prstGeom>
        </p:spPr>
        <p:txBody>
          <a:bodyPr wrap="none">
            <a:spAutoFit/>
          </a:bodyPr>
          <a:lstStyle/>
          <a:p>
            <a:pPr marL="171450" indent="-171450">
              <a:buFont typeface="Wingdings" panose="05000000000000000000" pitchFamily="2" charset="2"/>
              <a:buChar char="q"/>
            </a:pPr>
            <a:r>
              <a:rPr lang="en-US" altLang="en-US" sz="1600" b="1" dirty="0" smtClean="0"/>
              <a:t>A group of data LEDs: </a:t>
            </a:r>
            <a:r>
              <a:rPr lang="en-US" altLang="en-US" sz="1600" b="1" dirty="0"/>
              <a:t>Global Phase Shift </a:t>
            </a:r>
            <a:r>
              <a:rPr lang="en-US" altLang="en-US" sz="1600" dirty="0" smtClean="0"/>
              <a:t>= </a:t>
            </a:r>
            <a:r>
              <a:rPr lang="en-US" altLang="en-US" sz="1600" dirty="0" smtClean="0">
                <a:cs typeface="Times New Roman" pitchFamily="18" charset="0"/>
              </a:rPr>
              <a:t>4 </a:t>
            </a:r>
            <a:r>
              <a:rPr lang="en-US" altLang="en-US" sz="1600" dirty="0">
                <a:cs typeface="Times New Roman" pitchFamily="18" charset="0"/>
              </a:rPr>
              <a:t>× </a:t>
            </a:r>
            <a:r>
              <a:rPr lang="en-US" altLang="en-US" sz="1600" b="1" dirty="0" smtClean="0"/>
              <a:t>2</a:t>
            </a:r>
            <a:r>
              <a:rPr lang="el-GR" altLang="en-US" sz="1600" b="1" dirty="0" smtClean="0"/>
              <a:t>π</a:t>
            </a:r>
            <a:r>
              <a:rPr lang="en-US" altLang="en-US" sz="1600" b="1" dirty="0" smtClean="0"/>
              <a:t>/8</a:t>
            </a:r>
            <a:endParaRPr lang="en-US" altLang="en-US" sz="1600" b="1" dirty="0"/>
          </a:p>
        </p:txBody>
      </p:sp>
      <p:sp>
        <p:nvSpPr>
          <p:cNvPr id="82" name="TextBox 81"/>
          <p:cNvSpPr txBox="1">
            <a:spLocks noChangeArrowheads="1"/>
          </p:cNvSpPr>
          <p:nvPr/>
        </p:nvSpPr>
        <p:spPr bwMode="auto">
          <a:xfrm>
            <a:off x="189781" y="5819000"/>
            <a:ext cx="80146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S_Phase Shift </a:t>
            </a:r>
            <a:r>
              <a:rPr lang="en-US" altLang="en-US" b="1" dirty="0"/>
              <a:t>Value (compared to the spatial phase of the reference group): </a:t>
            </a:r>
            <a:r>
              <a:rPr lang="en-US" altLang="en-US" b="1" dirty="0" smtClean="0"/>
              <a:t>	</a:t>
            </a:r>
            <a:r>
              <a:rPr lang="en-US" altLang="en-US" dirty="0" smtClean="0">
                <a:latin typeface="+mn-lt"/>
              </a:rPr>
              <a:t>S_Phase_Shift =</a:t>
            </a:r>
            <a:r>
              <a:rPr lang="en-US" altLang="en-US" dirty="0">
                <a:latin typeface="+mn-lt"/>
                <a:cs typeface="Times New Roman" pitchFamily="18" charset="0"/>
              </a:rPr>
              <a:t> </a:t>
            </a:r>
            <a:r>
              <a:rPr lang="en-US" altLang="en-US" dirty="0" smtClean="0">
                <a:latin typeface="+mn-lt"/>
                <a:cs typeface="Times New Roman" pitchFamily="18" charset="0"/>
              </a:rPr>
              <a:t>4</a:t>
            </a:r>
            <a:endParaRPr lang="en-US" sz="1050" dirty="0" smtClean="0">
              <a:latin typeface="+mn-lt"/>
            </a:endParaRPr>
          </a:p>
        </p:txBody>
      </p:sp>
      <p:sp>
        <p:nvSpPr>
          <p:cNvPr id="83" name="Rectangle 82"/>
          <p:cNvSpPr/>
          <p:nvPr/>
        </p:nvSpPr>
        <p:spPr>
          <a:xfrm>
            <a:off x="231140" y="4680465"/>
            <a:ext cx="1446230" cy="276999"/>
          </a:xfrm>
          <a:prstGeom prst="rect">
            <a:avLst/>
          </a:prstGeom>
        </p:spPr>
        <p:txBody>
          <a:bodyPr wrap="none">
            <a:spAutoFit/>
          </a:bodyPr>
          <a:lstStyle/>
          <a:p>
            <a:r>
              <a:rPr lang="en-US" altLang="en-US" b="1" dirty="0"/>
              <a:t>Global Phase Shift </a:t>
            </a:r>
            <a:endParaRPr lang="en-US" dirty="0"/>
          </a:p>
        </p:txBody>
      </p:sp>
      <p:sp>
        <p:nvSpPr>
          <p:cNvPr id="8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37158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16</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9" name="Group 8"/>
          <p:cNvGrpSpPr/>
          <p:nvPr/>
        </p:nvGrpSpPr>
        <p:grpSpPr>
          <a:xfrm>
            <a:off x="1895679" y="1365250"/>
            <a:ext cx="5257702" cy="3485307"/>
            <a:chOff x="4355266" y="1365250"/>
            <a:chExt cx="5257702" cy="3485307"/>
          </a:xfrm>
        </p:grpSpPr>
        <p:grpSp>
          <p:nvGrpSpPr>
            <p:cNvPr id="20" name="Group 19"/>
            <p:cNvGrpSpPr>
              <a:grpSpLocks/>
            </p:cNvGrpSpPr>
            <p:nvPr/>
          </p:nvGrpSpPr>
          <p:grpSpPr bwMode="auto">
            <a:xfrm>
              <a:off x="4355266" y="1365250"/>
              <a:ext cx="5257702" cy="3485307"/>
              <a:chOff x="2132853" y="-727665"/>
              <a:chExt cx="5257702" cy="5710241"/>
            </a:xfrm>
          </p:grpSpPr>
          <p:cxnSp>
            <p:nvCxnSpPr>
              <p:cNvPr id="22" name="Straight Connector 21"/>
              <p:cNvCxnSpPr/>
              <p:nvPr/>
            </p:nvCxnSpPr>
            <p:spPr>
              <a:xfrm>
                <a:off x="3977753" y="-385725"/>
                <a:ext cx="0"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28613" y="533962"/>
                <a:ext cx="1"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77"/>
              <p:cNvSpPr txBox="1">
                <a:spLocks noChangeArrowheads="1"/>
              </p:cNvSpPr>
              <p:nvPr/>
            </p:nvSpPr>
            <p:spPr bwMode="auto">
              <a:xfrm>
                <a:off x="6180774" y="846072"/>
                <a:ext cx="787582"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 1</a:t>
                </a:r>
              </a:p>
            </p:txBody>
          </p:sp>
          <p:grpSp>
            <p:nvGrpSpPr>
              <p:cNvPr id="25" name="Group 24"/>
              <p:cNvGrpSpPr>
                <a:grpSpLocks/>
              </p:cNvGrpSpPr>
              <p:nvPr/>
            </p:nvGrpSpPr>
            <p:grpSpPr bwMode="auto">
              <a:xfrm>
                <a:off x="2132853" y="533962"/>
                <a:ext cx="3957246" cy="773510"/>
                <a:chOff x="2132972" y="533962"/>
                <a:chExt cx="3321259" cy="773510"/>
              </a:xfrm>
            </p:grpSpPr>
            <p:sp>
              <p:nvSpPr>
                <p:cNvPr id="72" name="Rectangle 71"/>
                <p:cNvSpPr/>
                <p:nvPr/>
              </p:nvSpPr>
              <p:spPr>
                <a:xfrm>
                  <a:off x="2132972" y="533962"/>
                  <a:ext cx="891781"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3" name="Rectangle 72"/>
                <p:cNvSpPr/>
                <p:nvPr/>
              </p:nvSpPr>
              <p:spPr>
                <a:xfrm>
                  <a:off x="3900839" y="533962"/>
                  <a:ext cx="885893"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4" name="Straight Connector 73"/>
                <p:cNvCxnSpPr/>
                <p:nvPr/>
              </p:nvCxnSpPr>
              <p:spPr>
                <a:xfrm>
                  <a:off x="2132973" y="1293431"/>
                  <a:ext cx="3321258" cy="14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2132854" y="2286983"/>
                <a:ext cx="3581569"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a:grpSpLocks/>
              </p:cNvGrpSpPr>
              <p:nvPr/>
            </p:nvGrpSpPr>
            <p:grpSpPr bwMode="auto">
              <a:xfrm>
                <a:off x="2387677" y="1524911"/>
                <a:ext cx="3841328" cy="760770"/>
                <a:chOff x="2129400" y="534311"/>
                <a:chExt cx="3223969" cy="760770"/>
              </a:xfrm>
            </p:grpSpPr>
            <p:sp>
              <p:nvSpPr>
                <p:cNvPr id="69" name="Rectangle 68"/>
                <p:cNvSpPr/>
                <p:nvPr/>
              </p:nvSpPr>
              <p:spPr>
                <a:xfrm>
                  <a:off x="2129400" y="534311"/>
                  <a:ext cx="892766"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0" name="Rectangle 69"/>
                <p:cNvSpPr/>
                <p:nvPr/>
              </p:nvSpPr>
              <p:spPr>
                <a:xfrm>
                  <a:off x="3906684" y="534311"/>
                  <a:ext cx="879550"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1" name="Straight Connector 70"/>
                <p:cNvCxnSpPr/>
                <p:nvPr/>
              </p:nvCxnSpPr>
              <p:spPr>
                <a:xfrm>
                  <a:off x="2133327" y="1293780"/>
                  <a:ext cx="3220042" cy="1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a:grpSpLocks/>
              </p:cNvGrpSpPr>
              <p:nvPr/>
            </p:nvGrpSpPr>
            <p:grpSpPr bwMode="auto">
              <a:xfrm>
                <a:off x="2656526" y="2515863"/>
                <a:ext cx="3713579" cy="760770"/>
                <a:chOff x="2124808" y="534663"/>
                <a:chExt cx="3116751" cy="760770"/>
              </a:xfrm>
            </p:grpSpPr>
            <p:sp>
              <p:nvSpPr>
                <p:cNvPr id="66" name="Rectangle 65"/>
                <p:cNvSpPr/>
                <p:nvPr/>
              </p:nvSpPr>
              <p:spPr>
                <a:xfrm>
                  <a:off x="2124808" y="534663"/>
                  <a:ext cx="884127"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7" name="Rectangle 66"/>
                <p:cNvSpPr/>
                <p:nvPr/>
              </p:nvSpPr>
              <p:spPr>
                <a:xfrm>
                  <a:off x="3898563" y="534663"/>
                  <a:ext cx="892852"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8" name="Straight Connector 67"/>
                <p:cNvCxnSpPr/>
                <p:nvPr/>
              </p:nvCxnSpPr>
              <p:spPr>
                <a:xfrm>
                  <a:off x="2132661" y="1294132"/>
                  <a:ext cx="3108898" cy="1301"/>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a:grpSpLocks/>
              </p:cNvGrpSpPr>
              <p:nvPr/>
            </p:nvGrpSpPr>
            <p:grpSpPr bwMode="auto">
              <a:xfrm>
                <a:off x="2925382" y="3535426"/>
                <a:ext cx="3503965" cy="769089"/>
                <a:chOff x="2133013" y="533146"/>
                <a:chExt cx="2940826" cy="769089"/>
              </a:xfrm>
            </p:grpSpPr>
            <p:sp>
              <p:nvSpPr>
                <p:cNvPr id="63" name="Rectangle 62"/>
                <p:cNvSpPr/>
                <p:nvPr/>
              </p:nvSpPr>
              <p:spPr>
                <a:xfrm>
                  <a:off x="2133013" y="533146"/>
                  <a:ext cx="881409"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4" name="Rectangle 63"/>
                <p:cNvSpPr/>
                <p:nvPr/>
              </p:nvSpPr>
              <p:spPr>
                <a:xfrm>
                  <a:off x="3900878" y="533146"/>
                  <a:ext cx="888236"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5" name="Straight Connector 64"/>
                <p:cNvCxnSpPr/>
                <p:nvPr/>
              </p:nvCxnSpPr>
              <p:spPr>
                <a:xfrm>
                  <a:off x="2133014" y="1295215"/>
                  <a:ext cx="2940825" cy="702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2132854" y="3275333"/>
                <a:ext cx="3581569" cy="2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56233" y="4297495"/>
                <a:ext cx="3581569" cy="2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182296" y="1294729"/>
                <a:ext cx="19456"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47964" y="533962"/>
                <a:ext cx="0"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166891" y="2398954"/>
                <a:ext cx="3732322" cy="23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298398" y="1307471"/>
                <a:ext cx="1167" cy="2990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89"/>
              <p:cNvSpPr txBox="1">
                <a:spLocks noChangeArrowheads="1"/>
              </p:cNvSpPr>
              <p:nvPr/>
            </p:nvSpPr>
            <p:spPr bwMode="auto">
              <a:xfrm>
                <a:off x="6333174" y="1860432"/>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#2</a:t>
                </a:r>
              </a:p>
            </p:txBody>
          </p:sp>
          <p:sp>
            <p:nvSpPr>
              <p:cNvPr id="37" name="TextBox 90"/>
              <p:cNvSpPr txBox="1">
                <a:spLocks noChangeArrowheads="1"/>
              </p:cNvSpPr>
              <p:nvPr/>
            </p:nvSpPr>
            <p:spPr bwMode="auto">
              <a:xfrm>
                <a:off x="6485574" y="2832203"/>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#3</a:t>
                </a:r>
              </a:p>
            </p:txBody>
          </p:sp>
          <p:sp>
            <p:nvSpPr>
              <p:cNvPr id="38" name="TextBox 91"/>
              <p:cNvSpPr txBox="1">
                <a:spLocks noChangeArrowheads="1"/>
              </p:cNvSpPr>
              <p:nvPr/>
            </p:nvSpPr>
            <p:spPr bwMode="auto">
              <a:xfrm>
                <a:off x="6647061" y="3904425"/>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4</a:t>
                </a:r>
              </a:p>
            </p:txBody>
          </p:sp>
          <p:cxnSp>
            <p:nvCxnSpPr>
              <p:cNvPr id="39" name="Straight Connector 38"/>
              <p:cNvCxnSpPr/>
              <p:nvPr/>
            </p:nvCxnSpPr>
            <p:spPr>
              <a:xfrm flipH="1">
                <a:off x="5557895" y="1307474"/>
                <a:ext cx="8075" cy="29770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33653" y="2298426"/>
                <a:ext cx="108" cy="19782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15221" y="533961"/>
                <a:ext cx="8765" cy="39922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70045" y="546965"/>
                <a:ext cx="0" cy="39792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2143762" y="1270018"/>
                <a:ext cx="1041911"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7" name="Rectangle 46"/>
              <p:cNvSpPr/>
              <p:nvPr/>
            </p:nvSpPr>
            <p:spPr>
              <a:xfrm flipV="1">
                <a:off x="4250936" y="1270018"/>
                <a:ext cx="1043845" cy="8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8" name="Rectangle 47"/>
              <p:cNvSpPr/>
              <p:nvPr/>
            </p:nvSpPr>
            <p:spPr>
              <a:xfrm flipV="1">
                <a:off x="2404044" y="2260969"/>
                <a:ext cx="1032872"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9" name="Rectangle 48"/>
              <p:cNvSpPr/>
              <p:nvPr/>
            </p:nvSpPr>
            <p:spPr>
              <a:xfrm flipV="1">
                <a:off x="4515112" y="2260969"/>
                <a:ext cx="104681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0" name="Rectangle 49"/>
              <p:cNvSpPr/>
              <p:nvPr/>
            </p:nvSpPr>
            <p:spPr>
              <a:xfrm flipV="1">
                <a:off x="2679909" y="3251920"/>
                <a:ext cx="1020154"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1" name="Rectangle 50"/>
              <p:cNvSpPr/>
              <p:nvPr/>
            </p:nvSpPr>
            <p:spPr>
              <a:xfrm flipV="1">
                <a:off x="4779286" y="3251920"/>
                <a:ext cx="1049689"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2" name="Rectangle 51"/>
              <p:cNvSpPr/>
              <p:nvPr/>
            </p:nvSpPr>
            <p:spPr>
              <a:xfrm flipV="1">
                <a:off x="2937071" y="4274083"/>
                <a:ext cx="102914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3" name="Rectangle 52"/>
              <p:cNvSpPr/>
              <p:nvPr/>
            </p:nvSpPr>
            <p:spPr>
              <a:xfrm flipV="1">
                <a:off x="5043464" y="4274083"/>
                <a:ext cx="104663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54" name="Straight Connector 53"/>
              <p:cNvCxnSpPr/>
              <p:nvPr/>
            </p:nvCxnSpPr>
            <p:spPr>
              <a:xfrm>
                <a:off x="2382018" y="538511"/>
                <a:ext cx="0" cy="38701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436916" y="1294729"/>
                <a:ext cx="14483"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700063" y="1307470"/>
                <a:ext cx="1978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975572" y="1307470"/>
                <a:ext cx="935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076411" y="-437484"/>
                <a:ext cx="11687"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94"/>
              <p:cNvSpPr txBox="1">
                <a:spLocks noChangeArrowheads="1"/>
              </p:cNvSpPr>
              <p:nvPr/>
            </p:nvSpPr>
            <p:spPr bwMode="auto">
              <a:xfrm>
                <a:off x="4412252" y="-727665"/>
                <a:ext cx="1291914" cy="4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latin typeface="Times New Roman" pitchFamily="18" charset="0"/>
                    <a:cs typeface="Times New Roman" pitchFamily="18" charset="0"/>
                  </a:rPr>
                  <a:t>Duty Circle</a:t>
                </a:r>
                <a:endParaRPr lang="en-US" altLang="en-US" sz="1200" baseline="-25000" dirty="0">
                  <a:latin typeface="Times New Roman" pitchFamily="18" charset="0"/>
                  <a:cs typeface="Times New Roman" pitchFamily="18" charset="0"/>
                </a:endParaRPr>
              </a:p>
            </p:txBody>
          </p:sp>
          <p:cxnSp>
            <p:nvCxnSpPr>
              <p:cNvPr id="75" name="Straight Connector 74"/>
              <p:cNvCxnSpPr/>
              <p:nvPr/>
            </p:nvCxnSpPr>
            <p:spPr>
              <a:xfrm flipH="1">
                <a:off x="4230070" y="1182626"/>
                <a:ext cx="18704" cy="33435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bwMode="auto">
            <a:xfrm>
              <a:off x="6199936" y="1679377"/>
              <a:ext cx="2103764"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6" name="TextBox 94"/>
          <p:cNvSpPr txBox="1">
            <a:spLocks noChangeArrowheads="1"/>
          </p:cNvSpPr>
          <p:nvPr/>
        </p:nvSpPr>
        <p:spPr bwMode="auto">
          <a:xfrm>
            <a:off x="2452471" y="4884697"/>
            <a:ext cx="76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a:solidFill>
                  <a:srgbClr val="FF0000"/>
                </a:solidFill>
                <a:latin typeface="Times New Roman" pitchFamily="18" charset="0"/>
                <a:cs typeface="Times New Roman" pitchFamily="18" charset="0"/>
              </a:rPr>
              <a:t>7</a:t>
            </a:r>
            <a:r>
              <a:rPr lang="en-US" altLang="en-US" sz="1200" dirty="0" smtClean="0">
                <a:solidFill>
                  <a:srgbClr val="FF0000"/>
                </a:solidFill>
                <a:latin typeface="Times New Roman" pitchFamily="18" charset="0"/>
                <a:cs typeface="Times New Roman" pitchFamily="18" charset="0"/>
              </a:rPr>
              <a:t> × 2</a:t>
            </a:r>
            <a:r>
              <a:rPr lang="el-GR" altLang="en-US" sz="1200" dirty="0" smtClean="0">
                <a:solidFill>
                  <a:srgbClr val="FF0000"/>
                </a:solidFill>
                <a:latin typeface="Times New Roman" pitchFamily="18" charset="0"/>
                <a:cs typeface="Times New Roman" pitchFamily="18" charset="0"/>
              </a:rPr>
              <a:t>π</a:t>
            </a:r>
            <a:r>
              <a:rPr lang="en-US" altLang="en-US" sz="1200" dirty="0" smtClean="0">
                <a:solidFill>
                  <a:srgbClr val="FF0000"/>
                </a:solidFill>
                <a:latin typeface="Times New Roman" pitchFamily="18" charset="0"/>
                <a:cs typeface="Times New Roman" pitchFamily="18" charset="0"/>
              </a:rPr>
              <a:t>/8</a:t>
            </a:r>
            <a:endParaRPr lang="en-US" altLang="en-US" sz="1200" baseline="-25000" dirty="0">
              <a:solidFill>
                <a:srgbClr val="FF0000"/>
              </a:solidFill>
              <a:latin typeface="Times New Roman" pitchFamily="18" charset="0"/>
              <a:cs typeface="Times New Roman" pitchFamily="18" charset="0"/>
            </a:endParaRPr>
          </a:p>
        </p:txBody>
      </p:sp>
      <p:cxnSp>
        <p:nvCxnSpPr>
          <p:cNvPr id="77" name="Straight Connector 76"/>
          <p:cNvCxnSpPr/>
          <p:nvPr/>
        </p:nvCxnSpPr>
        <p:spPr bwMode="auto">
          <a:xfrm>
            <a:off x="1906588" y="2057400"/>
            <a:ext cx="0" cy="28041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bwMode="auto">
          <a:xfrm>
            <a:off x="1952628" y="4818965"/>
            <a:ext cx="1733836" cy="0"/>
          </a:xfrm>
          <a:prstGeom prst="straightConnector1">
            <a:avLst/>
          </a:prstGeom>
          <a:solidFill>
            <a:schemeClr val="accent1"/>
          </a:solidFill>
          <a:ln w="19050" cap="flat" cmpd="sng" algn="ctr">
            <a:solidFill>
              <a:srgbClr val="C00000"/>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Rectangle 78"/>
          <p:cNvSpPr/>
          <p:nvPr/>
        </p:nvSpPr>
        <p:spPr bwMode="auto">
          <a:xfrm>
            <a:off x="1465393" y="1848490"/>
            <a:ext cx="2221071" cy="2611965"/>
          </a:xfrm>
          <a:prstGeom prst="rect">
            <a:avLst/>
          </a:prstGeom>
          <a:solidFill>
            <a:schemeClr val="bg1">
              <a:alpha val="8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0" name="Rectangle 79"/>
          <p:cNvSpPr/>
          <p:nvPr/>
        </p:nvSpPr>
        <p:spPr>
          <a:xfrm>
            <a:off x="329086" y="990600"/>
            <a:ext cx="4957767" cy="338554"/>
          </a:xfrm>
          <a:prstGeom prst="rect">
            <a:avLst/>
          </a:prstGeom>
        </p:spPr>
        <p:txBody>
          <a:bodyPr wrap="none">
            <a:spAutoFit/>
          </a:bodyPr>
          <a:lstStyle/>
          <a:p>
            <a:pPr marL="171450" indent="-171450">
              <a:buFont typeface="Wingdings" panose="05000000000000000000" pitchFamily="2" charset="2"/>
              <a:buChar char="q"/>
            </a:pPr>
            <a:r>
              <a:rPr lang="en-US" altLang="en-US" sz="1600" b="1" dirty="0" smtClean="0"/>
              <a:t>A group of data LEDs: </a:t>
            </a:r>
            <a:r>
              <a:rPr lang="en-US" altLang="en-US" sz="1600" b="1" dirty="0"/>
              <a:t>Global Phase Shift </a:t>
            </a:r>
            <a:r>
              <a:rPr lang="en-US" altLang="en-US" sz="1600" dirty="0" smtClean="0"/>
              <a:t>= </a:t>
            </a:r>
            <a:r>
              <a:rPr lang="en-US" altLang="en-US" sz="1600" dirty="0" smtClean="0">
                <a:cs typeface="Times New Roman" pitchFamily="18" charset="0"/>
              </a:rPr>
              <a:t>7 </a:t>
            </a:r>
            <a:r>
              <a:rPr lang="en-US" altLang="en-US" sz="1600" dirty="0">
                <a:cs typeface="Times New Roman" pitchFamily="18" charset="0"/>
              </a:rPr>
              <a:t>× </a:t>
            </a:r>
            <a:r>
              <a:rPr lang="en-US" altLang="en-US" sz="1600" b="1" dirty="0" smtClean="0"/>
              <a:t>2</a:t>
            </a:r>
            <a:r>
              <a:rPr lang="el-GR" altLang="en-US" sz="1600" b="1" dirty="0" smtClean="0"/>
              <a:t>π</a:t>
            </a:r>
            <a:r>
              <a:rPr lang="en-US" altLang="en-US" sz="1600" b="1" dirty="0" smtClean="0"/>
              <a:t>/8</a:t>
            </a:r>
            <a:endParaRPr lang="en-US" altLang="en-US" sz="1600" b="1" dirty="0"/>
          </a:p>
        </p:txBody>
      </p:sp>
      <p:sp>
        <p:nvSpPr>
          <p:cNvPr id="83" name="TextBox 82"/>
          <p:cNvSpPr txBox="1">
            <a:spLocks noChangeArrowheads="1"/>
          </p:cNvSpPr>
          <p:nvPr/>
        </p:nvSpPr>
        <p:spPr bwMode="auto">
          <a:xfrm>
            <a:off x="189781" y="5819000"/>
            <a:ext cx="80146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S_Phase Shift Value (compared to the spatial phase of the reference group): 	</a:t>
            </a:r>
            <a:r>
              <a:rPr lang="en-US" altLang="en-US" dirty="0" smtClean="0">
                <a:latin typeface="+mn-lt"/>
              </a:rPr>
              <a:t>S_Phase_Shift =</a:t>
            </a:r>
            <a:r>
              <a:rPr lang="en-US" altLang="en-US" dirty="0">
                <a:latin typeface="+mn-lt"/>
                <a:cs typeface="Times New Roman" pitchFamily="18" charset="0"/>
              </a:rPr>
              <a:t> </a:t>
            </a:r>
            <a:r>
              <a:rPr lang="en-US" altLang="en-US" dirty="0" smtClean="0">
                <a:latin typeface="+mn-lt"/>
                <a:cs typeface="Times New Roman" pitchFamily="18" charset="0"/>
              </a:rPr>
              <a:t>7</a:t>
            </a:r>
            <a:endParaRPr lang="en-US" sz="1050" dirty="0" smtClean="0">
              <a:latin typeface="+mn-lt"/>
            </a:endParaRPr>
          </a:p>
        </p:txBody>
      </p:sp>
      <p:sp>
        <p:nvSpPr>
          <p:cNvPr id="84" name="Rectangle 83"/>
          <p:cNvSpPr/>
          <p:nvPr/>
        </p:nvSpPr>
        <p:spPr>
          <a:xfrm>
            <a:off x="231140" y="4680465"/>
            <a:ext cx="1446230" cy="276999"/>
          </a:xfrm>
          <a:prstGeom prst="rect">
            <a:avLst/>
          </a:prstGeom>
        </p:spPr>
        <p:txBody>
          <a:bodyPr wrap="none">
            <a:spAutoFit/>
          </a:bodyPr>
          <a:lstStyle/>
          <a:p>
            <a:r>
              <a:rPr lang="en-US" altLang="en-US" b="1" dirty="0"/>
              <a:t>Global Phase Shift </a:t>
            </a:r>
            <a:endParaRPr lang="en-US" dirty="0"/>
          </a:p>
        </p:txBody>
      </p:sp>
      <p:sp>
        <p:nvSpPr>
          <p:cNvPr id="8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09985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17</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735388619"/>
              </p:ext>
            </p:extLst>
          </p:nvPr>
        </p:nvGraphicFramePr>
        <p:xfrm>
          <a:off x="224535" y="1879600"/>
          <a:ext cx="2213865" cy="3606800"/>
        </p:xfrm>
        <a:graphic>
          <a:graphicData uri="http://schemas.openxmlformats.org/drawingml/2006/table">
            <a:tbl>
              <a:tblPr firstRow="1" bandRow="1">
                <a:tableStyleId>{7E9639D4-E3E2-4D34-9284-5A2195B3D0D7}</a:tableStyleId>
              </a:tblPr>
              <a:tblGrid>
                <a:gridCol w="660416"/>
                <a:gridCol w="1553449"/>
              </a:tblGrid>
              <a:tr h="370840">
                <a:tc>
                  <a:txBody>
                    <a:bodyPr/>
                    <a:lstStyle/>
                    <a:p>
                      <a:pPr algn="ctr"/>
                      <a:r>
                        <a:rPr lang="en-US" sz="1200" b="0" dirty="0" smtClean="0"/>
                        <a:t>3-bits</a:t>
                      </a:r>
                      <a:r>
                        <a:rPr lang="en-US" sz="1200" baseline="0" dirty="0" smtClean="0"/>
                        <a:t> </a:t>
                      </a:r>
                    </a:p>
                    <a:p>
                      <a:pPr algn="ctr"/>
                      <a:endParaRPr lang="en-US" sz="1200" baseline="0" dirty="0" smtClean="0"/>
                    </a:p>
                    <a:p>
                      <a:pPr algn="ctr"/>
                      <a:r>
                        <a:rPr lang="en-US" sz="1200" dirty="0" smtClean="0"/>
                        <a:t>Input</a:t>
                      </a:r>
                      <a:endParaRPr lang="en-US" sz="1200" dirty="0"/>
                    </a:p>
                  </a:txBody>
                  <a:tcPr/>
                </a:tc>
                <a:tc>
                  <a:txBody>
                    <a:bodyPr/>
                    <a:lstStyle/>
                    <a:p>
                      <a:pPr algn="ctr"/>
                      <a:r>
                        <a:rPr lang="en-US" altLang="en-US" sz="1200" b="0" dirty="0" smtClean="0"/>
                        <a:t>Global Phase Shift </a:t>
                      </a:r>
                    </a:p>
                    <a:p>
                      <a:pPr algn="ctr"/>
                      <a:r>
                        <a:rPr lang="en-US" sz="1200" dirty="0" smtClean="0"/>
                        <a:t>Output</a:t>
                      </a:r>
                      <a:endParaRPr lang="en-US" sz="1200" dirty="0"/>
                    </a:p>
                  </a:txBody>
                  <a:tcPr/>
                </a:tc>
              </a:tr>
              <a:tr h="370840">
                <a:tc>
                  <a:txBody>
                    <a:bodyPr/>
                    <a:lstStyle/>
                    <a:p>
                      <a:pPr algn="ctr"/>
                      <a:r>
                        <a:rPr lang="en-US" sz="1200" dirty="0" smtClean="0"/>
                        <a:t>000</a:t>
                      </a:r>
                      <a:endParaRPr lang="en-US" sz="1200" dirty="0"/>
                    </a:p>
                  </a:txBody>
                  <a:tcPr/>
                </a:tc>
                <a:tc>
                  <a:txBody>
                    <a:bodyPr/>
                    <a:lstStyle/>
                    <a:p>
                      <a:pPr algn="ctr"/>
                      <a:r>
                        <a:rPr lang="en-US" sz="1200" dirty="0" smtClean="0"/>
                        <a:t>0</a:t>
                      </a:r>
                      <a:endParaRPr lang="en-US" sz="1200" dirty="0"/>
                    </a:p>
                  </a:txBody>
                  <a:tcPr/>
                </a:tc>
              </a:tr>
              <a:tr h="370840">
                <a:tc>
                  <a:txBody>
                    <a:bodyPr/>
                    <a:lstStyle/>
                    <a:p>
                      <a:pPr algn="ctr"/>
                      <a:r>
                        <a:rPr lang="en-US" sz="1200" dirty="0" smtClean="0"/>
                        <a:t>001</a:t>
                      </a:r>
                      <a:endParaRPr lang="en-US" sz="1200" dirty="0"/>
                    </a:p>
                  </a:txBody>
                  <a:tcPr/>
                </a:tc>
                <a:tc>
                  <a:txBody>
                    <a:bodyPr/>
                    <a:lstStyle/>
                    <a:p>
                      <a:pPr algn="ctr"/>
                      <a:r>
                        <a:rPr lang="en-US" sz="1200" dirty="0" smtClean="0"/>
                        <a:t>1</a:t>
                      </a:r>
                      <a:endParaRPr lang="en-US" sz="1200" dirty="0"/>
                    </a:p>
                  </a:txBody>
                  <a:tcPr/>
                </a:tc>
              </a:tr>
              <a:tr h="370840">
                <a:tc>
                  <a:txBody>
                    <a:bodyPr/>
                    <a:lstStyle/>
                    <a:p>
                      <a:pPr algn="ctr"/>
                      <a:r>
                        <a:rPr lang="en-US" sz="1200" dirty="0" smtClean="0"/>
                        <a:t>010</a:t>
                      </a:r>
                      <a:endParaRPr lang="en-US" sz="1200" dirty="0"/>
                    </a:p>
                  </a:txBody>
                  <a:tcPr/>
                </a:tc>
                <a:tc>
                  <a:txBody>
                    <a:bodyPr/>
                    <a:lstStyle/>
                    <a:p>
                      <a:pPr algn="ctr"/>
                      <a:r>
                        <a:rPr lang="en-US" sz="1200" dirty="0" smtClean="0"/>
                        <a:t>2</a:t>
                      </a:r>
                      <a:endParaRPr lang="en-US" sz="1200" dirty="0"/>
                    </a:p>
                  </a:txBody>
                  <a:tcPr/>
                </a:tc>
              </a:tr>
              <a:tr h="370840">
                <a:tc>
                  <a:txBody>
                    <a:bodyPr/>
                    <a:lstStyle/>
                    <a:p>
                      <a:pPr algn="ctr"/>
                      <a:r>
                        <a:rPr lang="en-US" sz="1200" dirty="0" smtClean="0"/>
                        <a:t>011</a:t>
                      </a:r>
                      <a:endParaRPr lang="en-US" sz="1200" dirty="0"/>
                    </a:p>
                  </a:txBody>
                  <a:tcPr/>
                </a:tc>
                <a:tc>
                  <a:txBody>
                    <a:bodyPr/>
                    <a:lstStyle/>
                    <a:p>
                      <a:pPr algn="ctr"/>
                      <a:r>
                        <a:rPr lang="en-US" sz="1200" dirty="0" smtClean="0"/>
                        <a:t>3</a:t>
                      </a:r>
                      <a:endParaRPr lang="en-US" sz="1200" dirty="0"/>
                    </a:p>
                  </a:txBody>
                  <a:tcPr/>
                </a:tc>
              </a:tr>
              <a:tr h="370840">
                <a:tc>
                  <a:txBody>
                    <a:bodyPr/>
                    <a:lstStyle/>
                    <a:p>
                      <a:pPr algn="ctr"/>
                      <a:r>
                        <a:rPr lang="en-US" sz="1200" dirty="0" smtClean="0"/>
                        <a:t>100</a:t>
                      </a:r>
                      <a:endParaRPr lang="en-US" sz="1200" dirty="0"/>
                    </a:p>
                  </a:txBody>
                  <a:tcPr/>
                </a:tc>
                <a:tc>
                  <a:txBody>
                    <a:bodyPr/>
                    <a:lstStyle/>
                    <a:p>
                      <a:pPr algn="ctr"/>
                      <a:r>
                        <a:rPr lang="en-US" sz="1200" dirty="0" smtClean="0"/>
                        <a:t>4</a:t>
                      </a:r>
                      <a:endParaRPr lang="en-US" sz="1200" dirty="0"/>
                    </a:p>
                  </a:txBody>
                  <a:tcPr/>
                </a:tc>
              </a:tr>
              <a:tr h="370840">
                <a:tc>
                  <a:txBody>
                    <a:bodyPr/>
                    <a:lstStyle/>
                    <a:p>
                      <a:pPr algn="ctr"/>
                      <a:r>
                        <a:rPr lang="en-US" sz="1200" dirty="0" smtClean="0"/>
                        <a:t>101</a:t>
                      </a:r>
                      <a:endParaRPr lang="en-US" sz="1200" dirty="0"/>
                    </a:p>
                  </a:txBody>
                  <a:tcPr/>
                </a:tc>
                <a:tc>
                  <a:txBody>
                    <a:bodyPr/>
                    <a:lstStyle/>
                    <a:p>
                      <a:pPr algn="ctr"/>
                      <a:r>
                        <a:rPr lang="en-US" sz="1200" dirty="0" smtClean="0"/>
                        <a:t>5</a:t>
                      </a:r>
                      <a:endParaRPr lang="en-US" sz="1200" dirty="0"/>
                    </a:p>
                  </a:txBody>
                  <a:tcPr/>
                </a:tc>
              </a:tr>
              <a:tr h="370840">
                <a:tc>
                  <a:txBody>
                    <a:bodyPr/>
                    <a:lstStyle/>
                    <a:p>
                      <a:pPr algn="ctr"/>
                      <a:r>
                        <a:rPr lang="en-US" sz="1200" dirty="0" smtClean="0"/>
                        <a:t>110</a:t>
                      </a:r>
                      <a:endParaRPr lang="en-US" sz="1200" dirty="0"/>
                    </a:p>
                  </a:txBody>
                  <a:tcPr/>
                </a:tc>
                <a:tc>
                  <a:txBody>
                    <a:bodyPr/>
                    <a:lstStyle/>
                    <a:p>
                      <a:pPr algn="ctr"/>
                      <a:r>
                        <a:rPr lang="en-US" sz="1200" dirty="0" smtClean="0"/>
                        <a:t>6</a:t>
                      </a:r>
                      <a:endParaRPr lang="en-US" sz="1200" dirty="0"/>
                    </a:p>
                  </a:txBody>
                  <a:tcPr/>
                </a:tc>
              </a:tr>
              <a:tr h="370840">
                <a:tc>
                  <a:txBody>
                    <a:bodyPr/>
                    <a:lstStyle/>
                    <a:p>
                      <a:pPr algn="ctr"/>
                      <a:r>
                        <a:rPr lang="en-US" sz="1200" dirty="0" smtClean="0"/>
                        <a:t>111</a:t>
                      </a:r>
                      <a:endParaRPr lang="en-US" sz="1200" dirty="0"/>
                    </a:p>
                  </a:txBody>
                  <a:tcPr/>
                </a:tc>
                <a:tc>
                  <a:txBody>
                    <a:bodyPr/>
                    <a:lstStyle/>
                    <a:p>
                      <a:pPr algn="ctr"/>
                      <a:r>
                        <a:rPr lang="en-US" sz="1200" dirty="0" smtClean="0"/>
                        <a:t>7</a:t>
                      </a:r>
                      <a:endParaRPr lang="en-US" sz="1200"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244245925"/>
              </p:ext>
            </p:extLst>
          </p:nvPr>
        </p:nvGraphicFramePr>
        <p:xfrm>
          <a:off x="4038600" y="2184400"/>
          <a:ext cx="2743200" cy="3606800"/>
        </p:xfrm>
        <a:graphic>
          <a:graphicData uri="http://schemas.openxmlformats.org/drawingml/2006/table">
            <a:tbl>
              <a:tblPr firstRow="1" bandRow="1">
                <a:tableStyleId>{793D81CF-94F2-401A-BA57-92F5A7B2D0C5}</a:tableStyleId>
              </a:tblPr>
              <a:tblGrid>
                <a:gridCol w="1600200"/>
                <a:gridCol w="1143000"/>
              </a:tblGrid>
              <a:tr h="370840">
                <a:tc>
                  <a:txBody>
                    <a:bodyPr/>
                    <a:lstStyle/>
                    <a:p>
                      <a:pPr algn="ctr"/>
                      <a:r>
                        <a:rPr lang="en-US" sz="1200" b="0" dirty="0" smtClean="0"/>
                        <a:t>A discrete waveform </a:t>
                      </a:r>
                    </a:p>
                    <a:p>
                      <a:pPr algn="ctr"/>
                      <a:r>
                        <a:rPr lang="en-US" sz="1200" b="0" dirty="0" smtClean="0"/>
                        <a:t>(4-States)</a:t>
                      </a:r>
                    </a:p>
                    <a:p>
                      <a:pPr algn="ctr"/>
                      <a:r>
                        <a:rPr lang="en-US" sz="1200" dirty="0" smtClean="0"/>
                        <a:t>Input</a:t>
                      </a:r>
                      <a:endParaRPr lang="en-US" sz="1200" dirty="0"/>
                    </a:p>
                  </a:txBody>
                  <a:tcPr/>
                </a:tc>
                <a:tc>
                  <a:txBody>
                    <a:bodyPr/>
                    <a:lstStyle/>
                    <a:p>
                      <a:pPr algn="ctr"/>
                      <a:r>
                        <a:rPr lang="en-US" sz="1200" b="0" dirty="0" smtClean="0"/>
                        <a:t>Spatial Phase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(S_Phase)</a:t>
                      </a:r>
                    </a:p>
                    <a:p>
                      <a:pPr algn="ctr"/>
                      <a:r>
                        <a:rPr lang="en-US" sz="1200" dirty="0" smtClean="0"/>
                        <a:t>Output</a:t>
                      </a:r>
                    </a:p>
                  </a:txBody>
                  <a:tcPr/>
                </a:tc>
              </a:tr>
              <a:tr h="370840">
                <a:tc>
                  <a:txBody>
                    <a:bodyPr/>
                    <a:lstStyle/>
                    <a:p>
                      <a:pPr algn="ctr"/>
                      <a:r>
                        <a:rPr lang="en-US" sz="1200" dirty="0" smtClean="0"/>
                        <a:t>1000</a:t>
                      </a:r>
                      <a:endParaRPr lang="en-US" sz="1200" dirty="0"/>
                    </a:p>
                  </a:txBody>
                  <a:tcPr/>
                </a:tc>
                <a:tc>
                  <a:txBody>
                    <a:bodyPr/>
                    <a:lstStyle/>
                    <a:p>
                      <a:pPr algn="ctr"/>
                      <a:r>
                        <a:rPr lang="en-US" sz="1200" dirty="0" smtClean="0"/>
                        <a:t>1</a:t>
                      </a:r>
                      <a:endParaRPr lang="en-US" sz="1200" dirty="0"/>
                    </a:p>
                  </a:txBody>
                  <a:tcPr/>
                </a:tc>
              </a:tr>
              <a:tr h="370840">
                <a:tc>
                  <a:txBody>
                    <a:bodyPr/>
                    <a:lstStyle/>
                    <a:p>
                      <a:pPr algn="ctr"/>
                      <a:r>
                        <a:rPr lang="en-US" sz="1200" dirty="0" smtClean="0"/>
                        <a:t>1100</a:t>
                      </a:r>
                      <a:endParaRPr lang="en-US" sz="1200" dirty="0"/>
                    </a:p>
                  </a:txBody>
                  <a:tcPr/>
                </a:tc>
                <a:tc>
                  <a:txBody>
                    <a:bodyPr/>
                    <a:lstStyle/>
                    <a:p>
                      <a:pPr algn="ctr"/>
                      <a:r>
                        <a:rPr lang="en-US" sz="1200" dirty="0" smtClean="0"/>
                        <a:t>2</a:t>
                      </a:r>
                      <a:endParaRPr lang="en-US" sz="1200" dirty="0"/>
                    </a:p>
                  </a:txBody>
                  <a:tcPr/>
                </a:tc>
              </a:tr>
              <a:tr h="370840">
                <a:tc>
                  <a:txBody>
                    <a:bodyPr/>
                    <a:lstStyle/>
                    <a:p>
                      <a:pPr algn="ctr"/>
                      <a:r>
                        <a:rPr lang="en-US" sz="1200" dirty="0" smtClean="0"/>
                        <a:t>1110</a:t>
                      </a:r>
                      <a:endParaRPr lang="en-US" sz="1200" dirty="0"/>
                    </a:p>
                  </a:txBody>
                  <a:tcPr/>
                </a:tc>
                <a:tc>
                  <a:txBody>
                    <a:bodyPr/>
                    <a:lstStyle/>
                    <a:p>
                      <a:pPr algn="ctr"/>
                      <a:r>
                        <a:rPr lang="en-US" sz="1200" dirty="0" smtClean="0"/>
                        <a:t>3</a:t>
                      </a:r>
                      <a:endParaRPr lang="en-US" sz="1200" dirty="0"/>
                    </a:p>
                  </a:txBody>
                  <a:tcPr/>
                </a:tc>
              </a:tr>
              <a:tr h="370840">
                <a:tc>
                  <a:txBody>
                    <a:bodyPr/>
                    <a:lstStyle/>
                    <a:p>
                      <a:pPr algn="ctr"/>
                      <a:r>
                        <a:rPr lang="en-US" sz="1200" dirty="0" smtClean="0"/>
                        <a:t>1111</a:t>
                      </a:r>
                      <a:endParaRPr lang="en-US" sz="1200" dirty="0"/>
                    </a:p>
                  </a:txBody>
                  <a:tcPr/>
                </a:tc>
                <a:tc>
                  <a:txBody>
                    <a:bodyPr/>
                    <a:lstStyle/>
                    <a:p>
                      <a:pPr algn="ctr"/>
                      <a:r>
                        <a:rPr lang="en-US" sz="1200" dirty="0" smtClean="0"/>
                        <a:t>4</a:t>
                      </a:r>
                      <a:endParaRPr lang="en-US" sz="1200" dirty="0"/>
                    </a:p>
                  </a:txBody>
                  <a:tcPr/>
                </a:tc>
              </a:tr>
              <a:tr h="370840">
                <a:tc>
                  <a:txBody>
                    <a:bodyPr/>
                    <a:lstStyle/>
                    <a:p>
                      <a:pPr algn="ctr"/>
                      <a:r>
                        <a:rPr lang="en-US" sz="1200" dirty="0" smtClean="0"/>
                        <a:t>0111</a:t>
                      </a:r>
                      <a:endParaRPr lang="en-US" sz="1200" dirty="0"/>
                    </a:p>
                  </a:txBody>
                  <a:tcPr/>
                </a:tc>
                <a:tc>
                  <a:txBody>
                    <a:bodyPr/>
                    <a:lstStyle/>
                    <a:p>
                      <a:pPr algn="ctr"/>
                      <a:r>
                        <a:rPr lang="en-US" sz="1200" dirty="0" smtClean="0"/>
                        <a:t>5</a:t>
                      </a:r>
                      <a:endParaRPr lang="en-US" sz="1200" dirty="0"/>
                    </a:p>
                  </a:txBody>
                  <a:tcPr/>
                </a:tc>
              </a:tr>
              <a:tr h="370840">
                <a:tc>
                  <a:txBody>
                    <a:bodyPr/>
                    <a:lstStyle/>
                    <a:p>
                      <a:pPr algn="ctr"/>
                      <a:r>
                        <a:rPr lang="en-US" sz="1200" dirty="0" smtClean="0"/>
                        <a:t>0011</a:t>
                      </a:r>
                      <a:endParaRPr lang="en-US" sz="1200" dirty="0"/>
                    </a:p>
                  </a:txBody>
                  <a:tcPr/>
                </a:tc>
                <a:tc>
                  <a:txBody>
                    <a:bodyPr/>
                    <a:lstStyle/>
                    <a:p>
                      <a:pPr algn="ctr"/>
                      <a:r>
                        <a:rPr lang="en-US" sz="1200" dirty="0" smtClean="0"/>
                        <a:t>6</a:t>
                      </a:r>
                      <a:endParaRPr lang="en-US" sz="1200" dirty="0"/>
                    </a:p>
                  </a:txBody>
                  <a:tcPr/>
                </a:tc>
              </a:tr>
              <a:tr h="370840">
                <a:tc>
                  <a:txBody>
                    <a:bodyPr/>
                    <a:lstStyle/>
                    <a:p>
                      <a:pPr algn="ctr"/>
                      <a:r>
                        <a:rPr lang="en-US" sz="1200" dirty="0" smtClean="0"/>
                        <a:t>0001</a:t>
                      </a:r>
                      <a:endParaRPr lang="en-US" sz="1200" dirty="0"/>
                    </a:p>
                  </a:txBody>
                  <a:tcPr/>
                </a:tc>
                <a:tc>
                  <a:txBody>
                    <a:bodyPr/>
                    <a:lstStyle/>
                    <a:p>
                      <a:pPr algn="ctr"/>
                      <a:r>
                        <a:rPr lang="en-US" sz="1200" dirty="0" smtClean="0"/>
                        <a:t>7</a:t>
                      </a:r>
                      <a:endParaRPr lang="en-US" sz="1200" dirty="0"/>
                    </a:p>
                  </a:txBody>
                  <a:tcPr/>
                </a:tc>
              </a:tr>
              <a:tr h="370840">
                <a:tc>
                  <a:txBody>
                    <a:bodyPr/>
                    <a:lstStyle/>
                    <a:p>
                      <a:pPr algn="ctr"/>
                      <a:r>
                        <a:rPr lang="en-US" sz="1200" dirty="0" smtClean="0"/>
                        <a:t>0000</a:t>
                      </a:r>
                      <a:endParaRPr lang="en-US" sz="1200" dirty="0"/>
                    </a:p>
                  </a:txBody>
                  <a:tcPr/>
                </a:tc>
                <a:tc>
                  <a:txBody>
                    <a:bodyPr/>
                    <a:lstStyle/>
                    <a:p>
                      <a:pPr algn="ctr"/>
                      <a:r>
                        <a:rPr lang="en-US" sz="1200" dirty="0" smtClean="0"/>
                        <a:t>8</a:t>
                      </a:r>
                      <a:endParaRPr lang="en-US" sz="1200"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77526029"/>
              </p:ext>
            </p:extLst>
          </p:nvPr>
        </p:nvGraphicFramePr>
        <p:xfrm>
          <a:off x="6934200" y="2190932"/>
          <a:ext cx="2108200" cy="3595188"/>
        </p:xfrm>
        <a:graphic>
          <a:graphicData uri="http://schemas.openxmlformats.org/drawingml/2006/table">
            <a:tbl>
              <a:tblPr firstRow="1" bandRow="1">
                <a:tableStyleId>{793D81CF-94F2-401A-BA57-92F5A7B2D0C5}</a:tableStyleId>
              </a:tblPr>
              <a:tblGrid>
                <a:gridCol w="1346200"/>
                <a:gridCol w="762000"/>
              </a:tblGrid>
              <a:tr h="628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(S_Phase_Shift)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Input</a:t>
                      </a:r>
                    </a:p>
                  </a:txBody>
                  <a:tcPr/>
                </a:tc>
                <a:tc>
                  <a:txBody>
                    <a:bodyPr/>
                    <a:lstStyle/>
                    <a:p>
                      <a:pPr algn="ctr"/>
                      <a:r>
                        <a:rPr lang="en-US" sz="1200" b="0" dirty="0" smtClean="0"/>
                        <a:t>3-bits</a:t>
                      </a:r>
                    </a:p>
                    <a:p>
                      <a:pPr algn="ctr"/>
                      <a:r>
                        <a:rPr lang="en-US" sz="1200" dirty="0" smtClean="0"/>
                        <a:t>Output</a:t>
                      </a:r>
                      <a:endParaRPr lang="en-US" sz="1200" dirty="0"/>
                    </a:p>
                  </a:txBody>
                  <a:tcPr/>
                </a:tc>
              </a:tr>
              <a:tr h="370840">
                <a:tc>
                  <a:txBody>
                    <a:bodyPr/>
                    <a:lstStyle/>
                    <a:p>
                      <a:pPr algn="ctr"/>
                      <a:r>
                        <a:rPr lang="en-US" sz="1200" dirty="0" smtClean="0"/>
                        <a:t>0</a:t>
                      </a:r>
                      <a:endParaRPr lang="en-US" sz="1200" dirty="0"/>
                    </a:p>
                  </a:txBody>
                  <a:tcPr/>
                </a:tc>
                <a:tc>
                  <a:txBody>
                    <a:bodyPr/>
                    <a:lstStyle/>
                    <a:p>
                      <a:pPr algn="ctr"/>
                      <a:r>
                        <a:rPr lang="en-US" sz="1200" dirty="0" smtClean="0"/>
                        <a:t>000</a:t>
                      </a:r>
                      <a:endParaRPr lang="en-US" sz="1200" dirty="0"/>
                    </a:p>
                  </a:txBody>
                  <a:tcPr/>
                </a:tc>
              </a:tr>
              <a:tr h="370840">
                <a:tc>
                  <a:txBody>
                    <a:bodyPr/>
                    <a:lstStyle/>
                    <a:p>
                      <a:pPr algn="ctr"/>
                      <a:r>
                        <a:rPr lang="en-US" sz="1200" dirty="0" smtClean="0"/>
                        <a:t>1</a:t>
                      </a:r>
                      <a:endParaRPr lang="en-US" sz="1200" dirty="0"/>
                    </a:p>
                  </a:txBody>
                  <a:tcPr/>
                </a:tc>
                <a:tc>
                  <a:txBody>
                    <a:bodyPr/>
                    <a:lstStyle/>
                    <a:p>
                      <a:pPr algn="ctr"/>
                      <a:r>
                        <a:rPr lang="en-US" sz="1200" dirty="0" smtClean="0"/>
                        <a:t>001</a:t>
                      </a:r>
                      <a:endParaRPr lang="en-US" sz="1200" dirty="0"/>
                    </a:p>
                  </a:txBody>
                  <a:tcPr/>
                </a:tc>
              </a:tr>
              <a:tr h="370840">
                <a:tc>
                  <a:txBody>
                    <a:bodyPr/>
                    <a:lstStyle/>
                    <a:p>
                      <a:pPr algn="ctr"/>
                      <a:r>
                        <a:rPr lang="en-US" sz="1200" dirty="0" smtClean="0"/>
                        <a:t>2</a:t>
                      </a:r>
                      <a:endParaRPr lang="en-US" sz="1200" dirty="0"/>
                    </a:p>
                  </a:txBody>
                  <a:tcPr/>
                </a:tc>
                <a:tc>
                  <a:txBody>
                    <a:bodyPr/>
                    <a:lstStyle/>
                    <a:p>
                      <a:pPr algn="ctr"/>
                      <a:r>
                        <a:rPr lang="en-US" sz="1200" dirty="0" smtClean="0"/>
                        <a:t>010</a:t>
                      </a:r>
                      <a:endParaRPr lang="en-US" sz="1200" dirty="0"/>
                    </a:p>
                  </a:txBody>
                  <a:tcPr/>
                </a:tc>
              </a:tr>
              <a:tr h="370840">
                <a:tc>
                  <a:txBody>
                    <a:bodyPr/>
                    <a:lstStyle/>
                    <a:p>
                      <a:pPr algn="ctr"/>
                      <a:r>
                        <a:rPr lang="en-US" sz="1200" dirty="0" smtClean="0"/>
                        <a:t>3</a:t>
                      </a:r>
                      <a:endParaRPr lang="en-US" sz="1200" dirty="0"/>
                    </a:p>
                  </a:txBody>
                  <a:tcPr/>
                </a:tc>
                <a:tc>
                  <a:txBody>
                    <a:bodyPr/>
                    <a:lstStyle/>
                    <a:p>
                      <a:pPr algn="ctr"/>
                      <a:r>
                        <a:rPr lang="en-US" sz="1200" dirty="0" smtClean="0"/>
                        <a:t>011</a:t>
                      </a:r>
                      <a:endParaRPr lang="en-US" sz="1200" dirty="0"/>
                    </a:p>
                  </a:txBody>
                  <a:tcPr/>
                </a:tc>
              </a:tr>
              <a:tr h="370840">
                <a:tc>
                  <a:txBody>
                    <a:bodyPr/>
                    <a:lstStyle/>
                    <a:p>
                      <a:pPr algn="ctr"/>
                      <a:r>
                        <a:rPr lang="en-US" sz="1200" dirty="0" smtClean="0"/>
                        <a:t>4</a:t>
                      </a:r>
                      <a:endParaRPr lang="en-US" sz="1200" dirty="0"/>
                    </a:p>
                  </a:txBody>
                  <a:tcPr/>
                </a:tc>
                <a:tc>
                  <a:txBody>
                    <a:bodyPr/>
                    <a:lstStyle/>
                    <a:p>
                      <a:pPr algn="ctr"/>
                      <a:r>
                        <a:rPr lang="en-US" sz="1200" dirty="0" smtClean="0"/>
                        <a:t>100</a:t>
                      </a:r>
                      <a:endParaRPr lang="en-US" sz="1200" dirty="0"/>
                    </a:p>
                  </a:txBody>
                  <a:tcPr/>
                </a:tc>
              </a:tr>
              <a:tr h="370840">
                <a:tc>
                  <a:txBody>
                    <a:bodyPr/>
                    <a:lstStyle/>
                    <a:p>
                      <a:pPr algn="ctr"/>
                      <a:r>
                        <a:rPr lang="en-US" sz="1200" dirty="0" smtClean="0"/>
                        <a:t>5</a:t>
                      </a:r>
                      <a:endParaRPr lang="en-US" sz="1200" dirty="0"/>
                    </a:p>
                  </a:txBody>
                  <a:tcPr/>
                </a:tc>
                <a:tc>
                  <a:txBody>
                    <a:bodyPr/>
                    <a:lstStyle/>
                    <a:p>
                      <a:pPr algn="ctr"/>
                      <a:r>
                        <a:rPr lang="en-US" sz="1200" dirty="0" smtClean="0"/>
                        <a:t>101</a:t>
                      </a:r>
                      <a:endParaRPr lang="en-US" sz="1200" dirty="0"/>
                    </a:p>
                  </a:txBody>
                  <a:tcPr/>
                </a:tc>
              </a:tr>
              <a:tr h="370840">
                <a:tc>
                  <a:txBody>
                    <a:bodyPr/>
                    <a:lstStyle/>
                    <a:p>
                      <a:pPr algn="ctr"/>
                      <a:r>
                        <a:rPr lang="en-US" sz="1200" dirty="0" smtClean="0"/>
                        <a:t>6</a:t>
                      </a:r>
                      <a:endParaRPr lang="en-US" sz="1200" dirty="0"/>
                    </a:p>
                  </a:txBody>
                  <a:tcPr/>
                </a:tc>
                <a:tc>
                  <a:txBody>
                    <a:bodyPr/>
                    <a:lstStyle/>
                    <a:p>
                      <a:pPr algn="ctr"/>
                      <a:r>
                        <a:rPr lang="en-US" sz="1200" dirty="0" smtClean="0"/>
                        <a:t>110</a:t>
                      </a:r>
                      <a:endParaRPr lang="en-US" sz="1200" dirty="0"/>
                    </a:p>
                  </a:txBody>
                  <a:tcPr/>
                </a:tc>
              </a:tr>
              <a:tr h="370840">
                <a:tc>
                  <a:txBody>
                    <a:bodyPr/>
                    <a:lstStyle/>
                    <a:p>
                      <a:pPr algn="ctr"/>
                      <a:r>
                        <a:rPr lang="en-US" sz="1200" dirty="0" smtClean="0"/>
                        <a:t>7</a:t>
                      </a:r>
                      <a:endParaRPr lang="en-US" sz="1200" dirty="0"/>
                    </a:p>
                  </a:txBody>
                  <a:tcPr/>
                </a:tc>
                <a:tc>
                  <a:txBody>
                    <a:bodyPr/>
                    <a:lstStyle/>
                    <a:p>
                      <a:pPr algn="ctr"/>
                      <a:r>
                        <a:rPr lang="en-US" sz="1200" dirty="0" smtClean="0"/>
                        <a:t>111</a:t>
                      </a:r>
                      <a:endParaRPr lang="en-US" sz="1200" dirty="0"/>
                    </a:p>
                  </a:txBody>
                  <a:tcPr/>
                </a:tc>
              </a:tr>
            </a:tbl>
          </a:graphicData>
        </a:graphic>
      </p:graphicFrame>
      <p:sp>
        <p:nvSpPr>
          <p:cNvPr id="13" name="TextBox 12"/>
          <p:cNvSpPr txBox="1"/>
          <p:nvPr/>
        </p:nvSpPr>
        <p:spPr>
          <a:xfrm>
            <a:off x="555889" y="1359932"/>
            <a:ext cx="1547090" cy="338554"/>
          </a:xfrm>
          <a:prstGeom prst="rect">
            <a:avLst/>
          </a:prstGeom>
          <a:noFill/>
        </p:spPr>
        <p:txBody>
          <a:bodyPr wrap="none" rtlCol="0">
            <a:spAutoFit/>
          </a:bodyPr>
          <a:lstStyle/>
          <a:p>
            <a:pPr algn="ctr"/>
            <a:r>
              <a:rPr lang="en-US" sz="1600" b="1" dirty="0" smtClean="0"/>
              <a:t>Encoding Table</a:t>
            </a:r>
            <a:endParaRPr lang="en-US" sz="1600" b="1" dirty="0"/>
          </a:p>
        </p:txBody>
      </p:sp>
      <p:sp>
        <p:nvSpPr>
          <p:cNvPr id="17" name="TextBox 16"/>
          <p:cNvSpPr txBox="1"/>
          <p:nvPr/>
        </p:nvSpPr>
        <p:spPr>
          <a:xfrm>
            <a:off x="6360725" y="1337846"/>
            <a:ext cx="1616020" cy="338554"/>
          </a:xfrm>
          <a:prstGeom prst="rect">
            <a:avLst/>
          </a:prstGeom>
          <a:noFill/>
        </p:spPr>
        <p:txBody>
          <a:bodyPr wrap="none" rtlCol="0">
            <a:spAutoFit/>
          </a:bodyPr>
          <a:lstStyle/>
          <a:p>
            <a:pPr algn="ctr"/>
            <a:r>
              <a:rPr lang="en-US" sz="1600" b="1" dirty="0" smtClean="0"/>
              <a:t>Decoding Tables</a:t>
            </a:r>
            <a:endParaRPr lang="en-US" sz="1600" b="1" dirty="0"/>
          </a:p>
        </p:txBody>
      </p:sp>
      <p:sp>
        <p:nvSpPr>
          <p:cNvPr id="18"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Encoding/Decoding</a:t>
            </a:r>
            <a:endParaRPr lang="en-US" altLang="en-US" sz="2400" b="1" dirty="0"/>
          </a:p>
        </p:txBody>
      </p:sp>
      <p:sp>
        <p:nvSpPr>
          <p:cNvPr id="19" name="TextBox 18"/>
          <p:cNvSpPr txBox="1"/>
          <p:nvPr/>
        </p:nvSpPr>
        <p:spPr>
          <a:xfrm>
            <a:off x="4337543" y="1864489"/>
            <a:ext cx="2063257" cy="338554"/>
          </a:xfrm>
          <a:prstGeom prst="rect">
            <a:avLst/>
          </a:prstGeom>
          <a:noFill/>
        </p:spPr>
        <p:txBody>
          <a:bodyPr wrap="none" rtlCol="0">
            <a:spAutoFit/>
          </a:bodyPr>
          <a:lstStyle/>
          <a:p>
            <a:pPr algn="ctr"/>
            <a:r>
              <a:rPr lang="en-US" sz="1600" b="1" dirty="0" smtClean="0"/>
              <a:t>States-to-Phase Table</a:t>
            </a:r>
            <a:endParaRPr lang="en-US" sz="1600" b="1" dirty="0"/>
          </a:p>
        </p:txBody>
      </p:sp>
      <p:sp>
        <p:nvSpPr>
          <p:cNvPr id="20" name="TextBox 19"/>
          <p:cNvSpPr txBox="1"/>
          <p:nvPr/>
        </p:nvSpPr>
        <p:spPr>
          <a:xfrm>
            <a:off x="7083212" y="1871246"/>
            <a:ext cx="1880516" cy="338554"/>
          </a:xfrm>
          <a:prstGeom prst="rect">
            <a:avLst/>
          </a:prstGeom>
          <a:noFill/>
        </p:spPr>
        <p:txBody>
          <a:bodyPr wrap="none" rtlCol="0">
            <a:spAutoFit/>
          </a:bodyPr>
          <a:lstStyle/>
          <a:p>
            <a:pPr algn="ctr"/>
            <a:r>
              <a:rPr lang="en-US" sz="1600" b="1" dirty="0" smtClean="0"/>
              <a:t>Phase-to-Bits Table</a:t>
            </a:r>
            <a:endParaRPr lang="en-US" sz="1600" b="1" dirty="0"/>
          </a:p>
        </p:txBody>
      </p:sp>
      <p:sp>
        <p:nvSpPr>
          <p:cNvPr id="3" name="Rectangle 2"/>
          <p:cNvSpPr/>
          <p:nvPr/>
        </p:nvSpPr>
        <p:spPr>
          <a:xfrm>
            <a:off x="4732691" y="5867400"/>
            <a:ext cx="4106509" cy="276999"/>
          </a:xfrm>
          <a:prstGeom prst="rect">
            <a:avLst/>
          </a:prstGeom>
        </p:spPr>
        <p:txBody>
          <a:bodyPr wrap="none">
            <a:spAutoFit/>
          </a:bodyPr>
          <a:lstStyle/>
          <a:p>
            <a:r>
              <a:rPr lang="en-US" altLang="en-US" b="1" dirty="0" smtClean="0"/>
              <a:t>S_Phase </a:t>
            </a:r>
            <a:r>
              <a:rPr lang="en-US" altLang="en-US" b="1" dirty="0"/>
              <a:t>Shift </a:t>
            </a:r>
            <a:r>
              <a:rPr lang="en-US" altLang="en-US" b="1" dirty="0" smtClean="0"/>
              <a:t> =      S_Phase(data)     –    S_Phase(reference)</a:t>
            </a:r>
            <a:endParaRPr lang="en-US" dirty="0"/>
          </a:p>
        </p:txBody>
      </p:sp>
      <p:sp>
        <p:nvSpPr>
          <p:cNvPr id="2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52334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18</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1752600" y="2897188"/>
            <a:ext cx="6019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3600" dirty="0" smtClean="0"/>
              <a:t>Long exposure Bad-sampling Mitigation</a:t>
            </a:r>
            <a:endParaRPr lang="en-US" altLang="en-US" sz="36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68156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19</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9" name="Group 53"/>
          <p:cNvGrpSpPr>
            <a:grpSpLocks/>
          </p:cNvGrpSpPr>
          <p:nvPr/>
        </p:nvGrpSpPr>
        <p:grpSpPr bwMode="auto">
          <a:xfrm>
            <a:off x="381000" y="1383268"/>
            <a:ext cx="6016921" cy="4484132"/>
            <a:chOff x="1676977" y="81009"/>
            <a:chExt cx="5910056" cy="7346691"/>
          </a:xfrm>
        </p:grpSpPr>
        <p:sp>
          <p:nvSpPr>
            <p:cNvPr id="10" name="Rectangle 9"/>
            <p:cNvSpPr/>
            <p:nvPr/>
          </p:nvSpPr>
          <p:spPr>
            <a:xfrm>
              <a:off x="4105990" y="4060812"/>
              <a:ext cx="792528" cy="223679"/>
            </a:xfrm>
            <a:prstGeom prst="rect">
              <a:avLst/>
            </a:prstGeom>
            <a:solidFill>
              <a:srgbClr val="92D050">
                <a:alpha val="61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13" name="Rectangle 12"/>
            <p:cNvSpPr/>
            <p:nvPr/>
          </p:nvSpPr>
          <p:spPr>
            <a:xfrm>
              <a:off x="3313464" y="1067149"/>
              <a:ext cx="792527" cy="221079"/>
            </a:xfrm>
            <a:prstGeom prst="rect">
              <a:avLst/>
            </a:prstGeom>
            <a:solidFill>
              <a:srgbClr val="92D050">
                <a:alpha val="61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17" name="Rectangle 16"/>
            <p:cNvSpPr/>
            <p:nvPr/>
          </p:nvSpPr>
          <p:spPr>
            <a:xfrm>
              <a:off x="3584653" y="2515864"/>
              <a:ext cx="259499" cy="7594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18" name="Rectangle 17"/>
            <p:cNvSpPr/>
            <p:nvPr/>
          </p:nvSpPr>
          <p:spPr>
            <a:xfrm>
              <a:off x="3313464" y="1524912"/>
              <a:ext cx="259499" cy="762071"/>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19" name="Rectangle 18"/>
            <p:cNvSpPr/>
            <p:nvPr/>
          </p:nvSpPr>
          <p:spPr>
            <a:xfrm>
              <a:off x="3046950" y="533961"/>
              <a:ext cx="259499" cy="7620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0" name="Rectangle 19"/>
            <p:cNvSpPr/>
            <p:nvPr/>
          </p:nvSpPr>
          <p:spPr>
            <a:xfrm>
              <a:off x="3848828" y="3049052"/>
              <a:ext cx="792528" cy="221079"/>
            </a:xfrm>
            <a:prstGeom prst="rect">
              <a:avLst/>
            </a:prstGeom>
            <a:solidFill>
              <a:srgbClr val="92D050">
                <a:alpha val="61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1" name="Rectangle 20"/>
            <p:cNvSpPr/>
            <p:nvPr/>
          </p:nvSpPr>
          <p:spPr>
            <a:xfrm>
              <a:off x="3579977" y="2058102"/>
              <a:ext cx="792527" cy="221078"/>
            </a:xfrm>
            <a:prstGeom prst="rect">
              <a:avLst/>
            </a:prstGeom>
            <a:solidFill>
              <a:srgbClr val="92D050">
                <a:alpha val="61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2" name="Rectangle 21"/>
            <p:cNvSpPr/>
            <p:nvPr/>
          </p:nvSpPr>
          <p:spPr>
            <a:xfrm>
              <a:off x="5155681" y="3540627"/>
              <a:ext cx="792527" cy="762069"/>
            </a:xfrm>
            <a:prstGeom prst="rect">
              <a:avLst/>
            </a:prstGeom>
            <a:solidFill>
              <a:srgbClr val="92D050">
                <a:alpha val="61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3" name="Rectangle 22"/>
            <p:cNvSpPr/>
            <p:nvPr/>
          </p:nvSpPr>
          <p:spPr>
            <a:xfrm>
              <a:off x="4898518" y="2515864"/>
              <a:ext cx="792527" cy="759469"/>
            </a:xfrm>
            <a:prstGeom prst="rect">
              <a:avLst/>
            </a:prstGeom>
            <a:solidFill>
              <a:srgbClr val="92D050">
                <a:alpha val="61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4" name="Rectangle 23"/>
            <p:cNvSpPr/>
            <p:nvPr/>
          </p:nvSpPr>
          <p:spPr>
            <a:xfrm>
              <a:off x="4629666" y="1524912"/>
              <a:ext cx="792528" cy="762071"/>
            </a:xfrm>
            <a:prstGeom prst="rect">
              <a:avLst/>
            </a:prstGeom>
            <a:solidFill>
              <a:srgbClr val="92D050">
                <a:alpha val="61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5" name="Rectangle 24"/>
            <p:cNvSpPr/>
            <p:nvPr/>
          </p:nvSpPr>
          <p:spPr>
            <a:xfrm>
              <a:off x="4377180" y="533961"/>
              <a:ext cx="792528" cy="762069"/>
            </a:xfrm>
            <a:prstGeom prst="rect">
              <a:avLst/>
            </a:prstGeom>
            <a:solidFill>
              <a:srgbClr val="92D050">
                <a:alpha val="61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6" name="Rectangle 25"/>
            <p:cNvSpPr/>
            <p:nvPr/>
          </p:nvSpPr>
          <p:spPr>
            <a:xfrm>
              <a:off x="3855842" y="3535425"/>
              <a:ext cx="259499" cy="7620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7" name="Rectangle 26"/>
            <p:cNvSpPr/>
            <p:nvPr/>
          </p:nvSpPr>
          <p:spPr>
            <a:xfrm>
              <a:off x="4900856" y="3535425"/>
              <a:ext cx="259501" cy="7620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8" name="Rectangle 27"/>
            <p:cNvSpPr/>
            <p:nvPr/>
          </p:nvSpPr>
          <p:spPr>
            <a:xfrm>
              <a:off x="5169708" y="528759"/>
              <a:ext cx="259499" cy="7620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9" name="Rectangle 28"/>
            <p:cNvSpPr/>
            <p:nvPr/>
          </p:nvSpPr>
          <p:spPr>
            <a:xfrm>
              <a:off x="4641356" y="2515864"/>
              <a:ext cx="259499" cy="7594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30" name="Rectangle 29"/>
            <p:cNvSpPr/>
            <p:nvPr/>
          </p:nvSpPr>
          <p:spPr>
            <a:xfrm>
              <a:off x="4115342" y="533961"/>
              <a:ext cx="259501" cy="7620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31" name="Rectangle 30"/>
            <p:cNvSpPr/>
            <p:nvPr/>
          </p:nvSpPr>
          <p:spPr>
            <a:xfrm>
              <a:off x="5943532" y="3527622"/>
              <a:ext cx="266514" cy="762071"/>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32" name="Rectangle 31"/>
            <p:cNvSpPr/>
            <p:nvPr/>
          </p:nvSpPr>
          <p:spPr>
            <a:xfrm>
              <a:off x="5695721" y="2515864"/>
              <a:ext cx="259501" cy="7594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33" name="Rectangle 32"/>
            <p:cNvSpPr/>
            <p:nvPr/>
          </p:nvSpPr>
          <p:spPr>
            <a:xfrm>
              <a:off x="5422194" y="1524912"/>
              <a:ext cx="257162" cy="762071"/>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34" name="Rectangle 33"/>
            <p:cNvSpPr/>
            <p:nvPr/>
          </p:nvSpPr>
          <p:spPr>
            <a:xfrm>
              <a:off x="4374843" y="1517110"/>
              <a:ext cx="257162" cy="7620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35" name="Straight Connector 34"/>
            <p:cNvCxnSpPr/>
            <p:nvPr/>
          </p:nvCxnSpPr>
          <p:spPr>
            <a:xfrm flipH="1">
              <a:off x="2132854" y="700421"/>
              <a:ext cx="2339" cy="3766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795250" y="533963"/>
              <a:ext cx="11690" cy="552045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7" name="TextBox 76"/>
            <p:cNvSpPr txBox="1">
              <a:spLocks noChangeArrowheads="1"/>
            </p:cNvSpPr>
            <p:nvPr/>
          </p:nvSpPr>
          <p:spPr bwMode="auto">
            <a:xfrm>
              <a:off x="5892336" y="6428948"/>
              <a:ext cx="1565890" cy="60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i="1">
                  <a:latin typeface="Times New Roman" pitchFamily="18" charset="0"/>
                  <a:cs typeface="Times New Roman" pitchFamily="18" charset="0"/>
                </a:rPr>
                <a:t>Time axis</a:t>
              </a:r>
            </a:p>
          </p:txBody>
        </p:sp>
        <p:sp>
          <p:nvSpPr>
            <p:cNvPr id="38" name="TextBox 77"/>
            <p:cNvSpPr txBox="1">
              <a:spLocks noChangeArrowheads="1"/>
            </p:cNvSpPr>
            <p:nvPr/>
          </p:nvSpPr>
          <p:spPr bwMode="auto">
            <a:xfrm>
              <a:off x="5486400" y="846072"/>
              <a:ext cx="1443024" cy="6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Times New Roman" pitchFamily="18" charset="0"/>
                  <a:cs typeface="Times New Roman" pitchFamily="18" charset="0"/>
                </a:rPr>
                <a:t>LED # 1</a:t>
              </a:r>
            </a:p>
          </p:txBody>
        </p:sp>
        <p:grpSp>
          <p:nvGrpSpPr>
            <p:cNvPr id="39" name="Group 163"/>
            <p:cNvGrpSpPr>
              <a:grpSpLocks/>
            </p:cNvGrpSpPr>
            <p:nvPr/>
          </p:nvGrpSpPr>
          <p:grpSpPr bwMode="auto">
            <a:xfrm>
              <a:off x="2133601" y="533400"/>
              <a:ext cx="4267202" cy="763588"/>
              <a:chOff x="2133600" y="533400"/>
              <a:chExt cx="3581400" cy="763588"/>
            </a:xfrm>
          </p:grpSpPr>
          <p:sp>
            <p:nvSpPr>
              <p:cNvPr id="90" name="Rectangle 89"/>
              <p:cNvSpPr/>
              <p:nvPr/>
            </p:nvSpPr>
            <p:spPr>
              <a:xfrm>
                <a:off x="2132973" y="533962"/>
                <a:ext cx="882951" cy="759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91" name="Rectangle 90"/>
              <p:cNvSpPr/>
              <p:nvPr/>
            </p:nvSpPr>
            <p:spPr>
              <a:xfrm>
                <a:off x="3900839" y="533962"/>
                <a:ext cx="882951" cy="759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92" name="Straight Connector 91"/>
              <p:cNvCxnSpPr/>
              <p:nvPr/>
            </p:nvCxnSpPr>
            <p:spPr>
              <a:xfrm>
                <a:off x="2132973" y="1293431"/>
                <a:ext cx="3582820" cy="260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a:off x="2132854" y="2286983"/>
              <a:ext cx="3581569"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 name="Group 168"/>
            <p:cNvGrpSpPr>
              <a:grpSpLocks/>
            </p:cNvGrpSpPr>
            <p:nvPr/>
          </p:nvGrpSpPr>
          <p:grpSpPr bwMode="auto">
            <a:xfrm>
              <a:off x="2392681" y="1524000"/>
              <a:ext cx="4267202" cy="763588"/>
              <a:chOff x="2133600" y="533400"/>
              <a:chExt cx="3581400" cy="763588"/>
            </a:xfrm>
          </p:grpSpPr>
          <p:sp>
            <p:nvSpPr>
              <p:cNvPr id="87" name="Rectangle 86"/>
              <p:cNvSpPr/>
              <p:nvPr/>
            </p:nvSpPr>
            <p:spPr>
              <a:xfrm>
                <a:off x="2133327" y="534311"/>
                <a:ext cx="882951" cy="759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88" name="Rectangle 87"/>
              <p:cNvSpPr/>
              <p:nvPr/>
            </p:nvSpPr>
            <p:spPr>
              <a:xfrm>
                <a:off x="3901191" y="534311"/>
                <a:ext cx="882951" cy="759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89" name="Straight Connector 88"/>
              <p:cNvCxnSpPr/>
              <p:nvPr/>
            </p:nvCxnSpPr>
            <p:spPr>
              <a:xfrm>
                <a:off x="2133327" y="1293780"/>
                <a:ext cx="3580857" cy="2602"/>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up 175"/>
            <p:cNvGrpSpPr>
              <a:grpSpLocks/>
            </p:cNvGrpSpPr>
            <p:nvPr/>
          </p:nvGrpSpPr>
          <p:grpSpPr bwMode="auto">
            <a:xfrm>
              <a:off x="2667001" y="2514600"/>
              <a:ext cx="4267202" cy="763588"/>
              <a:chOff x="2133600" y="533400"/>
              <a:chExt cx="3581400" cy="763588"/>
            </a:xfrm>
          </p:grpSpPr>
          <p:sp>
            <p:nvSpPr>
              <p:cNvPr id="84" name="Rectangle 83"/>
              <p:cNvSpPr/>
              <p:nvPr/>
            </p:nvSpPr>
            <p:spPr>
              <a:xfrm>
                <a:off x="2132661" y="534663"/>
                <a:ext cx="884914" cy="759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85" name="Rectangle 84"/>
              <p:cNvSpPr/>
              <p:nvPr/>
            </p:nvSpPr>
            <p:spPr>
              <a:xfrm>
                <a:off x="3898563" y="534663"/>
                <a:ext cx="884914" cy="759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86" name="Straight Connector 85"/>
              <p:cNvCxnSpPr/>
              <p:nvPr/>
            </p:nvCxnSpPr>
            <p:spPr>
              <a:xfrm>
                <a:off x="2132661" y="1294132"/>
                <a:ext cx="3582820" cy="260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179"/>
            <p:cNvGrpSpPr>
              <a:grpSpLocks/>
            </p:cNvGrpSpPr>
            <p:nvPr/>
          </p:nvGrpSpPr>
          <p:grpSpPr bwMode="auto">
            <a:xfrm>
              <a:off x="2926081" y="3535680"/>
              <a:ext cx="4267202" cy="763588"/>
              <a:chOff x="2133600" y="533400"/>
              <a:chExt cx="3581400" cy="763588"/>
            </a:xfrm>
          </p:grpSpPr>
          <p:sp>
            <p:nvSpPr>
              <p:cNvPr id="81" name="Rectangle 80"/>
              <p:cNvSpPr/>
              <p:nvPr/>
            </p:nvSpPr>
            <p:spPr>
              <a:xfrm>
                <a:off x="2133014" y="533146"/>
                <a:ext cx="882951" cy="7620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82" name="Rectangle 81"/>
              <p:cNvSpPr/>
              <p:nvPr/>
            </p:nvSpPr>
            <p:spPr>
              <a:xfrm>
                <a:off x="3900878" y="533146"/>
                <a:ext cx="884914" cy="7620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83" name="Straight Connector 82"/>
              <p:cNvCxnSpPr/>
              <p:nvPr/>
            </p:nvCxnSpPr>
            <p:spPr>
              <a:xfrm>
                <a:off x="2133014" y="1295215"/>
                <a:ext cx="3582820" cy="2602"/>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a:off x="2132854" y="3275333"/>
              <a:ext cx="3581569" cy="260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56233" y="4297495"/>
              <a:ext cx="3581569" cy="2602"/>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042582" y="533961"/>
              <a:ext cx="18704" cy="56453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514600" y="533963"/>
              <a:ext cx="2337" cy="56452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3033527" y="2398953"/>
              <a:ext cx="3732322" cy="233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300040" y="2430164"/>
              <a:ext cx="3732322" cy="23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0" name="TextBox 89"/>
            <p:cNvSpPr txBox="1">
              <a:spLocks noChangeArrowheads="1"/>
            </p:cNvSpPr>
            <p:nvPr/>
          </p:nvSpPr>
          <p:spPr bwMode="auto">
            <a:xfrm>
              <a:off x="5769756" y="1844826"/>
              <a:ext cx="1358029" cy="6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Times New Roman" pitchFamily="18" charset="0"/>
                  <a:cs typeface="Times New Roman" pitchFamily="18" charset="0"/>
                </a:rPr>
                <a:t>LED #2</a:t>
              </a:r>
            </a:p>
          </p:txBody>
        </p:sp>
        <p:sp>
          <p:nvSpPr>
            <p:cNvPr id="51" name="TextBox 90"/>
            <p:cNvSpPr txBox="1">
              <a:spLocks noChangeArrowheads="1"/>
            </p:cNvSpPr>
            <p:nvPr/>
          </p:nvSpPr>
          <p:spPr bwMode="auto">
            <a:xfrm>
              <a:off x="5998355" y="2843580"/>
              <a:ext cx="1358029" cy="6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Times New Roman" pitchFamily="18" charset="0"/>
                  <a:cs typeface="Times New Roman" pitchFamily="18" charset="0"/>
                </a:rPr>
                <a:t>LED #3</a:t>
              </a:r>
            </a:p>
          </p:txBody>
        </p:sp>
        <p:sp>
          <p:nvSpPr>
            <p:cNvPr id="52" name="TextBox 91"/>
            <p:cNvSpPr txBox="1">
              <a:spLocks noChangeArrowheads="1"/>
            </p:cNvSpPr>
            <p:nvPr/>
          </p:nvSpPr>
          <p:spPr bwMode="auto">
            <a:xfrm>
              <a:off x="6229004" y="3861451"/>
              <a:ext cx="1358029" cy="6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Times New Roman" pitchFamily="18" charset="0"/>
                  <a:cs typeface="Times New Roman" pitchFamily="18" charset="0"/>
                </a:rPr>
                <a:t>LED# 4</a:t>
              </a:r>
            </a:p>
          </p:txBody>
        </p:sp>
        <p:cxnSp>
          <p:nvCxnSpPr>
            <p:cNvPr id="53" name="Straight Connector 52"/>
            <p:cNvCxnSpPr/>
            <p:nvPr/>
          </p:nvCxnSpPr>
          <p:spPr>
            <a:xfrm flipH="1">
              <a:off x="4105990" y="570374"/>
              <a:ext cx="9353" cy="56088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559538" y="2417160"/>
              <a:ext cx="3732324" cy="233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8" name="TextBox 97"/>
            <p:cNvSpPr txBox="1">
              <a:spLocks noChangeArrowheads="1"/>
            </p:cNvSpPr>
            <p:nvPr/>
          </p:nvSpPr>
          <p:spPr bwMode="auto">
            <a:xfrm>
              <a:off x="3581399" y="721228"/>
              <a:ext cx="441973" cy="6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Times New Roman" pitchFamily="18" charset="0"/>
                  <a:cs typeface="Times New Roman" pitchFamily="18" charset="0"/>
                </a:rPr>
                <a:t>0</a:t>
              </a:r>
            </a:p>
          </p:txBody>
        </p:sp>
        <p:sp>
          <p:nvSpPr>
            <p:cNvPr id="59" name="TextBox 98"/>
            <p:cNvSpPr txBox="1">
              <a:spLocks noChangeArrowheads="1"/>
            </p:cNvSpPr>
            <p:nvPr/>
          </p:nvSpPr>
          <p:spPr bwMode="auto">
            <a:xfrm>
              <a:off x="2514600" y="81009"/>
              <a:ext cx="441973" cy="60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dirty="0">
                  <a:latin typeface="Times New Roman" pitchFamily="18" charset="0"/>
                  <a:cs typeface="Times New Roman" pitchFamily="18" charset="0"/>
                </a:rPr>
                <a:t>1</a:t>
              </a:r>
            </a:p>
          </p:txBody>
        </p:sp>
        <p:sp>
          <p:nvSpPr>
            <p:cNvPr id="60" name="TextBox 99"/>
            <p:cNvSpPr txBox="1">
              <a:spLocks noChangeArrowheads="1"/>
            </p:cNvSpPr>
            <p:nvPr/>
          </p:nvSpPr>
          <p:spPr bwMode="auto">
            <a:xfrm>
              <a:off x="4629875" y="81009"/>
              <a:ext cx="441973" cy="60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Times New Roman" pitchFamily="18" charset="0"/>
                  <a:cs typeface="Times New Roman" pitchFamily="18" charset="0"/>
                </a:rPr>
                <a:t>1</a:t>
              </a:r>
            </a:p>
          </p:txBody>
        </p:sp>
        <p:cxnSp>
          <p:nvCxnSpPr>
            <p:cNvPr id="61" name="Straight Connector 60"/>
            <p:cNvCxnSpPr/>
            <p:nvPr/>
          </p:nvCxnSpPr>
          <p:spPr>
            <a:xfrm rot="5400000">
              <a:off x="5091781" y="3668071"/>
              <a:ext cx="12172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676977" y="6969938"/>
              <a:ext cx="5561718" cy="260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038648" y="6969938"/>
              <a:ext cx="915524" cy="0"/>
            </a:xfrm>
            <a:prstGeom prst="line">
              <a:avLst/>
            </a:prstGeom>
            <a:ln w="152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4372504" y="533961"/>
              <a:ext cx="9353" cy="589499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636681" y="546965"/>
              <a:ext cx="4676" cy="59652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3886771" y="6758812"/>
              <a:ext cx="5330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TextBox 106"/>
            <p:cNvSpPr txBox="1">
              <a:spLocks noChangeArrowheads="1"/>
            </p:cNvSpPr>
            <p:nvPr/>
          </p:nvSpPr>
          <p:spPr bwMode="auto">
            <a:xfrm>
              <a:off x="1852414" y="6361290"/>
              <a:ext cx="2567384" cy="60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i="1" dirty="0">
                  <a:latin typeface="Times New Roman" pitchFamily="18" charset="0"/>
                  <a:cs typeface="Times New Roman" pitchFamily="18" charset="0"/>
                </a:rPr>
                <a:t>Capturing </a:t>
              </a:r>
              <a:r>
                <a:rPr lang="en-US" altLang="en-US" i="1" dirty="0" smtClean="0">
                  <a:latin typeface="Times New Roman" pitchFamily="18" charset="0"/>
                  <a:cs typeface="Times New Roman" pitchFamily="18" charset="0"/>
                </a:rPr>
                <a:t>moment</a:t>
              </a:r>
              <a:endParaRPr lang="en-US" altLang="en-US" i="1" dirty="0">
                <a:latin typeface="Times New Roman" pitchFamily="18" charset="0"/>
                <a:cs typeface="Times New Roman" pitchFamily="18" charset="0"/>
              </a:endParaRPr>
            </a:p>
          </p:txBody>
        </p:sp>
        <p:sp>
          <p:nvSpPr>
            <p:cNvPr id="68" name="Rectangle 67"/>
            <p:cNvSpPr/>
            <p:nvPr/>
          </p:nvSpPr>
          <p:spPr>
            <a:xfrm flipV="1">
              <a:off x="2146882" y="1270021"/>
              <a:ext cx="1030988" cy="46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69" name="Rectangle 68"/>
            <p:cNvSpPr/>
            <p:nvPr/>
          </p:nvSpPr>
          <p:spPr>
            <a:xfrm flipV="1">
              <a:off x="4250936" y="1270021"/>
              <a:ext cx="1030988" cy="46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70" name="Rectangle 69"/>
            <p:cNvSpPr/>
            <p:nvPr/>
          </p:nvSpPr>
          <p:spPr>
            <a:xfrm flipV="1">
              <a:off x="2404044" y="2260973"/>
              <a:ext cx="1030988" cy="44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71" name="Rectangle 70"/>
            <p:cNvSpPr/>
            <p:nvPr/>
          </p:nvSpPr>
          <p:spPr>
            <a:xfrm flipV="1">
              <a:off x="4515113" y="2260973"/>
              <a:ext cx="1030986" cy="44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72" name="Rectangle 71"/>
            <p:cNvSpPr/>
            <p:nvPr/>
          </p:nvSpPr>
          <p:spPr>
            <a:xfrm flipV="1">
              <a:off x="2679909" y="3251924"/>
              <a:ext cx="1030988" cy="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73" name="Rectangle 72"/>
            <p:cNvSpPr/>
            <p:nvPr/>
          </p:nvSpPr>
          <p:spPr>
            <a:xfrm flipV="1">
              <a:off x="4783964" y="3251924"/>
              <a:ext cx="1033325" cy="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74" name="Rectangle 73"/>
            <p:cNvSpPr/>
            <p:nvPr/>
          </p:nvSpPr>
          <p:spPr>
            <a:xfrm flipV="1">
              <a:off x="2937071" y="4274087"/>
              <a:ext cx="1030988" cy="44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75" name="Rectangle 74"/>
            <p:cNvSpPr/>
            <p:nvPr/>
          </p:nvSpPr>
          <p:spPr>
            <a:xfrm flipV="1">
              <a:off x="5043464" y="4274087"/>
              <a:ext cx="1030986" cy="46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76" name="Straight Connector 75"/>
            <p:cNvCxnSpPr/>
            <p:nvPr/>
          </p:nvCxnSpPr>
          <p:spPr>
            <a:xfrm>
              <a:off x="2248655" y="597771"/>
              <a:ext cx="2337" cy="56452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3289069" y="552168"/>
              <a:ext cx="18704" cy="56453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3560962" y="570375"/>
              <a:ext cx="18704" cy="56453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3832856" y="588583"/>
              <a:ext cx="18704" cy="56453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0" name="TextBox 98"/>
            <p:cNvSpPr txBox="1">
              <a:spLocks noChangeArrowheads="1"/>
            </p:cNvSpPr>
            <p:nvPr/>
          </p:nvSpPr>
          <p:spPr bwMode="auto">
            <a:xfrm>
              <a:off x="2262701" y="5491489"/>
              <a:ext cx="3078934" cy="55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1" dirty="0" smtClean="0">
                  <a:solidFill>
                    <a:srgbClr val="FF0000"/>
                  </a:solidFill>
                  <a:latin typeface="Times New Roman" pitchFamily="18" charset="0"/>
                  <a:cs typeface="Times New Roman" pitchFamily="18" charset="0"/>
                </a:rPr>
                <a:t>1   2   3   4   5    6   7    8   1   2</a:t>
              </a:r>
              <a:endParaRPr lang="en-US" altLang="en-US" sz="1600" b="1" dirty="0">
                <a:solidFill>
                  <a:srgbClr val="FF0000"/>
                </a:solidFill>
                <a:latin typeface="Times New Roman" pitchFamily="18" charset="0"/>
                <a:cs typeface="Times New Roman" pitchFamily="18" charset="0"/>
              </a:endParaRPr>
            </a:p>
          </p:txBody>
        </p:sp>
      </p:grpSp>
      <p:sp>
        <p:nvSpPr>
          <p:cNvPr id="97" name="TextBox 96"/>
          <p:cNvSpPr txBox="1"/>
          <p:nvPr/>
        </p:nvSpPr>
        <p:spPr>
          <a:xfrm>
            <a:off x="6397921" y="1794477"/>
            <a:ext cx="2063257" cy="584775"/>
          </a:xfrm>
          <a:prstGeom prst="rect">
            <a:avLst/>
          </a:prstGeom>
          <a:noFill/>
        </p:spPr>
        <p:txBody>
          <a:bodyPr wrap="none" rtlCol="0">
            <a:spAutoFit/>
          </a:bodyPr>
          <a:lstStyle/>
          <a:p>
            <a:pPr algn="ctr"/>
            <a:r>
              <a:rPr lang="en-US" sz="1600" b="1" dirty="0" smtClean="0"/>
              <a:t>States-to-Phase Table</a:t>
            </a:r>
          </a:p>
          <a:p>
            <a:pPr algn="ctr"/>
            <a:r>
              <a:rPr lang="en-US" sz="1600" b="1" dirty="0" smtClean="0"/>
              <a:t>(will be updated)</a:t>
            </a:r>
            <a:endParaRPr lang="en-US" sz="1600" b="1" dirty="0"/>
          </a:p>
        </p:txBody>
      </p:sp>
      <p:sp>
        <p:nvSpPr>
          <p:cNvPr id="98" name="TextBox 97"/>
          <p:cNvSpPr txBox="1">
            <a:spLocks noChangeArrowheads="1"/>
          </p:cNvSpPr>
          <p:nvPr/>
        </p:nvSpPr>
        <p:spPr bwMode="auto">
          <a:xfrm>
            <a:off x="189781" y="5971401"/>
            <a:ext cx="80146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dirty="0" smtClean="0"/>
              <a:t>Where x state is the unclear state of LED. </a:t>
            </a:r>
            <a:endParaRPr lang="en-US" sz="1050" dirty="0" smtClean="0">
              <a:latin typeface="+mn-lt"/>
            </a:endParaRPr>
          </a:p>
        </p:txBody>
      </p:sp>
      <p:sp>
        <p:nvSpPr>
          <p:cNvPr id="99"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smtClean="0"/>
              <a:t>Spatial Phase </a:t>
            </a:r>
            <a:r>
              <a:rPr lang="en-US" altLang="en-US" sz="2400" b="1" dirty="0"/>
              <a:t>Re-Definition in </a:t>
            </a:r>
            <a:r>
              <a:rPr lang="en-US" altLang="en-US" sz="2400" b="1" dirty="0" smtClean="0"/>
              <a:t>Bad-sampling Image</a:t>
            </a:r>
            <a:endParaRPr lang="en-US" altLang="en-US" sz="2400" b="1" dirty="0"/>
          </a:p>
        </p:txBody>
      </p:sp>
      <p:sp>
        <p:nvSpPr>
          <p:cNvPr id="9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87658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0" name="Title 1"/>
          <p:cNvSpPr txBox="1">
            <a:spLocks/>
          </p:cNvSpPr>
          <p:nvPr/>
        </p:nvSpPr>
        <p:spPr>
          <a:xfrm>
            <a:off x="457200" y="609600"/>
            <a:ext cx="8229600" cy="457200"/>
          </a:xfrm>
          <a:prstGeom prst="rect">
            <a:avLst/>
          </a:prstGeom>
        </p:spPr>
        <p:txBody>
          <a:bodyPr>
            <a:normAutofit fontScale="92500" lnSpcReduction="10000"/>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altLang="en-US" sz="2800" b="1" dirty="0" smtClean="0"/>
              <a:t>Content</a:t>
            </a:r>
          </a:p>
        </p:txBody>
      </p:sp>
      <p:sp>
        <p:nvSpPr>
          <p:cNvPr id="17" name="Content Placeholder 2"/>
          <p:cNvSpPr txBox="1">
            <a:spLocks/>
          </p:cNvSpPr>
          <p:nvPr/>
        </p:nvSpPr>
        <p:spPr>
          <a:xfrm>
            <a:off x="609600" y="1371600"/>
            <a:ext cx="8305800" cy="4724400"/>
          </a:xfrm>
          <a:prstGeom prst="rect">
            <a:avLst/>
          </a:prstGeom>
        </p:spPr>
        <p:txBody>
          <a:bodyPr>
            <a:no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endParaRPr lang="en-US" altLang="en-US" sz="1000" dirty="0" smtClean="0"/>
          </a:p>
          <a:p>
            <a:pPr>
              <a:buFont typeface="Wingdings" panose="05000000000000000000" pitchFamily="2" charset="2"/>
              <a:buChar char="q"/>
            </a:pPr>
            <a:r>
              <a:rPr lang="en-US" altLang="en-US" sz="2000" dirty="0" smtClean="0"/>
              <a:t>PHY design considerations</a:t>
            </a:r>
          </a:p>
          <a:p>
            <a:pPr lvl="1">
              <a:buFont typeface="Wingdings" panose="05000000000000000000" pitchFamily="2" charset="2"/>
              <a:buChar char="§"/>
            </a:pPr>
            <a:endParaRPr lang="en-US" altLang="en-US" sz="1000" dirty="0" smtClean="0"/>
          </a:p>
          <a:p>
            <a:pPr>
              <a:buFont typeface="Wingdings" panose="05000000000000000000" pitchFamily="2" charset="2"/>
              <a:buChar char="q"/>
            </a:pPr>
            <a:r>
              <a:rPr lang="en-US" altLang="en-US" sz="2000" dirty="0" smtClean="0"/>
              <a:t>Technologies Detail</a:t>
            </a:r>
            <a:endParaRPr lang="en-US" altLang="en-US" sz="1800" dirty="0" smtClean="0"/>
          </a:p>
          <a:p>
            <a:pPr lvl="1">
              <a:buFont typeface="Wingdings" panose="05000000000000000000" pitchFamily="2" charset="2"/>
              <a:buChar char="§"/>
            </a:pPr>
            <a:r>
              <a:rPr lang="en-US" altLang="en-US" sz="1800" dirty="0" smtClean="0"/>
              <a:t>Spatial 2-PSK		(S2-PSK)</a:t>
            </a:r>
          </a:p>
          <a:p>
            <a:pPr lvl="1">
              <a:buFont typeface="Wingdings" panose="05000000000000000000" pitchFamily="2" charset="2"/>
              <a:buChar char="§"/>
            </a:pPr>
            <a:r>
              <a:rPr lang="en-US" altLang="en-US" sz="1800" dirty="0" smtClean="0"/>
              <a:t>Spatial M-PSK 		(S8-PSK)</a:t>
            </a:r>
          </a:p>
          <a:p>
            <a:pPr lvl="1">
              <a:buFont typeface="Wingdings" panose="05000000000000000000" pitchFamily="2" charset="2"/>
              <a:buChar char="§"/>
            </a:pPr>
            <a:r>
              <a:rPr lang="en-US" altLang="en-US" sz="1800" dirty="0" smtClean="0"/>
              <a:t>Dimmable Spatial M-PSK	(DS8-PSK)</a:t>
            </a:r>
          </a:p>
          <a:p>
            <a:pPr lvl="1">
              <a:buFont typeface="Wingdings" panose="05000000000000000000" pitchFamily="2" charset="2"/>
              <a:buChar char="§"/>
            </a:pPr>
            <a:endParaRPr lang="en-US" altLang="en-US" sz="1000" dirty="0"/>
          </a:p>
          <a:p>
            <a:pPr>
              <a:buFont typeface="Wingdings" panose="05000000000000000000" pitchFamily="2" charset="2"/>
              <a:buChar char="q"/>
            </a:pPr>
            <a:r>
              <a:rPr lang="en-US" altLang="en-US" sz="2000" dirty="0" smtClean="0"/>
              <a:t>PHY modes and PHY frame format</a:t>
            </a:r>
          </a:p>
          <a:p>
            <a:pPr>
              <a:buFont typeface="Wingdings" panose="05000000000000000000" pitchFamily="2" charset="2"/>
              <a:buChar char="q"/>
            </a:pPr>
            <a:endParaRPr lang="en-US" altLang="en-US" sz="1000" dirty="0" smtClean="0"/>
          </a:p>
          <a:p>
            <a:pPr>
              <a:buFont typeface="Wingdings" panose="05000000000000000000" pitchFamily="2" charset="2"/>
              <a:buChar char="q"/>
            </a:pPr>
            <a:r>
              <a:rPr lang="en-US" altLang="en-US" sz="2000" dirty="0" smtClean="0"/>
              <a:t>Appendix</a:t>
            </a:r>
            <a:r>
              <a:rPr lang="en-US" altLang="en-US" sz="2000" dirty="0"/>
              <a:t>: System </a:t>
            </a:r>
            <a:r>
              <a:rPr lang="en-US" altLang="en-US" sz="2000" dirty="0" smtClean="0"/>
              <a:t>designs</a:t>
            </a:r>
          </a:p>
        </p:txBody>
      </p:sp>
      <p:sp>
        <p:nvSpPr>
          <p:cNvPr id="1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64194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20</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1752600" y="2897188"/>
            <a:ext cx="6019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3600" dirty="0" smtClean="0"/>
              <a:t>Dimmable Spatial M-PSK (DSM-PSK)</a:t>
            </a:r>
            <a:endParaRPr lang="en-US" altLang="en-US" sz="36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3648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21</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60"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Operation of DS8-PSK</a:t>
            </a:r>
            <a:endParaRPr lang="en-US" altLang="en-US" sz="2400" b="1" dirty="0"/>
          </a:p>
        </p:txBody>
      </p:sp>
      <p:sp>
        <p:nvSpPr>
          <p:cNvPr id="62" name="TextBox 61"/>
          <p:cNvSpPr txBox="1">
            <a:spLocks noChangeArrowheads="1"/>
          </p:cNvSpPr>
          <p:nvPr/>
        </p:nvSpPr>
        <p:spPr bwMode="auto">
          <a:xfrm>
            <a:off x="189781" y="5895201"/>
            <a:ext cx="7811219" cy="276999"/>
          </a:xfrm>
          <a:prstGeom prst="rect">
            <a:avLst/>
          </a:prstGeom>
          <a:solidFill>
            <a:srgbClr val="FFC000"/>
          </a:solidFill>
          <a:ln>
            <a:noFill/>
          </a:ln>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To due dimming, there are 7 tables for every single dimming level </a:t>
            </a:r>
            <a:r>
              <a:rPr lang="en-US" altLang="en-US" dirty="0" smtClean="0"/>
              <a:t>(1/8;  2/8;   3/8</a:t>
            </a:r>
            <a:r>
              <a:rPr lang="en-US" altLang="en-US" dirty="0"/>
              <a:t>; </a:t>
            </a:r>
            <a:r>
              <a:rPr lang="en-US" altLang="en-US" dirty="0" smtClean="0"/>
              <a:t> 4/8</a:t>
            </a:r>
            <a:r>
              <a:rPr lang="en-US" altLang="en-US" dirty="0"/>
              <a:t>;  </a:t>
            </a:r>
            <a:r>
              <a:rPr lang="en-US" altLang="en-US" dirty="0" smtClean="0"/>
              <a:t>5/8</a:t>
            </a:r>
            <a:r>
              <a:rPr lang="en-US" altLang="en-US" dirty="0"/>
              <a:t>;   </a:t>
            </a:r>
            <a:r>
              <a:rPr lang="en-US" altLang="en-US" dirty="0" smtClean="0"/>
              <a:t>6/8</a:t>
            </a:r>
            <a:r>
              <a:rPr lang="en-US" altLang="en-US" dirty="0"/>
              <a:t> ;   7</a:t>
            </a:r>
            <a:r>
              <a:rPr lang="en-US" altLang="en-US" dirty="0" smtClean="0"/>
              <a:t>/8).</a:t>
            </a:r>
            <a:endParaRPr lang="en-US" sz="1050" dirty="0" smtClean="0">
              <a:latin typeface="+mn-lt"/>
            </a:endParaRPr>
          </a:p>
        </p:txBody>
      </p:sp>
      <p:sp>
        <p:nvSpPr>
          <p:cNvPr id="64" name="TextBox 63"/>
          <p:cNvSpPr txBox="1">
            <a:spLocks noChangeArrowheads="1"/>
          </p:cNvSpPr>
          <p:nvPr/>
        </p:nvSpPr>
        <p:spPr bwMode="auto">
          <a:xfrm>
            <a:off x="6296025" y="2039288"/>
            <a:ext cx="2667000" cy="1084912"/>
          </a:xfrm>
          <a:prstGeom prst="rect">
            <a:avLst/>
          </a:prstGeom>
          <a:noFill/>
          <a:ln>
            <a:solidFill>
              <a:schemeClr val="tx1"/>
            </a:solidFill>
          </a:ln>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Similar to S8-PSK</a:t>
            </a:r>
          </a:p>
          <a:p>
            <a:pPr marL="628650" lvl="1" indent="-171450">
              <a:buFont typeface="Wingdings" panose="05000000000000000000" pitchFamily="2" charset="2"/>
              <a:buChar char="§"/>
            </a:pPr>
            <a:r>
              <a:rPr lang="en-US" sz="1050" dirty="0" smtClean="0">
                <a:latin typeface="+mn-lt"/>
              </a:rPr>
              <a:t>A reference group</a:t>
            </a:r>
          </a:p>
          <a:p>
            <a:pPr lvl="1"/>
            <a:r>
              <a:rPr lang="en-US" sz="1050" dirty="0" smtClean="0">
                <a:latin typeface="+mn-lt"/>
              </a:rPr>
              <a:t>    </a:t>
            </a:r>
            <a:r>
              <a:rPr lang="en-US" sz="1050" i="1" dirty="0" smtClean="0">
                <a:latin typeface="+mn-lt"/>
              </a:rPr>
              <a:t>Global Phase Shift </a:t>
            </a:r>
            <a:r>
              <a:rPr lang="en-US" sz="1050" dirty="0" smtClean="0">
                <a:latin typeface="+mn-lt"/>
              </a:rPr>
              <a:t>= 0</a:t>
            </a:r>
          </a:p>
          <a:p>
            <a:pPr marL="628650" lvl="1" indent="-171450">
              <a:buFont typeface="Wingdings" panose="05000000000000000000" pitchFamily="2" charset="2"/>
              <a:buChar char="§"/>
            </a:pPr>
            <a:endParaRPr lang="en-US" sz="1050" dirty="0">
              <a:latin typeface="+mn-lt"/>
            </a:endParaRPr>
          </a:p>
          <a:p>
            <a:pPr marL="628650" lvl="1" indent="-171450">
              <a:buFont typeface="Wingdings" panose="05000000000000000000" pitchFamily="2" charset="2"/>
              <a:buChar char="§"/>
            </a:pPr>
            <a:r>
              <a:rPr lang="en-US" sz="1050" dirty="0" smtClean="0">
                <a:latin typeface="+mn-lt"/>
              </a:rPr>
              <a:t>A data group</a:t>
            </a:r>
          </a:p>
          <a:p>
            <a:pPr lvl="1"/>
            <a:r>
              <a:rPr lang="en-US" sz="1050" dirty="0" smtClean="0">
                <a:latin typeface="+mn-lt"/>
              </a:rPr>
              <a:t>    </a:t>
            </a:r>
            <a:r>
              <a:rPr lang="en-US" sz="1050" i="1" dirty="0" smtClean="0">
                <a:latin typeface="+mn-lt"/>
              </a:rPr>
              <a:t>Global Phase Shift </a:t>
            </a:r>
            <a:r>
              <a:rPr lang="en-US" sz="1050" dirty="0" smtClean="0">
                <a:latin typeface="+mn-lt"/>
              </a:rPr>
              <a:t>= 0/1/…/7</a:t>
            </a:r>
          </a:p>
        </p:txBody>
      </p:sp>
      <p:grpSp>
        <p:nvGrpSpPr>
          <p:cNvPr id="5" name="Group 4"/>
          <p:cNvGrpSpPr/>
          <p:nvPr/>
        </p:nvGrpSpPr>
        <p:grpSpPr>
          <a:xfrm>
            <a:off x="0" y="1140023"/>
            <a:ext cx="6169872" cy="4611963"/>
            <a:chOff x="0" y="1140023"/>
            <a:chExt cx="6169872" cy="4611963"/>
          </a:xfrm>
        </p:grpSpPr>
        <p:grpSp>
          <p:nvGrpSpPr>
            <p:cNvPr id="8" name="Group 53"/>
            <p:cNvGrpSpPr>
              <a:grpSpLocks/>
            </p:cNvGrpSpPr>
            <p:nvPr/>
          </p:nvGrpSpPr>
          <p:grpSpPr bwMode="auto">
            <a:xfrm>
              <a:off x="0" y="1140023"/>
              <a:ext cx="6169872" cy="4431844"/>
              <a:chOff x="1001086" y="-525585"/>
              <a:chExt cx="6060289" cy="7261022"/>
            </a:xfrm>
          </p:grpSpPr>
          <p:cxnSp>
            <p:nvCxnSpPr>
              <p:cNvPr id="9" name="Straight Connector 8"/>
              <p:cNvCxnSpPr/>
              <p:nvPr/>
            </p:nvCxnSpPr>
            <p:spPr>
              <a:xfrm>
                <a:off x="2132854" y="-395864"/>
                <a:ext cx="18702" cy="6638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28614" y="533963"/>
                <a:ext cx="11690" cy="55204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76"/>
              <p:cNvSpPr txBox="1">
                <a:spLocks noChangeArrowheads="1"/>
              </p:cNvSpPr>
              <p:nvPr/>
            </p:nvSpPr>
            <p:spPr bwMode="auto">
              <a:xfrm>
                <a:off x="5434164" y="6281609"/>
                <a:ext cx="1191657" cy="4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i="1" dirty="0">
                    <a:latin typeface="Times New Roman" pitchFamily="18" charset="0"/>
                    <a:cs typeface="Times New Roman" pitchFamily="18" charset="0"/>
                  </a:rPr>
                  <a:t>Time axis</a:t>
                </a:r>
              </a:p>
            </p:txBody>
          </p:sp>
          <p:sp>
            <p:nvSpPr>
              <p:cNvPr id="13" name="TextBox 77"/>
              <p:cNvSpPr txBox="1">
                <a:spLocks noChangeArrowheads="1"/>
              </p:cNvSpPr>
              <p:nvPr/>
            </p:nvSpPr>
            <p:spPr bwMode="auto">
              <a:xfrm>
                <a:off x="4979196" y="899477"/>
                <a:ext cx="2001545"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dirty="0" smtClean="0">
                    <a:latin typeface="Times New Roman" pitchFamily="18" charset="0"/>
                    <a:cs typeface="Times New Roman" pitchFamily="18" charset="0"/>
                  </a:rPr>
                  <a:t>Dimmed Signal of LED 1</a:t>
                </a:r>
                <a:endParaRPr lang="en-US" altLang="en-US" sz="1400" dirty="0">
                  <a:latin typeface="Times New Roman" pitchFamily="18" charset="0"/>
                  <a:cs typeface="Times New Roman" pitchFamily="18" charset="0"/>
                </a:endParaRPr>
              </a:p>
            </p:txBody>
          </p:sp>
          <p:grpSp>
            <p:nvGrpSpPr>
              <p:cNvPr id="17" name="Group 163"/>
              <p:cNvGrpSpPr>
                <a:grpSpLocks/>
              </p:cNvGrpSpPr>
              <p:nvPr/>
            </p:nvGrpSpPr>
            <p:grpSpPr bwMode="auto">
              <a:xfrm>
                <a:off x="2132854" y="524944"/>
                <a:ext cx="2899030" cy="768487"/>
                <a:chOff x="2132973" y="524944"/>
                <a:chExt cx="2433113" cy="768487"/>
              </a:xfrm>
            </p:grpSpPr>
            <p:sp>
              <p:nvSpPr>
                <p:cNvPr id="57" name="Rectangle 56"/>
                <p:cNvSpPr/>
                <p:nvPr/>
              </p:nvSpPr>
              <p:spPr>
                <a:xfrm>
                  <a:off x="2132973" y="533962"/>
                  <a:ext cx="209120" cy="759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58" name="Straight Connector 57"/>
                <p:cNvCxnSpPr/>
                <p:nvPr/>
              </p:nvCxnSpPr>
              <p:spPr>
                <a:xfrm flipV="1">
                  <a:off x="2132973" y="1270017"/>
                  <a:ext cx="2433113" cy="234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906393" y="524944"/>
                  <a:ext cx="231529" cy="759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grpSp>
          <p:cxnSp>
            <p:nvCxnSpPr>
              <p:cNvPr id="18" name="Straight Connector 17"/>
              <p:cNvCxnSpPr/>
              <p:nvPr/>
            </p:nvCxnSpPr>
            <p:spPr>
              <a:xfrm>
                <a:off x="2132854" y="2286984"/>
                <a:ext cx="2901366" cy="11437"/>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Group 168"/>
              <p:cNvGrpSpPr>
                <a:grpSpLocks/>
              </p:cNvGrpSpPr>
              <p:nvPr/>
            </p:nvGrpSpPr>
            <p:grpSpPr bwMode="auto">
              <a:xfrm>
                <a:off x="2392356" y="1512164"/>
                <a:ext cx="2667474" cy="1746439"/>
                <a:chOff x="2133327" y="521564"/>
                <a:chExt cx="2238771" cy="1746439"/>
              </a:xfrm>
            </p:grpSpPr>
            <p:sp>
              <p:nvSpPr>
                <p:cNvPr id="53" name="Rectangle 52"/>
                <p:cNvSpPr/>
                <p:nvPr/>
              </p:nvSpPr>
              <p:spPr>
                <a:xfrm>
                  <a:off x="2133328" y="534311"/>
                  <a:ext cx="216488" cy="759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54" name="Straight Connector 53"/>
                <p:cNvCxnSpPr/>
                <p:nvPr/>
              </p:nvCxnSpPr>
              <p:spPr>
                <a:xfrm>
                  <a:off x="2133327" y="1293780"/>
                  <a:ext cx="2238771" cy="2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907212" y="521564"/>
                  <a:ext cx="227604" cy="7594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56" name="Rectangle 55"/>
                <p:cNvSpPr/>
                <p:nvPr/>
              </p:nvSpPr>
              <p:spPr>
                <a:xfrm>
                  <a:off x="4122999" y="1508534"/>
                  <a:ext cx="227604" cy="759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grpSp>
          <p:sp>
            <p:nvSpPr>
              <p:cNvPr id="20" name="Rectangle 19"/>
              <p:cNvSpPr/>
              <p:nvPr/>
            </p:nvSpPr>
            <p:spPr bwMode="auto">
              <a:xfrm>
                <a:off x="2665879" y="2515863"/>
                <a:ext cx="274420" cy="759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1" name="Rectangle 20"/>
              <p:cNvSpPr/>
              <p:nvPr/>
            </p:nvSpPr>
            <p:spPr bwMode="auto">
              <a:xfrm>
                <a:off x="3972962" y="4519958"/>
                <a:ext cx="268957" cy="7620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22" name="Straight Connector 21"/>
              <p:cNvCxnSpPr/>
              <p:nvPr/>
            </p:nvCxnSpPr>
            <p:spPr>
              <a:xfrm>
                <a:off x="2132854" y="3275333"/>
                <a:ext cx="2899030" cy="12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151556" y="5267606"/>
                <a:ext cx="2875650" cy="123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175946" y="533961"/>
                <a:ext cx="18704" cy="5645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47964" y="533963"/>
                <a:ext cx="2337" cy="56452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166891" y="2398954"/>
                <a:ext cx="3732322" cy="23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89"/>
              <p:cNvSpPr txBox="1">
                <a:spLocks noChangeArrowheads="1"/>
              </p:cNvSpPr>
              <p:nvPr/>
            </p:nvSpPr>
            <p:spPr bwMode="auto">
              <a:xfrm>
                <a:off x="5043253" y="1795017"/>
                <a:ext cx="2001545"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dirty="0">
                    <a:latin typeface="Times New Roman" pitchFamily="18" charset="0"/>
                    <a:cs typeface="Times New Roman" pitchFamily="18" charset="0"/>
                  </a:rPr>
                  <a:t>Dimmed Signal of LED </a:t>
                </a:r>
                <a:r>
                  <a:rPr lang="en-US" altLang="en-US" sz="1400" dirty="0" smtClean="0">
                    <a:latin typeface="Times New Roman" pitchFamily="18" charset="0"/>
                    <a:cs typeface="Times New Roman" pitchFamily="18" charset="0"/>
                  </a:rPr>
                  <a:t>2</a:t>
                </a:r>
                <a:endParaRPr lang="en-US" altLang="en-US" sz="1400" dirty="0">
                  <a:latin typeface="Times New Roman" pitchFamily="18" charset="0"/>
                  <a:cs typeface="Times New Roman" pitchFamily="18" charset="0"/>
                </a:endParaRPr>
              </a:p>
            </p:txBody>
          </p:sp>
          <p:sp>
            <p:nvSpPr>
              <p:cNvPr id="28" name="TextBox 90"/>
              <p:cNvSpPr txBox="1">
                <a:spLocks noChangeArrowheads="1"/>
              </p:cNvSpPr>
              <p:nvPr/>
            </p:nvSpPr>
            <p:spPr bwMode="auto">
              <a:xfrm>
                <a:off x="5031883" y="2791826"/>
                <a:ext cx="2001545"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dirty="0">
                    <a:latin typeface="Times New Roman" pitchFamily="18" charset="0"/>
                    <a:cs typeface="Times New Roman" pitchFamily="18" charset="0"/>
                  </a:rPr>
                  <a:t>Dimmed Signal of LED </a:t>
                </a:r>
                <a:r>
                  <a:rPr lang="en-US" altLang="en-US" sz="1400" dirty="0" smtClean="0">
                    <a:latin typeface="Times New Roman" pitchFamily="18" charset="0"/>
                    <a:cs typeface="Times New Roman" pitchFamily="18" charset="0"/>
                  </a:rPr>
                  <a:t>3</a:t>
                </a:r>
                <a:endParaRPr lang="en-US" altLang="en-US" sz="1400" dirty="0">
                  <a:latin typeface="Times New Roman" pitchFamily="18" charset="0"/>
                  <a:cs typeface="Times New Roman" pitchFamily="18" charset="0"/>
                </a:endParaRPr>
              </a:p>
            </p:txBody>
          </p:sp>
          <p:sp>
            <p:nvSpPr>
              <p:cNvPr id="29" name="TextBox 91"/>
              <p:cNvSpPr txBox="1">
                <a:spLocks noChangeArrowheads="1"/>
              </p:cNvSpPr>
              <p:nvPr/>
            </p:nvSpPr>
            <p:spPr bwMode="auto">
              <a:xfrm>
                <a:off x="5059830" y="4730367"/>
                <a:ext cx="2001545"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dirty="0">
                    <a:latin typeface="Times New Roman" pitchFamily="18" charset="0"/>
                    <a:cs typeface="Times New Roman" pitchFamily="18" charset="0"/>
                  </a:rPr>
                  <a:t>Dimmed Signal of LED </a:t>
                </a:r>
                <a:r>
                  <a:rPr lang="en-US" altLang="en-US" sz="1400" dirty="0" smtClean="0">
                    <a:latin typeface="Times New Roman" pitchFamily="18" charset="0"/>
                    <a:cs typeface="Times New Roman" pitchFamily="18" charset="0"/>
                  </a:rPr>
                  <a:t>8</a:t>
                </a:r>
                <a:endParaRPr lang="en-US" altLang="en-US" sz="1400" dirty="0">
                  <a:latin typeface="Times New Roman" pitchFamily="18" charset="0"/>
                  <a:cs typeface="Times New Roman" pitchFamily="18" charset="0"/>
                </a:endParaRPr>
              </a:p>
            </p:txBody>
          </p:sp>
          <p:cxnSp>
            <p:nvCxnSpPr>
              <p:cNvPr id="30" name="Straight Connector 29"/>
              <p:cNvCxnSpPr/>
              <p:nvPr/>
            </p:nvCxnSpPr>
            <p:spPr>
              <a:xfrm>
                <a:off x="4256910" y="-395863"/>
                <a:ext cx="0" cy="6575128"/>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1" name="TextBox 94"/>
              <p:cNvSpPr txBox="1">
                <a:spLocks noChangeArrowheads="1"/>
              </p:cNvSpPr>
              <p:nvPr/>
            </p:nvSpPr>
            <p:spPr bwMode="auto">
              <a:xfrm>
                <a:off x="1093559" y="1828828"/>
                <a:ext cx="1565392"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i="1" dirty="0" smtClean="0">
                    <a:latin typeface="Times New Roman" pitchFamily="18" charset="0"/>
                    <a:cs typeface="Times New Roman" pitchFamily="18" charset="0"/>
                  </a:rPr>
                  <a:t>Delay T/8</a:t>
                </a:r>
                <a:endParaRPr lang="en-US" altLang="en-US" sz="1400" i="1" dirty="0">
                  <a:latin typeface="Times New Roman" pitchFamily="18" charset="0"/>
                  <a:cs typeface="Times New Roman" pitchFamily="18" charset="0"/>
                </a:endParaRPr>
              </a:p>
            </p:txBody>
          </p:sp>
          <p:sp>
            <p:nvSpPr>
              <p:cNvPr id="32" name="TextBox 95"/>
              <p:cNvSpPr txBox="1">
                <a:spLocks noChangeArrowheads="1"/>
              </p:cNvSpPr>
              <p:nvPr/>
            </p:nvSpPr>
            <p:spPr bwMode="auto">
              <a:xfrm>
                <a:off x="1087172" y="2690949"/>
                <a:ext cx="1734513"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i="1" dirty="0" smtClean="0">
                    <a:latin typeface="Times New Roman" pitchFamily="18" charset="0"/>
                    <a:cs typeface="Times New Roman" pitchFamily="18" charset="0"/>
                  </a:rPr>
                  <a:t>Delay 2T/8</a:t>
                </a:r>
                <a:endParaRPr lang="en-US" altLang="en-US" sz="1400" i="1" dirty="0">
                  <a:latin typeface="Times New Roman" pitchFamily="18" charset="0"/>
                  <a:cs typeface="Times New Roman" pitchFamily="18" charset="0"/>
                </a:endParaRPr>
              </a:p>
            </p:txBody>
          </p:sp>
          <p:sp>
            <p:nvSpPr>
              <p:cNvPr id="33" name="TextBox 96"/>
              <p:cNvSpPr txBox="1">
                <a:spLocks noChangeArrowheads="1"/>
              </p:cNvSpPr>
              <p:nvPr/>
            </p:nvSpPr>
            <p:spPr bwMode="auto">
              <a:xfrm>
                <a:off x="1071798" y="4804104"/>
                <a:ext cx="18116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i="1" dirty="0" smtClean="0">
                    <a:latin typeface="Times New Roman" pitchFamily="18" charset="0"/>
                    <a:cs typeface="Times New Roman" pitchFamily="18" charset="0"/>
                  </a:rPr>
                  <a:t>Delay 7T/8</a:t>
                </a:r>
                <a:endParaRPr lang="en-US" altLang="en-US" sz="1400" i="1" dirty="0">
                  <a:latin typeface="Times New Roman" pitchFamily="18" charset="0"/>
                  <a:cs typeface="Times New Roman" pitchFamily="18" charset="0"/>
                </a:endParaRPr>
              </a:p>
            </p:txBody>
          </p:sp>
          <p:cxnSp>
            <p:nvCxnSpPr>
              <p:cNvPr id="34" name="Straight Arrow Connector 33"/>
              <p:cNvCxnSpPr/>
              <p:nvPr/>
            </p:nvCxnSpPr>
            <p:spPr>
              <a:xfrm flipV="1">
                <a:off x="1676977" y="6633477"/>
                <a:ext cx="4574612" cy="3544"/>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505868" y="533961"/>
                <a:ext cx="9353" cy="58949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770045" y="546965"/>
                <a:ext cx="4676" cy="59652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106"/>
              <p:cNvSpPr txBox="1">
                <a:spLocks noChangeArrowheads="1"/>
              </p:cNvSpPr>
              <p:nvPr/>
            </p:nvSpPr>
            <p:spPr bwMode="auto">
              <a:xfrm>
                <a:off x="1001086" y="6183197"/>
                <a:ext cx="1882406" cy="4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i="1" dirty="0" smtClean="0">
                    <a:latin typeface="Times New Roman" pitchFamily="18" charset="0"/>
                    <a:cs typeface="Times New Roman" pitchFamily="18" charset="0"/>
                  </a:rPr>
                  <a:t>Camera sampling</a:t>
                </a:r>
                <a:endParaRPr lang="en-US" altLang="en-US" i="1" dirty="0">
                  <a:latin typeface="Times New Roman" pitchFamily="18" charset="0"/>
                  <a:cs typeface="Times New Roman" pitchFamily="18" charset="0"/>
                </a:endParaRPr>
              </a:p>
            </p:txBody>
          </p:sp>
          <p:sp>
            <p:nvSpPr>
              <p:cNvPr id="40" name="Rectangle 39"/>
              <p:cNvSpPr/>
              <p:nvPr/>
            </p:nvSpPr>
            <p:spPr>
              <a:xfrm flipV="1">
                <a:off x="2143763" y="1270017"/>
                <a:ext cx="23825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41" name="Rectangle 40"/>
              <p:cNvSpPr/>
              <p:nvPr/>
            </p:nvSpPr>
            <p:spPr>
              <a:xfrm flipV="1">
                <a:off x="2404044" y="2260969"/>
                <a:ext cx="24625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42" name="Rectangle 41"/>
              <p:cNvSpPr/>
              <p:nvPr/>
            </p:nvSpPr>
            <p:spPr>
              <a:xfrm flipV="1">
                <a:off x="2679909" y="3251921"/>
                <a:ext cx="260395"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43" name="Rectangle 42"/>
              <p:cNvSpPr/>
              <p:nvPr/>
            </p:nvSpPr>
            <p:spPr>
              <a:xfrm flipV="1">
                <a:off x="3980464" y="5244844"/>
                <a:ext cx="25726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44" name="Straight Connector 43"/>
              <p:cNvCxnSpPr/>
              <p:nvPr/>
            </p:nvCxnSpPr>
            <p:spPr>
              <a:xfrm>
                <a:off x="2382018" y="597771"/>
                <a:ext cx="2337" cy="56452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3422433" y="552168"/>
                <a:ext cx="18704" cy="5645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694326" y="570375"/>
                <a:ext cx="18704" cy="5645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966220" y="588583"/>
                <a:ext cx="18704" cy="5645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flipV="1">
                <a:off x="4263811" y="1245392"/>
                <a:ext cx="254931"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49" name="Rectangle 48"/>
              <p:cNvSpPr/>
              <p:nvPr/>
            </p:nvSpPr>
            <p:spPr>
              <a:xfrm flipV="1">
                <a:off x="4512281" y="2257593"/>
                <a:ext cx="254823"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50" name="Rectangle 49"/>
              <p:cNvSpPr/>
              <p:nvPr/>
            </p:nvSpPr>
            <p:spPr>
              <a:xfrm flipV="1">
                <a:off x="4769389" y="3221149"/>
                <a:ext cx="254823" cy="153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51" name="TextBox 77"/>
              <p:cNvSpPr txBox="1">
                <a:spLocks noChangeArrowheads="1"/>
              </p:cNvSpPr>
              <p:nvPr/>
            </p:nvSpPr>
            <p:spPr bwMode="auto">
              <a:xfrm>
                <a:off x="2698964" y="-525585"/>
                <a:ext cx="1157533"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dirty="0" smtClean="0">
                    <a:latin typeface="Times New Roman" pitchFamily="18" charset="0"/>
                    <a:cs typeface="Times New Roman" pitchFamily="18" charset="0"/>
                  </a:rPr>
                  <a:t>Duty Circle T</a:t>
                </a:r>
                <a:endParaRPr lang="en-US" altLang="en-US" sz="1400" dirty="0">
                  <a:latin typeface="Times New Roman" pitchFamily="18" charset="0"/>
                  <a:cs typeface="Times New Roman" pitchFamily="18" charset="0"/>
                </a:endParaRPr>
              </a:p>
            </p:txBody>
          </p:sp>
          <p:sp>
            <p:nvSpPr>
              <p:cNvPr id="52" name="TextBox 94"/>
              <p:cNvSpPr txBox="1">
                <a:spLocks noChangeArrowheads="1"/>
              </p:cNvSpPr>
              <p:nvPr/>
            </p:nvSpPr>
            <p:spPr bwMode="auto">
              <a:xfrm>
                <a:off x="1122273" y="769174"/>
                <a:ext cx="937906"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i="1" dirty="0" smtClean="0">
                    <a:latin typeface="Times New Roman" pitchFamily="18" charset="0"/>
                    <a:cs typeface="Times New Roman" pitchFamily="18" charset="0"/>
                  </a:rPr>
                  <a:t>Delay 0</a:t>
                </a:r>
                <a:endParaRPr lang="en-US" altLang="en-US" sz="1400" i="1" dirty="0">
                  <a:latin typeface="Times New Roman" pitchFamily="18" charset="0"/>
                  <a:cs typeface="Times New Roman" pitchFamily="18" charset="0"/>
                </a:endParaRPr>
              </a:p>
            </p:txBody>
          </p:sp>
        </p:grpSp>
        <p:cxnSp>
          <p:nvCxnSpPr>
            <p:cNvPr id="61" name="Straight Arrow Connector 60"/>
            <p:cNvCxnSpPr/>
            <p:nvPr/>
          </p:nvCxnSpPr>
          <p:spPr bwMode="auto">
            <a:xfrm>
              <a:off x="1143000" y="1443157"/>
              <a:ext cx="2171696"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Rectangle 64"/>
            <p:cNvSpPr/>
            <p:nvPr/>
          </p:nvSpPr>
          <p:spPr bwMode="auto">
            <a:xfrm>
              <a:off x="1857225" y="1905000"/>
              <a:ext cx="45719" cy="3846986"/>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6" name="Oval 65"/>
            <p:cNvSpPr/>
            <p:nvPr/>
          </p:nvSpPr>
          <p:spPr bwMode="auto">
            <a:xfrm>
              <a:off x="1833483" y="2193454"/>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7" name="Oval 66"/>
            <p:cNvSpPr/>
            <p:nvPr/>
          </p:nvSpPr>
          <p:spPr bwMode="auto">
            <a:xfrm>
              <a:off x="1830706" y="2794150"/>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8" name="Oval 67"/>
            <p:cNvSpPr/>
            <p:nvPr/>
          </p:nvSpPr>
          <p:spPr bwMode="auto">
            <a:xfrm>
              <a:off x="1827929" y="2951788"/>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9" name="Oval 68"/>
            <p:cNvSpPr/>
            <p:nvPr/>
          </p:nvSpPr>
          <p:spPr bwMode="auto">
            <a:xfrm>
              <a:off x="1825152" y="4631344"/>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
        <p:nvSpPr>
          <p:cNvPr id="7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73895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22</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Encoding/Decoding Tables</a:t>
            </a:r>
            <a:endParaRPr lang="en-US" altLang="en-US" sz="2400" b="1" dirty="0"/>
          </a:p>
        </p:txBody>
      </p:sp>
      <p:graphicFrame>
        <p:nvGraphicFramePr>
          <p:cNvPr id="9" name="Table 8"/>
          <p:cNvGraphicFramePr>
            <a:graphicFrameLocks noGrp="1"/>
          </p:cNvGraphicFramePr>
          <p:nvPr>
            <p:extLst>
              <p:ext uri="{D42A27DB-BD31-4B8C-83A1-F6EECF244321}">
                <p14:modId xmlns:p14="http://schemas.microsoft.com/office/powerpoint/2010/main" val="4131175092"/>
              </p:ext>
            </p:extLst>
          </p:nvPr>
        </p:nvGraphicFramePr>
        <p:xfrm>
          <a:off x="1062735" y="1662668"/>
          <a:ext cx="2213865" cy="3606800"/>
        </p:xfrm>
        <a:graphic>
          <a:graphicData uri="http://schemas.openxmlformats.org/drawingml/2006/table">
            <a:tbl>
              <a:tblPr firstRow="1" bandRow="1">
                <a:tableStyleId>{7E9639D4-E3E2-4D34-9284-5A2195B3D0D7}</a:tableStyleId>
              </a:tblPr>
              <a:tblGrid>
                <a:gridCol w="660416"/>
                <a:gridCol w="1553449"/>
              </a:tblGrid>
              <a:tr h="370840">
                <a:tc>
                  <a:txBody>
                    <a:bodyPr/>
                    <a:lstStyle/>
                    <a:p>
                      <a:pPr algn="ctr"/>
                      <a:r>
                        <a:rPr lang="en-US" sz="1200" b="0" dirty="0" smtClean="0"/>
                        <a:t>3-bits</a:t>
                      </a:r>
                      <a:r>
                        <a:rPr lang="en-US" sz="1200" baseline="0" dirty="0" smtClean="0"/>
                        <a:t> </a:t>
                      </a:r>
                    </a:p>
                    <a:p>
                      <a:pPr algn="ctr"/>
                      <a:endParaRPr lang="en-US" sz="1200" baseline="0" dirty="0" smtClean="0"/>
                    </a:p>
                    <a:p>
                      <a:pPr algn="ctr"/>
                      <a:r>
                        <a:rPr lang="en-US" sz="1200" dirty="0" smtClean="0"/>
                        <a:t>Input</a:t>
                      </a:r>
                      <a:endParaRPr lang="en-US" sz="1200" dirty="0"/>
                    </a:p>
                  </a:txBody>
                  <a:tcPr/>
                </a:tc>
                <a:tc>
                  <a:txBody>
                    <a:bodyPr/>
                    <a:lstStyle/>
                    <a:p>
                      <a:pPr algn="ctr"/>
                      <a:r>
                        <a:rPr lang="en-US" altLang="en-US" sz="1200" b="0" dirty="0" smtClean="0"/>
                        <a:t>Global Phase Shift </a:t>
                      </a:r>
                    </a:p>
                    <a:p>
                      <a:pPr algn="ctr"/>
                      <a:endParaRPr lang="en-US" sz="1200" dirty="0" smtClean="0"/>
                    </a:p>
                    <a:p>
                      <a:pPr algn="ctr"/>
                      <a:r>
                        <a:rPr lang="en-US" sz="1200" dirty="0" smtClean="0"/>
                        <a:t>Output</a:t>
                      </a:r>
                      <a:endParaRPr lang="en-US" sz="1200" dirty="0"/>
                    </a:p>
                  </a:txBody>
                  <a:tcPr/>
                </a:tc>
              </a:tr>
              <a:tr h="370840">
                <a:tc>
                  <a:txBody>
                    <a:bodyPr/>
                    <a:lstStyle/>
                    <a:p>
                      <a:pPr algn="ctr"/>
                      <a:r>
                        <a:rPr lang="en-US" sz="1200" dirty="0" smtClean="0"/>
                        <a:t>000</a:t>
                      </a:r>
                      <a:endParaRPr lang="en-US" sz="1200" dirty="0"/>
                    </a:p>
                  </a:txBody>
                  <a:tcPr/>
                </a:tc>
                <a:tc>
                  <a:txBody>
                    <a:bodyPr/>
                    <a:lstStyle/>
                    <a:p>
                      <a:pPr algn="ctr"/>
                      <a:r>
                        <a:rPr lang="en-US" sz="1200" dirty="0" smtClean="0"/>
                        <a:t>0</a:t>
                      </a:r>
                      <a:endParaRPr lang="en-US" sz="1200" dirty="0"/>
                    </a:p>
                  </a:txBody>
                  <a:tcPr/>
                </a:tc>
              </a:tr>
              <a:tr h="370840">
                <a:tc>
                  <a:txBody>
                    <a:bodyPr/>
                    <a:lstStyle/>
                    <a:p>
                      <a:pPr algn="ctr"/>
                      <a:r>
                        <a:rPr lang="en-US" sz="1200" dirty="0" smtClean="0"/>
                        <a:t>001</a:t>
                      </a:r>
                      <a:endParaRPr lang="en-US" sz="1200" dirty="0"/>
                    </a:p>
                  </a:txBody>
                  <a:tcPr/>
                </a:tc>
                <a:tc>
                  <a:txBody>
                    <a:bodyPr/>
                    <a:lstStyle/>
                    <a:p>
                      <a:pPr algn="ctr"/>
                      <a:r>
                        <a:rPr lang="en-US" sz="1200" dirty="0" smtClean="0"/>
                        <a:t>1</a:t>
                      </a:r>
                      <a:endParaRPr lang="en-US" sz="1200" dirty="0"/>
                    </a:p>
                  </a:txBody>
                  <a:tcPr/>
                </a:tc>
              </a:tr>
              <a:tr h="370840">
                <a:tc>
                  <a:txBody>
                    <a:bodyPr/>
                    <a:lstStyle/>
                    <a:p>
                      <a:pPr algn="ctr"/>
                      <a:r>
                        <a:rPr lang="en-US" sz="1200" dirty="0" smtClean="0"/>
                        <a:t>010</a:t>
                      </a:r>
                      <a:endParaRPr lang="en-US" sz="1200" dirty="0"/>
                    </a:p>
                  </a:txBody>
                  <a:tcPr/>
                </a:tc>
                <a:tc>
                  <a:txBody>
                    <a:bodyPr/>
                    <a:lstStyle/>
                    <a:p>
                      <a:pPr algn="ctr"/>
                      <a:r>
                        <a:rPr lang="en-US" sz="1200" dirty="0" smtClean="0"/>
                        <a:t>2</a:t>
                      </a:r>
                      <a:endParaRPr lang="en-US" sz="1200" dirty="0"/>
                    </a:p>
                  </a:txBody>
                  <a:tcPr/>
                </a:tc>
              </a:tr>
              <a:tr h="370840">
                <a:tc>
                  <a:txBody>
                    <a:bodyPr/>
                    <a:lstStyle/>
                    <a:p>
                      <a:pPr algn="ctr"/>
                      <a:r>
                        <a:rPr lang="en-US" sz="1200" dirty="0" smtClean="0"/>
                        <a:t>011</a:t>
                      </a:r>
                      <a:endParaRPr lang="en-US" sz="1200" dirty="0"/>
                    </a:p>
                  </a:txBody>
                  <a:tcPr/>
                </a:tc>
                <a:tc>
                  <a:txBody>
                    <a:bodyPr/>
                    <a:lstStyle/>
                    <a:p>
                      <a:pPr algn="ctr"/>
                      <a:r>
                        <a:rPr lang="en-US" sz="1200" dirty="0" smtClean="0"/>
                        <a:t>3</a:t>
                      </a:r>
                      <a:endParaRPr lang="en-US" sz="1200" dirty="0"/>
                    </a:p>
                  </a:txBody>
                  <a:tcPr/>
                </a:tc>
              </a:tr>
              <a:tr h="370840">
                <a:tc>
                  <a:txBody>
                    <a:bodyPr/>
                    <a:lstStyle/>
                    <a:p>
                      <a:pPr algn="ctr"/>
                      <a:r>
                        <a:rPr lang="en-US" sz="1200" dirty="0" smtClean="0"/>
                        <a:t>100</a:t>
                      </a:r>
                      <a:endParaRPr lang="en-US" sz="1200" dirty="0"/>
                    </a:p>
                  </a:txBody>
                  <a:tcPr/>
                </a:tc>
                <a:tc>
                  <a:txBody>
                    <a:bodyPr/>
                    <a:lstStyle/>
                    <a:p>
                      <a:pPr algn="ctr"/>
                      <a:r>
                        <a:rPr lang="en-US" sz="1200" dirty="0" smtClean="0"/>
                        <a:t>4</a:t>
                      </a:r>
                      <a:endParaRPr lang="en-US" sz="1200" dirty="0"/>
                    </a:p>
                  </a:txBody>
                  <a:tcPr/>
                </a:tc>
              </a:tr>
              <a:tr h="370840">
                <a:tc>
                  <a:txBody>
                    <a:bodyPr/>
                    <a:lstStyle/>
                    <a:p>
                      <a:pPr algn="ctr"/>
                      <a:r>
                        <a:rPr lang="en-US" sz="1200" dirty="0" smtClean="0"/>
                        <a:t>101</a:t>
                      </a:r>
                      <a:endParaRPr lang="en-US" sz="1200" dirty="0"/>
                    </a:p>
                  </a:txBody>
                  <a:tcPr/>
                </a:tc>
                <a:tc>
                  <a:txBody>
                    <a:bodyPr/>
                    <a:lstStyle/>
                    <a:p>
                      <a:pPr algn="ctr"/>
                      <a:r>
                        <a:rPr lang="en-US" sz="1200" dirty="0" smtClean="0"/>
                        <a:t>5</a:t>
                      </a:r>
                      <a:endParaRPr lang="en-US" sz="1200" dirty="0"/>
                    </a:p>
                  </a:txBody>
                  <a:tcPr/>
                </a:tc>
              </a:tr>
              <a:tr h="370840">
                <a:tc>
                  <a:txBody>
                    <a:bodyPr/>
                    <a:lstStyle/>
                    <a:p>
                      <a:pPr algn="ctr"/>
                      <a:r>
                        <a:rPr lang="en-US" sz="1200" dirty="0" smtClean="0"/>
                        <a:t>110</a:t>
                      </a:r>
                      <a:endParaRPr lang="en-US" sz="1200" dirty="0"/>
                    </a:p>
                  </a:txBody>
                  <a:tcPr/>
                </a:tc>
                <a:tc>
                  <a:txBody>
                    <a:bodyPr/>
                    <a:lstStyle/>
                    <a:p>
                      <a:pPr algn="ctr"/>
                      <a:r>
                        <a:rPr lang="en-US" sz="1200" dirty="0" smtClean="0"/>
                        <a:t>6</a:t>
                      </a:r>
                      <a:endParaRPr lang="en-US" sz="1200" dirty="0"/>
                    </a:p>
                  </a:txBody>
                  <a:tcPr/>
                </a:tc>
              </a:tr>
              <a:tr h="370840">
                <a:tc>
                  <a:txBody>
                    <a:bodyPr/>
                    <a:lstStyle/>
                    <a:p>
                      <a:pPr algn="ctr"/>
                      <a:r>
                        <a:rPr lang="en-US" sz="1200" dirty="0" smtClean="0"/>
                        <a:t>111</a:t>
                      </a:r>
                      <a:endParaRPr lang="en-US" sz="1200" dirty="0"/>
                    </a:p>
                  </a:txBody>
                  <a:tcPr/>
                </a:tc>
                <a:tc>
                  <a:txBody>
                    <a:bodyPr/>
                    <a:lstStyle/>
                    <a:p>
                      <a:pPr algn="ctr"/>
                      <a:r>
                        <a:rPr lang="en-US" sz="1200" dirty="0" smtClean="0"/>
                        <a:t>7</a:t>
                      </a:r>
                      <a:endParaRPr lang="en-US" sz="1200" dirty="0"/>
                    </a:p>
                  </a:txBody>
                  <a:tcPr/>
                </a:tc>
              </a:tr>
            </a:tbl>
          </a:graphicData>
        </a:graphic>
      </p:graphicFrame>
      <p:sp>
        <p:nvSpPr>
          <p:cNvPr id="10" name="TextBox 9"/>
          <p:cNvSpPr txBox="1"/>
          <p:nvPr/>
        </p:nvSpPr>
        <p:spPr>
          <a:xfrm>
            <a:off x="1394089" y="1143000"/>
            <a:ext cx="1547090" cy="338554"/>
          </a:xfrm>
          <a:prstGeom prst="rect">
            <a:avLst/>
          </a:prstGeom>
          <a:noFill/>
        </p:spPr>
        <p:txBody>
          <a:bodyPr wrap="none" rtlCol="0">
            <a:spAutoFit/>
          </a:bodyPr>
          <a:lstStyle/>
          <a:p>
            <a:pPr algn="ctr"/>
            <a:r>
              <a:rPr lang="en-US" sz="1600" b="1" dirty="0" smtClean="0"/>
              <a:t>Encoding Table</a:t>
            </a:r>
            <a:endParaRPr lang="en-US" sz="1600" b="1" dirty="0"/>
          </a:p>
        </p:txBody>
      </p:sp>
      <p:graphicFrame>
        <p:nvGraphicFramePr>
          <p:cNvPr id="17" name="Table 16"/>
          <p:cNvGraphicFramePr>
            <a:graphicFrameLocks noGrp="1"/>
          </p:cNvGraphicFramePr>
          <p:nvPr>
            <p:extLst>
              <p:ext uri="{D42A27DB-BD31-4B8C-83A1-F6EECF244321}">
                <p14:modId xmlns:p14="http://schemas.microsoft.com/office/powerpoint/2010/main" val="536263852"/>
              </p:ext>
            </p:extLst>
          </p:nvPr>
        </p:nvGraphicFramePr>
        <p:xfrm>
          <a:off x="6172200" y="1752600"/>
          <a:ext cx="2108200" cy="3606800"/>
        </p:xfrm>
        <a:graphic>
          <a:graphicData uri="http://schemas.openxmlformats.org/drawingml/2006/table">
            <a:tbl>
              <a:tblPr firstRow="1" bandRow="1">
                <a:tableStyleId>{793D81CF-94F2-401A-BA57-92F5A7B2D0C5}</a:tableStyleId>
              </a:tblPr>
              <a:tblGrid>
                <a:gridCol w="1346200"/>
                <a:gridCol w="762000"/>
              </a:tblGrid>
              <a:tr h="628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S_Phase_Shift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Input</a:t>
                      </a:r>
                    </a:p>
                  </a:txBody>
                  <a:tcPr/>
                </a:tc>
                <a:tc>
                  <a:txBody>
                    <a:bodyPr/>
                    <a:lstStyle/>
                    <a:p>
                      <a:pPr algn="ctr"/>
                      <a:r>
                        <a:rPr lang="en-US" sz="1200" b="0" dirty="0" smtClean="0"/>
                        <a:t>3-bits</a:t>
                      </a:r>
                    </a:p>
                    <a:p>
                      <a:pPr algn="ctr"/>
                      <a:endParaRPr lang="en-US" sz="1200" dirty="0" smtClean="0"/>
                    </a:p>
                    <a:p>
                      <a:pPr algn="ctr"/>
                      <a:r>
                        <a:rPr lang="en-US" sz="1200" dirty="0" smtClean="0"/>
                        <a:t>Output</a:t>
                      </a:r>
                      <a:endParaRPr lang="en-US" sz="1200" dirty="0"/>
                    </a:p>
                  </a:txBody>
                  <a:tcPr/>
                </a:tc>
              </a:tr>
              <a:tr h="370840">
                <a:tc>
                  <a:txBody>
                    <a:bodyPr/>
                    <a:lstStyle/>
                    <a:p>
                      <a:pPr algn="ctr"/>
                      <a:r>
                        <a:rPr lang="en-US" sz="1200" dirty="0" smtClean="0"/>
                        <a:t>0</a:t>
                      </a:r>
                      <a:endParaRPr lang="en-US" sz="1200" dirty="0"/>
                    </a:p>
                  </a:txBody>
                  <a:tcPr/>
                </a:tc>
                <a:tc>
                  <a:txBody>
                    <a:bodyPr/>
                    <a:lstStyle/>
                    <a:p>
                      <a:pPr algn="ctr"/>
                      <a:r>
                        <a:rPr lang="en-US" sz="1200" dirty="0" smtClean="0"/>
                        <a:t>000</a:t>
                      </a:r>
                      <a:endParaRPr lang="en-US" sz="1200" dirty="0"/>
                    </a:p>
                  </a:txBody>
                  <a:tcPr/>
                </a:tc>
              </a:tr>
              <a:tr h="370840">
                <a:tc>
                  <a:txBody>
                    <a:bodyPr/>
                    <a:lstStyle/>
                    <a:p>
                      <a:pPr algn="ctr"/>
                      <a:r>
                        <a:rPr lang="en-US" sz="1200" dirty="0" smtClean="0"/>
                        <a:t>1</a:t>
                      </a:r>
                      <a:endParaRPr lang="en-US" sz="1200" dirty="0"/>
                    </a:p>
                  </a:txBody>
                  <a:tcPr/>
                </a:tc>
                <a:tc>
                  <a:txBody>
                    <a:bodyPr/>
                    <a:lstStyle/>
                    <a:p>
                      <a:pPr algn="ctr"/>
                      <a:r>
                        <a:rPr lang="en-US" sz="1200" dirty="0" smtClean="0"/>
                        <a:t>001</a:t>
                      </a:r>
                      <a:endParaRPr lang="en-US" sz="1200" dirty="0"/>
                    </a:p>
                  </a:txBody>
                  <a:tcPr/>
                </a:tc>
              </a:tr>
              <a:tr h="370840">
                <a:tc>
                  <a:txBody>
                    <a:bodyPr/>
                    <a:lstStyle/>
                    <a:p>
                      <a:pPr algn="ctr"/>
                      <a:r>
                        <a:rPr lang="en-US" sz="1200" dirty="0" smtClean="0"/>
                        <a:t>2</a:t>
                      </a:r>
                      <a:endParaRPr lang="en-US" sz="1200" dirty="0"/>
                    </a:p>
                  </a:txBody>
                  <a:tcPr/>
                </a:tc>
                <a:tc>
                  <a:txBody>
                    <a:bodyPr/>
                    <a:lstStyle/>
                    <a:p>
                      <a:pPr algn="ctr"/>
                      <a:r>
                        <a:rPr lang="en-US" sz="1200" dirty="0" smtClean="0"/>
                        <a:t>010</a:t>
                      </a:r>
                      <a:endParaRPr lang="en-US" sz="1200" dirty="0"/>
                    </a:p>
                  </a:txBody>
                  <a:tcPr/>
                </a:tc>
              </a:tr>
              <a:tr h="370840">
                <a:tc>
                  <a:txBody>
                    <a:bodyPr/>
                    <a:lstStyle/>
                    <a:p>
                      <a:pPr algn="ctr"/>
                      <a:r>
                        <a:rPr lang="en-US" sz="1200" dirty="0" smtClean="0"/>
                        <a:t>3</a:t>
                      </a:r>
                      <a:endParaRPr lang="en-US" sz="1200" dirty="0"/>
                    </a:p>
                  </a:txBody>
                  <a:tcPr/>
                </a:tc>
                <a:tc>
                  <a:txBody>
                    <a:bodyPr/>
                    <a:lstStyle/>
                    <a:p>
                      <a:pPr algn="ctr"/>
                      <a:r>
                        <a:rPr lang="en-US" sz="1200" dirty="0" smtClean="0"/>
                        <a:t>011</a:t>
                      </a:r>
                      <a:endParaRPr lang="en-US" sz="1200" dirty="0"/>
                    </a:p>
                  </a:txBody>
                  <a:tcPr/>
                </a:tc>
              </a:tr>
              <a:tr h="370840">
                <a:tc>
                  <a:txBody>
                    <a:bodyPr/>
                    <a:lstStyle/>
                    <a:p>
                      <a:pPr algn="ctr"/>
                      <a:r>
                        <a:rPr lang="en-US" sz="1200" dirty="0" smtClean="0"/>
                        <a:t>4</a:t>
                      </a:r>
                      <a:endParaRPr lang="en-US" sz="1200" dirty="0"/>
                    </a:p>
                  </a:txBody>
                  <a:tcPr/>
                </a:tc>
                <a:tc>
                  <a:txBody>
                    <a:bodyPr/>
                    <a:lstStyle/>
                    <a:p>
                      <a:pPr algn="ctr"/>
                      <a:r>
                        <a:rPr lang="en-US" sz="1200" dirty="0" smtClean="0"/>
                        <a:t>100</a:t>
                      </a:r>
                      <a:endParaRPr lang="en-US" sz="1200" dirty="0"/>
                    </a:p>
                  </a:txBody>
                  <a:tcPr/>
                </a:tc>
              </a:tr>
              <a:tr h="370840">
                <a:tc>
                  <a:txBody>
                    <a:bodyPr/>
                    <a:lstStyle/>
                    <a:p>
                      <a:pPr algn="ctr"/>
                      <a:r>
                        <a:rPr lang="en-US" sz="1200" dirty="0" smtClean="0"/>
                        <a:t>5</a:t>
                      </a:r>
                      <a:endParaRPr lang="en-US" sz="1200" dirty="0"/>
                    </a:p>
                  </a:txBody>
                  <a:tcPr/>
                </a:tc>
                <a:tc>
                  <a:txBody>
                    <a:bodyPr/>
                    <a:lstStyle/>
                    <a:p>
                      <a:pPr algn="ctr"/>
                      <a:r>
                        <a:rPr lang="en-US" sz="1200" dirty="0" smtClean="0"/>
                        <a:t>101</a:t>
                      </a:r>
                      <a:endParaRPr lang="en-US" sz="1200" dirty="0"/>
                    </a:p>
                  </a:txBody>
                  <a:tcPr/>
                </a:tc>
              </a:tr>
              <a:tr h="370840">
                <a:tc>
                  <a:txBody>
                    <a:bodyPr/>
                    <a:lstStyle/>
                    <a:p>
                      <a:pPr algn="ctr"/>
                      <a:r>
                        <a:rPr lang="en-US" sz="1200" dirty="0" smtClean="0"/>
                        <a:t>6</a:t>
                      </a:r>
                      <a:endParaRPr lang="en-US" sz="1200" dirty="0"/>
                    </a:p>
                  </a:txBody>
                  <a:tcPr/>
                </a:tc>
                <a:tc>
                  <a:txBody>
                    <a:bodyPr/>
                    <a:lstStyle/>
                    <a:p>
                      <a:pPr algn="ctr"/>
                      <a:r>
                        <a:rPr lang="en-US" sz="1200" dirty="0" smtClean="0"/>
                        <a:t>110</a:t>
                      </a:r>
                      <a:endParaRPr lang="en-US" sz="1200" dirty="0"/>
                    </a:p>
                  </a:txBody>
                  <a:tcPr/>
                </a:tc>
              </a:tr>
              <a:tr h="370840">
                <a:tc>
                  <a:txBody>
                    <a:bodyPr/>
                    <a:lstStyle/>
                    <a:p>
                      <a:pPr algn="ctr"/>
                      <a:r>
                        <a:rPr lang="en-US" sz="1200" dirty="0" smtClean="0"/>
                        <a:t>7</a:t>
                      </a:r>
                      <a:endParaRPr lang="en-US" sz="1200" dirty="0"/>
                    </a:p>
                  </a:txBody>
                  <a:tcPr/>
                </a:tc>
                <a:tc>
                  <a:txBody>
                    <a:bodyPr/>
                    <a:lstStyle/>
                    <a:p>
                      <a:pPr algn="ctr"/>
                      <a:r>
                        <a:rPr lang="en-US" sz="1200" dirty="0" smtClean="0"/>
                        <a:t>111</a:t>
                      </a:r>
                      <a:endParaRPr lang="en-US" sz="1200" dirty="0"/>
                    </a:p>
                  </a:txBody>
                  <a:tcPr/>
                </a:tc>
              </a:tr>
            </a:tbl>
          </a:graphicData>
        </a:graphic>
      </p:graphicFrame>
      <p:sp>
        <p:nvSpPr>
          <p:cNvPr id="18" name="TextBox 17"/>
          <p:cNvSpPr txBox="1"/>
          <p:nvPr/>
        </p:nvSpPr>
        <p:spPr>
          <a:xfrm>
            <a:off x="6360725" y="1066800"/>
            <a:ext cx="1616020" cy="338554"/>
          </a:xfrm>
          <a:prstGeom prst="rect">
            <a:avLst/>
          </a:prstGeom>
          <a:noFill/>
        </p:spPr>
        <p:txBody>
          <a:bodyPr wrap="none" rtlCol="0">
            <a:spAutoFit/>
          </a:bodyPr>
          <a:lstStyle/>
          <a:p>
            <a:pPr algn="ctr"/>
            <a:r>
              <a:rPr lang="en-US" sz="1600" b="1" dirty="0" smtClean="0"/>
              <a:t>Decoding Tables</a:t>
            </a:r>
            <a:endParaRPr lang="en-US" sz="1600" b="1" dirty="0"/>
          </a:p>
        </p:txBody>
      </p:sp>
      <p:sp>
        <p:nvSpPr>
          <p:cNvPr id="19" name="TextBox 18"/>
          <p:cNvSpPr txBox="1"/>
          <p:nvPr/>
        </p:nvSpPr>
        <p:spPr>
          <a:xfrm>
            <a:off x="6252283" y="1371600"/>
            <a:ext cx="2018374" cy="338554"/>
          </a:xfrm>
          <a:prstGeom prst="rect">
            <a:avLst/>
          </a:prstGeom>
          <a:noFill/>
        </p:spPr>
        <p:txBody>
          <a:bodyPr wrap="none" rtlCol="0">
            <a:spAutoFit/>
          </a:bodyPr>
          <a:lstStyle/>
          <a:p>
            <a:pPr algn="ctr"/>
            <a:r>
              <a:rPr lang="en-US" sz="1600" b="1" dirty="0" smtClean="0"/>
              <a:t>(Phase-to-Bits Table)</a:t>
            </a:r>
            <a:endParaRPr lang="en-US" sz="1600" b="1" dirty="0"/>
          </a:p>
        </p:txBody>
      </p:sp>
      <p:sp>
        <p:nvSpPr>
          <p:cNvPr id="3" name="Rectangle 2"/>
          <p:cNvSpPr/>
          <p:nvPr/>
        </p:nvSpPr>
        <p:spPr>
          <a:xfrm>
            <a:off x="4562475" y="5637311"/>
            <a:ext cx="4174541" cy="307777"/>
          </a:xfrm>
          <a:prstGeom prst="rect">
            <a:avLst/>
          </a:prstGeom>
        </p:spPr>
        <p:txBody>
          <a:bodyPr wrap="none">
            <a:spAutoFit/>
          </a:bodyPr>
          <a:lstStyle/>
          <a:p>
            <a:r>
              <a:rPr lang="en-US" sz="1400" dirty="0" smtClean="0"/>
              <a:t>S_Phase_Shift  = S_Phase(data)  -   S_Phase(reference)</a:t>
            </a:r>
            <a:endParaRPr lang="en-US" sz="1400" dirty="0"/>
          </a:p>
        </p:txBody>
      </p:sp>
      <p:sp>
        <p:nvSpPr>
          <p:cNvPr id="2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73552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23</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4123654565"/>
              </p:ext>
            </p:extLst>
          </p:nvPr>
        </p:nvGraphicFramePr>
        <p:xfrm>
          <a:off x="482600" y="1310640"/>
          <a:ext cx="1574800" cy="2346960"/>
        </p:xfrm>
        <a:graphic>
          <a:graphicData uri="http://schemas.openxmlformats.org/drawingml/2006/table">
            <a:tbl>
              <a:tblPr firstRow="1" bandRow="1">
                <a:tableStyleId>{793D81CF-94F2-401A-BA57-92F5A7B2D0C5}</a:tableStyleId>
              </a:tblPr>
              <a:tblGrid>
                <a:gridCol w="355600"/>
                <a:gridCol w="381000"/>
                <a:gridCol w="838200"/>
              </a:tblGrid>
              <a:tr h="357105">
                <a:tc gridSpan="2">
                  <a:txBody>
                    <a:bodyPr/>
                    <a:lstStyle/>
                    <a:p>
                      <a:pPr algn="ctr"/>
                      <a:r>
                        <a:rPr lang="en-US" sz="1000" b="0" dirty="0" smtClean="0"/>
                        <a:t>8-States</a:t>
                      </a:r>
                    </a:p>
                    <a:p>
                      <a:pPr algn="ctr"/>
                      <a:r>
                        <a:rPr lang="en-US" sz="1000" dirty="0" smtClean="0"/>
                        <a:t>Input</a:t>
                      </a:r>
                      <a:endParaRPr lang="en-US" sz="1000" dirty="0"/>
                    </a:p>
                  </a:txBody>
                  <a:tcPr/>
                </a:tc>
                <a:tc hMerge="1">
                  <a:txBody>
                    <a:bodyPr/>
                    <a:lstStyle/>
                    <a:p>
                      <a:pPr algn="ctr"/>
                      <a:endParaRPr lang="en-US" dirty="0"/>
                    </a:p>
                  </a:txBody>
                  <a:tcPr/>
                </a:tc>
                <a:tc>
                  <a:txBody>
                    <a:bodyPr/>
                    <a:lstStyle/>
                    <a:p>
                      <a:pPr algn="ctr"/>
                      <a:r>
                        <a:rPr lang="en-US" sz="1000" b="0" dirty="0" smtClean="0"/>
                        <a:t>S_Phase</a:t>
                      </a:r>
                    </a:p>
                    <a:p>
                      <a:pPr algn="ctr"/>
                      <a:r>
                        <a:rPr lang="en-US" sz="1000" dirty="0" smtClean="0"/>
                        <a:t>Output</a:t>
                      </a:r>
                      <a:endParaRPr lang="en-US" sz="1000" dirty="0"/>
                    </a:p>
                  </a:txBody>
                  <a:tcPr/>
                </a:tc>
              </a:tr>
              <a:tr h="233492">
                <a:tc>
                  <a:txBody>
                    <a:bodyPr/>
                    <a:lstStyle/>
                    <a:p>
                      <a:pPr algn="ctr"/>
                      <a:r>
                        <a:rPr lang="en-US" sz="1000" dirty="0" smtClean="0"/>
                        <a:t>1000</a:t>
                      </a:r>
                      <a:endParaRPr lang="en-US" sz="1000" dirty="0"/>
                    </a:p>
                  </a:txBody>
                  <a:tcPr marL="0" marR="0"/>
                </a:tc>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solidFill>
                            <a:schemeClr val="tx1"/>
                          </a:solidFill>
                        </a:rPr>
                        <a:t>1</a:t>
                      </a:r>
                      <a:endParaRPr lang="en-US" sz="1000" dirty="0">
                        <a:solidFill>
                          <a:schemeClr val="tx1"/>
                        </a:solidFill>
                      </a:endParaRPr>
                    </a:p>
                  </a:txBody>
                  <a:tcPr/>
                </a:tc>
              </a:tr>
              <a:tr h="233492">
                <a:tc>
                  <a:txBody>
                    <a:bodyPr/>
                    <a:lstStyle/>
                    <a:p>
                      <a:pPr algn="ctr"/>
                      <a:r>
                        <a:rPr lang="en-US" sz="1000" dirty="0" smtClean="0"/>
                        <a:t>0100</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2</a:t>
                      </a:r>
                      <a:endParaRPr lang="en-US" sz="1000" dirty="0"/>
                    </a:p>
                  </a:txBody>
                  <a:tcPr/>
                </a:tc>
              </a:tr>
              <a:tr h="233492">
                <a:tc>
                  <a:txBody>
                    <a:bodyPr/>
                    <a:lstStyle/>
                    <a:p>
                      <a:pPr algn="ctr"/>
                      <a:r>
                        <a:rPr lang="en-US" sz="1000" dirty="0" smtClean="0"/>
                        <a:t>0010</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3</a:t>
                      </a:r>
                      <a:endParaRPr lang="en-US" sz="1000" dirty="0"/>
                    </a:p>
                  </a:txBody>
                  <a:tcPr/>
                </a:tc>
              </a:tr>
              <a:tr h="233492">
                <a:tc>
                  <a:txBody>
                    <a:bodyPr/>
                    <a:lstStyle/>
                    <a:p>
                      <a:pPr algn="ctr"/>
                      <a:r>
                        <a:rPr lang="en-US" sz="1000" dirty="0" smtClean="0"/>
                        <a:t>0001</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4</a:t>
                      </a:r>
                      <a:endParaRPr lang="en-US" sz="1000" dirty="0"/>
                    </a:p>
                  </a:txBody>
                  <a:tcPr/>
                </a:tc>
              </a:tr>
              <a:tr h="233492">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1000</a:t>
                      </a:r>
                      <a:endParaRPr lang="en-US" sz="1000" dirty="0"/>
                    </a:p>
                  </a:txBody>
                  <a:tcPr marL="0" marR="0"/>
                </a:tc>
                <a:tc>
                  <a:txBody>
                    <a:bodyPr/>
                    <a:lstStyle/>
                    <a:p>
                      <a:pPr algn="ctr"/>
                      <a:r>
                        <a:rPr lang="en-US" sz="1000" dirty="0" smtClean="0"/>
                        <a:t>5</a:t>
                      </a:r>
                      <a:endParaRPr lang="en-US" sz="1000" dirty="0"/>
                    </a:p>
                  </a:txBody>
                  <a:tcPr/>
                </a:tc>
              </a:tr>
              <a:tr h="233492">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0100</a:t>
                      </a:r>
                      <a:endParaRPr lang="en-US" sz="1000" dirty="0"/>
                    </a:p>
                  </a:txBody>
                  <a:tcPr marL="0" marR="0"/>
                </a:tc>
                <a:tc>
                  <a:txBody>
                    <a:bodyPr/>
                    <a:lstStyle/>
                    <a:p>
                      <a:pPr algn="ctr"/>
                      <a:r>
                        <a:rPr lang="en-US" sz="1000" dirty="0" smtClean="0"/>
                        <a:t>6</a:t>
                      </a:r>
                      <a:endParaRPr lang="en-US" sz="1000" dirty="0"/>
                    </a:p>
                  </a:txBody>
                  <a:tcPr/>
                </a:tc>
              </a:tr>
              <a:tr h="233492">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0010</a:t>
                      </a:r>
                      <a:endParaRPr lang="en-US" sz="1000" dirty="0"/>
                    </a:p>
                  </a:txBody>
                  <a:tcPr marL="0" marR="0"/>
                </a:tc>
                <a:tc>
                  <a:txBody>
                    <a:bodyPr/>
                    <a:lstStyle/>
                    <a:p>
                      <a:pPr algn="ctr"/>
                      <a:r>
                        <a:rPr lang="en-US" sz="1000" dirty="0" smtClean="0"/>
                        <a:t>7</a:t>
                      </a:r>
                      <a:endParaRPr lang="en-US" sz="1000" dirty="0"/>
                    </a:p>
                  </a:txBody>
                  <a:tcPr/>
                </a:tc>
              </a:tr>
              <a:tr h="233492">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0001</a:t>
                      </a:r>
                      <a:endParaRPr lang="en-US" sz="1000" dirty="0"/>
                    </a:p>
                  </a:txBody>
                  <a:tcPr marL="0" marR="0"/>
                </a:tc>
                <a:tc>
                  <a:txBody>
                    <a:bodyPr/>
                    <a:lstStyle/>
                    <a:p>
                      <a:pPr algn="ctr"/>
                      <a:r>
                        <a:rPr lang="en-US" sz="1000" dirty="0" smtClean="0"/>
                        <a:t>8</a:t>
                      </a:r>
                      <a:endParaRPr lang="en-US" sz="10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73185659"/>
              </p:ext>
            </p:extLst>
          </p:nvPr>
        </p:nvGraphicFramePr>
        <p:xfrm>
          <a:off x="2514600" y="1280160"/>
          <a:ext cx="1524000" cy="2346960"/>
        </p:xfrm>
        <a:graphic>
          <a:graphicData uri="http://schemas.openxmlformats.org/drawingml/2006/table">
            <a:tbl>
              <a:tblPr firstRow="1" bandRow="1">
                <a:tableStyleId>{793D81CF-94F2-401A-BA57-92F5A7B2D0C5}</a:tableStyleId>
              </a:tblPr>
              <a:tblGrid>
                <a:gridCol w="381000"/>
                <a:gridCol w="304800"/>
                <a:gridCol w="838200"/>
              </a:tblGrid>
              <a:tr h="367038">
                <a:tc gridSpan="2">
                  <a:txBody>
                    <a:bodyPr/>
                    <a:lstStyle/>
                    <a:p>
                      <a:pPr algn="ctr"/>
                      <a:r>
                        <a:rPr lang="en-US" sz="1000" b="0" dirty="0" smtClean="0"/>
                        <a:t>8-States</a:t>
                      </a:r>
                    </a:p>
                    <a:p>
                      <a:pPr algn="ctr"/>
                      <a:r>
                        <a:rPr lang="en-US" sz="1000" dirty="0" smtClean="0"/>
                        <a:t>Input</a:t>
                      </a:r>
                      <a:endParaRPr lang="en-US" sz="1000" dirty="0"/>
                    </a:p>
                  </a:txBody>
                  <a:tcPr/>
                </a:tc>
                <a:tc hMerge="1">
                  <a:txBody>
                    <a:bodyPr/>
                    <a:lstStyle/>
                    <a:p>
                      <a:pPr algn="ctr"/>
                      <a:endParaRPr lang="en-US" dirty="0"/>
                    </a:p>
                  </a:txBody>
                  <a:tcPr/>
                </a:tc>
                <a:tc>
                  <a:txBody>
                    <a:bodyPr/>
                    <a:lstStyle/>
                    <a:p>
                      <a:pPr algn="ctr"/>
                      <a:r>
                        <a:rPr lang="en-US" sz="1000" b="0" dirty="0" smtClean="0"/>
                        <a:t>S_Phase</a:t>
                      </a:r>
                    </a:p>
                    <a:p>
                      <a:pPr algn="ctr"/>
                      <a:r>
                        <a:rPr lang="en-US" sz="1000" dirty="0" smtClean="0"/>
                        <a:t>Output</a:t>
                      </a:r>
                      <a:endParaRPr lang="en-US" sz="1000" dirty="0"/>
                    </a:p>
                  </a:txBody>
                  <a:tcPr/>
                </a:tc>
              </a:tr>
              <a:tr h="241870">
                <a:tc>
                  <a:txBody>
                    <a:bodyPr/>
                    <a:lstStyle/>
                    <a:p>
                      <a:pPr algn="ctr"/>
                      <a:r>
                        <a:rPr lang="en-US" sz="1000" dirty="0" smtClean="0"/>
                        <a:t>1000</a:t>
                      </a:r>
                      <a:endParaRPr lang="en-US" sz="1000" dirty="0"/>
                    </a:p>
                  </a:txBody>
                  <a:tcPr marL="0" marR="0"/>
                </a:tc>
                <a:tc>
                  <a:txBody>
                    <a:bodyPr/>
                    <a:lstStyle/>
                    <a:p>
                      <a:pPr algn="ctr"/>
                      <a:r>
                        <a:rPr lang="en-US" sz="1000" dirty="0" smtClean="0">
                          <a:solidFill>
                            <a:schemeClr val="tx1"/>
                          </a:solidFill>
                        </a:rPr>
                        <a:t>0001</a:t>
                      </a:r>
                      <a:endParaRPr lang="en-US" sz="1000" dirty="0">
                        <a:solidFill>
                          <a:schemeClr val="tx1"/>
                        </a:solidFill>
                      </a:endParaRPr>
                    </a:p>
                  </a:txBody>
                  <a:tcPr marL="0" marR="0"/>
                </a:tc>
                <a:tc>
                  <a:txBody>
                    <a:bodyPr/>
                    <a:lstStyle/>
                    <a:p>
                      <a:pPr algn="ctr"/>
                      <a:r>
                        <a:rPr lang="en-US" sz="1000" dirty="0" smtClean="0">
                          <a:solidFill>
                            <a:schemeClr val="tx1"/>
                          </a:solidFill>
                        </a:rPr>
                        <a:t>1</a:t>
                      </a:r>
                      <a:endParaRPr lang="en-US" sz="1000" dirty="0">
                        <a:solidFill>
                          <a:schemeClr val="tx1"/>
                        </a:solidFill>
                      </a:endParaRPr>
                    </a:p>
                  </a:txBody>
                  <a:tcPr/>
                </a:tc>
              </a:tr>
              <a:tr h="241870">
                <a:tc>
                  <a:txBody>
                    <a:bodyPr/>
                    <a:lstStyle/>
                    <a:p>
                      <a:pPr algn="ctr"/>
                      <a:r>
                        <a:rPr lang="en-US" sz="1000" dirty="0" smtClean="0"/>
                        <a:t>1100</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2</a:t>
                      </a:r>
                      <a:endParaRPr lang="en-US" sz="1000" dirty="0"/>
                    </a:p>
                  </a:txBody>
                  <a:tcPr/>
                </a:tc>
              </a:tr>
              <a:tr h="241870">
                <a:tc>
                  <a:txBody>
                    <a:bodyPr/>
                    <a:lstStyle/>
                    <a:p>
                      <a:pPr algn="ctr"/>
                      <a:r>
                        <a:rPr lang="en-US" sz="1000" dirty="0" smtClean="0"/>
                        <a:t>0110</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3</a:t>
                      </a:r>
                      <a:endParaRPr lang="en-US" sz="1000" dirty="0"/>
                    </a:p>
                  </a:txBody>
                  <a:tcPr/>
                </a:tc>
              </a:tr>
              <a:tr h="241870">
                <a:tc>
                  <a:txBody>
                    <a:bodyPr/>
                    <a:lstStyle/>
                    <a:p>
                      <a:pPr algn="ctr"/>
                      <a:r>
                        <a:rPr lang="en-US" sz="1000" dirty="0" smtClean="0"/>
                        <a:t>0011</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4</a:t>
                      </a:r>
                      <a:endParaRPr lang="en-US" sz="1000" dirty="0"/>
                    </a:p>
                  </a:txBody>
                  <a:tcPr/>
                </a:tc>
              </a:tr>
              <a:tr h="241870">
                <a:tc>
                  <a:txBody>
                    <a:bodyPr/>
                    <a:lstStyle/>
                    <a:p>
                      <a:pPr algn="ctr"/>
                      <a:r>
                        <a:rPr lang="en-US" sz="1000" dirty="0" smtClean="0"/>
                        <a:t>0001</a:t>
                      </a:r>
                      <a:endParaRPr lang="en-US" sz="1000" dirty="0"/>
                    </a:p>
                  </a:txBody>
                  <a:tcPr marL="0" marR="0"/>
                </a:tc>
                <a:tc>
                  <a:txBody>
                    <a:bodyPr/>
                    <a:lstStyle/>
                    <a:p>
                      <a:pPr algn="ctr"/>
                      <a:r>
                        <a:rPr lang="en-US" sz="1000" dirty="0" smtClean="0"/>
                        <a:t>1000</a:t>
                      </a:r>
                      <a:endParaRPr lang="en-US" sz="1000" dirty="0"/>
                    </a:p>
                  </a:txBody>
                  <a:tcPr marL="0" marR="0"/>
                </a:tc>
                <a:tc>
                  <a:txBody>
                    <a:bodyPr/>
                    <a:lstStyle/>
                    <a:p>
                      <a:pPr algn="ctr"/>
                      <a:r>
                        <a:rPr lang="en-US" sz="1000" dirty="0" smtClean="0"/>
                        <a:t>5</a:t>
                      </a:r>
                      <a:endParaRPr lang="en-US" sz="1000" dirty="0"/>
                    </a:p>
                  </a:txBody>
                  <a:tcPr/>
                </a:tc>
              </a:tr>
              <a:tr h="241870">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1100</a:t>
                      </a:r>
                      <a:endParaRPr lang="en-US" sz="1000" dirty="0"/>
                    </a:p>
                  </a:txBody>
                  <a:tcPr marL="0" marR="0"/>
                </a:tc>
                <a:tc>
                  <a:txBody>
                    <a:bodyPr/>
                    <a:lstStyle/>
                    <a:p>
                      <a:pPr algn="ctr"/>
                      <a:r>
                        <a:rPr lang="en-US" sz="1000" dirty="0" smtClean="0"/>
                        <a:t>6</a:t>
                      </a:r>
                      <a:endParaRPr lang="en-US" sz="1000" dirty="0"/>
                    </a:p>
                  </a:txBody>
                  <a:tcPr/>
                </a:tc>
              </a:tr>
              <a:tr h="241870">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0110</a:t>
                      </a:r>
                      <a:endParaRPr lang="en-US" sz="1000" dirty="0"/>
                    </a:p>
                  </a:txBody>
                  <a:tcPr marL="0" marR="0"/>
                </a:tc>
                <a:tc>
                  <a:txBody>
                    <a:bodyPr/>
                    <a:lstStyle/>
                    <a:p>
                      <a:pPr algn="ctr"/>
                      <a:r>
                        <a:rPr lang="en-US" sz="1000" dirty="0" smtClean="0"/>
                        <a:t>7</a:t>
                      </a:r>
                      <a:endParaRPr lang="en-US" sz="1000" dirty="0"/>
                    </a:p>
                  </a:txBody>
                  <a:tcPr/>
                </a:tc>
              </a:tr>
              <a:tr h="225869">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0011</a:t>
                      </a:r>
                      <a:endParaRPr lang="en-US" sz="1000" dirty="0"/>
                    </a:p>
                  </a:txBody>
                  <a:tcPr marL="0" marR="0"/>
                </a:tc>
                <a:tc>
                  <a:txBody>
                    <a:bodyPr/>
                    <a:lstStyle/>
                    <a:p>
                      <a:pPr algn="ctr"/>
                      <a:r>
                        <a:rPr lang="en-US" sz="1000" dirty="0" smtClean="0"/>
                        <a:t>8</a:t>
                      </a:r>
                      <a:endParaRPr lang="en-US" sz="1000"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59448012"/>
              </p:ext>
            </p:extLst>
          </p:nvPr>
        </p:nvGraphicFramePr>
        <p:xfrm>
          <a:off x="4724400" y="1264920"/>
          <a:ext cx="1524000" cy="2346960"/>
        </p:xfrm>
        <a:graphic>
          <a:graphicData uri="http://schemas.openxmlformats.org/drawingml/2006/table">
            <a:tbl>
              <a:tblPr firstRow="1" bandRow="1">
                <a:tableStyleId>{793D81CF-94F2-401A-BA57-92F5A7B2D0C5}</a:tableStyleId>
              </a:tblPr>
              <a:tblGrid>
                <a:gridCol w="381000"/>
                <a:gridCol w="381000"/>
                <a:gridCol w="762000"/>
              </a:tblGrid>
              <a:tr h="366889">
                <a:tc gridSpan="2">
                  <a:txBody>
                    <a:bodyPr/>
                    <a:lstStyle/>
                    <a:p>
                      <a:pPr algn="ctr"/>
                      <a:r>
                        <a:rPr lang="en-US" sz="1000" b="0" dirty="0" smtClean="0"/>
                        <a:t>8-States</a:t>
                      </a:r>
                    </a:p>
                    <a:p>
                      <a:pPr algn="ctr"/>
                      <a:r>
                        <a:rPr lang="en-US" sz="1000" dirty="0" smtClean="0"/>
                        <a:t>Input</a:t>
                      </a:r>
                      <a:endParaRPr lang="en-US" sz="1000" dirty="0"/>
                    </a:p>
                  </a:txBody>
                  <a:tcPr/>
                </a:tc>
                <a:tc hMerge="1">
                  <a:txBody>
                    <a:bodyPr/>
                    <a:lstStyle/>
                    <a:p>
                      <a:pPr algn="ctr"/>
                      <a:endParaRPr lang="en-US" dirty="0"/>
                    </a:p>
                  </a:txBody>
                  <a:tcPr/>
                </a:tc>
                <a:tc>
                  <a:txBody>
                    <a:bodyPr/>
                    <a:lstStyle/>
                    <a:p>
                      <a:pPr algn="ctr"/>
                      <a:r>
                        <a:rPr lang="en-US" sz="1000" b="0" dirty="0" smtClean="0"/>
                        <a:t>S_Phase</a:t>
                      </a:r>
                    </a:p>
                    <a:p>
                      <a:pPr algn="ctr"/>
                      <a:r>
                        <a:rPr lang="en-US" sz="1000" dirty="0" smtClean="0"/>
                        <a:t>Output</a:t>
                      </a:r>
                      <a:endParaRPr lang="en-US" sz="1000" dirty="0"/>
                    </a:p>
                  </a:txBody>
                  <a:tcPr/>
                </a:tc>
              </a:tr>
              <a:tr h="239889">
                <a:tc>
                  <a:txBody>
                    <a:bodyPr/>
                    <a:lstStyle/>
                    <a:p>
                      <a:pPr algn="ctr"/>
                      <a:r>
                        <a:rPr lang="en-US" sz="1000" dirty="0" smtClean="0"/>
                        <a:t>1000</a:t>
                      </a:r>
                      <a:endParaRPr lang="en-US" sz="1000" dirty="0"/>
                    </a:p>
                  </a:txBody>
                  <a:tcPr marL="0" marR="0"/>
                </a:tc>
                <a:tc>
                  <a:txBody>
                    <a:bodyPr/>
                    <a:lstStyle/>
                    <a:p>
                      <a:pPr algn="ctr"/>
                      <a:r>
                        <a:rPr lang="en-US" sz="1000" dirty="0" smtClean="0">
                          <a:solidFill>
                            <a:schemeClr val="tx1"/>
                          </a:solidFill>
                        </a:rPr>
                        <a:t>0011</a:t>
                      </a:r>
                      <a:endParaRPr lang="en-US" sz="1000" dirty="0">
                        <a:solidFill>
                          <a:schemeClr val="tx1"/>
                        </a:solidFill>
                      </a:endParaRPr>
                    </a:p>
                  </a:txBody>
                  <a:tcPr marL="0" marR="0"/>
                </a:tc>
                <a:tc>
                  <a:txBody>
                    <a:bodyPr/>
                    <a:lstStyle/>
                    <a:p>
                      <a:pPr algn="ctr"/>
                      <a:r>
                        <a:rPr lang="en-US" sz="1000" dirty="0" smtClean="0">
                          <a:solidFill>
                            <a:schemeClr val="tx1"/>
                          </a:solidFill>
                        </a:rPr>
                        <a:t>1</a:t>
                      </a:r>
                      <a:endParaRPr lang="en-US" sz="1000" dirty="0">
                        <a:solidFill>
                          <a:schemeClr val="tx1"/>
                        </a:solidFill>
                      </a:endParaRPr>
                    </a:p>
                  </a:txBody>
                  <a:tcPr/>
                </a:tc>
              </a:tr>
              <a:tr h="239889">
                <a:tc>
                  <a:txBody>
                    <a:bodyPr/>
                    <a:lstStyle/>
                    <a:p>
                      <a:pPr algn="ctr"/>
                      <a:r>
                        <a:rPr lang="en-US" sz="1000" dirty="0" smtClean="0"/>
                        <a:t>1100</a:t>
                      </a:r>
                      <a:endParaRPr lang="en-US" sz="1000" dirty="0"/>
                    </a:p>
                  </a:txBody>
                  <a:tcPr marL="0" marR="0"/>
                </a:tc>
                <a:tc>
                  <a:txBody>
                    <a:bodyPr/>
                    <a:lstStyle/>
                    <a:p>
                      <a:pPr algn="ctr"/>
                      <a:r>
                        <a:rPr lang="en-US" sz="1000" dirty="0" smtClean="0"/>
                        <a:t>0001</a:t>
                      </a:r>
                      <a:endParaRPr lang="en-US" sz="1000" dirty="0"/>
                    </a:p>
                  </a:txBody>
                  <a:tcPr marL="0" marR="0"/>
                </a:tc>
                <a:tc>
                  <a:txBody>
                    <a:bodyPr/>
                    <a:lstStyle/>
                    <a:p>
                      <a:pPr algn="ctr"/>
                      <a:r>
                        <a:rPr lang="en-US" sz="1000" dirty="0" smtClean="0"/>
                        <a:t>2</a:t>
                      </a:r>
                      <a:endParaRPr lang="en-US" sz="1000" dirty="0"/>
                    </a:p>
                  </a:txBody>
                  <a:tcPr/>
                </a:tc>
              </a:tr>
              <a:tr h="239889">
                <a:tc>
                  <a:txBody>
                    <a:bodyPr/>
                    <a:lstStyle/>
                    <a:p>
                      <a:pPr algn="ctr"/>
                      <a:r>
                        <a:rPr lang="en-US" sz="1000" dirty="0" smtClean="0"/>
                        <a:t>1110</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3</a:t>
                      </a:r>
                      <a:endParaRPr lang="en-US" sz="1000" dirty="0"/>
                    </a:p>
                  </a:txBody>
                  <a:tcPr/>
                </a:tc>
              </a:tr>
              <a:tr h="239889">
                <a:tc>
                  <a:txBody>
                    <a:bodyPr/>
                    <a:lstStyle/>
                    <a:p>
                      <a:pPr algn="ctr"/>
                      <a:r>
                        <a:rPr lang="en-US" sz="1000" dirty="0" smtClean="0"/>
                        <a:t>0111</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4</a:t>
                      </a:r>
                      <a:endParaRPr lang="en-US" sz="1000" dirty="0"/>
                    </a:p>
                  </a:txBody>
                  <a:tcPr/>
                </a:tc>
              </a:tr>
              <a:tr h="239889">
                <a:tc>
                  <a:txBody>
                    <a:bodyPr/>
                    <a:lstStyle/>
                    <a:p>
                      <a:pPr algn="ctr"/>
                      <a:r>
                        <a:rPr lang="en-US" sz="1000" dirty="0" smtClean="0"/>
                        <a:t>0011</a:t>
                      </a:r>
                      <a:endParaRPr lang="en-US" sz="1000" dirty="0"/>
                    </a:p>
                  </a:txBody>
                  <a:tcPr marL="0" marR="0"/>
                </a:tc>
                <a:tc>
                  <a:txBody>
                    <a:bodyPr/>
                    <a:lstStyle/>
                    <a:p>
                      <a:pPr algn="ctr"/>
                      <a:r>
                        <a:rPr lang="en-US" sz="1000" dirty="0" smtClean="0"/>
                        <a:t>1000</a:t>
                      </a:r>
                      <a:endParaRPr lang="en-US" sz="1000" dirty="0"/>
                    </a:p>
                  </a:txBody>
                  <a:tcPr marL="0" marR="0"/>
                </a:tc>
                <a:tc>
                  <a:txBody>
                    <a:bodyPr/>
                    <a:lstStyle/>
                    <a:p>
                      <a:pPr algn="ctr"/>
                      <a:r>
                        <a:rPr lang="en-US" sz="1000" dirty="0" smtClean="0"/>
                        <a:t>5</a:t>
                      </a:r>
                      <a:endParaRPr lang="en-US" sz="1000" dirty="0"/>
                    </a:p>
                  </a:txBody>
                  <a:tcPr/>
                </a:tc>
              </a:tr>
              <a:tr h="239889">
                <a:tc>
                  <a:txBody>
                    <a:bodyPr/>
                    <a:lstStyle/>
                    <a:p>
                      <a:pPr algn="ctr"/>
                      <a:r>
                        <a:rPr lang="en-US" sz="1000" dirty="0" smtClean="0"/>
                        <a:t>0001</a:t>
                      </a:r>
                      <a:endParaRPr lang="en-US" sz="1000" dirty="0"/>
                    </a:p>
                  </a:txBody>
                  <a:tcPr marL="0" marR="0"/>
                </a:tc>
                <a:tc>
                  <a:txBody>
                    <a:bodyPr/>
                    <a:lstStyle/>
                    <a:p>
                      <a:pPr algn="ctr"/>
                      <a:r>
                        <a:rPr lang="en-US" sz="1000" dirty="0" smtClean="0"/>
                        <a:t>1100</a:t>
                      </a:r>
                      <a:endParaRPr lang="en-US" sz="1000" dirty="0"/>
                    </a:p>
                  </a:txBody>
                  <a:tcPr marL="0" marR="0"/>
                </a:tc>
                <a:tc>
                  <a:txBody>
                    <a:bodyPr/>
                    <a:lstStyle/>
                    <a:p>
                      <a:pPr algn="ctr"/>
                      <a:r>
                        <a:rPr lang="en-US" sz="1000" dirty="0" smtClean="0"/>
                        <a:t>6</a:t>
                      </a:r>
                      <a:endParaRPr lang="en-US" sz="1000" dirty="0"/>
                    </a:p>
                  </a:txBody>
                  <a:tcPr/>
                </a:tc>
              </a:tr>
              <a:tr h="239889">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1110</a:t>
                      </a:r>
                      <a:endParaRPr lang="en-US" sz="1000" dirty="0"/>
                    </a:p>
                  </a:txBody>
                  <a:tcPr marL="0" marR="0"/>
                </a:tc>
                <a:tc>
                  <a:txBody>
                    <a:bodyPr/>
                    <a:lstStyle/>
                    <a:p>
                      <a:pPr algn="ctr"/>
                      <a:r>
                        <a:rPr lang="en-US" sz="1000" dirty="0" smtClean="0"/>
                        <a:t>7</a:t>
                      </a:r>
                      <a:endParaRPr lang="en-US" sz="1000" dirty="0"/>
                    </a:p>
                  </a:txBody>
                  <a:tcPr/>
                </a:tc>
              </a:tr>
              <a:tr h="239889">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0111</a:t>
                      </a:r>
                      <a:endParaRPr lang="en-US" sz="1000" dirty="0"/>
                    </a:p>
                  </a:txBody>
                  <a:tcPr marL="0" marR="0"/>
                </a:tc>
                <a:tc>
                  <a:txBody>
                    <a:bodyPr/>
                    <a:lstStyle/>
                    <a:p>
                      <a:pPr algn="ctr"/>
                      <a:r>
                        <a:rPr lang="en-US" sz="1000" dirty="0" smtClean="0"/>
                        <a:t>8</a:t>
                      </a:r>
                      <a:endParaRPr lang="en-US" sz="1000"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175199076"/>
              </p:ext>
            </p:extLst>
          </p:nvPr>
        </p:nvGraphicFramePr>
        <p:xfrm>
          <a:off x="7010400" y="1264920"/>
          <a:ext cx="1524000" cy="2346960"/>
        </p:xfrm>
        <a:graphic>
          <a:graphicData uri="http://schemas.openxmlformats.org/drawingml/2006/table">
            <a:tbl>
              <a:tblPr firstRow="1" bandRow="1">
                <a:tableStyleId>{793D81CF-94F2-401A-BA57-92F5A7B2D0C5}</a:tableStyleId>
              </a:tblPr>
              <a:tblGrid>
                <a:gridCol w="304800"/>
                <a:gridCol w="381000"/>
                <a:gridCol w="838200"/>
              </a:tblGrid>
              <a:tr h="316704">
                <a:tc gridSpan="2">
                  <a:txBody>
                    <a:bodyPr/>
                    <a:lstStyle/>
                    <a:p>
                      <a:pPr algn="ctr"/>
                      <a:r>
                        <a:rPr lang="en-US" sz="1000" b="0" dirty="0" smtClean="0"/>
                        <a:t>8-States</a:t>
                      </a:r>
                    </a:p>
                    <a:p>
                      <a:pPr algn="ctr"/>
                      <a:r>
                        <a:rPr lang="en-US" sz="1000" dirty="0" smtClean="0"/>
                        <a:t>Input</a:t>
                      </a:r>
                      <a:endParaRPr lang="en-US" sz="1000" dirty="0"/>
                    </a:p>
                  </a:txBody>
                  <a:tcPr/>
                </a:tc>
                <a:tc hMerge="1">
                  <a:txBody>
                    <a:bodyPr/>
                    <a:lstStyle/>
                    <a:p>
                      <a:pPr algn="ctr"/>
                      <a:endParaRPr lang="en-US" dirty="0"/>
                    </a:p>
                  </a:txBody>
                  <a:tcPr/>
                </a:tc>
                <a:tc>
                  <a:txBody>
                    <a:bodyPr/>
                    <a:lstStyle/>
                    <a:p>
                      <a:pPr algn="ctr"/>
                      <a:r>
                        <a:rPr lang="en-US" sz="1000" b="0" dirty="0" smtClean="0"/>
                        <a:t>S_Phase</a:t>
                      </a:r>
                    </a:p>
                    <a:p>
                      <a:pPr algn="ctr"/>
                      <a:r>
                        <a:rPr lang="en-US" sz="1000" dirty="0" smtClean="0"/>
                        <a:t>Output</a:t>
                      </a:r>
                      <a:endParaRPr lang="en-US" sz="1000" dirty="0"/>
                    </a:p>
                  </a:txBody>
                  <a:tcPr/>
                </a:tc>
              </a:tr>
              <a:tr h="234596">
                <a:tc>
                  <a:txBody>
                    <a:bodyPr/>
                    <a:lstStyle/>
                    <a:p>
                      <a:pPr algn="ctr"/>
                      <a:r>
                        <a:rPr lang="en-US" sz="1000" dirty="0" smtClean="0">
                          <a:solidFill>
                            <a:schemeClr val="tx1"/>
                          </a:solidFill>
                        </a:rPr>
                        <a:t>1000</a:t>
                      </a:r>
                      <a:endParaRPr lang="en-US" sz="1000" dirty="0">
                        <a:solidFill>
                          <a:schemeClr val="tx1"/>
                        </a:solidFill>
                      </a:endParaRPr>
                    </a:p>
                  </a:txBody>
                  <a:tcPr marL="0" marR="0"/>
                </a:tc>
                <a:tc>
                  <a:txBody>
                    <a:bodyPr/>
                    <a:lstStyle/>
                    <a:p>
                      <a:pPr algn="ctr"/>
                      <a:r>
                        <a:rPr lang="en-US" sz="1000" dirty="0" smtClean="0">
                          <a:solidFill>
                            <a:schemeClr val="tx1"/>
                          </a:solidFill>
                        </a:rPr>
                        <a:t>0111</a:t>
                      </a:r>
                      <a:endParaRPr lang="en-US" sz="1000" dirty="0">
                        <a:solidFill>
                          <a:schemeClr val="tx1"/>
                        </a:solidFill>
                      </a:endParaRPr>
                    </a:p>
                  </a:txBody>
                  <a:tcPr marL="0" marR="0"/>
                </a:tc>
                <a:tc>
                  <a:txBody>
                    <a:bodyPr/>
                    <a:lstStyle/>
                    <a:p>
                      <a:pPr algn="ctr"/>
                      <a:r>
                        <a:rPr lang="en-US" sz="1000" dirty="0" smtClean="0">
                          <a:solidFill>
                            <a:schemeClr val="tx1"/>
                          </a:solidFill>
                        </a:rPr>
                        <a:t>1</a:t>
                      </a:r>
                      <a:endParaRPr lang="en-US" sz="1000" dirty="0">
                        <a:solidFill>
                          <a:schemeClr val="tx1"/>
                        </a:solidFill>
                      </a:endParaRPr>
                    </a:p>
                  </a:txBody>
                  <a:tcPr/>
                </a:tc>
              </a:tr>
              <a:tr h="234596">
                <a:tc>
                  <a:txBody>
                    <a:bodyPr/>
                    <a:lstStyle/>
                    <a:p>
                      <a:pPr algn="ctr"/>
                      <a:r>
                        <a:rPr lang="en-US" sz="1000" dirty="0" smtClean="0"/>
                        <a:t>1100</a:t>
                      </a:r>
                      <a:endParaRPr lang="en-US" sz="1000" dirty="0"/>
                    </a:p>
                  </a:txBody>
                  <a:tcPr marL="0" marR="0"/>
                </a:tc>
                <a:tc>
                  <a:txBody>
                    <a:bodyPr/>
                    <a:lstStyle/>
                    <a:p>
                      <a:pPr algn="ctr"/>
                      <a:r>
                        <a:rPr lang="en-US" sz="1000" dirty="0" smtClean="0"/>
                        <a:t>0011</a:t>
                      </a:r>
                      <a:endParaRPr lang="en-US" sz="1000" dirty="0"/>
                    </a:p>
                  </a:txBody>
                  <a:tcPr marL="0" marR="0"/>
                </a:tc>
                <a:tc>
                  <a:txBody>
                    <a:bodyPr/>
                    <a:lstStyle/>
                    <a:p>
                      <a:pPr algn="ctr"/>
                      <a:r>
                        <a:rPr lang="en-US" sz="1000" dirty="0" smtClean="0"/>
                        <a:t>2</a:t>
                      </a:r>
                      <a:endParaRPr lang="en-US" sz="1000" dirty="0"/>
                    </a:p>
                  </a:txBody>
                  <a:tcPr/>
                </a:tc>
              </a:tr>
              <a:tr h="234596">
                <a:tc>
                  <a:txBody>
                    <a:bodyPr/>
                    <a:lstStyle/>
                    <a:p>
                      <a:pPr algn="ctr"/>
                      <a:r>
                        <a:rPr lang="en-US" sz="1000" dirty="0" smtClean="0"/>
                        <a:t>1110</a:t>
                      </a:r>
                      <a:endParaRPr lang="en-US" sz="1000" dirty="0"/>
                    </a:p>
                  </a:txBody>
                  <a:tcPr marL="0" marR="0"/>
                </a:tc>
                <a:tc>
                  <a:txBody>
                    <a:bodyPr/>
                    <a:lstStyle/>
                    <a:p>
                      <a:pPr algn="ctr"/>
                      <a:r>
                        <a:rPr lang="en-US" sz="1000" dirty="0" smtClean="0"/>
                        <a:t>0001</a:t>
                      </a:r>
                      <a:endParaRPr lang="en-US" sz="1000" dirty="0"/>
                    </a:p>
                  </a:txBody>
                  <a:tcPr marL="0" marR="0"/>
                </a:tc>
                <a:tc>
                  <a:txBody>
                    <a:bodyPr/>
                    <a:lstStyle/>
                    <a:p>
                      <a:pPr algn="ctr"/>
                      <a:r>
                        <a:rPr lang="en-US" sz="1000" dirty="0" smtClean="0"/>
                        <a:t>3</a:t>
                      </a:r>
                      <a:endParaRPr lang="en-US" sz="1000" dirty="0"/>
                    </a:p>
                  </a:txBody>
                  <a:tcPr/>
                </a:tc>
              </a:tr>
              <a:tr h="234596">
                <a:tc>
                  <a:txBody>
                    <a:bodyPr/>
                    <a:lstStyle/>
                    <a:p>
                      <a:pPr algn="ctr"/>
                      <a:r>
                        <a:rPr lang="en-US" sz="1000" dirty="0" smtClean="0"/>
                        <a:t>1111</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4</a:t>
                      </a:r>
                      <a:endParaRPr lang="en-US" sz="1000" dirty="0"/>
                    </a:p>
                  </a:txBody>
                  <a:tcPr/>
                </a:tc>
              </a:tr>
              <a:tr h="234596">
                <a:tc>
                  <a:txBody>
                    <a:bodyPr/>
                    <a:lstStyle/>
                    <a:p>
                      <a:pPr algn="ctr"/>
                      <a:r>
                        <a:rPr lang="en-US" sz="1000" dirty="0" smtClean="0"/>
                        <a:t>0111</a:t>
                      </a:r>
                      <a:endParaRPr lang="en-US" sz="1000" dirty="0"/>
                    </a:p>
                  </a:txBody>
                  <a:tcPr marL="0" marR="0"/>
                </a:tc>
                <a:tc>
                  <a:txBody>
                    <a:bodyPr/>
                    <a:lstStyle/>
                    <a:p>
                      <a:pPr algn="ctr"/>
                      <a:r>
                        <a:rPr lang="en-US" sz="1000" dirty="0" smtClean="0"/>
                        <a:t>1000</a:t>
                      </a:r>
                      <a:endParaRPr lang="en-US" sz="1000" dirty="0"/>
                    </a:p>
                  </a:txBody>
                  <a:tcPr marL="0" marR="0"/>
                </a:tc>
                <a:tc>
                  <a:txBody>
                    <a:bodyPr/>
                    <a:lstStyle/>
                    <a:p>
                      <a:pPr algn="ctr"/>
                      <a:r>
                        <a:rPr lang="en-US" sz="1000" dirty="0" smtClean="0"/>
                        <a:t>5</a:t>
                      </a:r>
                      <a:endParaRPr lang="en-US" sz="1000" dirty="0"/>
                    </a:p>
                  </a:txBody>
                  <a:tcPr/>
                </a:tc>
              </a:tr>
              <a:tr h="234596">
                <a:tc>
                  <a:txBody>
                    <a:bodyPr/>
                    <a:lstStyle/>
                    <a:p>
                      <a:pPr algn="ctr"/>
                      <a:r>
                        <a:rPr lang="en-US" sz="1000" dirty="0" smtClean="0"/>
                        <a:t>0011</a:t>
                      </a:r>
                      <a:endParaRPr lang="en-US" sz="1000" dirty="0"/>
                    </a:p>
                  </a:txBody>
                  <a:tcPr marL="0" marR="0"/>
                </a:tc>
                <a:tc>
                  <a:txBody>
                    <a:bodyPr/>
                    <a:lstStyle/>
                    <a:p>
                      <a:pPr algn="ctr"/>
                      <a:r>
                        <a:rPr lang="en-US" sz="1000" dirty="0" smtClean="0"/>
                        <a:t>1100</a:t>
                      </a:r>
                      <a:endParaRPr lang="en-US" sz="1000" dirty="0"/>
                    </a:p>
                  </a:txBody>
                  <a:tcPr marL="0" marR="0"/>
                </a:tc>
                <a:tc>
                  <a:txBody>
                    <a:bodyPr/>
                    <a:lstStyle/>
                    <a:p>
                      <a:pPr algn="ctr"/>
                      <a:r>
                        <a:rPr lang="en-US" sz="1000" dirty="0" smtClean="0"/>
                        <a:t>6</a:t>
                      </a:r>
                      <a:endParaRPr lang="en-US" sz="1000" dirty="0"/>
                    </a:p>
                  </a:txBody>
                  <a:tcPr/>
                </a:tc>
              </a:tr>
              <a:tr h="234596">
                <a:tc>
                  <a:txBody>
                    <a:bodyPr/>
                    <a:lstStyle/>
                    <a:p>
                      <a:pPr algn="ctr"/>
                      <a:r>
                        <a:rPr lang="en-US" sz="1000" dirty="0" smtClean="0"/>
                        <a:t>0001</a:t>
                      </a:r>
                      <a:endParaRPr lang="en-US" sz="1000" dirty="0"/>
                    </a:p>
                  </a:txBody>
                  <a:tcPr marL="0" marR="0"/>
                </a:tc>
                <a:tc>
                  <a:txBody>
                    <a:bodyPr/>
                    <a:lstStyle/>
                    <a:p>
                      <a:pPr algn="ctr"/>
                      <a:r>
                        <a:rPr lang="en-US" sz="1000" dirty="0" smtClean="0"/>
                        <a:t>1110</a:t>
                      </a:r>
                      <a:endParaRPr lang="en-US" sz="1000" dirty="0"/>
                    </a:p>
                  </a:txBody>
                  <a:tcPr marL="0" marR="0"/>
                </a:tc>
                <a:tc>
                  <a:txBody>
                    <a:bodyPr/>
                    <a:lstStyle/>
                    <a:p>
                      <a:pPr algn="ctr"/>
                      <a:r>
                        <a:rPr lang="en-US" sz="1000" dirty="0" smtClean="0"/>
                        <a:t>7</a:t>
                      </a:r>
                      <a:endParaRPr lang="en-US" sz="1000" dirty="0"/>
                    </a:p>
                  </a:txBody>
                  <a:tcPr/>
                </a:tc>
              </a:tr>
              <a:tr h="234596">
                <a:tc>
                  <a:txBody>
                    <a:bodyPr/>
                    <a:lstStyle/>
                    <a:p>
                      <a:pPr algn="ctr"/>
                      <a:r>
                        <a:rPr lang="en-US" sz="1000" dirty="0" smtClean="0"/>
                        <a:t>0000</a:t>
                      </a:r>
                      <a:endParaRPr lang="en-US" sz="1000" dirty="0"/>
                    </a:p>
                  </a:txBody>
                  <a:tcPr marL="0" marR="0"/>
                </a:tc>
                <a:tc>
                  <a:txBody>
                    <a:bodyPr/>
                    <a:lstStyle/>
                    <a:p>
                      <a:pPr algn="ctr"/>
                      <a:r>
                        <a:rPr lang="en-US" sz="1000" dirty="0" smtClean="0"/>
                        <a:t>1111</a:t>
                      </a:r>
                      <a:endParaRPr lang="en-US" sz="1000" dirty="0"/>
                    </a:p>
                  </a:txBody>
                  <a:tcPr marL="0" marR="0"/>
                </a:tc>
                <a:tc>
                  <a:txBody>
                    <a:bodyPr/>
                    <a:lstStyle/>
                    <a:p>
                      <a:pPr algn="ctr"/>
                      <a:r>
                        <a:rPr lang="en-US" sz="1000" dirty="0" smtClean="0"/>
                        <a:t>8</a:t>
                      </a:r>
                      <a:endParaRPr lang="en-US" sz="1000"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918348190"/>
              </p:ext>
            </p:extLst>
          </p:nvPr>
        </p:nvGraphicFramePr>
        <p:xfrm>
          <a:off x="457200" y="3886200"/>
          <a:ext cx="1600200" cy="2346960"/>
        </p:xfrm>
        <a:graphic>
          <a:graphicData uri="http://schemas.openxmlformats.org/drawingml/2006/table">
            <a:tbl>
              <a:tblPr firstRow="1" bandRow="1">
                <a:tableStyleId>{793D81CF-94F2-401A-BA57-92F5A7B2D0C5}</a:tableStyleId>
              </a:tblPr>
              <a:tblGrid>
                <a:gridCol w="320040"/>
                <a:gridCol w="365760"/>
                <a:gridCol w="914400"/>
              </a:tblGrid>
              <a:tr h="316704">
                <a:tc gridSpan="2">
                  <a:txBody>
                    <a:bodyPr/>
                    <a:lstStyle/>
                    <a:p>
                      <a:pPr algn="ctr"/>
                      <a:r>
                        <a:rPr lang="en-US" sz="1000" b="0" dirty="0" smtClean="0"/>
                        <a:t>8-States</a:t>
                      </a:r>
                    </a:p>
                    <a:p>
                      <a:pPr algn="ctr"/>
                      <a:r>
                        <a:rPr lang="en-US" sz="1000" dirty="0" smtClean="0"/>
                        <a:t>Input</a:t>
                      </a:r>
                      <a:endParaRPr lang="en-US" sz="1000" dirty="0"/>
                    </a:p>
                  </a:txBody>
                  <a:tcPr/>
                </a:tc>
                <a:tc hMerge="1">
                  <a:txBody>
                    <a:bodyPr/>
                    <a:lstStyle/>
                    <a:p>
                      <a:pPr algn="ctr"/>
                      <a:endParaRPr lang="en-US" dirty="0"/>
                    </a:p>
                  </a:txBody>
                  <a:tcPr/>
                </a:tc>
                <a:tc>
                  <a:txBody>
                    <a:bodyPr/>
                    <a:lstStyle/>
                    <a:p>
                      <a:pPr algn="ctr"/>
                      <a:r>
                        <a:rPr lang="en-US" sz="1000" b="0" dirty="0" smtClean="0"/>
                        <a:t>S_Phase</a:t>
                      </a:r>
                    </a:p>
                    <a:p>
                      <a:pPr algn="ctr"/>
                      <a:r>
                        <a:rPr lang="en-US" sz="1000" dirty="0" smtClean="0"/>
                        <a:t>Output</a:t>
                      </a:r>
                      <a:endParaRPr lang="en-US" sz="1000" dirty="0"/>
                    </a:p>
                  </a:txBody>
                  <a:tcPr/>
                </a:tc>
              </a:tr>
              <a:tr h="234596">
                <a:tc>
                  <a:txBody>
                    <a:bodyPr/>
                    <a:lstStyle/>
                    <a:p>
                      <a:pPr algn="ctr"/>
                      <a:r>
                        <a:rPr lang="en-US" sz="1000" dirty="0" smtClean="0"/>
                        <a:t>1000</a:t>
                      </a:r>
                      <a:endParaRPr lang="en-US" sz="1000" dirty="0"/>
                    </a:p>
                  </a:txBody>
                  <a:tcPr marL="0" marR="0"/>
                </a:tc>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solidFill>
                            <a:schemeClr val="tx1"/>
                          </a:solidFill>
                        </a:rPr>
                        <a:t>1</a:t>
                      </a:r>
                      <a:endParaRPr lang="en-US" sz="1000" dirty="0">
                        <a:solidFill>
                          <a:schemeClr val="tx1"/>
                        </a:solidFill>
                      </a:endParaRPr>
                    </a:p>
                  </a:txBody>
                  <a:tcPr/>
                </a:tc>
              </a:tr>
              <a:tr h="234596">
                <a:tc>
                  <a:txBody>
                    <a:bodyPr/>
                    <a:lstStyle/>
                    <a:p>
                      <a:pPr algn="ctr"/>
                      <a:r>
                        <a:rPr lang="en-US" sz="1000" dirty="0" smtClean="0"/>
                        <a:t>1100</a:t>
                      </a:r>
                      <a:endParaRPr lang="en-US" sz="1000" dirty="0"/>
                    </a:p>
                  </a:txBody>
                  <a:tcPr marL="0" marR="0"/>
                </a:tc>
                <a:tc>
                  <a:txBody>
                    <a:bodyPr/>
                    <a:lstStyle/>
                    <a:p>
                      <a:pPr algn="ctr"/>
                      <a:r>
                        <a:rPr lang="en-US" sz="1000" dirty="0" smtClean="0"/>
                        <a:t>0111</a:t>
                      </a:r>
                      <a:endParaRPr lang="en-US" sz="1000" dirty="0"/>
                    </a:p>
                  </a:txBody>
                  <a:tcPr marL="0" marR="0"/>
                </a:tc>
                <a:tc>
                  <a:txBody>
                    <a:bodyPr/>
                    <a:lstStyle/>
                    <a:p>
                      <a:pPr algn="ctr"/>
                      <a:r>
                        <a:rPr lang="en-US" sz="1000" dirty="0" smtClean="0"/>
                        <a:t>2</a:t>
                      </a:r>
                      <a:endParaRPr lang="en-US" sz="1000" dirty="0"/>
                    </a:p>
                  </a:txBody>
                  <a:tcPr/>
                </a:tc>
              </a:tr>
              <a:tr h="234596">
                <a:tc>
                  <a:txBody>
                    <a:bodyPr/>
                    <a:lstStyle/>
                    <a:p>
                      <a:pPr algn="ctr"/>
                      <a:r>
                        <a:rPr lang="en-US" sz="1000" dirty="0" smtClean="0"/>
                        <a:t>1110</a:t>
                      </a:r>
                      <a:endParaRPr lang="en-US" sz="1000" dirty="0"/>
                    </a:p>
                  </a:txBody>
                  <a:tcPr marL="0" marR="0"/>
                </a:tc>
                <a:tc>
                  <a:txBody>
                    <a:bodyPr/>
                    <a:lstStyle/>
                    <a:p>
                      <a:pPr algn="ctr"/>
                      <a:r>
                        <a:rPr lang="en-US" sz="1000" dirty="0" smtClean="0"/>
                        <a:t>0011</a:t>
                      </a:r>
                      <a:endParaRPr lang="en-US" sz="1000" dirty="0"/>
                    </a:p>
                  </a:txBody>
                  <a:tcPr marL="0" marR="0"/>
                </a:tc>
                <a:tc>
                  <a:txBody>
                    <a:bodyPr/>
                    <a:lstStyle/>
                    <a:p>
                      <a:pPr algn="ctr"/>
                      <a:r>
                        <a:rPr lang="en-US" sz="1000" dirty="0" smtClean="0"/>
                        <a:t>3</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0001</a:t>
                      </a:r>
                      <a:endParaRPr lang="en-US" sz="1000" dirty="0"/>
                    </a:p>
                  </a:txBody>
                  <a:tcPr marL="0" marR="0"/>
                </a:tc>
                <a:tc>
                  <a:txBody>
                    <a:bodyPr/>
                    <a:lstStyle/>
                    <a:p>
                      <a:pPr algn="ctr"/>
                      <a:r>
                        <a:rPr lang="en-US" sz="1000" dirty="0" smtClean="0"/>
                        <a:t>4</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1000</a:t>
                      </a:r>
                      <a:endParaRPr lang="en-US" sz="1000" dirty="0"/>
                    </a:p>
                  </a:txBody>
                  <a:tcPr marL="0" marR="0"/>
                </a:tc>
                <a:tc>
                  <a:txBody>
                    <a:bodyPr/>
                    <a:lstStyle/>
                    <a:p>
                      <a:pPr algn="ctr"/>
                      <a:r>
                        <a:rPr lang="en-US" sz="1000" dirty="0" smtClean="0"/>
                        <a:t>5</a:t>
                      </a:r>
                      <a:endParaRPr lang="en-US" sz="1000" dirty="0"/>
                    </a:p>
                  </a:txBody>
                  <a:tcPr/>
                </a:tc>
              </a:tr>
              <a:tr h="234596">
                <a:tc>
                  <a:txBody>
                    <a:bodyPr/>
                    <a:lstStyle/>
                    <a:p>
                      <a:pPr algn="ctr"/>
                      <a:r>
                        <a:rPr lang="en-US" sz="1000" dirty="0" smtClean="0"/>
                        <a:t>0111</a:t>
                      </a:r>
                      <a:endParaRPr lang="en-US" sz="1000" dirty="0"/>
                    </a:p>
                  </a:txBody>
                  <a:tcPr marL="0" marR="0"/>
                </a:tc>
                <a:tc>
                  <a:txBody>
                    <a:bodyPr/>
                    <a:lstStyle/>
                    <a:p>
                      <a:pPr algn="ctr"/>
                      <a:r>
                        <a:rPr lang="en-US" sz="1000" dirty="0" smtClean="0"/>
                        <a:t>1100</a:t>
                      </a:r>
                      <a:endParaRPr lang="en-US" sz="1000" dirty="0"/>
                    </a:p>
                  </a:txBody>
                  <a:tcPr marL="0" marR="0"/>
                </a:tc>
                <a:tc>
                  <a:txBody>
                    <a:bodyPr/>
                    <a:lstStyle/>
                    <a:p>
                      <a:pPr algn="ctr"/>
                      <a:r>
                        <a:rPr lang="en-US" sz="1000" dirty="0" smtClean="0"/>
                        <a:t>6</a:t>
                      </a:r>
                      <a:endParaRPr lang="en-US" sz="1000" dirty="0"/>
                    </a:p>
                  </a:txBody>
                  <a:tcPr/>
                </a:tc>
              </a:tr>
              <a:tr h="234596">
                <a:tc>
                  <a:txBody>
                    <a:bodyPr/>
                    <a:lstStyle/>
                    <a:p>
                      <a:pPr algn="ctr"/>
                      <a:r>
                        <a:rPr lang="en-US" sz="1000" dirty="0" smtClean="0">
                          <a:solidFill>
                            <a:schemeClr val="tx1"/>
                          </a:solidFill>
                        </a:rPr>
                        <a:t>0011</a:t>
                      </a:r>
                      <a:endParaRPr lang="en-US" sz="1000" dirty="0">
                        <a:solidFill>
                          <a:schemeClr val="tx1"/>
                        </a:solidFill>
                      </a:endParaRPr>
                    </a:p>
                  </a:txBody>
                  <a:tcPr marL="0" marR="0"/>
                </a:tc>
                <a:tc>
                  <a:txBody>
                    <a:bodyPr/>
                    <a:lstStyle/>
                    <a:p>
                      <a:pPr algn="ctr"/>
                      <a:r>
                        <a:rPr lang="en-US" sz="1000" dirty="0" smtClean="0"/>
                        <a:t>1110</a:t>
                      </a:r>
                      <a:endParaRPr lang="en-US" sz="1000" dirty="0"/>
                    </a:p>
                  </a:txBody>
                  <a:tcPr marL="0" marR="0"/>
                </a:tc>
                <a:tc>
                  <a:txBody>
                    <a:bodyPr/>
                    <a:lstStyle/>
                    <a:p>
                      <a:pPr algn="ctr"/>
                      <a:r>
                        <a:rPr lang="en-US" sz="1000" dirty="0" smtClean="0"/>
                        <a:t>7</a:t>
                      </a:r>
                      <a:endParaRPr lang="en-US" sz="1000" dirty="0"/>
                    </a:p>
                  </a:txBody>
                  <a:tcPr/>
                </a:tc>
              </a:tr>
              <a:tr h="234596">
                <a:tc>
                  <a:txBody>
                    <a:bodyPr/>
                    <a:lstStyle/>
                    <a:p>
                      <a:pPr algn="ctr"/>
                      <a:r>
                        <a:rPr lang="en-US" sz="1000" dirty="0" smtClean="0">
                          <a:solidFill>
                            <a:schemeClr val="tx1"/>
                          </a:solidFill>
                        </a:rPr>
                        <a:t>0001</a:t>
                      </a:r>
                      <a:endParaRPr lang="en-US" sz="1000" dirty="0">
                        <a:solidFill>
                          <a:schemeClr val="tx1"/>
                        </a:solidFill>
                      </a:endParaRPr>
                    </a:p>
                  </a:txBody>
                  <a:tcPr marL="0" marR="0"/>
                </a:tc>
                <a:tc>
                  <a:txBody>
                    <a:bodyPr/>
                    <a:lstStyle/>
                    <a:p>
                      <a:pPr algn="ctr"/>
                      <a:r>
                        <a:rPr lang="en-US" sz="1000" dirty="0" smtClean="0"/>
                        <a:t>1111</a:t>
                      </a:r>
                      <a:endParaRPr lang="en-US" sz="1000" dirty="0"/>
                    </a:p>
                  </a:txBody>
                  <a:tcPr marL="0" marR="0"/>
                </a:tc>
                <a:tc>
                  <a:txBody>
                    <a:bodyPr/>
                    <a:lstStyle/>
                    <a:p>
                      <a:pPr algn="ctr"/>
                      <a:r>
                        <a:rPr lang="en-US" sz="1000" dirty="0" smtClean="0"/>
                        <a:t>8</a:t>
                      </a:r>
                      <a:endParaRPr lang="en-US" sz="1000" dirty="0"/>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932346177"/>
              </p:ext>
            </p:extLst>
          </p:nvPr>
        </p:nvGraphicFramePr>
        <p:xfrm>
          <a:off x="2514600" y="3886200"/>
          <a:ext cx="1600200" cy="2346960"/>
        </p:xfrm>
        <a:graphic>
          <a:graphicData uri="http://schemas.openxmlformats.org/drawingml/2006/table">
            <a:tbl>
              <a:tblPr firstRow="1" bandRow="1">
                <a:tableStyleId>{793D81CF-94F2-401A-BA57-92F5A7B2D0C5}</a:tableStyleId>
              </a:tblPr>
              <a:tblGrid>
                <a:gridCol w="381000"/>
                <a:gridCol w="304800"/>
                <a:gridCol w="914400"/>
              </a:tblGrid>
              <a:tr h="316704">
                <a:tc gridSpan="2">
                  <a:txBody>
                    <a:bodyPr/>
                    <a:lstStyle/>
                    <a:p>
                      <a:pPr algn="ctr"/>
                      <a:r>
                        <a:rPr lang="en-US" sz="1000" b="0" dirty="0" smtClean="0"/>
                        <a:t>8-States</a:t>
                      </a:r>
                    </a:p>
                    <a:p>
                      <a:pPr algn="ctr"/>
                      <a:r>
                        <a:rPr lang="en-US" sz="1000" dirty="0" smtClean="0"/>
                        <a:t>Input</a:t>
                      </a:r>
                      <a:endParaRPr lang="en-US" sz="1000" dirty="0"/>
                    </a:p>
                  </a:txBody>
                  <a:tcPr/>
                </a:tc>
                <a:tc hMerge="1">
                  <a:txBody>
                    <a:bodyPr/>
                    <a:lstStyle/>
                    <a:p>
                      <a:pPr algn="ctr"/>
                      <a:endParaRPr lang="en-US" dirty="0"/>
                    </a:p>
                  </a:txBody>
                  <a:tcPr/>
                </a:tc>
                <a:tc>
                  <a:txBody>
                    <a:bodyPr/>
                    <a:lstStyle/>
                    <a:p>
                      <a:pPr algn="ctr"/>
                      <a:r>
                        <a:rPr lang="en-US" sz="1000" b="0" dirty="0" smtClean="0"/>
                        <a:t>S_Phase</a:t>
                      </a:r>
                    </a:p>
                    <a:p>
                      <a:pPr algn="ctr"/>
                      <a:r>
                        <a:rPr lang="en-US" sz="1000" dirty="0" smtClean="0"/>
                        <a:t>Output</a:t>
                      </a:r>
                      <a:endParaRPr lang="en-US" sz="1000" dirty="0"/>
                    </a:p>
                  </a:txBody>
                  <a:tcPr/>
                </a:tc>
              </a:tr>
              <a:tr h="234596">
                <a:tc>
                  <a:txBody>
                    <a:bodyPr/>
                    <a:lstStyle/>
                    <a:p>
                      <a:pPr algn="ctr"/>
                      <a:r>
                        <a:rPr lang="en-US" sz="1000" dirty="0" smtClean="0"/>
                        <a:t>1001</a:t>
                      </a:r>
                      <a:endParaRPr lang="en-US" sz="1000" dirty="0"/>
                    </a:p>
                  </a:txBody>
                  <a:tcPr marL="0" marR="0"/>
                </a:tc>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solidFill>
                            <a:schemeClr val="tx1"/>
                          </a:solidFill>
                        </a:rPr>
                        <a:t>1</a:t>
                      </a:r>
                      <a:endParaRPr lang="en-US" sz="1000" dirty="0">
                        <a:solidFill>
                          <a:schemeClr val="tx1"/>
                        </a:solidFill>
                      </a:endParaRPr>
                    </a:p>
                  </a:txBody>
                  <a:tcPr/>
                </a:tc>
              </a:tr>
              <a:tr h="234596">
                <a:tc>
                  <a:txBody>
                    <a:bodyPr/>
                    <a:lstStyle/>
                    <a:p>
                      <a:pPr algn="ctr"/>
                      <a:r>
                        <a:rPr lang="en-US" sz="1000" dirty="0" smtClean="0"/>
                        <a:t>1100</a:t>
                      </a:r>
                      <a:endParaRPr lang="en-US" sz="1000" dirty="0"/>
                    </a:p>
                  </a:txBody>
                  <a:tcPr marL="0" marR="0"/>
                </a:tc>
                <a:tc>
                  <a:txBody>
                    <a:bodyPr/>
                    <a:lstStyle/>
                    <a:p>
                      <a:pPr algn="ctr"/>
                      <a:r>
                        <a:rPr lang="en-US" sz="1000" dirty="0" smtClean="0"/>
                        <a:t>1111</a:t>
                      </a:r>
                      <a:endParaRPr lang="en-US" sz="1000" dirty="0"/>
                    </a:p>
                  </a:txBody>
                  <a:tcPr marL="0" marR="0"/>
                </a:tc>
                <a:tc>
                  <a:txBody>
                    <a:bodyPr/>
                    <a:lstStyle/>
                    <a:p>
                      <a:pPr algn="ctr"/>
                      <a:r>
                        <a:rPr lang="en-US" sz="1000" dirty="0" smtClean="0"/>
                        <a:t>2</a:t>
                      </a:r>
                      <a:endParaRPr lang="en-US" sz="1000" dirty="0"/>
                    </a:p>
                  </a:txBody>
                  <a:tcPr/>
                </a:tc>
              </a:tr>
              <a:tr h="234596">
                <a:tc>
                  <a:txBody>
                    <a:bodyPr/>
                    <a:lstStyle/>
                    <a:p>
                      <a:pPr algn="ctr"/>
                      <a:r>
                        <a:rPr lang="en-US" sz="1000" dirty="0" smtClean="0"/>
                        <a:t>1110</a:t>
                      </a:r>
                      <a:endParaRPr lang="en-US" sz="1000" dirty="0"/>
                    </a:p>
                  </a:txBody>
                  <a:tcPr marL="0" marR="0"/>
                </a:tc>
                <a:tc>
                  <a:txBody>
                    <a:bodyPr/>
                    <a:lstStyle/>
                    <a:p>
                      <a:pPr algn="ctr"/>
                      <a:r>
                        <a:rPr lang="en-US" sz="1000" dirty="0" smtClean="0"/>
                        <a:t>0111</a:t>
                      </a:r>
                      <a:endParaRPr lang="en-US" sz="1000" dirty="0"/>
                    </a:p>
                  </a:txBody>
                  <a:tcPr marL="0" marR="0"/>
                </a:tc>
                <a:tc>
                  <a:txBody>
                    <a:bodyPr/>
                    <a:lstStyle/>
                    <a:p>
                      <a:pPr algn="ctr"/>
                      <a:r>
                        <a:rPr lang="en-US" sz="1000" dirty="0" smtClean="0"/>
                        <a:t>3</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0011</a:t>
                      </a:r>
                      <a:endParaRPr lang="en-US" sz="1000" dirty="0"/>
                    </a:p>
                  </a:txBody>
                  <a:tcPr marL="0" marR="0"/>
                </a:tc>
                <a:tc>
                  <a:txBody>
                    <a:bodyPr/>
                    <a:lstStyle/>
                    <a:p>
                      <a:pPr algn="ctr"/>
                      <a:r>
                        <a:rPr lang="en-US" sz="1000" dirty="0" smtClean="0"/>
                        <a:t>4</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1001</a:t>
                      </a:r>
                      <a:endParaRPr lang="en-US" sz="1000" dirty="0"/>
                    </a:p>
                  </a:txBody>
                  <a:tcPr marL="0" marR="0"/>
                </a:tc>
                <a:tc>
                  <a:txBody>
                    <a:bodyPr/>
                    <a:lstStyle/>
                    <a:p>
                      <a:pPr algn="ctr"/>
                      <a:r>
                        <a:rPr lang="en-US" sz="1000" dirty="0" smtClean="0"/>
                        <a:t>5</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1100</a:t>
                      </a:r>
                      <a:endParaRPr lang="en-US" sz="1000" dirty="0"/>
                    </a:p>
                  </a:txBody>
                  <a:tcPr marL="0" marR="0"/>
                </a:tc>
                <a:tc>
                  <a:txBody>
                    <a:bodyPr/>
                    <a:lstStyle/>
                    <a:p>
                      <a:pPr algn="ctr"/>
                      <a:r>
                        <a:rPr lang="en-US" sz="1000" dirty="0" smtClean="0"/>
                        <a:t>6</a:t>
                      </a:r>
                      <a:endParaRPr lang="en-US" sz="1000" dirty="0"/>
                    </a:p>
                  </a:txBody>
                  <a:tcPr/>
                </a:tc>
              </a:tr>
              <a:tr h="234596">
                <a:tc>
                  <a:txBody>
                    <a:bodyPr/>
                    <a:lstStyle/>
                    <a:p>
                      <a:pPr algn="ctr"/>
                      <a:r>
                        <a:rPr lang="en-US" sz="1000" dirty="0" smtClean="0">
                          <a:solidFill>
                            <a:schemeClr val="tx1"/>
                          </a:solidFill>
                        </a:rPr>
                        <a:t>0111</a:t>
                      </a:r>
                      <a:endParaRPr lang="en-US" sz="1000" dirty="0">
                        <a:solidFill>
                          <a:schemeClr val="tx1"/>
                        </a:solidFill>
                      </a:endParaRPr>
                    </a:p>
                  </a:txBody>
                  <a:tcPr marL="0" marR="0"/>
                </a:tc>
                <a:tc>
                  <a:txBody>
                    <a:bodyPr/>
                    <a:lstStyle/>
                    <a:p>
                      <a:pPr algn="ctr"/>
                      <a:r>
                        <a:rPr lang="en-US" sz="1000" dirty="0" smtClean="0"/>
                        <a:t>1110</a:t>
                      </a:r>
                      <a:endParaRPr lang="en-US" sz="1000" dirty="0"/>
                    </a:p>
                  </a:txBody>
                  <a:tcPr marL="0" marR="0"/>
                </a:tc>
                <a:tc>
                  <a:txBody>
                    <a:bodyPr/>
                    <a:lstStyle/>
                    <a:p>
                      <a:pPr algn="ctr"/>
                      <a:r>
                        <a:rPr lang="en-US" sz="1000" dirty="0" smtClean="0"/>
                        <a:t>7</a:t>
                      </a:r>
                      <a:endParaRPr lang="en-US" sz="1000" dirty="0"/>
                    </a:p>
                  </a:txBody>
                  <a:tcPr/>
                </a:tc>
              </a:tr>
              <a:tr h="234596">
                <a:tc>
                  <a:txBody>
                    <a:bodyPr/>
                    <a:lstStyle/>
                    <a:p>
                      <a:pPr algn="ctr"/>
                      <a:r>
                        <a:rPr lang="en-US" sz="1000" dirty="0" smtClean="0">
                          <a:solidFill>
                            <a:schemeClr val="tx1"/>
                          </a:solidFill>
                        </a:rPr>
                        <a:t>0011</a:t>
                      </a:r>
                      <a:endParaRPr lang="en-US" sz="1000" dirty="0">
                        <a:solidFill>
                          <a:schemeClr val="tx1"/>
                        </a:solidFill>
                      </a:endParaRPr>
                    </a:p>
                  </a:txBody>
                  <a:tcPr marL="0" marR="0"/>
                </a:tc>
                <a:tc>
                  <a:txBody>
                    <a:bodyPr/>
                    <a:lstStyle/>
                    <a:p>
                      <a:pPr algn="ctr"/>
                      <a:r>
                        <a:rPr lang="en-US" sz="1000" dirty="0" smtClean="0"/>
                        <a:t>1111</a:t>
                      </a:r>
                      <a:endParaRPr lang="en-US" sz="1000" dirty="0"/>
                    </a:p>
                  </a:txBody>
                  <a:tcPr marL="0" marR="0"/>
                </a:tc>
                <a:tc>
                  <a:txBody>
                    <a:bodyPr/>
                    <a:lstStyle/>
                    <a:p>
                      <a:pPr algn="ctr"/>
                      <a:r>
                        <a:rPr lang="en-US" sz="1000" dirty="0" smtClean="0"/>
                        <a:t>8</a:t>
                      </a:r>
                      <a:endParaRPr lang="en-US" sz="1000" dirty="0"/>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868376401"/>
              </p:ext>
            </p:extLst>
          </p:nvPr>
        </p:nvGraphicFramePr>
        <p:xfrm>
          <a:off x="4724400" y="3863340"/>
          <a:ext cx="1600200" cy="2346960"/>
        </p:xfrm>
        <a:graphic>
          <a:graphicData uri="http://schemas.openxmlformats.org/drawingml/2006/table">
            <a:tbl>
              <a:tblPr firstRow="1" bandRow="1">
                <a:tableStyleId>{793D81CF-94F2-401A-BA57-92F5A7B2D0C5}</a:tableStyleId>
              </a:tblPr>
              <a:tblGrid>
                <a:gridCol w="363682"/>
                <a:gridCol w="363682"/>
                <a:gridCol w="872836"/>
              </a:tblGrid>
              <a:tr h="259080">
                <a:tc gridSpan="2">
                  <a:txBody>
                    <a:bodyPr/>
                    <a:lstStyle/>
                    <a:p>
                      <a:pPr algn="ctr"/>
                      <a:r>
                        <a:rPr lang="en-US" sz="1000" b="0" dirty="0" smtClean="0"/>
                        <a:t>8-States</a:t>
                      </a:r>
                    </a:p>
                    <a:p>
                      <a:pPr algn="ctr"/>
                      <a:r>
                        <a:rPr lang="en-US" sz="1000" dirty="0" smtClean="0"/>
                        <a:t>Input</a:t>
                      </a:r>
                      <a:endParaRPr lang="en-US" sz="1000" dirty="0"/>
                    </a:p>
                  </a:txBody>
                  <a:tcPr/>
                </a:tc>
                <a:tc hMerge="1">
                  <a:txBody>
                    <a:bodyPr/>
                    <a:lstStyle/>
                    <a:p>
                      <a:pPr algn="ctr"/>
                      <a:endParaRPr lang="en-US" dirty="0"/>
                    </a:p>
                  </a:txBody>
                  <a:tcPr/>
                </a:tc>
                <a:tc>
                  <a:txBody>
                    <a:bodyPr/>
                    <a:lstStyle/>
                    <a:p>
                      <a:pPr algn="ctr"/>
                      <a:r>
                        <a:rPr lang="en-US" sz="1000" b="0" dirty="0" smtClean="0"/>
                        <a:t>S_Phase</a:t>
                      </a:r>
                    </a:p>
                    <a:p>
                      <a:pPr algn="ctr"/>
                      <a:r>
                        <a:rPr lang="en-US" sz="1000" dirty="0" smtClean="0"/>
                        <a:t>Output</a:t>
                      </a:r>
                      <a:endParaRPr lang="en-US" sz="1000" dirty="0"/>
                    </a:p>
                  </a:txBody>
                  <a:tcPr/>
                </a:tc>
              </a:tr>
              <a:tr h="234596">
                <a:tc>
                  <a:txBody>
                    <a:bodyPr/>
                    <a:lstStyle/>
                    <a:p>
                      <a:pPr algn="ctr"/>
                      <a:r>
                        <a:rPr lang="en-US" sz="1000" dirty="0" smtClean="0"/>
                        <a:t>1011</a:t>
                      </a:r>
                      <a:endParaRPr lang="en-US" sz="1000" dirty="0"/>
                    </a:p>
                  </a:txBody>
                  <a:tcPr marL="0" marR="0"/>
                </a:tc>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solidFill>
                            <a:schemeClr val="tx1"/>
                          </a:solidFill>
                        </a:rPr>
                        <a:t>1</a:t>
                      </a:r>
                      <a:endParaRPr lang="en-US" sz="1000" dirty="0">
                        <a:solidFill>
                          <a:schemeClr val="tx1"/>
                        </a:solidFill>
                      </a:endParaRPr>
                    </a:p>
                  </a:txBody>
                  <a:tcPr/>
                </a:tc>
              </a:tr>
              <a:tr h="234596">
                <a:tc>
                  <a:txBody>
                    <a:bodyPr/>
                    <a:lstStyle/>
                    <a:p>
                      <a:pPr algn="ctr"/>
                      <a:r>
                        <a:rPr lang="en-US" sz="1000" dirty="0" smtClean="0"/>
                        <a:t>1101</a:t>
                      </a:r>
                      <a:endParaRPr lang="en-US" sz="1000" dirty="0"/>
                    </a:p>
                  </a:txBody>
                  <a:tcPr marL="0" marR="0"/>
                </a:tc>
                <a:tc>
                  <a:txBody>
                    <a:bodyPr/>
                    <a:lstStyle/>
                    <a:p>
                      <a:pPr algn="ctr"/>
                      <a:r>
                        <a:rPr lang="en-US" sz="1000" dirty="0" smtClean="0"/>
                        <a:t>1111</a:t>
                      </a:r>
                      <a:endParaRPr lang="en-US" sz="1000" dirty="0"/>
                    </a:p>
                  </a:txBody>
                  <a:tcPr marL="0" marR="0"/>
                </a:tc>
                <a:tc>
                  <a:txBody>
                    <a:bodyPr/>
                    <a:lstStyle/>
                    <a:p>
                      <a:pPr algn="ctr"/>
                      <a:r>
                        <a:rPr lang="en-US" sz="1000" dirty="0" smtClean="0"/>
                        <a:t>2</a:t>
                      </a:r>
                      <a:endParaRPr lang="en-US" sz="1000" dirty="0"/>
                    </a:p>
                  </a:txBody>
                  <a:tcPr/>
                </a:tc>
              </a:tr>
              <a:tr h="234596">
                <a:tc>
                  <a:txBody>
                    <a:bodyPr/>
                    <a:lstStyle/>
                    <a:p>
                      <a:pPr algn="ctr"/>
                      <a:r>
                        <a:rPr lang="en-US" sz="1000" dirty="0" smtClean="0"/>
                        <a:t>1110</a:t>
                      </a:r>
                      <a:endParaRPr lang="en-US" sz="1000" dirty="0"/>
                    </a:p>
                  </a:txBody>
                  <a:tcPr marL="0" marR="0"/>
                </a:tc>
                <a:tc>
                  <a:txBody>
                    <a:bodyPr/>
                    <a:lstStyle/>
                    <a:p>
                      <a:pPr algn="ctr"/>
                      <a:r>
                        <a:rPr lang="en-US" sz="1000" dirty="0" smtClean="0"/>
                        <a:t>1111</a:t>
                      </a:r>
                      <a:endParaRPr lang="en-US" sz="1000" dirty="0"/>
                    </a:p>
                  </a:txBody>
                  <a:tcPr marL="0" marR="0"/>
                </a:tc>
                <a:tc>
                  <a:txBody>
                    <a:bodyPr/>
                    <a:lstStyle/>
                    <a:p>
                      <a:pPr algn="ctr"/>
                      <a:r>
                        <a:rPr lang="en-US" sz="1000" dirty="0" smtClean="0"/>
                        <a:t>3</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0111</a:t>
                      </a:r>
                      <a:endParaRPr lang="en-US" sz="1000" dirty="0"/>
                    </a:p>
                  </a:txBody>
                  <a:tcPr marL="0" marR="0"/>
                </a:tc>
                <a:tc>
                  <a:txBody>
                    <a:bodyPr/>
                    <a:lstStyle/>
                    <a:p>
                      <a:pPr algn="ctr"/>
                      <a:r>
                        <a:rPr lang="en-US" sz="1000" dirty="0" smtClean="0"/>
                        <a:t>4</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1011</a:t>
                      </a:r>
                      <a:endParaRPr lang="en-US" sz="1000" dirty="0"/>
                    </a:p>
                  </a:txBody>
                  <a:tcPr marL="0" marR="0"/>
                </a:tc>
                <a:tc>
                  <a:txBody>
                    <a:bodyPr/>
                    <a:lstStyle/>
                    <a:p>
                      <a:pPr algn="ctr"/>
                      <a:r>
                        <a:rPr lang="en-US" sz="1000" dirty="0" smtClean="0"/>
                        <a:t>5</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1101</a:t>
                      </a:r>
                      <a:endParaRPr lang="en-US" sz="1000" dirty="0"/>
                    </a:p>
                  </a:txBody>
                  <a:tcPr marL="0" marR="0"/>
                </a:tc>
                <a:tc>
                  <a:txBody>
                    <a:bodyPr/>
                    <a:lstStyle/>
                    <a:p>
                      <a:pPr algn="ctr"/>
                      <a:r>
                        <a:rPr lang="en-US" sz="1000" dirty="0" smtClean="0"/>
                        <a:t>6</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1110</a:t>
                      </a:r>
                      <a:endParaRPr lang="en-US" sz="1000" dirty="0"/>
                    </a:p>
                  </a:txBody>
                  <a:tcPr marL="0" marR="0"/>
                </a:tc>
                <a:tc>
                  <a:txBody>
                    <a:bodyPr/>
                    <a:lstStyle/>
                    <a:p>
                      <a:pPr algn="ctr"/>
                      <a:r>
                        <a:rPr lang="en-US" sz="1000" dirty="0" smtClean="0"/>
                        <a:t>7</a:t>
                      </a:r>
                      <a:endParaRPr lang="en-US" sz="1000" dirty="0"/>
                    </a:p>
                  </a:txBody>
                  <a:tcPr/>
                </a:tc>
              </a:tr>
              <a:tr h="0">
                <a:tc>
                  <a:txBody>
                    <a:bodyPr/>
                    <a:lstStyle/>
                    <a:p>
                      <a:pPr algn="ctr"/>
                      <a:r>
                        <a:rPr lang="en-US" sz="1000" dirty="0" smtClean="0">
                          <a:solidFill>
                            <a:schemeClr val="tx1"/>
                          </a:solidFill>
                        </a:rPr>
                        <a:t>0111</a:t>
                      </a:r>
                      <a:endParaRPr lang="en-US" sz="1000" dirty="0">
                        <a:solidFill>
                          <a:schemeClr val="tx1"/>
                        </a:solidFill>
                      </a:endParaRPr>
                    </a:p>
                  </a:txBody>
                  <a:tcPr marL="0" marR="0"/>
                </a:tc>
                <a:tc>
                  <a:txBody>
                    <a:bodyPr/>
                    <a:lstStyle/>
                    <a:p>
                      <a:pPr algn="ctr"/>
                      <a:r>
                        <a:rPr lang="en-US" sz="1000" dirty="0" smtClean="0"/>
                        <a:t>1111</a:t>
                      </a:r>
                      <a:endParaRPr lang="en-US" sz="1000" dirty="0"/>
                    </a:p>
                  </a:txBody>
                  <a:tcPr marL="0" marR="0"/>
                </a:tc>
                <a:tc>
                  <a:txBody>
                    <a:bodyPr/>
                    <a:lstStyle/>
                    <a:p>
                      <a:pPr algn="ctr"/>
                      <a:r>
                        <a:rPr lang="en-US" sz="1000" dirty="0" smtClean="0"/>
                        <a:t>8</a:t>
                      </a:r>
                      <a:endParaRPr lang="en-US" sz="1000" dirty="0"/>
                    </a:p>
                  </a:txBody>
                  <a:tcPr/>
                </a:tc>
              </a:tr>
            </a:tbl>
          </a:graphicData>
        </a:graphic>
      </p:graphicFrame>
      <p:sp>
        <p:nvSpPr>
          <p:cNvPr id="19" name="TextBox 18"/>
          <p:cNvSpPr txBox="1"/>
          <p:nvPr/>
        </p:nvSpPr>
        <p:spPr>
          <a:xfrm>
            <a:off x="778512" y="1022419"/>
            <a:ext cx="1050288" cy="276999"/>
          </a:xfrm>
          <a:prstGeom prst="rect">
            <a:avLst/>
          </a:prstGeom>
          <a:noFill/>
        </p:spPr>
        <p:txBody>
          <a:bodyPr wrap="none" rtlCol="0">
            <a:spAutoFit/>
          </a:bodyPr>
          <a:lstStyle/>
          <a:p>
            <a:r>
              <a:rPr lang="en-US" dirty="0" smtClean="0"/>
              <a:t>1/8 Dimming </a:t>
            </a:r>
            <a:endParaRPr lang="en-US" dirty="0"/>
          </a:p>
        </p:txBody>
      </p:sp>
      <p:sp>
        <p:nvSpPr>
          <p:cNvPr id="20" name="TextBox 19"/>
          <p:cNvSpPr txBox="1"/>
          <p:nvPr/>
        </p:nvSpPr>
        <p:spPr>
          <a:xfrm>
            <a:off x="2971800" y="1022419"/>
            <a:ext cx="1050288" cy="276999"/>
          </a:xfrm>
          <a:prstGeom prst="rect">
            <a:avLst/>
          </a:prstGeom>
          <a:noFill/>
        </p:spPr>
        <p:txBody>
          <a:bodyPr wrap="none" rtlCol="0">
            <a:spAutoFit/>
          </a:bodyPr>
          <a:lstStyle/>
          <a:p>
            <a:r>
              <a:rPr lang="en-US" dirty="0" smtClean="0"/>
              <a:t>2/8 Dimming </a:t>
            </a:r>
            <a:endParaRPr lang="en-US" dirty="0"/>
          </a:p>
        </p:txBody>
      </p:sp>
      <p:sp>
        <p:nvSpPr>
          <p:cNvPr id="21" name="TextBox 20"/>
          <p:cNvSpPr txBox="1"/>
          <p:nvPr/>
        </p:nvSpPr>
        <p:spPr>
          <a:xfrm>
            <a:off x="5105400" y="1022419"/>
            <a:ext cx="1050288" cy="276999"/>
          </a:xfrm>
          <a:prstGeom prst="rect">
            <a:avLst/>
          </a:prstGeom>
          <a:noFill/>
        </p:spPr>
        <p:txBody>
          <a:bodyPr wrap="none" rtlCol="0">
            <a:spAutoFit/>
          </a:bodyPr>
          <a:lstStyle/>
          <a:p>
            <a:r>
              <a:rPr lang="en-US" dirty="0" smtClean="0"/>
              <a:t>3/8 Dimming </a:t>
            </a:r>
            <a:endParaRPr lang="en-US" dirty="0"/>
          </a:p>
        </p:txBody>
      </p:sp>
      <p:sp>
        <p:nvSpPr>
          <p:cNvPr id="22" name="TextBox 21"/>
          <p:cNvSpPr txBox="1"/>
          <p:nvPr/>
        </p:nvSpPr>
        <p:spPr>
          <a:xfrm>
            <a:off x="7391400" y="1022419"/>
            <a:ext cx="1050288" cy="276999"/>
          </a:xfrm>
          <a:prstGeom prst="rect">
            <a:avLst/>
          </a:prstGeom>
          <a:noFill/>
        </p:spPr>
        <p:txBody>
          <a:bodyPr wrap="none" rtlCol="0">
            <a:spAutoFit/>
          </a:bodyPr>
          <a:lstStyle/>
          <a:p>
            <a:r>
              <a:rPr lang="en-US" dirty="0" smtClean="0"/>
              <a:t>4/8 Dimming </a:t>
            </a:r>
            <a:endParaRPr lang="en-US" dirty="0"/>
          </a:p>
        </p:txBody>
      </p:sp>
      <p:sp>
        <p:nvSpPr>
          <p:cNvPr id="23" name="TextBox 22"/>
          <p:cNvSpPr txBox="1"/>
          <p:nvPr/>
        </p:nvSpPr>
        <p:spPr>
          <a:xfrm>
            <a:off x="702312" y="3666351"/>
            <a:ext cx="1050288" cy="276999"/>
          </a:xfrm>
          <a:prstGeom prst="rect">
            <a:avLst/>
          </a:prstGeom>
          <a:noFill/>
        </p:spPr>
        <p:txBody>
          <a:bodyPr wrap="none" rtlCol="0">
            <a:spAutoFit/>
          </a:bodyPr>
          <a:lstStyle/>
          <a:p>
            <a:r>
              <a:rPr lang="en-US" dirty="0"/>
              <a:t>5</a:t>
            </a:r>
            <a:r>
              <a:rPr lang="en-US" dirty="0" smtClean="0"/>
              <a:t>/8 Dimming </a:t>
            </a:r>
            <a:endParaRPr lang="en-US" dirty="0"/>
          </a:p>
        </p:txBody>
      </p:sp>
      <p:sp>
        <p:nvSpPr>
          <p:cNvPr id="24" name="TextBox 23"/>
          <p:cNvSpPr txBox="1"/>
          <p:nvPr/>
        </p:nvSpPr>
        <p:spPr>
          <a:xfrm>
            <a:off x="2895600" y="3644414"/>
            <a:ext cx="1050288" cy="276999"/>
          </a:xfrm>
          <a:prstGeom prst="rect">
            <a:avLst/>
          </a:prstGeom>
          <a:noFill/>
        </p:spPr>
        <p:txBody>
          <a:bodyPr wrap="none" rtlCol="0">
            <a:spAutoFit/>
          </a:bodyPr>
          <a:lstStyle/>
          <a:p>
            <a:r>
              <a:rPr lang="en-US" dirty="0" smtClean="0"/>
              <a:t>6/8 Dimming </a:t>
            </a:r>
            <a:endParaRPr lang="en-US" dirty="0"/>
          </a:p>
        </p:txBody>
      </p:sp>
      <p:sp>
        <p:nvSpPr>
          <p:cNvPr id="25" name="TextBox 24"/>
          <p:cNvSpPr txBox="1"/>
          <p:nvPr/>
        </p:nvSpPr>
        <p:spPr>
          <a:xfrm>
            <a:off x="5257800" y="3622477"/>
            <a:ext cx="1050288" cy="276999"/>
          </a:xfrm>
          <a:prstGeom prst="rect">
            <a:avLst/>
          </a:prstGeom>
          <a:noFill/>
        </p:spPr>
        <p:txBody>
          <a:bodyPr wrap="none" rtlCol="0">
            <a:spAutoFit/>
          </a:bodyPr>
          <a:lstStyle/>
          <a:p>
            <a:r>
              <a:rPr lang="en-US" dirty="0" smtClean="0"/>
              <a:t>7/8 Dimming </a:t>
            </a:r>
            <a:endParaRPr lang="en-US" dirty="0"/>
          </a:p>
        </p:txBody>
      </p:sp>
      <p:sp>
        <p:nvSpPr>
          <p:cNvPr id="27"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S_Phase Decoding Tables in DS8-PSK</a:t>
            </a:r>
            <a:endParaRPr lang="en-US" altLang="en-US" sz="2400" b="1" dirty="0"/>
          </a:p>
        </p:txBody>
      </p:sp>
      <p:sp>
        <p:nvSpPr>
          <p:cNvPr id="26"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53046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24</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3190875" y="2897188"/>
            <a:ext cx="26598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fontAlgn="base">
              <a:spcBef>
                <a:spcPct val="0"/>
              </a:spcBef>
              <a:spcAft>
                <a:spcPct val="0"/>
              </a:spcAft>
              <a:defRPr sz="1200">
                <a:solidFill>
                  <a:schemeClr val="tx1"/>
                </a:solidFill>
                <a:latin typeface="Times New Roman" pitchFamily="18" charset="0"/>
                <a:cs typeface="Arial" charset="0"/>
              </a:defRPr>
            </a:lvl6pPr>
            <a:lvl7pPr marL="2971800" indent="-228600" fontAlgn="base">
              <a:spcBef>
                <a:spcPct val="0"/>
              </a:spcBef>
              <a:spcAft>
                <a:spcPct val="0"/>
              </a:spcAft>
              <a:defRPr sz="1200">
                <a:solidFill>
                  <a:schemeClr val="tx1"/>
                </a:solidFill>
                <a:latin typeface="Times New Roman" pitchFamily="18" charset="0"/>
                <a:cs typeface="Arial" charset="0"/>
              </a:defRPr>
            </a:lvl7pPr>
            <a:lvl8pPr marL="3429000" indent="-228600" fontAlgn="base">
              <a:spcBef>
                <a:spcPct val="0"/>
              </a:spcBef>
              <a:spcAft>
                <a:spcPct val="0"/>
              </a:spcAft>
              <a:defRPr sz="1200">
                <a:solidFill>
                  <a:schemeClr val="tx1"/>
                </a:solidFill>
                <a:latin typeface="Times New Roman" pitchFamily="18" charset="0"/>
                <a:cs typeface="Arial" charset="0"/>
              </a:defRPr>
            </a:lvl8pPr>
            <a:lvl9pPr marL="3886200" indent="-228600" fontAlgn="base">
              <a:spcBef>
                <a:spcPct val="0"/>
              </a:spcBef>
              <a:spcAft>
                <a:spcPct val="0"/>
              </a:spcAft>
              <a:defRPr sz="1200">
                <a:solidFill>
                  <a:schemeClr val="tx1"/>
                </a:solidFill>
                <a:latin typeface="Times New Roman" pitchFamily="18" charset="0"/>
                <a:cs typeface="Arial" charset="0"/>
              </a:defRPr>
            </a:lvl9pPr>
          </a:lstStyle>
          <a:p>
            <a:pPr eaLnBrk="0" hangingPunct="0"/>
            <a:r>
              <a:rPr lang="en-US" altLang="en-US" sz="4000" dirty="0" smtClean="0"/>
              <a:t>PHY modes</a:t>
            </a:r>
            <a:endParaRPr lang="en-US" altLang="en-US" sz="40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2106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25</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368726045"/>
              </p:ext>
            </p:extLst>
          </p:nvPr>
        </p:nvGraphicFramePr>
        <p:xfrm>
          <a:off x="430427" y="1219200"/>
          <a:ext cx="8408773" cy="2438400"/>
        </p:xfrm>
        <a:graphic>
          <a:graphicData uri="http://schemas.openxmlformats.org/drawingml/2006/table">
            <a:tbl>
              <a:tblPr>
                <a:tableStyleId>{793D81CF-94F2-401A-BA57-92F5A7B2D0C5}</a:tableStyleId>
              </a:tblPr>
              <a:tblGrid>
                <a:gridCol w="1219200"/>
                <a:gridCol w="1143000"/>
                <a:gridCol w="248299"/>
                <a:gridCol w="894701"/>
                <a:gridCol w="1483264"/>
                <a:gridCol w="1031336"/>
                <a:gridCol w="1295400"/>
                <a:gridCol w="1093573"/>
              </a:tblGrid>
              <a:tr h="190500">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latin typeface="Calibri" panose="020F0502020204030204" pitchFamily="34" charset="0"/>
                        </a:rPr>
                        <a:t>Data rate</a:t>
                      </a:r>
                      <a:endParaRPr lang="en-US" sz="1400" b="1"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ctr" fontAlgn="b"/>
                      <a:r>
                        <a:rPr lang="en-US" sz="1400" b="1" u="none" strike="noStrike" dirty="0">
                          <a:effectLst/>
                          <a:latin typeface="Calibri" panose="020F0502020204030204" pitchFamily="34" charset="0"/>
                        </a:rPr>
                        <a:t>Compatibility Support</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r>
              <a:tr h="390525">
                <a:tc>
                  <a:txBody>
                    <a:bodyPr/>
                    <a:lstStyle/>
                    <a:p>
                      <a:pPr algn="ctr" fontAlgn="b"/>
                      <a:r>
                        <a:rPr lang="en-US" sz="1400" b="0" i="0" u="none" strike="noStrike" dirty="0" smtClean="0">
                          <a:solidFill>
                            <a:srgbClr val="000000"/>
                          </a:solidFill>
                          <a:effectLst/>
                          <a:latin typeface="Calibri" panose="020F0502020204030204" pitchFamily="34" charset="0"/>
                        </a:rPr>
                        <a:t>PHY modes</a:t>
                      </a:r>
                    </a:p>
                    <a:p>
                      <a:pPr algn="ctr" fontAlgn="b"/>
                      <a:r>
                        <a:rPr lang="en-US" sz="1400" b="0" i="0" u="none" strike="noStrike" dirty="0" smtClean="0">
                          <a:solidFill>
                            <a:srgbClr val="000000"/>
                          </a:solidFill>
                          <a:effectLst/>
                          <a:latin typeface="Calibri" panose="020F0502020204030204" pitchFamily="34" charset="0"/>
                        </a:rPr>
                        <a:t>ID</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u="none" strike="noStrike" dirty="0" smtClean="0">
                          <a:effectLst/>
                          <a:latin typeface="Calibri" panose="020F0502020204030204" pitchFamily="34" charset="0"/>
                        </a:rPr>
                        <a:t>Modulation</a:t>
                      </a:r>
                    </a:p>
                    <a:p>
                      <a:pPr algn="l" fontAlgn="b"/>
                      <a:endParaRPr lang="en-US" sz="14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400" u="none" strike="noStrike" dirty="0">
                          <a:effectLst/>
                          <a:latin typeface="Calibri" panose="020F0502020204030204" pitchFamily="34" charset="0"/>
                        </a:rPr>
                        <a:t>Symbol </a:t>
                      </a:r>
                      <a:r>
                        <a:rPr lang="en-US" sz="1400" u="none" strike="noStrike" dirty="0" smtClean="0">
                          <a:effectLst/>
                          <a:latin typeface="Calibri" panose="020F0502020204030204" pitchFamily="34" charset="0"/>
                        </a:rPr>
                        <a:t>Rate (/sec)</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latin typeface="Calibri" panose="020F0502020204030204" pitchFamily="34" charset="0"/>
                        </a:rPr>
                        <a:t>(e.g. 10 </a:t>
                      </a:r>
                      <a:endParaRPr lang="en-US" sz="1400" u="none" strike="noStrike" dirty="0" smtClean="0">
                        <a:effectLst/>
                        <a:latin typeface="Calibri" panose="020F0502020204030204" pitchFamily="34" charset="0"/>
                      </a:endParaRPr>
                    </a:p>
                    <a:p>
                      <a:pPr algn="ctr" fontAlgn="b"/>
                      <a:r>
                        <a:rPr lang="en-US" sz="1400" u="none" strike="noStrike" dirty="0" smtClean="0">
                          <a:effectLst/>
                          <a:latin typeface="Calibri" panose="020F0502020204030204" pitchFamily="34" charset="0"/>
                        </a:rPr>
                        <a:t>symbol/s</a:t>
                      </a:r>
                      <a:r>
                        <a:rPr lang="en-US" sz="1400" u="none" strike="noStrike" dirty="0">
                          <a:effectLst/>
                          <a:latin typeface="Calibri" panose="020F0502020204030204" pitchFamily="34" charset="0"/>
                        </a:rPr>
                        <a:t>)</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latin typeface="Calibri" panose="020F0502020204030204" pitchFamily="34" charset="0"/>
                        </a:rPr>
                        <a:t>Varying </a:t>
                      </a:r>
                      <a:endParaRPr lang="en-US" sz="1400" u="none" strike="noStrike" dirty="0" smtClean="0">
                        <a:effectLst/>
                        <a:latin typeface="Calibri" panose="020F0502020204030204" pitchFamily="34" charset="0"/>
                      </a:endParaRPr>
                    </a:p>
                    <a:p>
                      <a:pPr algn="ctr" fontAlgn="b"/>
                      <a:r>
                        <a:rPr lang="en-US" sz="1400" u="none" strike="noStrike" dirty="0" smtClean="0">
                          <a:effectLst/>
                          <a:latin typeface="Calibri" panose="020F0502020204030204" pitchFamily="34" charset="0"/>
                        </a:rPr>
                        <a:t>frame </a:t>
                      </a:r>
                      <a:r>
                        <a:rPr lang="en-US" sz="1400" u="none" strike="noStrike" dirty="0">
                          <a:effectLst/>
                          <a:latin typeface="Calibri" panose="020F0502020204030204" pitchFamily="34" charset="0"/>
                        </a:rPr>
                        <a:t>rates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latin typeface="Calibri" panose="020F0502020204030204" pitchFamily="34" charset="0"/>
                        </a:rPr>
                        <a:t>Long-exposure mitigation</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latin typeface="Calibri" panose="020F0502020204030204" pitchFamily="34" charset="0"/>
                        </a:rPr>
                        <a:t>shutter </a:t>
                      </a:r>
                      <a:endParaRPr lang="en-US" sz="1400" u="none" strike="noStrike" dirty="0" smtClean="0">
                        <a:effectLst/>
                        <a:latin typeface="Calibri" panose="020F0502020204030204" pitchFamily="34" charset="0"/>
                      </a:endParaRPr>
                    </a:p>
                    <a:p>
                      <a:pPr algn="ctr" fontAlgn="b"/>
                      <a:r>
                        <a:rPr lang="en-US" sz="1400" u="none" strike="noStrike" dirty="0" smtClean="0">
                          <a:effectLst/>
                          <a:latin typeface="Calibri" panose="020F0502020204030204" pitchFamily="34" charset="0"/>
                        </a:rPr>
                        <a:t>type</a:t>
                      </a:r>
                      <a:endParaRPr lang="en-US" sz="1400" b="0" i="0" u="none" strike="noStrike" dirty="0">
                        <a:solidFill>
                          <a:srgbClr val="000000"/>
                        </a:solidFill>
                        <a:effectLst/>
                        <a:latin typeface="Calibri" panose="020F0502020204030204" pitchFamily="34" charset="0"/>
                      </a:endParaRPr>
                    </a:p>
                  </a:txBody>
                  <a:tcPr marL="9525" marR="9525" marT="9525" marB="0" anchor="b"/>
                </a:tc>
              </a:tr>
              <a:tr h="287655">
                <a:tc>
                  <a:txBody>
                    <a:bodyPr/>
                    <a:lstStyle/>
                    <a:p>
                      <a:pPr algn="ctr" fontAlgn="b"/>
                      <a:r>
                        <a:rPr lang="en-US" sz="1400" b="0" i="0" u="none" strike="noStrike" dirty="0" smtClean="0">
                          <a:solidFill>
                            <a:srgbClr val="000000"/>
                          </a:solidFill>
                          <a:effectLst/>
                          <a:latin typeface="Calibri" panose="020F0502020204030204" pitchFamily="34" charset="0"/>
                        </a:rPr>
                        <a:t>16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400" u="none" strike="noStrike" kern="1200" dirty="0" smtClean="0">
                          <a:solidFill>
                            <a:schemeClr val="dk1"/>
                          </a:solidFill>
                          <a:effectLst/>
                          <a:latin typeface="Calibri" panose="020F0502020204030204" pitchFamily="34" charset="0"/>
                          <a:ea typeface="+mn-ea"/>
                          <a:cs typeface="+mn-cs"/>
                        </a:rPr>
                        <a:t>S2-PSK</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5/ 10/ 15</a:t>
                      </a:r>
                      <a:endParaRPr lang="en-US" sz="1400" b="0" i="0" u="none" strike="noStrike" dirty="0" smtClean="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400" b="0" i="0" u="none" strike="noStrike" dirty="0">
                        <a:solidFill>
                          <a:srgbClr val="000000"/>
                        </a:solidFill>
                        <a:effectLst/>
                        <a:latin typeface="Calibri"/>
                      </a:endParaRPr>
                    </a:p>
                  </a:txBody>
                  <a:tcPr marL="9525" marR="9525" marT="9525" marB="0" anchor="b"/>
                </a:tc>
                <a:tc>
                  <a:txBody>
                    <a:bodyPr/>
                    <a:lstStyle/>
                    <a:p>
                      <a:pPr algn="ctr"/>
                      <a:r>
                        <a:rPr lang="en-US" sz="1400" u="none" strike="noStrike" kern="1200" dirty="0" smtClean="0">
                          <a:solidFill>
                            <a:schemeClr val="dk1"/>
                          </a:solidFill>
                          <a:effectLst/>
                          <a:latin typeface="Calibri" panose="020F0502020204030204" pitchFamily="34" charset="0"/>
                          <a:ea typeface="+mn-ea"/>
                          <a:cs typeface="+mn-cs"/>
                        </a:rPr>
                        <a:t>2.5 kbps</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a:txBody>
                    <a:bodyPr/>
                    <a:lstStyle/>
                    <a:p>
                      <a:pPr algn="ctr" fontAlgn="b"/>
                      <a:r>
                        <a:rPr lang="en-US" sz="1400" u="none" strike="noStrike" dirty="0">
                          <a:effectLst/>
                          <a:latin typeface="Calibri" panose="020F0502020204030204" pitchFamily="34" charset="0"/>
                        </a:rPr>
                        <a:t>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Calibri" panose="020F0502020204030204" pitchFamily="34" charset="0"/>
                          <a:ea typeface="+mn-ea"/>
                          <a:cs typeface="+mn-cs"/>
                        </a:rPr>
                        <a:t>Y</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Global</a:t>
                      </a:r>
                      <a:endParaRPr lang="en-US" sz="1800" b="0" i="0" u="none" strike="noStrike" dirty="0" smtClean="0">
                        <a:solidFill>
                          <a:srgbClr val="000000"/>
                        </a:solidFill>
                        <a:effectLst/>
                        <a:latin typeface="Calibri" panose="020F0502020204030204" pitchFamily="34" charset="0"/>
                      </a:endParaRPr>
                    </a:p>
                  </a:txBody>
                  <a:tcPr marL="9525" marR="9525" marT="9525" marB="0" anchor="ctr"/>
                </a:tc>
              </a:tr>
              <a:tr h="287655">
                <a:tc>
                  <a:txBody>
                    <a:bodyPr/>
                    <a:lstStyle/>
                    <a:p>
                      <a:pPr algn="ctr" fontAlgn="b"/>
                      <a:r>
                        <a:rPr lang="en-US" sz="1400" u="none" strike="noStrike" dirty="0" smtClean="0">
                          <a:effectLst/>
                          <a:latin typeface="Calibri" panose="020F0502020204030204" pitchFamily="34" charset="0"/>
                        </a:rPr>
                        <a:t>17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400" u="none" strike="noStrike" kern="1200" dirty="0" smtClean="0">
                          <a:solidFill>
                            <a:schemeClr val="dk1"/>
                          </a:solidFill>
                          <a:effectLst/>
                          <a:latin typeface="Calibri" panose="020F0502020204030204" pitchFamily="34" charset="0"/>
                          <a:ea typeface="+mn-ea"/>
                          <a:cs typeface="+mn-cs"/>
                        </a:rPr>
                        <a:t>S8-PSK</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5/ 10/ 15</a:t>
                      </a:r>
                      <a:endParaRPr lang="en-US" sz="1400" b="0" i="0" u="none" strike="noStrike" dirty="0" smtClean="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400" b="0" i="0" u="none" strike="noStrike" dirty="0">
                        <a:solidFill>
                          <a:srgbClr val="000000"/>
                        </a:solidFill>
                        <a:effectLst/>
                        <a:latin typeface="Calibri"/>
                      </a:endParaRPr>
                    </a:p>
                  </a:txBody>
                  <a:tcPr marL="9525" marR="9525" marT="9525" marB="0" anchor="b"/>
                </a:tc>
                <a:tc>
                  <a:txBody>
                    <a:bodyPr/>
                    <a:lstStyle/>
                    <a:p>
                      <a:pPr algn="ctr"/>
                      <a:r>
                        <a:rPr lang="en-US" sz="1400" u="none" strike="noStrike" kern="1200" dirty="0" smtClean="0">
                          <a:solidFill>
                            <a:schemeClr val="dk1"/>
                          </a:solidFill>
                          <a:effectLst/>
                          <a:latin typeface="Calibri" panose="020F0502020204030204" pitchFamily="34" charset="0"/>
                          <a:ea typeface="+mn-ea"/>
                          <a:cs typeface="+mn-cs"/>
                        </a:rPr>
                        <a:t>1.92 kbps</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a:txBody>
                    <a:bodyPr/>
                    <a:lstStyle/>
                    <a:p>
                      <a:pPr algn="ctr" fontAlgn="b"/>
                      <a:r>
                        <a:rPr lang="en-US" sz="1400" u="none" strike="noStrike" dirty="0">
                          <a:effectLst/>
                          <a:latin typeface="Calibri" panose="020F0502020204030204" pitchFamily="34" charset="0"/>
                        </a:rPr>
                        <a:t>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Calibri" panose="020F0502020204030204" pitchFamily="34" charset="0"/>
                          <a:ea typeface="+mn-ea"/>
                          <a:cs typeface="+mn-cs"/>
                        </a:rPr>
                        <a:t>Y</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Global</a:t>
                      </a:r>
                      <a:endParaRPr lang="en-US" sz="1800" b="0" i="0" u="none" strike="noStrike" dirty="0" smtClean="0">
                        <a:solidFill>
                          <a:srgbClr val="000000"/>
                        </a:solidFill>
                        <a:effectLst/>
                        <a:latin typeface="Calibri" panose="020F0502020204030204" pitchFamily="34" charset="0"/>
                      </a:endParaRPr>
                    </a:p>
                  </a:txBody>
                  <a:tcPr marL="9525" marR="9525" marT="9525" marB="0" anchor="ctr"/>
                </a:tc>
              </a:tr>
              <a:tr h="289560">
                <a:tc>
                  <a:txBody>
                    <a:bodyPr/>
                    <a:lstStyle/>
                    <a:p>
                      <a:pPr algn="ctr" fontAlgn="b"/>
                      <a:r>
                        <a:rPr lang="en-US" sz="1400" b="0" i="0" u="none" strike="noStrike" dirty="0" smtClean="0">
                          <a:solidFill>
                            <a:srgbClr val="000000"/>
                          </a:solidFill>
                          <a:effectLst/>
                          <a:latin typeface="Calibri" panose="020F0502020204030204" pitchFamily="34" charset="0"/>
                        </a:rPr>
                        <a:t>18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kern="1200" dirty="0" smtClean="0">
                          <a:solidFill>
                            <a:schemeClr val="dk1"/>
                          </a:solidFill>
                          <a:effectLst/>
                          <a:latin typeface="Calibri" panose="020F0502020204030204" pitchFamily="34" charset="0"/>
                          <a:ea typeface="+mn-ea"/>
                          <a:cs typeface="+mn-cs"/>
                        </a:rPr>
                        <a:t>DS8-PSK</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5/ 10/ 15</a:t>
                      </a:r>
                      <a:endParaRPr lang="en-US" sz="1400" b="0" i="0" u="none" strike="noStrike" dirty="0" smtClean="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Calibri" panose="020F0502020204030204" pitchFamily="34" charset="0"/>
                          <a:ea typeface="+mn-ea"/>
                          <a:cs typeface="+mn-cs"/>
                        </a:rPr>
                        <a:t>0.96 kbps</a:t>
                      </a:r>
                    </a:p>
                  </a:txBody>
                  <a:tcPr marL="9525" marR="9525" marT="9525" marB="0" anchor="b"/>
                </a:tc>
                <a:tc>
                  <a:txBody>
                    <a:bodyPr/>
                    <a:lstStyle/>
                    <a:p>
                      <a:pPr algn="ctr" fontAlgn="b"/>
                      <a:r>
                        <a:rPr lang="en-US" sz="1400" u="none" strike="noStrike" dirty="0">
                          <a:effectLst/>
                          <a:latin typeface="Calibri" panose="020F0502020204030204" pitchFamily="34" charset="0"/>
                        </a:rPr>
                        <a:t>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Y</a:t>
                      </a:r>
                      <a:endParaRPr lang="en-US" sz="1400" b="0" i="0" u="none" strike="noStrike" dirty="0" smtClean="0">
                        <a:solidFill>
                          <a:srgbClr val="000000"/>
                        </a:solidFill>
                        <a:effectLst/>
                        <a:latin typeface="Calibri" panose="020F050202020403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Global</a:t>
                      </a:r>
                      <a:endParaRPr lang="en-US" sz="1400" b="0" i="0" u="none" strike="noStrike" dirty="0" smtClean="0">
                        <a:solidFill>
                          <a:srgbClr val="000000"/>
                        </a:solidFill>
                        <a:effectLst/>
                        <a:latin typeface="Calibri" panose="020F0502020204030204" pitchFamily="34" charset="0"/>
                      </a:endParaRPr>
                    </a:p>
                  </a:txBody>
                  <a:tcPr marL="9525" marR="9525" marT="9525" marB="0" anchor="ctr"/>
                </a:tc>
              </a:tr>
              <a:tr h="304800">
                <a:tc>
                  <a:txBody>
                    <a:bodyPr/>
                    <a:lstStyle/>
                    <a:p>
                      <a:pPr algn="ctr" fontAlgn="b"/>
                      <a:r>
                        <a:rPr lang="en-US" sz="1400" b="0" i="0" u="none" strike="noStrike" dirty="0" smtClean="0">
                          <a:solidFill>
                            <a:srgbClr val="000000"/>
                          </a:solidFill>
                          <a:effectLst/>
                          <a:latin typeface="Calibri" panose="020F0502020204030204" pitchFamily="34" charset="0"/>
                        </a:rPr>
                        <a:t>19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400" u="none" strike="noStrike" kern="1200" dirty="0" smtClean="0">
                          <a:solidFill>
                            <a:schemeClr val="dk1"/>
                          </a:solidFill>
                          <a:effectLst/>
                          <a:latin typeface="Calibri" panose="020F0502020204030204" pitchFamily="34" charset="0"/>
                          <a:ea typeface="+mn-ea"/>
                          <a:cs typeface="+mn-cs"/>
                        </a:rPr>
                        <a:t>S2-PSK</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5/ 10/ 15</a:t>
                      </a:r>
                      <a:endParaRPr lang="en-US" sz="1400" b="0" i="0" u="none" strike="noStrike" dirty="0" smtClean="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400" b="0" i="0" u="none" strike="noStrike" dirty="0">
                        <a:solidFill>
                          <a:srgbClr val="000000"/>
                        </a:solidFill>
                        <a:effectLst/>
                        <a:latin typeface="Calibri"/>
                      </a:endParaRPr>
                    </a:p>
                  </a:txBody>
                  <a:tcPr marL="9525" marR="9525" marT="9525" marB="0" anchor="b"/>
                </a:tc>
                <a:tc>
                  <a:txBody>
                    <a:bodyPr/>
                    <a:lstStyle/>
                    <a:p>
                      <a:pPr algn="ctr"/>
                      <a:r>
                        <a:rPr lang="en-US" sz="1400" u="none" strike="noStrike" kern="1200" dirty="0" smtClean="0">
                          <a:solidFill>
                            <a:schemeClr val="dk1"/>
                          </a:solidFill>
                          <a:effectLst/>
                          <a:latin typeface="Calibri" panose="020F0502020204030204" pitchFamily="34" charset="0"/>
                          <a:ea typeface="+mn-ea"/>
                          <a:cs typeface="+mn-cs"/>
                        </a:rPr>
                        <a:t>40 kbps</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a:txBody>
                    <a:bodyPr/>
                    <a:lstStyle/>
                    <a:p>
                      <a:pPr algn="ctr" fontAlgn="b"/>
                      <a:r>
                        <a:rPr lang="en-US" sz="1400" u="none" strike="noStrike" dirty="0">
                          <a:effectLst/>
                          <a:latin typeface="Calibri" panose="020F0502020204030204" pitchFamily="34" charset="0"/>
                        </a:rPr>
                        <a:t>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Calibri" panose="020F0502020204030204" pitchFamily="34" charset="0"/>
                          <a:ea typeface="+mn-ea"/>
                          <a:cs typeface="+mn-cs"/>
                        </a:rPr>
                        <a:t>Y</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Global</a:t>
                      </a:r>
                      <a:endParaRPr lang="en-US" sz="1800" b="0" i="0" u="none" strike="noStrike" dirty="0" smtClean="0">
                        <a:solidFill>
                          <a:srgbClr val="000000"/>
                        </a:solidFill>
                        <a:effectLst/>
                        <a:latin typeface="Calibri" panose="020F0502020204030204" pitchFamily="34" charset="0"/>
                      </a:endParaRPr>
                    </a:p>
                  </a:txBody>
                  <a:tcPr marL="9525" marR="9525" marT="9525" marB="0" anchor="ctr"/>
                </a:tc>
              </a:tr>
              <a:tr h="190500">
                <a:tc>
                  <a:txBody>
                    <a:bodyPr/>
                    <a:lstStyle/>
                    <a:p>
                      <a:pPr algn="ctr" fontAlgn="b"/>
                      <a:r>
                        <a:rPr lang="en-US" sz="1400" b="0" i="0" u="none" strike="noStrike" dirty="0" smtClean="0">
                          <a:solidFill>
                            <a:srgbClr val="000000"/>
                          </a:solidFill>
                          <a:effectLst/>
                          <a:latin typeface="Calibri" panose="020F0502020204030204" pitchFamily="34" charset="0"/>
                        </a:rPr>
                        <a:t>20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400" u="none" strike="noStrike" kern="1200" dirty="0" smtClean="0">
                          <a:solidFill>
                            <a:schemeClr val="dk1"/>
                          </a:solidFill>
                          <a:effectLst/>
                          <a:latin typeface="Calibri" panose="020F0502020204030204" pitchFamily="34" charset="0"/>
                          <a:ea typeface="+mn-ea"/>
                          <a:cs typeface="+mn-cs"/>
                        </a:rPr>
                        <a:t>S8-PSK</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5/ 10/ 15</a:t>
                      </a:r>
                      <a:endParaRPr lang="en-US" sz="1400" b="0" i="0" u="none" strike="noStrike" dirty="0" smtClean="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400" b="0" i="0" u="none" strike="noStrike" dirty="0">
                        <a:solidFill>
                          <a:srgbClr val="000000"/>
                        </a:solidFill>
                        <a:effectLst/>
                        <a:latin typeface="Calibri"/>
                      </a:endParaRP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effectLst/>
                          <a:latin typeface="Calibri" panose="020F0502020204030204" pitchFamily="34" charset="0"/>
                          <a:ea typeface="+mn-ea"/>
                          <a:cs typeface="+mn-cs"/>
                        </a:rPr>
                        <a:t>30.7 kbps</a:t>
                      </a:r>
                      <a:endParaRPr lang="en-US" sz="1400" b="0" i="0" u="none" strike="noStrike" kern="1200" dirty="0">
                        <a:solidFill>
                          <a:srgbClr val="000000"/>
                        </a:solidFill>
                        <a:effectLst/>
                        <a:latin typeface="Calibri" panose="020F0502020204030204" pitchFamily="34" charset="0"/>
                        <a:ea typeface="+mn-ea"/>
                        <a:cs typeface="+mn-cs"/>
                      </a:endParaRPr>
                    </a:p>
                  </a:txBody>
                  <a:tcPr/>
                </a:tc>
                <a:tc>
                  <a:txBody>
                    <a:bodyPr/>
                    <a:lstStyle/>
                    <a:p>
                      <a:pPr algn="ctr" fontAlgn="b"/>
                      <a:r>
                        <a:rPr lang="en-US" sz="1400" u="none" strike="noStrike" dirty="0">
                          <a:effectLst/>
                          <a:latin typeface="Calibri" panose="020F0502020204030204" pitchFamily="34" charset="0"/>
                        </a:rPr>
                        <a:t>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latin typeface="Calibri" panose="020F0502020204030204" pitchFamily="34" charset="0"/>
                        </a:rPr>
                        <a:t>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Global</a:t>
                      </a:r>
                      <a:endParaRPr lang="en-US" sz="1800" b="0" i="0" u="none" strike="noStrike" dirty="0" smtClean="0">
                        <a:solidFill>
                          <a:srgbClr val="000000"/>
                        </a:solidFill>
                        <a:effectLst/>
                        <a:latin typeface="Calibri" panose="020F0502020204030204" pitchFamily="34" charset="0"/>
                      </a:endParaRPr>
                    </a:p>
                  </a:txBody>
                  <a:tcPr marL="9525" marR="9525" marT="9525" marB="0" anchor="ctr"/>
                </a:tc>
              </a:tr>
              <a:tr h="190500">
                <a:tc>
                  <a:txBody>
                    <a:bodyPr/>
                    <a:lstStyle/>
                    <a:p>
                      <a:pPr algn="ctr" fontAlgn="b"/>
                      <a:r>
                        <a:rPr lang="en-US" sz="1400" b="0" i="0" u="none" strike="noStrike" dirty="0" smtClean="0">
                          <a:solidFill>
                            <a:srgbClr val="000000"/>
                          </a:solidFill>
                          <a:effectLst/>
                          <a:latin typeface="Calibri" panose="020F0502020204030204" pitchFamily="34" charset="0"/>
                        </a:rPr>
                        <a:t>21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kern="1200" dirty="0" smtClean="0">
                          <a:solidFill>
                            <a:schemeClr val="dk1"/>
                          </a:solidFill>
                          <a:effectLst/>
                          <a:latin typeface="Calibri" panose="020F0502020204030204" pitchFamily="34" charset="0"/>
                          <a:ea typeface="+mn-ea"/>
                          <a:cs typeface="+mn-cs"/>
                        </a:rPr>
                        <a:t>DS8-PSK</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5/ 10/ 15</a:t>
                      </a:r>
                      <a:endParaRPr lang="en-US" sz="1400" b="0" i="0" u="none" strike="noStrike" dirty="0" smtClean="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15.3 kbps</a:t>
                      </a:r>
                    </a:p>
                  </a:txBody>
                  <a:tcPr/>
                </a:tc>
                <a:tc>
                  <a:txBody>
                    <a:bodyPr/>
                    <a:lstStyle/>
                    <a:p>
                      <a:pPr algn="ctr" fontAlgn="b"/>
                      <a:r>
                        <a:rPr lang="en-US" sz="1400" u="none" strike="noStrike" dirty="0">
                          <a:effectLst/>
                          <a:latin typeface="Calibri" panose="020F0502020204030204" pitchFamily="34" charset="0"/>
                        </a:rPr>
                        <a:t>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latin typeface="Calibri" panose="020F0502020204030204" pitchFamily="34" charset="0"/>
                        </a:rPr>
                        <a:t>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Global</a:t>
                      </a:r>
                      <a:endParaRPr lang="en-US" sz="1400" b="0" i="0" u="none" strike="noStrike" dirty="0" smtClean="0">
                        <a:solidFill>
                          <a:srgbClr val="000000"/>
                        </a:solidFill>
                        <a:effectLst/>
                        <a:latin typeface="Calibri" panose="020F0502020204030204" pitchFamily="34" charset="0"/>
                      </a:endParaRPr>
                    </a:p>
                  </a:txBody>
                  <a:tcPr marL="9525" marR="9525" marT="9525" marB="0" anchor="ctr"/>
                </a:tc>
              </a:tr>
            </a:tbl>
          </a:graphicData>
        </a:graphic>
      </p:graphicFrame>
      <p:sp>
        <p:nvSpPr>
          <p:cNvPr id="10"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PHY modes for SM-PSK and DSM-PSK</a:t>
            </a:r>
            <a:endParaRPr lang="en-US" altLang="en-US" sz="2400" b="1" dirty="0"/>
          </a:p>
        </p:txBody>
      </p:sp>
      <p:graphicFrame>
        <p:nvGraphicFramePr>
          <p:cNvPr id="11" name="Table 10"/>
          <p:cNvGraphicFramePr>
            <a:graphicFrameLocks noGrp="1"/>
          </p:cNvGraphicFramePr>
          <p:nvPr>
            <p:extLst>
              <p:ext uri="{D42A27DB-BD31-4B8C-83A1-F6EECF244321}">
                <p14:modId xmlns:p14="http://schemas.microsoft.com/office/powerpoint/2010/main" val="532941260"/>
              </p:ext>
            </p:extLst>
          </p:nvPr>
        </p:nvGraphicFramePr>
        <p:xfrm>
          <a:off x="152400" y="4724400"/>
          <a:ext cx="8940801" cy="1508760"/>
        </p:xfrm>
        <a:graphic>
          <a:graphicData uri="http://schemas.openxmlformats.org/drawingml/2006/table">
            <a:tbl>
              <a:tblPr firstRow="1" bandRow="1">
                <a:tableStyleId>{5940675A-B579-460E-94D1-54222C63F5DA}</a:tableStyleId>
              </a:tblPr>
              <a:tblGrid>
                <a:gridCol w="1066800"/>
                <a:gridCol w="2590800"/>
                <a:gridCol w="2667000"/>
                <a:gridCol w="2616201"/>
              </a:tblGrid>
              <a:tr h="335433">
                <a:tc>
                  <a:txBody>
                    <a:bodyPr/>
                    <a:lstStyle/>
                    <a:p>
                      <a:endParaRPr lang="en-US" sz="1200" dirty="0"/>
                    </a:p>
                  </a:txBody>
                  <a:tcPr/>
                </a:tc>
                <a:tc>
                  <a:txBody>
                    <a:bodyPr/>
                    <a:lstStyle/>
                    <a:p>
                      <a:pPr algn="ctr"/>
                      <a:r>
                        <a:rPr lang="en-US" sz="1200" b="1" dirty="0" smtClean="0"/>
                        <a:t>S2-PSK</a:t>
                      </a:r>
                      <a:endParaRPr lang="en-US" sz="1200" b="1" dirty="0"/>
                    </a:p>
                  </a:txBody>
                  <a:tcPr/>
                </a:tc>
                <a:tc>
                  <a:txBody>
                    <a:bodyPr/>
                    <a:lstStyle/>
                    <a:p>
                      <a:pPr algn="ctr"/>
                      <a:r>
                        <a:rPr lang="en-US" sz="1200" b="1" dirty="0" smtClean="0"/>
                        <a:t>S8-PSK</a:t>
                      </a:r>
                      <a:endParaRPr lang="en-US" sz="1200" b="1" dirty="0"/>
                    </a:p>
                  </a:txBody>
                  <a:tcPr/>
                </a:tc>
                <a:tc>
                  <a:txBody>
                    <a:bodyPr/>
                    <a:lstStyle/>
                    <a:p>
                      <a:pPr algn="ctr"/>
                      <a:r>
                        <a:rPr lang="en-US" sz="1200" b="1" dirty="0" smtClean="0"/>
                        <a:t>DS8-PSK</a:t>
                      </a:r>
                      <a:endParaRPr lang="en-US" sz="1200" b="1" dirty="0"/>
                    </a:p>
                  </a:txBody>
                  <a:tcPr/>
                </a:tc>
              </a:tr>
              <a:tr h="578967">
                <a:tc>
                  <a:txBody>
                    <a:bodyPr/>
                    <a:lstStyle/>
                    <a:p>
                      <a:r>
                        <a:rPr lang="en-US" sz="1100" b="1" dirty="0" smtClean="0"/>
                        <a:t>Data rate [bps]</a:t>
                      </a:r>
                      <a:endParaRPr lang="en-US" sz="1100" b="1" dirty="0"/>
                    </a:p>
                  </a:txBody>
                  <a:tcPr/>
                </a:tc>
                <a:tc>
                  <a:txBody>
                    <a:bodyPr/>
                    <a:lstStyle/>
                    <a:p>
                      <a:r>
                        <a:rPr lang="en-US" sz="1100" baseline="0" dirty="0" smtClean="0"/>
                        <a:t>Data rate = (bit/symbol) x (symbol rate)</a:t>
                      </a:r>
                    </a:p>
                    <a:p>
                      <a:r>
                        <a:rPr lang="en-US" sz="1100" baseline="0" dirty="0" smtClean="0"/>
                        <a:t>                = (K) x  10 </a:t>
                      </a:r>
                      <a:endParaRPr lang="en-US" sz="1100" dirty="0"/>
                    </a:p>
                  </a:txBody>
                  <a:tcPr marL="0" marR="0"/>
                </a:tc>
                <a:tc>
                  <a:txBody>
                    <a:bodyPr/>
                    <a:lstStyle/>
                    <a:p>
                      <a:r>
                        <a:rPr lang="en-US" sz="1100" baseline="0" dirty="0" smtClean="0"/>
                        <a:t>Data rate = (bit/symbol) x (symbol rate)</a:t>
                      </a:r>
                    </a:p>
                    <a:p>
                      <a:r>
                        <a:rPr lang="en-US" sz="1100" baseline="0" dirty="0" smtClean="0"/>
                        <a:t>                = (3×K/4) x  10 </a:t>
                      </a:r>
                      <a:endParaRPr lang="en-US" sz="1100" dirty="0"/>
                    </a:p>
                  </a:txBody>
                  <a:tcPr marL="0" marR="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Data rate = (bit/symbol) x (symbol rate)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                = (3×K/8) x  10 </a:t>
                      </a:r>
                    </a:p>
                  </a:txBody>
                  <a:tcPr marL="0" marR="0"/>
                </a:tc>
              </a:tr>
              <a:tr h="578967">
                <a:tc>
                  <a:txBody>
                    <a:bodyPr/>
                    <a:lstStyle/>
                    <a:p>
                      <a:r>
                        <a:rPr lang="en-US" sz="1100" b="1" dirty="0" smtClean="0"/>
                        <a:t>Advantages</a:t>
                      </a:r>
                      <a:endParaRPr lang="en-US" sz="1100" b="1" dirty="0"/>
                    </a:p>
                  </a:txBody>
                  <a:tcPr/>
                </a:tc>
                <a:tc>
                  <a:txBody>
                    <a:bodyPr/>
                    <a:lstStyle/>
                    <a:p>
                      <a:r>
                        <a:rPr lang="en-US" sz="1100" dirty="0" smtClean="0"/>
                        <a:t>- Highest</a:t>
                      </a:r>
                      <a:r>
                        <a:rPr lang="en-US" sz="1100" baseline="0" dirty="0" smtClean="0"/>
                        <a:t> data rate</a:t>
                      </a:r>
                    </a:p>
                    <a:p>
                      <a:endParaRPr lang="en-US" sz="1100" dirty="0"/>
                    </a:p>
                  </a:txBody>
                  <a:tcPr marR="0"/>
                </a:tc>
                <a:tc>
                  <a:txBody>
                    <a:bodyPr/>
                    <a:lstStyle/>
                    <a:p>
                      <a:r>
                        <a:rPr lang="en-US" sz="1100" dirty="0" smtClean="0"/>
                        <a:t>- Support for</a:t>
                      </a:r>
                      <a:r>
                        <a:rPr lang="en-US" sz="1100" baseline="0" dirty="0" smtClean="0"/>
                        <a:t> decoding even under presence of </a:t>
                      </a:r>
                      <a:r>
                        <a:rPr lang="en-US" sz="1100" dirty="0" smtClean="0"/>
                        <a:t>bad-sampling due to long-exposure time</a:t>
                      </a:r>
                      <a:endParaRPr lang="en-US" sz="1100" dirty="0"/>
                    </a:p>
                  </a:txBody>
                  <a:tcPr marR="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 Dimming supported in steps of 12.5%</a:t>
                      </a:r>
                    </a:p>
                  </a:txBody>
                  <a:tcPr marR="0"/>
                </a:tc>
              </a:tr>
            </a:tbl>
          </a:graphicData>
        </a:graphic>
      </p:graphicFrame>
      <p:sp>
        <p:nvSpPr>
          <p:cNvPr id="3" name="TextBox 2"/>
          <p:cNvSpPr txBox="1"/>
          <p:nvPr/>
        </p:nvSpPr>
        <p:spPr>
          <a:xfrm>
            <a:off x="152400" y="4419600"/>
            <a:ext cx="2449710" cy="276999"/>
          </a:xfrm>
          <a:prstGeom prst="rect">
            <a:avLst/>
          </a:prstGeom>
          <a:noFill/>
        </p:spPr>
        <p:txBody>
          <a:bodyPr wrap="none" rtlCol="0">
            <a:spAutoFit/>
          </a:bodyPr>
          <a:lstStyle/>
          <a:p>
            <a:r>
              <a:rPr lang="en-US" dirty="0" smtClean="0"/>
              <a:t>where K is the number of data LEDs</a:t>
            </a:r>
            <a:endParaRPr lang="en-US" dirty="0"/>
          </a:p>
        </p:txBody>
      </p:sp>
      <p:sp>
        <p:nvSpPr>
          <p:cNvPr id="1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78706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26</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2667000" y="2897188"/>
            <a:ext cx="44424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fontAlgn="base">
              <a:spcBef>
                <a:spcPct val="0"/>
              </a:spcBef>
              <a:spcAft>
                <a:spcPct val="0"/>
              </a:spcAft>
              <a:defRPr sz="1200">
                <a:solidFill>
                  <a:schemeClr val="tx1"/>
                </a:solidFill>
                <a:latin typeface="Times New Roman" pitchFamily="18" charset="0"/>
                <a:cs typeface="Arial" charset="0"/>
              </a:defRPr>
            </a:lvl6pPr>
            <a:lvl7pPr marL="2971800" indent="-228600" fontAlgn="base">
              <a:spcBef>
                <a:spcPct val="0"/>
              </a:spcBef>
              <a:spcAft>
                <a:spcPct val="0"/>
              </a:spcAft>
              <a:defRPr sz="1200">
                <a:solidFill>
                  <a:schemeClr val="tx1"/>
                </a:solidFill>
                <a:latin typeface="Times New Roman" pitchFamily="18" charset="0"/>
                <a:cs typeface="Arial" charset="0"/>
              </a:defRPr>
            </a:lvl7pPr>
            <a:lvl8pPr marL="3429000" indent="-228600" fontAlgn="base">
              <a:spcBef>
                <a:spcPct val="0"/>
              </a:spcBef>
              <a:spcAft>
                <a:spcPct val="0"/>
              </a:spcAft>
              <a:defRPr sz="1200">
                <a:solidFill>
                  <a:schemeClr val="tx1"/>
                </a:solidFill>
                <a:latin typeface="Times New Roman" pitchFamily="18" charset="0"/>
                <a:cs typeface="Arial" charset="0"/>
              </a:defRPr>
            </a:lvl8pPr>
            <a:lvl9pPr marL="3886200" indent="-228600" fontAlgn="base">
              <a:spcBef>
                <a:spcPct val="0"/>
              </a:spcBef>
              <a:spcAft>
                <a:spcPct val="0"/>
              </a:spcAft>
              <a:defRPr sz="1200">
                <a:solidFill>
                  <a:schemeClr val="tx1"/>
                </a:solidFill>
                <a:latin typeface="Times New Roman" pitchFamily="18" charset="0"/>
                <a:cs typeface="Arial" charset="0"/>
              </a:defRPr>
            </a:lvl9pPr>
          </a:lstStyle>
          <a:p>
            <a:pPr eaLnBrk="0" hangingPunct="0"/>
            <a:r>
              <a:rPr lang="en-US" altLang="en-US" sz="4000" dirty="0" smtClean="0"/>
              <a:t>PHY frame structure</a:t>
            </a:r>
            <a:endParaRPr lang="en-US" altLang="en-US" sz="40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84400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27</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008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Rectangle 7"/>
          <p:cNvSpPr/>
          <p:nvPr/>
        </p:nvSpPr>
        <p:spPr>
          <a:xfrm>
            <a:off x="228600" y="1143000"/>
            <a:ext cx="8470386" cy="1600438"/>
          </a:xfrm>
          <a:prstGeom prst="rect">
            <a:avLst/>
          </a:prstGeom>
        </p:spPr>
        <p:txBody>
          <a:bodyPr wrap="square">
            <a:spAutoFit/>
          </a:bodyPr>
          <a:lstStyle/>
          <a:p>
            <a:r>
              <a:rPr lang="en-US" sz="1400" b="1" dirty="0" smtClean="0">
                <a:latin typeface="+mj-lt"/>
              </a:rPr>
              <a:t>SHR and PHR design	</a:t>
            </a:r>
            <a:r>
              <a:rPr lang="en-US" sz="1400" dirty="0" smtClean="0">
                <a:latin typeface="+mj-lt"/>
              </a:rPr>
              <a:t>			</a:t>
            </a:r>
          </a:p>
          <a:p>
            <a:pPr marL="285750" indent="-285750">
              <a:buFont typeface="Wingdings" panose="05000000000000000000" pitchFamily="2" charset="2"/>
              <a:buChar char="§"/>
            </a:pPr>
            <a:r>
              <a:rPr lang="en-US" sz="1400" dirty="0" smtClean="0">
                <a:solidFill>
                  <a:srgbClr val="000000"/>
                </a:solidFill>
                <a:latin typeface="+mj-lt"/>
                <a:ea typeface="Malgun Gothic"/>
                <a:cs typeface="Times New Roman"/>
              </a:rPr>
              <a:t>Preamble symbols </a:t>
            </a:r>
            <a:r>
              <a:rPr lang="en-US" sz="1400" dirty="0" smtClean="0">
                <a:latin typeface="+mj-lt"/>
              </a:rPr>
              <a:t>are inverse forms in order to </a:t>
            </a:r>
          </a:p>
          <a:p>
            <a:pPr marL="742950" lvl="1" indent="-285750">
              <a:buFont typeface="Arial" panose="020B0604020202020204" pitchFamily="34" charset="0"/>
              <a:buChar char="•"/>
            </a:pPr>
            <a:r>
              <a:rPr lang="en-US" sz="1400" dirty="0" smtClean="0">
                <a:latin typeface="+mj-lt"/>
              </a:rPr>
              <a:t>Help a receiver in identifying how many LEDs available on the transmitter.</a:t>
            </a:r>
          </a:p>
          <a:p>
            <a:pPr marL="742950" lvl="1" indent="-285750">
              <a:buFont typeface="Arial" panose="020B0604020202020204" pitchFamily="34" charset="0"/>
              <a:buChar char="•"/>
            </a:pPr>
            <a:r>
              <a:rPr lang="en-US" sz="1400" dirty="0" smtClean="0">
                <a:latin typeface="+mj-lt"/>
              </a:rPr>
              <a:t>Help a receiver in identifying how many LEDs-groups available</a:t>
            </a:r>
          </a:p>
          <a:p>
            <a:pPr marL="285750" indent="-285750">
              <a:buFont typeface="Wingdings" panose="05000000000000000000" pitchFamily="2" charset="2"/>
              <a:buChar char="§"/>
            </a:pPr>
            <a:r>
              <a:rPr lang="en-US" sz="1400" dirty="0" smtClean="0">
                <a:latin typeface="+mj-lt"/>
              </a:rPr>
              <a:t>Preamble symbols are at lowest spatial-resolution among available spatial PHY modes.</a:t>
            </a:r>
          </a:p>
          <a:p>
            <a:pPr marL="285750" indent="-285750">
              <a:buFont typeface="Wingdings" panose="05000000000000000000" pitchFamily="2" charset="2"/>
              <a:buChar char="§"/>
            </a:pPr>
            <a:r>
              <a:rPr lang="en-US" sz="1400" dirty="0" smtClean="0">
                <a:latin typeface="+mj-lt"/>
              </a:rPr>
              <a:t>Although the resolution can be increased at PSDU, the </a:t>
            </a:r>
            <a:r>
              <a:rPr lang="en-US" sz="1400" i="1" dirty="0" smtClean="0">
                <a:latin typeface="+mj-lt"/>
              </a:rPr>
              <a:t>symbol rate </a:t>
            </a:r>
            <a:r>
              <a:rPr lang="en-US" sz="1400" dirty="0" smtClean="0">
                <a:latin typeface="+mj-lt"/>
              </a:rPr>
              <a:t>does not change throughout the frame between preamble, header, and payload. Any symbol rate should be pre-noticed </a:t>
            </a:r>
          </a:p>
        </p:txBody>
      </p:sp>
      <p:grpSp>
        <p:nvGrpSpPr>
          <p:cNvPr id="9" name="Group 8"/>
          <p:cNvGrpSpPr/>
          <p:nvPr/>
        </p:nvGrpSpPr>
        <p:grpSpPr>
          <a:xfrm>
            <a:off x="381001" y="3505200"/>
            <a:ext cx="1295400" cy="1295400"/>
            <a:chOff x="1371600" y="304800"/>
            <a:chExt cx="1295400" cy="1295400"/>
          </a:xfrm>
        </p:grpSpPr>
        <p:sp>
          <p:nvSpPr>
            <p:cNvPr id="10" name="Rectangle 9"/>
            <p:cNvSpPr/>
            <p:nvPr/>
          </p:nvSpPr>
          <p:spPr>
            <a:xfrm>
              <a:off x="1371600" y="3048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32581"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4072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36505"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574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6220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39169"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41833"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74071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05739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3621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74071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0573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36219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74071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05739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3621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456374" y="3505200"/>
            <a:ext cx="1295400" cy="1295400"/>
            <a:chOff x="1371600" y="304800"/>
            <a:chExt cx="1295400" cy="1295400"/>
          </a:xfrm>
        </p:grpSpPr>
        <p:sp>
          <p:nvSpPr>
            <p:cNvPr id="32" name="Rectangle 31"/>
            <p:cNvSpPr/>
            <p:nvPr/>
          </p:nvSpPr>
          <p:spPr>
            <a:xfrm>
              <a:off x="1371600" y="3048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432581"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74072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436505"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05740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3622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439169"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441833"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74071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0573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36219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74071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05739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3621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74071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0573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36219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381000" y="3212068"/>
            <a:ext cx="1364060" cy="307777"/>
          </a:xfrm>
          <a:prstGeom prst="rect">
            <a:avLst/>
          </a:prstGeom>
          <a:noFill/>
        </p:spPr>
        <p:txBody>
          <a:bodyPr wrap="square" rtlCol="0">
            <a:spAutoFit/>
          </a:bodyPr>
          <a:lstStyle/>
          <a:p>
            <a:pPr algn="ctr"/>
            <a:r>
              <a:rPr lang="en-US" sz="1400" dirty="0" smtClean="0"/>
              <a:t>symbol s</a:t>
            </a:r>
            <a:endParaRPr lang="en-US" sz="1400" baseline="-25000" dirty="0"/>
          </a:p>
        </p:txBody>
      </p:sp>
      <mc:AlternateContent xmlns:mc="http://schemas.openxmlformats.org/markup-compatibility/2006" xmlns:a14="http://schemas.microsoft.com/office/drawing/2010/main">
        <mc:Choice Requires="a14">
          <p:sp>
            <p:nvSpPr>
              <p:cNvPr id="50" name="TextBox 49"/>
              <p:cNvSpPr txBox="1"/>
              <p:nvPr/>
            </p:nvSpPr>
            <p:spPr>
              <a:xfrm>
                <a:off x="2418274" y="3200400"/>
                <a:ext cx="1447800" cy="302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dirty="0" smtClean="0">
                          <a:solidFill>
                            <a:srgbClr val="000000"/>
                          </a:solidFill>
                          <a:latin typeface="Cambria Math"/>
                          <a:ea typeface="Malgun Gothic"/>
                          <a:cs typeface="Times New Roman"/>
                        </a:rPr>
                        <m:t>symbol</m:t>
                      </m:r>
                      <m:r>
                        <a:rPr lang="en-US" sz="1400" b="0" i="1" dirty="0" smtClean="0">
                          <a:solidFill>
                            <a:srgbClr val="000000"/>
                          </a:solidFill>
                          <a:latin typeface="Cambria Math"/>
                          <a:ea typeface="Malgun Gothic"/>
                          <a:cs typeface="Times New Roman"/>
                        </a:rPr>
                        <m:t> </m:t>
                      </m:r>
                      <m:acc>
                        <m:accPr>
                          <m:chr m:val="̅"/>
                          <m:ctrlPr>
                            <a:rPr lang="en-US" sz="1400" i="1" dirty="0" smtClean="0">
                              <a:solidFill>
                                <a:srgbClr val="000000"/>
                              </a:solidFill>
                              <a:latin typeface="Cambria Math"/>
                              <a:ea typeface="Malgun Gothic"/>
                              <a:cs typeface="Times New Roman"/>
                            </a:rPr>
                          </m:ctrlPr>
                        </m:accPr>
                        <m:e>
                          <m:r>
                            <a:rPr lang="en-US" sz="1400" b="0" i="1" dirty="0" smtClean="0">
                              <a:solidFill>
                                <a:srgbClr val="000000"/>
                              </a:solidFill>
                              <a:latin typeface="Cambria Math"/>
                              <a:ea typeface="Malgun Gothic"/>
                              <a:cs typeface="Times New Roman"/>
                            </a:rPr>
                            <m:t>𝑠</m:t>
                          </m:r>
                        </m:e>
                      </m:acc>
                    </m:oMath>
                  </m:oMathPara>
                </a14:m>
                <a:endParaRPr lang="en-US" sz="1400" baseline="-25000" dirty="0"/>
              </a:p>
            </p:txBody>
          </p:sp>
        </mc:Choice>
        <mc:Fallback xmlns="">
          <p:sp>
            <p:nvSpPr>
              <p:cNvPr id="50" name="TextBox 49"/>
              <p:cNvSpPr txBox="1">
                <a:spLocks noRot="1" noChangeAspect="1" noMove="1" noResize="1" noEditPoints="1" noAdjustHandles="1" noChangeArrowheads="1" noChangeShapeType="1" noTextEdit="1"/>
              </p:cNvSpPr>
              <p:nvPr/>
            </p:nvSpPr>
            <p:spPr>
              <a:xfrm>
                <a:off x="2418274" y="3200400"/>
                <a:ext cx="1447800" cy="302840"/>
              </a:xfrm>
              <a:prstGeom prst="rect">
                <a:avLst/>
              </a:prstGeom>
              <a:blipFill rotWithShape="1">
                <a:blip r:embed="rId2"/>
                <a:stretch>
                  <a:fillRect b="-10000"/>
                </a:stretch>
              </a:blipFill>
            </p:spPr>
            <p:txBody>
              <a:bodyPr/>
              <a:lstStyle/>
              <a:p>
                <a:r>
                  <a:rPr lang="en-US">
                    <a:noFill/>
                  </a:rPr>
                  <a:t> </a:t>
                </a:r>
              </a:p>
            </p:txBody>
          </p:sp>
        </mc:Fallback>
      </mc:AlternateContent>
      <p:cxnSp>
        <p:nvCxnSpPr>
          <p:cNvPr id="51" name="Straight Connector 50"/>
          <p:cNvCxnSpPr/>
          <p:nvPr/>
        </p:nvCxnSpPr>
        <p:spPr>
          <a:xfrm>
            <a:off x="381000" y="3522702"/>
            <a:ext cx="1" cy="25146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81000" y="5187434"/>
            <a:ext cx="3370774"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751774" y="4000500"/>
            <a:ext cx="0" cy="135100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600200" y="4905970"/>
            <a:ext cx="1466850" cy="276999"/>
          </a:xfrm>
          <a:prstGeom prst="rect">
            <a:avLst/>
          </a:prstGeom>
          <a:noFill/>
        </p:spPr>
        <p:txBody>
          <a:bodyPr wrap="square" rtlCol="0">
            <a:spAutoFit/>
          </a:bodyPr>
          <a:lstStyle/>
          <a:p>
            <a:pPr algn="ctr"/>
            <a:r>
              <a:rPr lang="en-US" dirty="0" smtClean="0"/>
              <a:t>Preamble symbols</a:t>
            </a:r>
            <a:endParaRPr lang="en-US" baseline="-25000" dirty="0"/>
          </a:p>
        </p:txBody>
      </p:sp>
      <p:sp>
        <p:nvSpPr>
          <p:cNvPr id="55" name="Rectangle 54"/>
          <p:cNvSpPr/>
          <p:nvPr/>
        </p:nvSpPr>
        <p:spPr>
          <a:xfrm>
            <a:off x="6658358" y="3891003"/>
            <a:ext cx="934058" cy="457200"/>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dirty="0" smtClean="0">
                <a:solidFill>
                  <a:schemeClr val="tx1"/>
                </a:solidFill>
                <a:effectLst/>
                <a:latin typeface="Times New Roman"/>
                <a:ea typeface="Malgun Gothic"/>
              </a:rPr>
              <a:t>HCS</a:t>
            </a:r>
            <a:endParaRPr lang="en-US" sz="1600" dirty="0">
              <a:solidFill>
                <a:schemeClr val="tx1"/>
              </a:solidFill>
              <a:effectLst/>
              <a:latin typeface="Times New Roman"/>
              <a:ea typeface="Malgun Gothic"/>
            </a:endParaRPr>
          </a:p>
        </p:txBody>
      </p:sp>
      <p:sp>
        <p:nvSpPr>
          <p:cNvPr id="56" name="Rectangle 55"/>
          <p:cNvSpPr/>
          <p:nvPr/>
        </p:nvSpPr>
        <p:spPr>
          <a:xfrm>
            <a:off x="3770824" y="3885724"/>
            <a:ext cx="962511"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MSC ID</a:t>
            </a:r>
            <a:endParaRPr lang="en-US" sz="1600" dirty="0">
              <a:effectLst/>
              <a:latin typeface="Times New Roman"/>
              <a:ea typeface="Malgun Gothic"/>
            </a:endParaRPr>
          </a:p>
        </p:txBody>
      </p:sp>
      <p:sp>
        <p:nvSpPr>
          <p:cNvPr id="57" name="Rectangle 56"/>
          <p:cNvSpPr/>
          <p:nvPr/>
        </p:nvSpPr>
        <p:spPr>
          <a:xfrm>
            <a:off x="4733335" y="3885724"/>
            <a:ext cx="962511"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PSDU length</a:t>
            </a:r>
            <a:endParaRPr lang="en-US" sz="1600" dirty="0">
              <a:effectLst/>
              <a:latin typeface="Times New Roman"/>
              <a:ea typeface="Malgun Gothic"/>
            </a:endParaRPr>
          </a:p>
        </p:txBody>
      </p:sp>
      <p:sp>
        <p:nvSpPr>
          <p:cNvPr id="58" name="Rectangle 57"/>
          <p:cNvSpPr/>
          <p:nvPr/>
        </p:nvSpPr>
        <p:spPr>
          <a:xfrm>
            <a:off x="5695846" y="3886200"/>
            <a:ext cx="962511"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Reserved</a:t>
            </a:r>
            <a:endParaRPr lang="en-US" sz="1600" dirty="0">
              <a:effectLst/>
              <a:latin typeface="Times New Roman"/>
              <a:ea typeface="Malgun Gothic"/>
            </a:endParaRPr>
          </a:p>
        </p:txBody>
      </p:sp>
      <p:cxnSp>
        <p:nvCxnSpPr>
          <p:cNvPr id="59" name="Straight Connector 58"/>
          <p:cNvCxnSpPr/>
          <p:nvPr/>
        </p:nvCxnSpPr>
        <p:spPr>
          <a:xfrm>
            <a:off x="7592416" y="3720583"/>
            <a:ext cx="0" cy="188732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7592416" y="3891003"/>
            <a:ext cx="1416350" cy="45720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dirty="0" smtClean="0">
                <a:solidFill>
                  <a:schemeClr val="tx1"/>
                </a:solidFill>
                <a:effectLst/>
                <a:latin typeface="Times New Roman"/>
                <a:ea typeface="Malgun Gothic"/>
              </a:rPr>
              <a:t>PSDU</a:t>
            </a:r>
            <a:endParaRPr lang="en-US" sz="1600" dirty="0">
              <a:solidFill>
                <a:schemeClr val="tx1"/>
              </a:solidFill>
              <a:effectLst/>
              <a:latin typeface="Times New Roman"/>
              <a:ea typeface="Malgun Gothic"/>
            </a:endParaRPr>
          </a:p>
        </p:txBody>
      </p:sp>
      <p:cxnSp>
        <p:nvCxnSpPr>
          <p:cNvPr id="61" name="Straight Arrow Connector 60"/>
          <p:cNvCxnSpPr/>
          <p:nvPr/>
        </p:nvCxnSpPr>
        <p:spPr>
          <a:xfrm>
            <a:off x="381000" y="5545951"/>
            <a:ext cx="7211416"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789360" y="5607903"/>
            <a:ext cx="2887533" cy="276999"/>
          </a:xfrm>
          <a:prstGeom prst="rect">
            <a:avLst/>
          </a:prstGeom>
          <a:noFill/>
        </p:spPr>
        <p:txBody>
          <a:bodyPr wrap="square" rtlCol="0">
            <a:spAutoFit/>
          </a:bodyPr>
          <a:lstStyle/>
          <a:p>
            <a:pPr algn="ctr"/>
            <a:r>
              <a:rPr lang="en-US" dirty="0" smtClean="0">
                <a:latin typeface="+mn-lt"/>
              </a:rPr>
              <a:t>constant symbol rate</a:t>
            </a:r>
            <a:endParaRPr lang="en-US" baseline="-25000" dirty="0">
              <a:latin typeface="+mn-lt"/>
            </a:endParaRPr>
          </a:p>
        </p:txBody>
      </p:sp>
      <p:sp>
        <p:nvSpPr>
          <p:cNvPr id="63" name="TextBox 62"/>
          <p:cNvSpPr txBox="1"/>
          <p:nvPr/>
        </p:nvSpPr>
        <p:spPr>
          <a:xfrm>
            <a:off x="2768094" y="5275302"/>
            <a:ext cx="3556506" cy="276999"/>
          </a:xfrm>
          <a:prstGeom prst="rect">
            <a:avLst/>
          </a:prstGeom>
          <a:noFill/>
        </p:spPr>
        <p:txBody>
          <a:bodyPr wrap="square" rtlCol="0">
            <a:spAutoFit/>
          </a:bodyPr>
          <a:lstStyle/>
          <a:p>
            <a:pPr algn="ctr"/>
            <a:r>
              <a:rPr lang="en-US" dirty="0" smtClean="0">
                <a:latin typeface="+mn-lt"/>
              </a:rPr>
              <a:t>resolution </a:t>
            </a:r>
            <a:r>
              <a:rPr lang="en-US" i="1" dirty="0" smtClean="0">
                <a:latin typeface="+mn-lt"/>
              </a:rPr>
              <a:t>mode 1</a:t>
            </a:r>
            <a:endParaRPr lang="en-US" i="1" baseline="-25000" dirty="0">
              <a:latin typeface="+mn-lt"/>
            </a:endParaRPr>
          </a:p>
        </p:txBody>
      </p:sp>
      <p:cxnSp>
        <p:nvCxnSpPr>
          <p:cNvPr id="64" name="Straight Connector 63"/>
          <p:cNvCxnSpPr/>
          <p:nvPr/>
        </p:nvCxnSpPr>
        <p:spPr>
          <a:xfrm>
            <a:off x="9013575" y="3692782"/>
            <a:ext cx="0" cy="234452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61951" y="5884902"/>
            <a:ext cx="8667749"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7571482" y="5542776"/>
            <a:ext cx="1437284"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601941" y="5199102"/>
            <a:ext cx="1427759" cy="276999"/>
          </a:xfrm>
          <a:prstGeom prst="rect">
            <a:avLst/>
          </a:prstGeom>
          <a:noFill/>
        </p:spPr>
        <p:txBody>
          <a:bodyPr wrap="square" rtlCol="0">
            <a:spAutoFit/>
          </a:bodyPr>
          <a:lstStyle/>
          <a:p>
            <a:pPr algn="ctr"/>
            <a:r>
              <a:rPr lang="en-US" dirty="0" smtClean="0">
                <a:latin typeface="+mn-lt"/>
              </a:rPr>
              <a:t>resolution </a:t>
            </a:r>
            <a:r>
              <a:rPr lang="en-US" i="1" dirty="0" smtClean="0">
                <a:latin typeface="+mn-lt"/>
              </a:rPr>
              <a:t>mode 2</a:t>
            </a:r>
            <a:endParaRPr lang="en-US" i="1" baseline="-25000" dirty="0">
              <a:latin typeface="+mn-lt"/>
            </a:endParaRPr>
          </a:p>
        </p:txBody>
      </p:sp>
      <p:sp>
        <p:nvSpPr>
          <p:cNvPr id="68"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PHY SHR and PHR design </a:t>
            </a:r>
            <a:endParaRPr lang="en-US" altLang="en-US" sz="2400" b="1" dirty="0"/>
          </a:p>
        </p:txBody>
      </p:sp>
      <p:sp>
        <p:nvSpPr>
          <p:cNvPr id="6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90637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28</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008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9" name="Group 8"/>
          <p:cNvGrpSpPr/>
          <p:nvPr/>
        </p:nvGrpSpPr>
        <p:grpSpPr>
          <a:xfrm>
            <a:off x="505014" y="2637552"/>
            <a:ext cx="1295400" cy="1295400"/>
            <a:chOff x="1371600" y="304800"/>
            <a:chExt cx="1295400" cy="1295400"/>
          </a:xfrm>
        </p:grpSpPr>
        <p:sp>
          <p:nvSpPr>
            <p:cNvPr id="10" name="Rectangle 9"/>
            <p:cNvSpPr/>
            <p:nvPr/>
          </p:nvSpPr>
          <p:spPr>
            <a:xfrm>
              <a:off x="1371600" y="3048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32581"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4072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36505"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574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6220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39169"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41833"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74071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05739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3621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74071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0573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36219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74071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05739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3621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1970784" y="2637552"/>
            <a:ext cx="1295400" cy="1295400"/>
            <a:chOff x="1371600" y="304800"/>
            <a:chExt cx="1295400" cy="1295400"/>
          </a:xfrm>
        </p:grpSpPr>
        <p:sp>
          <p:nvSpPr>
            <p:cNvPr id="32" name="Rectangle 31"/>
            <p:cNvSpPr/>
            <p:nvPr/>
          </p:nvSpPr>
          <p:spPr>
            <a:xfrm>
              <a:off x="1371600" y="3048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432581"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74072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436505"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05740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3622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439169"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441833"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74071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0573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36219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74071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05739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3621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74071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0573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36219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05014" y="2289154"/>
            <a:ext cx="1364060" cy="307777"/>
          </a:xfrm>
          <a:prstGeom prst="rect">
            <a:avLst/>
          </a:prstGeom>
          <a:noFill/>
        </p:spPr>
        <p:txBody>
          <a:bodyPr wrap="square" rtlCol="0">
            <a:spAutoFit/>
          </a:bodyPr>
          <a:lstStyle/>
          <a:p>
            <a:pPr algn="ctr"/>
            <a:r>
              <a:rPr lang="en-US" sz="1400" dirty="0" smtClean="0"/>
              <a:t>symbol s</a:t>
            </a:r>
            <a:endParaRPr lang="en-US" sz="1400" baseline="-25000" dirty="0"/>
          </a:p>
        </p:txBody>
      </p:sp>
      <mc:AlternateContent xmlns:mc="http://schemas.openxmlformats.org/markup-compatibility/2006" xmlns:a14="http://schemas.microsoft.com/office/drawing/2010/main">
        <mc:Choice Requires="a14">
          <p:sp>
            <p:nvSpPr>
              <p:cNvPr id="50" name="TextBox 49"/>
              <p:cNvSpPr txBox="1"/>
              <p:nvPr/>
            </p:nvSpPr>
            <p:spPr>
              <a:xfrm>
                <a:off x="1894584" y="2289154"/>
                <a:ext cx="1447800" cy="302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dirty="0" smtClean="0">
                          <a:solidFill>
                            <a:srgbClr val="000000"/>
                          </a:solidFill>
                          <a:latin typeface="Cambria Math"/>
                          <a:ea typeface="Malgun Gothic"/>
                          <a:cs typeface="Times New Roman"/>
                        </a:rPr>
                        <m:t>symbol</m:t>
                      </m:r>
                      <m:r>
                        <a:rPr lang="en-US" sz="1400" b="0" i="1" dirty="0" smtClean="0">
                          <a:solidFill>
                            <a:srgbClr val="000000"/>
                          </a:solidFill>
                          <a:latin typeface="Cambria Math"/>
                          <a:ea typeface="Malgun Gothic"/>
                          <a:cs typeface="Times New Roman"/>
                        </a:rPr>
                        <m:t> </m:t>
                      </m:r>
                      <m:acc>
                        <m:accPr>
                          <m:chr m:val="̅"/>
                          <m:ctrlPr>
                            <a:rPr lang="en-US" sz="1400" i="1" dirty="0" smtClean="0">
                              <a:solidFill>
                                <a:srgbClr val="000000"/>
                              </a:solidFill>
                              <a:latin typeface="Cambria Math"/>
                              <a:ea typeface="Malgun Gothic"/>
                              <a:cs typeface="Times New Roman"/>
                            </a:rPr>
                          </m:ctrlPr>
                        </m:accPr>
                        <m:e>
                          <m:r>
                            <a:rPr lang="en-US" sz="1400" b="0" i="1" dirty="0" smtClean="0">
                              <a:solidFill>
                                <a:srgbClr val="000000"/>
                              </a:solidFill>
                              <a:latin typeface="Cambria Math"/>
                              <a:ea typeface="Malgun Gothic"/>
                              <a:cs typeface="Times New Roman"/>
                            </a:rPr>
                            <m:t>𝑠</m:t>
                          </m:r>
                        </m:e>
                      </m:acc>
                    </m:oMath>
                  </m:oMathPara>
                </a14:m>
                <a:endParaRPr lang="en-US" sz="1400" baseline="-25000" dirty="0"/>
              </a:p>
            </p:txBody>
          </p:sp>
        </mc:Choice>
        <mc:Fallback xmlns="">
          <p:sp>
            <p:nvSpPr>
              <p:cNvPr id="50" name="TextBox 49"/>
              <p:cNvSpPr txBox="1">
                <a:spLocks noRot="1" noChangeAspect="1" noMove="1" noResize="1" noEditPoints="1" noAdjustHandles="1" noChangeArrowheads="1" noChangeShapeType="1" noTextEdit="1"/>
              </p:cNvSpPr>
              <p:nvPr/>
            </p:nvSpPr>
            <p:spPr>
              <a:xfrm>
                <a:off x="1894584" y="2289154"/>
                <a:ext cx="1447800" cy="302840"/>
              </a:xfrm>
              <a:prstGeom prst="rect">
                <a:avLst/>
              </a:prstGeom>
              <a:blipFill rotWithShape="1">
                <a:blip r:embed="rId2"/>
                <a:stretch>
                  <a:fillRect b="-12245"/>
                </a:stretch>
              </a:blipFill>
            </p:spPr>
            <p:txBody>
              <a:bodyPr/>
              <a:lstStyle/>
              <a:p>
                <a:r>
                  <a:rPr lang="en-US">
                    <a:noFill/>
                  </a:rPr>
                  <a:t> </a:t>
                </a:r>
              </a:p>
            </p:txBody>
          </p:sp>
        </mc:Fallback>
      </mc:AlternateContent>
      <p:cxnSp>
        <p:nvCxnSpPr>
          <p:cNvPr id="51" name="Straight Connector 50"/>
          <p:cNvCxnSpPr/>
          <p:nvPr/>
        </p:nvCxnSpPr>
        <p:spPr>
          <a:xfrm>
            <a:off x="505014" y="2763520"/>
            <a:ext cx="1" cy="19812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477539" y="4512518"/>
            <a:ext cx="5694862" cy="24201"/>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172401" y="3359904"/>
            <a:ext cx="0" cy="135100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941641" y="4172705"/>
            <a:ext cx="1085850" cy="369332"/>
          </a:xfrm>
          <a:prstGeom prst="rect">
            <a:avLst/>
          </a:prstGeom>
          <a:noFill/>
        </p:spPr>
        <p:txBody>
          <a:bodyPr wrap="square" rtlCol="0">
            <a:spAutoFit/>
          </a:bodyPr>
          <a:lstStyle/>
          <a:p>
            <a:pPr algn="ctr"/>
            <a:r>
              <a:rPr lang="en-US" dirty="0" smtClean="0"/>
              <a:t>Preamble</a:t>
            </a:r>
            <a:endParaRPr lang="en-US" baseline="-25000" dirty="0"/>
          </a:p>
        </p:txBody>
      </p:sp>
      <p:sp>
        <p:nvSpPr>
          <p:cNvPr id="68"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a:t>PHY SHR and PHR </a:t>
            </a:r>
            <a:r>
              <a:rPr lang="en-US" altLang="en-US" sz="2400" b="1" dirty="0" smtClean="0"/>
              <a:t>design: S2-PSK </a:t>
            </a:r>
            <a:endParaRPr lang="en-US" altLang="en-US" sz="2400" b="1" dirty="0"/>
          </a:p>
        </p:txBody>
      </p:sp>
      <mc:AlternateContent xmlns:mc="http://schemas.openxmlformats.org/markup-compatibility/2006" xmlns:a14="http://schemas.microsoft.com/office/drawing/2010/main">
        <mc:Choice Requires="a14">
          <p:sp>
            <p:nvSpPr>
              <p:cNvPr id="5" name="Rectangle 4"/>
              <p:cNvSpPr/>
              <p:nvPr/>
            </p:nvSpPr>
            <p:spPr>
              <a:xfrm>
                <a:off x="215900" y="1143000"/>
                <a:ext cx="8794597" cy="738664"/>
              </a:xfrm>
              <a:prstGeom prst="rect">
                <a:avLst/>
              </a:prstGeom>
            </p:spPr>
            <p:txBody>
              <a:bodyPr wrap="square">
                <a:spAutoFit/>
              </a:bodyPr>
              <a:lstStyle/>
              <a:p>
                <a:r>
                  <a:rPr lang="en-US" sz="1400" b="1" dirty="0" smtClean="0">
                    <a:solidFill>
                      <a:srgbClr val="000000"/>
                    </a:solidFill>
                    <a:ea typeface="Malgun Gothic"/>
                    <a:cs typeface="Times New Roman"/>
                  </a:rPr>
                  <a:t>Symbol s and </a:t>
                </a:r>
                <a14:m>
                  <m:oMath xmlns:m="http://schemas.openxmlformats.org/officeDocument/2006/math">
                    <m:acc>
                      <m:accPr>
                        <m:chr m:val="̅"/>
                        <m:ctrlPr>
                          <a:rPr lang="en-US" sz="1400" b="1" i="1" dirty="0">
                            <a:solidFill>
                              <a:srgbClr val="000000"/>
                            </a:solidFill>
                            <a:latin typeface="Cambria Math"/>
                            <a:ea typeface="Malgun Gothic"/>
                            <a:cs typeface="Times New Roman"/>
                          </a:rPr>
                        </m:ctrlPr>
                      </m:accPr>
                      <m:e>
                        <m:r>
                          <a:rPr lang="en-US" sz="1400" b="1" i="1" dirty="0">
                            <a:solidFill>
                              <a:srgbClr val="000000"/>
                            </a:solidFill>
                            <a:latin typeface="Cambria Math"/>
                            <a:ea typeface="Malgun Gothic"/>
                            <a:cs typeface="Times New Roman"/>
                          </a:rPr>
                          <m:t>𝒔</m:t>
                        </m:r>
                      </m:e>
                    </m:acc>
                    <m:r>
                      <a:rPr lang="en-US" sz="1400" b="1" i="0" dirty="0" smtClean="0">
                        <a:solidFill>
                          <a:srgbClr val="000000"/>
                        </a:solidFill>
                        <a:latin typeface="Cambria Math"/>
                        <a:ea typeface="Malgun Gothic"/>
                        <a:cs typeface="Times New Roman"/>
                      </a:rPr>
                      <m:t>: </m:t>
                    </m:r>
                  </m:oMath>
                </a14:m>
                <a:endParaRPr lang="en-US" sz="1400" b="1" dirty="0" smtClean="0">
                  <a:solidFill>
                    <a:srgbClr val="000000"/>
                  </a:solidFill>
                  <a:ea typeface="Malgun Gothic"/>
                  <a:cs typeface="Times New Roman"/>
                </a:endParaRPr>
              </a:p>
              <a:p>
                <a:pPr marL="171450" indent="-171450">
                  <a:buFont typeface="Wingdings" panose="05000000000000000000" pitchFamily="2" charset="2"/>
                  <a:buChar char="§"/>
                </a:pPr>
                <a:r>
                  <a:rPr lang="en-US" sz="1400" dirty="0" smtClean="0">
                    <a:solidFill>
                      <a:srgbClr val="000000"/>
                    </a:solidFill>
                    <a:ea typeface="Malgun Gothic"/>
                    <a:cs typeface="Times New Roman"/>
                  </a:rPr>
                  <a:t>In case of S2-PSK, the white dot represents a single LED is ON while the grey dot </a:t>
                </a:r>
                <a:r>
                  <a:rPr lang="en-US" sz="1400" dirty="0">
                    <a:solidFill>
                      <a:srgbClr val="000000"/>
                    </a:solidFill>
                    <a:ea typeface="Malgun Gothic"/>
                    <a:cs typeface="Times New Roman"/>
                  </a:rPr>
                  <a:t>represents a single LED is </a:t>
                </a:r>
                <a:r>
                  <a:rPr lang="en-US" sz="1400" dirty="0" smtClean="0">
                    <a:solidFill>
                      <a:srgbClr val="000000"/>
                    </a:solidFill>
                    <a:ea typeface="Malgun Gothic"/>
                    <a:cs typeface="Times New Roman"/>
                  </a:rPr>
                  <a:t>OFF.</a:t>
                </a:r>
              </a:p>
              <a:p>
                <a:pPr marL="171450" indent="-171450">
                  <a:buFont typeface="Wingdings" panose="05000000000000000000" pitchFamily="2" charset="2"/>
                  <a:buChar char="§"/>
                </a:pPr>
                <a:r>
                  <a:rPr lang="en-US" sz="1400" dirty="0" smtClean="0">
                    <a:solidFill>
                      <a:srgbClr val="000000"/>
                    </a:solidFill>
                    <a:ea typeface="Malgun Gothic"/>
                    <a:cs typeface="Times New Roman"/>
                  </a:rPr>
                  <a:t>Preamble symbols are to extract single LEDs</a:t>
                </a:r>
              </a:p>
            </p:txBody>
          </p:sp>
        </mc:Choice>
        <mc:Fallback xmlns="">
          <p:sp>
            <p:nvSpPr>
              <p:cNvPr id="5" name="Rectangle 4"/>
              <p:cNvSpPr>
                <a:spLocks noRot="1" noChangeAspect="1" noMove="1" noResize="1" noEditPoints="1" noAdjustHandles="1" noChangeArrowheads="1" noChangeShapeType="1" noTextEdit="1"/>
              </p:cNvSpPr>
              <p:nvPr/>
            </p:nvSpPr>
            <p:spPr>
              <a:xfrm>
                <a:off x="215900" y="1143000"/>
                <a:ext cx="8794597" cy="738664"/>
              </a:xfrm>
              <a:prstGeom prst="rect">
                <a:avLst/>
              </a:prstGeom>
              <a:blipFill rotWithShape="1">
                <a:blip r:embed="rId3"/>
                <a:stretch>
                  <a:fillRect l="-139" t="-826" b="-6612"/>
                </a:stretch>
              </a:blipFill>
            </p:spPr>
            <p:txBody>
              <a:bodyPr/>
              <a:lstStyle/>
              <a:p>
                <a:r>
                  <a:rPr lang="en-US">
                    <a:noFill/>
                  </a:rPr>
                  <a:t> </a:t>
                </a:r>
              </a:p>
            </p:txBody>
          </p:sp>
        </mc:Fallback>
      </mc:AlternateContent>
      <p:grpSp>
        <p:nvGrpSpPr>
          <p:cNvPr id="97" name="Group 96"/>
          <p:cNvGrpSpPr/>
          <p:nvPr/>
        </p:nvGrpSpPr>
        <p:grpSpPr>
          <a:xfrm>
            <a:off x="7281551" y="2394466"/>
            <a:ext cx="1329049" cy="2101334"/>
            <a:chOff x="4766951" y="2338349"/>
            <a:chExt cx="1329049" cy="2101334"/>
          </a:xfrm>
        </p:grpSpPr>
        <p:sp>
          <p:nvSpPr>
            <p:cNvPr id="98" name="Oval 97"/>
            <p:cNvSpPr/>
            <p:nvPr/>
          </p:nvSpPr>
          <p:spPr>
            <a:xfrm>
              <a:off x="4949661" y="309879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949661" y="3604975"/>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5193480" y="3069669"/>
              <a:ext cx="902520" cy="307777"/>
            </a:xfrm>
            <a:prstGeom prst="rect">
              <a:avLst/>
            </a:prstGeom>
            <a:noFill/>
          </p:spPr>
          <p:txBody>
            <a:bodyPr wrap="square" rtlCol="0">
              <a:spAutoFit/>
            </a:bodyPr>
            <a:lstStyle/>
            <a:p>
              <a:r>
                <a:rPr lang="en-US" sz="1400" dirty="0" smtClean="0"/>
                <a:t>LED on</a:t>
              </a:r>
              <a:endParaRPr lang="en-US" sz="1400" baseline="-25000" dirty="0"/>
            </a:p>
          </p:txBody>
        </p:sp>
        <p:sp>
          <p:nvSpPr>
            <p:cNvPr id="101" name="TextBox 100"/>
            <p:cNvSpPr txBox="1"/>
            <p:nvPr/>
          </p:nvSpPr>
          <p:spPr>
            <a:xfrm>
              <a:off x="5193480" y="3581400"/>
              <a:ext cx="902520" cy="307777"/>
            </a:xfrm>
            <a:prstGeom prst="rect">
              <a:avLst/>
            </a:prstGeom>
            <a:noFill/>
          </p:spPr>
          <p:txBody>
            <a:bodyPr wrap="square" rtlCol="0">
              <a:spAutoFit/>
            </a:bodyPr>
            <a:lstStyle/>
            <a:p>
              <a:r>
                <a:rPr lang="en-US" sz="1400" dirty="0" smtClean="0"/>
                <a:t>LED off</a:t>
              </a:r>
              <a:endParaRPr lang="en-US" sz="1400" baseline="-25000" dirty="0"/>
            </a:p>
          </p:txBody>
        </p:sp>
        <p:cxnSp>
          <p:nvCxnSpPr>
            <p:cNvPr id="108" name="Straight Connector 107"/>
            <p:cNvCxnSpPr/>
            <p:nvPr/>
          </p:nvCxnSpPr>
          <p:spPr bwMode="auto">
            <a:xfrm>
              <a:off x="4766951" y="2338349"/>
              <a:ext cx="0" cy="210133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0" name="Group 109"/>
          <p:cNvGrpSpPr/>
          <p:nvPr/>
        </p:nvGrpSpPr>
        <p:grpSpPr>
          <a:xfrm>
            <a:off x="3419661" y="2644934"/>
            <a:ext cx="1295400" cy="1295400"/>
            <a:chOff x="1371600" y="304800"/>
            <a:chExt cx="1295400" cy="1295400"/>
          </a:xfrm>
        </p:grpSpPr>
        <p:sp>
          <p:nvSpPr>
            <p:cNvPr id="111" name="Rectangle 110"/>
            <p:cNvSpPr/>
            <p:nvPr/>
          </p:nvSpPr>
          <p:spPr>
            <a:xfrm>
              <a:off x="1371600" y="3048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432581"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74072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1436505"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0574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36220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439169"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441833"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74071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05739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3621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74071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0573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236219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74071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205739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3621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4885431" y="2644934"/>
            <a:ext cx="1295400" cy="1295400"/>
            <a:chOff x="1371600" y="304800"/>
            <a:chExt cx="1295400" cy="1295400"/>
          </a:xfrm>
        </p:grpSpPr>
        <p:sp>
          <p:nvSpPr>
            <p:cNvPr id="129" name="Rectangle 128"/>
            <p:cNvSpPr/>
            <p:nvPr/>
          </p:nvSpPr>
          <p:spPr>
            <a:xfrm>
              <a:off x="1371600" y="3048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1432581"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74072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1436505"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05740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3622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439169"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441833"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74071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20573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36219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174071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05739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3621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174071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0573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36219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TextBox 145"/>
          <p:cNvSpPr txBox="1"/>
          <p:nvPr/>
        </p:nvSpPr>
        <p:spPr>
          <a:xfrm>
            <a:off x="3487230" y="2309108"/>
            <a:ext cx="1364060" cy="307777"/>
          </a:xfrm>
          <a:prstGeom prst="rect">
            <a:avLst/>
          </a:prstGeom>
          <a:noFill/>
        </p:spPr>
        <p:txBody>
          <a:bodyPr wrap="square" rtlCol="0">
            <a:spAutoFit/>
          </a:bodyPr>
          <a:lstStyle/>
          <a:p>
            <a:pPr algn="ctr"/>
            <a:r>
              <a:rPr lang="en-US" sz="1400" dirty="0" smtClean="0"/>
              <a:t>symbol s</a:t>
            </a:r>
            <a:endParaRPr lang="en-US" sz="1400" baseline="-25000" dirty="0"/>
          </a:p>
        </p:txBody>
      </p:sp>
      <mc:AlternateContent xmlns:mc="http://schemas.openxmlformats.org/markup-compatibility/2006" xmlns:a14="http://schemas.microsoft.com/office/drawing/2010/main">
        <mc:Choice Requires="a14">
          <p:sp>
            <p:nvSpPr>
              <p:cNvPr id="147" name="TextBox 146"/>
              <p:cNvSpPr txBox="1"/>
              <p:nvPr/>
            </p:nvSpPr>
            <p:spPr>
              <a:xfrm>
                <a:off x="4876800" y="2309108"/>
                <a:ext cx="1447800" cy="302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dirty="0" smtClean="0">
                          <a:solidFill>
                            <a:srgbClr val="000000"/>
                          </a:solidFill>
                          <a:latin typeface="Cambria Math"/>
                          <a:ea typeface="Malgun Gothic"/>
                          <a:cs typeface="Times New Roman"/>
                        </a:rPr>
                        <m:t>symbol</m:t>
                      </m:r>
                      <m:r>
                        <a:rPr lang="en-US" sz="1400" b="0" i="1" dirty="0" smtClean="0">
                          <a:solidFill>
                            <a:srgbClr val="000000"/>
                          </a:solidFill>
                          <a:latin typeface="Cambria Math"/>
                          <a:ea typeface="Malgun Gothic"/>
                          <a:cs typeface="Times New Roman"/>
                        </a:rPr>
                        <m:t> </m:t>
                      </m:r>
                      <m:acc>
                        <m:accPr>
                          <m:chr m:val="̅"/>
                          <m:ctrlPr>
                            <a:rPr lang="en-US" sz="1400" i="1" dirty="0" smtClean="0">
                              <a:solidFill>
                                <a:srgbClr val="000000"/>
                              </a:solidFill>
                              <a:latin typeface="Cambria Math"/>
                              <a:ea typeface="Malgun Gothic"/>
                              <a:cs typeface="Times New Roman"/>
                            </a:rPr>
                          </m:ctrlPr>
                        </m:accPr>
                        <m:e>
                          <m:r>
                            <a:rPr lang="en-US" sz="1400" b="0" i="1" dirty="0" smtClean="0">
                              <a:solidFill>
                                <a:srgbClr val="000000"/>
                              </a:solidFill>
                              <a:latin typeface="Cambria Math"/>
                              <a:ea typeface="Malgun Gothic"/>
                              <a:cs typeface="Times New Roman"/>
                            </a:rPr>
                            <m:t>𝑠</m:t>
                          </m:r>
                        </m:e>
                      </m:acc>
                    </m:oMath>
                  </m:oMathPara>
                </a14:m>
                <a:endParaRPr lang="en-US" sz="1400" baseline="-25000" dirty="0"/>
              </a:p>
            </p:txBody>
          </p:sp>
        </mc:Choice>
        <mc:Fallback xmlns="">
          <p:sp>
            <p:nvSpPr>
              <p:cNvPr id="147" name="TextBox 146"/>
              <p:cNvSpPr txBox="1">
                <a:spLocks noRot="1" noChangeAspect="1" noMove="1" noResize="1" noEditPoints="1" noAdjustHandles="1" noChangeArrowheads="1" noChangeShapeType="1" noTextEdit="1"/>
              </p:cNvSpPr>
              <p:nvPr/>
            </p:nvSpPr>
            <p:spPr>
              <a:xfrm>
                <a:off x="4876800" y="2309108"/>
                <a:ext cx="1447800" cy="302840"/>
              </a:xfrm>
              <a:prstGeom prst="rect">
                <a:avLst/>
              </a:prstGeom>
              <a:blipFill rotWithShape="1">
                <a:blip r:embed="rId4"/>
                <a:stretch>
                  <a:fillRect b="-12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2" name="Table 151"/>
              <p:cNvGraphicFramePr>
                <a:graphicFrameLocks noGrp="1"/>
              </p:cNvGraphicFramePr>
              <p:nvPr>
                <p:extLst>
                  <p:ext uri="{D42A27DB-BD31-4B8C-83A1-F6EECF244321}">
                    <p14:modId xmlns:p14="http://schemas.microsoft.com/office/powerpoint/2010/main" val="1555929695"/>
                  </p:ext>
                </p:extLst>
              </p:nvPr>
            </p:nvGraphicFramePr>
            <p:xfrm>
              <a:off x="477539" y="5219700"/>
              <a:ext cx="5791200" cy="571500"/>
            </p:xfrm>
            <a:graphic>
              <a:graphicData uri="http://schemas.openxmlformats.org/drawingml/2006/table">
                <a:tbl>
                  <a:tblPr firstRow="1" bandRow="1">
                    <a:tableStyleId>{5940675A-B579-460E-94D1-54222C63F5DA}</a:tableStyleId>
                  </a:tblPr>
                  <a:tblGrid>
                    <a:gridCol w="5791200"/>
                  </a:tblGrid>
                  <a:tr h="266700">
                    <a:tc>
                      <a:txBody>
                        <a:bodyPr/>
                        <a:lstStyle/>
                        <a:p>
                          <a:pPr algn="ctr"/>
                          <a:r>
                            <a:rPr lang="en-US" sz="1100" dirty="0" smtClean="0"/>
                            <a:t>Preamble: 4 symbols</a:t>
                          </a:r>
                          <a:endParaRPr lang="en-US" sz="1100" dirty="0"/>
                        </a:p>
                      </a:txBody>
                      <a:tcPr/>
                    </a:tc>
                  </a:tr>
                  <a:tr h="2667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s      </a:t>
                          </a:r>
                          <a14:m>
                            <m:oMath xmlns:m="http://schemas.openxmlformats.org/officeDocument/2006/math">
                              <m:acc>
                                <m:accPr>
                                  <m:chr m:val="̅"/>
                                  <m:ctrlPr>
                                    <a:rPr lang="en-US" sz="1400" b="1" i="1" dirty="0">
                                      <a:solidFill>
                                        <a:srgbClr val="000000"/>
                                      </a:solidFill>
                                      <a:latin typeface="Cambria Math"/>
                                      <a:ea typeface="Malgun Gothic"/>
                                      <a:cs typeface="Times New Roman"/>
                                    </a:rPr>
                                  </m:ctrlPr>
                                </m:accPr>
                                <m:e>
                                  <m:r>
                                    <a:rPr lang="en-US" sz="1400" b="1" i="1" dirty="0">
                                      <a:solidFill>
                                        <a:srgbClr val="000000"/>
                                      </a:solidFill>
                                      <a:latin typeface="Cambria Math"/>
                                      <a:ea typeface="Malgun Gothic"/>
                                      <a:cs typeface="Times New Roman"/>
                                    </a:rPr>
                                    <m:t>𝒔</m:t>
                                  </m:r>
                                </m:e>
                              </m:acc>
                            </m:oMath>
                          </a14:m>
                          <a:r>
                            <a:rPr lang="en-US" sz="1400" b="1" dirty="0"/>
                            <a:t> </a:t>
                          </a:r>
                          <a:r>
                            <a:rPr lang="en-US" sz="1400" b="1" dirty="0" smtClean="0"/>
                            <a:t>     </a:t>
                          </a:r>
                          <a:r>
                            <a:rPr lang="en-US" sz="1400" b="1" dirty="0"/>
                            <a:t>s </a:t>
                          </a:r>
                          <a:r>
                            <a:rPr lang="en-US" sz="1400" b="1" dirty="0" smtClean="0"/>
                            <a:t>      </a:t>
                          </a:r>
                          <a14:m>
                            <m:oMath xmlns:m="http://schemas.openxmlformats.org/officeDocument/2006/math">
                              <m:acc>
                                <m:accPr>
                                  <m:chr m:val="̅"/>
                                  <m:ctrlPr>
                                    <a:rPr lang="en-US" sz="1400" b="1" i="1" dirty="0">
                                      <a:solidFill>
                                        <a:srgbClr val="000000"/>
                                      </a:solidFill>
                                      <a:latin typeface="Cambria Math"/>
                                      <a:ea typeface="Malgun Gothic"/>
                                      <a:cs typeface="Times New Roman"/>
                                    </a:rPr>
                                  </m:ctrlPr>
                                </m:accPr>
                                <m:e>
                                  <m:r>
                                    <a:rPr lang="en-US" sz="1400" b="1" i="1" dirty="0">
                                      <a:solidFill>
                                        <a:srgbClr val="000000"/>
                                      </a:solidFill>
                                      <a:latin typeface="Cambria Math"/>
                                      <a:ea typeface="Malgun Gothic"/>
                                      <a:cs typeface="Times New Roman"/>
                                    </a:rPr>
                                    <m:t>𝒔</m:t>
                                  </m:r>
                                </m:e>
                              </m:acc>
                            </m:oMath>
                          </a14:m>
                          <a:r>
                            <a:rPr lang="en-US" sz="1400" b="1" dirty="0"/>
                            <a:t> </a:t>
                          </a:r>
                          <a:r>
                            <a:rPr lang="en-US" sz="1400" b="1" dirty="0" smtClean="0"/>
                            <a:t> </a:t>
                          </a:r>
                        </a:p>
                      </a:txBody>
                      <a:tcPr/>
                    </a:tc>
                  </a:tr>
                </a:tbl>
              </a:graphicData>
            </a:graphic>
          </p:graphicFrame>
        </mc:Choice>
        <mc:Fallback xmlns="">
          <p:graphicFrame>
            <p:nvGraphicFramePr>
              <p:cNvPr id="152" name="Table 151"/>
              <p:cNvGraphicFramePr>
                <a:graphicFrameLocks noGrp="1"/>
              </p:cNvGraphicFramePr>
              <p:nvPr>
                <p:extLst>
                  <p:ext uri="{D42A27DB-BD31-4B8C-83A1-F6EECF244321}">
                    <p14:modId xmlns:p14="http://schemas.microsoft.com/office/powerpoint/2010/main" val="1555929695"/>
                  </p:ext>
                </p:extLst>
              </p:nvPr>
            </p:nvGraphicFramePr>
            <p:xfrm>
              <a:off x="477539" y="5219700"/>
              <a:ext cx="5791200" cy="571500"/>
            </p:xfrm>
            <a:graphic>
              <a:graphicData uri="http://schemas.openxmlformats.org/drawingml/2006/table">
                <a:tbl>
                  <a:tblPr firstRow="1" bandRow="1">
                    <a:tableStyleId>{5940675A-B579-460E-94D1-54222C63F5DA}</a:tableStyleId>
                  </a:tblPr>
                  <a:tblGrid>
                    <a:gridCol w="5791200"/>
                  </a:tblGrid>
                  <a:tr h="266700">
                    <a:tc>
                      <a:txBody>
                        <a:bodyPr/>
                        <a:lstStyle/>
                        <a:p>
                          <a:pPr algn="ctr"/>
                          <a:r>
                            <a:rPr lang="en-US" sz="1100" dirty="0" smtClean="0"/>
                            <a:t>Preamble: 4 symbols</a:t>
                          </a:r>
                          <a:endParaRPr lang="en-US" sz="1100" dirty="0"/>
                        </a:p>
                      </a:txBody>
                      <a:tcPr/>
                    </a:tc>
                  </a:tr>
                  <a:tr h="304800">
                    <a:tc>
                      <a:txBody>
                        <a:bodyPr/>
                        <a:lstStyle/>
                        <a:p>
                          <a:endParaRPr lang="en-US"/>
                        </a:p>
                      </a:txBody>
                      <a:tcPr>
                        <a:blipFill rotWithShape="1">
                          <a:blip r:embed="rId5"/>
                          <a:stretch>
                            <a:fillRect t="-90000" r="-105" b="-20000"/>
                          </a:stretch>
                        </a:blipFill>
                      </a:tcPr>
                    </a:tc>
                  </a:tr>
                </a:tbl>
              </a:graphicData>
            </a:graphic>
          </p:graphicFrame>
        </mc:Fallback>
      </mc:AlternateContent>
      <p:sp>
        <p:nvSpPr>
          <p:cNvPr id="102"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65116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29</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008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49" name="TextBox 48"/>
          <p:cNvSpPr txBox="1"/>
          <p:nvPr/>
        </p:nvSpPr>
        <p:spPr>
          <a:xfrm>
            <a:off x="482386" y="2610808"/>
            <a:ext cx="1364060" cy="307777"/>
          </a:xfrm>
          <a:prstGeom prst="rect">
            <a:avLst/>
          </a:prstGeom>
          <a:noFill/>
        </p:spPr>
        <p:txBody>
          <a:bodyPr wrap="square" rtlCol="0">
            <a:spAutoFit/>
          </a:bodyPr>
          <a:lstStyle/>
          <a:p>
            <a:pPr algn="ctr"/>
            <a:r>
              <a:rPr lang="en-US" sz="1400" dirty="0" smtClean="0"/>
              <a:t>symbol s</a:t>
            </a:r>
            <a:r>
              <a:rPr lang="en-US" sz="1400" baseline="-25000" dirty="0" smtClean="0"/>
              <a:t>1</a:t>
            </a:r>
            <a:endParaRPr lang="en-US" sz="1400" baseline="-25000" dirty="0"/>
          </a:p>
        </p:txBody>
      </p:sp>
      <mc:AlternateContent xmlns:mc="http://schemas.openxmlformats.org/markup-compatibility/2006" xmlns:a14="http://schemas.microsoft.com/office/drawing/2010/main">
        <mc:Choice Requires="a14">
          <p:sp>
            <p:nvSpPr>
              <p:cNvPr id="50" name="TextBox 49"/>
              <p:cNvSpPr txBox="1"/>
              <p:nvPr/>
            </p:nvSpPr>
            <p:spPr>
              <a:xfrm>
                <a:off x="1986195" y="2585287"/>
                <a:ext cx="1447800" cy="3082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dirty="0" smtClean="0">
                          <a:solidFill>
                            <a:srgbClr val="000000"/>
                          </a:solidFill>
                          <a:latin typeface="Cambria Math"/>
                          <a:ea typeface="Malgun Gothic"/>
                          <a:cs typeface="Times New Roman"/>
                        </a:rPr>
                        <m:t>symbol</m:t>
                      </m:r>
                      <m:r>
                        <a:rPr lang="en-US" sz="1400" b="0" i="1" dirty="0" smtClean="0">
                          <a:solidFill>
                            <a:srgbClr val="000000"/>
                          </a:solidFill>
                          <a:latin typeface="Cambria Math"/>
                          <a:ea typeface="Malgun Gothic"/>
                          <a:cs typeface="Times New Roman"/>
                        </a:rPr>
                        <m:t> </m:t>
                      </m:r>
                      <m:acc>
                        <m:accPr>
                          <m:chr m:val="̅"/>
                          <m:ctrlPr>
                            <a:rPr lang="en-US" sz="1400" i="1" dirty="0" smtClean="0">
                              <a:solidFill>
                                <a:srgbClr val="000000"/>
                              </a:solidFill>
                              <a:latin typeface="Cambria Math"/>
                              <a:ea typeface="Malgun Gothic"/>
                              <a:cs typeface="Times New Roman"/>
                            </a:rPr>
                          </m:ctrlPr>
                        </m:accPr>
                        <m:e>
                          <m:r>
                            <a:rPr lang="en-US" sz="1400" b="0" i="1" dirty="0" smtClean="0">
                              <a:solidFill>
                                <a:srgbClr val="000000"/>
                              </a:solidFill>
                              <a:latin typeface="Cambria Math"/>
                              <a:ea typeface="Malgun Gothic"/>
                              <a:cs typeface="Times New Roman"/>
                            </a:rPr>
                            <m:t>𝑠</m:t>
                          </m:r>
                          <m:r>
                            <a:rPr lang="en-US" sz="1400" b="0" i="1" baseline="-25000" dirty="0" smtClean="0">
                              <a:solidFill>
                                <a:srgbClr val="000000"/>
                              </a:solidFill>
                              <a:latin typeface="Cambria Math"/>
                              <a:ea typeface="Malgun Gothic"/>
                              <a:cs typeface="Times New Roman"/>
                            </a:rPr>
                            <m:t>1</m:t>
                          </m:r>
                        </m:e>
                      </m:acc>
                    </m:oMath>
                  </m:oMathPara>
                </a14:m>
                <a:endParaRPr lang="en-US" sz="1400" baseline="-25000" dirty="0"/>
              </a:p>
            </p:txBody>
          </p:sp>
        </mc:Choice>
        <mc:Fallback xmlns="">
          <p:sp>
            <p:nvSpPr>
              <p:cNvPr id="50" name="TextBox 49"/>
              <p:cNvSpPr txBox="1">
                <a:spLocks noRot="1" noChangeAspect="1" noMove="1" noResize="1" noEditPoints="1" noAdjustHandles="1" noChangeArrowheads="1" noChangeShapeType="1" noTextEdit="1"/>
              </p:cNvSpPr>
              <p:nvPr/>
            </p:nvSpPr>
            <p:spPr>
              <a:xfrm>
                <a:off x="1986195" y="2585287"/>
                <a:ext cx="1447800" cy="308226"/>
              </a:xfrm>
              <a:prstGeom prst="rect">
                <a:avLst/>
              </a:prstGeom>
              <a:blipFill rotWithShape="1">
                <a:blip r:embed="rId2"/>
                <a:stretch>
                  <a:fillRect b="-7843"/>
                </a:stretch>
              </a:blipFill>
            </p:spPr>
            <p:txBody>
              <a:bodyPr/>
              <a:lstStyle/>
              <a:p>
                <a:r>
                  <a:rPr lang="en-US">
                    <a:noFill/>
                  </a:rPr>
                  <a:t> </a:t>
                </a:r>
              </a:p>
            </p:txBody>
          </p:sp>
        </mc:Fallback>
      </mc:AlternateContent>
      <p:cxnSp>
        <p:nvCxnSpPr>
          <p:cNvPr id="51" name="Straight Connector 50"/>
          <p:cNvCxnSpPr/>
          <p:nvPr/>
        </p:nvCxnSpPr>
        <p:spPr>
          <a:xfrm>
            <a:off x="482404" y="3200400"/>
            <a:ext cx="1" cy="19812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64171" y="4833884"/>
            <a:ext cx="2812156"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327400" y="3785248"/>
            <a:ext cx="0" cy="135100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840969" y="4556885"/>
            <a:ext cx="2392056" cy="276999"/>
          </a:xfrm>
          <a:prstGeom prst="rect">
            <a:avLst/>
          </a:prstGeom>
          <a:noFill/>
        </p:spPr>
        <p:txBody>
          <a:bodyPr wrap="square" rtlCol="0">
            <a:spAutoFit/>
          </a:bodyPr>
          <a:lstStyle/>
          <a:p>
            <a:pPr algn="ctr"/>
            <a:r>
              <a:rPr lang="en-US" dirty="0" smtClean="0"/>
              <a:t>Preamble 2: LED unit identifier</a:t>
            </a:r>
            <a:endParaRPr lang="en-US" baseline="-25000" dirty="0"/>
          </a:p>
        </p:txBody>
      </p:sp>
      <p:sp>
        <p:nvSpPr>
          <p:cNvPr id="68"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a:t>PHY SHR and PHR </a:t>
            </a:r>
            <a:r>
              <a:rPr lang="en-US" altLang="en-US" sz="2400" b="1" dirty="0" smtClean="0"/>
              <a:t>design: SM-PSK/DSM-PSK </a:t>
            </a:r>
            <a:endParaRPr lang="en-US" altLang="en-US" sz="2400" b="1" dirty="0"/>
          </a:p>
        </p:txBody>
      </p:sp>
      <mc:AlternateContent xmlns:mc="http://schemas.openxmlformats.org/markup-compatibility/2006" xmlns:a14="http://schemas.microsoft.com/office/drawing/2010/main">
        <mc:Choice Requires="a14">
          <p:sp>
            <p:nvSpPr>
              <p:cNvPr id="5" name="Rectangle 4"/>
              <p:cNvSpPr/>
              <p:nvPr/>
            </p:nvSpPr>
            <p:spPr>
              <a:xfrm>
                <a:off x="215900" y="1143000"/>
                <a:ext cx="8794597" cy="1384995"/>
              </a:xfrm>
              <a:prstGeom prst="rect">
                <a:avLst/>
              </a:prstGeom>
            </p:spPr>
            <p:txBody>
              <a:bodyPr wrap="square">
                <a:spAutoFit/>
              </a:bodyPr>
              <a:lstStyle/>
              <a:p>
                <a:r>
                  <a:rPr lang="en-US" sz="1400" b="1" dirty="0" smtClean="0">
                    <a:solidFill>
                      <a:srgbClr val="000000"/>
                    </a:solidFill>
                    <a:ea typeface="Malgun Gothic"/>
                    <a:cs typeface="Times New Roman"/>
                  </a:rPr>
                  <a:t>Symbol s and </a:t>
                </a:r>
                <a14:m>
                  <m:oMath xmlns:m="http://schemas.openxmlformats.org/officeDocument/2006/math">
                    <m:acc>
                      <m:accPr>
                        <m:chr m:val="̅"/>
                        <m:ctrlPr>
                          <a:rPr lang="en-US" sz="1400" b="1" i="1" dirty="0">
                            <a:solidFill>
                              <a:srgbClr val="000000"/>
                            </a:solidFill>
                            <a:latin typeface="Cambria Math"/>
                            <a:ea typeface="Malgun Gothic"/>
                            <a:cs typeface="Times New Roman"/>
                          </a:rPr>
                        </m:ctrlPr>
                      </m:accPr>
                      <m:e>
                        <m:r>
                          <a:rPr lang="en-US" sz="1400" b="1" i="1" dirty="0">
                            <a:solidFill>
                              <a:srgbClr val="000000"/>
                            </a:solidFill>
                            <a:latin typeface="Cambria Math"/>
                            <a:ea typeface="Malgun Gothic"/>
                            <a:cs typeface="Times New Roman"/>
                          </a:rPr>
                          <m:t>𝒔</m:t>
                        </m:r>
                      </m:e>
                    </m:acc>
                    <m:r>
                      <a:rPr lang="en-US" sz="1400" b="1" i="0" dirty="0" smtClean="0">
                        <a:solidFill>
                          <a:srgbClr val="000000"/>
                        </a:solidFill>
                        <a:latin typeface="Cambria Math"/>
                        <a:ea typeface="Malgun Gothic"/>
                        <a:cs typeface="Times New Roman"/>
                      </a:rPr>
                      <m:t>: </m:t>
                    </m:r>
                  </m:oMath>
                </a14:m>
                <a:endParaRPr lang="en-US" sz="1400" b="1" dirty="0" smtClean="0">
                  <a:solidFill>
                    <a:srgbClr val="000000"/>
                  </a:solidFill>
                  <a:ea typeface="Malgun Gothic"/>
                  <a:cs typeface="Times New Roman"/>
                </a:endParaRPr>
              </a:p>
              <a:p>
                <a:pPr marL="171450" indent="-171450">
                  <a:buFont typeface="Wingdings" panose="05000000000000000000" pitchFamily="2" charset="2"/>
                  <a:buChar char="§"/>
                </a:pPr>
                <a:r>
                  <a:rPr lang="en-US" sz="1400" dirty="0" smtClean="0">
                    <a:solidFill>
                      <a:srgbClr val="000000"/>
                    </a:solidFill>
                    <a:ea typeface="Malgun Gothic"/>
                    <a:cs typeface="Times New Roman"/>
                  </a:rPr>
                  <a:t>In case of SM-PSK, the white dot represents a group of LEDs is ON while the grey dot </a:t>
                </a:r>
                <a:r>
                  <a:rPr lang="en-US" sz="1400" dirty="0">
                    <a:solidFill>
                      <a:srgbClr val="000000"/>
                    </a:solidFill>
                    <a:ea typeface="Malgun Gothic"/>
                    <a:cs typeface="Times New Roman"/>
                  </a:rPr>
                  <a:t>represents a </a:t>
                </a:r>
                <a:r>
                  <a:rPr lang="en-US" sz="1400" dirty="0" smtClean="0">
                    <a:solidFill>
                      <a:srgbClr val="000000"/>
                    </a:solidFill>
                    <a:ea typeface="Malgun Gothic"/>
                    <a:cs typeface="Times New Roman"/>
                  </a:rPr>
                  <a:t>group of LEDs </a:t>
                </a:r>
                <a:r>
                  <a:rPr lang="en-US" sz="1400" dirty="0">
                    <a:solidFill>
                      <a:srgbClr val="000000"/>
                    </a:solidFill>
                    <a:ea typeface="Malgun Gothic"/>
                    <a:cs typeface="Times New Roman"/>
                  </a:rPr>
                  <a:t>is </a:t>
                </a:r>
                <a:r>
                  <a:rPr lang="en-US" sz="1400" dirty="0" smtClean="0">
                    <a:solidFill>
                      <a:srgbClr val="000000"/>
                    </a:solidFill>
                    <a:ea typeface="Malgun Gothic"/>
                    <a:cs typeface="Times New Roman"/>
                  </a:rPr>
                  <a:t>OFF.</a:t>
                </a:r>
              </a:p>
              <a:p>
                <a:pPr marL="171450" indent="-171450">
                  <a:buFont typeface="Wingdings" panose="05000000000000000000" pitchFamily="2" charset="2"/>
                  <a:buChar char="§"/>
                </a:pPr>
                <a:r>
                  <a:rPr lang="en-US" sz="1400" dirty="0" smtClean="0">
                    <a:solidFill>
                      <a:srgbClr val="000000"/>
                    </a:solidFill>
                    <a:ea typeface="Malgun Gothic"/>
                    <a:cs typeface="Times New Roman"/>
                  </a:rPr>
                  <a:t>Preamble symbols </a:t>
                </a:r>
                <a:r>
                  <a:rPr lang="en-US" sz="1400" dirty="0" smtClean="0"/>
                  <a:t>s</a:t>
                </a:r>
                <a:r>
                  <a:rPr lang="en-US" sz="1400" baseline="-25000" dirty="0" smtClean="0"/>
                  <a:t>1</a:t>
                </a:r>
                <a:r>
                  <a:rPr lang="en-US" sz="1400" dirty="0" smtClean="0"/>
                  <a:t> and </a:t>
                </a:r>
                <a14:m>
                  <m:oMath xmlns:m="http://schemas.openxmlformats.org/officeDocument/2006/math">
                    <m:acc>
                      <m:accPr>
                        <m:chr m:val="̅"/>
                        <m:ctrlPr>
                          <a:rPr lang="en-US" sz="1400" i="1" dirty="0">
                            <a:solidFill>
                              <a:srgbClr val="000000"/>
                            </a:solidFill>
                            <a:latin typeface="Cambria Math"/>
                            <a:ea typeface="Malgun Gothic"/>
                            <a:cs typeface="Times New Roman"/>
                          </a:rPr>
                        </m:ctrlPr>
                      </m:accPr>
                      <m:e>
                        <m:r>
                          <a:rPr lang="en-US" sz="1400" i="1" dirty="0">
                            <a:solidFill>
                              <a:srgbClr val="000000"/>
                            </a:solidFill>
                            <a:latin typeface="Cambria Math"/>
                            <a:ea typeface="Malgun Gothic"/>
                            <a:cs typeface="Times New Roman"/>
                          </a:rPr>
                          <m:t>𝑠</m:t>
                        </m:r>
                        <m:r>
                          <a:rPr lang="en-US" sz="1400" i="1" baseline="-25000" dirty="0">
                            <a:solidFill>
                              <a:srgbClr val="000000"/>
                            </a:solidFill>
                            <a:latin typeface="Cambria Math"/>
                            <a:ea typeface="Malgun Gothic"/>
                            <a:cs typeface="Times New Roman"/>
                          </a:rPr>
                          <m:t>1</m:t>
                        </m:r>
                      </m:e>
                    </m:acc>
                    <m:r>
                      <a:rPr lang="en-US" sz="1400" i="1" baseline="-25000" dirty="0">
                        <a:solidFill>
                          <a:srgbClr val="000000"/>
                        </a:solidFill>
                        <a:latin typeface="Cambria Math"/>
                        <a:ea typeface="Malgun Gothic"/>
                        <a:cs typeface="Times New Roman"/>
                      </a:rPr>
                      <m:t> </m:t>
                    </m:r>
                  </m:oMath>
                </a14:m>
                <a:r>
                  <a:rPr lang="en-US" sz="1400" dirty="0" smtClean="0"/>
                  <a:t> are to extract the LEDs-groups</a:t>
                </a:r>
              </a:p>
              <a:p>
                <a:pPr marL="171450" indent="-171450">
                  <a:buFont typeface="Wingdings" panose="05000000000000000000" pitchFamily="2" charset="2"/>
                  <a:buChar char="§"/>
                </a:pPr>
                <a:r>
                  <a:rPr lang="en-US" sz="1400" dirty="0" smtClean="0">
                    <a:solidFill>
                      <a:srgbClr val="000000"/>
                    </a:solidFill>
                    <a:ea typeface="Malgun Gothic"/>
                    <a:cs typeface="Times New Roman"/>
                  </a:rPr>
                  <a:t>Preamble symbols </a:t>
                </a:r>
                <a:r>
                  <a:rPr lang="en-US" sz="1400" dirty="0" smtClean="0"/>
                  <a:t>s</a:t>
                </a:r>
                <a:r>
                  <a:rPr lang="en-US" sz="1400" baseline="-25000" dirty="0" smtClean="0"/>
                  <a:t>2</a:t>
                </a:r>
                <a:r>
                  <a:rPr lang="en-US" sz="1400" dirty="0" smtClean="0"/>
                  <a:t> </a:t>
                </a:r>
                <a:r>
                  <a:rPr lang="en-US" sz="1400" dirty="0"/>
                  <a:t>and </a:t>
                </a:r>
                <a14:m>
                  <m:oMath xmlns:m="http://schemas.openxmlformats.org/officeDocument/2006/math">
                    <m:acc>
                      <m:accPr>
                        <m:chr m:val="̅"/>
                        <m:ctrlPr>
                          <a:rPr lang="en-US" sz="1400" i="1" dirty="0">
                            <a:solidFill>
                              <a:srgbClr val="000000"/>
                            </a:solidFill>
                            <a:latin typeface="Cambria Math"/>
                            <a:ea typeface="Malgun Gothic"/>
                            <a:cs typeface="Times New Roman"/>
                          </a:rPr>
                        </m:ctrlPr>
                      </m:accPr>
                      <m:e>
                        <m:r>
                          <a:rPr lang="en-US" sz="1400" i="1" dirty="0">
                            <a:solidFill>
                              <a:srgbClr val="000000"/>
                            </a:solidFill>
                            <a:latin typeface="Cambria Math"/>
                            <a:ea typeface="Malgun Gothic"/>
                            <a:cs typeface="Times New Roman"/>
                          </a:rPr>
                          <m:t>𝑠</m:t>
                        </m:r>
                        <m:r>
                          <a:rPr lang="en-US" sz="1400" b="0" i="1" baseline="-25000" dirty="0" smtClean="0">
                            <a:solidFill>
                              <a:srgbClr val="000000"/>
                            </a:solidFill>
                            <a:latin typeface="Cambria Math"/>
                            <a:ea typeface="Malgun Gothic"/>
                            <a:cs typeface="Times New Roman"/>
                          </a:rPr>
                          <m:t>2</m:t>
                        </m:r>
                      </m:e>
                    </m:acc>
                    <m:r>
                      <a:rPr lang="en-US" sz="1400" i="1" baseline="-25000" dirty="0">
                        <a:solidFill>
                          <a:srgbClr val="000000"/>
                        </a:solidFill>
                        <a:latin typeface="Cambria Math"/>
                        <a:ea typeface="Malgun Gothic"/>
                        <a:cs typeface="Times New Roman"/>
                      </a:rPr>
                      <m:t> </m:t>
                    </m:r>
                  </m:oMath>
                </a14:m>
                <a:r>
                  <a:rPr lang="en-US" sz="1400" dirty="0"/>
                  <a:t> are to extract the </a:t>
                </a:r>
                <a:r>
                  <a:rPr lang="en-US" sz="1400" dirty="0" smtClean="0"/>
                  <a:t>single LED(s)</a:t>
                </a:r>
                <a:endParaRPr lang="en-US" sz="1400" dirty="0"/>
              </a:p>
              <a:p>
                <a:pPr marL="171450" indent="-171450">
                  <a:buFont typeface="Wingdings" panose="05000000000000000000" pitchFamily="2" charset="2"/>
                  <a:buChar char="§"/>
                </a:pPr>
                <a:endParaRPr lang="en-US" sz="1400" dirty="0" smtClean="0">
                  <a:solidFill>
                    <a:srgbClr val="000000"/>
                  </a:solidFill>
                  <a:ea typeface="Malgun Gothic"/>
                  <a:cs typeface="Times New Roman"/>
                </a:endParaRPr>
              </a:p>
            </p:txBody>
          </p:sp>
        </mc:Choice>
        <mc:Fallback xmlns="">
          <p:sp>
            <p:nvSpPr>
              <p:cNvPr id="5" name="Rectangle 4"/>
              <p:cNvSpPr>
                <a:spLocks noRot="1" noChangeAspect="1" noMove="1" noResize="1" noEditPoints="1" noAdjustHandles="1" noChangeArrowheads="1" noChangeShapeType="1" noTextEdit="1"/>
              </p:cNvSpPr>
              <p:nvPr/>
            </p:nvSpPr>
            <p:spPr>
              <a:xfrm>
                <a:off x="215900" y="1143000"/>
                <a:ext cx="8794597" cy="1384995"/>
              </a:xfrm>
              <a:prstGeom prst="rect">
                <a:avLst/>
              </a:prstGeom>
              <a:blipFill rotWithShape="1">
                <a:blip r:embed="rId3"/>
                <a:stretch>
                  <a:fillRect l="-139" t="-441"/>
                </a:stretch>
              </a:blipFill>
            </p:spPr>
            <p:txBody>
              <a:bodyPr/>
              <a:lstStyle/>
              <a:p>
                <a:r>
                  <a:rPr lang="en-US">
                    <a:noFill/>
                  </a:rPr>
                  <a:t> </a:t>
                </a:r>
              </a:p>
            </p:txBody>
          </p:sp>
        </mc:Fallback>
      </mc:AlternateContent>
      <p:grpSp>
        <p:nvGrpSpPr>
          <p:cNvPr id="8" name="Group 7"/>
          <p:cNvGrpSpPr/>
          <p:nvPr/>
        </p:nvGrpSpPr>
        <p:grpSpPr>
          <a:xfrm>
            <a:off x="3566025" y="2912751"/>
            <a:ext cx="1295400" cy="1219200"/>
            <a:chOff x="934527" y="2388632"/>
            <a:chExt cx="1295400" cy="1219200"/>
          </a:xfrm>
        </p:grpSpPr>
        <p:sp>
          <p:nvSpPr>
            <p:cNvPr id="10" name="Rectangle 9"/>
            <p:cNvSpPr/>
            <p:nvPr/>
          </p:nvSpPr>
          <p:spPr>
            <a:xfrm>
              <a:off x="934527" y="2388632"/>
              <a:ext cx="1295400" cy="1219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990600" y="2438400"/>
              <a:ext cx="247161" cy="228600"/>
              <a:chOff x="1147908" y="2640568"/>
              <a:chExt cx="551958" cy="510064"/>
            </a:xfrm>
          </p:grpSpPr>
          <p:sp>
            <p:nvSpPr>
              <p:cNvPr id="60" name="Oval 5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1301972" y="2438400"/>
              <a:ext cx="247161" cy="228600"/>
              <a:chOff x="1147908" y="2640568"/>
              <a:chExt cx="551958" cy="510064"/>
            </a:xfrm>
          </p:grpSpPr>
          <p:sp>
            <p:nvSpPr>
              <p:cNvPr id="71" name="Oval 70"/>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1613344" y="2438400"/>
              <a:ext cx="247161" cy="228600"/>
              <a:chOff x="1147908" y="2640568"/>
              <a:chExt cx="551958" cy="510064"/>
            </a:xfrm>
          </p:grpSpPr>
          <p:sp>
            <p:nvSpPr>
              <p:cNvPr id="77" name="Oval 76"/>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1924716" y="2438400"/>
              <a:ext cx="247161" cy="228600"/>
              <a:chOff x="1147908" y="2640568"/>
              <a:chExt cx="551958" cy="510064"/>
            </a:xfrm>
          </p:grpSpPr>
          <p:sp>
            <p:nvSpPr>
              <p:cNvPr id="82" name="Oval 81"/>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997570" y="2721773"/>
              <a:ext cx="247161" cy="228600"/>
              <a:chOff x="1147908" y="2640568"/>
              <a:chExt cx="551958" cy="510064"/>
            </a:xfrm>
          </p:grpSpPr>
          <p:sp>
            <p:nvSpPr>
              <p:cNvPr id="87" name="Oval 86"/>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1308942" y="2721773"/>
              <a:ext cx="247161" cy="228600"/>
              <a:chOff x="1147908" y="2640568"/>
              <a:chExt cx="551958" cy="510064"/>
            </a:xfrm>
          </p:grpSpPr>
          <p:sp>
            <p:nvSpPr>
              <p:cNvPr id="92" name="Oval 91"/>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1620314" y="2721773"/>
              <a:ext cx="247161" cy="228600"/>
              <a:chOff x="1147908" y="2640568"/>
              <a:chExt cx="551958" cy="510064"/>
            </a:xfrm>
          </p:grpSpPr>
          <p:sp>
            <p:nvSpPr>
              <p:cNvPr id="97" name="Oval 96"/>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1931686" y="2721773"/>
              <a:ext cx="247161" cy="228600"/>
              <a:chOff x="1147908" y="2640568"/>
              <a:chExt cx="551958" cy="510064"/>
            </a:xfrm>
          </p:grpSpPr>
          <p:sp>
            <p:nvSpPr>
              <p:cNvPr id="102" name="Oval 101"/>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994733" y="3012277"/>
              <a:ext cx="247161" cy="228600"/>
              <a:chOff x="1147908" y="2640568"/>
              <a:chExt cx="551958" cy="510064"/>
            </a:xfrm>
          </p:grpSpPr>
          <p:sp>
            <p:nvSpPr>
              <p:cNvPr id="107" name="Oval 106"/>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1306105" y="3012277"/>
              <a:ext cx="247161" cy="228600"/>
              <a:chOff x="1147908" y="2640568"/>
              <a:chExt cx="551958" cy="510064"/>
            </a:xfrm>
          </p:grpSpPr>
          <p:sp>
            <p:nvSpPr>
              <p:cNvPr id="112" name="Oval 111"/>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1617477" y="3012277"/>
              <a:ext cx="247161" cy="228600"/>
              <a:chOff x="1147908" y="2640568"/>
              <a:chExt cx="551958" cy="510064"/>
            </a:xfrm>
          </p:grpSpPr>
          <p:sp>
            <p:nvSpPr>
              <p:cNvPr id="117" name="Oval 116"/>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1928849" y="3012277"/>
              <a:ext cx="247161" cy="228600"/>
              <a:chOff x="1147908" y="2640568"/>
              <a:chExt cx="551958" cy="510064"/>
            </a:xfrm>
          </p:grpSpPr>
          <p:sp>
            <p:nvSpPr>
              <p:cNvPr id="122" name="Oval 121"/>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1001703" y="3305175"/>
              <a:ext cx="247161" cy="228600"/>
              <a:chOff x="1147908" y="2640568"/>
              <a:chExt cx="551958" cy="510064"/>
            </a:xfrm>
          </p:grpSpPr>
          <p:sp>
            <p:nvSpPr>
              <p:cNvPr id="127" name="Oval 126"/>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1313075" y="3305175"/>
              <a:ext cx="247161" cy="228600"/>
              <a:chOff x="1147908" y="2640568"/>
              <a:chExt cx="551958" cy="510064"/>
            </a:xfrm>
          </p:grpSpPr>
          <p:sp>
            <p:nvSpPr>
              <p:cNvPr id="132" name="Oval 131"/>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1624447" y="3305175"/>
              <a:ext cx="247161" cy="228600"/>
              <a:chOff x="1147908" y="2640568"/>
              <a:chExt cx="551958" cy="510064"/>
            </a:xfrm>
          </p:grpSpPr>
          <p:sp>
            <p:nvSpPr>
              <p:cNvPr id="137" name="Oval 136"/>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1935819" y="3305175"/>
              <a:ext cx="247161" cy="228600"/>
              <a:chOff x="1147908" y="2640568"/>
              <a:chExt cx="551958" cy="510064"/>
            </a:xfrm>
          </p:grpSpPr>
          <p:sp>
            <p:nvSpPr>
              <p:cNvPr id="142" name="Oval 141"/>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p:cNvGrpSpPr/>
          <p:nvPr/>
        </p:nvGrpSpPr>
        <p:grpSpPr>
          <a:xfrm>
            <a:off x="482405" y="2954996"/>
            <a:ext cx="1295400" cy="1219200"/>
            <a:chOff x="972614" y="4916359"/>
            <a:chExt cx="1295400" cy="1219200"/>
          </a:xfrm>
        </p:grpSpPr>
        <p:grpSp>
          <p:nvGrpSpPr>
            <p:cNvPr id="146" name="Group 145"/>
            <p:cNvGrpSpPr/>
            <p:nvPr/>
          </p:nvGrpSpPr>
          <p:grpSpPr>
            <a:xfrm>
              <a:off x="1022937" y="4967285"/>
              <a:ext cx="247161" cy="228600"/>
              <a:chOff x="1147908" y="2640568"/>
              <a:chExt cx="551958" cy="510064"/>
            </a:xfrm>
          </p:grpSpPr>
          <p:sp>
            <p:nvSpPr>
              <p:cNvPr id="147" name="Oval 146"/>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1327475" y="4960079"/>
              <a:ext cx="247161" cy="228600"/>
              <a:chOff x="1147908" y="2640568"/>
              <a:chExt cx="551958" cy="510064"/>
            </a:xfrm>
          </p:grpSpPr>
          <p:sp>
            <p:nvSpPr>
              <p:cNvPr id="152" name="Oval 151"/>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Rectangle 155"/>
            <p:cNvSpPr/>
            <p:nvPr/>
          </p:nvSpPr>
          <p:spPr>
            <a:xfrm>
              <a:off x="972614" y="4916359"/>
              <a:ext cx="1295400" cy="1219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a:off x="1647195" y="4971925"/>
              <a:ext cx="247161" cy="228600"/>
              <a:chOff x="1147908" y="2640568"/>
              <a:chExt cx="551958" cy="510064"/>
            </a:xfrm>
          </p:grpSpPr>
          <p:sp>
            <p:nvSpPr>
              <p:cNvPr id="163" name="Oval 162"/>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p:cNvGrpSpPr/>
            <p:nvPr/>
          </p:nvGrpSpPr>
          <p:grpSpPr>
            <a:xfrm>
              <a:off x="1946086" y="4960079"/>
              <a:ext cx="247161" cy="228600"/>
              <a:chOff x="1147908" y="2640568"/>
              <a:chExt cx="551958" cy="510064"/>
            </a:xfrm>
          </p:grpSpPr>
          <p:sp>
            <p:nvSpPr>
              <p:cNvPr id="173" name="Oval 172"/>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p:cNvGrpSpPr/>
            <p:nvPr/>
          </p:nvGrpSpPr>
          <p:grpSpPr>
            <a:xfrm>
              <a:off x="1327997" y="5263901"/>
              <a:ext cx="247161" cy="228600"/>
              <a:chOff x="1147908" y="2640568"/>
              <a:chExt cx="551958" cy="510064"/>
            </a:xfrm>
          </p:grpSpPr>
          <p:sp>
            <p:nvSpPr>
              <p:cNvPr id="178" name="Oval 177"/>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p:cNvGrpSpPr/>
            <p:nvPr/>
          </p:nvGrpSpPr>
          <p:grpSpPr>
            <a:xfrm>
              <a:off x="1022937" y="5258960"/>
              <a:ext cx="247161" cy="228600"/>
              <a:chOff x="1147908" y="2640568"/>
              <a:chExt cx="551958" cy="510064"/>
            </a:xfrm>
          </p:grpSpPr>
          <p:sp>
            <p:nvSpPr>
              <p:cNvPr id="183" name="Oval 182"/>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1969780" y="5258960"/>
              <a:ext cx="247161" cy="228600"/>
              <a:chOff x="1147908" y="2640568"/>
              <a:chExt cx="551958" cy="510064"/>
            </a:xfrm>
          </p:grpSpPr>
          <p:sp>
            <p:nvSpPr>
              <p:cNvPr id="188" name="Oval 187"/>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p:cNvGrpSpPr/>
            <p:nvPr/>
          </p:nvGrpSpPr>
          <p:grpSpPr>
            <a:xfrm>
              <a:off x="1647195" y="5270806"/>
              <a:ext cx="247161" cy="228600"/>
              <a:chOff x="1147908" y="2640568"/>
              <a:chExt cx="551958" cy="510064"/>
            </a:xfrm>
          </p:grpSpPr>
          <p:sp>
            <p:nvSpPr>
              <p:cNvPr id="193" name="Oval 192"/>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1022937" y="5556437"/>
              <a:ext cx="247161" cy="228600"/>
              <a:chOff x="1147908" y="2640568"/>
              <a:chExt cx="551958" cy="510064"/>
            </a:xfrm>
          </p:grpSpPr>
          <p:sp>
            <p:nvSpPr>
              <p:cNvPr id="198" name="Oval 197"/>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01"/>
            <p:cNvGrpSpPr/>
            <p:nvPr/>
          </p:nvGrpSpPr>
          <p:grpSpPr>
            <a:xfrm>
              <a:off x="1327475" y="5549231"/>
              <a:ext cx="247161" cy="228600"/>
              <a:chOff x="1147908" y="2640568"/>
              <a:chExt cx="551958" cy="510064"/>
            </a:xfrm>
          </p:grpSpPr>
          <p:sp>
            <p:nvSpPr>
              <p:cNvPr id="203" name="Oval 202"/>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1647195" y="5561077"/>
              <a:ext cx="247161" cy="228600"/>
              <a:chOff x="1147908" y="2640568"/>
              <a:chExt cx="551958" cy="510064"/>
            </a:xfrm>
          </p:grpSpPr>
          <p:sp>
            <p:nvSpPr>
              <p:cNvPr id="208" name="Oval 207"/>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p:cNvGrpSpPr/>
            <p:nvPr/>
          </p:nvGrpSpPr>
          <p:grpSpPr>
            <a:xfrm>
              <a:off x="1946086" y="5549231"/>
              <a:ext cx="247161" cy="228600"/>
              <a:chOff x="1147908" y="2640568"/>
              <a:chExt cx="551958" cy="510064"/>
            </a:xfrm>
          </p:grpSpPr>
          <p:sp>
            <p:nvSpPr>
              <p:cNvPr id="213" name="Oval 212"/>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16"/>
            <p:cNvGrpSpPr/>
            <p:nvPr/>
          </p:nvGrpSpPr>
          <p:grpSpPr>
            <a:xfrm>
              <a:off x="1327997" y="5853053"/>
              <a:ext cx="247161" cy="228600"/>
              <a:chOff x="1147908" y="2640568"/>
              <a:chExt cx="551958" cy="510064"/>
            </a:xfrm>
          </p:grpSpPr>
          <p:sp>
            <p:nvSpPr>
              <p:cNvPr id="218" name="Oval 217"/>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a:off x="1022937" y="5848112"/>
              <a:ext cx="247161" cy="228600"/>
              <a:chOff x="1147908" y="2640568"/>
              <a:chExt cx="551958" cy="510064"/>
            </a:xfrm>
          </p:grpSpPr>
          <p:sp>
            <p:nvSpPr>
              <p:cNvPr id="223" name="Oval 222"/>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26"/>
            <p:cNvGrpSpPr/>
            <p:nvPr/>
          </p:nvGrpSpPr>
          <p:grpSpPr>
            <a:xfrm>
              <a:off x="1969780" y="5848112"/>
              <a:ext cx="247161" cy="228600"/>
              <a:chOff x="1147908" y="2640568"/>
              <a:chExt cx="551958" cy="510064"/>
            </a:xfrm>
          </p:grpSpPr>
          <p:sp>
            <p:nvSpPr>
              <p:cNvPr id="228" name="Oval 227"/>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31"/>
            <p:cNvGrpSpPr/>
            <p:nvPr/>
          </p:nvGrpSpPr>
          <p:grpSpPr>
            <a:xfrm>
              <a:off x="1647195" y="5859958"/>
              <a:ext cx="247161" cy="228600"/>
              <a:chOff x="1147908" y="2640568"/>
              <a:chExt cx="551958" cy="510064"/>
            </a:xfrm>
          </p:grpSpPr>
          <p:sp>
            <p:nvSpPr>
              <p:cNvPr id="233" name="Oval 232"/>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2032000" y="2947792"/>
            <a:ext cx="1295400" cy="1219200"/>
            <a:chOff x="2522209" y="4909155"/>
            <a:chExt cx="1295400" cy="1219200"/>
          </a:xfrm>
        </p:grpSpPr>
        <p:grpSp>
          <p:nvGrpSpPr>
            <p:cNvPr id="237" name="Group 236"/>
            <p:cNvGrpSpPr/>
            <p:nvPr/>
          </p:nvGrpSpPr>
          <p:grpSpPr>
            <a:xfrm>
              <a:off x="2574289" y="5850399"/>
              <a:ext cx="247161" cy="228600"/>
              <a:chOff x="1147908" y="2640568"/>
              <a:chExt cx="551958" cy="510064"/>
            </a:xfrm>
          </p:grpSpPr>
          <p:sp>
            <p:nvSpPr>
              <p:cNvPr id="238" name="Oval 237"/>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1"/>
            <p:cNvGrpSpPr/>
            <p:nvPr/>
          </p:nvGrpSpPr>
          <p:grpSpPr>
            <a:xfrm>
              <a:off x="2878827" y="5843193"/>
              <a:ext cx="247161" cy="228600"/>
              <a:chOff x="1147908" y="2640568"/>
              <a:chExt cx="551958" cy="510064"/>
            </a:xfrm>
          </p:grpSpPr>
          <p:sp>
            <p:nvSpPr>
              <p:cNvPr id="243" name="Oval 242"/>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7" name="Rectangle 246"/>
            <p:cNvSpPr/>
            <p:nvPr/>
          </p:nvSpPr>
          <p:spPr>
            <a:xfrm>
              <a:off x="2522209" y="4909155"/>
              <a:ext cx="1295400" cy="1219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8" name="Group 247"/>
            <p:cNvGrpSpPr/>
            <p:nvPr/>
          </p:nvGrpSpPr>
          <p:grpSpPr>
            <a:xfrm>
              <a:off x="3198547" y="5855039"/>
              <a:ext cx="247161" cy="228600"/>
              <a:chOff x="1147908" y="2640568"/>
              <a:chExt cx="551958" cy="510064"/>
            </a:xfrm>
          </p:grpSpPr>
          <p:sp>
            <p:nvSpPr>
              <p:cNvPr id="249" name="Oval 248"/>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p:cNvGrpSpPr/>
            <p:nvPr/>
          </p:nvGrpSpPr>
          <p:grpSpPr>
            <a:xfrm>
              <a:off x="3497438" y="5843193"/>
              <a:ext cx="247161" cy="228600"/>
              <a:chOff x="1147908" y="2640568"/>
              <a:chExt cx="551958" cy="510064"/>
            </a:xfrm>
          </p:grpSpPr>
          <p:sp>
            <p:nvSpPr>
              <p:cNvPr id="254" name="Oval 253"/>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257"/>
            <p:cNvGrpSpPr/>
            <p:nvPr/>
          </p:nvGrpSpPr>
          <p:grpSpPr>
            <a:xfrm>
              <a:off x="2877592" y="4973181"/>
              <a:ext cx="247161" cy="228600"/>
              <a:chOff x="1147908" y="2640568"/>
              <a:chExt cx="551958" cy="510064"/>
            </a:xfrm>
          </p:grpSpPr>
          <p:sp>
            <p:nvSpPr>
              <p:cNvPr id="259" name="Oval 258"/>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p:cNvGrpSpPr/>
            <p:nvPr/>
          </p:nvGrpSpPr>
          <p:grpSpPr>
            <a:xfrm>
              <a:off x="2572532" y="4968240"/>
              <a:ext cx="247161" cy="228600"/>
              <a:chOff x="1147908" y="2640568"/>
              <a:chExt cx="551958" cy="510064"/>
            </a:xfrm>
          </p:grpSpPr>
          <p:sp>
            <p:nvSpPr>
              <p:cNvPr id="264" name="Oval 263"/>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267"/>
            <p:cNvGrpSpPr/>
            <p:nvPr/>
          </p:nvGrpSpPr>
          <p:grpSpPr>
            <a:xfrm>
              <a:off x="3519375" y="4968240"/>
              <a:ext cx="247161" cy="228600"/>
              <a:chOff x="1147908" y="2640568"/>
              <a:chExt cx="551958" cy="510064"/>
            </a:xfrm>
          </p:grpSpPr>
          <p:sp>
            <p:nvSpPr>
              <p:cNvPr id="269" name="Oval 268"/>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272"/>
            <p:cNvGrpSpPr/>
            <p:nvPr/>
          </p:nvGrpSpPr>
          <p:grpSpPr>
            <a:xfrm>
              <a:off x="3196790" y="4980086"/>
              <a:ext cx="247161" cy="228600"/>
              <a:chOff x="1147908" y="2640568"/>
              <a:chExt cx="551958" cy="510064"/>
            </a:xfrm>
          </p:grpSpPr>
          <p:sp>
            <p:nvSpPr>
              <p:cNvPr id="274" name="Oval 273"/>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p:cNvGrpSpPr/>
            <p:nvPr/>
          </p:nvGrpSpPr>
          <p:grpSpPr>
            <a:xfrm>
              <a:off x="2572532" y="5265717"/>
              <a:ext cx="247161" cy="228600"/>
              <a:chOff x="1147908" y="2640568"/>
              <a:chExt cx="551958" cy="510064"/>
            </a:xfrm>
          </p:grpSpPr>
          <p:sp>
            <p:nvSpPr>
              <p:cNvPr id="279" name="Oval 278"/>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282"/>
            <p:cNvGrpSpPr/>
            <p:nvPr/>
          </p:nvGrpSpPr>
          <p:grpSpPr>
            <a:xfrm>
              <a:off x="2877070" y="5258511"/>
              <a:ext cx="247161" cy="228600"/>
              <a:chOff x="1147908" y="2640568"/>
              <a:chExt cx="551958" cy="510064"/>
            </a:xfrm>
          </p:grpSpPr>
          <p:sp>
            <p:nvSpPr>
              <p:cNvPr id="284" name="Oval 283"/>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287"/>
            <p:cNvGrpSpPr/>
            <p:nvPr/>
          </p:nvGrpSpPr>
          <p:grpSpPr>
            <a:xfrm>
              <a:off x="3196790" y="5270357"/>
              <a:ext cx="247161" cy="228600"/>
              <a:chOff x="1147908" y="2640568"/>
              <a:chExt cx="551958" cy="510064"/>
            </a:xfrm>
          </p:grpSpPr>
          <p:sp>
            <p:nvSpPr>
              <p:cNvPr id="289" name="Oval 288"/>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292"/>
            <p:cNvGrpSpPr/>
            <p:nvPr/>
          </p:nvGrpSpPr>
          <p:grpSpPr>
            <a:xfrm>
              <a:off x="3495681" y="5258511"/>
              <a:ext cx="247161" cy="228600"/>
              <a:chOff x="1147908" y="2640568"/>
              <a:chExt cx="551958" cy="510064"/>
            </a:xfrm>
          </p:grpSpPr>
          <p:sp>
            <p:nvSpPr>
              <p:cNvPr id="294" name="Oval 293"/>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97"/>
            <p:cNvGrpSpPr/>
            <p:nvPr/>
          </p:nvGrpSpPr>
          <p:grpSpPr>
            <a:xfrm>
              <a:off x="2877592" y="5562333"/>
              <a:ext cx="247161" cy="228600"/>
              <a:chOff x="1147908" y="2640568"/>
              <a:chExt cx="551958" cy="510064"/>
            </a:xfrm>
          </p:grpSpPr>
          <p:sp>
            <p:nvSpPr>
              <p:cNvPr id="299" name="Oval 298"/>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302"/>
            <p:cNvGrpSpPr/>
            <p:nvPr/>
          </p:nvGrpSpPr>
          <p:grpSpPr>
            <a:xfrm>
              <a:off x="2572532" y="5557392"/>
              <a:ext cx="247161" cy="228600"/>
              <a:chOff x="1147908" y="2640568"/>
              <a:chExt cx="551958" cy="510064"/>
            </a:xfrm>
          </p:grpSpPr>
          <p:sp>
            <p:nvSpPr>
              <p:cNvPr id="304" name="Oval 303"/>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307"/>
            <p:cNvGrpSpPr/>
            <p:nvPr/>
          </p:nvGrpSpPr>
          <p:grpSpPr>
            <a:xfrm>
              <a:off x="3519375" y="5557392"/>
              <a:ext cx="247161" cy="228600"/>
              <a:chOff x="1147908" y="2640568"/>
              <a:chExt cx="551958" cy="510064"/>
            </a:xfrm>
          </p:grpSpPr>
          <p:sp>
            <p:nvSpPr>
              <p:cNvPr id="309" name="Oval 308"/>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312"/>
            <p:cNvGrpSpPr/>
            <p:nvPr/>
          </p:nvGrpSpPr>
          <p:grpSpPr>
            <a:xfrm>
              <a:off x="3196790" y="5569238"/>
              <a:ext cx="247161" cy="228600"/>
              <a:chOff x="1147908" y="2640568"/>
              <a:chExt cx="551958" cy="510064"/>
            </a:xfrm>
          </p:grpSpPr>
          <p:sp>
            <p:nvSpPr>
              <p:cNvPr id="314" name="Oval 313"/>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p:cNvGrpSpPr/>
          <p:nvPr/>
        </p:nvGrpSpPr>
        <p:grpSpPr>
          <a:xfrm>
            <a:off x="5143076" y="2912751"/>
            <a:ext cx="1295400" cy="1219200"/>
            <a:chOff x="2796251" y="2388632"/>
            <a:chExt cx="1295400" cy="1219200"/>
          </a:xfrm>
        </p:grpSpPr>
        <p:sp>
          <p:nvSpPr>
            <p:cNvPr id="318" name="Rectangle 317"/>
            <p:cNvSpPr/>
            <p:nvPr/>
          </p:nvSpPr>
          <p:spPr>
            <a:xfrm>
              <a:off x="2796251" y="2388632"/>
              <a:ext cx="1295400" cy="1219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p:cNvGrpSpPr/>
            <p:nvPr/>
          </p:nvGrpSpPr>
          <p:grpSpPr>
            <a:xfrm rot="5400000">
              <a:off x="2852324" y="2438400"/>
              <a:ext cx="247161" cy="228600"/>
              <a:chOff x="1147908" y="2640568"/>
              <a:chExt cx="551958" cy="510064"/>
            </a:xfrm>
          </p:grpSpPr>
          <p:sp>
            <p:nvSpPr>
              <p:cNvPr id="320" name="Oval 31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323"/>
            <p:cNvGrpSpPr/>
            <p:nvPr/>
          </p:nvGrpSpPr>
          <p:grpSpPr>
            <a:xfrm rot="5400000">
              <a:off x="3163696" y="2438400"/>
              <a:ext cx="247161" cy="228600"/>
              <a:chOff x="1147908" y="2640568"/>
              <a:chExt cx="551958" cy="510064"/>
            </a:xfrm>
          </p:grpSpPr>
          <p:sp>
            <p:nvSpPr>
              <p:cNvPr id="325" name="Oval 324"/>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328"/>
            <p:cNvGrpSpPr/>
            <p:nvPr/>
          </p:nvGrpSpPr>
          <p:grpSpPr>
            <a:xfrm rot="5400000">
              <a:off x="3475068" y="2438400"/>
              <a:ext cx="247161" cy="228600"/>
              <a:chOff x="1147908" y="2640568"/>
              <a:chExt cx="551958" cy="510064"/>
            </a:xfrm>
          </p:grpSpPr>
          <p:sp>
            <p:nvSpPr>
              <p:cNvPr id="330" name="Oval 32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333"/>
            <p:cNvGrpSpPr/>
            <p:nvPr/>
          </p:nvGrpSpPr>
          <p:grpSpPr>
            <a:xfrm rot="5400000">
              <a:off x="3786440" y="2438400"/>
              <a:ext cx="247161" cy="228600"/>
              <a:chOff x="1147908" y="2640568"/>
              <a:chExt cx="551958" cy="510064"/>
            </a:xfrm>
          </p:grpSpPr>
          <p:sp>
            <p:nvSpPr>
              <p:cNvPr id="335" name="Oval 334"/>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338"/>
            <p:cNvGrpSpPr/>
            <p:nvPr/>
          </p:nvGrpSpPr>
          <p:grpSpPr>
            <a:xfrm rot="5400000">
              <a:off x="2859294" y="2721773"/>
              <a:ext cx="247161" cy="228600"/>
              <a:chOff x="1147908" y="2640568"/>
              <a:chExt cx="551958" cy="510064"/>
            </a:xfrm>
          </p:grpSpPr>
          <p:sp>
            <p:nvSpPr>
              <p:cNvPr id="340" name="Oval 33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343"/>
            <p:cNvGrpSpPr/>
            <p:nvPr/>
          </p:nvGrpSpPr>
          <p:grpSpPr>
            <a:xfrm rot="5400000">
              <a:off x="3170666" y="2721773"/>
              <a:ext cx="247161" cy="228600"/>
              <a:chOff x="1147908" y="2640568"/>
              <a:chExt cx="551958" cy="510064"/>
            </a:xfrm>
          </p:grpSpPr>
          <p:sp>
            <p:nvSpPr>
              <p:cNvPr id="345" name="Oval 344"/>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348"/>
            <p:cNvGrpSpPr/>
            <p:nvPr/>
          </p:nvGrpSpPr>
          <p:grpSpPr>
            <a:xfrm rot="5400000">
              <a:off x="3482038" y="2721773"/>
              <a:ext cx="247161" cy="228600"/>
              <a:chOff x="1147908" y="2640568"/>
              <a:chExt cx="551958" cy="510064"/>
            </a:xfrm>
          </p:grpSpPr>
          <p:sp>
            <p:nvSpPr>
              <p:cNvPr id="350" name="Oval 34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353"/>
            <p:cNvGrpSpPr/>
            <p:nvPr/>
          </p:nvGrpSpPr>
          <p:grpSpPr>
            <a:xfrm rot="5400000">
              <a:off x="3793410" y="2721773"/>
              <a:ext cx="247161" cy="228600"/>
              <a:chOff x="1147908" y="2640568"/>
              <a:chExt cx="551958" cy="510064"/>
            </a:xfrm>
          </p:grpSpPr>
          <p:sp>
            <p:nvSpPr>
              <p:cNvPr id="355" name="Oval 354"/>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358"/>
            <p:cNvGrpSpPr/>
            <p:nvPr/>
          </p:nvGrpSpPr>
          <p:grpSpPr>
            <a:xfrm rot="5400000">
              <a:off x="2856457" y="3012277"/>
              <a:ext cx="247161" cy="228600"/>
              <a:chOff x="1147908" y="2640568"/>
              <a:chExt cx="551958" cy="510064"/>
            </a:xfrm>
          </p:grpSpPr>
          <p:sp>
            <p:nvSpPr>
              <p:cNvPr id="360" name="Oval 35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363"/>
            <p:cNvGrpSpPr/>
            <p:nvPr/>
          </p:nvGrpSpPr>
          <p:grpSpPr>
            <a:xfrm rot="5400000">
              <a:off x="3167829" y="3012277"/>
              <a:ext cx="247161" cy="228600"/>
              <a:chOff x="1147908" y="2640568"/>
              <a:chExt cx="551958" cy="510064"/>
            </a:xfrm>
          </p:grpSpPr>
          <p:sp>
            <p:nvSpPr>
              <p:cNvPr id="365" name="Oval 364"/>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368"/>
            <p:cNvGrpSpPr/>
            <p:nvPr/>
          </p:nvGrpSpPr>
          <p:grpSpPr>
            <a:xfrm rot="5400000">
              <a:off x="3479201" y="3012277"/>
              <a:ext cx="247161" cy="228600"/>
              <a:chOff x="1147908" y="2640568"/>
              <a:chExt cx="551958" cy="510064"/>
            </a:xfrm>
          </p:grpSpPr>
          <p:sp>
            <p:nvSpPr>
              <p:cNvPr id="370" name="Oval 36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373"/>
            <p:cNvGrpSpPr/>
            <p:nvPr/>
          </p:nvGrpSpPr>
          <p:grpSpPr>
            <a:xfrm rot="5400000">
              <a:off x="3790573" y="3012277"/>
              <a:ext cx="247161" cy="228600"/>
              <a:chOff x="1147908" y="2640568"/>
              <a:chExt cx="551958" cy="510064"/>
            </a:xfrm>
          </p:grpSpPr>
          <p:sp>
            <p:nvSpPr>
              <p:cNvPr id="375" name="Oval 374"/>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78"/>
            <p:cNvGrpSpPr/>
            <p:nvPr/>
          </p:nvGrpSpPr>
          <p:grpSpPr>
            <a:xfrm rot="5400000">
              <a:off x="2863427" y="3305175"/>
              <a:ext cx="247161" cy="228600"/>
              <a:chOff x="1147908" y="2640568"/>
              <a:chExt cx="551958" cy="510064"/>
            </a:xfrm>
          </p:grpSpPr>
          <p:sp>
            <p:nvSpPr>
              <p:cNvPr id="380" name="Oval 37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383"/>
            <p:cNvGrpSpPr/>
            <p:nvPr/>
          </p:nvGrpSpPr>
          <p:grpSpPr>
            <a:xfrm rot="5400000">
              <a:off x="3174799" y="3305175"/>
              <a:ext cx="247161" cy="228600"/>
              <a:chOff x="1147908" y="2640568"/>
              <a:chExt cx="551958" cy="510064"/>
            </a:xfrm>
          </p:grpSpPr>
          <p:sp>
            <p:nvSpPr>
              <p:cNvPr id="385" name="Oval 384"/>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388"/>
            <p:cNvGrpSpPr/>
            <p:nvPr/>
          </p:nvGrpSpPr>
          <p:grpSpPr>
            <a:xfrm rot="5400000">
              <a:off x="3486171" y="3305175"/>
              <a:ext cx="247161" cy="228600"/>
              <a:chOff x="1147908" y="2640568"/>
              <a:chExt cx="551958" cy="510064"/>
            </a:xfrm>
          </p:grpSpPr>
          <p:sp>
            <p:nvSpPr>
              <p:cNvPr id="390" name="Oval 38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4" name="Group 393"/>
            <p:cNvGrpSpPr/>
            <p:nvPr/>
          </p:nvGrpSpPr>
          <p:grpSpPr>
            <a:xfrm rot="5400000">
              <a:off x="3797543" y="3305175"/>
              <a:ext cx="247161" cy="228600"/>
              <a:chOff x="1147908" y="2640568"/>
              <a:chExt cx="551958" cy="510064"/>
            </a:xfrm>
          </p:grpSpPr>
          <p:sp>
            <p:nvSpPr>
              <p:cNvPr id="395" name="Oval 394"/>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99" name="Straight Connector 398"/>
          <p:cNvCxnSpPr/>
          <p:nvPr/>
        </p:nvCxnSpPr>
        <p:spPr>
          <a:xfrm>
            <a:off x="3546475" y="3816468"/>
            <a:ext cx="0" cy="135100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6438476" y="3734021"/>
            <a:ext cx="0" cy="135100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1" name="TextBox 400"/>
          <p:cNvSpPr txBox="1"/>
          <p:nvPr/>
        </p:nvSpPr>
        <p:spPr>
          <a:xfrm>
            <a:off x="693621" y="4572000"/>
            <a:ext cx="2392056" cy="276999"/>
          </a:xfrm>
          <a:prstGeom prst="rect">
            <a:avLst/>
          </a:prstGeom>
          <a:noFill/>
        </p:spPr>
        <p:txBody>
          <a:bodyPr wrap="square" rtlCol="0">
            <a:spAutoFit/>
          </a:bodyPr>
          <a:lstStyle/>
          <a:p>
            <a:pPr algn="ctr"/>
            <a:r>
              <a:rPr lang="en-US" dirty="0" smtClean="0"/>
              <a:t>Preamble 1: LEDs-group identifier</a:t>
            </a:r>
            <a:endParaRPr lang="en-US" baseline="-25000" dirty="0"/>
          </a:p>
        </p:txBody>
      </p:sp>
      <p:cxnSp>
        <p:nvCxnSpPr>
          <p:cNvPr id="402" name="Straight Arrow Connector 401"/>
          <p:cNvCxnSpPr/>
          <p:nvPr/>
        </p:nvCxnSpPr>
        <p:spPr>
          <a:xfrm>
            <a:off x="3546475" y="4833884"/>
            <a:ext cx="2892001"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03" name="TextBox 402"/>
          <p:cNvSpPr txBox="1"/>
          <p:nvPr/>
        </p:nvSpPr>
        <p:spPr>
          <a:xfrm>
            <a:off x="3531695" y="2585287"/>
            <a:ext cx="1364060" cy="307777"/>
          </a:xfrm>
          <a:prstGeom prst="rect">
            <a:avLst/>
          </a:prstGeom>
          <a:noFill/>
        </p:spPr>
        <p:txBody>
          <a:bodyPr wrap="square" rtlCol="0">
            <a:spAutoFit/>
          </a:bodyPr>
          <a:lstStyle/>
          <a:p>
            <a:pPr algn="ctr"/>
            <a:r>
              <a:rPr lang="en-US" sz="1400" dirty="0" smtClean="0"/>
              <a:t>symbol s</a:t>
            </a:r>
            <a:r>
              <a:rPr lang="en-US" sz="1400" baseline="-25000" dirty="0" smtClean="0"/>
              <a:t>2</a:t>
            </a:r>
            <a:endParaRPr lang="en-US" sz="1400" baseline="-25000" dirty="0"/>
          </a:p>
        </p:txBody>
      </p:sp>
      <mc:AlternateContent xmlns:mc="http://schemas.openxmlformats.org/markup-compatibility/2006" xmlns:a14="http://schemas.microsoft.com/office/drawing/2010/main">
        <mc:Choice Requires="a14">
          <p:sp>
            <p:nvSpPr>
              <p:cNvPr id="404" name="TextBox 403"/>
              <p:cNvSpPr txBox="1"/>
              <p:nvPr/>
            </p:nvSpPr>
            <p:spPr>
              <a:xfrm>
                <a:off x="5105400" y="2583574"/>
                <a:ext cx="1447800" cy="3082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dirty="0" smtClean="0">
                          <a:solidFill>
                            <a:srgbClr val="000000"/>
                          </a:solidFill>
                          <a:latin typeface="Cambria Math"/>
                          <a:ea typeface="Malgun Gothic"/>
                          <a:cs typeface="Times New Roman"/>
                        </a:rPr>
                        <m:t>symbol</m:t>
                      </m:r>
                      <m:r>
                        <a:rPr lang="en-US" sz="1400" b="0" i="1" dirty="0" smtClean="0">
                          <a:solidFill>
                            <a:srgbClr val="000000"/>
                          </a:solidFill>
                          <a:latin typeface="Cambria Math"/>
                          <a:ea typeface="Malgun Gothic"/>
                          <a:cs typeface="Times New Roman"/>
                        </a:rPr>
                        <m:t> </m:t>
                      </m:r>
                      <m:acc>
                        <m:accPr>
                          <m:chr m:val="̅"/>
                          <m:ctrlPr>
                            <a:rPr lang="en-US" sz="1400" i="1" dirty="0" smtClean="0">
                              <a:solidFill>
                                <a:srgbClr val="000000"/>
                              </a:solidFill>
                              <a:latin typeface="Cambria Math"/>
                              <a:ea typeface="Malgun Gothic"/>
                              <a:cs typeface="Times New Roman"/>
                            </a:rPr>
                          </m:ctrlPr>
                        </m:accPr>
                        <m:e>
                          <m:r>
                            <a:rPr lang="en-US" sz="1400" b="0" i="1" dirty="0" smtClean="0">
                              <a:solidFill>
                                <a:srgbClr val="000000"/>
                              </a:solidFill>
                              <a:latin typeface="Cambria Math"/>
                              <a:ea typeface="Malgun Gothic"/>
                              <a:cs typeface="Times New Roman"/>
                            </a:rPr>
                            <m:t>𝑠</m:t>
                          </m:r>
                          <m:r>
                            <a:rPr lang="en-US" sz="1400" b="0" i="1" baseline="-25000" dirty="0" smtClean="0">
                              <a:solidFill>
                                <a:srgbClr val="000000"/>
                              </a:solidFill>
                              <a:latin typeface="Cambria Math"/>
                              <a:ea typeface="Malgun Gothic"/>
                              <a:cs typeface="Times New Roman"/>
                            </a:rPr>
                            <m:t>2</m:t>
                          </m:r>
                        </m:e>
                      </m:acc>
                    </m:oMath>
                  </m:oMathPara>
                </a14:m>
                <a:endParaRPr lang="en-US" sz="1400" baseline="-25000" dirty="0"/>
              </a:p>
            </p:txBody>
          </p:sp>
        </mc:Choice>
        <mc:Fallback xmlns="">
          <p:sp>
            <p:nvSpPr>
              <p:cNvPr id="404" name="TextBox 403"/>
              <p:cNvSpPr txBox="1">
                <a:spLocks noRot="1" noChangeAspect="1" noMove="1" noResize="1" noEditPoints="1" noAdjustHandles="1" noChangeArrowheads="1" noChangeShapeType="1" noTextEdit="1"/>
              </p:cNvSpPr>
              <p:nvPr/>
            </p:nvSpPr>
            <p:spPr>
              <a:xfrm>
                <a:off x="5105400" y="2583574"/>
                <a:ext cx="1447800" cy="308226"/>
              </a:xfrm>
              <a:prstGeom prst="rect">
                <a:avLst/>
              </a:prstGeom>
              <a:blipFill rotWithShape="1">
                <a:blip r:embed="rId4"/>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05" name="Table 404"/>
              <p:cNvGraphicFramePr>
                <a:graphicFrameLocks noGrp="1"/>
              </p:cNvGraphicFramePr>
              <p:nvPr>
                <p:extLst>
                  <p:ext uri="{D42A27DB-BD31-4B8C-83A1-F6EECF244321}">
                    <p14:modId xmlns:p14="http://schemas.microsoft.com/office/powerpoint/2010/main" val="1436969451"/>
                  </p:ext>
                </p:extLst>
              </p:nvPr>
            </p:nvGraphicFramePr>
            <p:xfrm>
              <a:off x="548777" y="5532120"/>
              <a:ext cx="5791200" cy="563880"/>
            </p:xfrm>
            <a:graphic>
              <a:graphicData uri="http://schemas.openxmlformats.org/drawingml/2006/table">
                <a:tbl>
                  <a:tblPr firstRow="1" bandRow="1">
                    <a:tableStyleId>{5940675A-B579-460E-94D1-54222C63F5DA}</a:tableStyleId>
                  </a:tblPr>
                  <a:tblGrid>
                    <a:gridCol w="5791200"/>
                  </a:tblGrid>
                  <a:tr h="228600">
                    <a:tc>
                      <a:txBody>
                        <a:bodyPr/>
                        <a:lstStyle/>
                        <a:p>
                          <a:pPr algn="ctr"/>
                          <a:r>
                            <a:rPr lang="en-US" sz="1100" dirty="0" smtClean="0"/>
                            <a:t>Preamble: 4 symbols</a:t>
                          </a:r>
                          <a:endParaRPr lang="en-US" sz="1100" dirty="0"/>
                        </a:p>
                      </a:txBody>
                      <a:tcPr/>
                    </a:tc>
                  </a:tr>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s</a:t>
                          </a:r>
                          <a:r>
                            <a:rPr lang="en-US" sz="1400" b="1" baseline="-25000" dirty="0" smtClean="0"/>
                            <a:t>1</a:t>
                          </a:r>
                          <a:r>
                            <a:rPr lang="en-US" sz="1400" b="1" dirty="0" smtClean="0"/>
                            <a:t>      </a:t>
                          </a:r>
                          <a14:m>
                            <m:oMath xmlns:m="http://schemas.openxmlformats.org/officeDocument/2006/math">
                              <m:acc>
                                <m:accPr>
                                  <m:chr m:val="̅"/>
                                  <m:ctrlPr>
                                    <a:rPr lang="en-US" sz="1400" b="1" i="1" dirty="0">
                                      <a:solidFill>
                                        <a:srgbClr val="000000"/>
                                      </a:solidFill>
                                      <a:latin typeface="Cambria Math"/>
                                      <a:ea typeface="Malgun Gothic"/>
                                      <a:cs typeface="Times New Roman"/>
                                    </a:rPr>
                                  </m:ctrlPr>
                                </m:accPr>
                                <m:e>
                                  <m:r>
                                    <a:rPr lang="en-US" sz="1400" b="1" i="1" dirty="0">
                                      <a:solidFill>
                                        <a:srgbClr val="000000"/>
                                      </a:solidFill>
                                      <a:latin typeface="Cambria Math"/>
                                      <a:ea typeface="Malgun Gothic"/>
                                      <a:cs typeface="Times New Roman"/>
                                    </a:rPr>
                                    <m:t>𝒔</m:t>
                                  </m:r>
                                  <m:r>
                                    <a:rPr lang="en-US" sz="1400" b="1" i="1" baseline="-25000" dirty="0" smtClean="0">
                                      <a:solidFill>
                                        <a:srgbClr val="000000"/>
                                      </a:solidFill>
                                      <a:latin typeface="Cambria Math"/>
                                      <a:ea typeface="Malgun Gothic"/>
                                      <a:cs typeface="Times New Roman"/>
                                    </a:rPr>
                                    <m:t>𝟏</m:t>
                                  </m:r>
                                </m:e>
                              </m:acc>
                            </m:oMath>
                          </a14:m>
                          <a:r>
                            <a:rPr lang="en-US" sz="1400" b="1" dirty="0"/>
                            <a:t> </a:t>
                          </a:r>
                          <a:r>
                            <a:rPr lang="en-US" sz="1400" b="1" dirty="0" smtClean="0"/>
                            <a:t>     s</a:t>
                          </a:r>
                          <a:r>
                            <a:rPr lang="en-US" sz="1400" b="1" baseline="-25000" dirty="0" smtClean="0"/>
                            <a:t>2</a:t>
                          </a:r>
                          <a:r>
                            <a:rPr lang="en-US" sz="1400" b="1" dirty="0" smtClean="0"/>
                            <a:t>       </a:t>
                          </a:r>
                          <a14:m>
                            <m:oMath xmlns:m="http://schemas.openxmlformats.org/officeDocument/2006/math">
                              <m:acc>
                                <m:accPr>
                                  <m:chr m:val="̅"/>
                                  <m:ctrlPr>
                                    <a:rPr lang="en-US" sz="1400" b="1" i="1" dirty="0">
                                      <a:solidFill>
                                        <a:srgbClr val="000000"/>
                                      </a:solidFill>
                                      <a:latin typeface="Cambria Math"/>
                                      <a:ea typeface="Malgun Gothic"/>
                                      <a:cs typeface="Times New Roman"/>
                                    </a:rPr>
                                  </m:ctrlPr>
                                </m:accPr>
                                <m:e>
                                  <m:r>
                                    <a:rPr lang="en-US" sz="1400" b="1" i="1" dirty="0">
                                      <a:solidFill>
                                        <a:srgbClr val="000000"/>
                                      </a:solidFill>
                                      <a:latin typeface="Cambria Math"/>
                                      <a:ea typeface="Malgun Gothic"/>
                                      <a:cs typeface="Times New Roman"/>
                                    </a:rPr>
                                    <m:t>𝒔</m:t>
                                  </m:r>
                                  <m:r>
                                    <a:rPr lang="en-US" sz="1400" b="1" i="1" baseline="-25000" dirty="0" smtClean="0">
                                      <a:solidFill>
                                        <a:srgbClr val="000000"/>
                                      </a:solidFill>
                                      <a:latin typeface="Cambria Math"/>
                                      <a:ea typeface="Malgun Gothic"/>
                                      <a:cs typeface="Times New Roman"/>
                                    </a:rPr>
                                    <m:t>𝟐</m:t>
                                  </m:r>
                                </m:e>
                              </m:acc>
                            </m:oMath>
                          </a14:m>
                          <a:r>
                            <a:rPr lang="en-US" sz="1400" b="1" dirty="0"/>
                            <a:t> </a:t>
                          </a:r>
                          <a:r>
                            <a:rPr lang="en-US" sz="1400" b="1" dirty="0" smtClean="0"/>
                            <a:t> </a:t>
                          </a:r>
                        </a:p>
                      </a:txBody>
                      <a:tcPr/>
                    </a:tc>
                  </a:tr>
                </a:tbl>
              </a:graphicData>
            </a:graphic>
          </p:graphicFrame>
        </mc:Choice>
        <mc:Fallback xmlns="">
          <p:graphicFrame>
            <p:nvGraphicFramePr>
              <p:cNvPr id="405" name="Table 404"/>
              <p:cNvGraphicFramePr>
                <a:graphicFrameLocks noGrp="1"/>
              </p:cNvGraphicFramePr>
              <p:nvPr>
                <p:extLst>
                  <p:ext uri="{D42A27DB-BD31-4B8C-83A1-F6EECF244321}">
                    <p14:modId xmlns:p14="http://schemas.microsoft.com/office/powerpoint/2010/main" val="1436969451"/>
                  </p:ext>
                </p:extLst>
              </p:nvPr>
            </p:nvGraphicFramePr>
            <p:xfrm>
              <a:off x="548777" y="5532120"/>
              <a:ext cx="5791200" cy="563880"/>
            </p:xfrm>
            <a:graphic>
              <a:graphicData uri="http://schemas.openxmlformats.org/drawingml/2006/table">
                <a:tbl>
                  <a:tblPr firstRow="1" bandRow="1">
                    <a:tableStyleId>{5940675A-B579-460E-94D1-54222C63F5DA}</a:tableStyleId>
                  </a:tblPr>
                  <a:tblGrid>
                    <a:gridCol w="5791200"/>
                  </a:tblGrid>
                  <a:tr h="259080">
                    <a:tc>
                      <a:txBody>
                        <a:bodyPr/>
                        <a:lstStyle/>
                        <a:p>
                          <a:pPr algn="ctr"/>
                          <a:r>
                            <a:rPr lang="en-US" sz="1100" dirty="0" smtClean="0"/>
                            <a:t>Preamble: 4 symbols</a:t>
                          </a:r>
                          <a:endParaRPr lang="en-US" sz="1100" dirty="0"/>
                        </a:p>
                      </a:txBody>
                      <a:tcPr/>
                    </a:tc>
                  </a:tr>
                  <a:tr h="304800">
                    <a:tc>
                      <a:txBody>
                        <a:bodyPr/>
                        <a:lstStyle/>
                        <a:p>
                          <a:endParaRPr lang="en-US"/>
                        </a:p>
                      </a:txBody>
                      <a:tcPr>
                        <a:blipFill rotWithShape="1">
                          <a:blip r:embed="rId5"/>
                          <a:stretch>
                            <a:fillRect t="-86000" r="-105" b="-20000"/>
                          </a:stretch>
                        </a:blipFill>
                      </a:tcPr>
                    </a:tc>
                  </a:tr>
                </a:tbl>
              </a:graphicData>
            </a:graphic>
          </p:graphicFrame>
        </mc:Fallback>
      </mc:AlternateContent>
      <p:grpSp>
        <p:nvGrpSpPr>
          <p:cNvPr id="406" name="Group 405"/>
          <p:cNvGrpSpPr/>
          <p:nvPr/>
        </p:nvGrpSpPr>
        <p:grpSpPr>
          <a:xfrm>
            <a:off x="7281551" y="2394466"/>
            <a:ext cx="1329049" cy="2101334"/>
            <a:chOff x="4766951" y="2338349"/>
            <a:chExt cx="1329049" cy="2101334"/>
          </a:xfrm>
        </p:grpSpPr>
        <p:sp>
          <p:nvSpPr>
            <p:cNvPr id="407" name="Oval 406"/>
            <p:cNvSpPr/>
            <p:nvPr/>
          </p:nvSpPr>
          <p:spPr>
            <a:xfrm>
              <a:off x="4949661" y="309879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4949661" y="3604975"/>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TextBox 408"/>
            <p:cNvSpPr txBox="1"/>
            <p:nvPr/>
          </p:nvSpPr>
          <p:spPr>
            <a:xfrm>
              <a:off x="5193480" y="3069669"/>
              <a:ext cx="902520" cy="307777"/>
            </a:xfrm>
            <a:prstGeom prst="rect">
              <a:avLst/>
            </a:prstGeom>
            <a:noFill/>
          </p:spPr>
          <p:txBody>
            <a:bodyPr wrap="square" rtlCol="0">
              <a:spAutoFit/>
            </a:bodyPr>
            <a:lstStyle/>
            <a:p>
              <a:r>
                <a:rPr lang="en-US" sz="1400" dirty="0" smtClean="0"/>
                <a:t>LED on</a:t>
              </a:r>
              <a:endParaRPr lang="en-US" sz="1400" baseline="-25000" dirty="0"/>
            </a:p>
          </p:txBody>
        </p:sp>
        <p:sp>
          <p:nvSpPr>
            <p:cNvPr id="410" name="TextBox 409"/>
            <p:cNvSpPr txBox="1"/>
            <p:nvPr/>
          </p:nvSpPr>
          <p:spPr>
            <a:xfrm>
              <a:off x="5193480" y="3581400"/>
              <a:ext cx="902520" cy="307777"/>
            </a:xfrm>
            <a:prstGeom prst="rect">
              <a:avLst/>
            </a:prstGeom>
            <a:noFill/>
          </p:spPr>
          <p:txBody>
            <a:bodyPr wrap="square" rtlCol="0">
              <a:spAutoFit/>
            </a:bodyPr>
            <a:lstStyle/>
            <a:p>
              <a:r>
                <a:rPr lang="en-US" sz="1400" dirty="0" smtClean="0"/>
                <a:t>LED off</a:t>
              </a:r>
              <a:endParaRPr lang="en-US" sz="1400" baseline="-25000" dirty="0"/>
            </a:p>
          </p:txBody>
        </p:sp>
        <p:cxnSp>
          <p:nvCxnSpPr>
            <p:cNvPr id="411" name="Straight Connector 410"/>
            <p:cNvCxnSpPr/>
            <p:nvPr/>
          </p:nvCxnSpPr>
          <p:spPr bwMode="auto">
            <a:xfrm>
              <a:off x="4766951" y="2338349"/>
              <a:ext cx="0" cy="210133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2"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46679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1752600" y="2897188"/>
            <a:ext cx="6019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3600" dirty="0"/>
              <a:t>PHY </a:t>
            </a:r>
            <a:r>
              <a:rPr lang="en-US" altLang="en-US" sz="3600" dirty="0" smtClean="0"/>
              <a:t>design considerations</a:t>
            </a:r>
            <a:endParaRPr lang="en-US" altLang="en-US" sz="36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04744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30</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3471863" y="609600"/>
            <a:ext cx="19909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dirty="0"/>
              <a:t>PHY Summary</a:t>
            </a:r>
          </a:p>
        </p:txBody>
      </p:sp>
      <p:sp>
        <p:nvSpPr>
          <p:cNvPr id="9" name="Text Box 3"/>
          <p:cNvSpPr txBox="1">
            <a:spLocks noChangeArrowheads="1"/>
          </p:cNvSpPr>
          <p:nvPr/>
        </p:nvSpPr>
        <p:spPr bwMode="auto">
          <a:xfrm>
            <a:off x="558800" y="1095613"/>
            <a:ext cx="834390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eaLnBrk="0" hangingPunct="0">
              <a:buFont typeface="Wingdings" panose="05000000000000000000" pitchFamily="2" charset="2"/>
              <a:buChar char="q"/>
            </a:pPr>
            <a:r>
              <a:rPr lang="en-US" altLang="en-US" sz="1800" dirty="0" smtClean="0"/>
              <a:t> </a:t>
            </a:r>
            <a:r>
              <a:rPr lang="en-US" altLang="en-US" sz="1600" dirty="0" smtClean="0"/>
              <a:t>The proposed PHY modes using SM-PSK schemes are</a:t>
            </a:r>
          </a:p>
          <a:p>
            <a:pPr marL="742950" lvl="1" indent="-285750" eaLnBrk="0" hangingPunct="0">
              <a:buFont typeface="Wingdings" panose="05000000000000000000" pitchFamily="2" charset="2"/>
              <a:buChar char="§"/>
            </a:pPr>
            <a:r>
              <a:rPr lang="en-US" altLang="en-US" sz="1600" dirty="0" smtClean="0"/>
              <a:t>In flicker-free</a:t>
            </a:r>
          </a:p>
          <a:p>
            <a:pPr marL="742950" lvl="1" indent="-285750" eaLnBrk="0" hangingPunct="0">
              <a:buFont typeface="Wingdings" panose="05000000000000000000" pitchFamily="2" charset="2"/>
              <a:buChar char="§"/>
            </a:pPr>
            <a:r>
              <a:rPr lang="en-US" altLang="en-US" sz="1600" dirty="0" smtClean="0"/>
              <a:t>Compatible to varying frame rate </a:t>
            </a:r>
          </a:p>
          <a:p>
            <a:pPr marL="742950" lvl="1" indent="-285750" eaLnBrk="0" hangingPunct="0">
              <a:buFont typeface="Wingdings" panose="05000000000000000000" pitchFamily="2" charset="2"/>
              <a:buChar char="§"/>
            </a:pPr>
            <a:r>
              <a:rPr lang="en-US" altLang="en-US" sz="1600" dirty="0" smtClean="0"/>
              <a:t>Able to cancel the bad-sampling problem due to long exposure time of global shutter camera receiver</a:t>
            </a:r>
          </a:p>
          <a:p>
            <a:pPr marL="1200150" lvl="2" indent="-285750" eaLnBrk="0" hangingPunct="0">
              <a:buFont typeface="Arial" panose="020B0604020202020204" pitchFamily="34" charset="0"/>
              <a:buChar char="•"/>
            </a:pPr>
            <a:endParaRPr lang="en-US" altLang="en-US" sz="1600" dirty="0"/>
          </a:p>
          <a:p>
            <a:pPr marL="342900" indent="-342900">
              <a:buFont typeface="Wingdings" panose="05000000000000000000" pitchFamily="2" charset="2"/>
              <a:buChar char="q"/>
            </a:pPr>
            <a:r>
              <a:rPr lang="en-US" sz="1600" dirty="0" smtClean="0"/>
              <a:t>Performance: </a:t>
            </a:r>
          </a:p>
          <a:p>
            <a:pPr marL="800100" lvl="1" indent="-342900">
              <a:buFont typeface="Wingdings" panose="05000000000000000000" pitchFamily="2" charset="2"/>
              <a:buChar char="§"/>
            </a:pPr>
            <a:r>
              <a:rPr lang="en-US" sz="1600" dirty="0"/>
              <a:t>The data rate is from kbps to tens of kbps based upon the number of LEDs</a:t>
            </a:r>
          </a:p>
          <a:p>
            <a:pPr marL="800100" lvl="1" indent="-342900">
              <a:buFont typeface="Wingdings" panose="05000000000000000000" pitchFamily="2" charset="2"/>
              <a:buChar char="§"/>
            </a:pPr>
            <a:r>
              <a:rPr lang="en-US" sz="1600" dirty="0" smtClean="0"/>
              <a:t>The S2-PSK provides highest data rate</a:t>
            </a:r>
          </a:p>
          <a:p>
            <a:pPr marL="800100" lvl="1" indent="-342900">
              <a:buFont typeface="Wingdings" panose="05000000000000000000" pitchFamily="2" charset="2"/>
              <a:buChar char="§"/>
            </a:pPr>
            <a:r>
              <a:rPr lang="en-US" sz="1600" dirty="0" smtClean="0"/>
              <a:t>The DM8-PSK provides dimming feature in steps of 12.5%</a:t>
            </a:r>
          </a:p>
          <a:p>
            <a:pPr marL="342900" indent="-342900">
              <a:buFont typeface="Wingdings" panose="05000000000000000000" pitchFamily="2" charset="2"/>
              <a:buChar char="q"/>
            </a:pPr>
            <a:endParaRPr lang="en-US" sz="1600" dirty="0" smtClean="0"/>
          </a:p>
          <a:p>
            <a:pPr marL="285750" indent="-285750">
              <a:buFont typeface="Wingdings" panose="05000000000000000000" pitchFamily="2" charset="2"/>
              <a:buChar char="q"/>
            </a:pPr>
            <a:r>
              <a:rPr lang="en-US" sz="1600" dirty="0" smtClean="0"/>
              <a:t>In case of single LED, the S2-PSK scheme is compatible to both global shutter and rolling shutter receiver type.</a:t>
            </a:r>
          </a:p>
          <a:p>
            <a:pPr marL="285750" indent="-285750">
              <a:buFont typeface="Wingdings" panose="05000000000000000000" pitchFamily="2" charset="2"/>
              <a:buChar char="q"/>
            </a:pPr>
            <a:endParaRPr lang="en-US" sz="1600" dirty="0"/>
          </a:p>
          <a:p>
            <a:pPr marL="285750" indent="-285750">
              <a:buFont typeface="Wingdings" panose="05000000000000000000" pitchFamily="2" charset="2"/>
              <a:buChar char="q"/>
            </a:pPr>
            <a:r>
              <a:rPr lang="en-US" sz="1600" dirty="0" smtClean="0"/>
              <a:t>The PHY frame structure is considered.</a:t>
            </a:r>
          </a:p>
          <a:p>
            <a:pPr marL="742950" lvl="1" indent="-285750">
              <a:buFont typeface="Wingdings" panose="05000000000000000000" pitchFamily="2" charset="2"/>
              <a:buChar char="§"/>
            </a:pPr>
            <a:endParaRPr lang="en-US" sz="1600" dirty="0" smtClean="0"/>
          </a:p>
        </p:txBody>
      </p:sp>
      <p:sp>
        <p:nvSpPr>
          <p:cNvPr id="1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89443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31</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3190875" y="2897188"/>
            <a:ext cx="22076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fontAlgn="base">
              <a:spcBef>
                <a:spcPct val="0"/>
              </a:spcBef>
              <a:spcAft>
                <a:spcPct val="0"/>
              </a:spcAft>
              <a:defRPr sz="1200">
                <a:solidFill>
                  <a:schemeClr val="tx1"/>
                </a:solidFill>
                <a:latin typeface="Times New Roman" pitchFamily="18" charset="0"/>
                <a:cs typeface="Arial" charset="0"/>
              </a:defRPr>
            </a:lvl6pPr>
            <a:lvl7pPr marL="2971800" indent="-228600" fontAlgn="base">
              <a:spcBef>
                <a:spcPct val="0"/>
              </a:spcBef>
              <a:spcAft>
                <a:spcPct val="0"/>
              </a:spcAft>
              <a:defRPr sz="1200">
                <a:solidFill>
                  <a:schemeClr val="tx1"/>
                </a:solidFill>
                <a:latin typeface="Times New Roman" pitchFamily="18" charset="0"/>
                <a:cs typeface="Arial" charset="0"/>
              </a:defRPr>
            </a:lvl7pPr>
            <a:lvl8pPr marL="3429000" indent="-228600" fontAlgn="base">
              <a:spcBef>
                <a:spcPct val="0"/>
              </a:spcBef>
              <a:spcAft>
                <a:spcPct val="0"/>
              </a:spcAft>
              <a:defRPr sz="1200">
                <a:solidFill>
                  <a:schemeClr val="tx1"/>
                </a:solidFill>
                <a:latin typeface="Times New Roman" pitchFamily="18" charset="0"/>
                <a:cs typeface="Arial" charset="0"/>
              </a:defRPr>
            </a:lvl8pPr>
            <a:lvl9pPr marL="3886200" indent="-228600" fontAlgn="base">
              <a:spcBef>
                <a:spcPct val="0"/>
              </a:spcBef>
              <a:spcAft>
                <a:spcPct val="0"/>
              </a:spcAft>
              <a:defRPr sz="1200">
                <a:solidFill>
                  <a:schemeClr val="tx1"/>
                </a:solidFill>
                <a:latin typeface="Times New Roman" pitchFamily="18" charset="0"/>
                <a:cs typeface="Arial" charset="0"/>
              </a:defRPr>
            </a:lvl9pPr>
          </a:lstStyle>
          <a:p>
            <a:pPr eaLnBrk="0" hangingPunct="0"/>
            <a:r>
              <a:rPr lang="en-US" altLang="en-US" sz="4000" dirty="0" smtClean="0"/>
              <a:t>Appendix</a:t>
            </a:r>
            <a:endParaRPr lang="en-US" altLang="en-US" sz="40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06935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32</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69"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Scenarios for SM-PSK and DSM-PSK </a:t>
            </a:r>
            <a:endParaRPr lang="en-US" altLang="en-US"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168620911"/>
              </p:ext>
            </p:extLst>
          </p:nvPr>
        </p:nvGraphicFramePr>
        <p:xfrm>
          <a:off x="1146175" y="1421942"/>
          <a:ext cx="6626225" cy="4968875"/>
        </p:xfrm>
        <a:graphic>
          <a:graphicData uri="http://schemas.openxmlformats.org/presentationml/2006/ole">
            <mc:AlternateContent xmlns:mc="http://schemas.openxmlformats.org/markup-compatibility/2006">
              <mc:Choice xmlns:v="urn:schemas-microsoft-com:vml" Requires="v">
                <p:oleObj spid="_x0000_s1118" name="Visio" r:id="rId3" imgW="25777976" imgH="20463300" progId="Visio.Drawing.11">
                  <p:embed/>
                </p:oleObj>
              </mc:Choice>
              <mc:Fallback>
                <p:oleObj name="Visio" r:id="rId3" imgW="25777976" imgH="20463300"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175" y="1421942"/>
                        <a:ext cx="66262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 name="TextBox 73"/>
          <p:cNvSpPr txBox="1"/>
          <p:nvPr/>
        </p:nvSpPr>
        <p:spPr>
          <a:xfrm>
            <a:off x="1552210" y="4181017"/>
            <a:ext cx="1391728" cy="30777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dirty="0" smtClean="0"/>
              <a:t>SM-PSK signal</a:t>
            </a:r>
            <a:endParaRPr lang="en-US" sz="1400" dirty="0"/>
          </a:p>
        </p:txBody>
      </p:sp>
      <p:sp>
        <p:nvSpPr>
          <p:cNvPr id="75" name="TextBox 74"/>
          <p:cNvSpPr txBox="1"/>
          <p:nvPr/>
        </p:nvSpPr>
        <p:spPr>
          <a:xfrm>
            <a:off x="4114974" y="1558375"/>
            <a:ext cx="1391728" cy="30777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dirty="0" smtClean="0"/>
              <a:t>SM-PSK signal</a:t>
            </a:r>
            <a:endParaRPr lang="en-US" sz="1400" dirty="0"/>
          </a:p>
        </p:txBody>
      </p:sp>
      <p:sp>
        <p:nvSpPr>
          <p:cNvPr id="76" name="TextBox 75"/>
          <p:cNvSpPr txBox="1"/>
          <p:nvPr/>
        </p:nvSpPr>
        <p:spPr>
          <a:xfrm>
            <a:off x="5999672" y="1698298"/>
            <a:ext cx="1391728" cy="30777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dirty="0" smtClean="0"/>
              <a:t>SM-PSK signal</a:t>
            </a:r>
            <a:endParaRPr lang="en-US" sz="1400" dirty="0"/>
          </a:p>
        </p:txBody>
      </p:sp>
      <p:sp>
        <p:nvSpPr>
          <p:cNvPr id="1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46080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33</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0"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DSM-PSK and Color transmission</a:t>
            </a:r>
            <a:endParaRPr lang="en-US" altLang="en-US" sz="2400" b="1" dirty="0"/>
          </a:p>
        </p:txBody>
      </p:sp>
      <p:sp>
        <p:nvSpPr>
          <p:cNvPr id="3" name="Rectangle 2"/>
          <p:cNvSpPr/>
          <p:nvPr/>
        </p:nvSpPr>
        <p:spPr>
          <a:xfrm>
            <a:off x="4067534" y="1407299"/>
            <a:ext cx="1389932" cy="276999"/>
          </a:xfrm>
          <a:prstGeom prst="rect">
            <a:avLst/>
          </a:prstGeom>
        </p:spPr>
        <p:txBody>
          <a:bodyPr wrap="none">
            <a:spAutoFit/>
          </a:bodyPr>
          <a:lstStyle/>
          <a:p>
            <a:r>
              <a:rPr lang="en-US" altLang="en-US" dirty="0" smtClean="0"/>
              <a:t>Will be added later.</a:t>
            </a:r>
            <a:endParaRPr lang="en-US" dirty="0"/>
          </a:p>
        </p:txBody>
      </p:sp>
      <p:sp>
        <p:nvSpPr>
          <p:cNvPr id="1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89705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4</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9" name="Content Placeholder 2"/>
          <p:cNvSpPr txBox="1">
            <a:spLocks/>
          </p:cNvSpPr>
          <p:nvPr/>
        </p:nvSpPr>
        <p:spPr>
          <a:xfrm>
            <a:off x="609600" y="1371600"/>
            <a:ext cx="8305800" cy="4724400"/>
          </a:xfrm>
          <a:prstGeom prst="rect">
            <a:avLst/>
          </a:prstGeom>
        </p:spPr>
        <p:txBody>
          <a:bodyPr>
            <a:no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altLang="en-US" sz="1800" dirty="0" smtClean="0"/>
              <a:t>Flicker mitigation</a:t>
            </a:r>
            <a:endParaRPr lang="en-US" altLang="en-US" sz="1600" dirty="0"/>
          </a:p>
          <a:p>
            <a:pPr lvl="1">
              <a:buFont typeface="Wingdings" panose="05000000000000000000" pitchFamily="2" charset="2"/>
              <a:buChar char="§"/>
            </a:pPr>
            <a:r>
              <a:rPr lang="en-US" altLang="en-US" sz="1800" dirty="0" smtClean="0"/>
              <a:t>The flicker-free band is used.</a:t>
            </a:r>
          </a:p>
          <a:p>
            <a:pPr lvl="1">
              <a:buFont typeface="Wingdings" panose="05000000000000000000" pitchFamily="2" charset="2"/>
              <a:buChar char="§"/>
            </a:pPr>
            <a:endParaRPr lang="en-US" altLang="en-US" sz="900" dirty="0"/>
          </a:p>
          <a:p>
            <a:pPr>
              <a:buFont typeface="Wingdings" panose="05000000000000000000" pitchFamily="2" charset="2"/>
              <a:buChar char="q"/>
            </a:pPr>
            <a:r>
              <a:rPr lang="en-US" altLang="en-US" sz="1800" dirty="0" smtClean="0"/>
              <a:t>Frame </a:t>
            </a:r>
            <a:r>
              <a:rPr lang="en-US" altLang="en-US" sz="1800" dirty="0"/>
              <a:t>rate variation Mitigation</a:t>
            </a:r>
            <a:endParaRPr lang="en-US" altLang="en-US" sz="1600" dirty="0"/>
          </a:p>
          <a:p>
            <a:pPr lvl="1">
              <a:buFont typeface="Wingdings" panose="05000000000000000000" pitchFamily="2" charset="2"/>
              <a:buChar char="§"/>
            </a:pPr>
            <a:r>
              <a:rPr lang="en-US" altLang="en-US" sz="1800" dirty="0"/>
              <a:t>The variation is irregular, but the range &gt; 20 </a:t>
            </a:r>
            <a:r>
              <a:rPr lang="en-US" altLang="en-US" sz="1800" dirty="0" smtClean="0"/>
              <a:t>fps</a:t>
            </a:r>
          </a:p>
          <a:p>
            <a:pPr lvl="1">
              <a:buFont typeface="Wingdings" panose="05000000000000000000" pitchFamily="2" charset="2"/>
              <a:buChar char="§"/>
            </a:pPr>
            <a:endParaRPr lang="en-US" altLang="en-US" sz="900" dirty="0"/>
          </a:p>
          <a:p>
            <a:pPr>
              <a:buFont typeface="Wingdings" panose="05000000000000000000" pitchFamily="2" charset="2"/>
              <a:buChar char="q"/>
            </a:pPr>
            <a:r>
              <a:rPr lang="en-US" altLang="en-US" sz="1800" dirty="0" smtClean="0"/>
              <a:t>Spatial MIMO to target high link rate for a global shutter receiver</a:t>
            </a:r>
          </a:p>
          <a:p>
            <a:pPr lvl="1">
              <a:buFont typeface="Wingdings" panose="05000000000000000000" pitchFamily="2" charset="2"/>
              <a:buChar char="§"/>
            </a:pPr>
            <a:r>
              <a:rPr lang="en-US" altLang="en-US" sz="1800" dirty="0" smtClean="0"/>
              <a:t>Link rate goal is </a:t>
            </a:r>
            <a:r>
              <a:rPr lang="en-US" altLang="en-US" sz="1800" b="1" dirty="0" smtClean="0"/>
              <a:t>kbps - Mbps</a:t>
            </a:r>
          </a:p>
          <a:p>
            <a:pPr lvl="1">
              <a:buFont typeface="Wingdings" panose="05000000000000000000" pitchFamily="2" charset="2"/>
              <a:buChar char="§"/>
            </a:pPr>
            <a:endParaRPr lang="en-US" altLang="en-US" sz="900" dirty="0" smtClean="0"/>
          </a:p>
          <a:p>
            <a:pPr>
              <a:buFont typeface="Wingdings" panose="05000000000000000000" pitchFamily="2" charset="2"/>
              <a:buChar char="q"/>
            </a:pPr>
            <a:r>
              <a:rPr lang="en-US" altLang="en-US" sz="1800" dirty="0" smtClean="0"/>
              <a:t>Dimming support </a:t>
            </a:r>
          </a:p>
          <a:p>
            <a:pPr lvl="1">
              <a:buFont typeface="Wingdings" panose="05000000000000000000" pitchFamily="2" charset="2"/>
              <a:buChar char="§"/>
            </a:pPr>
            <a:r>
              <a:rPr lang="en-US" altLang="en-US" sz="1800" dirty="0" smtClean="0"/>
              <a:t>Dimming is supported in </a:t>
            </a:r>
            <a:r>
              <a:rPr lang="en-US" altLang="en-US" sz="1800" b="1" dirty="0" smtClean="0"/>
              <a:t>steps of &lt;20%</a:t>
            </a:r>
          </a:p>
          <a:p>
            <a:pPr>
              <a:buFont typeface="Wingdings" panose="05000000000000000000" pitchFamily="2" charset="2"/>
              <a:buChar char="q"/>
            </a:pPr>
            <a:endParaRPr lang="en-US" altLang="en-US" sz="900" dirty="0" smtClean="0"/>
          </a:p>
          <a:p>
            <a:pPr>
              <a:buFont typeface="Wingdings" panose="05000000000000000000" pitchFamily="2" charset="2"/>
              <a:buChar char="q"/>
            </a:pPr>
            <a:r>
              <a:rPr lang="en-US" altLang="en-US" sz="1800" dirty="0" smtClean="0"/>
              <a:t>Error correction</a:t>
            </a:r>
          </a:p>
          <a:p>
            <a:pPr lvl="1">
              <a:buFont typeface="Wingdings" panose="05000000000000000000" pitchFamily="2" charset="2"/>
              <a:buChar char="§"/>
            </a:pPr>
            <a:r>
              <a:rPr lang="en-US" altLang="en-US" sz="1800" dirty="0" smtClean="0"/>
              <a:t>Cancel error due to long exposure time</a:t>
            </a:r>
          </a:p>
        </p:txBody>
      </p:sp>
      <p:sp>
        <p:nvSpPr>
          <p:cNvPr id="10" name="Rectangle 9"/>
          <p:cNvSpPr/>
          <p:nvPr/>
        </p:nvSpPr>
        <p:spPr>
          <a:xfrm>
            <a:off x="284141" y="685800"/>
            <a:ext cx="8326459" cy="461665"/>
          </a:xfrm>
          <a:prstGeom prst="rect">
            <a:avLst/>
          </a:prstGeom>
        </p:spPr>
        <p:txBody>
          <a:bodyPr wrap="square">
            <a:spAutoFit/>
          </a:bodyPr>
          <a:lstStyle/>
          <a:p>
            <a:pPr algn="ctr"/>
            <a:r>
              <a:rPr lang="en-US" sz="2400" b="1" dirty="0" smtClean="0"/>
              <a:t>Considerations for PHY design</a:t>
            </a:r>
            <a:endParaRPr lang="en-US" sz="2400" dirty="0"/>
          </a:p>
        </p:txBody>
      </p:sp>
      <p:sp>
        <p:nvSpPr>
          <p:cNvPr id="1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40276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5</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1752600" y="2897188"/>
            <a:ext cx="6019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3600" dirty="0" smtClean="0"/>
              <a:t>Detail of technologies</a:t>
            </a:r>
            <a:endParaRPr lang="en-US" altLang="en-US" sz="36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21530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6</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1752600" y="2897188"/>
            <a:ext cx="6019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3600" dirty="0" smtClean="0"/>
              <a:t>Spatial 2-PSK</a:t>
            </a:r>
            <a:endParaRPr lang="en-US" altLang="en-US" sz="36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85321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7</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9"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Spatial 2-PSK (S2-PSK)</a:t>
            </a:r>
            <a:endParaRPr lang="en-US" altLang="en-US" sz="2400" b="1" dirty="0"/>
          </a:p>
        </p:txBody>
      </p:sp>
      <p:sp>
        <p:nvSpPr>
          <p:cNvPr id="10" name="TextBox 85"/>
          <p:cNvSpPr txBox="1">
            <a:spLocks noChangeArrowheads="1"/>
          </p:cNvSpPr>
          <p:nvPr/>
        </p:nvSpPr>
        <p:spPr bwMode="auto">
          <a:xfrm>
            <a:off x="127696" y="2743200"/>
            <a:ext cx="34712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a:t>Bit </a:t>
            </a:r>
            <a:r>
              <a:rPr lang="en-US" altLang="en-US" b="1" dirty="0" smtClean="0"/>
              <a:t>definition (Encoding):</a:t>
            </a:r>
          </a:p>
          <a:p>
            <a:pPr marL="628650" lvl="1" indent="-171450">
              <a:buFont typeface="Wingdings" panose="05000000000000000000" pitchFamily="2" charset="2"/>
              <a:buChar char="§"/>
            </a:pPr>
            <a:r>
              <a:rPr lang="en-US" altLang="en-US" dirty="0"/>
              <a:t>Same </a:t>
            </a:r>
            <a:r>
              <a:rPr lang="en-US" altLang="en-US" dirty="0" smtClean="0"/>
              <a:t>frequency and amplitude</a:t>
            </a:r>
            <a:endParaRPr lang="en-US" altLang="en-US" dirty="0"/>
          </a:p>
          <a:p>
            <a:pPr marL="628650" lvl="1" indent="-171450">
              <a:buFont typeface="Wingdings" panose="05000000000000000000" pitchFamily="2" charset="2"/>
              <a:buChar char="§"/>
            </a:pPr>
            <a:r>
              <a:rPr lang="en-US" altLang="en-US" dirty="0" smtClean="0"/>
              <a:t>Inverse phase </a:t>
            </a:r>
          </a:p>
          <a:p>
            <a:pPr lvl="1"/>
            <a:r>
              <a:rPr lang="en-US" altLang="en-US" dirty="0" smtClean="0"/>
              <a:t>(bit 1 phase = 0; bit 0 phase = 180</a:t>
            </a:r>
            <a:endParaRPr lang="en-US" altLang="en-US" b="1" i="1" dirty="0"/>
          </a:p>
        </p:txBody>
      </p:sp>
      <p:pic>
        <p:nvPicPr>
          <p:cNvPr id="21" name="Picture 20" descr="C:\Users\Tr nguyen\Desktop\REPORT\Flicker\bit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587" y="3623448"/>
            <a:ext cx="2513013" cy="110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35"/>
          <p:cNvSpPr txBox="1">
            <a:spLocks noChangeArrowheads="1"/>
          </p:cNvSpPr>
          <p:nvPr/>
        </p:nvSpPr>
        <p:spPr bwMode="auto">
          <a:xfrm>
            <a:off x="4120333" y="1295400"/>
            <a:ext cx="11031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Decoding </a:t>
            </a:r>
            <a:endParaRPr lang="en-US" alt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9" y="4543897"/>
            <a:ext cx="2409822" cy="713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8" name="Straight Connector 37"/>
          <p:cNvCxnSpPr/>
          <p:nvPr/>
        </p:nvCxnSpPr>
        <p:spPr bwMode="auto">
          <a:xfrm>
            <a:off x="4953000" y="1940779"/>
            <a:ext cx="0" cy="2512483"/>
          </a:xfrm>
          <a:prstGeom prst="line">
            <a:avLst/>
          </a:prstGeom>
          <a:solidFill>
            <a:schemeClr val="accent1"/>
          </a:solidFill>
          <a:ln w="635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a:off x="6477000" y="1900032"/>
            <a:ext cx="0" cy="2512483"/>
          </a:xfrm>
          <a:prstGeom prst="line">
            <a:avLst/>
          </a:prstGeom>
          <a:solidFill>
            <a:schemeClr val="accent1"/>
          </a:solidFill>
          <a:ln w="635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3" name="TextBox 85"/>
              <p:cNvSpPr txBox="1">
                <a:spLocks noChangeArrowheads="1"/>
              </p:cNvSpPr>
              <p:nvPr/>
            </p:nvSpPr>
            <p:spPr bwMode="auto">
              <a:xfrm>
                <a:off x="2895600" y="4916269"/>
                <a:ext cx="6248827"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Decoding principle (applied for a random sampling):</a:t>
                </a:r>
              </a:p>
              <a:p>
                <a:pPr marL="628650" lvl="1" indent="-171450">
                  <a:buFont typeface="Wingdings" panose="05000000000000000000" pitchFamily="2" charset="2"/>
                  <a:buChar char="§"/>
                </a:pPr>
                <a:r>
                  <a:rPr lang="en-US" altLang="en-US" dirty="0" smtClean="0"/>
                  <a:t>The state of bit 1 is always equal to the state </a:t>
                </a:r>
                <a:r>
                  <a:rPr lang="en-US" altLang="en-US" dirty="0"/>
                  <a:t>of </a:t>
                </a:r>
                <a:r>
                  <a:rPr lang="en-US" altLang="en-US" dirty="0" smtClean="0"/>
                  <a:t>the reference signal 	</a:t>
                </a:r>
                <a:r>
                  <a:rPr lang="en-US" altLang="en-US" b="1" dirty="0" smtClean="0"/>
                  <a:t>(</a:t>
                </a:r>
                <a:r>
                  <a:rPr lang="en-US" b="1" dirty="0"/>
                  <a:t>x</a:t>
                </a:r>
                <a:r>
                  <a:rPr lang="en-US" b="1" baseline="-25000" dirty="0"/>
                  <a:t>1</a:t>
                </a:r>
                <a:r>
                  <a:rPr lang="en-US" b="1" dirty="0"/>
                  <a:t> = </a:t>
                </a:r>
                <a:r>
                  <a:rPr lang="en-US" b="1" dirty="0" err="1" smtClean="0"/>
                  <a:t>x</a:t>
                </a:r>
                <a:r>
                  <a:rPr lang="en-US" b="1" baseline="-25000" dirty="0" err="1" smtClean="0"/>
                  <a:t>r</a:t>
                </a:r>
                <a:r>
                  <a:rPr lang="en-US" b="1" dirty="0"/>
                  <a:t>)</a:t>
                </a:r>
                <a:endParaRPr lang="en-US" altLang="en-US" b="1" dirty="0" smtClean="0"/>
              </a:p>
              <a:p>
                <a:pPr marL="628650" lvl="1" indent="-171450">
                  <a:buFont typeface="Wingdings" panose="05000000000000000000" pitchFamily="2" charset="2"/>
                  <a:buChar char="§"/>
                </a:pPr>
                <a:r>
                  <a:rPr lang="en-US" altLang="en-US" dirty="0"/>
                  <a:t>The state of bit </a:t>
                </a:r>
                <a:r>
                  <a:rPr lang="en-US" altLang="en-US" dirty="0" smtClean="0"/>
                  <a:t>0 </a:t>
                </a:r>
                <a:r>
                  <a:rPr lang="en-US" altLang="en-US" dirty="0"/>
                  <a:t>is always </a:t>
                </a:r>
                <a:r>
                  <a:rPr lang="en-US" altLang="en-US" dirty="0" smtClean="0"/>
                  <a:t>inverse </a:t>
                </a:r>
                <a:r>
                  <a:rPr lang="en-US" altLang="en-US" dirty="0"/>
                  <a:t>to the state of the reference </a:t>
                </a:r>
                <a:r>
                  <a:rPr lang="en-US" altLang="en-US" dirty="0" smtClean="0"/>
                  <a:t>signal 	</a:t>
                </a:r>
                <a:r>
                  <a:rPr lang="en-US" altLang="en-US" b="1" dirty="0" smtClean="0"/>
                  <a:t>(</a:t>
                </a:r>
                <a:r>
                  <a:rPr lang="en-US" b="1" dirty="0" smtClean="0"/>
                  <a:t>x</a:t>
                </a:r>
                <a:r>
                  <a:rPr lang="en-US" b="1" baseline="-25000" dirty="0" smtClean="0"/>
                  <a:t>0</a:t>
                </a:r>
                <a:r>
                  <a:rPr lang="en-US" b="1" dirty="0" smtClean="0"/>
                  <a:t> </a:t>
                </a:r>
                <a:r>
                  <a:rPr lang="en-US" b="1" dirty="0"/>
                  <a:t>= </a:t>
                </a:r>
                <a14:m>
                  <m:oMath xmlns:m="http://schemas.openxmlformats.org/officeDocument/2006/math">
                    <m:acc>
                      <m:accPr>
                        <m:chr m:val="̅"/>
                        <m:ctrlPr>
                          <a:rPr lang="en-US" b="1" i="1">
                            <a:latin typeface="Cambria Math"/>
                          </a:rPr>
                        </m:ctrlPr>
                      </m:accPr>
                      <m:e>
                        <m:r>
                          <m:rPr>
                            <m:nor/>
                          </m:rPr>
                          <a:rPr lang="en-US" b="1" dirty="0"/>
                          <m:t>x</m:t>
                        </m:r>
                        <m:r>
                          <m:rPr>
                            <m:nor/>
                          </m:rPr>
                          <a:rPr lang="en-US" b="1" baseline="-25000" dirty="0"/>
                          <m:t>r</m:t>
                        </m:r>
                      </m:e>
                    </m:acc>
                  </m:oMath>
                </a14:m>
                <a:r>
                  <a:rPr lang="en-US" b="1" dirty="0" smtClean="0"/>
                  <a:t>)</a:t>
                </a:r>
                <a:endParaRPr lang="en-US" b="1" dirty="0"/>
              </a:p>
            </p:txBody>
          </p:sp>
        </mc:Choice>
        <mc:Fallback xmlns="">
          <p:sp>
            <p:nvSpPr>
              <p:cNvPr id="53" name="TextBox 85"/>
              <p:cNvSpPr txBox="1">
                <a:spLocks noRot="1" noChangeAspect="1" noMove="1" noResize="1" noEditPoints="1" noAdjustHandles="1" noChangeArrowheads="1" noChangeShapeType="1" noTextEdit="1"/>
              </p:cNvSpPr>
              <p:nvPr/>
            </p:nvSpPr>
            <p:spPr bwMode="auto">
              <a:xfrm>
                <a:off x="2895600" y="4916269"/>
                <a:ext cx="6248827" cy="646331"/>
              </a:xfrm>
              <a:prstGeom prst="rect">
                <a:avLst/>
              </a:prstGeom>
              <a:blipFill rotWithShape="1">
                <a:blip r:embed="rId4"/>
                <a:stretch>
                  <a:fillRect t="-935" r="-1463" b="-46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4" name="TextBox 38"/>
          <p:cNvSpPr txBox="1"/>
          <p:nvPr/>
        </p:nvSpPr>
        <p:spPr>
          <a:xfrm>
            <a:off x="7315200" y="1906767"/>
            <a:ext cx="1905000" cy="430887"/>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Captured reference state </a:t>
            </a:r>
          </a:p>
          <a:p>
            <a:pPr algn="ctr" fontAlgn="auto">
              <a:spcBef>
                <a:spcPts val="0"/>
              </a:spcBef>
              <a:spcAft>
                <a:spcPts val="0"/>
              </a:spcAft>
              <a:defRPr/>
            </a:pPr>
            <a:r>
              <a:rPr lang="en-US" sz="1100" dirty="0" err="1" smtClean="0">
                <a:latin typeface="+mn-lt"/>
                <a:cs typeface="+mn-cs"/>
              </a:rPr>
              <a:t>x</a:t>
            </a:r>
            <a:r>
              <a:rPr lang="en-US" sz="1100" baseline="-25000" dirty="0" err="1" smtClean="0">
                <a:latin typeface="+mn-lt"/>
                <a:cs typeface="+mn-cs"/>
              </a:rPr>
              <a:t>r</a:t>
            </a:r>
            <a:r>
              <a:rPr lang="en-US" sz="1100" dirty="0" smtClean="0">
                <a:latin typeface="+mn-lt"/>
                <a:cs typeface="+mn-cs"/>
              </a:rPr>
              <a:t> = ON</a:t>
            </a:r>
            <a:endParaRPr lang="en-US" sz="1100" dirty="0">
              <a:latin typeface="+mn-lt"/>
              <a:cs typeface="+mn-cs"/>
            </a:endParaRPr>
          </a:p>
        </p:txBody>
      </p:sp>
      <p:sp>
        <p:nvSpPr>
          <p:cNvPr id="65" name="TextBox 38"/>
          <p:cNvSpPr txBox="1"/>
          <p:nvPr/>
        </p:nvSpPr>
        <p:spPr>
          <a:xfrm>
            <a:off x="7239000" y="3049767"/>
            <a:ext cx="1777999" cy="430887"/>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Captured bit 1 state </a:t>
            </a:r>
          </a:p>
          <a:p>
            <a:pPr algn="ctr" fontAlgn="auto">
              <a:spcBef>
                <a:spcPts val="0"/>
              </a:spcBef>
              <a:spcAft>
                <a:spcPts val="0"/>
              </a:spcAft>
              <a:defRPr/>
            </a:pPr>
            <a:r>
              <a:rPr lang="en-US" sz="1100" dirty="0" smtClean="0">
                <a:latin typeface="+mn-lt"/>
                <a:cs typeface="+mn-cs"/>
              </a:rPr>
              <a:t>x</a:t>
            </a:r>
            <a:r>
              <a:rPr lang="en-US" sz="1100" baseline="-25000" dirty="0" smtClean="0">
                <a:latin typeface="+mn-lt"/>
                <a:cs typeface="+mn-cs"/>
              </a:rPr>
              <a:t>1</a:t>
            </a:r>
            <a:r>
              <a:rPr lang="en-US" sz="1100" dirty="0" smtClean="0">
                <a:latin typeface="+mn-lt"/>
                <a:cs typeface="+mn-cs"/>
              </a:rPr>
              <a:t> = </a:t>
            </a:r>
            <a:r>
              <a:rPr lang="en-US" sz="1100" dirty="0" err="1" smtClean="0"/>
              <a:t>x</a:t>
            </a:r>
            <a:r>
              <a:rPr lang="en-US" sz="1100" baseline="-25000" dirty="0" err="1" smtClean="0"/>
              <a:t>r</a:t>
            </a:r>
            <a:endParaRPr lang="en-US" sz="1100" dirty="0">
              <a:latin typeface="+mn-lt"/>
              <a:cs typeface="+mn-cs"/>
            </a:endParaRPr>
          </a:p>
        </p:txBody>
      </p:sp>
      <mc:AlternateContent xmlns:mc="http://schemas.openxmlformats.org/markup-compatibility/2006" xmlns:a14="http://schemas.microsoft.com/office/drawing/2010/main">
        <mc:Choice Requires="a14">
          <p:sp>
            <p:nvSpPr>
              <p:cNvPr id="67" name="TextBox 38"/>
              <p:cNvSpPr txBox="1"/>
              <p:nvPr/>
            </p:nvSpPr>
            <p:spPr>
              <a:xfrm>
                <a:off x="7315200" y="3949163"/>
                <a:ext cx="1739900" cy="445891"/>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Captured bit 0 state </a:t>
                </a:r>
              </a:p>
              <a:p>
                <a:pPr algn="ctr" fontAlgn="auto">
                  <a:spcBef>
                    <a:spcPts val="0"/>
                  </a:spcBef>
                  <a:spcAft>
                    <a:spcPts val="0"/>
                  </a:spcAft>
                  <a:defRPr/>
                </a:pPr>
                <a:r>
                  <a:rPr lang="en-US" sz="1100" dirty="0" smtClean="0">
                    <a:latin typeface="+mn-lt"/>
                    <a:cs typeface="+mn-cs"/>
                  </a:rPr>
                  <a:t>x</a:t>
                </a:r>
                <a:r>
                  <a:rPr lang="en-US" sz="1100" baseline="-25000" dirty="0" smtClean="0">
                    <a:latin typeface="+mn-lt"/>
                    <a:cs typeface="+mn-cs"/>
                  </a:rPr>
                  <a:t>0</a:t>
                </a:r>
                <a:r>
                  <a:rPr lang="en-US" sz="1100" dirty="0" smtClean="0">
                    <a:latin typeface="+mn-lt"/>
                    <a:cs typeface="+mn-cs"/>
                  </a:rPr>
                  <a:t> = </a:t>
                </a:r>
                <a14:m>
                  <m:oMath xmlns:m="http://schemas.openxmlformats.org/officeDocument/2006/math">
                    <m:acc>
                      <m:accPr>
                        <m:chr m:val="̅"/>
                        <m:ctrlPr>
                          <a:rPr lang="en-US" sz="1100" i="1" smtClean="0">
                            <a:latin typeface="Cambria Math"/>
                            <a:cs typeface="+mn-cs"/>
                          </a:rPr>
                        </m:ctrlPr>
                      </m:accPr>
                      <m:e>
                        <m:r>
                          <m:rPr>
                            <m:nor/>
                          </m:rPr>
                          <a:rPr lang="en-US" sz="1100" dirty="0"/>
                          <m:t>x</m:t>
                        </m:r>
                        <m:r>
                          <m:rPr>
                            <m:nor/>
                          </m:rPr>
                          <a:rPr lang="en-US" sz="1100" baseline="-25000" dirty="0"/>
                          <m:t>r</m:t>
                        </m:r>
                      </m:e>
                    </m:acc>
                  </m:oMath>
                </a14:m>
                <a:endParaRPr lang="en-US" sz="1100" dirty="0">
                  <a:latin typeface="+mn-lt"/>
                  <a:cs typeface="+mn-cs"/>
                </a:endParaRPr>
              </a:p>
            </p:txBody>
          </p:sp>
        </mc:Choice>
        <mc:Fallback xmlns="">
          <p:sp>
            <p:nvSpPr>
              <p:cNvPr id="67" name="TextBox 38"/>
              <p:cNvSpPr txBox="1">
                <a:spLocks noRot="1" noChangeAspect="1" noMove="1" noResize="1" noEditPoints="1" noAdjustHandles="1" noChangeArrowheads="1" noChangeShapeType="1" noTextEdit="1"/>
              </p:cNvSpPr>
              <p:nvPr/>
            </p:nvSpPr>
            <p:spPr>
              <a:xfrm>
                <a:off x="7315200" y="3949163"/>
                <a:ext cx="1739900" cy="445891"/>
              </a:xfrm>
              <a:prstGeom prst="rect">
                <a:avLst/>
              </a:prstGeom>
              <a:blipFill rotWithShape="1">
                <a:blip r:embed="rId5"/>
                <a:stretch>
                  <a:fillRect t="-1370" b="-5479"/>
                </a:stretch>
              </a:blipFill>
              <a:ln>
                <a:noFill/>
              </a:ln>
            </p:spPr>
            <p:txBody>
              <a:bodyPr/>
              <a:lstStyle/>
              <a:p>
                <a:r>
                  <a:rPr lang="en-US">
                    <a:noFill/>
                  </a:rPr>
                  <a:t> </a:t>
                </a:r>
              </a:p>
            </p:txBody>
          </p:sp>
        </mc:Fallback>
      </mc:AlternateContent>
      <p:grpSp>
        <p:nvGrpSpPr>
          <p:cNvPr id="72" name="Group 71"/>
          <p:cNvGrpSpPr/>
          <p:nvPr/>
        </p:nvGrpSpPr>
        <p:grpSpPr>
          <a:xfrm>
            <a:off x="3374295" y="1706626"/>
            <a:ext cx="4013113" cy="3273146"/>
            <a:chOff x="3409950" y="1981200"/>
            <a:chExt cx="4013113" cy="3273146"/>
          </a:xfrm>
        </p:grpSpPr>
        <p:sp>
          <p:nvSpPr>
            <p:cNvPr id="34" name="TextBox 38"/>
            <p:cNvSpPr txBox="1"/>
            <p:nvPr/>
          </p:nvSpPr>
          <p:spPr>
            <a:xfrm>
              <a:off x="4293993" y="4823459"/>
              <a:ext cx="1828800" cy="430887"/>
            </a:xfrm>
            <a:prstGeom prst="rect">
              <a:avLst/>
            </a:prstGeom>
            <a:solidFill>
              <a:schemeClr val="bg1"/>
            </a:solidFill>
            <a:ln>
              <a:noFill/>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A random sampling of global receiver</a:t>
              </a:r>
              <a:endParaRPr lang="en-US" sz="1100" dirty="0">
                <a:latin typeface="+mn-lt"/>
                <a:cs typeface="+mn-cs"/>
              </a:endParaRPr>
            </a:p>
          </p:txBody>
        </p:sp>
        <p:grpSp>
          <p:nvGrpSpPr>
            <p:cNvPr id="69" name="Group 68"/>
            <p:cNvGrpSpPr/>
            <p:nvPr/>
          </p:nvGrpSpPr>
          <p:grpSpPr>
            <a:xfrm>
              <a:off x="3409950" y="1981200"/>
              <a:ext cx="4013113" cy="2895600"/>
              <a:chOff x="3409950" y="1981200"/>
              <a:chExt cx="4013113" cy="2895600"/>
            </a:xfrm>
          </p:grpSpPr>
          <p:grpSp>
            <p:nvGrpSpPr>
              <p:cNvPr id="45" name="Group 44"/>
              <p:cNvGrpSpPr/>
              <p:nvPr/>
            </p:nvGrpSpPr>
            <p:grpSpPr>
              <a:xfrm>
                <a:off x="3689350" y="1981200"/>
                <a:ext cx="3092450" cy="2895600"/>
                <a:chOff x="4441826" y="1981200"/>
                <a:chExt cx="3092450" cy="2895600"/>
              </a:xfrm>
            </p:grpSpPr>
            <p:pic>
              <p:nvPicPr>
                <p:cNvPr id="35" name="Picture 34" descr="C:\Users\Tr nguyen\Desktop\REPORT\Flicker\bit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1826" y="3177503"/>
                  <a:ext cx="3092450" cy="93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3736" y="2055174"/>
                  <a:ext cx="2460046" cy="759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908447"/>
                  <a:ext cx="3057247" cy="837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7" name="Straight Connector 46"/>
                <p:cNvCxnSpPr/>
                <p:nvPr/>
              </p:nvCxnSpPr>
              <p:spPr bwMode="auto">
                <a:xfrm flipH="1">
                  <a:off x="5956600" y="1981200"/>
                  <a:ext cx="4183" cy="2895600"/>
                </a:xfrm>
                <a:prstGeom prst="line">
                  <a:avLst/>
                </a:prstGeom>
                <a:solidFill>
                  <a:schemeClr val="accent1"/>
                </a:solidFill>
                <a:ln w="2540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Oval 47"/>
                <p:cNvSpPr/>
                <p:nvPr/>
              </p:nvSpPr>
              <p:spPr bwMode="auto">
                <a:xfrm>
                  <a:off x="5929118" y="2048031"/>
                  <a:ext cx="62902" cy="78426"/>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9" name="Oval 48"/>
                <p:cNvSpPr/>
                <p:nvPr/>
              </p:nvSpPr>
              <p:spPr bwMode="auto">
                <a:xfrm>
                  <a:off x="5925149" y="3149600"/>
                  <a:ext cx="62902" cy="78426"/>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 name="Oval 49"/>
                <p:cNvSpPr/>
                <p:nvPr/>
              </p:nvSpPr>
              <p:spPr bwMode="auto">
                <a:xfrm>
                  <a:off x="5929418" y="4631764"/>
                  <a:ext cx="62902" cy="78426"/>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
            <p:nvSpPr>
              <p:cNvPr id="46" name="Right Arrow 45"/>
              <p:cNvSpPr/>
              <p:nvPr/>
            </p:nvSpPr>
            <p:spPr bwMode="auto">
              <a:xfrm>
                <a:off x="6553199" y="2253713"/>
                <a:ext cx="869863" cy="120551"/>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6" name="Right Arrow 65"/>
              <p:cNvSpPr/>
              <p:nvPr/>
            </p:nvSpPr>
            <p:spPr bwMode="auto">
              <a:xfrm>
                <a:off x="6553200" y="3384649"/>
                <a:ext cx="869863" cy="120551"/>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8" name="Right Arrow 67"/>
              <p:cNvSpPr/>
              <p:nvPr/>
            </p:nvSpPr>
            <p:spPr bwMode="auto">
              <a:xfrm>
                <a:off x="6553199" y="4275029"/>
                <a:ext cx="869863" cy="120551"/>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1" name="TextBox 38"/>
              <p:cNvSpPr txBox="1"/>
              <p:nvPr/>
            </p:nvSpPr>
            <p:spPr>
              <a:xfrm>
                <a:off x="3409950" y="2219440"/>
                <a:ext cx="984250" cy="400110"/>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000" dirty="0" smtClean="0">
                    <a:latin typeface="+mn-lt"/>
                    <a:cs typeface="+mn-cs"/>
                  </a:rPr>
                  <a:t>Reference signal</a:t>
                </a:r>
                <a:endParaRPr lang="en-US" sz="1000" dirty="0">
                  <a:latin typeface="+mn-lt"/>
                  <a:cs typeface="+mn-cs"/>
                </a:endParaRPr>
              </a:p>
            </p:txBody>
          </p:sp>
        </p:grpSp>
      </p:grpSp>
      <p:grpSp>
        <p:nvGrpSpPr>
          <p:cNvPr id="80" name="Group 79"/>
          <p:cNvGrpSpPr/>
          <p:nvPr/>
        </p:nvGrpSpPr>
        <p:grpSpPr>
          <a:xfrm>
            <a:off x="742828" y="1471501"/>
            <a:ext cx="2457572" cy="966899"/>
            <a:chOff x="742828" y="1219200"/>
            <a:chExt cx="2457572" cy="966899"/>
          </a:xfrm>
        </p:grpSpPr>
        <p:sp>
          <p:nvSpPr>
            <p:cNvPr id="75" name="TextBox 38"/>
            <p:cNvSpPr txBox="1"/>
            <p:nvPr/>
          </p:nvSpPr>
          <p:spPr>
            <a:xfrm>
              <a:off x="742828" y="1847545"/>
              <a:ext cx="1216269" cy="338554"/>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800" b="1" dirty="0" smtClean="0">
                  <a:latin typeface="+mn-lt"/>
                  <a:cs typeface="+mn-cs"/>
                </a:rPr>
                <a:t>Reference LED:</a:t>
              </a:r>
            </a:p>
            <a:p>
              <a:pPr fontAlgn="auto">
                <a:spcBef>
                  <a:spcPts val="0"/>
                </a:spcBef>
                <a:spcAft>
                  <a:spcPts val="0"/>
                </a:spcAft>
                <a:defRPr/>
              </a:pPr>
              <a:r>
                <a:rPr lang="en-US" sz="800" dirty="0" smtClean="0">
                  <a:latin typeface="+mn-lt"/>
                  <a:cs typeface="+mn-cs"/>
                </a:rPr>
                <a:t>Phase = 0</a:t>
              </a:r>
              <a:endParaRPr lang="en-US" sz="800" dirty="0">
                <a:latin typeface="+mn-lt"/>
                <a:cs typeface="+mn-cs"/>
              </a:endParaRPr>
            </a:p>
          </p:txBody>
        </p:sp>
        <p:grpSp>
          <p:nvGrpSpPr>
            <p:cNvPr id="77" name="Group 76"/>
            <p:cNvGrpSpPr/>
            <p:nvPr/>
          </p:nvGrpSpPr>
          <p:grpSpPr>
            <a:xfrm>
              <a:off x="759069" y="1219200"/>
              <a:ext cx="2441331" cy="576590"/>
              <a:chOff x="759069" y="1219200"/>
              <a:chExt cx="2441331" cy="576590"/>
            </a:xfrm>
          </p:grpSpPr>
          <p:sp>
            <p:nvSpPr>
              <p:cNvPr id="51" name="Oval 50"/>
              <p:cNvSpPr/>
              <p:nvPr/>
            </p:nvSpPr>
            <p:spPr bwMode="auto">
              <a:xfrm>
                <a:off x="841131" y="1339055"/>
                <a:ext cx="381000" cy="347990"/>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6" name="TextBox 38"/>
              <p:cNvSpPr txBox="1"/>
              <p:nvPr/>
            </p:nvSpPr>
            <p:spPr>
              <a:xfrm>
                <a:off x="1878136" y="1276662"/>
                <a:ext cx="1322264" cy="461665"/>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800" b="1" dirty="0" smtClean="0">
                    <a:latin typeface="+mn-lt"/>
                    <a:cs typeface="+mn-cs"/>
                  </a:rPr>
                  <a:t>Data LED:</a:t>
                </a:r>
              </a:p>
              <a:p>
                <a:pPr fontAlgn="auto">
                  <a:spcBef>
                    <a:spcPts val="0"/>
                  </a:spcBef>
                  <a:spcAft>
                    <a:spcPts val="0"/>
                  </a:spcAft>
                  <a:defRPr/>
                </a:pPr>
                <a:r>
                  <a:rPr lang="en-US" sz="800" dirty="0" smtClean="0">
                    <a:latin typeface="+mn-lt"/>
                    <a:cs typeface="+mn-cs"/>
                  </a:rPr>
                  <a:t>Phase = 0    </a:t>
                </a:r>
                <a:r>
                  <a:rPr lang="en-US" sz="800" dirty="0" smtClean="0">
                    <a:latin typeface="+mn-lt"/>
                    <a:cs typeface="+mn-cs"/>
                    <a:sym typeface="Wingdings" panose="05000000000000000000" pitchFamily="2" charset="2"/>
                  </a:rPr>
                  <a:t> bit 1</a:t>
                </a:r>
              </a:p>
              <a:p>
                <a:pPr fontAlgn="auto">
                  <a:spcBef>
                    <a:spcPts val="0"/>
                  </a:spcBef>
                  <a:spcAft>
                    <a:spcPts val="0"/>
                  </a:spcAft>
                  <a:defRPr/>
                </a:pPr>
                <a:r>
                  <a:rPr lang="en-US" sz="800" dirty="0" smtClean="0">
                    <a:latin typeface="+mn-lt"/>
                    <a:cs typeface="+mn-cs"/>
                    <a:sym typeface="Wingdings" panose="05000000000000000000" pitchFamily="2" charset="2"/>
                  </a:rPr>
                  <a:t>Phase = 180</a:t>
                </a:r>
                <a:r>
                  <a:rPr lang="en-US" sz="800" dirty="0" smtClean="0">
                    <a:sym typeface="Wingdings" panose="05000000000000000000" pitchFamily="2" charset="2"/>
                  </a:rPr>
                  <a:t> </a:t>
                </a:r>
                <a:r>
                  <a:rPr lang="en-US" sz="800" dirty="0">
                    <a:sym typeface="Wingdings" panose="05000000000000000000" pitchFamily="2" charset="2"/>
                  </a:rPr>
                  <a:t>bit 0</a:t>
                </a:r>
              </a:p>
            </p:txBody>
          </p:sp>
          <p:sp>
            <p:nvSpPr>
              <p:cNvPr id="73" name="Rectangle 72"/>
              <p:cNvSpPr/>
              <p:nvPr/>
            </p:nvSpPr>
            <p:spPr bwMode="auto">
              <a:xfrm>
                <a:off x="762000" y="1219200"/>
                <a:ext cx="1101341" cy="576590"/>
              </a:xfrm>
              <a:prstGeom prst="rect">
                <a:avLst/>
              </a:prstGeom>
              <a:no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nvGrpSpPr>
              <p:cNvPr id="74" name="Group 73"/>
              <p:cNvGrpSpPr/>
              <p:nvPr/>
            </p:nvGrpSpPr>
            <p:grpSpPr>
              <a:xfrm>
                <a:off x="759069" y="1219200"/>
                <a:ext cx="1101341" cy="576590"/>
                <a:chOff x="759069" y="1219200"/>
                <a:chExt cx="1101341" cy="576590"/>
              </a:xfrm>
            </p:grpSpPr>
            <p:sp>
              <p:nvSpPr>
                <p:cNvPr id="70" name="Oval 69"/>
                <p:cNvSpPr/>
                <p:nvPr/>
              </p:nvSpPr>
              <p:spPr bwMode="auto">
                <a:xfrm>
                  <a:off x="1384178" y="1339055"/>
                  <a:ext cx="381000" cy="347990"/>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8" name="Oval 77"/>
                <p:cNvSpPr/>
                <p:nvPr/>
              </p:nvSpPr>
              <p:spPr bwMode="auto">
                <a:xfrm>
                  <a:off x="838200" y="1339055"/>
                  <a:ext cx="381000" cy="347990"/>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9" name="Rectangle 78"/>
                <p:cNvSpPr/>
                <p:nvPr/>
              </p:nvSpPr>
              <p:spPr bwMode="auto">
                <a:xfrm>
                  <a:off x="759069" y="1219200"/>
                  <a:ext cx="1101341" cy="576590"/>
                </a:xfrm>
                <a:prstGeom prst="rect">
                  <a:avLst/>
                </a:prstGeom>
                <a:no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grpSp>
      <p:sp>
        <p:nvSpPr>
          <p:cNvPr id="83" name="TextBox 35"/>
          <p:cNvSpPr txBox="1">
            <a:spLocks noChangeArrowheads="1"/>
          </p:cNvSpPr>
          <p:nvPr/>
        </p:nvSpPr>
        <p:spPr bwMode="auto">
          <a:xfrm>
            <a:off x="228600" y="1143000"/>
            <a:ext cx="1723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2 LEDs transmitter</a:t>
            </a:r>
            <a:endParaRPr lang="en-US" altLang="en-US" b="1" dirty="0"/>
          </a:p>
        </p:txBody>
      </p:sp>
      <p:sp>
        <p:nvSpPr>
          <p:cNvPr id="84" name="Rectangle 83"/>
          <p:cNvSpPr/>
          <p:nvPr/>
        </p:nvSpPr>
        <p:spPr bwMode="auto">
          <a:xfrm>
            <a:off x="3572259" y="1654175"/>
            <a:ext cx="2980940" cy="907274"/>
          </a:xfrm>
          <a:prstGeom prst="rect">
            <a:avLst/>
          </a:prstGeom>
          <a:no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5" name="Rectangle 84"/>
          <p:cNvSpPr/>
          <p:nvPr/>
        </p:nvSpPr>
        <p:spPr bwMode="auto">
          <a:xfrm>
            <a:off x="3586877" y="2849459"/>
            <a:ext cx="2980940" cy="1720854"/>
          </a:xfrm>
          <a:prstGeom prst="rect">
            <a:avLst/>
          </a:prstGeom>
          <a:no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6" name="TextBox 85"/>
          <p:cNvSpPr txBox="1">
            <a:spLocks noChangeArrowheads="1"/>
          </p:cNvSpPr>
          <p:nvPr/>
        </p:nvSpPr>
        <p:spPr bwMode="auto">
          <a:xfrm>
            <a:off x="457200" y="5638800"/>
            <a:ext cx="65378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Compatibility support</a:t>
            </a:r>
          </a:p>
          <a:p>
            <a:pPr marL="628650" lvl="1" indent="-171450">
              <a:buFont typeface="Wingdings" panose="05000000000000000000" pitchFamily="2" charset="2"/>
              <a:buChar char="§"/>
            </a:pPr>
            <a:r>
              <a:rPr lang="en-US" altLang="en-US" dirty="0" smtClean="0"/>
              <a:t>The decoding result is non-affected by the state of the LEDs but by the comparison. </a:t>
            </a:r>
            <a:endParaRPr lang="en-US" altLang="en-US" dirty="0"/>
          </a:p>
          <a:p>
            <a:pPr marL="628650" lvl="1" indent="-171450">
              <a:buFont typeface="Wingdings" panose="05000000000000000000" pitchFamily="2" charset="2"/>
              <a:buChar char="§"/>
            </a:pPr>
            <a:r>
              <a:rPr lang="en-US" dirty="0" smtClean="0"/>
              <a:t>The principle is compatible to different frame rate variation.</a:t>
            </a:r>
            <a:endParaRPr lang="en-US" dirty="0"/>
          </a:p>
        </p:txBody>
      </p:sp>
      <p:sp>
        <p:nvSpPr>
          <p:cNvPr id="87" name="TextBox 38"/>
          <p:cNvSpPr txBox="1"/>
          <p:nvPr/>
        </p:nvSpPr>
        <p:spPr>
          <a:xfrm>
            <a:off x="4800600" y="4157990"/>
            <a:ext cx="494217" cy="261610"/>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x</a:t>
            </a:r>
            <a:r>
              <a:rPr lang="en-US" sz="1100" baseline="-25000" dirty="0" smtClean="0">
                <a:latin typeface="+mn-lt"/>
                <a:cs typeface="+mn-cs"/>
              </a:rPr>
              <a:t>0</a:t>
            </a:r>
            <a:endParaRPr lang="en-US" sz="1100" baseline="-25000" dirty="0">
              <a:latin typeface="+mn-lt"/>
              <a:cs typeface="+mn-cs"/>
            </a:endParaRPr>
          </a:p>
        </p:txBody>
      </p:sp>
      <p:sp>
        <p:nvSpPr>
          <p:cNvPr id="88" name="TextBox 38"/>
          <p:cNvSpPr txBox="1"/>
          <p:nvPr/>
        </p:nvSpPr>
        <p:spPr>
          <a:xfrm>
            <a:off x="4800600" y="2862590"/>
            <a:ext cx="494217" cy="261610"/>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x</a:t>
            </a:r>
            <a:r>
              <a:rPr lang="en-US" sz="1100" baseline="-25000" dirty="0" smtClean="0">
                <a:latin typeface="+mn-lt"/>
                <a:cs typeface="+mn-cs"/>
              </a:rPr>
              <a:t>1</a:t>
            </a:r>
            <a:endParaRPr lang="en-US" sz="1100" baseline="-25000" dirty="0">
              <a:latin typeface="+mn-lt"/>
              <a:cs typeface="+mn-cs"/>
            </a:endParaRPr>
          </a:p>
        </p:txBody>
      </p:sp>
      <p:cxnSp>
        <p:nvCxnSpPr>
          <p:cNvPr id="82" name="Straight Connector 81"/>
          <p:cNvCxnSpPr/>
          <p:nvPr/>
        </p:nvCxnSpPr>
        <p:spPr bwMode="auto">
          <a:xfrm flipH="1">
            <a:off x="914401" y="1780600"/>
            <a:ext cx="114299" cy="37971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Connector 91"/>
          <p:cNvCxnSpPr/>
          <p:nvPr/>
        </p:nvCxnSpPr>
        <p:spPr bwMode="auto">
          <a:xfrm flipV="1">
            <a:off x="1571625" y="1654175"/>
            <a:ext cx="381000" cy="8339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TextBox 38"/>
          <p:cNvSpPr txBox="1"/>
          <p:nvPr/>
        </p:nvSpPr>
        <p:spPr>
          <a:xfrm>
            <a:off x="4806950" y="1746250"/>
            <a:ext cx="494217" cy="261610"/>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err="1" smtClean="0">
                <a:latin typeface="+mn-lt"/>
                <a:cs typeface="+mn-cs"/>
              </a:rPr>
              <a:t>x</a:t>
            </a:r>
            <a:r>
              <a:rPr lang="en-US" sz="1100" baseline="-25000" dirty="0" err="1" smtClean="0">
                <a:latin typeface="+mn-lt"/>
                <a:cs typeface="+mn-cs"/>
              </a:rPr>
              <a:t>r</a:t>
            </a:r>
            <a:endParaRPr lang="en-US" sz="1100" baseline="-25000" dirty="0">
              <a:latin typeface="+mn-lt"/>
              <a:cs typeface="+mn-cs"/>
            </a:endParaRPr>
          </a:p>
        </p:txBody>
      </p:sp>
      <p:sp>
        <p:nvSpPr>
          <p:cNvPr id="55"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75016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8</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cxnSp>
        <p:nvCxnSpPr>
          <p:cNvPr id="9" name="Straight Connector 8"/>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043105"/>
            <a:ext cx="3276600" cy="1852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a:spLocks noChangeArrowheads="1"/>
          </p:cNvSpPr>
          <p:nvPr/>
        </p:nvSpPr>
        <p:spPr bwMode="auto">
          <a:xfrm>
            <a:off x="443523" y="2743200"/>
            <a:ext cx="65966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Modulation considered</a:t>
            </a:r>
          </a:p>
          <a:p>
            <a:pPr marL="628650" lvl="1" indent="-171450">
              <a:buFont typeface="Wingdings" panose="05000000000000000000" pitchFamily="2" charset="2"/>
              <a:buChar char="§"/>
            </a:pPr>
            <a:r>
              <a:rPr lang="en-US" altLang="en-US" dirty="0"/>
              <a:t>Modulation frequency is less than the global shutter speed of the camera (e.g. 1 kHz)</a:t>
            </a:r>
          </a:p>
          <a:p>
            <a:pPr marL="628650" lvl="1" indent="-171450">
              <a:buFont typeface="Wingdings" panose="05000000000000000000" pitchFamily="2" charset="2"/>
              <a:buChar char="§"/>
            </a:pPr>
            <a:r>
              <a:rPr lang="en-US" dirty="0" smtClean="0"/>
              <a:t>The long exposure causes error (BER)</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443523" y="1953399"/>
                <a:ext cx="276229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Modulation</m:t>
                      </m:r>
                      <m:r>
                        <a:rPr lang="en-US" b="0" i="0" smtClean="0">
                          <a:latin typeface="Cambria Math"/>
                        </a:rPr>
                        <m:t> </m:t>
                      </m:r>
                      <m:r>
                        <m:rPr>
                          <m:sty m:val="p"/>
                        </m:rPr>
                        <a:rPr lang="en-US" b="0" i="0" smtClean="0">
                          <a:latin typeface="Cambria Math"/>
                        </a:rPr>
                        <m:t>Rate</m:t>
                      </m:r>
                      <m:r>
                        <a:rPr lang="en-US" i="0" smtClean="0">
                          <a:latin typeface="Cambria Math"/>
                        </a:rPr>
                        <m:t>=</m:t>
                      </m:r>
                      <m:r>
                        <m:rPr>
                          <m:sty m:val="p"/>
                        </m:rPr>
                        <a:rPr lang="en-US" b="0" i="0" smtClean="0">
                          <a:latin typeface="Cambria Math"/>
                        </a:rPr>
                        <m:t>n</m:t>
                      </m:r>
                      <m:r>
                        <a:rPr lang="en-US" b="0" i="0" smtClean="0">
                          <a:latin typeface="Cambria Math"/>
                        </a:rPr>
                        <m:t> ×(</m:t>
                      </m:r>
                      <m:r>
                        <m:rPr>
                          <m:sty m:val="p"/>
                        </m:rPr>
                        <a:rPr lang="en-US" b="0" i="0" smtClean="0">
                          <a:latin typeface="Cambria Math"/>
                        </a:rPr>
                        <m:t>Symbol</m:t>
                      </m:r>
                      <m:r>
                        <a:rPr lang="en-US" b="0" i="0" smtClean="0">
                          <a:latin typeface="Cambria Math"/>
                        </a:rPr>
                        <m:t> </m:t>
                      </m:r>
                      <m:r>
                        <m:rPr>
                          <m:sty m:val="p"/>
                        </m:rPr>
                        <a:rPr lang="en-US" b="0" i="0" smtClean="0">
                          <a:latin typeface="Cambria Math"/>
                        </a:rPr>
                        <m:t>Rate</m:t>
                      </m:r>
                      <m:r>
                        <a:rPr lang="en-US" b="0" i="0" smtClean="0">
                          <a:latin typeface="Cambria Math"/>
                        </a:rPr>
                        <m:t>)</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43523" y="1953399"/>
                <a:ext cx="2762295" cy="276999"/>
              </a:xfrm>
              <a:prstGeom prst="rect">
                <a:avLst/>
              </a:prstGeom>
              <a:blipFill rotWithShape="1">
                <a:blip r:embed="rId3"/>
                <a:stretch>
                  <a:fillRect b="-8696"/>
                </a:stretch>
              </a:blipFill>
            </p:spPr>
            <p:txBody>
              <a:bodyPr/>
              <a:lstStyle/>
              <a:p>
                <a:r>
                  <a:rPr lang="en-US">
                    <a:noFill/>
                  </a:rPr>
                  <a:t> </a:t>
                </a:r>
              </a:p>
            </p:txBody>
          </p:sp>
        </mc:Fallback>
      </mc:AlternateContent>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352800"/>
            <a:ext cx="3429000" cy="1823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2999" y="3543220"/>
            <a:ext cx="2471075" cy="131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4176180"/>
            <a:ext cx="1587500" cy="51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479654" y="5095021"/>
            <a:ext cx="2806025" cy="276999"/>
          </a:xfrm>
          <a:prstGeom prst="rect">
            <a:avLst/>
          </a:prstGeom>
        </p:spPr>
        <p:txBody>
          <a:bodyPr wrap="none">
            <a:spAutoFit/>
          </a:bodyPr>
          <a:lstStyle/>
          <a:p>
            <a:pPr algn="ctr"/>
            <a:r>
              <a:rPr lang="en-US" altLang="en-US" b="1" dirty="0" smtClean="0"/>
              <a:t>Bad sampling due to long exposure time</a:t>
            </a:r>
            <a:endParaRPr lang="en-US" altLang="en-US" b="1" dirty="0"/>
          </a:p>
        </p:txBody>
      </p:sp>
      <p:sp>
        <p:nvSpPr>
          <p:cNvPr id="21" name="Rectangle 20"/>
          <p:cNvSpPr/>
          <p:nvPr/>
        </p:nvSpPr>
        <p:spPr>
          <a:xfrm>
            <a:off x="5456446" y="5029200"/>
            <a:ext cx="2342309" cy="276999"/>
          </a:xfrm>
          <a:prstGeom prst="rect">
            <a:avLst/>
          </a:prstGeom>
        </p:spPr>
        <p:txBody>
          <a:bodyPr wrap="none">
            <a:spAutoFit/>
          </a:bodyPr>
          <a:lstStyle/>
          <a:p>
            <a:pPr algn="ctr"/>
            <a:r>
              <a:rPr lang="en-US" altLang="en-US" b="1" dirty="0" smtClean="0"/>
              <a:t>The appearance of bad-sampling</a:t>
            </a:r>
            <a:endParaRPr lang="en-US" altLang="en-US" b="1" dirty="0"/>
          </a:p>
        </p:txBody>
      </p:sp>
      <p:sp>
        <p:nvSpPr>
          <p:cNvPr id="22" name="TextBox 21"/>
          <p:cNvSpPr txBox="1">
            <a:spLocks noChangeArrowheads="1"/>
          </p:cNvSpPr>
          <p:nvPr/>
        </p:nvSpPr>
        <p:spPr bwMode="auto">
          <a:xfrm>
            <a:off x="443523" y="5638800"/>
            <a:ext cx="80146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Note</a:t>
            </a:r>
          </a:p>
          <a:p>
            <a:pPr marL="628650" lvl="1" indent="-171450">
              <a:buFont typeface="Wingdings" panose="05000000000000000000" pitchFamily="2" charset="2"/>
              <a:buChar char="§"/>
            </a:pPr>
            <a:r>
              <a:rPr lang="en-US" dirty="0" smtClean="0"/>
              <a:t>BER is proportional to the value of exposure time</a:t>
            </a:r>
            <a:endParaRPr lang="en-US" dirty="0"/>
          </a:p>
          <a:p>
            <a:pPr marL="628650" lvl="1" indent="-171450">
              <a:buFont typeface="Wingdings" panose="05000000000000000000" pitchFamily="2" charset="2"/>
              <a:buChar char="§"/>
            </a:pPr>
            <a:r>
              <a:rPr lang="en-US" b="1" dirty="0" smtClean="0">
                <a:solidFill>
                  <a:srgbClr val="FF0000"/>
                </a:solidFill>
              </a:rPr>
              <a:t>(TBD) </a:t>
            </a:r>
            <a:r>
              <a:rPr lang="en-US" dirty="0" smtClean="0"/>
              <a:t>FEC can be used to correct error caused by the long exposure</a:t>
            </a:r>
            <a:endParaRPr lang="en-US" dirty="0"/>
          </a:p>
        </p:txBody>
      </p:sp>
      <p:sp>
        <p:nvSpPr>
          <p:cNvPr id="24"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Long exposure bad-sampling in S2-PSK</a:t>
            </a:r>
            <a:endParaRPr lang="en-US" altLang="en-US" sz="2400" b="1" dirty="0"/>
          </a:p>
        </p:txBody>
      </p:sp>
      <p:sp>
        <p:nvSpPr>
          <p:cNvPr id="18"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06797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9</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1752600" y="2897188"/>
            <a:ext cx="6019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3600" dirty="0" smtClean="0"/>
              <a:t>Compatible Spatial M-PSK</a:t>
            </a:r>
          </a:p>
          <a:p>
            <a:pPr algn="ctr" eaLnBrk="0" hangingPunct="0"/>
            <a:r>
              <a:rPr lang="en-US" altLang="en-US" sz="3600" dirty="0" smtClean="0"/>
              <a:t>(SM-PSK)</a:t>
            </a:r>
            <a:endParaRPr lang="en-US" altLang="en-US" sz="36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57735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디자인 사용자 지정">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2578</TotalTime>
  <Words>2238</Words>
  <Application>Microsoft Office PowerPoint</Application>
  <PresentationFormat>화면 슬라이드 쇼(4:3)</PresentationFormat>
  <Paragraphs>838</Paragraphs>
  <Slides>33</Slides>
  <Notes>1</Notes>
  <HiddenSlides>0</HiddenSlides>
  <MMClips>0</MMClips>
  <ScaleCrop>false</ScaleCrop>
  <HeadingPairs>
    <vt:vector size="6" baseType="variant">
      <vt:variant>
        <vt:lpstr>테마</vt:lpstr>
      </vt:variant>
      <vt:variant>
        <vt:i4>2</vt:i4>
      </vt:variant>
      <vt:variant>
        <vt:lpstr>포함된 OLE 서버</vt:lpstr>
      </vt:variant>
      <vt:variant>
        <vt:i4>1</vt:i4>
      </vt:variant>
      <vt:variant>
        <vt:lpstr>슬라이드 제목</vt:lpstr>
      </vt:variant>
      <vt:variant>
        <vt:i4>33</vt:i4>
      </vt:variant>
    </vt:vector>
  </HeadingPairs>
  <TitlesOfParts>
    <vt:vector size="36" baseType="lpstr">
      <vt:lpstr>Office Theme</vt:lpstr>
      <vt:lpstr>디자인 사용자 지정</vt:lpstr>
      <vt:lpstr>Visio</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Roberts, Richard D</dc:creator>
  <dc:description>&lt;doc#&gt;</dc:description>
  <cp:lastModifiedBy>user</cp:lastModifiedBy>
  <cp:revision>471</cp:revision>
  <cp:lastPrinted>2015-12-29T06:55:16Z</cp:lastPrinted>
  <dcterms:created xsi:type="dcterms:W3CDTF">2015-01-04T22:39:23Z</dcterms:created>
  <dcterms:modified xsi:type="dcterms:W3CDTF">2016-01-10T15:16:11Z</dcterms:modified>
</cp:coreProperties>
</file>