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81" r:id="rId3"/>
    <p:sldId id="283" r:id="rId4"/>
    <p:sldId id="284" r:id="rId5"/>
    <p:sldId id="285" r:id="rId6"/>
    <p:sldId id="287" r:id="rId7"/>
    <p:sldId id="28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86"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5309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November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November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Junhyeong</a:t>
            </a:r>
            <a:r>
              <a:rPr lang="en-US" altLang="ko-KR" dirty="0" smtClean="0"/>
              <a:t> Kim,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a:t>
            </a:r>
            <a:r>
              <a:rPr lang="en-US" altLang="ko-KR" sz="1400" b="1" dirty="0" smtClean="0">
                <a:solidFill>
                  <a:schemeClr val="tx1"/>
                </a:solidFill>
                <a:ea typeface="굴림" charset="-127"/>
              </a:rPr>
              <a:t>-0916-0</a:t>
            </a:r>
            <a:r>
              <a:rPr lang="en-US" altLang="ko-KR" sz="1400" b="1" dirty="0" smtClean="0">
                <a:ea typeface="굴림" charset="-127"/>
              </a:rPr>
              <a:t>0-hrrc</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5/15-15-0839-00-hrrc-handover-strategy-for-high-speed-rail-communications.pdf" TargetMode="External"/><Relationship Id="rId2" Type="http://schemas.openxmlformats.org/officeDocument/2006/relationships/hyperlink" Target="https://mentor.ieee.org/802.15/dcn/15/15-15-0837-00-hrrc-ray-tracing-based-study-on-mobile-channel-in-typical-urban-environment-with-various-beamforming-strategies-at-32-ghz.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5/15-15-0837-00-hrrc-ray-tracing-based-study-on-mobile-channel-in-typical-urban-environment-with-various-beamforming-strategies-at-32-ghz.pdf" TargetMode="External"/><Relationship Id="rId2" Type="http://schemas.openxmlformats.org/officeDocument/2006/relationships/hyperlink" Target="https://mentor.ieee.org/802.15/dcn/15/15-15-0847-00-hrrc-ig-hrrc-november-2015-agenda.xlsx" TargetMode="External"/><Relationship Id="rId1" Type="http://schemas.openxmlformats.org/officeDocument/2006/relationships/slideLayout" Target="../slideLayouts/slideLayout2.xml"/><Relationship Id="rId5" Type="http://schemas.openxmlformats.org/officeDocument/2006/relationships/hyperlink" Target="https://mentor.ieee.org/802.15/dcn/15/15-15-0915-00-hrrc-minutes-interest-group-hrrc-2015-11-11.docx" TargetMode="External"/><Relationship Id="rId4" Type="http://schemas.openxmlformats.org/officeDocument/2006/relationships/hyperlink" Target="https://mentor.ieee.org/802.15/dcn/15/15-15-0839-00-hrrc-handover-strategy-for-high-speed-rail-communication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a:xfrm>
            <a:off x="685800" y="378281"/>
            <a:ext cx="1600200" cy="215444"/>
          </a:xfrm>
        </p:spPr>
        <p:txBody>
          <a:bodyPr/>
          <a:lstStyle/>
          <a:p>
            <a:r>
              <a:rPr lang="en-US" altLang="ko-KR" dirty="0"/>
              <a:t>November </a:t>
            </a:r>
            <a:r>
              <a:rPr lang="en-US" altLang="ko-KR" dirty="0" smtClean="0"/>
              <a:t>2015</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November 2015]</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smtClean="0">
                <a:ea typeface="굴림" charset="-127"/>
              </a:rPr>
              <a:t>11 </a:t>
            </a:r>
            <a:r>
              <a:rPr lang="en-US" altLang="ko-KR" sz="1600" dirty="0" smtClean="0">
                <a:ea typeface="굴림" charset="-127"/>
              </a:rPr>
              <a:t>November, 2015</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a:ea typeface="굴림" charset="-127"/>
              </a:rPr>
              <a:t>Junhyeong</a:t>
            </a:r>
            <a:r>
              <a:rPr lang="en-US" altLang="ko-KR" sz="1600" dirty="0">
                <a:ea typeface="굴림" charset="-127"/>
              </a:rPr>
              <a:t> </a:t>
            </a:r>
            <a:r>
              <a:rPr lang="en-US" altLang="ko-KR" sz="1600" dirty="0" smtClean="0">
                <a:ea typeface="굴림" charset="-127"/>
              </a:rPr>
              <a:t>Kim, Bing Hui</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a:ea typeface="굴림" charset="-127"/>
              </a:rPr>
              <a:t>218 </a:t>
            </a:r>
            <a:r>
              <a:rPr lang="en-US" altLang="ko-KR" sz="1600" dirty="0" err="1">
                <a:ea typeface="굴림" charset="-127"/>
              </a:rPr>
              <a:t>Gajeong-ro</a:t>
            </a:r>
            <a:r>
              <a:rPr lang="en-US" altLang="ko-KR" sz="1600" dirty="0">
                <a:ea typeface="굴림" charset="-127"/>
              </a:rPr>
              <a:t>, </a:t>
            </a:r>
            <a:r>
              <a:rPr lang="en-US" altLang="ko-KR" sz="1600" dirty="0" err="1">
                <a:ea typeface="굴림" charset="-127"/>
              </a:rPr>
              <a:t>Yuseong-gu</a:t>
            </a:r>
            <a:r>
              <a:rPr lang="en-US" altLang="ko-KR" sz="1600" dirty="0">
                <a:ea typeface="굴림" charset="-127"/>
              </a:rPr>
              <a:t>, Daejeon, 305-700, 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ea typeface="굴림" charset="-127"/>
              </a:rPr>
              <a:t>82-42-860-6239</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ea typeface="굴림" charset="-127"/>
              </a:rPr>
              <a:t>+82-42-860-6732</a:t>
            </a:r>
            <a:r>
              <a:rPr lang="en-US" altLang="ko-KR" sz="1600" dirty="0" smtClean="0">
                <a:solidFill>
                  <a:schemeClr val="tx2"/>
                </a:solidFill>
                <a:ea typeface="굴림" charset="-127"/>
              </a:rPr>
              <a:t>], </a:t>
            </a:r>
            <a:r>
              <a:rPr lang="en-US" altLang="ko-KR" sz="1600" dirty="0">
                <a:solidFill>
                  <a:schemeClr val="tx2"/>
                </a:solidFill>
                <a:ea typeface="굴림" charset="-127"/>
              </a:rPr>
              <a:t>E-Mail:[jhkim41jf@etri.re.kr]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November 2015]</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[IG HRRC closing report for </a:t>
            </a:r>
            <a:r>
              <a:rPr lang="en-US" altLang="ko-KR" sz="1600" dirty="0" smtClean="0">
                <a:solidFill>
                  <a:schemeClr val="tx2"/>
                </a:solidFill>
                <a:ea typeface="굴림" charset="-127"/>
              </a:rPr>
              <a:t>November </a:t>
            </a:r>
            <a:r>
              <a:rPr lang="en-US" altLang="ko-KR" sz="1600" dirty="0">
                <a:solidFill>
                  <a:schemeClr val="tx2"/>
                </a:solidFill>
                <a:ea typeface="굴림" charset="-127"/>
              </a:rPr>
              <a:t>2015]</a:t>
            </a: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802.15 IG HRRC</a:t>
            </a:r>
            <a:br>
              <a:rPr lang="en-US" altLang="ko-KR" b="1" dirty="0" smtClean="0"/>
            </a:br>
            <a:r>
              <a:rPr lang="en-US" altLang="ko-KR" sz="2800" dirty="0" smtClean="0"/>
              <a:t>(High Rate Rail Communications Interest Group)</a:t>
            </a:r>
            <a:br>
              <a:rPr lang="en-US" altLang="ko-KR" sz="2800" dirty="0" smtClean="0"/>
            </a:br>
            <a:r>
              <a:rPr lang="en-US" altLang="ko-KR" dirty="0" smtClean="0"/>
              <a:t/>
            </a:r>
            <a:br>
              <a:rPr lang="en-US" altLang="ko-KR" dirty="0" smtClean="0"/>
            </a:br>
            <a:r>
              <a:rPr lang="en-US" altLang="ko-KR" b="1" dirty="0" smtClean="0"/>
              <a:t>Closing Report</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Dallas, TX USA</a:t>
            </a:r>
          </a:p>
          <a:p>
            <a:r>
              <a:rPr lang="en-US" altLang="ko-KR" sz="2400" dirty="0" smtClean="0"/>
              <a:t>Wednesday AM2, November </a:t>
            </a:r>
            <a:r>
              <a:rPr lang="en-US" altLang="ko-KR" sz="2400" dirty="0" smtClean="0"/>
              <a:t>11, </a:t>
            </a:r>
            <a:r>
              <a:rPr lang="en-US" altLang="ko-KR" sz="2400" dirty="0" smtClean="0"/>
              <a:t>2015</a:t>
            </a:r>
            <a:endParaRPr lang="ko-KR" altLang="en-US" sz="2400" dirty="0"/>
          </a:p>
        </p:txBody>
      </p:sp>
      <p:sp>
        <p:nvSpPr>
          <p:cNvPr id="3" name="바닥글 개체 틀 2"/>
          <p:cNvSpPr>
            <a:spLocks noGrp="1"/>
          </p:cNvSpPr>
          <p:nvPr>
            <p:ph type="ftr" sz="quarter" idx="11"/>
          </p:nvPr>
        </p:nvSpPr>
        <p:spPr/>
        <p:txBody>
          <a:bodyPr/>
          <a:lstStyle/>
          <a:p>
            <a:r>
              <a:rPr lang="en-US" altLang="ko-KR" smtClean="0"/>
              <a:t>Junhyeong Kim,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2</a:t>
            </a:fld>
            <a:endParaRPr lang="en-US" altLang="ko-KR"/>
          </a:p>
        </p:txBody>
      </p:sp>
      <p:sp>
        <p:nvSpPr>
          <p:cNvPr id="9" name="날짜 개체 틀 1"/>
          <p:cNvSpPr>
            <a:spLocks noGrp="1"/>
          </p:cNvSpPr>
          <p:nvPr>
            <p:ph type="dt" sz="half" idx="10"/>
          </p:nvPr>
        </p:nvSpPr>
        <p:spPr>
          <a:xfrm>
            <a:off x="685800" y="378281"/>
            <a:ext cx="1600200" cy="215444"/>
          </a:xfrm>
        </p:spPr>
        <p:txBody>
          <a:bodyPr/>
          <a:lstStyle/>
          <a:p>
            <a:r>
              <a:rPr lang="en-US" altLang="ko-KR" dirty="0"/>
              <a:t>November </a:t>
            </a:r>
            <a:r>
              <a:rPr lang="en-US" altLang="ko-KR" dirty="0" smtClean="0"/>
              <a:t>2015</a:t>
            </a:r>
            <a:endParaRPr lang="en-US" altLang="ko-KR" dirty="0"/>
          </a:p>
        </p:txBody>
      </p:sp>
    </p:spTree>
    <p:extLst>
      <p:ext uri="{BB962C8B-B14F-4D97-AF65-F5344CB8AC3E}">
        <p14:creationId xmlns:p14="http://schemas.microsoft.com/office/powerpoint/2010/main" val="110843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IG Group Leadership</a:t>
            </a:r>
            <a:endParaRPr lang="ko-KR" altLang="en-US" dirty="0"/>
          </a:p>
        </p:txBody>
      </p:sp>
      <p:sp>
        <p:nvSpPr>
          <p:cNvPr id="3" name="내용 개체 틀 2"/>
          <p:cNvSpPr>
            <a:spLocks noGrp="1"/>
          </p:cNvSpPr>
          <p:nvPr>
            <p:ph idx="1"/>
          </p:nvPr>
        </p:nvSpPr>
        <p:spPr/>
        <p:txBody>
          <a:bodyPr/>
          <a:lstStyle/>
          <a:p>
            <a:r>
              <a:rPr lang="en-US" altLang="ko-KR" dirty="0" smtClean="0"/>
              <a:t>Chair : Junhyeong Kim (ETRI, South Korea)</a:t>
            </a:r>
          </a:p>
          <a:p>
            <a:r>
              <a:rPr lang="en-US" altLang="ko-KR" dirty="0" smtClean="0"/>
              <a:t>Secretary : Bing Hui (ETRI, South Korea)</a:t>
            </a:r>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3</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November </a:t>
            </a:r>
            <a:r>
              <a:rPr lang="en-US" altLang="ko-KR" dirty="0" smtClean="0"/>
              <a:t>2015</a:t>
            </a:r>
            <a:endParaRPr lang="en-US" altLang="ko-KR" dirty="0"/>
          </a:p>
        </p:txBody>
      </p:sp>
    </p:spTree>
    <p:extLst>
      <p:ext uri="{BB962C8B-B14F-4D97-AF65-F5344CB8AC3E}">
        <p14:creationId xmlns:p14="http://schemas.microsoft.com/office/powerpoint/2010/main" val="3835961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Sessions</a:t>
            </a:r>
            <a:endParaRPr lang="ko-KR" altLang="en-US" dirty="0"/>
          </a:p>
        </p:txBody>
      </p:sp>
      <p:sp>
        <p:nvSpPr>
          <p:cNvPr id="3" name="내용 개체 틀 2"/>
          <p:cNvSpPr>
            <a:spLocks noGrp="1"/>
          </p:cNvSpPr>
          <p:nvPr>
            <p:ph idx="1"/>
          </p:nvPr>
        </p:nvSpPr>
        <p:spPr/>
        <p:txBody>
          <a:bodyPr/>
          <a:lstStyle/>
          <a:p>
            <a:r>
              <a:rPr lang="en-US" altLang="ko-KR" dirty="0" smtClean="0"/>
              <a:t>6</a:t>
            </a:r>
            <a:r>
              <a:rPr lang="en-US" altLang="ko-KR" baseline="30000" dirty="0" smtClean="0"/>
              <a:t>th</a:t>
            </a:r>
            <a:r>
              <a:rPr lang="en-US" altLang="ko-KR" dirty="0" smtClean="0"/>
              <a:t> meeting for IG HRRC</a:t>
            </a:r>
          </a:p>
          <a:p>
            <a:pPr lvl="1"/>
            <a:r>
              <a:rPr lang="en-US" altLang="ko-KR" dirty="0" smtClean="0"/>
              <a:t>Joint 15/16 meeting</a:t>
            </a:r>
          </a:p>
          <a:p>
            <a:r>
              <a:rPr lang="en-US" altLang="ko-KR" dirty="0"/>
              <a:t>1</a:t>
            </a:r>
            <a:r>
              <a:rPr lang="en-US" altLang="ko-KR" dirty="0" smtClean="0"/>
              <a:t> </a:t>
            </a:r>
            <a:r>
              <a:rPr lang="en-US" altLang="ko-KR" dirty="0" smtClean="0"/>
              <a:t>session</a:t>
            </a:r>
          </a:p>
          <a:p>
            <a:pPr lvl="1"/>
            <a:r>
              <a:rPr lang="en-US" altLang="ko-KR" dirty="0" smtClean="0"/>
              <a:t>Tue</a:t>
            </a:r>
            <a:r>
              <a:rPr lang="en-US" altLang="ko-KR" dirty="0"/>
              <a:t>s</a:t>
            </a:r>
            <a:r>
              <a:rPr lang="en-US" altLang="ko-KR" dirty="0" smtClean="0"/>
              <a:t>day PM1 (13:30 </a:t>
            </a:r>
            <a:r>
              <a:rPr lang="en-US" altLang="ko-KR" dirty="0" smtClean="0"/>
              <a:t>~ </a:t>
            </a:r>
            <a:r>
              <a:rPr lang="en-US" altLang="ko-KR" dirty="0" smtClean="0"/>
              <a:t>15:30</a:t>
            </a:r>
            <a:r>
              <a:rPr lang="en-US" altLang="ko-KR" dirty="0" smtClean="0"/>
              <a:t>), </a:t>
            </a:r>
            <a:r>
              <a:rPr lang="en-US" altLang="ko-KR" dirty="0" smtClean="0"/>
              <a:t>November 10, </a:t>
            </a:r>
            <a:r>
              <a:rPr lang="en-US" altLang="ko-KR" dirty="0" smtClean="0"/>
              <a:t>2015</a:t>
            </a:r>
          </a:p>
          <a:p>
            <a:r>
              <a:rPr lang="en-US" altLang="ko-KR" dirty="0"/>
              <a:t>9</a:t>
            </a:r>
            <a:r>
              <a:rPr lang="en-US" altLang="ko-KR" dirty="0" smtClean="0"/>
              <a:t> </a:t>
            </a:r>
            <a:r>
              <a:rPr lang="en-US" altLang="ko-KR" dirty="0" smtClean="0"/>
              <a:t>participants</a:t>
            </a:r>
          </a:p>
          <a:p>
            <a:pPr lvl="1"/>
            <a:endParaRPr lang="en-US" altLang="ko-KR" dirty="0" smtClean="0"/>
          </a:p>
          <a:p>
            <a:pPr lvl="1"/>
            <a:endParaRPr lang="en-US" altLang="ko-KR" dirty="0" smtClean="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4</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November </a:t>
            </a:r>
            <a:r>
              <a:rPr lang="en-US" altLang="ko-KR" dirty="0" smtClean="0"/>
              <a:t>2015</a:t>
            </a:r>
            <a:endParaRPr lang="en-US" altLang="ko-KR" dirty="0"/>
          </a:p>
        </p:txBody>
      </p:sp>
    </p:spTree>
    <p:extLst>
      <p:ext uri="{BB962C8B-B14F-4D97-AF65-F5344CB8AC3E}">
        <p14:creationId xmlns:p14="http://schemas.microsoft.com/office/powerpoint/2010/main" val="207911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400" dirty="0" smtClean="0"/>
              <a:t>Technical discussions</a:t>
            </a:r>
          </a:p>
          <a:p>
            <a:pPr lvl="1"/>
            <a:r>
              <a:rPr lang="en-US" altLang="ko-KR" sz="2000" dirty="0"/>
              <a:t>Ray-tracing based Study on Mobile Channel in Typical Urban Environment with Various Beamforming Strategies at 32 GHz </a:t>
            </a:r>
            <a:r>
              <a:rPr lang="en-US" altLang="ko-KR" sz="2000" dirty="0" smtClean="0"/>
              <a:t>: </a:t>
            </a:r>
            <a:r>
              <a:rPr lang="en-US" altLang="ko-KR" sz="2000" dirty="0" smtClean="0">
                <a:hlinkClick r:id="rId2"/>
              </a:rPr>
              <a:t>15-15-0837-00-hrrc</a:t>
            </a:r>
            <a:endParaRPr lang="en-US" altLang="ko-KR" sz="2000" dirty="0" smtClean="0"/>
          </a:p>
          <a:p>
            <a:pPr lvl="2"/>
            <a:r>
              <a:rPr lang="en-US" altLang="ko-KR" sz="1600" dirty="0"/>
              <a:t>Small RMS delay </a:t>
            </a:r>
            <a:r>
              <a:rPr lang="en-US" altLang="ko-KR" sz="1600" dirty="0" smtClean="0"/>
              <a:t>spread and RMS Doppler spread in urban environment</a:t>
            </a:r>
          </a:p>
          <a:p>
            <a:pPr lvl="2"/>
            <a:r>
              <a:rPr lang="en-US" altLang="ko-KR" sz="1600" dirty="0" smtClean="0"/>
              <a:t>In case the train moves along a straight track, fixed </a:t>
            </a:r>
            <a:r>
              <a:rPr lang="en-US" altLang="ko-KR" sz="1600" dirty="0"/>
              <a:t>beamforming used on both </a:t>
            </a:r>
            <a:r>
              <a:rPr lang="en-US" altLang="ko-KR" sz="1600" dirty="0" err="1"/>
              <a:t>Tx</a:t>
            </a:r>
            <a:r>
              <a:rPr lang="en-US" altLang="ko-KR" sz="1600" dirty="0"/>
              <a:t> and Rx is enough for stable communication link with advanced handover strategies</a:t>
            </a:r>
            <a:endParaRPr lang="en-US" altLang="ko-KR" sz="1600" dirty="0" smtClean="0"/>
          </a:p>
          <a:p>
            <a:pPr lvl="1"/>
            <a:endParaRPr lang="en-US" altLang="ko-KR" sz="2000" dirty="0" smtClean="0"/>
          </a:p>
          <a:p>
            <a:pPr lvl="1"/>
            <a:r>
              <a:rPr lang="en-US" altLang="ko-KR" sz="2000" dirty="0" smtClean="0"/>
              <a:t>Handover </a:t>
            </a:r>
            <a:r>
              <a:rPr lang="en-US" altLang="ko-KR" sz="2000" dirty="0"/>
              <a:t>Strategy for High-speed Rail Communications </a:t>
            </a:r>
            <a:r>
              <a:rPr lang="en-US" altLang="ko-KR" sz="2000" dirty="0" smtClean="0"/>
              <a:t>: </a:t>
            </a:r>
            <a:r>
              <a:rPr lang="en-US" altLang="ko-KR" sz="2000" dirty="0" smtClean="0">
                <a:hlinkClick r:id="rId3"/>
              </a:rPr>
              <a:t>15-15-0839-00-hrrc</a:t>
            </a:r>
            <a:endParaRPr lang="en-US" altLang="ko-KR" sz="2000" dirty="0" smtClean="0"/>
          </a:p>
          <a:p>
            <a:pPr lvl="2"/>
            <a:r>
              <a:rPr lang="en-US" altLang="ko-KR" sz="1600" dirty="0"/>
              <a:t>Different </a:t>
            </a:r>
            <a:r>
              <a:rPr lang="en-US" altLang="ko-KR" sz="1600" dirty="0" smtClean="0"/>
              <a:t>handover </a:t>
            </a:r>
            <a:r>
              <a:rPr lang="en-US" altLang="ko-KR" sz="1600" dirty="0"/>
              <a:t>procedures for head antenna </a:t>
            </a:r>
            <a:r>
              <a:rPr lang="en-US" altLang="ko-KR" sz="1600" dirty="0" smtClean="0"/>
              <a:t>and </a:t>
            </a:r>
            <a:r>
              <a:rPr lang="en-US" altLang="ko-KR" sz="1600" dirty="0"/>
              <a:t>tail </a:t>
            </a:r>
            <a:r>
              <a:rPr lang="en-US" altLang="ko-KR" sz="1600" dirty="0" smtClean="0"/>
              <a:t>antenna of high-speed rail</a:t>
            </a:r>
            <a:endParaRPr lang="en-US" altLang="ko-KR" sz="1600" dirty="0"/>
          </a:p>
          <a:p>
            <a:pPr lvl="2"/>
            <a:r>
              <a:rPr lang="en-US" altLang="ko-KR" sz="1600" dirty="0" smtClean="0"/>
              <a:t>Difficulty in defining the Handover trigger condition</a:t>
            </a:r>
            <a:endParaRPr lang="en-US" altLang="ko-KR" sz="1600" dirty="0" smtClean="0"/>
          </a:p>
          <a:p>
            <a:pPr lvl="1"/>
            <a:endParaRPr lang="en-US" altLang="ko-KR" sz="2000" dirty="0" smtClean="0"/>
          </a:p>
        </p:txBody>
      </p:sp>
      <p:sp>
        <p:nvSpPr>
          <p:cNvPr id="5" name="바닥글 개체 틀 4"/>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5</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November </a:t>
            </a:r>
            <a:r>
              <a:rPr lang="en-US" altLang="ko-KR" dirty="0" smtClean="0"/>
              <a:t>2015</a:t>
            </a:r>
            <a:endParaRPr lang="en-US" altLang="ko-KR" dirty="0"/>
          </a:p>
        </p:txBody>
      </p:sp>
    </p:spTree>
    <p:extLst>
      <p:ext uri="{BB962C8B-B14F-4D97-AF65-F5344CB8AC3E}">
        <p14:creationId xmlns:p14="http://schemas.microsoft.com/office/powerpoint/2010/main" val="19288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Contributions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smtClean="0"/>
              <a:t>5 contributions</a:t>
            </a:r>
            <a:endParaRPr lang="en-US" altLang="ko-KR" dirty="0"/>
          </a:p>
          <a:p>
            <a:pPr lvl="1"/>
            <a:r>
              <a:rPr lang="en-US" altLang="ko-KR" sz="2000" dirty="0"/>
              <a:t>Contribution #1 </a:t>
            </a:r>
            <a:r>
              <a:rPr lang="en-US" altLang="ko-KR" sz="2000" dirty="0" smtClean="0"/>
              <a:t>(</a:t>
            </a:r>
            <a:r>
              <a:rPr lang="en-US" altLang="ko-KR" sz="2000" dirty="0" smtClean="0">
                <a:hlinkClick r:id="rId2"/>
              </a:rPr>
              <a:t>15-15-0847-00-hrrc</a:t>
            </a:r>
            <a:r>
              <a:rPr lang="en-US" altLang="ko-KR" sz="2000" dirty="0" smtClean="0"/>
              <a:t>) </a:t>
            </a:r>
            <a:r>
              <a:rPr lang="en-US" altLang="ko-KR" sz="2000" dirty="0"/>
              <a:t>: </a:t>
            </a:r>
            <a:r>
              <a:rPr lang="de-DE" altLang="ko-KR" sz="2000" dirty="0"/>
              <a:t>IG HRRC November 2015 Agenda</a:t>
            </a:r>
            <a:endParaRPr lang="en-US" altLang="ko-KR" sz="2000" dirty="0" smtClean="0"/>
          </a:p>
          <a:p>
            <a:pPr lvl="1"/>
            <a:r>
              <a:rPr lang="en-US" altLang="ko-KR" sz="2000" dirty="0" smtClean="0"/>
              <a:t>Contribution #2 </a:t>
            </a:r>
            <a:r>
              <a:rPr lang="en-US" altLang="ko-KR" sz="2000" dirty="0" smtClean="0"/>
              <a:t>(</a:t>
            </a:r>
            <a:r>
              <a:rPr lang="en-US" altLang="ko-KR" sz="2000" dirty="0">
                <a:hlinkClick r:id="rId3"/>
              </a:rPr>
              <a:t>15-15-0837-00-hrrc</a:t>
            </a:r>
            <a:r>
              <a:rPr lang="en-US" altLang="ko-KR" sz="2000" dirty="0" smtClean="0"/>
              <a:t>) </a:t>
            </a:r>
            <a:r>
              <a:rPr lang="en-US" altLang="ko-KR" sz="2000" dirty="0"/>
              <a:t>: </a:t>
            </a:r>
            <a:r>
              <a:rPr lang="en-US" altLang="ko-KR" sz="2000" dirty="0"/>
              <a:t>Ray-tracing based Study on Mobile Channel in Typical Urban Environment with Various Beamforming Strategies at 32 GHz</a:t>
            </a:r>
            <a:endParaRPr lang="en-US" altLang="ko-KR" sz="2000" dirty="0" smtClean="0"/>
          </a:p>
          <a:p>
            <a:pPr lvl="1"/>
            <a:r>
              <a:rPr lang="en-US" altLang="ko-KR" sz="2000" dirty="0"/>
              <a:t>Contribution </a:t>
            </a:r>
            <a:r>
              <a:rPr lang="en-US" altLang="ko-KR" sz="2000" dirty="0" smtClean="0"/>
              <a:t>#3 </a:t>
            </a:r>
            <a:r>
              <a:rPr lang="en-US" altLang="ko-KR" sz="2000" dirty="0" smtClean="0"/>
              <a:t>(</a:t>
            </a:r>
            <a:r>
              <a:rPr lang="en-US" altLang="ko-KR" sz="2000" dirty="0">
                <a:hlinkClick r:id="rId4"/>
              </a:rPr>
              <a:t>15-15-0839-00-hrrc</a:t>
            </a:r>
            <a:r>
              <a:rPr lang="en-US" altLang="ko-KR" sz="2000" dirty="0" smtClean="0"/>
              <a:t>) </a:t>
            </a:r>
            <a:r>
              <a:rPr lang="en-US" altLang="ko-KR" sz="2000" dirty="0" smtClean="0"/>
              <a:t>: </a:t>
            </a:r>
            <a:r>
              <a:rPr lang="en-US" altLang="ko-KR" sz="2000" dirty="0"/>
              <a:t>Handover Strategy for High-speed Rail Communications</a:t>
            </a:r>
            <a:endParaRPr lang="en-US" altLang="ko-KR" sz="2000" dirty="0"/>
          </a:p>
          <a:p>
            <a:pPr lvl="1"/>
            <a:r>
              <a:rPr lang="en-US" altLang="ko-KR" sz="2000" dirty="0" smtClean="0"/>
              <a:t>Contribution #4 </a:t>
            </a:r>
            <a:r>
              <a:rPr lang="en-US" altLang="ko-KR" sz="2000" dirty="0" smtClean="0"/>
              <a:t>(</a:t>
            </a:r>
            <a:r>
              <a:rPr lang="en-US" altLang="ko-KR" sz="2000" dirty="0" smtClean="0">
                <a:hlinkClick r:id="rId5"/>
              </a:rPr>
              <a:t>15-15-0915-00-hrrc</a:t>
            </a:r>
            <a:r>
              <a:rPr lang="en-US" altLang="ko-KR" sz="2000" dirty="0" smtClean="0"/>
              <a:t>) </a:t>
            </a:r>
            <a:r>
              <a:rPr lang="en-US" altLang="ko-KR" sz="2000" dirty="0"/>
              <a:t>: </a:t>
            </a:r>
            <a:r>
              <a:rPr lang="en-US" altLang="ko-KR" sz="2000" dirty="0" smtClean="0"/>
              <a:t>Meeting Minutes of </a:t>
            </a:r>
            <a:r>
              <a:rPr lang="en-US" altLang="ko-KR" sz="2000" dirty="0" smtClean="0"/>
              <a:t>November </a:t>
            </a:r>
            <a:r>
              <a:rPr lang="en-US" altLang="ko-KR" sz="2000" dirty="0" smtClean="0"/>
              <a:t>2015</a:t>
            </a:r>
          </a:p>
          <a:p>
            <a:pPr lvl="1"/>
            <a:r>
              <a:rPr lang="en-US" altLang="ko-KR" sz="2000" dirty="0"/>
              <a:t>Contribution </a:t>
            </a:r>
            <a:r>
              <a:rPr lang="en-US" altLang="ko-KR" sz="2000" dirty="0" smtClean="0"/>
              <a:t>#5 (</a:t>
            </a:r>
            <a:r>
              <a:rPr lang="en-US" altLang="ko-KR" sz="2000" dirty="0" smtClean="0"/>
              <a:t>15-15-0916-00-hrrc</a:t>
            </a:r>
            <a:r>
              <a:rPr lang="en-US" altLang="ko-KR" sz="2000" dirty="0" smtClean="0"/>
              <a:t>) : Closing Report for </a:t>
            </a:r>
            <a:r>
              <a:rPr lang="en-US" altLang="ko-KR" sz="2000" dirty="0" smtClean="0"/>
              <a:t>November </a:t>
            </a:r>
            <a:r>
              <a:rPr lang="en-US" altLang="ko-KR" sz="2000" dirty="0" smtClean="0"/>
              <a:t>2015</a:t>
            </a:r>
          </a:p>
          <a:p>
            <a:pPr lvl="1"/>
            <a:endParaRPr lang="en-US" altLang="ko-KR" dirty="0" smtClean="0"/>
          </a:p>
          <a:p>
            <a:pPr lvl="1"/>
            <a:endParaRPr lang="en-US" altLang="ko-KR" dirty="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6</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November </a:t>
            </a:r>
            <a:r>
              <a:rPr lang="en-US" altLang="ko-KR" dirty="0" smtClean="0"/>
              <a:t>2015</a:t>
            </a:r>
            <a:endParaRPr lang="en-US" altLang="ko-KR" dirty="0"/>
          </a:p>
        </p:txBody>
      </p:sp>
    </p:spTree>
    <p:extLst>
      <p:ext uri="{BB962C8B-B14F-4D97-AF65-F5344CB8AC3E}">
        <p14:creationId xmlns:p14="http://schemas.microsoft.com/office/powerpoint/2010/main" val="3963804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7</a:t>
            </a:fld>
            <a:endParaRPr lang="en-US" altLang="ko-KR"/>
          </a:p>
        </p:txBody>
      </p:sp>
      <p:sp>
        <p:nvSpPr>
          <p:cNvPr id="7" name="TextBox 6"/>
          <p:cNvSpPr txBox="1"/>
          <p:nvPr/>
        </p:nvSpPr>
        <p:spPr>
          <a:xfrm>
            <a:off x="2843808" y="2852936"/>
            <a:ext cx="3397084" cy="923330"/>
          </a:xfrm>
          <a:prstGeom prst="rect">
            <a:avLst/>
          </a:prstGeom>
          <a:noFill/>
        </p:spPr>
        <p:txBody>
          <a:bodyPr wrap="none" rtlCol="0">
            <a:spAutoFit/>
          </a:bodyPr>
          <a:lstStyle/>
          <a:p>
            <a:r>
              <a:rPr lang="en-US" altLang="ko-KR" sz="5400" b="1" dirty="0" smtClean="0"/>
              <a:t>Thank you</a:t>
            </a:r>
            <a:endParaRPr lang="ko-KR" altLang="en-US" sz="5400" b="1" dirty="0"/>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a:t>
            </a:r>
            <a:r>
              <a:rPr lang="en-US" altLang="ko-KR" dirty="0" smtClean="0"/>
              <a:t>2015</a:t>
            </a:r>
            <a:endParaRPr lang="en-US" altLang="ko-KR" dirty="0"/>
          </a:p>
        </p:txBody>
      </p:sp>
    </p:spTree>
    <p:extLst>
      <p:ext uri="{BB962C8B-B14F-4D97-AF65-F5344CB8AC3E}">
        <p14:creationId xmlns:p14="http://schemas.microsoft.com/office/powerpoint/2010/main" val="2373597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사용자 지정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4009</TotalTime>
  <Words>330</Words>
  <Application>Microsoft Office PowerPoint</Application>
  <PresentationFormat>화면 슬라이드 쇼(4:3)</PresentationFormat>
  <Paragraphs>68</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IEEE-P802_15</vt:lpstr>
      <vt:lpstr>PowerPoint 프레젠테이션</vt:lpstr>
      <vt:lpstr>IEEE 802.15 IG HRRC (High Rate Rail Communications Interest Group)  Closing Report</vt:lpstr>
      <vt:lpstr>IG Group Leadership</vt:lpstr>
      <vt:lpstr>Sessions</vt:lpstr>
      <vt:lpstr>Meeting Accomplishments</vt:lpstr>
      <vt:lpstr>Contributions</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김준형</cp:lastModifiedBy>
  <cp:revision>673</cp:revision>
  <cp:lastPrinted>1998-02-10T13:28:06Z</cp:lastPrinted>
  <dcterms:created xsi:type="dcterms:W3CDTF">2014-12-23T02:01:48Z</dcterms:created>
  <dcterms:modified xsi:type="dcterms:W3CDTF">2015-11-11T15:05:04Z</dcterms:modified>
</cp:coreProperties>
</file>