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9" r:id="rId2"/>
    <p:sldId id="324" r:id="rId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FF"/>
    <a:srgbClr val="FF99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6030" autoAdjust="0"/>
  </p:normalViewPr>
  <p:slideViewPr>
    <p:cSldViewPr>
      <p:cViewPr varScale="1">
        <p:scale>
          <a:sx n="105" d="100"/>
          <a:sy n="105" d="100"/>
        </p:scale>
        <p:origin x="-918" y="-90"/>
      </p:cViewPr>
      <p:guideLst>
        <p:guide orient="horz" pos="3362"/>
        <p:guide pos="285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510424D2-30EA-4DBF-ADD7-9935F036306A}"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02864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9522B39B-2C39-4F9C-9430-A9CD3DBEDC59}"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7894919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a:p>
        </p:txBody>
      </p:sp>
      <p:sp>
        <p:nvSpPr>
          <p:cNvPr id="5" name="日付プレースホルダー 4"/>
          <p:cNvSpPr>
            <a:spLocks noGrp="1"/>
          </p:cNvSpPr>
          <p:nvPr>
            <p:ph type="dt" idx="11"/>
          </p:nvPr>
        </p:nvSpPr>
        <p:spPr/>
        <p:txBody>
          <a:bodyPr/>
          <a:lstStyle/>
          <a:p>
            <a:r>
              <a:rPr lang="en-US" altLang="ja-JP" smtClean="0"/>
              <a:t>&lt;month year&gt;</a:t>
            </a:r>
            <a:endParaRPr lang="en-US" altLang="ja-JP"/>
          </a:p>
        </p:txBody>
      </p:sp>
      <p:sp>
        <p:nvSpPr>
          <p:cNvPr id="6" name="フッター プレースホルダー 5"/>
          <p:cNvSpPr>
            <a:spLocks noGrp="1"/>
          </p:cNvSpPr>
          <p:nvPr>
            <p:ph type="ftr" sz="quarter" idx="12"/>
          </p:nvPr>
        </p:nvSpPr>
        <p:spPr/>
        <p:txBody>
          <a:bodyPr/>
          <a:lstStyle/>
          <a:p>
            <a:pPr lvl="4"/>
            <a:r>
              <a:rPr lang="en-US" altLang="ja-JP" smtClean="0"/>
              <a:t>&lt;author&gt;, &lt;company&gt;</a:t>
            </a:r>
            <a:endParaRPr lang="en-US" altLang="ja-JP"/>
          </a:p>
        </p:txBody>
      </p:sp>
      <p:sp>
        <p:nvSpPr>
          <p:cNvPr id="7" name="スライド番号プレースホルダー 6"/>
          <p:cNvSpPr>
            <a:spLocks noGrp="1"/>
          </p:cNvSpPr>
          <p:nvPr>
            <p:ph type="sldNum" sz="quarter" idx="13"/>
          </p:nvPr>
        </p:nvSpPr>
        <p:spPr/>
        <p:txBody>
          <a:bodyPr/>
          <a:lstStyle/>
          <a:p>
            <a:r>
              <a:rPr lang="en-US" altLang="ja-JP" smtClean="0"/>
              <a:t>Page </a:t>
            </a:r>
            <a:fld id="{9522B39B-2C39-4F9C-9430-A9CD3DBEDC59}" type="slidenum">
              <a:rPr lang="en-US" altLang="ja-JP" smtClean="0"/>
              <a:pPr/>
              <a:t>1</a:t>
            </a:fld>
            <a:endParaRPr lang="en-US" altLang="ja-JP"/>
          </a:p>
        </p:txBody>
      </p:sp>
    </p:spTree>
    <p:extLst>
      <p:ext uri="{BB962C8B-B14F-4D97-AF65-F5344CB8AC3E}">
        <p14:creationId xmlns:p14="http://schemas.microsoft.com/office/powerpoint/2010/main" val="2038142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6652F43B-E88C-4292-9842-7923F42985AC}" type="slidenum">
              <a:rPr lang="en-US" altLang="ja-JP"/>
              <a:pPr/>
              <a:t>‹#›</a:t>
            </a:fld>
            <a:endParaRPr lang="en-US" altLang="ja-JP"/>
          </a:p>
        </p:txBody>
      </p:sp>
    </p:spTree>
    <p:extLst>
      <p:ext uri="{BB962C8B-B14F-4D97-AF65-F5344CB8AC3E}">
        <p14:creationId xmlns:p14="http://schemas.microsoft.com/office/powerpoint/2010/main" val="57026616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smtClean="0"/>
              <a:t>&lt;Nov. 2015&gt;</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a:t>Slide </a:t>
            </a:r>
            <a:fld id="{867CB61E-4224-4065-A98C-4D3B055BC026}" type="slidenum">
              <a:rPr lang="en-US" altLang="ja-JP"/>
              <a:pPr/>
              <a:t>‹#›</a:t>
            </a:fld>
            <a:endParaRPr lang="en-US" altLang="ja-JP"/>
          </a:p>
        </p:txBody>
      </p:sp>
    </p:spTree>
    <p:extLst>
      <p:ext uri="{BB962C8B-B14F-4D97-AF65-F5344CB8AC3E}">
        <p14:creationId xmlns:p14="http://schemas.microsoft.com/office/powerpoint/2010/main" val="6334127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dirty="0" smtClean="0"/>
              <a:t>&lt;Oct. 2015&gt;</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smtClean="0"/>
              <a:t>Kondou (Sony)</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a:t>Slide </a:t>
            </a:r>
            <a:fld id="{54977A5C-F0ED-4241-9D3A-66015270F4BA}" type="slidenum">
              <a:rPr lang="en-US" altLang="ja-JP"/>
              <a:pPr/>
              <a:t>‹#›</a:t>
            </a:fld>
            <a:endParaRPr lang="en-US" altLang="ja-JP"/>
          </a:p>
        </p:txBody>
      </p:sp>
      <p:sp>
        <p:nvSpPr>
          <p:cNvPr id="1031" name="Rectangle 7"/>
          <p:cNvSpPr>
            <a:spLocks noChangeArrowheads="1"/>
          </p:cNvSpPr>
          <p:nvPr/>
        </p:nvSpPr>
        <p:spPr bwMode="auto">
          <a:xfrm>
            <a:off x="3635896" y="394156"/>
            <a:ext cx="4822304"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ea typeface="ＭＳ Ｐゴシック" pitchFamily="50" charset="-128"/>
              </a:rPr>
              <a:t>doc.: IEEE </a:t>
            </a:r>
            <a:r>
              <a:rPr lang="en-US" altLang="ja-JP" sz="1400" b="1" dirty="0" smtClean="0">
                <a:ea typeface="ＭＳ Ｐゴシック" pitchFamily="50" charset="-128"/>
              </a:rPr>
              <a:t>802.15-15-0801-00-003e</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1" name="Rectangle 9"/>
          <p:cNvSpPr>
            <a:spLocks noChangeArrowheads="1"/>
          </p:cNvSpPr>
          <p:nvPr userDrawn="1"/>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&lt;Oct. 2015&gt;</a:t>
            </a:r>
            <a:endParaRPr lang="en-US" altLang="ja-JP" dirty="0"/>
          </a:p>
        </p:txBody>
      </p:sp>
      <p:sp>
        <p:nvSpPr>
          <p:cNvPr id="5"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78D5D3F8-D805-444C-8A2D-11DF22B16829}" type="slidenum">
              <a:rPr lang="en-US" altLang="ja-JP"/>
              <a:pPr/>
              <a:t>1</a:t>
            </a:fld>
            <a:endParaRPr lang="en-US" altLang="ja-JP" dirty="0"/>
          </a:p>
        </p:txBody>
      </p:sp>
      <p:sp>
        <p:nvSpPr>
          <p:cNvPr id="8" name="Rectangle 3"/>
          <p:cNvSpPr>
            <a:spLocks noChangeArrowheads="1"/>
          </p:cNvSpPr>
          <p:nvPr/>
        </p:nvSpPr>
        <p:spPr bwMode="auto">
          <a:xfrm>
            <a:off x="365307" y="1016732"/>
            <a:ext cx="8340362"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Times New Roman" pitchFamily="18" charset="0"/>
              </a:rPr>
              <a:t>Project: IEEE P802.15 Working Group for Wireless Personal Area Networks (WPANs)</a:t>
            </a:r>
            <a:endPar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Submission Title: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[Removal</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of security part from MAC</a:t>
            </a:r>
            <a:r>
              <a:rPr kumimoji="1" lang="pt-BR"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a:cs typeface="Times New Roman" pitchFamily="18" charset="0"/>
              </a:rPr>
              <a:t>] </a:t>
            </a:r>
            <a:endParaRPr kumimoji="1" lang="pt-BR"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Date Submitted: [</a:t>
            </a:r>
            <a:r>
              <a:rPr lang="en-US" altLang="ja-JP" sz="1600" dirty="0" smtClean="0">
                <a:solidFill>
                  <a:srgbClr val="000000"/>
                </a:solidFill>
                <a:latin typeface="Times New Roman" pitchFamily="18" charset="0"/>
                <a:ea typeface="ＭＳ Ｐゴシック" charset="-128"/>
                <a:cs typeface="Times New Roman" pitchFamily="18" charset="0"/>
              </a:rPr>
              <a:t>22</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October 2015]</a:t>
            </a:r>
          </a:p>
          <a:p>
            <a:pPr lvl="0" fontAlgn="auto">
              <a:spcBef>
                <a:spcPts val="0"/>
              </a:spcBef>
              <a:spcAft>
                <a:spcPts val="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Source: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[Keitarou Kondou</a:t>
            </a:r>
            <a:r>
              <a:rPr lang="en-US" altLang="ja-JP" sz="1600" baseline="30000" dirty="0">
                <a:solidFill>
                  <a:srgbClr val="000000"/>
                </a:solidFill>
                <a:latin typeface="Times New Roman" pitchFamily="18" charset="0"/>
                <a:ea typeface="ＭＳ Ｐゴシック" charset="-128"/>
                <a:cs typeface="Times New Roman" pitchFamily="18" charset="0"/>
              </a:rPr>
              <a:t>(1)</a:t>
            </a:r>
            <a:r>
              <a:rPr lang="en-US" altLang="ja-JP" sz="1600" dirty="0" smtClean="0">
                <a:solidFill>
                  <a:srgbClr val="000000"/>
                </a:solidFill>
                <a:latin typeface="Times New Roman" pitchFamily="18" charset="0"/>
                <a:ea typeface="ＭＳ Ｐゴシック" charset="-128"/>
                <a:cs typeface="Times New Roman" pitchFamily="18" charset="0"/>
              </a:rPr>
              <a:t>, Makoto Noda</a:t>
            </a:r>
            <a:r>
              <a:rPr lang="en-US" altLang="ja-JP" sz="1600" dirty="0">
                <a:solidFill>
                  <a:srgbClr val="000000"/>
                </a:solidFill>
                <a:latin typeface="Times New Roman" pitchFamily="18" charset="0"/>
                <a:ea typeface="ＭＳ Ｐゴシック" charset="-128"/>
                <a:cs typeface="Times New Roman" pitchFamily="18" charset="0"/>
              </a:rPr>
              <a:t>,</a:t>
            </a:r>
            <a:r>
              <a:rPr lang="en-US" altLang="ja-JP" sz="1600" dirty="0" smtClean="0">
                <a:solidFill>
                  <a:srgbClr val="000000"/>
                </a:solidFill>
                <a:latin typeface="Times New Roman" pitchFamily="18" charset="0"/>
                <a:ea typeface="ＭＳ Ｐゴシック" charset="-128"/>
                <a:cs typeface="Times New Roman" pitchFamily="18" charset="0"/>
              </a:rPr>
              <a:t> Hiroyuki Matsumura, </a:t>
            </a:r>
            <a:r>
              <a:rPr lang="en-US" altLang="ja-JP" sz="1600" dirty="0">
                <a:solidFill>
                  <a:srgbClr val="000000"/>
                </a:solidFill>
                <a:latin typeface="Times New Roman" pitchFamily="18" charset="0"/>
                <a:ea typeface="ＭＳ Ｐゴシック" charset="-128"/>
                <a:cs typeface="Times New Roman" pitchFamily="18" charset="0"/>
              </a:rPr>
              <a:t>Ken </a:t>
            </a:r>
            <a:r>
              <a:rPr lang="en-US" altLang="ja-JP" sz="1600" dirty="0" smtClean="0">
                <a:solidFill>
                  <a:srgbClr val="000000"/>
                </a:solidFill>
                <a:latin typeface="Times New Roman" pitchFamily="18" charset="0"/>
                <a:ea typeface="ＭＳ Ｐゴシック" charset="-128"/>
                <a:cs typeface="Times New Roman" pitchFamily="18" charset="0"/>
              </a:rPr>
              <a:t>Hiraga, </a:t>
            </a:r>
            <a:r>
              <a:rPr lang="en-US" altLang="ja-JP" sz="1600" dirty="0" err="1">
                <a:solidFill>
                  <a:srgbClr val="000000"/>
                </a:solidFill>
                <a:latin typeface="Times New Roman" pitchFamily="18" charset="0"/>
                <a:ea typeface="ＭＳ Ｐゴシック" charset="-128"/>
                <a:cs typeface="Times New Roman" pitchFamily="18" charset="0"/>
              </a:rPr>
              <a:t>Itaru</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err="1">
                <a:solidFill>
                  <a:srgbClr val="000000"/>
                </a:solidFill>
                <a:latin typeface="Times New Roman" pitchFamily="18" charset="0"/>
                <a:ea typeface="ＭＳ Ｐゴシック" charset="-128"/>
                <a:cs typeface="Times New Roman" pitchFamily="18" charset="0"/>
              </a:rPr>
              <a:t>Maekawa</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err="1">
                <a:solidFill>
                  <a:srgbClr val="000000"/>
                </a:solidFill>
                <a:latin typeface="Times New Roman" pitchFamily="18" charset="0"/>
                <a:ea typeface="ＭＳ Ｐゴシック" charset="-128"/>
                <a:cs typeface="Times New Roman" pitchFamily="18" charset="0"/>
              </a:rPr>
              <a:t>Ko</a:t>
            </a:r>
            <a:r>
              <a:rPr lang="en-US" altLang="ja-JP" sz="1600" dirty="0">
                <a:solidFill>
                  <a:srgbClr val="000000"/>
                </a:solidFill>
                <a:latin typeface="Times New Roman" pitchFamily="18" charset="0"/>
                <a:ea typeface="ＭＳ Ｐゴシック" charset="-128"/>
                <a:cs typeface="Times New Roman" pitchFamily="18" charset="0"/>
              </a:rPr>
              <a:t> </a:t>
            </a:r>
            <a:r>
              <a:rPr lang="en-US" altLang="ja-JP" sz="1600" dirty="0" err="1">
                <a:solidFill>
                  <a:srgbClr val="000000"/>
                </a:solidFill>
                <a:latin typeface="Times New Roman" pitchFamily="18" charset="0"/>
                <a:ea typeface="ＭＳ Ｐゴシック" charset="-128"/>
                <a:cs typeface="Times New Roman" pitchFamily="18" charset="0"/>
              </a:rPr>
              <a:t>Togashi</a:t>
            </a:r>
            <a:r>
              <a:rPr lang="en-US" altLang="ja-JP" sz="1600" dirty="0">
                <a:solidFill>
                  <a:srgbClr val="000000"/>
                </a:solidFill>
                <a:latin typeface="Times New Roman" pitchFamily="18" charset="0"/>
                <a:ea typeface="ＭＳ Ｐゴシック" charset="-128"/>
                <a:cs typeface="Times New Roman" pitchFamily="18" charset="0"/>
              </a:rPr>
              <a:t>, Kiyoshi </a:t>
            </a:r>
            <a:r>
              <a:rPr lang="en-US" altLang="ja-JP" sz="1600" dirty="0" err="1" smtClean="0">
                <a:solidFill>
                  <a:srgbClr val="000000"/>
                </a:solidFill>
                <a:latin typeface="Times New Roman" pitchFamily="18" charset="0"/>
                <a:ea typeface="ＭＳ Ｐゴシック" charset="-128"/>
                <a:cs typeface="Times New Roman" pitchFamily="18" charset="0"/>
              </a:rPr>
              <a:t>Toshimitsu</a:t>
            </a:r>
            <a:r>
              <a:rPr lang="en-US" altLang="ja-JP" sz="1600" dirty="0" smtClean="0">
                <a:solidFill>
                  <a:srgbClr val="000000"/>
                </a:solidFill>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0"/>
              </a:spcBef>
              <a:spcAft>
                <a:spcPts val="0"/>
              </a:spcAft>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Company: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[JRC,</a:t>
            </a:r>
            <a:r>
              <a:rPr kumimoji="1" lang="en-US" altLang="ja-JP" sz="1600" b="0" i="0" u="none" strike="noStrike" kern="1200" cap="none" spc="0" normalizeH="0" noProof="0" dirty="0" smtClean="0">
                <a:ln>
                  <a:noFill/>
                </a:ln>
                <a:solidFill>
                  <a:srgbClr val="000000"/>
                </a:solidFill>
                <a:effectLst/>
                <a:uLnTx/>
                <a:uFillTx/>
                <a:latin typeface="Times New Roman" pitchFamily="18" charset="0"/>
                <a:ea typeface="ＭＳ Ｐゴシック" charset="-128"/>
                <a:cs typeface="Times New Roman" pitchFamily="18" charset="0"/>
              </a:rPr>
              <a:t> NTT, Toshiba, Sony</a:t>
            </a:r>
            <a:r>
              <a:rPr kumimoji="1" lang="en-US" altLang="ja-JP" sz="1600" b="0" i="0" u="none" strike="noStrike" kern="1200" cap="none" spc="0" normalizeH="0" baseline="30000" noProof="0" dirty="0" smtClean="0">
                <a:ln>
                  <a:noFill/>
                </a:ln>
                <a:solidFill>
                  <a:srgbClr val="000000"/>
                </a:solidFill>
                <a:effectLst/>
                <a:uLnTx/>
                <a:uFillTx/>
                <a:latin typeface="Times New Roman" pitchFamily="18" charset="0"/>
                <a:ea typeface="ＭＳ Ｐゴシック" charset="-128"/>
                <a:cs typeface="Times New Roman" pitchFamily="18" charset="0"/>
              </a:rPr>
              <a:t>1</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Address</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1-7-1 Konan, Minato-</a:t>
            </a:r>
            <a:r>
              <a:rPr kumimoji="1" lang="en-US" altLang="ja-JP" sz="1600" b="0" i="0" u="none" strike="noStrike" kern="1200" cap="none" spc="0" normalizeH="0" baseline="0" noProof="0" dirty="0" err="1" smtClean="0">
                <a:ln>
                  <a:noFill/>
                </a:ln>
                <a:effectLst/>
                <a:uLnTx/>
                <a:uFillTx/>
                <a:latin typeface="Times New Roman" pitchFamily="18" charset="0"/>
                <a:ea typeface="ＭＳ Ｐゴシック" charset="-128"/>
                <a:cs typeface="Times New Roman" pitchFamily="18" charset="0"/>
              </a:rPr>
              <a:t>ku</a:t>
            </a:r>
            <a:r>
              <a:rPr kumimoji="1" lang="en-US" altLang="ja-JP" sz="1600" b="0" i="0" u="none" strike="noStrike" kern="1200" cap="none" spc="0" normalizeH="0" baseline="0" noProof="0" dirty="0" smtClean="0">
                <a:ln>
                  <a:noFill/>
                </a:ln>
                <a:effectLst/>
                <a:uLnTx/>
                <a:uFillTx/>
                <a:latin typeface="Times New Roman" pitchFamily="18" charset="0"/>
                <a:ea typeface="ＭＳ Ｐゴシック" charset="-128"/>
                <a:cs typeface="Times New Roman" pitchFamily="18" charset="0"/>
              </a:rPr>
              <a:t>, Tokyo 108-0075</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E-Mail</a:t>
            </a:r>
            <a:r>
              <a:rPr kumimoji="1" lang="en-US" altLang="ja-JP" sz="1600" b="0" i="0" u="none" strike="noStrike" kern="1200" cap="none" spc="0" normalizeH="0" baseline="30000" noProof="0" dirty="0">
                <a:ln>
                  <a:noFill/>
                </a:ln>
                <a:solidFill>
                  <a:srgbClr val="000000"/>
                </a:solidFill>
                <a:effectLst/>
                <a:uLnTx/>
                <a:uFillTx/>
                <a:latin typeface="Times New Roman"/>
                <a:ea typeface="ＭＳ Ｐゴシック"/>
              </a:rPr>
              <a:t>1</a:t>
            </a: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err="1" smtClean="0">
                <a:ln>
                  <a:noFill/>
                </a:ln>
                <a:solidFill>
                  <a:srgbClr val="000000"/>
                </a:solidFill>
                <a:effectLst/>
                <a:uLnTx/>
                <a:uFillTx/>
                <a:latin typeface="Times New Roman" pitchFamily="18" charset="0"/>
                <a:ea typeface="ＭＳ Ｐゴシック" charset="-128"/>
                <a:cs typeface="Times New Roman" pitchFamily="18" charset="0"/>
              </a:rPr>
              <a:t>Keitarou.Kondou</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jp.sony.com</a:t>
            </a:r>
            <a:r>
              <a:rPr kumimoji="1" lang="en-US" altLang="ja-JP" sz="1600" b="0" i="0" u="none" strike="noStrike" kern="1200" cap="none" spc="0" normalizeH="0" baseline="0" noProof="0" dirty="0" smtClean="0">
                <a:ln>
                  <a:noFill/>
                </a:ln>
                <a:solidFill>
                  <a:srgbClr val="000000"/>
                </a:solidFill>
                <a:effectLst/>
                <a:uLnTx/>
                <a:uFillTx/>
                <a:latin typeface="Times New Roman" panose="02020603050405020304" pitchFamily="18" charset="0"/>
                <a:ea typeface="ＭＳ Ｐゴシック"/>
                <a:cs typeface="Times New Roman" panose="02020603050405020304" pitchFamily="18" charset="0"/>
              </a:rPr>
              <a:t>]</a:t>
            </a:r>
            <a:endPar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endParaRPr>
          </a:p>
          <a:p>
            <a:pPr lvl="0" fontAlgn="auto">
              <a:spcBef>
                <a:spcPts val="600"/>
              </a:spcBef>
              <a:spcAft>
                <a:spcPts val="600"/>
              </a:spcAf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Abstract</a:t>
            </a: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lang="en-US" altLang="ja-JP" sz="1600" dirty="0" smtClean="0">
                <a:solidFill>
                  <a:srgbClr val="000000"/>
                </a:solidFill>
                <a:latin typeface="Times New Roman" pitchFamily="18" charset="0"/>
                <a:ea typeface="ＭＳ Ｐゴシック" charset="-128"/>
                <a:cs typeface="Times New Roman" pitchFamily="18" charset="0"/>
              </a:rPr>
              <a:t>This document suggests the removal of security part from current proposal</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600"/>
              </a:spcBef>
              <a:spcAft>
                <a:spcPts val="600"/>
              </a:spcAft>
              <a:buClrTx/>
              <a:buSzTx/>
              <a:buFontTx/>
              <a:buNone/>
              <a:tabLst/>
              <a:defRPr/>
            </a:pPr>
            <a:r>
              <a:rPr kumimoji="1" lang="en-US" altLang="ja-JP" sz="1600" b="1"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Purpose: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	To </a:t>
            </a:r>
            <a:r>
              <a:rPr lang="en-US" altLang="ja-JP" sz="1600" noProof="0" dirty="0" smtClean="0">
                <a:solidFill>
                  <a:srgbClr val="000000"/>
                </a:solidFill>
                <a:latin typeface="Times New Roman" pitchFamily="18" charset="0"/>
                <a:ea typeface="ＭＳ Ｐゴシック" charset="-128"/>
                <a:cs typeface="Times New Roman" pitchFamily="18" charset="0"/>
              </a:rPr>
              <a:t>modify the current TG3e draft document</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Notice: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Release:</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	The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contributors acknowledge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and </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accept </a:t>
            </a:r>
            <a:r>
              <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rPr>
              <a:t>that this contribution becomes the property of IEEE and may be made publicly available by P802.15</a:t>
            </a:r>
            <a:r>
              <a:rPr kumimoji="1" lang="en-US" altLang="ja-JP" sz="1600" b="0" i="0" u="none" strike="noStrike" kern="1200" cap="none" spc="0" normalizeH="0" baseline="0" noProof="0" dirty="0" smtClean="0">
                <a:ln>
                  <a:noFill/>
                </a:ln>
                <a:solidFill>
                  <a:srgbClr val="000000"/>
                </a:solidFill>
                <a:effectLst/>
                <a:uLnTx/>
                <a:uFillTx/>
                <a:latin typeface="Times New Roman" pitchFamily="18" charset="0"/>
                <a:ea typeface="ＭＳ Ｐゴシック" charset="-128"/>
                <a:cs typeface="Times New Roman" pitchFamily="18" charset="0"/>
              </a:rPr>
              <a:t>.</a:t>
            </a:r>
            <a:endParaRPr kumimoji="1"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lang="en-US" altLang="ja-JP" dirty="0" smtClean="0"/>
              <a:t>&lt;Oct. 2015&gt;</a:t>
            </a:r>
            <a:endParaRPr lang="en-US" altLang="ja-JP" dirty="0"/>
          </a:p>
        </p:txBody>
      </p:sp>
      <p:sp>
        <p:nvSpPr>
          <p:cNvPr id="3" name="フッター プレースホルダー 2"/>
          <p:cNvSpPr>
            <a:spLocks noGrp="1"/>
          </p:cNvSpPr>
          <p:nvPr>
            <p:ph type="ftr" sz="quarter" idx="11"/>
          </p:nvPr>
        </p:nvSpPr>
        <p:spPr/>
        <p:txBody>
          <a:bodyPr/>
          <a:lstStyle/>
          <a:p>
            <a:r>
              <a:rPr lang="en-US" altLang="ja-JP" smtClean="0"/>
              <a:t>Kondou (Sony)</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smtClean="0"/>
              <a:t>Slide </a:t>
            </a:r>
            <a:fld id="{867CB61E-4224-4065-A98C-4D3B055BC026}" type="slidenum">
              <a:rPr lang="en-US" altLang="ja-JP" smtClean="0"/>
              <a:pPr/>
              <a:t>2</a:t>
            </a:fld>
            <a:endParaRPr lang="en-US" altLang="ja-JP"/>
          </a:p>
        </p:txBody>
      </p:sp>
      <p:sp>
        <p:nvSpPr>
          <p:cNvPr id="12" name="テキスト ボックス 11"/>
          <p:cNvSpPr txBox="1"/>
          <p:nvPr/>
        </p:nvSpPr>
        <p:spPr>
          <a:xfrm>
            <a:off x="185579" y="889844"/>
            <a:ext cx="8850917" cy="5016758"/>
          </a:xfrm>
          <a:prstGeom prst="rect">
            <a:avLst/>
          </a:prstGeom>
          <a:noFill/>
        </p:spPr>
        <p:txBody>
          <a:bodyPr wrap="square" rtlCol="0">
            <a:spAutoFit/>
          </a:bodyPr>
          <a:lstStyle/>
          <a:p>
            <a:r>
              <a:rPr kumimoji="1" lang="en-US" altLang="ja-JP" sz="2800" u="sng" dirty="0" smtClean="0"/>
              <a:t>Comment on TG3e proposal</a:t>
            </a:r>
          </a:p>
          <a:p>
            <a:pPr marL="571500" indent="-571500">
              <a:buFont typeface="Arial" panose="020B0604020202020204" pitchFamily="34" charset="0"/>
              <a:buChar char="•"/>
            </a:pPr>
            <a:r>
              <a:rPr kumimoji="1" lang="en-US" altLang="ja-JP" sz="2000" dirty="0" smtClean="0"/>
              <a:t>Remove security part in 7.2.x</a:t>
            </a:r>
            <a:r>
              <a:rPr kumimoji="1" lang="en-US" altLang="ja-JP" sz="2000" dirty="0"/>
              <a:t> </a:t>
            </a:r>
            <a:r>
              <a:rPr kumimoji="1" lang="en-US" altLang="ja-JP" sz="2000" dirty="0" smtClean="0"/>
              <a:t>and 7.3.x.</a:t>
            </a:r>
          </a:p>
          <a:p>
            <a:pPr marL="571500" indent="-571500">
              <a:buFont typeface="Arial" panose="020B0604020202020204" pitchFamily="34" charset="0"/>
              <a:buChar char="•"/>
            </a:pPr>
            <a:endParaRPr kumimoji="1" lang="en-US" altLang="ja-JP" sz="2400" dirty="0" smtClean="0"/>
          </a:p>
          <a:p>
            <a:r>
              <a:rPr kumimoji="1" lang="en-US" altLang="ja-JP" sz="2800" u="sng" dirty="0" smtClean="0"/>
              <a:t>Reason</a:t>
            </a:r>
          </a:p>
          <a:p>
            <a:pPr marL="571500" indent="-571500">
              <a:buFont typeface="Arial" panose="020B0604020202020204" pitchFamily="34" charset="0"/>
              <a:buChar char="•"/>
            </a:pPr>
            <a:r>
              <a:rPr kumimoji="1" lang="en-US" altLang="ja-JP" sz="2000" dirty="0" smtClean="0"/>
              <a:t>less </a:t>
            </a:r>
            <a:r>
              <a:rPr kumimoji="1" lang="en-US" altLang="ja-JP" sz="2000" dirty="0"/>
              <a:t>demand from task group </a:t>
            </a:r>
            <a:r>
              <a:rPr kumimoji="1" lang="en-US" altLang="ja-JP" sz="2000" dirty="0" smtClean="0"/>
              <a:t>members</a:t>
            </a:r>
          </a:p>
          <a:p>
            <a:pPr marL="571500" indent="-571500">
              <a:buFont typeface="Arial" panose="020B0604020202020204" pitchFamily="34" charset="0"/>
              <a:buChar char="•"/>
            </a:pPr>
            <a:endParaRPr kumimoji="1" lang="en-US" altLang="ja-JP" sz="2000" dirty="0"/>
          </a:p>
          <a:p>
            <a:pPr marL="571500" indent="-571500">
              <a:buFont typeface="Arial" panose="020B0604020202020204" pitchFamily="34" charset="0"/>
              <a:buChar char="•"/>
            </a:pPr>
            <a:r>
              <a:rPr kumimoji="1" lang="en-US" altLang="ja-JP" sz="2000" dirty="0" smtClean="0"/>
              <a:t>Protection in an </a:t>
            </a:r>
            <a:r>
              <a:rPr kumimoji="1" lang="en-US" altLang="ja-JP" sz="2000" dirty="0"/>
              <a:t>upper layer may be </a:t>
            </a:r>
            <a:r>
              <a:rPr kumimoji="1" lang="en-US" altLang="ja-JP" sz="2000" dirty="0" smtClean="0"/>
              <a:t>sufficient.</a:t>
            </a:r>
          </a:p>
          <a:p>
            <a:r>
              <a:rPr kumimoji="1" lang="en-US" altLang="ja-JP" sz="2000" dirty="0" smtClean="0"/>
              <a:t>         Example:  Near Field Communication (NFC)</a:t>
            </a:r>
          </a:p>
          <a:p>
            <a:r>
              <a:rPr kumimoji="1" lang="en-US" altLang="ja-JP" sz="2000" dirty="0"/>
              <a:t> </a:t>
            </a:r>
            <a:r>
              <a:rPr kumimoji="1" lang="en-US" altLang="ja-JP" sz="2000" dirty="0" smtClean="0"/>
              <a:t>         - Security </a:t>
            </a:r>
            <a:r>
              <a:rPr kumimoji="1" lang="en-US" altLang="ja-JP" sz="2000" dirty="0" smtClean="0"/>
              <a:t>function in NFC is </a:t>
            </a:r>
            <a:r>
              <a:rPr kumimoji="1" lang="en-US" altLang="ja-JP" sz="2000" dirty="0" smtClean="0"/>
              <a:t>realized </a:t>
            </a:r>
            <a:r>
              <a:rPr kumimoji="1" lang="en-US" altLang="ja-JP" sz="2000" dirty="0" smtClean="0"/>
              <a:t>above </a:t>
            </a:r>
            <a:r>
              <a:rPr kumimoji="1" lang="en-US" altLang="ja-JP" sz="2000" dirty="0" smtClean="0"/>
              <a:t>the </a:t>
            </a:r>
            <a:r>
              <a:rPr kumimoji="1" lang="en-US" altLang="ja-JP" sz="2000" dirty="0" smtClean="0"/>
              <a:t>communication protocol layer.</a:t>
            </a:r>
            <a:endParaRPr kumimoji="1" lang="en-US" altLang="ja-JP" sz="2000" dirty="0" smtClean="0"/>
          </a:p>
          <a:p>
            <a:r>
              <a:rPr kumimoji="1" lang="en-US" altLang="ja-JP" sz="2000" dirty="0" smtClean="0"/>
              <a:t>      </a:t>
            </a:r>
          </a:p>
          <a:p>
            <a:pPr marL="571500" indent="-571500">
              <a:buFont typeface="Arial" panose="020B0604020202020204" pitchFamily="34" charset="0"/>
              <a:buChar char="•"/>
            </a:pPr>
            <a:r>
              <a:rPr kumimoji="1" lang="en-US" altLang="ja-JP" sz="2000" dirty="0" smtClean="0"/>
              <a:t>4-way </a:t>
            </a:r>
            <a:r>
              <a:rPr kumimoji="1" lang="en-US" altLang="ja-JP" sz="2000" dirty="0" smtClean="0"/>
              <a:t>handshake to exchange </a:t>
            </a:r>
            <a:r>
              <a:rPr kumimoji="1" lang="en-US" altLang="ja-JP" sz="2000" dirty="0"/>
              <a:t>security </a:t>
            </a:r>
            <a:r>
              <a:rPr kumimoji="1" lang="en-US" altLang="ja-JP" sz="2000" dirty="0" smtClean="0"/>
              <a:t>information takes a long </a:t>
            </a:r>
            <a:r>
              <a:rPr kumimoji="1" lang="en-US" altLang="ja-JP" sz="2000" dirty="0"/>
              <a:t>time </a:t>
            </a:r>
            <a:r>
              <a:rPr kumimoji="1" lang="en-US" altLang="ja-JP" sz="2000" dirty="0" smtClean="0"/>
              <a:t>before </a:t>
            </a:r>
            <a:r>
              <a:rPr kumimoji="1" lang="en-US" altLang="ja-JP" sz="2000" dirty="0"/>
              <a:t>transaction of </a:t>
            </a:r>
            <a:r>
              <a:rPr kumimoji="1" lang="en-US" altLang="ja-JP" sz="2000" dirty="0" smtClean="0"/>
              <a:t>data.</a:t>
            </a:r>
          </a:p>
          <a:p>
            <a:pPr marL="571500" indent="-571500">
              <a:buFont typeface="Arial" panose="020B0604020202020204" pitchFamily="34" charset="0"/>
              <a:buChar char="•"/>
            </a:pPr>
            <a:endParaRPr kumimoji="1" lang="en-US" altLang="ja-JP" sz="2000" dirty="0"/>
          </a:p>
          <a:p>
            <a:pPr marL="571500" indent="-571500">
              <a:buFont typeface="Arial" panose="020B0604020202020204" pitchFamily="34" charset="0"/>
              <a:buChar char="•"/>
            </a:pPr>
            <a:r>
              <a:rPr kumimoji="1" lang="en-US" altLang="ja-JP" sz="2000" dirty="0" smtClean="0"/>
              <a:t>Security </a:t>
            </a:r>
            <a:r>
              <a:rPr kumimoji="1" lang="en-US" altLang="ja-JP" sz="2000" dirty="0"/>
              <a:t>function </a:t>
            </a:r>
            <a:r>
              <a:rPr kumimoji="1" lang="en-US" altLang="ja-JP" sz="2000" dirty="0" smtClean="0"/>
              <a:t>can be</a:t>
            </a:r>
            <a:r>
              <a:rPr kumimoji="1" lang="en-US" altLang="ja-JP" sz="2000" dirty="0" smtClean="0"/>
              <a:t> employed in </a:t>
            </a:r>
            <a:r>
              <a:rPr kumimoji="1" lang="en-US" altLang="ja-JP" sz="2000" dirty="0" smtClean="0"/>
              <a:t>a future amendment by utilizing one of reserved bits</a:t>
            </a:r>
            <a:r>
              <a:rPr kumimoji="1" lang="en-US" altLang="ja-JP" sz="2000" dirty="0">
                <a:solidFill>
                  <a:srgbClr val="000000"/>
                </a:solidFill>
              </a:rPr>
              <a:t> </a:t>
            </a:r>
            <a:r>
              <a:rPr kumimoji="1" lang="en-US" altLang="ja-JP" sz="2000" dirty="0" smtClean="0">
                <a:solidFill>
                  <a:srgbClr val="000000"/>
                </a:solidFill>
              </a:rPr>
              <a:t>as a indicator of security </a:t>
            </a:r>
            <a:r>
              <a:rPr kumimoji="1" lang="en-US" altLang="ja-JP" sz="2000" dirty="0" smtClean="0">
                <a:solidFill>
                  <a:srgbClr val="000000"/>
                </a:solidFill>
              </a:rPr>
              <a:t>transaction, if necessary.</a:t>
            </a:r>
            <a:endParaRPr kumimoji="1" lang="en-US" altLang="ja-JP" sz="2000" dirty="0"/>
          </a:p>
        </p:txBody>
      </p:sp>
    </p:spTree>
    <p:extLst>
      <p:ext uri="{BB962C8B-B14F-4D97-AF65-F5344CB8AC3E}">
        <p14:creationId xmlns:p14="http://schemas.microsoft.com/office/powerpoint/2010/main" val="3441082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3967</TotalTime>
  <Words>221</Words>
  <Application>Microsoft Office PowerPoint</Application>
  <PresentationFormat>画面に合わせる (4:3)</PresentationFormat>
  <Paragraphs>35</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Sony</cp:lastModifiedBy>
  <cp:revision>378</cp:revision>
  <cp:lastPrinted>1998-02-10T13:28:06Z</cp:lastPrinted>
  <dcterms:created xsi:type="dcterms:W3CDTF">1999-11-08T18:59:45Z</dcterms:created>
  <dcterms:modified xsi:type="dcterms:W3CDTF">2015-10-22T09:24:02Z</dcterms:modified>
</cp:coreProperties>
</file>