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419" r:id="rId2"/>
    <p:sldId id="421" r:id="rId3"/>
    <p:sldId id="422" r:id="rId4"/>
    <p:sldId id="436" r:id="rId5"/>
    <p:sldId id="435" r:id="rId6"/>
    <p:sldId id="423" r:id="rId7"/>
    <p:sldId id="424" r:id="rId8"/>
    <p:sldId id="425" r:id="rId9"/>
    <p:sldId id="426" r:id="rId10"/>
    <p:sldId id="427" r:id="rId11"/>
    <p:sldId id="428" r:id="rId12"/>
    <p:sldId id="429" r:id="rId13"/>
    <p:sldId id="430" r:id="rId14"/>
    <p:sldId id="431" r:id="rId15"/>
    <p:sldId id="432" r:id="rId16"/>
    <p:sldId id="433" r:id="rId17"/>
    <p:sldId id="434" r:id="rId18"/>
  </p:sldIdLst>
  <p:sldSz cx="9144000" cy="6858000" type="screen4x3"/>
  <p:notesSz cx="7104063"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erotiana" initials="V"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377" autoAdjust="0"/>
    <p:restoredTop sz="95219" autoAdjust="0"/>
  </p:normalViewPr>
  <p:slideViewPr>
    <p:cSldViewPr>
      <p:cViewPr>
        <p:scale>
          <a:sx n="77" d="100"/>
          <a:sy n="77" d="100"/>
        </p:scale>
        <p:origin x="-1716" y="19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31726" y="196079"/>
            <a:ext cx="275998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2359" y="196079"/>
            <a:ext cx="2366395"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62764" y="9905481"/>
            <a:ext cx="2210261"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sz="11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3234" y="9905481"/>
            <a:ext cx="1419836"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8138">
              <a:defRPr sz="11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710733" y="427172"/>
            <a:ext cx="568260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9223" name="Rectangle 7"/>
          <p:cNvSpPr>
            <a:spLocks noChangeArrowheads="1"/>
          </p:cNvSpPr>
          <p:nvPr/>
        </p:nvSpPr>
        <p:spPr bwMode="auto">
          <a:xfrm>
            <a:off x="710732" y="9905482"/>
            <a:ext cx="728622" cy="184666"/>
          </a:xfrm>
          <a:prstGeom prst="rect">
            <a:avLst/>
          </a:prstGeom>
          <a:noFill/>
          <a:ln w="9525">
            <a:noFill/>
            <a:miter lim="800000"/>
            <a:headEnd/>
            <a:tailEnd/>
          </a:ln>
        </p:spPr>
        <p:txBody>
          <a:bodyPr lIns="0" tIns="0" rIns="0" bIns="0">
            <a:spAutoFit/>
          </a:bodyPr>
          <a:lstStyle/>
          <a:p>
            <a:pPr defTabSz="998138">
              <a:defRPr/>
            </a:pPr>
            <a:r>
              <a:rPr lang="en-US" altLang="ko-KR">
                <a:ea typeface="굴림" pitchFamily="50" charset="-127"/>
              </a:rPr>
              <a:t>Submission</a:t>
            </a:r>
          </a:p>
        </p:txBody>
      </p:sp>
      <p:sp>
        <p:nvSpPr>
          <p:cNvPr id="9224" name="Line 8"/>
          <p:cNvSpPr>
            <a:spLocks noChangeShapeType="1"/>
          </p:cNvSpPr>
          <p:nvPr/>
        </p:nvSpPr>
        <p:spPr bwMode="auto">
          <a:xfrm>
            <a:off x="710732" y="9893226"/>
            <a:ext cx="5840359"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52031" y="108544"/>
            <a:ext cx="2883587"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70072" y="108544"/>
            <a:ext cx="280389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001713" y="773113"/>
            <a:ext cx="5100637"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6558" y="4861704"/>
            <a:ext cx="5210947" cy="4606101"/>
          </a:xfrm>
          <a:prstGeom prst="rect">
            <a:avLst/>
          </a:prstGeom>
          <a:noFill/>
          <a:ln w="9525">
            <a:noFill/>
            <a:miter lim="800000"/>
            <a:headEnd/>
            <a:tailEnd/>
          </a:ln>
          <a:effectLst/>
        </p:spPr>
        <p:txBody>
          <a:bodyPr vert="horz" wrap="square" lIns="100153" tIns="49228" rIns="100153" bIns="4922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4298" y="9908983"/>
            <a:ext cx="257132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884" lvl="4" algn="r" defTabSz="998138">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5565" y="9908983"/>
            <a:ext cx="82132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41633" y="9908983"/>
            <a:ext cx="728622" cy="184666"/>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41633" y="9907232"/>
            <a:ext cx="5620797"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7178" name="Line 10"/>
          <p:cNvSpPr>
            <a:spLocks noChangeShapeType="1"/>
          </p:cNvSpPr>
          <p:nvPr/>
        </p:nvSpPr>
        <p:spPr bwMode="auto">
          <a:xfrm>
            <a:off x="663567" y="327382"/>
            <a:ext cx="577693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552031" y="105545"/>
            <a:ext cx="2883587" cy="237593"/>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70072" y="105545"/>
            <a:ext cx="2803893" cy="237593"/>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864298" y="9908982"/>
            <a:ext cx="2571320"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3005565" y="9908982"/>
            <a:ext cx="821326"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1001713" y="773113"/>
            <a:ext cx="5100637" cy="3825875"/>
          </a:xfrm>
          <a:ln/>
        </p:spPr>
      </p:sp>
      <p:sp>
        <p:nvSpPr>
          <p:cNvPr id="7175" name="Rectangle 3"/>
          <p:cNvSpPr>
            <a:spLocks noGrp="1" noChangeArrowheads="1"/>
          </p:cNvSpPr>
          <p:nvPr>
            <p:ph type="body" idx="1"/>
          </p:nvPr>
        </p:nvSpPr>
        <p:spPr>
          <a:noFill/>
          <a:ln/>
        </p:spPr>
        <p:txBody>
          <a:bodyPr/>
          <a:lstStyle/>
          <a:p>
            <a:endParaRPr lang="ko-KR" altLang="en-US" dirty="0" smtClean="0">
              <a:ea typeface="Gulim" pitchFamily="34" charset="-127"/>
            </a:endParaRPr>
          </a:p>
        </p:txBody>
      </p:sp>
    </p:spTree>
    <p:extLst>
      <p:ext uri="{BB962C8B-B14F-4D97-AF65-F5344CB8AC3E}">
        <p14:creationId xmlns:p14="http://schemas.microsoft.com/office/powerpoint/2010/main" val="1853925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Soo-Young Chang (SYCA)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802.15-15-0786-04-0010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r>
              <a:rPr lang="en-US" altLang="ko-KR" dirty="0" smtClean="0">
                <a:ea typeface="Gulim" pitchFamily="34" charset="-127"/>
              </a:rPr>
              <a:t>Oct. 2015</a:t>
            </a:r>
          </a:p>
        </p:txBody>
      </p:sp>
      <p:sp>
        <p:nvSpPr>
          <p:cNvPr id="27651" name="Rectangle 3"/>
          <p:cNvSpPr>
            <a:spLocks noChangeArrowheads="1"/>
          </p:cNvSpPr>
          <p:nvPr/>
        </p:nvSpPr>
        <p:spPr bwMode="auto">
          <a:xfrm>
            <a:off x="179512" y="609600"/>
            <a:ext cx="8785101" cy="5109091"/>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kumimoji="0" lang="en-US" altLang="ko-KR" sz="1600" b="1" dirty="0" smtClean="0"/>
              <a:t>Proposed Resolution </a:t>
            </a:r>
            <a:r>
              <a:rPr lang="en-US" altLang="ko-KR" sz="1600" b="1" dirty="0" smtClean="0"/>
              <a:t>on some Rouge </a:t>
            </a:r>
            <a:r>
              <a:rPr lang="en-US" altLang="ko-KR" sz="1600" b="1" dirty="0"/>
              <a:t>c</a:t>
            </a:r>
            <a:r>
              <a:rPr lang="en-US" altLang="ko-KR" sz="1600" b="1" dirty="0" smtClean="0"/>
              <a:t>omments of LB 110</a:t>
            </a:r>
            <a:endParaRPr kumimoji="0" lang="en-US" altLang="ko-KR" sz="1700" b="1" dirty="0"/>
          </a:p>
          <a:p>
            <a:pPr>
              <a:defRPr/>
            </a:pPr>
            <a:r>
              <a:rPr kumimoji="0" lang="en-US" altLang="ko-KR" sz="1600" dirty="0"/>
              <a:t>	</a:t>
            </a:r>
          </a:p>
          <a:p>
            <a:pPr>
              <a:defRPr/>
            </a:pPr>
            <a:r>
              <a:rPr lang="en-US" altLang="ko-KR" sz="1600" b="1" dirty="0"/>
              <a:t>Date Submitted: </a:t>
            </a:r>
            <a:r>
              <a:rPr lang="en-US" altLang="ko-KR" sz="1600" dirty="0"/>
              <a:t>  Oct., 2015 </a:t>
            </a:r>
          </a:p>
          <a:p>
            <a:pPr>
              <a:defRPr/>
            </a:pPr>
            <a:r>
              <a:rPr lang="en-US" altLang="ko-KR" sz="1600" b="1" dirty="0"/>
              <a:t>Source:</a:t>
            </a:r>
            <a:r>
              <a:rPr lang="en-US" altLang="ko-KR" sz="1600" dirty="0"/>
              <a:t> </a:t>
            </a:r>
            <a:r>
              <a:rPr lang="en-US" altLang="ko-KR" sz="1600" dirty="0" err="1" smtClean="0"/>
              <a:t>Jaehwan</a:t>
            </a:r>
            <a:r>
              <a:rPr lang="en-US" altLang="ko-KR" sz="1600" dirty="0" smtClean="0"/>
              <a:t> Kim, </a:t>
            </a:r>
            <a:r>
              <a:rPr lang="en-US" altLang="ko-KR" sz="1600" dirty="0" err="1" smtClean="0"/>
              <a:t>Sangjae</a:t>
            </a:r>
            <a:r>
              <a:rPr lang="en-US" altLang="ko-KR" sz="1600" dirty="0" smtClean="0"/>
              <a:t> Lee </a:t>
            </a:r>
            <a:r>
              <a:rPr lang="en-US" altLang="ko-KR" sz="1600" dirty="0"/>
              <a:t>(ETRI), Jaebeom Kim, Jina Han, </a:t>
            </a:r>
            <a:r>
              <a:rPr lang="en-US" altLang="ko-KR" sz="1600" dirty="0" err="1"/>
              <a:t>Youngbae</a:t>
            </a:r>
            <a:r>
              <a:rPr lang="en-US" altLang="ko-KR" sz="1600" dirty="0"/>
              <a:t> Ko (</a:t>
            </a:r>
            <a:r>
              <a:rPr lang="en-US" altLang="ko-KR" sz="1600" dirty="0" err="1"/>
              <a:t>Ajou</a:t>
            </a:r>
            <a:r>
              <a:rPr lang="en-US" altLang="ko-KR" sz="1600" dirty="0"/>
              <a:t> Univ.), Soo-Young Chang (SYCA), and </a:t>
            </a:r>
            <a:r>
              <a:rPr lang="en-US" altLang="ko-KR" sz="1600" dirty="0" err="1"/>
              <a:t>Sangsung</a:t>
            </a:r>
            <a:r>
              <a:rPr lang="en-US" altLang="ko-KR" sz="1600" dirty="0"/>
              <a:t> Choi (ETRI)</a:t>
            </a:r>
          </a:p>
          <a:p>
            <a:pPr>
              <a:defRPr/>
            </a:pPr>
            <a:r>
              <a:rPr lang="en-US" altLang="ko-KR" sz="1600" dirty="0"/>
              <a:t>  Company: ETRI, </a:t>
            </a:r>
            <a:r>
              <a:rPr lang="en-US" altLang="ko-KR" sz="1600" dirty="0" err="1"/>
              <a:t>Ajou</a:t>
            </a:r>
            <a:r>
              <a:rPr lang="en-US" altLang="ko-KR" sz="1600" dirty="0"/>
              <a:t> Univ., SYCA </a:t>
            </a:r>
          </a:p>
          <a:p>
            <a:pPr>
              <a:defRPr/>
            </a:pPr>
            <a:r>
              <a:rPr lang="en-US" altLang="ko-KR" sz="1600" dirty="0"/>
              <a:t>  Address: </a:t>
            </a:r>
          </a:p>
          <a:p>
            <a:pPr>
              <a:defRPr/>
            </a:pPr>
            <a:r>
              <a:rPr lang="en-US" altLang="ko-KR" sz="1600" dirty="0"/>
              <a:t>  Voice: +82 42 850 5338, E-Mail: kimj@etri.re.kr </a:t>
            </a:r>
          </a:p>
          <a:p>
            <a:pPr>
              <a:defRPr/>
            </a:pPr>
            <a:r>
              <a:rPr lang="en-US" altLang="ko-KR" sz="1600" b="1" dirty="0"/>
              <a:t>Re:</a:t>
            </a:r>
            <a:r>
              <a:rPr lang="en-US" altLang="ko-KR" sz="1600" dirty="0"/>
              <a:t> </a:t>
            </a:r>
          </a:p>
          <a:p>
            <a:pPr>
              <a:spcBef>
                <a:spcPts val="600"/>
              </a:spcBef>
              <a:spcAft>
                <a:spcPts val="600"/>
              </a:spcAft>
              <a:defRPr/>
            </a:pPr>
            <a:r>
              <a:rPr lang="en-US" altLang="ko-KR" sz="1600" b="1" dirty="0"/>
              <a:t>Abstract:</a:t>
            </a:r>
            <a:r>
              <a:rPr lang="en-US" altLang="ko-KR" sz="1600" dirty="0"/>
              <a:t>	 </a:t>
            </a:r>
          </a:p>
          <a:p>
            <a:pPr>
              <a:spcBef>
                <a:spcPts val="600"/>
              </a:spcBef>
              <a:spcAft>
                <a:spcPts val="600"/>
              </a:spcAft>
              <a:defRPr/>
            </a:pPr>
            <a:r>
              <a:rPr lang="en-US" altLang="ko-KR" sz="1600" b="1" dirty="0"/>
              <a:t>Purpose:</a:t>
            </a:r>
            <a:r>
              <a:rPr lang="en-US" altLang="ko-KR" sz="1600" dirty="0"/>
              <a:t>	To suggest a comment resolution for Letter Ballot #110</a:t>
            </a:r>
          </a:p>
          <a:p>
            <a:pPr>
              <a:defRPr/>
            </a:pPr>
            <a:r>
              <a:rPr lang="en-US" altLang="ko-KR" sz="1600" b="1" dirty="0"/>
              <a:t>Notice:</a:t>
            </a:r>
            <a:r>
              <a:rPr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t>Release:</a:t>
            </a:r>
            <a:r>
              <a:rPr lang="en-US" altLang="ko-KR" sz="1600" dirty="0"/>
              <a:t>	The contributor acknowledges and accepts that this contribution becomes the property of IEEE and may be made publicly available by P802.15.	</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
        <p:nvSpPr>
          <p:cNvPr id="5"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cSld>
  <p:clrMapOvr>
    <a:masterClrMapping/>
  </p:clrMapOvr>
  <p:transition spd="slow" advTm="903"/>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R1142</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smtClean="0"/>
              <a:t>Charlie Perkins </a:t>
            </a:r>
          </a:p>
          <a:p>
            <a:r>
              <a:rPr lang="en-US" altLang="ko-KR" sz="2000" dirty="0" smtClean="0">
                <a:ea typeface="굴림" charset="-127"/>
              </a:rPr>
              <a:t>Related clause</a:t>
            </a:r>
          </a:p>
          <a:p>
            <a:pPr lvl="1"/>
            <a:r>
              <a:rPr lang="en-US" altLang="ko-KR" sz="1600" dirty="0" smtClean="0">
                <a:ea typeface="굴림" charset="-127"/>
              </a:rPr>
              <a:t>5.4.1.3 P 38 line 38 </a:t>
            </a:r>
          </a:p>
          <a:p>
            <a:r>
              <a:rPr lang="en-US" altLang="ko-KR" sz="2000" dirty="0" smtClean="0">
                <a:ea typeface="굴림" charset="-127"/>
              </a:rPr>
              <a:t>Comment</a:t>
            </a:r>
          </a:p>
          <a:p>
            <a:pPr lvl="1"/>
            <a:r>
              <a:rPr lang="en-US" sz="1600" dirty="0"/>
              <a:t>"PAN ID 5 (t1)" refers to undefined time value </a:t>
            </a:r>
            <a:r>
              <a:rPr lang="en-US" sz="1600" dirty="0" smtClean="0"/>
              <a:t>t1</a:t>
            </a:r>
          </a:p>
          <a:p>
            <a:r>
              <a:rPr lang="en-US" altLang="ko-KR" sz="2000" dirty="0" smtClean="0">
                <a:ea typeface="굴림" charset="-127"/>
              </a:rPr>
              <a:t>Proposed Change</a:t>
            </a:r>
          </a:p>
          <a:p>
            <a:pPr lvl="1"/>
            <a:r>
              <a:rPr lang="en-US" altLang="ko-KR" sz="1600" dirty="0">
                <a:ea typeface="굴림" charset="-127"/>
              </a:rPr>
              <a:t>Explain what t1 means.  Could use a subscript for t1.</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10</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22852943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R1142</a:t>
            </a:r>
            <a:endParaRPr lang="en-US" dirty="0">
              <a:solidFill>
                <a:srgbClr val="FF0000"/>
              </a:solidFill>
            </a:endParaRPr>
          </a:p>
        </p:txBody>
      </p:sp>
      <p:sp>
        <p:nvSpPr>
          <p:cNvPr id="3" name="Content Placeholder 2"/>
          <p:cNvSpPr>
            <a:spLocks noGrp="1"/>
          </p:cNvSpPr>
          <p:nvPr>
            <p:ph idx="1"/>
          </p:nvPr>
        </p:nvSpPr>
        <p:spPr/>
        <p:txBody>
          <a:bodyPr/>
          <a:lstStyle/>
          <a:p>
            <a:r>
              <a:rPr lang="en-US" altLang="ko-KR" sz="2000" dirty="0" smtClean="0"/>
              <a:t>Accept in Principle: </a:t>
            </a:r>
            <a:r>
              <a:rPr lang="en-US" altLang="ko-KR" sz="2000" dirty="0"/>
              <a:t>related sentences and figure are modified</a:t>
            </a:r>
            <a:r>
              <a:rPr lang="en-US" altLang="ko-KR" sz="2000" dirty="0" smtClean="0"/>
              <a:t>.</a:t>
            </a:r>
          </a:p>
          <a:p>
            <a:r>
              <a:rPr lang="en-US" altLang="ko-KR" sz="2000" dirty="0"/>
              <a:t>Rewrite of the </a:t>
            </a:r>
            <a:r>
              <a:rPr lang="en-US" altLang="ko-KR" sz="2000" dirty="0" err="1"/>
              <a:t>Subclause</a:t>
            </a:r>
            <a:r>
              <a:rPr lang="en-US" altLang="ko-KR" sz="2000" dirty="0"/>
              <a:t> is found in doc. #</a:t>
            </a:r>
            <a:r>
              <a:rPr lang="en-US" altLang="ko-KR" sz="2000" dirty="0" smtClean="0"/>
              <a:t>15-0788-01</a:t>
            </a:r>
            <a:endParaRPr lang="en-US" altLang="ko-KR" sz="2000" dirty="0"/>
          </a:p>
          <a:p>
            <a:r>
              <a:rPr lang="en-US" altLang="ko-KR" sz="2000" dirty="0"/>
              <a:t>Changed figure 23 is found in doc. #</a:t>
            </a:r>
            <a:r>
              <a:rPr lang="en-US" altLang="ko-KR" sz="2000" dirty="0" smtClean="0"/>
              <a:t>15-0788-01</a:t>
            </a:r>
            <a:endParaRPr lang="en-US" altLang="ko-KR" sz="2000" dirty="0"/>
          </a:p>
          <a:p>
            <a:endParaRPr lang="en-US" altLang="ko-KR" sz="2000" dirty="0" smtClean="0"/>
          </a:p>
          <a:p>
            <a:pPr marL="0" indent="0">
              <a:buNone/>
            </a:pPr>
            <a:r>
              <a:rPr lang="en-US" altLang="ko-KR" sz="2000" dirty="0" smtClean="0"/>
              <a:t>“</a:t>
            </a:r>
            <a:r>
              <a:rPr lang="en-US" altLang="ko-KR" sz="2000" dirty="0">
                <a:ea typeface="맑은 고딕" panose="020B0503020000020004" pitchFamily="50" charset="-127"/>
                <a:cs typeface="TimesNewRomanPSMT"/>
              </a:rPr>
              <a:t>PAN coordinator 4 waits for the next CAP or CFP in channel 4 and forwards the frame to PAN coordinator 5 at </a:t>
            </a:r>
            <a:r>
              <a:rPr lang="en-US" altLang="ko-KR" sz="2000" dirty="0" smtClean="0">
                <a:ea typeface="맑은 고딕" panose="020B0503020000020004" pitchFamily="50" charset="-127"/>
                <a:cs typeface="TimesNewRomanPSMT"/>
              </a:rPr>
              <a:t>t</a:t>
            </a:r>
            <a:r>
              <a:rPr lang="en-US" altLang="ko-KR" sz="2000" baseline="-25000" dirty="0" smtClean="0">
                <a:ea typeface="맑은 고딕" panose="020B0503020000020004" pitchFamily="50" charset="-127"/>
                <a:cs typeface="TimesNewRomanPSMT"/>
              </a:rPr>
              <a:t>1</a:t>
            </a:r>
            <a:r>
              <a:rPr lang="en-US" altLang="ko-KR" sz="2000" dirty="0" smtClean="0">
                <a:ea typeface="맑은 고딕" panose="020B0503020000020004" pitchFamily="50" charset="-127"/>
                <a:cs typeface="TimesNewRomanPSMT"/>
              </a:rPr>
              <a:t>”</a:t>
            </a:r>
            <a:endParaRPr lang="en-US" altLang="ko-KR" sz="2000"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11</a:t>
            </a:r>
          </a:p>
        </p:txBody>
      </p:sp>
    </p:spTree>
    <p:extLst>
      <p:ext uri="{BB962C8B-B14F-4D97-AF65-F5344CB8AC3E}">
        <p14:creationId xmlns:p14="http://schemas.microsoft.com/office/powerpoint/2010/main" val="2652827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R1143</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smtClean="0"/>
              <a:t>Charlie Perkins </a:t>
            </a:r>
          </a:p>
          <a:p>
            <a:r>
              <a:rPr lang="en-US" altLang="ko-KR" sz="2000" dirty="0" smtClean="0">
                <a:ea typeface="굴림" charset="-127"/>
              </a:rPr>
              <a:t>Related clause</a:t>
            </a:r>
          </a:p>
          <a:p>
            <a:pPr lvl="1"/>
            <a:r>
              <a:rPr lang="en-US" altLang="ko-KR" sz="1600" dirty="0" smtClean="0">
                <a:ea typeface="굴림" charset="-127"/>
              </a:rPr>
              <a:t>5.4.1.3 P 38 line 39</a:t>
            </a:r>
          </a:p>
          <a:p>
            <a:r>
              <a:rPr lang="en-US" altLang="ko-KR" sz="2000" dirty="0" smtClean="0">
                <a:ea typeface="굴림" charset="-127"/>
              </a:rPr>
              <a:t>Comment</a:t>
            </a:r>
          </a:p>
          <a:p>
            <a:pPr lvl="1"/>
            <a:r>
              <a:rPr lang="en-US" sz="1600" dirty="0"/>
              <a:t>"wait next periods" seems </a:t>
            </a:r>
            <a:r>
              <a:rPr lang="en-US" sz="1600" dirty="0" smtClean="0"/>
              <a:t>wrong</a:t>
            </a:r>
          </a:p>
          <a:p>
            <a:r>
              <a:rPr lang="en-US" altLang="ko-KR" sz="2000" dirty="0" smtClean="0">
                <a:ea typeface="굴림" charset="-127"/>
              </a:rPr>
              <a:t>Proposed Change</a:t>
            </a:r>
          </a:p>
          <a:p>
            <a:pPr lvl="1"/>
            <a:r>
              <a:rPr lang="en-US" altLang="ko-KR" sz="1600" dirty="0">
                <a:ea typeface="굴림" charset="-127"/>
              </a:rPr>
              <a:t>Clarify wording</a:t>
            </a:r>
            <a:r>
              <a:rPr lang="en-US" altLang="ko-KR" sz="1600" dirty="0" smtClean="0">
                <a:ea typeface="굴림" charset="-127"/>
              </a:rPr>
              <a:t>.</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12</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35276791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R1143</a:t>
            </a:r>
            <a:endParaRPr lang="en-US" dirty="0">
              <a:solidFill>
                <a:srgbClr val="FF0000"/>
              </a:solidFill>
            </a:endParaRPr>
          </a:p>
        </p:txBody>
      </p:sp>
      <p:sp>
        <p:nvSpPr>
          <p:cNvPr id="3" name="Content Placeholder 2"/>
          <p:cNvSpPr>
            <a:spLocks noGrp="1"/>
          </p:cNvSpPr>
          <p:nvPr>
            <p:ph idx="1"/>
          </p:nvPr>
        </p:nvSpPr>
        <p:spPr/>
        <p:txBody>
          <a:bodyPr/>
          <a:lstStyle/>
          <a:p>
            <a:r>
              <a:rPr lang="en-US" altLang="ko-KR" sz="2000" dirty="0" smtClean="0"/>
              <a:t>Accept in Principle: </a:t>
            </a:r>
            <a:r>
              <a:rPr lang="en-US" altLang="ko-KR" sz="2000" dirty="0"/>
              <a:t>related sentences and figure are modified.</a:t>
            </a:r>
          </a:p>
          <a:p>
            <a:r>
              <a:rPr lang="en-US" altLang="ko-KR" sz="2000" dirty="0"/>
              <a:t>Rewrite of the </a:t>
            </a:r>
            <a:r>
              <a:rPr lang="en-US" altLang="ko-KR" sz="2000" dirty="0" err="1"/>
              <a:t>Subclause</a:t>
            </a:r>
            <a:r>
              <a:rPr lang="en-US" altLang="ko-KR" sz="2000" dirty="0"/>
              <a:t> is found in doc. #</a:t>
            </a:r>
            <a:r>
              <a:rPr lang="en-US" altLang="ko-KR" sz="2000" dirty="0" smtClean="0"/>
              <a:t>15-0788-01</a:t>
            </a:r>
            <a:endParaRPr lang="en-US" altLang="ko-KR" sz="2000" dirty="0"/>
          </a:p>
          <a:p>
            <a:r>
              <a:rPr lang="en-US" altLang="ko-KR" sz="2000" dirty="0"/>
              <a:t>Changed figure 23 is found in doc. #</a:t>
            </a:r>
            <a:r>
              <a:rPr lang="en-US" altLang="ko-KR" sz="2000" dirty="0" smtClean="0"/>
              <a:t>15-0788-01</a:t>
            </a:r>
          </a:p>
          <a:p>
            <a:r>
              <a:rPr lang="en-US" altLang="ko-KR" sz="2000" dirty="0">
                <a:ea typeface="굴림" charset="-127"/>
              </a:rPr>
              <a:t>Resolve as in CID # 1240</a:t>
            </a:r>
          </a:p>
          <a:p>
            <a:endParaRPr lang="en-US" altLang="ko-KR" sz="2000"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13</a:t>
            </a:r>
          </a:p>
        </p:txBody>
      </p:sp>
    </p:spTree>
    <p:extLst>
      <p:ext uri="{BB962C8B-B14F-4D97-AF65-F5344CB8AC3E}">
        <p14:creationId xmlns:p14="http://schemas.microsoft.com/office/powerpoint/2010/main" val="1081676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R1144</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smtClean="0"/>
              <a:t>Charlie Perkins </a:t>
            </a:r>
          </a:p>
          <a:p>
            <a:r>
              <a:rPr lang="en-US" altLang="ko-KR" sz="2000" dirty="0" smtClean="0">
                <a:ea typeface="굴림" charset="-127"/>
              </a:rPr>
              <a:t>Related clause</a:t>
            </a:r>
          </a:p>
          <a:p>
            <a:pPr lvl="1"/>
            <a:r>
              <a:rPr lang="en-US" altLang="ko-KR" sz="1600" dirty="0" smtClean="0">
                <a:ea typeface="굴림" charset="-127"/>
              </a:rPr>
              <a:t>5.4.1.3 P 38 line 39</a:t>
            </a:r>
          </a:p>
          <a:p>
            <a:r>
              <a:rPr lang="en-US" altLang="ko-KR" sz="2000" dirty="0" smtClean="0">
                <a:ea typeface="굴림" charset="-127"/>
              </a:rPr>
              <a:t>Comment</a:t>
            </a:r>
          </a:p>
          <a:p>
            <a:pPr lvl="1"/>
            <a:r>
              <a:rPr lang="en-US" sz="1600" dirty="0"/>
              <a:t>"device 5-1 (t2)" refers to undefined device and time </a:t>
            </a:r>
            <a:r>
              <a:rPr lang="en-US" sz="1600" dirty="0" smtClean="0"/>
              <a:t>value</a:t>
            </a:r>
          </a:p>
          <a:p>
            <a:r>
              <a:rPr lang="en-US" altLang="ko-KR" sz="2000" dirty="0" smtClean="0">
                <a:ea typeface="굴림" charset="-127"/>
              </a:rPr>
              <a:t>Proposed Change</a:t>
            </a:r>
          </a:p>
          <a:p>
            <a:pPr lvl="1"/>
            <a:r>
              <a:rPr lang="en-US" altLang="ko-KR" sz="1600" dirty="0">
                <a:ea typeface="굴림" charset="-127"/>
              </a:rPr>
              <a:t>Similar to comment on row 144</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14</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35809812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R1144</a:t>
            </a:r>
            <a:endParaRPr lang="en-US" dirty="0">
              <a:solidFill>
                <a:srgbClr val="FF0000"/>
              </a:solidFill>
            </a:endParaRPr>
          </a:p>
        </p:txBody>
      </p:sp>
      <p:sp>
        <p:nvSpPr>
          <p:cNvPr id="3" name="Content Placeholder 2"/>
          <p:cNvSpPr>
            <a:spLocks noGrp="1"/>
          </p:cNvSpPr>
          <p:nvPr>
            <p:ph idx="1"/>
          </p:nvPr>
        </p:nvSpPr>
        <p:spPr/>
        <p:txBody>
          <a:bodyPr/>
          <a:lstStyle/>
          <a:p>
            <a:r>
              <a:rPr lang="en-US" altLang="ko-KR" sz="2000" dirty="0"/>
              <a:t>Accept: related sentences and figure are modified.</a:t>
            </a:r>
          </a:p>
          <a:p>
            <a:r>
              <a:rPr lang="en-US" altLang="ko-KR" sz="2000" dirty="0"/>
              <a:t>Rewrite of the </a:t>
            </a:r>
            <a:r>
              <a:rPr lang="en-US" altLang="ko-KR" sz="2000" dirty="0" err="1"/>
              <a:t>Subclause</a:t>
            </a:r>
            <a:r>
              <a:rPr lang="en-US" altLang="ko-KR" sz="2000" dirty="0"/>
              <a:t> is found in doc. #</a:t>
            </a:r>
            <a:r>
              <a:rPr lang="en-US" altLang="ko-KR" sz="2000" dirty="0" smtClean="0"/>
              <a:t>15-0788-01</a:t>
            </a:r>
          </a:p>
          <a:p>
            <a:r>
              <a:rPr lang="en-US" altLang="ko-KR" sz="2000" dirty="0" smtClean="0">
                <a:ea typeface="굴림" charset="-127"/>
              </a:rPr>
              <a:t>Resolve </a:t>
            </a:r>
            <a:r>
              <a:rPr lang="en-US" altLang="ko-KR" sz="2000" dirty="0">
                <a:ea typeface="굴림" charset="-127"/>
              </a:rPr>
              <a:t>as in CID # </a:t>
            </a:r>
            <a:r>
              <a:rPr lang="en-US" altLang="ko-KR" sz="2000" dirty="0" smtClean="0">
                <a:ea typeface="굴림" charset="-127"/>
              </a:rPr>
              <a:t>1270</a:t>
            </a:r>
            <a:endParaRPr lang="en-US" altLang="ko-KR" sz="2000" dirty="0">
              <a:ea typeface="굴림" charset="-127"/>
            </a:endParaRPr>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15</a:t>
            </a:r>
          </a:p>
        </p:txBody>
      </p:sp>
    </p:spTree>
    <p:extLst>
      <p:ext uri="{BB962C8B-B14F-4D97-AF65-F5344CB8AC3E}">
        <p14:creationId xmlns:p14="http://schemas.microsoft.com/office/powerpoint/2010/main" val="14111373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R1145</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smtClean="0"/>
              <a:t>Charlie Perkins </a:t>
            </a:r>
          </a:p>
          <a:p>
            <a:r>
              <a:rPr lang="en-US" altLang="ko-KR" sz="2000" dirty="0" smtClean="0">
                <a:ea typeface="굴림" charset="-127"/>
              </a:rPr>
              <a:t>Related clause</a:t>
            </a:r>
          </a:p>
          <a:p>
            <a:pPr lvl="1"/>
            <a:r>
              <a:rPr lang="en-US" altLang="ko-KR" sz="1600" dirty="0" smtClean="0">
                <a:ea typeface="굴림" charset="-127"/>
              </a:rPr>
              <a:t>5.4.1.3 P 39 line 1</a:t>
            </a:r>
          </a:p>
          <a:p>
            <a:r>
              <a:rPr lang="en-US" altLang="ko-KR" sz="2000" dirty="0" smtClean="0">
                <a:ea typeface="굴림" charset="-127"/>
              </a:rPr>
              <a:t>Comment</a:t>
            </a:r>
          </a:p>
          <a:p>
            <a:pPr lvl="1"/>
            <a:r>
              <a:rPr lang="en-US" sz="1600" dirty="0"/>
              <a:t>Figure 23 is not referenced in the text, and is hard to </a:t>
            </a:r>
            <a:r>
              <a:rPr lang="en-US" sz="1600" dirty="0" smtClean="0"/>
              <a:t>understand.</a:t>
            </a:r>
          </a:p>
          <a:p>
            <a:r>
              <a:rPr lang="en-US" altLang="ko-KR" sz="2000" dirty="0" smtClean="0">
                <a:ea typeface="굴림" charset="-127"/>
              </a:rPr>
              <a:t>Proposed Change</a:t>
            </a:r>
          </a:p>
          <a:p>
            <a:pPr lvl="1"/>
            <a:r>
              <a:rPr lang="en-US" altLang="ko-KR" sz="1600" dirty="0">
                <a:ea typeface="굴림" charset="-127"/>
              </a:rPr>
              <a:t>Provide additional explanation for the figure</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16</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39612758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R1145</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in Principle: related </a:t>
            </a:r>
            <a:r>
              <a:rPr lang="en-US" sz="2000" dirty="0"/>
              <a:t>f</a:t>
            </a:r>
            <a:r>
              <a:rPr lang="en-US" altLang="ko-KR" sz="2000" dirty="0" smtClean="0"/>
              <a:t>igure is referenced </a:t>
            </a:r>
            <a:r>
              <a:rPr lang="en-US" altLang="ko-KR" sz="2000" dirty="0"/>
              <a:t>in the text</a:t>
            </a:r>
            <a:endParaRPr lang="en-US" sz="2000" dirty="0" smtClean="0"/>
          </a:p>
          <a:p>
            <a:endParaRPr lang="en-US" sz="2000" dirty="0"/>
          </a:p>
          <a:p>
            <a:pPr marL="0" indent="0">
              <a:buNone/>
            </a:pPr>
            <a:r>
              <a:rPr lang="en-US" altLang="ko-KR" sz="2000" dirty="0" smtClean="0">
                <a:solidFill>
                  <a:srgbClr val="FF0000"/>
                </a:solidFill>
                <a:ea typeface="맑은 고딕" panose="020B0503020000020004" pitchFamily="50" charset="-127"/>
                <a:cs typeface="TimesNewRomanPSMT"/>
              </a:rPr>
              <a:t>“Figure </a:t>
            </a:r>
            <a:r>
              <a:rPr lang="en-US" altLang="ko-KR" sz="2000" dirty="0">
                <a:solidFill>
                  <a:srgbClr val="FF0000"/>
                </a:solidFill>
                <a:ea typeface="맑은 고딕" panose="020B0503020000020004" pitchFamily="50" charset="-127"/>
                <a:cs typeface="TimesNewRomanPSMT"/>
              </a:rPr>
              <a:t>23 </a:t>
            </a:r>
            <a:r>
              <a:rPr lang="en-US" altLang="ko-KR" sz="2000" dirty="0">
                <a:ea typeface="맑은 고딕" panose="020B0503020000020004" pitchFamily="50" charset="-127"/>
                <a:cs typeface="TimesNewRomanPSMT"/>
              </a:rPr>
              <a:t>shows an example of the multichannel routing in TMCTP topology (the details related to </a:t>
            </a:r>
            <a:r>
              <a:rPr lang="en-US" altLang="ko-KR" sz="2000" dirty="0" err="1">
                <a:ea typeface="맑은 고딕" panose="020B0503020000020004" pitchFamily="50" charset="-127"/>
                <a:cs typeface="TimesNewRomanPSMT"/>
              </a:rPr>
              <a:t>superframe</a:t>
            </a:r>
            <a:r>
              <a:rPr lang="en-US" altLang="ko-KR" sz="2000" dirty="0">
                <a:ea typeface="맑은 고딕" panose="020B0503020000020004" pitchFamily="50" charset="-127"/>
                <a:cs typeface="TimesNewRomanPSMT"/>
              </a:rPr>
              <a:t> scheduling and multichannel topology construction is described in IEEE std. 802.15.4m-2014) as presented in </a:t>
            </a:r>
            <a:r>
              <a:rPr lang="en-US" altLang="ko-KR" sz="2000" dirty="0">
                <a:solidFill>
                  <a:srgbClr val="FF0000"/>
                </a:solidFill>
                <a:ea typeface="맑은 고딕" panose="020B0503020000020004" pitchFamily="50" charset="-127"/>
                <a:cs typeface="TimesNewRomanPSMT"/>
              </a:rPr>
              <a:t>Figure 22</a:t>
            </a:r>
            <a:r>
              <a:rPr lang="en-US" altLang="ko-KR" sz="2000" dirty="0" smtClean="0">
                <a:ea typeface="맑은 고딕" panose="020B0503020000020004" pitchFamily="50" charset="-127"/>
                <a:cs typeface="TimesNewRomanPSMT"/>
              </a:rPr>
              <a:t>.”</a:t>
            </a:r>
            <a:r>
              <a:rPr lang="en-US" sz="2000" dirty="0" smtClean="0"/>
              <a:t/>
            </a:r>
            <a:br>
              <a:rPr lang="en-US" sz="2000" dirty="0" smtClean="0"/>
            </a:br>
            <a:endParaRPr lang="en-US" sz="2000" dirty="0" smtClean="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17</a:t>
            </a:r>
          </a:p>
        </p:txBody>
      </p:sp>
    </p:spTree>
    <p:extLst>
      <p:ext uri="{BB962C8B-B14F-4D97-AF65-F5344CB8AC3E}">
        <p14:creationId xmlns:p14="http://schemas.microsoft.com/office/powerpoint/2010/main" val="533895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R1087</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smtClean="0"/>
              <a:t>Charlie Perkins </a:t>
            </a:r>
          </a:p>
          <a:p>
            <a:r>
              <a:rPr lang="en-US" altLang="ko-KR" sz="2000" dirty="0" smtClean="0">
                <a:ea typeface="굴림" charset="-127"/>
              </a:rPr>
              <a:t>Related clause</a:t>
            </a:r>
          </a:p>
          <a:p>
            <a:pPr lvl="1"/>
            <a:r>
              <a:rPr lang="en-US" altLang="ko-KR" sz="1600" dirty="0" smtClean="0">
                <a:ea typeface="굴림" charset="-127"/>
              </a:rPr>
              <a:t>5.2.1 P 23 line 38 </a:t>
            </a:r>
          </a:p>
          <a:p>
            <a:r>
              <a:rPr lang="en-US" altLang="ko-KR" sz="2000" dirty="0" smtClean="0">
                <a:ea typeface="굴림" charset="-127"/>
              </a:rPr>
              <a:t>Comment</a:t>
            </a:r>
          </a:p>
          <a:p>
            <a:pPr lvl="1"/>
            <a:r>
              <a:rPr lang="en-US" sz="1600" dirty="0" smtClean="0"/>
              <a:t>"SHR preamble code for UWB PHY [##]"</a:t>
            </a:r>
          </a:p>
          <a:p>
            <a:r>
              <a:rPr lang="en-US" altLang="ko-KR" sz="2000" dirty="0" smtClean="0">
                <a:ea typeface="굴림" charset="-127"/>
              </a:rPr>
              <a:t>Proposed Change</a:t>
            </a:r>
          </a:p>
          <a:p>
            <a:pPr lvl="1"/>
            <a:r>
              <a:rPr lang="en-US" altLang="ko-KR" sz="1600" dirty="0">
                <a:ea typeface="굴림" charset="-127"/>
              </a:rPr>
              <a:t>Citation needed, along with an escape code for non-UWB </a:t>
            </a:r>
            <a:r>
              <a:rPr lang="en-US" altLang="ko-KR" sz="1600" dirty="0" smtClean="0">
                <a:ea typeface="굴림" charset="-127"/>
              </a:rPr>
              <a:t>PHY</a:t>
            </a:r>
          </a:p>
          <a:p>
            <a:pPr lvl="1"/>
            <a:endParaRPr lang="en-US" altLang="ko-KR" sz="1600" dirty="0">
              <a:ea typeface="굴림" charset="-127"/>
            </a:endParaRPr>
          </a:p>
          <a:p>
            <a:pPr marL="457200" lvl="1" indent="0">
              <a:buNone/>
            </a:pP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10"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1001958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R1087</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a:t>Accept in Principle:</a:t>
            </a:r>
          </a:p>
          <a:p>
            <a:pPr marL="342900" lvl="1" indent="-342900">
              <a:buFontTx/>
              <a:buChar char="•"/>
            </a:pPr>
            <a:r>
              <a:rPr lang="en-US" smtClean="0"/>
              <a:t>Modify</a:t>
            </a:r>
            <a:r>
              <a:rPr lang="en-US" sz="2000" smtClean="0"/>
              <a:t> </a:t>
            </a:r>
            <a:r>
              <a:rPr lang="en-US" sz="2000" dirty="0"/>
              <a:t>citation: </a:t>
            </a:r>
            <a:r>
              <a:rPr lang="en-US" altLang="ko-KR" sz="1600" dirty="0"/>
              <a:t>"SHR preamble code when the L2R mesh is used on a UWB PHY [IEEE 802.15.4-2011]“ in Table 17, in 6.2.4.1.</a:t>
            </a:r>
          </a:p>
          <a:p>
            <a:endParaRPr lang="en-US" sz="2000"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3</a:t>
            </a:r>
          </a:p>
        </p:txBody>
      </p:sp>
    </p:spTree>
    <p:extLst>
      <p:ext uri="{BB962C8B-B14F-4D97-AF65-F5344CB8AC3E}">
        <p14:creationId xmlns:p14="http://schemas.microsoft.com/office/powerpoint/2010/main" val="3105560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R1112</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smtClean="0"/>
              <a:t>Charlie Perkins </a:t>
            </a:r>
          </a:p>
          <a:p>
            <a:r>
              <a:rPr lang="en-US" altLang="ko-KR" sz="2000" dirty="0" smtClean="0">
                <a:ea typeface="굴림" charset="-127"/>
              </a:rPr>
              <a:t>Related clause</a:t>
            </a:r>
          </a:p>
          <a:p>
            <a:pPr lvl="1"/>
            <a:r>
              <a:rPr lang="en-US" altLang="ko-KR" sz="1600" dirty="0" smtClean="0">
                <a:ea typeface="굴림" charset="-127"/>
              </a:rPr>
              <a:t>5.2.4.3 P 29 line 26 </a:t>
            </a:r>
          </a:p>
          <a:p>
            <a:r>
              <a:rPr lang="en-US" altLang="ko-KR" sz="2000" dirty="0" smtClean="0">
                <a:ea typeface="굴림" charset="-127"/>
              </a:rPr>
              <a:t>Comment</a:t>
            </a:r>
          </a:p>
          <a:p>
            <a:pPr lvl="1"/>
            <a:r>
              <a:rPr lang="en-US" sz="1600" dirty="0"/>
              <a:t>Does "described in 4.3." refer to clause 4.3 in this document</a:t>
            </a:r>
            <a:r>
              <a:rPr lang="en-US" sz="1600" dirty="0" smtClean="0"/>
              <a:t>?</a:t>
            </a:r>
          </a:p>
          <a:p>
            <a:r>
              <a:rPr lang="en-US" altLang="ko-KR" sz="2000" dirty="0" smtClean="0">
                <a:ea typeface="굴림" charset="-127"/>
              </a:rPr>
              <a:t>Proposed Change</a:t>
            </a:r>
          </a:p>
          <a:p>
            <a:pPr lvl="1"/>
            <a:r>
              <a:rPr lang="en-US" altLang="ko-KR" sz="1600" dirty="0">
                <a:ea typeface="굴림" charset="-127"/>
              </a:rPr>
              <a:t>Check and correct if necessary.</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4</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613006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ea typeface="굴림" charset="-127"/>
              </a:rPr>
              <a:t>Proposed resolution for CID </a:t>
            </a:r>
            <a:r>
              <a:rPr lang="en-US" altLang="ko-KR" dirty="0" smtClean="0">
                <a:ea typeface="굴림" charset="-127"/>
              </a:rPr>
              <a:t>R1112</a:t>
            </a:r>
            <a:endParaRPr lang="ko-KR" altLang="en-US" dirty="0"/>
          </a:p>
        </p:txBody>
      </p:sp>
      <p:sp>
        <p:nvSpPr>
          <p:cNvPr id="3" name="내용 개체 틀 2"/>
          <p:cNvSpPr>
            <a:spLocks noGrp="1"/>
          </p:cNvSpPr>
          <p:nvPr>
            <p:ph idx="1"/>
          </p:nvPr>
        </p:nvSpPr>
        <p:spPr/>
        <p:txBody>
          <a:bodyPr/>
          <a:lstStyle/>
          <a:p>
            <a:r>
              <a:rPr lang="en-US" altLang="ko-KR" dirty="0"/>
              <a:t>Accept: related </a:t>
            </a:r>
            <a:r>
              <a:rPr lang="en-US" altLang="ko-KR" dirty="0" smtClean="0"/>
              <a:t>reference is changed to 5.4.1.3</a:t>
            </a:r>
          </a:p>
          <a:p>
            <a:r>
              <a:rPr lang="en-US" altLang="ko-KR" dirty="0" smtClean="0"/>
              <a:t>The </a:t>
            </a:r>
            <a:r>
              <a:rPr lang="en-US" altLang="ko-KR" dirty="0"/>
              <a:t>details of multi-channel route establishment procedure is described in 5.4.1.3 and figure 23</a:t>
            </a:r>
            <a:r>
              <a:rPr lang="en-US" altLang="ko-KR" dirty="0" smtClean="0"/>
              <a:t>.</a:t>
            </a:r>
          </a:p>
          <a:p>
            <a:r>
              <a:rPr lang="en-US" altLang="ko-KR" dirty="0"/>
              <a:t>Rewrite </a:t>
            </a:r>
            <a:r>
              <a:rPr lang="en-US" altLang="ko-KR" dirty="0" smtClean="0"/>
              <a:t>of the </a:t>
            </a:r>
            <a:r>
              <a:rPr lang="en-US" altLang="ko-KR" dirty="0" err="1" smtClean="0"/>
              <a:t>Subclause</a:t>
            </a:r>
            <a:r>
              <a:rPr lang="en-US" altLang="ko-KR" dirty="0" smtClean="0"/>
              <a:t> is found in doc. #15-0788-01</a:t>
            </a:r>
            <a:endParaRPr lang="en-US" altLang="ko-KR" dirty="0"/>
          </a:p>
          <a:p>
            <a:endParaRPr lang="ko-KR" altLang="en-US"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5</a:t>
            </a:r>
          </a:p>
        </p:txBody>
      </p:sp>
    </p:spTree>
    <p:extLst>
      <p:ext uri="{BB962C8B-B14F-4D97-AF65-F5344CB8AC3E}">
        <p14:creationId xmlns:p14="http://schemas.microsoft.com/office/powerpoint/2010/main" val="1683917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R1132</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smtClean="0"/>
              <a:t>Charlie Perkins </a:t>
            </a:r>
          </a:p>
          <a:p>
            <a:r>
              <a:rPr lang="en-US" altLang="ko-KR" sz="2000" dirty="0" smtClean="0">
                <a:ea typeface="굴림" charset="-127"/>
              </a:rPr>
              <a:t>Related clause</a:t>
            </a:r>
          </a:p>
          <a:p>
            <a:pPr lvl="1"/>
            <a:r>
              <a:rPr lang="en-US" altLang="ko-KR" sz="1600" dirty="0" smtClean="0">
                <a:ea typeface="굴림" charset="-127"/>
              </a:rPr>
              <a:t>5.4.1.3 P 37 line 47 </a:t>
            </a:r>
          </a:p>
          <a:p>
            <a:r>
              <a:rPr lang="en-US" altLang="ko-KR" sz="2000" dirty="0" smtClean="0">
                <a:ea typeface="굴림" charset="-127"/>
              </a:rPr>
              <a:t>Comment</a:t>
            </a:r>
          </a:p>
          <a:p>
            <a:pPr lvl="1"/>
            <a:r>
              <a:rPr lang="en-US" sz="1600" dirty="0"/>
              <a:t>"a CAP, a CFP and a BOP." looks very </a:t>
            </a:r>
            <a:r>
              <a:rPr lang="en-US" sz="1600" dirty="0" smtClean="0"/>
              <a:t>mysterious</a:t>
            </a:r>
          </a:p>
          <a:p>
            <a:r>
              <a:rPr lang="en-US" altLang="ko-KR" sz="2000" dirty="0" smtClean="0">
                <a:ea typeface="굴림" charset="-127"/>
              </a:rPr>
              <a:t>Proposed Change</a:t>
            </a:r>
          </a:p>
          <a:p>
            <a:pPr lvl="1"/>
            <a:r>
              <a:rPr lang="en-US" altLang="ko-KR" sz="1600" dirty="0">
                <a:ea typeface="굴림" charset="-127"/>
              </a:rPr>
              <a:t>Citation needed along with a short </a:t>
            </a:r>
            <a:r>
              <a:rPr lang="en-US" altLang="ko-KR" sz="1600" dirty="0" smtClean="0">
                <a:ea typeface="굴림" charset="-127"/>
              </a:rPr>
              <a:t>explanation</a:t>
            </a:r>
            <a:r>
              <a:rPr lang="en-US" altLang="ko-KR" sz="1600" dirty="0">
                <a:ea typeface="굴림" charset="-127"/>
              </a:rPr>
              <a:t>.</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6</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34511850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R1132</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in Principle: </a:t>
            </a:r>
            <a:br>
              <a:rPr lang="en-US" sz="2000" dirty="0" smtClean="0"/>
            </a:br>
            <a:endParaRPr lang="en-US" sz="2000" dirty="0" smtClean="0"/>
          </a:p>
          <a:p>
            <a:pPr marL="0" indent="0">
              <a:buNone/>
            </a:pPr>
            <a:r>
              <a:rPr lang="en-US" altLang="ko-KR" sz="2000" dirty="0"/>
              <a:t>Inserted </a:t>
            </a:r>
            <a:r>
              <a:rPr lang="en-US" altLang="ko-KR" sz="2000" dirty="0" smtClean="0"/>
              <a:t>full </a:t>
            </a:r>
            <a:r>
              <a:rPr lang="en-US" altLang="ko-KR" sz="2000" dirty="0"/>
              <a:t>name </a:t>
            </a:r>
            <a:r>
              <a:rPr lang="en-US" altLang="ko-KR" sz="2000" dirty="0" smtClean="0"/>
              <a:t>in 3.2 </a:t>
            </a:r>
            <a:r>
              <a:rPr lang="en-US" altLang="ko-KR" sz="2000" dirty="0"/>
              <a:t>Acronyms and abbreviations </a:t>
            </a:r>
            <a:r>
              <a:rPr lang="en-US" altLang="ko-KR" sz="2000" dirty="0" smtClean="0"/>
              <a:t>section</a:t>
            </a:r>
          </a:p>
          <a:p>
            <a:pPr marL="0" indent="0">
              <a:buNone/>
            </a:pPr>
            <a:r>
              <a:rPr lang="en-US" sz="2000" dirty="0" smtClean="0"/>
              <a:t>CAP : Contention Access Period</a:t>
            </a:r>
          </a:p>
          <a:p>
            <a:pPr marL="0" indent="0">
              <a:buNone/>
            </a:pPr>
            <a:r>
              <a:rPr lang="en-US" sz="2000" dirty="0" smtClean="0"/>
              <a:t>CFP : Contention Free Period</a:t>
            </a:r>
          </a:p>
          <a:p>
            <a:pPr marL="0" indent="0">
              <a:buNone/>
            </a:pPr>
            <a:r>
              <a:rPr lang="en-US" sz="2000" dirty="0" smtClean="0"/>
              <a:t>BOP : Beacon Only Period</a:t>
            </a:r>
            <a:endParaRPr lang="en-US" sz="2000"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7</a:t>
            </a:r>
          </a:p>
        </p:txBody>
      </p:sp>
    </p:spTree>
    <p:extLst>
      <p:ext uri="{BB962C8B-B14F-4D97-AF65-F5344CB8AC3E}">
        <p14:creationId xmlns:p14="http://schemas.microsoft.com/office/powerpoint/2010/main" val="864199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R1140</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smtClean="0"/>
              <a:t>Charlie Perkins </a:t>
            </a:r>
          </a:p>
          <a:p>
            <a:r>
              <a:rPr lang="en-US" altLang="ko-KR" sz="2000" dirty="0" smtClean="0">
                <a:ea typeface="굴림" charset="-127"/>
              </a:rPr>
              <a:t>Related clause</a:t>
            </a:r>
          </a:p>
          <a:p>
            <a:pPr lvl="1"/>
            <a:r>
              <a:rPr lang="en-US" altLang="ko-KR" sz="1600" dirty="0" smtClean="0">
                <a:ea typeface="굴림" charset="-127"/>
              </a:rPr>
              <a:t>5.4.1.3 P 38 line 36 </a:t>
            </a:r>
          </a:p>
          <a:p>
            <a:r>
              <a:rPr lang="en-US" altLang="ko-KR" sz="2000" dirty="0" smtClean="0">
                <a:ea typeface="굴림" charset="-127"/>
              </a:rPr>
              <a:t>Comment</a:t>
            </a:r>
          </a:p>
          <a:p>
            <a:pPr lvl="1"/>
            <a:r>
              <a:rPr lang="en-US" sz="1600" dirty="0"/>
              <a:t>"device 5-1 (t0)" refers to undefined device and time </a:t>
            </a:r>
            <a:r>
              <a:rPr lang="en-US" sz="1600" dirty="0" smtClean="0"/>
              <a:t>value</a:t>
            </a:r>
          </a:p>
          <a:p>
            <a:r>
              <a:rPr lang="en-US" altLang="ko-KR" sz="2000" dirty="0" smtClean="0">
                <a:ea typeface="굴림" charset="-127"/>
              </a:rPr>
              <a:t>Proposed Change</a:t>
            </a:r>
          </a:p>
          <a:p>
            <a:pPr lvl="1"/>
            <a:r>
              <a:rPr lang="en-US" altLang="ko-KR" sz="1600" dirty="0">
                <a:ea typeface="굴림" charset="-127"/>
              </a:rPr>
              <a:t>Explain what device 5-1 and t0 mean.  Could use a subscript for t0.</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8</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18975119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R1140</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in Principle: related sentences and figure are modified.</a:t>
            </a:r>
          </a:p>
          <a:p>
            <a:r>
              <a:rPr lang="en-US" altLang="ko-KR" sz="2000" dirty="0"/>
              <a:t>Rewrite of the </a:t>
            </a:r>
            <a:r>
              <a:rPr lang="en-US" altLang="ko-KR" sz="2000" dirty="0" err="1"/>
              <a:t>Subclause</a:t>
            </a:r>
            <a:r>
              <a:rPr lang="en-US" altLang="ko-KR" sz="2000" dirty="0"/>
              <a:t> is found in doc. #</a:t>
            </a:r>
            <a:r>
              <a:rPr lang="en-US" altLang="ko-KR" sz="2000" dirty="0" smtClean="0"/>
              <a:t>15-0788-01</a:t>
            </a:r>
            <a:endParaRPr lang="en-US" altLang="ko-KR" sz="2000" dirty="0"/>
          </a:p>
          <a:p>
            <a:r>
              <a:rPr lang="en-US" altLang="ko-KR" sz="2000" dirty="0"/>
              <a:t>Changed figure 23 is found in doc. #</a:t>
            </a:r>
            <a:r>
              <a:rPr lang="en-US" altLang="ko-KR" sz="2000" dirty="0" smtClean="0"/>
              <a:t>15-0788-01</a:t>
            </a:r>
            <a:endParaRPr lang="en-US" altLang="ko-KR" sz="2000" dirty="0"/>
          </a:p>
          <a:p>
            <a:endParaRPr lang="en-US" sz="2000" dirty="0" smtClean="0"/>
          </a:p>
          <a:p>
            <a:pPr marL="0" indent="0">
              <a:buNone/>
            </a:pPr>
            <a:r>
              <a:rPr lang="en-US" altLang="ko-KR" sz="2000" dirty="0" smtClean="0">
                <a:ea typeface="맑은 고딕" panose="020B0503020000020004" pitchFamily="50" charset="-127"/>
                <a:cs typeface="TimesNewRomanPSMT"/>
              </a:rPr>
              <a:t>“The </a:t>
            </a:r>
            <a:r>
              <a:rPr lang="en-US" altLang="ko-KR" sz="2000" dirty="0">
                <a:ea typeface="맑은 고딕" panose="020B0503020000020004" pitchFamily="50" charset="-127"/>
                <a:cs typeface="TimesNewRomanPSMT"/>
              </a:rPr>
              <a:t>detail of data forwarding in MCO environment is as below. If PAN coordinator 1 wants to send a frame to Device 5-1 at t</a:t>
            </a:r>
            <a:r>
              <a:rPr lang="en-US" altLang="ko-KR" sz="2000" baseline="-25000" dirty="0">
                <a:ea typeface="맑은 고딕" panose="020B0503020000020004" pitchFamily="50" charset="-127"/>
                <a:cs typeface="TimesNewRomanPSMT"/>
              </a:rPr>
              <a:t>0</a:t>
            </a:r>
            <a:r>
              <a:rPr lang="en-US" altLang="ko-KR" sz="2000" dirty="0">
                <a:ea typeface="맑은 고딕" panose="020B0503020000020004" pitchFamily="50" charset="-127"/>
                <a:cs typeface="TimesNewRomanPSMT"/>
              </a:rPr>
              <a:t>, it forwards the frame to PAN coordinator 4 while they are operating on channel 1.</a:t>
            </a:r>
            <a:r>
              <a:rPr lang="en-US" altLang="ko-KR" sz="2000" dirty="0" smtClean="0">
                <a:ea typeface="맑은 고딕" panose="020B0503020000020004" pitchFamily="50" charset="-127"/>
                <a:cs typeface="TimesNewRomanPSMT"/>
              </a:rPr>
              <a:t>”</a:t>
            </a:r>
            <a:r>
              <a:rPr lang="en-US" sz="2000" dirty="0" smtClean="0"/>
              <a:t/>
            </a:r>
            <a:br>
              <a:rPr lang="en-US" sz="2000" dirty="0" smtClean="0"/>
            </a:br>
            <a:endParaRPr lang="en-US" sz="2000" dirty="0" smtClean="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9</a:t>
            </a:r>
          </a:p>
        </p:txBody>
      </p:sp>
    </p:spTree>
    <p:extLst>
      <p:ext uri="{BB962C8B-B14F-4D97-AF65-F5344CB8AC3E}">
        <p14:creationId xmlns:p14="http://schemas.microsoft.com/office/powerpoint/2010/main" val="3470725718"/>
      </p:ext>
    </p:extLst>
  </p:cSld>
  <p:clrMapOvr>
    <a:masterClrMapping/>
  </p:clrMapOvr>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53615</TotalTime>
  <Words>896</Words>
  <Application>Microsoft Office PowerPoint</Application>
  <PresentationFormat>On-screen Show (4:3)</PresentationFormat>
  <Paragraphs>179</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테마</vt:lpstr>
      <vt:lpstr>PowerPoint Presentation</vt:lpstr>
      <vt:lpstr>Comment CID R1087</vt:lpstr>
      <vt:lpstr>Proposed resolution for CID R1087</vt:lpstr>
      <vt:lpstr>Comment CID R1112</vt:lpstr>
      <vt:lpstr>Proposed resolution for CID R1112</vt:lpstr>
      <vt:lpstr>Comment CID R1132</vt:lpstr>
      <vt:lpstr>Proposed resolution for CID R1132</vt:lpstr>
      <vt:lpstr>Comment CID R1140</vt:lpstr>
      <vt:lpstr>Proposed resolution for CID R1140</vt:lpstr>
      <vt:lpstr>Comment CID R1142</vt:lpstr>
      <vt:lpstr>Proposed resolution for CID R1142</vt:lpstr>
      <vt:lpstr>Comment CID R1143</vt:lpstr>
      <vt:lpstr>Proposed resolution for CID R1143</vt:lpstr>
      <vt:lpstr>Comment CID R1144</vt:lpstr>
      <vt:lpstr>Proposed resolution for CID R1144</vt:lpstr>
      <vt:lpstr>Comment CID R1145</vt:lpstr>
      <vt:lpstr>Proposed resolution for CID R1145</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Verotiana</cp:lastModifiedBy>
  <cp:revision>1021</cp:revision>
  <cp:lastPrinted>1998-02-10T13:28:06Z</cp:lastPrinted>
  <dcterms:created xsi:type="dcterms:W3CDTF">1999-11-08T18:59:45Z</dcterms:created>
  <dcterms:modified xsi:type="dcterms:W3CDTF">2015-11-24T02:04:48Z</dcterms:modified>
</cp:coreProperties>
</file>