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5"/>
  </p:notesMasterIdLst>
  <p:handoutMasterIdLst>
    <p:handoutMasterId r:id="rId16"/>
  </p:handoutMasterIdLst>
  <p:sldIdLst>
    <p:sldId id="259" r:id="rId3"/>
    <p:sldId id="262" r:id="rId4"/>
    <p:sldId id="260" r:id="rId5"/>
    <p:sldId id="273" r:id="rId6"/>
    <p:sldId id="274" r:id="rId7"/>
    <p:sldId id="275" r:id="rId8"/>
    <p:sldId id="272" r:id="rId9"/>
    <p:sldId id="268" r:id="rId10"/>
    <p:sldId id="269" r:id="rId11"/>
    <p:sldId id="270" r:id="rId12"/>
    <p:sldId id="277" r:id="rId13"/>
    <p:sldId id="276"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75" d="100"/>
          <a:sy n="75" d="100"/>
        </p:scale>
        <p:origin x="-1260" y="-5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xmlns=""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xmlns=""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xmlns=""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xmlns=""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xmlns=""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xmlns=""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xmlns=""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xmlns=""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xmlns=""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xmlns=""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xmlns=""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xmlns=""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2015-09-15</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September  2015</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Channel Modeling for Image Sensor based Sea and Digital Signage Communication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September 2015</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Trang</a:t>
            </a:r>
            <a:r>
              <a:rPr lang="en-US" altLang="en-US" sz="1600" dirty="0" smtClean="0">
                <a:solidFill>
                  <a:schemeClr val="tx2"/>
                </a:solidFill>
              </a:rPr>
              <a:t> Nguyen, Mohammad </a:t>
            </a:r>
            <a:r>
              <a:rPr lang="en-US" altLang="en-US" sz="1600" dirty="0" err="1" smtClean="0">
                <a:solidFill>
                  <a:schemeClr val="tx2"/>
                </a:solidFill>
              </a:rPr>
              <a:t>Arif</a:t>
            </a:r>
            <a:r>
              <a:rPr lang="en-US" altLang="en-US" sz="1600" dirty="0" smtClean="0">
                <a:solidFill>
                  <a:schemeClr val="tx2"/>
                </a:solidFill>
              </a:rPr>
              <a:t> </a:t>
            </a:r>
            <a:r>
              <a:rPr lang="en-US" altLang="en-US" sz="1600" dirty="0" err="1" smtClean="0">
                <a:solidFill>
                  <a:schemeClr val="tx2"/>
                </a:solidFill>
              </a:rPr>
              <a:t>Hossain</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a:t>
            </a:r>
            <a:r>
              <a:rPr lang="en-US" altLang="en-US" sz="1600" dirty="0" err="1" smtClean="0">
                <a:solidFill>
                  <a:schemeClr val="tx2"/>
                </a:solidFill>
              </a:rPr>
              <a:t>Kookmin</a:t>
            </a:r>
            <a:r>
              <a:rPr lang="en-US" altLang="en-US" sz="1600" dirty="0" smtClean="0">
                <a:solidFill>
                  <a:schemeClr val="tx2"/>
                </a:solidFill>
              </a:rPr>
              <a:t> </a:t>
            </a:r>
            <a:r>
              <a:rPr lang="en-US" altLang="en-US" sz="1600" dirty="0" smtClean="0">
                <a:solidFill>
                  <a:schemeClr val="tx2"/>
                </a:solidFill>
              </a:rPr>
              <a:t>University] </a:t>
            </a:r>
            <a:r>
              <a:rPr lang="en-US" altLang="en-US" sz="1600" dirty="0" smtClean="0">
                <a:solidFill>
                  <a:schemeClr val="tx2"/>
                </a:solidFill>
              </a:rPr>
              <a:t>and </a:t>
            </a:r>
            <a:r>
              <a:rPr lang="en-US" altLang="en-US" sz="1600" dirty="0" err="1" smtClean="0">
                <a:solidFill>
                  <a:schemeClr val="tx2"/>
                </a:solidFill>
              </a:rPr>
              <a:t>Jaesang</a:t>
            </a:r>
            <a:r>
              <a:rPr lang="en-US" altLang="en-US" sz="1600" dirty="0" smtClean="0">
                <a:solidFill>
                  <a:schemeClr val="tx2"/>
                </a:solidFill>
              </a:rPr>
              <a:t> Cha[SNUST]</a:t>
            </a:r>
            <a:endParaRPr lang="en-US" altLang="en-US" sz="1600" dirty="0" smtClean="0">
              <a:solidFill>
                <a:schemeClr val="tx2"/>
              </a:solidFill>
            </a:endParaRPr>
          </a:p>
          <a:p>
            <a:r>
              <a:rPr lang="en-US" altLang="en-US" sz="1600" dirty="0" smtClean="0">
                <a:solidFill>
                  <a:schemeClr val="tx2"/>
                </a:solidFill>
              </a:rPr>
              <a:t>Contact</a:t>
            </a:r>
            <a:r>
              <a:rPr lang="en-US" altLang="en-US" sz="1600" dirty="0" smtClean="0">
                <a:solidFill>
                  <a:schemeClr val="tx2"/>
                </a:solidFill>
              </a:rPr>
              <a: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contribution presents a proposed timeline with milestones.  It is offered to the committee which can adopt, modify or ignore the suggested timeline.</a:t>
            </a:r>
          </a:p>
          <a:p>
            <a:pPr>
              <a:spcBef>
                <a:spcPts val="600"/>
              </a:spcBef>
              <a:spcAft>
                <a:spcPts val="600"/>
              </a:spcAft>
            </a:pPr>
            <a:r>
              <a:rPr lang="en-US" altLang="en-US" sz="1600" b="1" dirty="0" smtClean="0">
                <a:solidFill>
                  <a:schemeClr val="tx2"/>
                </a:solidFill>
              </a:rPr>
              <a:t>Purpose: </a:t>
            </a:r>
            <a:r>
              <a:rPr lang="en-US" sz="1600" dirty="0"/>
              <a:t>Call for Channel Models </a:t>
            </a:r>
            <a:r>
              <a:rPr lang="en-US" sz="1600" dirty="0" smtClean="0"/>
              <a:t>Response</a:t>
            </a:r>
            <a:r>
              <a:rPr lang="en-US" altLang="en-US" sz="1600" dirty="0">
                <a:solidFill>
                  <a:schemeClr val="tx2"/>
                </a:solidFill>
              </a:rPr>
              <a:t>	</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10</a:t>
            </a:fld>
            <a:endParaRPr lang="en-US" altLang="en-US"/>
          </a:p>
        </p:txBody>
      </p:sp>
      <p:pic>
        <p:nvPicPr>
          <p:cNvPr id="3079" name="Picture 7"/>
          <p:cNvPicPr>
            <a:picLocks noChangeAspect="1" noChangeArrowheads="1"/>
          </p:cNvPicPr>
          <p:nvPr/>
        </p:nvPicPr>
        <p:blipFill>
          <a:blip r:embed="rId2" cstate="print"/>
          <a:srcRect/>
          <a:stretch>
            <a:fillRect/>
          </a:stretch>
        </p:blipFill>
        <p:spPr bwMode="auto">
          <a:xfrm>
            <a:off x="1828800" y="1905000"/>
            <a:ext cx="4743450" cy="3733800"/>
          </a:xfrm>
          <a:prstGeom prst="rect">
            <a:avLst/>
          </a:prstGeom>
          <a:noFill/>
          <a:ln w="9525">
            <a:noFill/>
            <a:miter lim="800000"/>
            <a:headEnd/>
            <a:tailEnd/>
          </a:ln>
        </p:spPr>
      </p:pic>
      <p:sp>
        <p:nvSpPr>
          <p:cNvPr id="11" name="TextBox 10"/>
          <p:cNvSpPr txBox="1"/>
          <p:nvPr/>
        </p:nvSpPr>
        <p:spPr>
          <a:xfrm>
            <a:off x="1600200" y="685800"/>
            <a:ext cx="6046848" cy="584775"/>
          </a:xfrm>
          <a:prstGeom prst="rect">
            <a:avLst/>
          </a:prstGeom>
          <a:noFill/>
        </p:spPr>
        <p:txBody>
          <a:bodyPr wrap="none" rtlCol="0">
            <a:spAutoFit/>
          </a:bodyPr>
          <a:lstStyle/>
          <a:p>
            <a:r>
              <a:rPr lang="en-US" sz="3200" b="1" dirty="0" smtClean="0"/>
              <a:t>Medium Modeling (Rain + Snow)</a:t>
            </a:r>
            <a:endParaRPr lang="en-US" sz="3200" b="1" dirty="0"/>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3614" y="1376039"/>
            <a:ext cx="1952625" cy="70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27632" y="1429138"/>
            <a:ext cx="141922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0" y="1543798"/>
            <a:ext cx="3418565" cy="369332"/>
          </a:xfrm>
          <a:prstGeom prst="rect">
            <a:avLst/>
          </a:prstGeom>
        </p:spPr>
        <p:txBody>
          <a:bodyPr wrap="none">
            <a:spAutoFit/>
          </a:bodyPr>
          <a:lstStyle/>
          <a:p>
            <a:r>
              <a:rPr lang="en-US" sz="1800" dirty="0"/>
              <a:t>The </a:t>
            </a:r>
            <a:r>
              <a:rPr lang="en-US" sz="1800" dirty="0" smtClean="0"/>
              <a:t>Snow  </a:t>
            </a:r>
            <a:r>
              <a:rPr lang="en-US" sz="1800" dirty="0"/>
              <a:t>attenuation </a:t>
            </a:r>
            <a:r>
              <a:rPr lang="en-US" sz="1800" dirty="0" smtClean="0"/>
              <a:t>Coefficient,</a:t>
            </a:r>
            <a:endParaRPr lang="en-US" sz="1800" dirty="0"/>
          </a:p>
        </p:txBody>
      </p:sp>
      <p:sp>
        <p:nvSpPr>
          <p:cNvPr id="15" name="Rectangle 14"/>
          <p:cNvSpPr/>
          <p:nvPr/>
        </p:nvSpPr>
        <p:spPr>
          <a:xfrm>
            <a:off x="4572000" y="1524000"/>
            <a:ext cx="3328796" cy="369332"/>
          </a:xfrm>
          <a:prstGeom prst="rect">
            <a:avLst/>
          </a:prstGeom>
        </p:spPr>
        <p:txBody>
          <a:bodyPr wrap="none">
            <a:spAutoFit/>
          </a:bodyPr>
          <a:lstStyle/>
          <a:p>
            <a:r>
              <a:rPr lang="en-US" sz="1800" dirty="0"/>
              <a:t>The </a:t>
            </a:r>
            <a:r>
              <a:rPr lang="en-US" sz="1800" dirty="0" smtClean="0"/>
              <a:t>Rain  </a:t>
            </a:r>
            <a:r>
              <a:rPr lang="en-US" sz="1800" dirty="0"/>
              <a:t>attenuation </a:t>
            </a:r>
            <a:r>
              <a:rPr lang="en-US" sz="1800" dirty="0" smtClean="0"/>
              <a:t>Coefficient,</a:t>
            </a:r>
            <a:endParaRPr lang="en-US" sz="1800" dirty="0"/>
          </a:p>
        </p:txBody>
      </p:sp>
      <p:sp>
        <p:nvSpPr>
          <p:cNvPr id="16" name="Rectangle 15"/>
          <p:cNvSpPr/>
          <p:nvPr/>
        </p:nvSpPr>
        <p:spPr>
          <a:xfrm>
            <a:off x="0" y="5619877"/>
            <a:ext cx="9144000" cy="584775"/>
          </a:xfrm>
          <a:prstGeom prst="rect">
            <a:avLst/>
          </a:prstGeom>
        </p:spPr>
        <p:txBody>
          <a:bodyPr wrap="square">
            <a:spAutoFit/>
          </a:bodyPr>
          <a:lstStyle/>
          <a:p>
            <a:r>
              <a:rPr lang="en-US" sz="1600" b="1" dirty="0" smtClean="0"/>
              <a:t>Reference: </a:t>
            </a:r>
            <a:r>
              <a:rPr lang="en-US" sz="1600" dirty="0" smtClean="0"/>
              <a:t>Muhammad Saleem Awan </a:t>
            </a:r>
            <a:r>
              <a:rPr lang="en-US" sz="1600" i="1" dirty="0" smtClean="0"/>
              <a:t>et al.</a:t>
            </a:r>
            <a:r>
              <a:rPr lang="en-US" sz="1600" b="1" dirty="0" smtClean="0"/>
              <a:t>“</a:t>
            </a:r>
            <a:r>
              <a:rPr lang="en-US" sz="1600" dirty="0" smtClean="0"/>
              <a:t>Characterization of Fog and Snow Attenuations  for Free-Space Optical Propagation”  http://ojs.academypublisher.com/index.php/jcm/article/view/0408533545/491</a:t>
            </a:r>
          </a:p>
        </p:txBody>
      </p:sp>
      <p:sp>
        <p:nvSpPr>
          <p:cNvPr id="17"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9" name="Straight Connector 1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19"/>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75431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11</a:t>
            </a:fld>
            <a:endParaRPr lang="en-US" altLang="en-US"/>
          </a:p>
        </p:txBody>
      </p:sp>
      <p:sp>
        <p:nvSpPr>
          <p:cNvPr id="11" name="TextBox 10"/>
          <p:cNvSpPr txBox="1"/>
          <p:nvPr/>
        </p:nvSpPr>
        <p:spPr>
          <a:xfrm>
            <a:off x="1600200" y="685800"/>
            <a:ext cx="5791200" cy="584775"/>
          </a:xfrm>
          <a:prstGeom prst="rect">
            <a:avLst/>
          </a:prstGeom>
          <a:noFill/>
        </p:spPr>
        <p:txBody>
          <a:bodyPr wrap="square" rtlCol="0">
            <a:spAutoFit/>
          </a:bodyPr>
          <a:lstStyle/>
          <a:p>
            <a:pPr algn="ctr"/>
            <a:r>
              <a:rPr lang="en-US" sz="3200" b="1" dirty="0" smtClean="0"/>
              <a:t>Receiver Modeling</a:t>
            </a:r>
            <a:endParaRPr lang="en-US" sz="3200" b="1" dirty="0"/>
          </a:p>
        </p:txBody>
      </p:sp>
      <p:sp>
        <p:nvSpPr>
          <p:cNvPr id="17"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9" name="Straight Connector 1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19"/>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6" name="Group 75"/>
          <p:cNvGrpSpPr/>
          <p:nvPr/>
        </p:nvGrpSpPr>
        <p:grpSpPr>
          <a:xfrm>
            <a:off x="1981200" y="1600200"/>
            <a:ext cx="4905375" cy="1219200"/>
            <a:chOff x="714375" y="1524000"/>
            <a:chExt cx="4905375" cy="1219200"/>
          </a:xfrm>
        </p:grpSpPr>
        <p:sp>
          <p:nvSpPr>
            <p:cNvPr id="65" name="Trapezoid 64"/>
            <p:cNvSpPr/>
            <p:nvPr/>
          </p:nvSpPr>
          <p:spPr bwMode="auto">
            <a:xfrm rot="16200000">
              <a:off x="2057400" y="381000"/>
              <a:ext cx="1219200" cy="3505200"/>
            </a:xfrm>
            <a:prstGeom prst="trapezoid">
              <a:avLst>
                <a:gd name="adj" fmla="val 32136"/>
              </a:avLst>
            </a:prstGeom>
            <a:solidFill>
              <a:schemeClr val="bg1">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 name="Rectangle 23"/>
            <p:cNvSpPr/>
            <p:nvPr/>
          </p:nvSpPr>
          <p:spPr bwMode="auto">
            <a:xfrm>
              <a:off x="4343400" y="1524000"/>
              <a:ext cx="152400" cy="1219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75" name="Group 74"/>
            <p:cNvGrpSpPr/>
            <p:nvPr/>
          </p:nvGrpSpPr>
          <p:grpSpPr>
            <a:xfrm>
              <a:off x="714375" y="1895475"/>
              <a:ext cx="4905375" cy="533400"/>
              <a:chOff x="714375" y="1895475"/>
              <a:chExt cx="4905375" cy="533400"/>
            </a:xfrm>
          </p:grpSpPr>
          <p:grpSp>
            <p:nvGrpSpPr>
              <p:cNvPr id="34" name="Group 33"/>
              <p:cNvGrpSpPr/>
              <p:nvPr/>
            </p:nvGrpSpPr>
            <p:grpSpPr>
              <a:xfrm>
                <a:off x="5162550" y="1895475"/>
                <a:ext cx="457200" cy="533400"/>
                <a:chOff x="5334000" y="1676400"/>
                <a:chExt cx="685800" cy="685800"/>
              </a:xfrm>
            </p:grpSpPr>
            <p:sp>
              <p:nvSpPr>
                <p:cNvPr id="31" name="Rectangle 30"/>
                <p:cNvSpPr/>
                <p:nvPr/>
              </p:nvSpPr>
              <p:spPr bwMode="auto">
                <a:xfrm>
                  <a:off x="5334000" y="1676400"/>
                  <a:ext cx="685800" cy="685800"/>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 name="Oval 32"/>
                <p:cNvSpPr/>
                <p:nvPr/>
              </p:nvSpPr>
              <p:spPr bwMode="auto">
                <a:xfrm>
                  <a:off x="5562600" y="1828800"/>
                  <a:ext cx="304800" cy="307032"/>
                </a:xfrm>
                <a:prstGeom prst="ellipse">
                  <a:avLst/>
                </a:prstGeom>
                <a:solidFill>
                  <a:schemeClr val="tx2">
                    <a:lumMod val="50000"/>
                    <a:lumOff val="5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66" name="Oval 65"/>
              <p:cNvSpPr/>
              <p:nvPr/>
            </p:nvSpPr>
            <p:spPr bwMode="auto">
              <a:xfrm>
                <a:off x="714375" y="1905000"/>
                <a:ext cx="457200" cy="459432"/>
              </a:xfrm>
              <a:prstGeom prst="ellipse">
                <a:avLst/>
              </a:prstGeom>
              <a:solidFill>
                <a:schemeClr val="tx2">
                  <a:lumMod val="50000"/>
                  <a:lumOff val="5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67" name="Trapezoid 66"/>
            <p:cNvSpPr/>
            <p:nvPr/>
          </p:nvSpPr>
          <p:spPr bwMode="auto">
            <a:xfrm rot="5400000">
              <a:off x="4343400" y="1676400"/>
              <a:ext cx="1219200" cy="914400"/>
            </a:xfrm>
            <a:prstGeom prst="trapezoid">
              <a:avLst>
                <a:gd name="adj" fmla="val 51928"/>
              </a:avLst>
            </a:prstGeom>
            <a:solidFill>
              <a:schemeClr val="bg1">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74" name="Group 73"/>
          <p:cNvGrpSpPr/>
          <p:nvPr/>
        </p:nvGrpSpPr>
        <p:grpSpPr>
          <a:xfrm>
            <a:off x="2057400" y="3886200"/>
            <a:ext cx="4724400" cy="1219200"/>
            <a:chOff x="838200" y="3886200"/>
            <a:chExt cx="4724400" cy="1219200"/>
          </a:xfrm>
        </p:grpSpPr>
        <p:sp>
          <p:nvSpPr>
            <p:cNvPr id="73" name="Trapezoid 72"/>
            <p:cNvSpPr/>
            <p:nvPr/>
          </p:nvSpPr>
          <p:spPr bwMode="auto">
            <a:xfrm rot="16200000">
              <a:off x="2133600" y="2743200"/>
              <a:ext cx="1219200" cy="3505200"/>
            </a:xfrm>
            <a:prstGeom prst="trapezoid">
              <a:avLst>
                <a:gd name="adj" fmla="val 32136"/>
              </a:avLst>
            </a:prstGeom>
            <a:solidFill>
              <a:schemeClr val="bg1">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 name="Oval 46"/>
            <p:cNvSpPr/>
            <p:nvPr/>
          </p:nvSpPr>
          <p:spPr bwMode="auto">
            <a:xfrm>
              <a:off x="838200" y="4267200"/>
              <a:ext cx="457200" cy="459432"/>
            </a:xfrm>
            <a:prstGeom prst="ellipse">
              <a:avLst/>
            </a:prstGeom>
            <a:solidFill>
              <a:schemeClr val="tx2">
                <a:lumMod val="50000"/>
                <a:lumOff val="5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 name="Rectangle 47"/>
            <p:cNvSpPr/>
            <p:nvPr/>
          </p:nvSpPr>
          <p:spPr bwMode="auto">
            <a:xfrm>
              <a:off x="4343400" y="3886200"/>
              <a:ext cx="152400" cy="1219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 name="Rectangle 57"/>
            <p:cNvSpPr/>
            <p:nvPr/>
          </p:nvSpPr>
          <p:spPr bwMode="auto">
            <a:xfrm>
              <a:off x="5105400" y="4267200"/>
              <a:ext cx="457200" cy="533400"/>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72" name="Group 71"/>
            <p:cNvGrpSpPr/>
            <p:nvPr/>
          </p:nvGrpSpPr>
          <p:grpSpPr>
            <a:xfrm>
              <a:off x="4495800" y="3886200"/>
              <a:ext cx="838200" cy="1219200"/>
              <a:chOff x="4495800" y="2438400"/>
              <a:chExt cx="838200" cy="1219200"/>
            </a:xfrm>
          </p:grpSpPr>
          <p:sp>
            <p:nvSpPr>
              <p:cNvPr id="68" name="Trapezoid 67"/>
              <p:cNvSpPr/>
              <p:nvPr/>
            </p:nvSpPr>
            <p:spPr bwMode="auto">
              <a:xfrm rot="5400000">
                <a:off x="4152900" y="2781300"/>
                <a:ext cx="1219200" cy="533400"/>
              </a:xfrm>
              <a:prstGeom prst="trapezoid">
                <a:avLst>
                  <a:gd name="adj" fmla="val 114286"/>
                </a:avLst>
              </a:prstGeom>
              <a:solidFill>
                <a:schemeClr val="bg1">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 name="Trapezoid 70"/>
              <p:cNvSpPr/>
              <p:nvPr/>
            </p:nvSpPr>
            <p:spPr bwMode="auto">
              <a:xfrm rot="16200000">
                <a:off x="4800600" y="2895600"/>
                <a:ext cx="762000" cy="304800"/>
              </a:xfrm>
              <a:prstGeom prst="trapezoid">
                <a:avLst>
                  <a:gd name="adj" fmla="val 200000"/>
                </a:avLst>
              </a:prstGeom>
              <a:solidFill>
                <a:schemeClr val="bg1">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sp>
        <p:nvSpPr>
          <p:cNvPr id="77" name="TextBox 76"/>
          <p:cNvSpPr txBox="1"/>
          <p:nvPr/>
        </p:nvSpPr>
        <p:spPr>
          <a:xfrm>
            <a:off x="304800" y="1371600"/>
            <a:ext cx="4270721" cy="430887"/>
          </a:xfrm>
          <a:prstGeom prst="rect">
            <a:avLst/>
          </a:prstGeom>
          <a:noFill/>
        </p:spPr>
        <p:txBody>
          <a:bodyPr wrap="none" rtlCol="0">
            <a:spAutoFit/>
          </a:bodyPr>
          <a:lstStyle/>
          <a:p>
            <a:r>
              <a:rPr lang="en-US" sz="2200" b="1" dirty="0" smtClean="0"/>
              <a:t>1- Imaging based Communication</a:t>
            </a:r>
          </a:p>
        </p:txBody>
      </p:sp>
      <p:sp>
        <p:nvSpPr>
          <p:cNvPr id="78" name="TextBox 77"/>
          <p:cNvSpPr txBox="1"/>
          <p:nvPr/>
        </p:nvSpPr>
        <p:spPr>
          <a:xfrm>
            <a:off x="228600" y="3581400"/>
            <a:ext cx="4867038" cy="430887"/>
          </a:xfrm>
          <a:prstGeom prst="rect">
            <a:avLst/>
          </a:prstGeom>
          <a:noFill/>
        </p:spPr>
        <p:txBody>
          <a:bodyPr wrap="none" rtlCol="0">
            <a:spAutoFit/>
          </a:bodyPr>
          <a:lstStyle/>
          <a:p>
            <a:r>
              <a:rPr lang="en-US" sz="2200" b="1" dirty="0" smtClean="0"/>
              <a:t>2- Non-Imaging based Communication</a:t>
            </a:r>
          </a:p>
        </p:txBody>
      </p:sp>
      <p:sp>
        <p:nvSpPr>
          <p:cNvPr id="79" name="TextBox 78"/>
          <p:cNvSpPr txBox="1"/>
          <p:nvPr/>
        </p:nvSpPr>
        <p:spPr>
          <a:xfrm>
            <a:off x="412122" y="2895600"/>
            <a:ext cx="8731878" cy="430887"/>
          </a:xfrm>
          <a:prstGeom prst="rect">
            <a:avLst/>
          </a:prstGeom>
          <a:noFill/>
        </p:spPr>
        <p:txBody>
          <a:bodyPr wrap="none" rtlCol="0">
            <a:spAutoFit/>
          </a:bodyPr>
          <a:lstStyle/>
          <a:p>
            <a:r>
              <a:rPr lang="en-US" sz="2200" dirty="0" smtClean="0"/>
              <a:t>The LED transmitter is in focus range and can be captured by image sensor. </a:t>
            </a:r>
          </a:p>
        </p:txBody>
      </p:sp>
      <p:sp>
        <p:nvSpPr>
          <p:cNvPr id="80" name="TextBox 79"/>
          <p:cNvSpPr txBox="1"/>
          <p:nvPr/>
        </p:nvSpPr>
        <p:spPr>
          <a:xfrm>
            <a:off x="412122" y="5257800"/>
            <a:ext cx="8731878" cy="769441"/>
          </a:xfrm>
          <a:prstGeom prst="rect">
            <a:avLst/>
          </a:prstGeom>
          <a:noFill/>
        </p:spPr>
        <p:txBody>
          <a:bodyPr wrap="square" rtlCol="0">
            <a:spAutoFit/>
          </a:bodyPr>
          <a:lstStyle/>
          <a:p>
            <a:r>
              <a:rPr lang="en-US" sz="2200" dirty="0" smtClean="0"/>
              <a:t>The LED transmitter is out of focus range and the incoming beam to Image Sensor covers the entire of sensor. </a:t>
            </a:r>
          </a:p>
        </p:txBody>
      </p:sp>
      <p:sp>
        <p:nvSpPr>
          <p:cNvPr id="81" name="TextBox 80"/>
          <p:cNvSpPr txBox="1"/>
          <p:nvPr/>
        </p:nvSpPr>
        <p:spPr>
          <a:xfrm>
            <a:off x="1143000" y="2057400"/>
            <a:ext cx="817853" cy="461665"/>
          </a:xfrm>
          <a:prstGeom prst="rect">
            <a:avLst/>
          </a:prstGeom>
          <a:noFill/>
        </p:spPr>
        <p:txBody>
          <a:bodyPr wrap="none" rtlCol="0">
            <a:spAutoFit/>
          </a:bodyPr>
          <a:lstStyle/>
          <a:p>
            <a:r>
              <a:rPr lang="en-US" sz="2400" b="1" dirty="0" smtClean="0"/>
              <a:t>LED</a:t>
            </a:r>
            <a:endParaRPr lang="en-US" sz="2400" b="1" dirty="0"/>
          </a:p>
        </p:txBody>
      </p:sp>
      <p:sp>
        <p:nvSpPr>
          <p:cNvPr id="82" name="TextBox 81"/>
          <p:cNvSpPr txBox="1"/>
          <p:nvPr/>
        </p:nvSpPr>
        <p:spPr>
          <a:xfrm>
            <a:off x="7010400" y="1981200"/>
            <a:ext cx="1972015" cy="461665"/>
          </a:xfrm>
          <a:prstGeom prst="rect">
            <a:avLst/>
          </a:prstGeom>
          <a:noFill/>
        </p:spPr>
        <p:txBody>
          <a:bodyPr wrap="none" rtlCol="0">
            <a:spAutoFit/>
          </a:bodyPr>
          <a:lstStyle/>
          <a:p>
            <a:r>
              <a:rPr lang="en-US" sz="2400" b="1" dirty="0" smtClean="0"/>
              <a:t>Image Sensor</a:t>
            </a:r>
            <a:endParaRPr lang="en-US" sz="2400" b="1" dirty="0"/>
          </a:p>
        </p:txBody>
      </p:sp>
      <p:sp>
        <p:nvSpPr>
          <p:cNvPr id="83" name="TextBox 82"/>
          <p:cNvSpPr txBox="1"/>
          <p:nvPr/>
        </p:nvSpPr>
        <p:spPr>
          <a:xfrm>
            <a:off x="1219200" y="4343400"/>
            <a:ext cx="817853" cy="461665"/>
          </a:xfrm>
          <a:prstGeom prst="rect">
            <a:avLst/>
          </a:prstGeom>
          <a:noFill/>
        </p:spPr>
        <p:txBody>
          <a:bodyPr wrap="none" rtlCol="0">
            <a:spAutoFit/>
          </a:bodyPr>
          <a:lstStyle/>
          <a:p>
            <a:r>
              <a:rPr lang="en-US" sz="2400" b="1" dirty="0" smtClean="0"/>
              <a:t>LED</a:t>
            </a:r>
            <a:endParaRPr lang="en-US" sz="2400" b="1" dirty="0"/>
          </a:p>
        </p:txBody>
      </p:sp>
      <p:sp>
        <p:nvSpPr>
          <p:cNvPr id="84" name="TextBox 83"/>
          <p:cNvSpPr txBox="1"/>
          <p:nvPr/>
        </p:nvSpPr>
        <p:spPr>
          <a:xfrm>
            <a:off x="6867185" y="4267200"/>
            <a:ext cx="1972015" cy="461665"/>
          </a:xfrm>
          <a:prstGeom prst="rect">
            <a:avLst/>
          </a:prstGeom>
          <a:noFill/>
        </p:spPr>
        <p:txBody>
          <a:bodyPr wrap="none" rtlCol="0">
            <a:spAutoFit/>
          </a:bodyPr>
          <a:lstStyle/>
          <a:p>
            <a:r>
              <a:rPr lang="en-US" sz="2400" b="1" dirty="0" smtClean="0"/>
              <a:t>Image Sensor</a:t>
            </a:r>
            <a:endParaRPr lang="en-US" sz="2400" b="1" dirty="0"/>
          </a:p>
        </p:txBody>
      </p:sp>
    </p:spTree>
    <p:extLst>
      <p:ext uri="{BB962C8B-B14F-4D97-AF65-F5344CB8AC3E}">
        <p14:creationId xmlns:p14="http://schemas.microsoft.com/office/powerpoint/2010/main" xmlns="" val="275431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12</a:t>
            </a:fld>
            <a:endParaRPr lang="en-US" altLang="en-US"/>
          </a:p>
        </p:txBody>
      </p:sp>
      <p:sp>
        <p:nvSpPr>
          <p:cNvPr id="11" name="TextBox 10"/>
          <p:cNvSpPr txBox="1"/>
          <p:nvPr/>
        </p:nvSpPr>
        <p:spPr>
          <a:xfrm>
            <a:off x="1600200" y="685800"/>
            <a:ext cx="5638800" cy="584775"/>
          </a:xfrm>
          <a:prstGeom prst="rect">
            <a:avLst/>
          </a:prstGeom>
          <a:noFill/>
        </p:spPr>
        <p:txBody>
          <a:bodyPr wrap="square" rtlCol="0">
            <a:spAutoFit/>
          </a:bodyPr>
          <a:lstStyle/>
          <a:p>
            <a:pPr algn="ctr"/>
            <a:r>
              <a:rPr lang="en-US" sz="3200" b="1" dirty="0" smtClean="0"/>
              <a:t>Conclusion</a:t>
            </a:r>
            <a:endParaRPr lang="en-US" sz="3200" b="1" dirty="0"/>
          </a:p>
        </p:txBody>
      </p:sp>
      <p:sp>
        <p:nvSpPr>
          <p:cNvPr id="17"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9" name="Straight Connector 1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19"/>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a:xfrm>
            <a:off x="381000" y="1600200"/>
            <a:ext cx="8534400" cy="3416320"/>
          </a:xfrm>
          <a:prstGeom prst="rect">
            <a:avLst/>
          </a:prstGeom>
        </p:spPr>
        <p:txBody>
          <a:bodyPr wrap="square">
            <a:spAutoFit/>
          </a:bodyPr>
          <a:lstStyle/>
          <a:p>
            <a:pPr marL="457200" indent="-457200">
              <a:buFont typeface="Wingdings" pitchFamily="2" charset="2"/>
              <a:buChar char="v"/>
            </a:pPr>
            <a:r>
              <a:rPr lang="en-US" sz="2400" dirty="0" smtClean="0"/>
              <a:t> Channel modeling for Image Sensor Communications in Sea environment at night under presence of Snow/Rain/Fog is considered.</a:t>
            </a:r>
          </a:p>
          <a:p>
            <a:pPr marL="457200" indent="-457200">
              <a:buFont typeface="Wingdings" pitchFamily="2" charset="2"/>
              <a:buChar char="v"/>
            </a:pPr>
            <a:r>
              <a:rPr lang="en-US" sz="2400" dirty="0" smtClean="0"/>
              <a:t>The distance of transmission depends on the power of LED. The beam forming technique is considered to enhance transmission distance.</a:t>
            </a:r>
          </a:p>
          <a:p>
            <a:pPr marL="457200" indent="-457200">
              <a:buFont typeface="Wingdings" pitchFamily="2" charset="2"/>
              <a:buChar char="v"/>
            </a:pPr>
            <a:r>
              <a:rPr lang="en-US" sz="2400" dirty="0" smtClean="0"/>
              <a:t>Out-of-focus Image Sensor Communications is of interest.</a:t>
            </a:r>
          </a:p>
          <a:p>
            <a:pPr marL="457200" indent="-457200">
              <a:buFont typeface="Wingdings" pitchFamily="2" charset="2"/>
              <a:buChar char="v"/>
            </a:pPr>
            <a:r>
              <a:rPr lang="en-US" sz="2400" dirty="0" smtClean="0"/>
              <a:t>Indoor Digital Signage scenario is of interest.</a:t>
            </a:r>
          </a:p>
          <a:p>
            <a:pPr marL="457200" indent="-457200">
              <a:buFont typeface="Wingdings" pitchFamily="2" charset="2"/>
              <a:buChar char="v"/>
            </a:pPr>
            <a:endParaRPr lang="en-US" sz="2400" dirty="0" smtClean="0"/>
          </a:p>
        </p:txBody>
      </p:sp>
    </p:spTree>
    <p:extLst>
      <p:ext uri="{BB962C8B-B14F-4D97-AF65-F5344CB8AC3E}">
        <p14:creationId xmlns:p14="http://schemas.microsoft.com/office/powerpoint/2010/main" xmlns="" val="275431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5" name="Rectangle 4"/>
          <p:cNvSpPr/>
          <p:nvPr/>
        </p:nvSpPr>
        <p:spPr>
          <a:xfrm>
            <a:off x="2862820" y="838200"/>
            <a:ext cx="4083362" cy="646331"/>
          </a:xfrm>
          <a:prstGeom prst="rect">
            <a:avLst/>
          </a:prstGeom>
        </p:spPr>
        <p:txBody>
          <a:bodyPr wrap="none">
            <a:spAutoFit/>
          </a:bodyPr>
          <a:lstStyle/>
          <a:p>
            <a:r>
              <a:rPr lang="en-US" sz="3600" b="1" dirty="0" smtClean="0"/>
              <a:t>Field of Application</a:t>
            </a:r>
            <a:endParaRPr lang="en-US" sz="3600" b="1" dirty="0"/>
          </a:p>
        </p:txBody>
      </p:sp>
      <p:sp>
        <p:nvSpPr>
          <p:cNvPr id="8" name="Rectangle 7"/>
          <p:cNvSpPr/>
          <p:nvPr/>
        </p:nvSpPr>
        <p:spPr>
          <a:xfrm>
            <a:off x="609600" y="1600200"/>
            <a:ext cx="8229600" cy="3631763"/>
          </a:xfrm>
          <a:prstGeom prst="rect">
            <a:avLst/>
          </a:prstGeom>
        </p:spPr>
        <p:txBody>
          <a:bodyPr wrap="square">
            <a:spAutoFit/>
          </a:bodyPr>
          <a:lstStyle/>
          <a:p>
            <a:pPr algn="just"/>
            <a:r>
              <a:rPr lang="en-US" sz="2400" dirty="0" smtClean="0"/>
              <a:t>Our Proposed Channel Model is proposed considering the </a:t>
            </a:r>
            <a:r>
              <a:rPr lang="en-US" sz="2400" b="1" dirty="0" smtClean="0"/>
              <a:t>A8 (Sea Communication) </a:t>
            </a:r>
            <a:r>
              <a:rPr lang="en-US" sz="2400" dirty="0" smtClean="0"/>
              <a:t>and</a:t>
            </a:r>
            <a:r>
              <a:rPr lang="en-US" sz="2400" b="1" dirty="0" smtClean="0"/>
              <a:t> A11 (Digital Signage) </a:t>
            </a:r>
            <a:r>
              <a:rPr lang="en-US" sz="2400" dirty="0" smtClean="0"/>
              <a:t>of Application and Use cases for Image Sensor Communications.</a:t>
            </a:r>
          </a:p>
          <a:p>
            <a:pPr algn="just"/>
            <a:endParaRPr lang="en-US" sz="2400" dirty="0" smtClean="0"/>
          </a:p>
          <a:p>
            <a:pPr algn="just"/>
            <a:r>
              <a:rPr lang="en-US" sz="2400" dirty="0" smtClean="0"/>
              <a:t>• </a:t>
            </a:r>
            <a:r>
              <a:rPr lang="en-US" sz="2200" dirty="0" smtClean="0"/>
              <a:t>Sea Communication might be used in night time. Consequently, daylight interference in the communication medium is neglected.</a:t>
            </a:r>
            <a:endParaRPr lang="en-US" sz="2200" dirty="0"/>
          </a:p>
          <a:p>
            <a:pPr algn="just"/>
            <a:r>
              <a:rPr lang="en-US" sz="2200" dirty="0" smtClean="0"/>
              <a:t>• LED Signage will be used indoor system. So, the effect sunlight can also be omitted. </a:t>
            </a:r>
            <a:endParaRPr lang="en-US" sz="2200" dirty="0"/>
          </a:p>
          <a:p>
            <a:pPr algn="just"/>
            <a:r>
              <a:rPr lang="en-US" sz="2200" dirty="0"/>
              <a:t>• </a:t>
            </a:r>
            <a:r>
              <a:rPr lang="en-US" sz="2200" dirty="0" smtClean="0"/>
              <a:t>The LED source for sea communication is considered as circular sized while the digital signage will be in flat and rectangular in size.</a:t>
            </a:r>
            <a:endParaRPr lang="en-US" sz="2200"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9047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3</a:t>
            </a:fld>
            <a:endParaRPr lang="en-US" altLang="en-US"/>
          </a:p>
        </p:txBody>
      </p:sp>
      <p:sp>
        <p:nvSpPr>
          <p:cNvPr id="5" name="Rectangle 4"/>
          <p:cNvSpPr/>
          <p:nvPr/>
        </p:nvSpPr>
        <p:spPr>
          <a:xfrm>
            <a:off x="3276600" y="838200"/>
            <a:ext cx="3403496" cy="646331"/>
          </a:xfrm>
          <a:prstGeom prst="rect">
            <a:avLst/>
          </a:prstGeom>
        </p:spPr>
        <p:txBody>
          <a:bodyPr wrap="none">
            <a:spAutoFit/>
          </a:bodyPr>
          <a:lstStyle/>
          <a:p>
            <a:r>
              <a:rPr lang="en-US" sz="3600" b="1" dirty="0"/>
              <a:t>Channel Models</a:t>
            </a:r>
          </a:p>
        </p:txBody>
      </p:sp>
      <p:sp>
        <p:nvSpPr>
          <p:cNvPr id="6" name="Rectangle 5"/>
          <p:cNvSpPr/>
          <p:nvPr/>
        </p:nvSpPr>
        <p:spPr>
          <a:xfrm>
            <a:off x="381000" y="1600200"/>
            <a:ext cx="8534400" cy="4585871"/>
          </a:xfrm>
          <a:prstGeom prst="rect">
            <a:avLst/>
          </a:prstGeom>
        </p:spPr>
        <p:txBody>
          <a:bodyPr wrap="square">
            <a:spAutoFit/>
          </a:bodyPr>
          <a:lstStyle/>
          <a:p>
            <a:pPr marL="457200" indent="-457200">
              <a:buFont typeface="Wingdings" pitchFamily="2" charset="2"/>
              <a:buChar char="v"/>
            </a:pPr>
            <a:r>
              <a:rPr lang="en-US" sz="2400" dirty="0" smtClean="0"/>
              <a:t> </a:t>
            </a:r>
            <a:r>
              <a:rPr lang="en-US" sz="2400" b="1" dirty="0" smtClean="0"/>
              <a:t>Transmitter:</a:t>
            </a:r>
          </a:p>
          <a:p>
            <a:pPr marL="971550" lvl="1" indent="-514350">
              <a:buFont typeface="+mj-lt"/>
              <a:buAutoNum type="arabicPeriod"/>
            </a:pPr>
            <a:r>
              <a:rPr lang="en-US" sz="2000" dirty="0" smtClean="0"/>
              <a:t>Circular LED (Seaside Communication)</a:t>
            </a:r>
          </a:p>
          <a:p>
            <a:pPr marL="971550" lvl="1" indent="-514350">
              <a:buFont typeface="+mj-lt"/>
              <a:buAutoNum type="arabicPeriod"/>
            </a:pPr>
            <a:r>
              <a:rPr lang="en-US" sz="2000" dirty="0" smtClean="0"/>
              <a:t>LED Signage (Digital Signage)</a:t>
            </a:r>
          </a:p>
          <a:p>
            <a:pPr marL="457200" indent="-457200">
              <a:buFont typeface="Wingdings" pitchFamily="2" charset="2"/>
              <a:buChar char="v"/>
            </a:pPr>
            <a:r>
              <a:rPr lang="en-US" sz="2400" dirty="0" smtClean="0"/>
              <a:t> </a:t>
            </a:r>
            <a:r>
              <a:rPr lang="en-US" sz="2400" b="1" dirty="0" smtClean="0"/>
              <a:t>Channel Medium:</a:t>
            </a:r>
          </a:p>
          <a:p>
            <a:pPr lvl="1"/>
            <a:r>
              <a:rPr lang="en-US" sz="2000" dirty="0" smtClean="0"/>
              <a:t>We have considered only Line of Sight </a:t>
            </a:r>
            <a:r>
              <a:rPr lang="en-US" sz="2000" b="1" dirty="0" smtClean="0"/>
              <a:t>(LOS) </a:t>
            </a:r>
            <a:r>
              <a:rPr lang="en-US" sz="2000" dirty="0" smtClean="0"/>
              <a:t>communication channel. The reflected portion of light </a:t>
            </a:r>
            <a:r>
              <a:rPr lang="en-US" sz="2000" b="1" dirty="0" smtClean="0"/>
              <a:t>(NLOS channel)</a:t>
            </a:r>
            <a:r>
              <a:rPr lang="en-US" sz="2000" dirty="0" smtClean="0"/>
              <a:t> is discarded by using image processing method.</a:t>
            </a:r>
          </a:p>
          <a:p>
            <a:pPr marL="457200" indent="-457200">
              <a:buFont typeface="Wingdings" pitchFamily="2" charset="2"/>
              <a:buChar char="v"/>
            </a:pPr>
            <a:r>
              <a:rPr lang="en-US" sz="2400" dirty="0" smtClean="0"/>
              <a:t> </a:t>
            </a:r>
            <a:r>
              <a:rPr lang="en-US" sz="2400" b="1" dirty="0" smtClean="0"/>
              <a:t>Receiver:</a:t>
            </a:r>
          </a:p>
          <a:p>
            <a:pPr marL="971550" lvl="1" indent="-514350">
              <a:buFont typeface="+mj-lt"/>
              <a:buAutoNum type="arabicPeriod"/>
            </a:pPr>
            <a:r>
              <a:rPr lang="en-US" sz="2000" dirty="0" smtClean="0"/>
              <a:t>Rolling Shutter Camera</a:t>
            </a:r>
          </a:p>
          <a:p>
            <a:pPr marL="971550" lvl="1" indent="-514350">
              <a:buFont typeface="+mj-lt"/>
              <a:buAutoNum type="arabicPeriod"/>
            </a:pPr>
            <a:r>
              <a:rPr lang="en-US" sz="2000" dirty="0" smtClean="0"/>
              <a:t>Global Shutter Camera</a:t>
            </a:r>
          </a:p>
          <a:p>
            <a:endParaRPr lang="en-US" sz="2400" dirty="0" smtClean="0"/>
          </a:p>
          <a:p>
            <a:pPr marL="514350" indent="-514350">
              <a:buFont typeface="Wingdings" pitchFamily="2" charset="2"/>
              <a:buChar char="v"/>
            </a:pPr>
            <a:r>
              <a:rPr lang="en-US" sz="2400" dirty="0" smtClean="0"/>
              <a:t>We use extra </a:t>
            </a:r>
            <a:r>
              <a:rPr lang="en-US" sz="2400" b="1" dirty="0" smtClean="0"/>
              <a:t>zoom functionality </a:t>
            </a:r>
            <a:r>
              <a:rPr lang="en-US" sz="2400" dirty="0" smtClean="0"/>
              <a:t>for long distance communication in sea communication.</a:t>
            </a:r>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49042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4</a:t>
            </a:fld>
            <a:endParaRPr lang="en-US" altLang="en-US"/>
          </a:p>
        </p:txBody>
      </p:sp>
      <p:sp>
        <p:nvSpPr>
          <p:cNvPr id="5" name="Rectangle 4"/>
          <p:cNvSpPr/>
          <p:nvPr/>
        </p:nvSpPr>
        <p:spPr>
          <a:xfrm>
            <a:off x="838200" y="914400"/>
            <a:ext cx="7543800" cy="584775"/>
          </a:xfrm>
          <a:prstGeom prst="rect">
            <a:avLst/>
          </a:prstGeom>
        </p:spPr>
        <p:txBody>
          <a:bodyPr wrap="square">
            <a:spAutoFit/>
          </a:bodyPr>
          <a:lstStyle/>
          <a:p>
            <a:pPr algn="ctr"/>
            <a:r>
              <a:rPr lang="en-US" sz="3200" b="1" dirty="0" smtClean="0"/>
              <a:t>Scenario 1: Ship-to-Ship</a:t>
            </a:r>
            <a:endParaRPr lang="en-US" sz="3200" b="1" dirty="0"/>
          </a:p>
        </p:txBody>
      </p:sp>
      <p:pic>
        <p:nvPicPr>
          <p:cNvPr id="7" name="Picture 2" descr="http://cliparts.co/cliparts/yik/KGM/yikKGMM6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2362200"/>
            <a:ext cx="3333750"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4vector.com/i/free-vector-sailing-boat-clip-art_107845_Sailing_Boat_clip_art_mediu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38200" y="3534845"/>
            <a:ext cx="1828800" cy="18166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5334000" y="3810000"/>
            <a:ext cx="238125" cy="25640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4440447">
            <a:off x="3613045" y="3067222"/>
            <a:ext cx="1138296" cy="2509079"/>
          </a:xfrm>
          <a:prstGeom prst="triangle">
            <a:avLst/>
          </a:prstGeom>
          <a:gradFill>
            <a:gsLst>
              <a:gs pos="0">
                <a:schemeClr val="accent6">
                  <a:lumMod val="75000"/>
                </a:schemeClr>
              </a:gs>
              <a:gs pos="50000">
                <a:schemeClr val="accent6">
                  <a:lumMod val="60000"/>
                  <a:lumOff val="4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0"/>
            <a:endCxn id="10" idx="3"/>
          </p:cNvCxnSpPr>
          <p:nvPr/>
        </p:nvCxnSpPr>
        <p:spPr>
          <a:xfrm flipH="1">
            <a:off x="2976207" y="3976120"/>
            <a:ext cx="2411972" cy="69128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762000" y="1981200"/>
            <a:ext cx="4507196" cy="1569660"/>
          </a:xfrm>
          <a:prstGeom prst="rect">
            <a:avLst/>
          </a:prstGeom>
          <a:noFill/>
        </p:spPr>
        <p:txBody>
          <a:bodyPr wrap="none" rtlCol="0">
            <a:spAutoFit/>
          </a:bodyPr>
          <a:lstStyle/>
          <a:p>
            <a:r>
              <a:rPr lang="en-US" sz="2400" b="1" dirty="0" smtClean="0"/>
              <a:t>Low power transmission at night</a:t>
            </a:r>
          </a:p>
          <a:p>
            <a:r>
              <a:rPr lang="en-US" sz="2400" b="1" dirty="0" smtClean="0"/>
              <a:t>Medium: </a:t>
            </a:r>
            <a:r>
              <a:rPr lang="en-US" sz="2400" dirty="0" smtClean="0"/>
              <a:t>Fog/Rain/Snow</a:t>
            </a:r>
          </a:p>
          <a:p>
            <a:r>
              <a:rPr lang="en-US" sz="2400" b="1" dirty="0" smtClean="0"/>
              <a:t>Distance: &lt; </a:t>
            </a:r>
            <a:r>
              <a:rPr lang="en-US" sz="2400" dirty="0" smtClean="0"/>
              <a:t>kilometer</a:t>
            </a:r>
          </a:p>
          <a:p>
            <a:r>
              <a:rPr lang="en-US" sz="2400" b="1" dirty="0" smtClean="0"/>
              <a:t>Flicker mode: </a:t>
            </a:r>
            <a:r>
              <a:rPr lang="en-US" sz="2400" dirty="0" smtClean="0"/>
              <a:t>Allowed</a:t>
            </a:r>
            <a:endParaRPr lang="en-US" sz="2400" dirty="0"/>
          </a:p>
        </p:txBody>
      </p:sp>
      <p:sp>
        <p:nvSpPr>
          <p:cNvPr id="13"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5" name="Straight Connector 14"/>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28662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5</a:t>
            </a:fld>
            <a:endParaRPr lang="en-US" altLang="en-US"/>
          </a:p>
        </p:txBody>
      </p:sp>
      <p:sp>
        <p:nvSpPr>
          <p:cNvPr id="7" name="Rectangle 6"/>
          <p:cNvSpPr/>
          <p:nvPr/>
        </p:nvSpPr>
        <p:spPr>
          <a:xfrm>
            <a:off x="685800" y="762000"/>
            <a:ext cx="7406554" cy="584775"/>
          </a:xfrm>
          <a:prstGeom prst="rect">
            <a:avLst/>
          </a:prstGeom>
        </p:spPr>
        <p:txBody>
          <a:bodyPr wrap="square">
            <a:spAutoFit/>
          </a:bodyPr>
          <a:lstStyle/>
          <a:p>
            <a:pPr algn="ctr"/>
            <a:r>
              <a:rPr lang="en-US" sz="3200" b="1" dirty="0" smtClean="0"/>
              <a:t>Scenario 2: Lighthouse-to-Ship</a:t>
            </a:r>
            <a:endParaRPr lang="en-US" sz="3200" b="1" dirty="0"/>
          </a:p>
        </p:txBody>
      </p:sp>
      <p:pic>
        <p:nvPicPr>
          <p:cNvPr id="8" name="Picture 2" descr="http://www.pageresource.com/clipart/clipart/buildings/lighthouse.png"/>
          <p:cNvPicPr>
            <a:picLocks noChangeAspect="1" noChangeArrowheads="1"/>
          </p:cNvPicPr>
          <p:nvPr/>
        </p:nvPicPr>
        <p:blipFill>
          <a:blip r:embed="rId2" cstate="print"/>
          <a:srcRect/>
          <a:stretch>
            <a:fillRect/>
          </a:stretch>
        </p:blipFill>
        <p:spPr bwMode="auto">
          <a:xfrm>
            <a:off x="228600" y="1645920"/>
            <a:ext cx="1371600" cy="2392680"/>
          </a:xfrm>
          <a:prstGeom prst="rect">
            <a:avLst/>
          </a:prstGeom>
          <a:noFill/>
        </p:spPr>
      </p:pic>
      <p:sp>
        <p:nvSpPr>
          <p:cNvPr id="9" name="Isosceles Triangle 8"/>
          <p:cNvSpPr/>
          <p:nvPr/>
        </p:nvSpPr>
        <p:spPr bwMode="auto">
          <a:xfrm rot="18301217">
            <a:off x="1644091" y="1082167"/>
            <a:ext cx="1577748" cy="3533450"/>
          </a:xfrm>
          <a:prstGeom prst="triangle">
            <a:avLst/>
          </a:prstGeom>
          <a:gradFill flip="none" rotWithShape="1">
            <a:gsLst>
              <a:gs pos="41000">
                <a:schemeClr val="bg1">
                  <a:alpha val="0"/>
                </a:schemeClr>
              </a:gs>
              <a:gs pos="39999">
                <a:srgbClr val="85C2FF"/>
              </a:gs>
              <a:gs pos="70000">
                <a:srgbClr val="C4D6EB"/>
              </a:gs>
              <a:gs pos="100000">
                <a:srgbClr val="FFEBFA"/>
              </a:gs>
            </a:gsLst>
            <a:lin ang="5400000" scaled="0"/>
            <a:tileRect r="-100000" b="-100000"/>
          </a:gra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0" name="Straight Arrow Connector 9"/>
          <p:cNvCxnSpPr/>
          <p:nvPr/>
        </p:nvCxnSpPr>
        <p:spPr bwMode="auto">
          <a:xfrm flipH="1">
            <a:off x="1371600" y="2095500"/>
            <a:ext cx="152400" cy="2286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TextBox 10"/>
          <p:cNvSpPr txBox="1"/>
          <p:nvPr/>
        </p:nvSpPr>
        <p:spPr>
          <a:xfrm>
            <a:off x="1676400" y="1905000"/>
            <a:ext cx="2412840" cy="461665"/>
          </a:xfrm>
          <a:prstGeom prst="rect">
            <a:avLst/>
          </a:prstGeom>
          <a:noFill/>
        </p:spPr>
        <p:txBody>
          <a:bodyPr wrap="none" rtlCol="0">
            <a:spAutoFit/>
          </a:bodyPr>
          <a:lstStyle/>
          <a:p>
            <a:r>
              <a:rPr lang="en-US" sz="2400" dirty="0" smtClean="0"/>
              <a:t>Beam forming (</a:t>
            </a:r>
            <a:r>
              <a:rPr lang="el-GR" sz="2400" dirty="0" smtClean="0"/>
              <a:t>α</a:t>
            </a:r>
            <a:r>
              <a:rPr lang="en-US" sz="2400" dirty="0" smtClean="0"/>
              <a:t>)</a:t>
            </a:r>
            <a:endParaRPr lang="en-US" sz="2400" dirty="0"/>
          </a:p>
        </p:txBody>
      </p:sp>
      <p:pic>
        <p:nvPicPr>
          <p:cNvPr id="12" name="Picture 4" descr="http://images.clipartpanda.com/ship-clip-art-aiqe5ar9T.jpeg"/>
          <p:cNvPicPr>
            <a:picLocks noChangeAspect="1" noChangeArrowheads="1"/>
          </p:cNvPicPr>
          <p:nvPr/>
        </p:nvPicPr>
        <p:blipFill>
          <a:blip r:embed="rId3" cstate="print"/>
          <a:srcRect/>
          <a:stretch>
            <a:fillRect/>
          </a:stretch>
        </p:blipFill>
        <p:spPr bwMode="auto">
          <a:xfrm>
            <a:off x="2971800" y="3962400"/>
            <a:ext cx="2133600" cy="1665609"/>
          </a:xfrm>
          <a:prstGeom prst="rect">
            <a:avLst/>
          </a:prstGeom>
          <a:noFill/>
        </p:spPr>
      </p:pic>
      <p:sp>
        <p:nvSpPr>
          <p:cNvPr id="13" name="TextBox 12"/>
          <p:cNvSpPr txBox="1"/>
          <p:nvPr/>
        </p:nvSpPr>
        <p:spPr>
          <a:xfrm>
            <a:off x="4569478" y="2286000"/>
            <a:ext cx="4574522" cy="1569660"/>
          </a:xfrm>
          <a:prstGeom prst="rect">
            <a:avLst/>
          </a:prstGeom>
          <a:noFill/>
        </p:spPr>
        <p:txBody>
          <a:bodyPr wrap="none" rtlCol="0">
            <a:spAutoFit/>
          </a:bodyPr>
          <a:lstStyle/>
          <a:p>
            <a:r>
              <a:rPr lang="en-US" sz="2400" b="1" dirty="0" smtClean="0"/>
              <a:t>High power transmission at night</a:t>
            </a:r>
          </a:p>
          <a:p>
            <a:r>
              <a:rPr lang="en-US" sz="2400" b="1" dirty="0" smtClean="0"/>
              <a:t>Medium: </a:t>
            </a:r>
            <a:r>
              <a:rPr lang="en-US" sz="2400" dirty="0" smtClean="0"/>
              <a:t>Fog/Rain/Snow</a:t>
            </a:r>
          </a:p>
          <a:p>
            <a:r>
              <a:rPr lang="en-US" sz="2400" b="1" dirty="0" smtClean="0"/>
              <a:t>Distance: </a:t>
            </a:r>
            <a:r>
              <a:rPr lang="en-US" sz="2400" dirty="0" smtClean="0"/>
              <a:t>several</a:t>
            </a:r>
            <a:r>
              <a:rPr lang="en-US" sz="2400" b="1" dirty="0" smtClean="0"/>
              <a:t> </a:t>
            </a:r>
            <a:r>
              <a:rPr lang="en-US" sz="2400" dirty="0" smtClean="0"/>
              <a:t>kilometers</a:t>
            </a:r>
          </a:p>
          <a:p>
            <a:r>
              <a:rPr lang="en-US" sz="2400" b="1" dirty="0" smtClean="0"/>
              <a:t>Non-Flicker</a:t>
            </a:r>
            <a:endParaRPr lang="en-US" sz="2400" b="1" dirty="0"/>
          </a:p>
        </p:txBody>
      </p:sp>
      <p:sp>
        <p:nvSpPr>
          <p:cNvPr id="14"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6" name="Straight Connector 1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81269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6</a:t>
            </a:fld>
            <a:endParaRPr lang="en-US" altLang="en-US"/>
          </a:p>
        </p:txBody>
      </p:sp>
      <p:sp>
        <p:nvSpPr>
          <p:cNvPr id="7" name="Rectangle 6"/>
          <p:cNvSpPr/>
          <p:nvPr/>
        </p:nvSpPr>
        <p:spPr>
          <a:xfrm>
            <a:off x="762000" y="838200"/>
            <a:ext cx="7619999" cy="584775"/>
          </a:xfrm>
          <a:prstGeom prst="rect">
            <a:avLst/>
          </a:prstGeom>
        </p:spPr>
        <p:txBody>
          <a:bodyPr wrap="square">
            <a:spAutoFit/>
          </a:bodyPr>
          <a:lstStyle/>
          <a:p>
            <a:pPr algn="ctr"/>
            <a:r>
              <a:rPr lang="en-US" sz="3200" b="1" dirty="0" smtClean="0"/>
              <a:t>Scenario 3: Indoor Digital Signage</a:t>
            </a:r>
            <a:endParaRPr lang="en-US" sz="3200" b="1" dirty="0"/>
          </a:p>
        </p:txBody>
      </p:sp>
      <p:pic>
        <p:nvPicPr>
          <p:cNvPr id="8"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828800"/>
            <a:ext cx="4322120" cy="33470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8"/>
          <p:cNvGrpSpPr/>
          <p:nvPr/>
        </p:nvGrpSpPr>
        <p:grpSpPr>
          <a:xfrm>
            <a:off x="4648200" y="1895242"/>
            <a:ext cx="4343400" cy="3272261"/>
            <a:chOff x="76200" y="1219200"/>
            <a:chExt cx="5410200" cy="5410200"/>
          </a:xfrm>
        </p:grpSpPr>
        <p:pic>
          <p:nvPicPr>
            <p:cNvPr id="10" name="Picture 2" descr="C:\Users\Trang\Desktop\MFSK Patent - Meeting\Figure\le_62x62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219200"/>
              <a:ext cx="5410200" cy="541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Trang\Desktop\MFSK Patent - Meeting\Figure\man.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8144" y="4607278"/>
              <a:ext cx="1183456" cy="1989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flipH="1" flipV="1">
              <a:off x="3940972" y="1828802"/>
              <a:ext cx="250028" cy="3352798"/>
            </a:xfrm>
            <a:prstGeom prst="line">
              <a:avLst/>
            </a:prstGeom>
            <a:ln w="12700"/>
          </p:spPr>
          <p:style>
            <a:lnRef idx="3">
              <a:schemeClr val="accent4"/>
            </a:lnRef>
            <a:fillRef idx="0">
              <a:schemeClr val="accent4"/>
            </a:fillRef>
            <a:effectRef idx="2">
              <a:schemeClr val="accent4"/>
            </a:effectRef>
            <a:fontRef idx="minor">
              <a:schemeClr val="tx1"/>
            </a:fontRef>
          </p:style>
        </p:cxnSp>
        <p:pic>
          <p:nvPicPr>
            <p:cNvPr id="13" name="Picture 2" descr="http://3.bp.blogspot.com/-rpfUlxrjQCI/Te2wZKUzOXI/AAAAAAAAAFg/-w1IwbceSE8/s1600/best-painting-wallpaper-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43548" y="3359150"/>
              <a:ext cx="2264572" cy="2184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cxnSp>
          <p:nvCxnSpPr>
            <p:cNvPr id="14" name="Straight Connector 13"/>
            <p:cNvCxnSpPr/>
            <p:nvPr/>
          </p:nvCxnSpPr>
          <p:spPr>
            <a:xfrm flipH="1" flipV="1">
              <a:off x="1752602" y="1828802"/>
              <a:ext cx="2438398" cy="3352798"/>
            </a:xfrm>
            <a:prstGeom prst="line">
              <a:avLst/>
            </a:prstGeom>
            <a:ln w="12700"/>
          </p:spPr>
          <p:style>
            <a:lnRef idx="3">
              <a:schemeClr val="accent4"/>
            </a:lnRef>
            <a:fillRef idx="0">
              <a:schemeClr val="accent4"/>
            </a:fillRef>
            <a:effectRef idx="2">
              <a:schemeClr val="accent4"/>
            </a:effectRef>
            <a:fontRef idx="minor">
              <a:schemeClr val="tx1"/>
            </a:fontRef>
          </p:style>
        </p:cxnSp>
      </p:grpSp>
      <p:sp>
        <p:nvSpPr>
          <p:cNvPr id="15" name="TextBox 14"/>
          <p:cNvSpPr txBox="1"/>
          <p:nvPr/>
        </p:nvSpPr>
        <p:spPr>
          <a:xfrm>
            <a:off x="2895600" y="5486400"/>
            <a:ext cx="3788601" cy="830997"/>
          </a:xfrm>
          <a:prstGeom prst="rect">
            <a:avLst/>
          </a:prstGeom>
          <a:noFill/>
        </p:spPr>
        <p:txBody>
          <a:bodyPr wrap="none" rtlCol="0">
            <a:spAutoFit/>
          </a:bodyPr>
          <a:lstStyle/>
          <a:p>
            <a:r>
              <a:rPr lang="en-US" sz="2400" dirty="0" smtClean="0"/>
              <a:t>LED tube/panel transmitter</a:t>
            </a:r>
          </a:p>
          <a:p>
            <a:r>
              <a:rPr lang="en-US" sz="2400" dirty="0" smtClean="0"/>
              <a:t>Transmission Distance: &lt;3m</a:t>
            </a:r>
            <a:endParaRPr lang="en-US" sz="2400" dirty="0"/>
          </a:p>
        </p:txBody>
      </p:sp>
      <p:sp>
        <p:nvSpPr>
          <p:cNvPr id="16"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8" name="Straight Connector 17"/>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87127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7</a:t>
            </a:fld>
            <a:endParaRPr lang="en-US" altLang="en-US"/>
          </a:p>
        </p:txBody>
      </p:sp>
      <p:sp>
        <p:nvSpPr>
          <p:cNvPr id="86" name="TextBox 85"/>
          <p:cNvSpPr txBox="1"/>
          <p:nvPr/>
        </p:nvSpPr>
        <p:spPr>
          <a:xfrm>
            <a:off x="1519856" y="762005"/>
            <a:ext cx="5920788" cy="584775"/>
          </a:xfrm>
          <a:prstGeom prst="rect">
            <a:avLst/>
          </a:prstGeom>
          <a:noFill/>
        </p:spPr>
        <p:txBody>
          <a:bodyPr wrap="none" rtlCol="0">
            <a:spAutoFit/>
          </a:bodyPr>
          <a:lstStyle/>
          <a:p>
            <a:r>
              <a:rPr lang="en-US" sz="3200" b="1" dirty="0" smtClean="0"/>
              <a:t>Medium Modeling for LOS Link</a:t>
            </a:r>
            <a:endParaRPr lang="en-US" sz="3200" b="1" dirty="0"/>
          </a:p>
        </p:txBody>
      </p:sp>
      <p:sp>
        <p:nvSpPr>
          <p:cNvPr id="1049" name="TextBox 1048"/>
          <p:cNvSpPr txBox="1"/>
          <p:nvPr/>
        </p:nvSpPr>
        <p:spPr>
          <a:xfrm>
            <a:off x="167711" y="4648200"/>
            <a:ext cx="4312539" cy="1446550"/>
          </a:xfrm>
          <a:prstGeom prst="rect">
            <a:avLst/>
          </a:prstGeom>
          <a:noFill/>
        </p:spPr>
        <p:txBody>
          <a:bodyPr wrap="square" rtlCol="0">
            <a:spAutoFit/>
          </a:bodyPr>
          <a:lstStyle/>
          <a:p>
            <a:pPr marL="171450" indent="-171450">
              <a:buFont typeface="Wingdings" pitchFamily="2" charset="2"/>
              <a:buChar char="§"/>
            </a:pPr>
            <a:r>
              <a:rPr lang="en-US" sz="2000" dirty="0" smtClean="0"/>
              <a:t>The  distance between Tx and Rx: D</a:t>
            </a:r>
          </a:p>
          <a:p>
            <a:pPr marL="171450" indent="-171450">
              <a:buFont typeface="Wingdings" pitchFamily="2" charset="2"/>
              <a:buChar char="§"/>
            </a:pPr>
            <a:r>
              <a:rPr lang="en-US" sz="2000" dirty="0" smtClean="0"/>
              <a:t>Angle of FOV for beam:</a:t>
            </a:r>
            <a:r>
              <a:rPr lang="el-GR" sz="2400" dirty="0" smtClean="0"/>
              <a:t>α</a:t>
            </a:r>
            <a:r>
              <a:rPr lang="en-US" sz="1100" dirty="0" smtClean="0"/>
              <a:t>1</a:t>
            </a:r>
          </a:p>
          <a:p>
            <a:pPr marL="171450" indent="-171450">
              <a:buFont typeface="Wingdings" pitchFamily="2" charset="2"/>
              <a:buChar char="§"/>
            </a:pPr>
            <a:r>
              <a:rPr lang="en-US" sz="2400" dirty="0" smtClean="0"/>
              <a:t> </a:t>
            </a:r>
            <a:r>
              <a:rPr lang="en-US" sz="2000" dirty="0" smtClean="0"/>
              <a:t>Angle of FOV for glow:</a:t>
            </a:r>
            <a:r>
              <a:rPr lang="el-GR" sz="2400" dirty="0" smtClean="0"/>
              <a:t>α</a:t>
            </a:r>
            <a:r>
              <a:rPr lang="en-US" sz="1100" dirty="0" smtClean="0"/>
              <a:t>2</a:t>
            </a:r>
          </a:p>
          <a:p>
            <a:pPr marL="171450" indent="-171450">
              <a:buFont typeface="Wingdings" pitchFamily="2" charset="2"/>
              <a:buChar char="§"/>
            </a:pPr>
            <a:r>
              <a:rPr lang="en-US" sz="2000" dirty="0" smtClean="0"/>
              <a:t>Fresnel Lens is used to form the beam.</a:t>
            </a:r>
          </a:p>
        </p:txBody>
      </p:sp>
      <p:sp>
        <p:nvSpPr>
          <p:cNvPr id="33"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3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35" name="Straight Connector 34"/>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9" name="Oval 38"/>
          <p:cNvSpPr/>
          <p:nvPr/>
        </p:nvSpPr>
        <p:spPr bwMode="auto">
          <a:xfrm>
            <a:off x="2253637" y="1803980"/>
            <a:ext cx="1295400" cy="1447800"/>
          </a:xfrm>
          <a:prstGeom prst="ellipse">
            <a:avLst/>
          </a:prstGeom>
          <a:solidFill>
            <a:schemeClr val="bg2"/>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accent2">
                  <a:lumMod val="10000"/>
                </a:schemeClr>
              </a:solidFill>
              <a:effectLst/>
              <a:latin typeface="Times New Roman" panose="02020603050405020304" pitchFamily="18" charset="0"/>
            </a:endParaRPr>
          </a:p>
        </p:txBody>
      </p:sp>
      <p:sp>
        <p:nvSpPr>
          <p:cNvPr id="40" name="Oval 39"/>
          <p:cNvSpPr/>
          <p:nvPr/>
        </p:nvSpPr>
        <p:spPr bwMode="auto">
          <a:xfrm>
            <a:off x="7330008" y="2318330"/>
            <a:ext cx="457200" cy="459432"/>
          </a:xfrm>
          <a:prstGeom prst="ellipse">
            <a:avLst/>
          </a:prstGeom>
          <a:solidFill>
            <a:schemeClr val="tx2">
              <a:lumMod val="50000"/>
              <a:lumOff val="5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42" name="Straight Connector 41"/>
          <p:cNvCxnSpPr>
            <a:stCxn id="39" idx="0"/>
          </p:cNvCxnSpPr>
          <p:nvPr/>
        </p:nvCxnSpPr>
        <p:spPr bwMode="auto">
          <a:xfrm>
            <a:off x="2901337" y="1803980"/>
            <a:ext cx="4657271" cy="744066"/>
          </a:xfrm>
          <a:prstGeom prst="line">
            <a:avLst/>
          </a:prstGeom>
          <a:solidFill>
            <a:schemeClr val="accent1"/>
          </a:solidFill>
          <a:ln w="12700" cap="flat" cmpd="sng" algn="ctr">
            <a:solidFill>
              <a:schemeClr val="accent2">
                <a:lumMod val="50000"/>
              </a:schemeClr>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3" name="Straight Connector 42"/>
          <p:cNvCxnSpPr>
            <a:stCxn id="39" idx="4"/>
          </p:cNvCxnSpPr>
          <p:nvPr/>
        </p:nvCxnSpPr>
        <p:spPr bwMode="auto">
          <a:xfrm flipV="1">
            <a:off x="2901337" y="2548046"/>
            <a:ext cx="4657271" cy="703734"/>
          </a:xfrm>
          <a:prstGeom prst="line">
            <a:avLst/>
          </a:prstGeom>
          <a:solidFill>
            <a:schemeClr val="accent1"/>
          </a:solidFill>
          <a:ln w="12700" cap="flat" cmpd="sng" algn="ctr">
            <a:solidFill>
              <a:schemeClr val="accent2">
                <a:lumMod val="50000"/>
              </a:schemeClr>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Oval 43"/>
          <p:cNvSpPr/>
          <p:nvPr/>
        </p:nvSpPr>
        <p:spPr bwMode="auto">
          <a:xfrm>
            <a:off x="2558437" y="2108780"/>
            <a:ext cx="609600" cy="800100"/>
          </a:xfrm>
          <a:prstGeom prst="ellipse">
            <a:avLst/>
          </a:prstGeom>
          <a:solidFill>
            <a:schemeClr val="accent4">
              <a:lumMod val="65000"/>
              <a:lumOff val="35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accent4">
                  <a:lumMod val="75000"/>
                  <a:lumOff val="25000"/>
                </a:schemeClr>
              </a:solidFill>
              <a:effectLst/>
              <a:latin typeface="Times New Roman" panose="02020603050405020304" pitchFamily="18" charset="0"/>
            </a:endParaRPr>
          </a:p>
        </p:txBody>
      </p:sp>
      <p:cxnSp>
        <p:nvCxnSpPr>
          <p:cNvPr id="45" name="Straight Arrow Connector 44"/>
          <p:cNvCxnSpPr/>
          <p:nvPr/>
        </p:nvCxnSpPr>
        <p:spPr bwMode="auto">
          <a:xfrm>
            <a:off x="2901337" y="1651580"/>
            <a:ext cx="0" cy="3810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6" name="TextBox 45"/>
          <p:cNvSpPr txBox="1"/>
          <p:nvPr/>
        </p:nvSpPr>
        <p:spPr>
          <a:xfrm>
            <a:off x="2466762" y="1266115"/>
            <a:ext cx="885179" cy="461665"/>
          </a:xfrm>
          <a:prstGeom prst="rect">
            <a:avLst/>
          </a:prstGeom>
          <a:noFill/>
        </p:spPr>
        <p:txBody>
          <a:bodyPr wrap="none" rtlCol="0">
            <a:spAutoFit/>
          </a:bodyPr>
          <a:lstStyle/>
          <a:p>
            <a:r>
              <a:rPr lang="en-US" sz="2400" b="1" dirty="0" smtClean="0"/>
              <a:t>Glow</a:t>
            </a:r>
            <a:endParaRPr lang="en-US" sz="2400" b="1" dirty="0"/>
          </a:p>
        </p:txBody>
      </p:sp>
      <p:cxnSp>
        <p:nvCxnSpPr>
          <p:cNvPr id="47" name="Straight Arrow Connector 46"/>
          <p:cNvCxnSpPr/>
          <p:nvPr/>
        </p:nvCxnSpPr>
        <p:spPr bwMode="auto">
          <a:xfrm>
            <a:off x="1948837" y="2527880"/>
            <a:ext cx="794363"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8" name="TextBox 47"/>
          <p:cNvSpPr txBox="1"/>
          <p:nvPr/>
        </p:nvSpPr>
        <p:spPr>
          <a:xfrm>
            <a:off x="1051619" y="2261180"/>
            <a:ext cx="936475" cy="461665"/>
          </a:xfrm>
          <a:prstGeom prst="rect">
            <a:avLst/>
          </a:prstGeom>
          <a:noFill/>
        </p:spPr>
        <p:txBody>
          <a:bodyPr wrap="none" rtlCol="0">
            <a:spAutoFit/>
          </a:bodyPr>
          <a:lstStyle/>
          <a:p>
            <a:r>
              <a:rPr lang="en-US" sz="2400" b="1" dirty="0" smtClean="0"/>
              <a:t>Beam</a:t>
            </a:r>
            <a:endParaRPr lang="en-US" sz="2400" b="1" dirty="0"/>
          </a:p>
        </p:txBody>
      </p:sp>
      <p:cxnSp>
        <p:nvCxnSpPr>
          <p:cNvPr id="49" name="Straight Arrow Connector 48"/>
          <p:cNvCxnSpPr/>
          <p:nvPr/>
        </p:nvCxnSpPr>
        <p:spPr bwMode="auto">
          <a:xfrm>
            <a:off x="7693922" y="1732245"/>
            <a:ext cx="0" cy="3810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TextBox 49"/>
          <p:cNvSpPr txBox="1"/>
          <p:nvPr/>
        </p:nvSpPr>
        <p:spPr>
          <a:xfrm>
            <a:off x="7259347" y="1346780"/>
            <a:ext cx="817853" cy="461665"/>
          </a:xfrm>
          <a:prstGeom prst="rect">
            <a:avLst/>
          </a:prstGeom>
          <a:noFill/>
        </p:spPr>
        <p:txBody>
          <a:bodyPr wrap="none" rtlCol="0">
            <a:spAutoFit/>
          </a:bodyPr>
          <a:lstStyle/>
          <a:p>
            <a:r>
              <a:rPr lang="en-US" sz="2400" b="1" dirty="0" smtClean="0"/>
              <a:t>LED</a:t>
            </a:r>
            <a:endParaRPr lang="en-US" sz="2400" b="1" dirty="0"/>
          </a:p>
        </p:txBody>
      </p:sp>
      <p:cxnSp>
        <p:nvCxnSpPr>
          <p:cNvPr id="51" name="Straight Connector 50"/>
          <p:cNvCxnSpPr>
            <a:stCxn id="44" idx="0"/>
          </p:cNvCxnSpPr>
          <p:nvPr/>
        </p:nvCxnSpPr>
        <p:spPr bwMode="auto">
          <a:xfrm>
            <a:off x="2863237" y="2108780"/>
            <a:ext cx="4695371" cy="419100"/>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Connector 51"/>
          <p:cNvCxnSpPr>
            <a:stCxn id="44" idx="4"/>
          </p:cNvCxnSpPr>
          <p:nvPr/>
        </p:nvCxnSpPr>
        <p:spPr bwMode="auto">
          <a:xfrm flipV="1">
            <a:off x="2863237" y="2527880"/>
            <a:ext cx="4695371" cy="381000"/>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a:off x="2909351" y="2492012"/>
            <a:ext cx="4649257" cy="35868"/>
          </a:xfrm>
          <a:prstGeom prst="line">
            <a:avLst/>
          </a:prstGeom>
          <a:solidFill>
            <a:schemeClr val="accent1"/>
          </a:solidFill>
          <a:ln w="127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4" name="Freeform 53"/>
          <p:cNvSpPr/>
          <p:nvPr/>
        </p:nvSpPr>
        <p:spPr>
          <a:xfrm>
            <a:off x="4387940" y="1219200"/>
            <a:ext cx="1447372" cy="1045609"/>
          </a:xfrm>
          <a:custGeom>
            <a:avLst/>
            <a:gdLst>
              <a:gd name="connsiteX0" fmla="*/ 311354 w 1447372"/>
              <a:gd name="connsiteY0" fmla="*/ 1045609 h 1045609"/>
              <a:gd name="connsiteX1" fmla="*/ 64611 w 1447372"/>
              <a:gd name="connsiteY1" fmla="*/ 697266 h 1045609"/>
              <a:gd name="connsiteX2" fmla="*/ 1356383 w 1447372"/>
              <a:gd name="connsiteY2" fmla="*/ 102180 h 1045609"/>
              <a:gd name="connsiteX3" fmla="*/ 1341868 w 1447372"/>
              <a:gd name="connsiteY3" fmla="*/ 580 h 1045609"/>
            </a:gdLst>
            <a:ahLst/>
            <a:cxnLst>
              <a:cxn ang="0">
                <a:pos x="connsiteX0" y="connsiteY0"/>
              </a:cxn>
              <a:cxn ang="0">
                <a:pos x="connsiteX1" y="connsiteY1"/>
              </a:cxn>
              <a:cxn ang="0">
                <a:pos x="connsiteX2" y="connsiteY2"/>
              </a:cxn>
              <a:cxn ang="0">
                <a:pos x="connsiteX3" y="connsiteY3"/>
              </a:cxn>
            </a:cxnLst>
            <a:rect l="l" t="t" r="r" b="b"/>
            <a:pathLst>
              <a:path w="1447372" h="1045609">
                <a:moveTo>
                  <a:pt x="311354" y="1045609"/>
                </a:moveTo>
                <a:cubicBezTo>
                  <a:pt x="100897" y="950056"/>
                  <a:pt x="-109560" y="854504"/>
                  <a:pt x="64611" y="697266"/>
                </a:cubicBezTo>
                <a:cubicBezTo>
                  <a:pt x="238782" y="540028"/>
                  <a:pt x="1143507" y="218294"/>
                  <a:pt x="1356383" y="102180"/>
                </a:cubicBezTo>
                <a:cubicBezTo>
                  <a:pt x="1569259" y="-13934"/>
                  <a:pt x="1341868" y="580"/>
                  <a:pt x="1341868" y="58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 name="Arc 55"/>
          <p:cNvSpPr/>
          <p:nvPr/>
        </p:nvSpPr>
        <p:spPr bwMode="auto">
          <a:xfrm rot="12806541">
            <a:off x="5856174" y="2238711"/>
            <a:ext cx="372590" cy="482817"/>
          </a:xfrm>
          <a:prstGeom prst="arc">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 name="Arc 56"/>
          <p:cNvSpPr/>
          <p:nvPr/>
        </p:nvSpPr>
        <p:spPr bwMode="auto">
          <a:xfrm rot="12806541">
            <a:off x="5285274" y="1868586"/>
            <a:ext cx="838454" cy="1089987"/>
          </a:xfrm>
          <a:prstGeom prst="arc">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 name="TextBox 57"/>
          <p:cNvSpPr txBox="1"/>
          <p:nvPr/>
        </p:nvSpPr>
        <p:spPr>
          <a:xfrm>
            <a:off x="5856966" y="2256715"/>
            <a:ext cx="417102" cy="461665"/>
          </a:xfrm>
          <a:prstGeom prst="rect">
            <a:avLst/>
          </a:prstGeom>
          <a:noFill/>
        </p:spPr>
        <p:txBody>
          <a:bodyPr wrap="none" rtlCol="0">
            <a:spAutoFit/>
          </a:bodyPr>
          <a:lstStyle/>
          <a:p>
            <a:r>
              <a:rPr lang="el-GR" sz="2400" dirty="0" smtClean="0"/>
              <a:t>α</a:t>
            </a:r>
            <a:r>
              <a:rPr lang="en-US" sz="1100" dirty="0" smtClean="0"/>
              <a:t>1</a:t>
            </a:r>
            <a:endParaRPr lang="en-US" sz="1100" dirty="0"/>
          </a:p>
        </p:txBody>
      </p:sp>
      <p:sp>
        <p:nvSpPr>
          <p:cNvPr id="59" name="Rectangle 58"/>
          <p:cNvSpPr/>
          <p:nvPr/>
        </p:nvSpPr>
        <p:spPr>
          <a:xfrm>
            <a:off x="4844437" y="2337380"/>
            <a:ext cx="423514" cy="461665"/>
          </a:xfrm>
          <a:prstGeom prst="rect">
            <a:avLst/>
          </a:prstGeom>
        </p:spPr>
        <p:txBody>
          <a:bodyPr wrap="none">
            <a:spAutoFit/>
          </a:bodyPr>
          <a:lstStyle/>
          <a:p>
            <a:r>
              <a:rPr lang="el-GR" sz="2400" dirty="0" smtClean="0"/>
              <a:t>α</a:t>
            </a:r>
            <a:r>
              <a:rPr lang="en-US" sz="1100" dirty="0" smtClean="0"/>
              <a:t>2</a:t>
            </a:r>
            <a:endParaRPr lang="en-US" sz="1100" dirty="0"/>
          </a:p>
        </p:txBody>
      </p:sp>
      <p:cxnSp>
        <p:nvCxnSpPr>
          <p:cNvPr id="60" name="Straight Arrow Connector 59"/>
          <p:cNvCxnSpPr/>
          <p:nvPr/>
        </p:nvCxnSpPr>
        <p:spPr bwMode="auto">
          <a:xfrm>
            <a:off x="2864218" y="4318580"/>
            <a:ext cx="4694390"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1" name="Rounded Rectangle 60"/>
          <p:cNvSpPr/>
          <p:nvPr/>
        </p:nvSpPr>
        <p:spPr bwMode="auto">
          <a:xfrm>
            <a:off x="6858000" y="1884538"/>
            <a:ext cx="152400" cy="1371600"/>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 name="TextBox 61"/>
          <p:cNvSpPr txBox="1"/>
          <p:nvPr/>
        </p:nvSpPr>
        <p:spPr>
          <a:xfrm>
            <a:off x="6024720" y="3237576"/>
            <a:ext cx="1818960" cy="830997"/>
          </a:xfrm>
          <a:prstGeom prst="rect">
            <a:avLst/>
          </a:prstGeom>
          <a:noFill/>
        </p:spPr>
        <p:txBody>
          <a:bodyPr wrap="none" rtlCol="0">
            <a:spAutoFit/>
          </a:bodyPr>
          <a:lstStyle/>
          <a:p>
            <a:pPr algn="ctr"/>
            <a:r>
              <a:rPr lang="en-US" sz="2400" b="1" dirty="0" smtClean="0"/>
              <a:t>Fresnel lens </a:t>
            </a:r>
          </a:p>
          <a:p>
            <a:pPr algn="ctr"/>
            <a:r>
              <a:rPr lang="en-US" sz="2400" b="1" dirty="0" smtClean="0"/>
              <a:t>(optional)</a:t>
            </a:r>
            <a:endParaRPr lang="en-US" sz="2400" b="1" dirty="0"/>
          </a:p>
        </p:txBody>
      </p:sp>
      <p:sp>
        <p:nvSpPr>
          <p:cNvPr id="63" name="TextBox 62"/>
          <p:cNvSpPr txBox="1"/>
          <p:nvPr/>
        </p:nvSpPr>
        <p:spPr>
          <a:xfrm>
            <a:off x="4907884" y="3837740"/>
            <a:ext cx="407484" cy="461665"/>
          </a:xfrm>
          <a:prstGeom prst="rect">
            <a:avLst/>
          </a:prstGeom>
          <a:noFill/>
        </p:spPr>
        <p:txBody>
          <a:bodyPr wrap="none" rtlCol="0">
            <a:spAutoFit/>
          </a:bodyPr>
          <a:lstStyle/>
          <a:p>
            <a:r>
              <a:rPr lang="en-US" sz="2400" b="1" dirty="0" smtClean="0"/>
              <a:t>D</a:t>
            </a:r>
            <a:endParaRPr lang="en-US" sz="2400" b="1" dirty="0"/>
          </a:p>
        </p:txBody>
      </p:sp>
      <p:cxnSp>
        <p:nvCxnSpPr>
          <p:cNvPr id="64" name="Straight Arrow Connector 63"/>
          <p:cNvCxnSpPr>
            <a:stCxn id="44" idx="0"/>
            <a:endCxn id="44" idx="4"/>
          </p:cNvCxnSpPr>
          <p:nvPr/>
        </p:nvCxnSpPr>
        <p:spPr bwMode="auto">
          <a:xfrm>
            <a:off x="2863237" y="2108780"/>
            <a:ext cx="0" cy="80010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Straight Arrow Connector 64"/>
          <p:cNvCxnSpPr/>
          <p:nvPr/>
        </p:nvCxnSpPr>
        <p:spPr bwMode="auto">
          <a:xfrm>
            <a:off x="3015637" y="1803980"/>
            <a:ext cx="0" cy="1433596"/>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 name="TextBox 65"/>
          <p:cNvSpPr txBox="1"/>
          <p:nvPr/>
        </p:nvSpPr>
        <p:spPr>
          <a:xfrm>
            <a:off x="2590800" y="2057400"/>
            <a:ext cx="356188" cy="461665"/>
          </a:xfrm>
          <a:prstGeom prst="rect">
            <a:avLst/>
          </a:prstGeom>
          <a:noFill/>
        </p:spPr>
        <p:txBody>
          <a:bodyPr wrap="none" rtlCol="0">
            <a:spAutoFit/>
          </a:bodyPr>
          <a:lstStyle/>
          <a:p>
            <a:r>
              <a:rPr lang="en-US" sz="2400" b="1" dirty="0" smtClean="0"/>
              <a:t>d</a:t>
            </a:r>
            <a:endParaRPr lang="en-US" sz="2400" b="1" dirty="0"/>
          </a:p>
        </p:txBody>
      </p:sp>
      <p:sp>
        <p:nvSpPr>
          <p:cNvPr id="67" name="TextBox 66"/>
          <p:cNvSpPr txBox="1"/>
          <p:nvPr/>
        </p:nvSpPr>
        <p:spPr>
          <a:xfrm>
            <a:off x="2971800" y="2281535"/>
            <a:ext cx="442750" cy="461665"/>
          </a:xfrm>
          <a:prstGeom prst="rect">
            <a:avLst/>
          </a:prstGeom>
          <a:noFill/>
        </p:spPr>
        <p:txBody>
          <a:bodyPr wrap="none" rtlCol="0">
            <a:spAutoFit/>
          </a:bodyPr>
          <a:lstStyle/>
          <a:p>
            <a:r>
              <a:rPr lang="en-US" sz="2400" b="1" dirty="0" smtClean="0"/>
              <a:t>dʹ</a:t>
            </a:r>
            <a:endParaRPr lang="en-US" sz="2400" b="1" dirty="0"/>
          </a:p>
        </p:txBody>
      </p:sp>
      <mc:AlternateContent xmlns:mc="http://schemas.openxmlformats.org/markup-compatibility/2006">
        <mc:Choice xmlns:a14="http://schemas.microsoft.com/office/drawing/2010/main" xmlns="" Requires="a14">
          <p:sp>
            <p:nvSpPr>
              <p:cNvPr id="68" name="TextBox 67"/>
              <p:cNvSpPr txBox="1"/>
              <p:nvPr/>
            </p:nvSpPr>
            <p:spPr>
              <a:xfrm>
                <a:off x="5590451" y="4498265"/>
                <a:ext cx="3324949" cy="1631216"/>
              </a:xfrm>
              <a:prstGeom prst="rect">
                <a:avLst/>
              </a:prstGeom>
              <a:noFill/>
            </p:spPr>
            <p:txBody>
              <a:bodyPr wrap="none" rtlCol="0">
                <a:spAutoFit/>
              </a:bodyPr>
              <a:lstStyle/>
              <a:p>
                <a:r>
                  <a:rPr lang="en-US" sz="2000" dirty="0" smtClean="0"/>
                  <a:t>Irradiance=P/A</a:t>
                </a:r>
              </a:p>
              <a:p>
                <a:r>
                  <a:rPr lang="en-US" sz="2000" dirty="0" smtClean="0"/>
                  <a:t>P=Power of light source</a:t>
                </a:r>
              </a:p>
              <a:p>
                <a:r>
                  <a:rPr lang="en-US" sz="2000" dirty="0" smtClean="0"/>
                  <a:t>dʹ-d=2D{tan(</a:t>
                </a:r>
                <a:r>
                  <a:rPr lang="el-GR" sz="2000" dirty="0" smtClean="0"/>
                  <a:t>α</a:t>
                </a:r>
                <a:r>
                  <a:rPr lang="en-US" sz="1100" dirty="0" smtClean="0"/>
                  <a:t>2</a:t>
                </a:r>
                <a:r>
                  <a:rPr lang="en-US" sz="2000" dirty="0" smtClean="0"/>
                  <a:t>/2)-</a:t>
                </a:r>
                <a:r>
                  <a:rPr lang="en-US" sz="2000" dirty="0"/>
                  <a:t> tan(</a:t>
                </a:r>
                <a:r>
                  <a:rPr lang="el-GR" sz="2000" dirty="0"/>
                  <a:t>α</a:t>
                </a:r>
                <a:r>
                  <a:rPr lang="en-US" sz="1100" dirty="0" smtClean="0"/>
                  <a:t>1</a:t>
                </a:r>
                <a:r>
                  <a:rPr lang="en-US" sz="2000" dirty="0" smtClean="0"/>
                  <a:t>/2)}</a:t>
                </a:r>
              </a:p>
              <a:p>
                <a:r>
                  <a:rPr lang="en-US" sz="2000" dirty="0" smtClean="0"/>
                  <a:t>Beam Area, A=</a:t>
                </a:r>
                <a14:m>
                  <m:oMath xmlns:m="http://schemas.openxmlformats.org/officeDocument/2006/math">
                    <m:r>
                      <a:rPr lang="el-GR" sz="2000" i="1" smtClean="0">
                        <a:latin typeface="Cambria Math"/>
                      </a:rPr>
                      <m:t>𝜋</m:t>
                    </m:r>
                    <m:sSup>
                      <m:sSupPr>
                        <m:ctrlPr>
                          <a:rPr lang="en-US" sz="2000" i="1" smtClean="0">
                            <a:latin typeface="Cambria Math"/>
                          </a:rPr>
                        </m:ctrlPr>
                      </m:sSupPr>
                      <m:e>
                        <m:r>
                          <a:rPr lang="en-US" sz="2000" b="0" i="1" smtClean="0">
                            <a:latin typeface="Cambria Math"/>
                          </a:rPr>
                          <m:t>𝑑</m:t>
                        </m:r>
                      </m:e>
                      <m:sup>
                        <m:r>
                          <a:rPr lang="en-US" sz="2000" i="1" smtClean="0">
                            <a:latin typeface="Cambria Math"/>
                          </a:rPr>
                          <m:t>2</m:t>
                        </m:r>
                      </m:sup>
                    </m:sSup>
                  </m:oMath>
                </a14:m>
                <a:r>
                  <a:rPr lang="en-US" sz="2000" dirty="0" smtClean="0"/>
                  <a:t>/4</a:t>
                </a:r>
              </a:p>
              <a:p>
                <a:r>
                  <a:rPr lang="en-US" sz="2000" dirty="0" smtClean="0"/>
                  <a:t>Glow Area, Aʹ=</a:t>
                </a:r>
                <a14:m>
                  <m:oMath xmlns:m="http://schemas.openxmlformats.org/officeDocument/2006/math">
                    <m:r>
                      <a:rPr lang="el-GR" sz="2000" i="1">
                        <a:latin typeface="Cambria Math"/>
                      </a:rPr>
                      <m:t>𝜋</m:t>
                    </m:r>
                    <m:sSup>
                      <m:sSupPr>
                        <m:ctrlPr>
                          <a:rPr lang="en-US" sz="2000" i="1">
                            <a:latin typeface="Cambria Math"/>
                          </a:rPr>
                        </m:ctrlPr>
                      </m:sSupPr>
                      <m:e>
                        <m:r>
                          <a:rPr lang="en-US" sz="2000" b="0" i="1" smtClean="0">
                            <a:latin typeface="Cambria Math"/>
                          </a:rPr>
                          <m:t>(</m:t>
                        </m:r>
                        <m:r>
                          <a:rPr lang="en-US" sz="2000" i="1" smtClean="0">
                            <a:latin typeface="Cambria Math"/>
                          </a:rPr>
                          <m:t>𝑑</m:t>
                        </m:r>
                        <m:r>
                          <a:rPr lang="en-US" sz="2000" i="1" smtClean="0">
                            <a:latin typeface="Cambria Math"/>
                          </a:rPr>
                          <m:t>ʹ−</m:t>
                        </m:r>
                        <m:r>
                          <a:rPr lang="en-US" sz="2000" b="0" i="1" smtClean="0">
                            <a:latin typeface="Cambria Math"/>
                          </a:rPr>
                          <m:t>𝑑</m:t>
                        </m:r>
                        <m:r>
                          <a:rPr lang="en-US" sz="2000" b="0" i="1" smtClean="0">
                            <a:latin typeface="Cambria Math"/>
                          </a:rPr>
                          <m:t>)</m:t>
                        </m:r>
                      </m:e>
                      <m:sup>
                        <m:r>
                          <a:rPr lang="en-US" sz="2000" i="1">
                            <a:latin typeface="Cambria Math"/>
                          </a:rPr>
                          <m:t>2</m:t>
                        </m:r>
                      </m:sup>
                    </m:sSup>
                  </m:oMath>
                </a14:m>
                <a:r>
                  <a:rPr lang="en-US" sz="2000" dirty="0"/>
                  <a:t>/</a:t>
                </a:r>
                <a:r>
                  <a:rPr lang="en-US" sz="2000" dirty="0" smtClean="0"/>
                  <a:t>4</a:t>
                </a:r>
                <a:endParaRPr lang="en-US" sz="2000" dirty="0"/>
              </a:p>
            </p:txBody>
          </p:sp>
        </mc:Choice>
        <mc:Fallback>
          <p:sp>
            <p:nvSpPr>
              <p:cNvPr id="68" name="TextBox 67"/>
              <p:cNvSpPr txBox="1">
                <a:spLocks noRot="1" noChangeAspect="1" noMove="1" noResize="1" noEditPoints="1" noAdjustHandles="1" noChangeArrowheads="1" noChangeShapeType="1" noTextEdit="1"/>
              </p:cNvSpPr>
              <p:nvPr/>
            </p:nvSpPr>
            <p:spPr>
              <a:xfrm>
                <a:off x="5590451" y="4498265"/>
                <a:ext cx="3324949" cy="1631216"/>
              </a:xfrm>
              <a:prstGeom prst="rect">
                <a:avLst/>
              </a:prstGeom>
              <a:blipFill rotWithShape="1">
                <a:blip r:embed="rId2" cstate="print"/>
                <a:stretch>
                  <a:fillRect l="-1832" t="-1873" b="-5993"/>
                </a:stretch>
              </a:blipFill>
            </p:spPr>
            <p:txBody>
              <a:bodyPr/>
              <a:lstStyle/>
              <a:p>
                <a:r>
                  <a:rPr lang="en-US">
                    <a:noFill/>
                  </a:rPr>
                  <a:t> </a:t>
                </a:r>
              </a:p>
            </p:txBody>
          </p:sp>
        </mc:Fallback>
      </mc:AlternateContent>
    </p:spTree>
    <p:extLst>
      <p:ext uri="{BB962C8B-B14F-4D97-AF65-F5344CB8AC3E}">
        <p14:creationId xmlns:p14="http://schemas.microsoft.com/office/powerpoint/2010/main" xmlns="" val="314902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8</a:t>
            </a:fld>
            <a:endParaRPr lang="en-US"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676400"/>
            <a:ext cx="2742702" cy="2192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803295" y="4114800"/>
            <a:ext cx="7359707" cy="2123658"/>
          </a:xfrm>
          <a:prstGeom prst="rect">
            <a:avLst/>
          </a:prstGeom>
          <a:noFill/>
        </p:spPr>
        <p:txBody>
          <a:bodyPr wrap="none" rtlCol="0">
            <a:spAutoFit/>
          </a:bodyPr>
          <a:lstStyle/>
          <a:p>
            <a:r>
              <a:rPr lang="en-US" sz="2200" dirty="0" smtClean="0"/>
              <a:t>Experimental Parameters (LED product of Kimin Electronics): </a:t>
            </a:r>
          </a:p>
          <a:p>
            <a:pPr marL="171450" indent="-171450">
              <a:buFont typeface="Wingdings" pitchFamily="2" charset="2"/>
              <a:buChar char="v"/>
            </a:pPr>
            <a:r>
              <a:rPr lang="en-US" sz="2200" dirty="0" smtClean="0"/>
              <a:t>LED Diameter: 11.5 cm</a:t>
            </a:r>
          </a:p>
          <a:p>
            <a:pPr marL="171450" indent="-171450">
              <a:buFont typeface="Wingdings" pitchFamily="2" charset="2"/>
              <a:buChar char="v"/>
            </a:pPr>
            <a:r>
              <a:rPr lang="en-US" sz="2200" dirty="0" smtClean="0"/>
              <a:t>Transmission Distance: 10m</a:t>
            </a:r>
          </a:p>
          <a:p>
            <a:pPr marL="171450" indent="-171450">
              <a:buFont typeface="Wingdings" pitchFamily="2" charset="2"/>
              <a:buChar char="v"/>
            </a:pPr>
            <a:r>
              <a:rPr lang="en-US" sz="2200" dirty="0" smtClean="0"/>
              <a:t>Beam Radius: 1m</a:t>
            </a:r>
          </a:p>
          <a:p>
            <a:pPr marL="171450" indent="-171450">
              <a:buFont typeface="Wingdings" pitchFamily="2" charset="2"/>
              <a:buChar char="v"/>
            </a:pPr>
            <a:r>
              <a:rPr lang="en-US" sz="2200" dirty="0" smtClean="0"/>
              <a:t>Glow Radius: 3.5 m</a:t>
            </a:r>
          </a:p>
          <a:p>
            <a:pPr marL="171450" indent="-171450">
              <a:buFont typeface="Wingdings" pitchFamily="2" charset="2"/>
              <a:buChar char="v"/>
            </a:pPr>
            <a:r>
              <a:rPr lang="en-US" sz="2200" dirty="0" smtClean="0"/>
              <a:t>Power of LED: 48W</a:t>
            </a:r>
          </a:p>
        </p:txBody>
      </p:sp>
      <p:cxnSp>
        <p:nvCxnSpPr>
          <p:cNvPr id="6" name="Straight Arrow Connector 5"/>
          <p:cNvCxnSpPr/>
          <p:nvPr/>
        </p:nvCxnSpPr>
        <p:spPr bwMode="auto">
          <a:xfrm flipV="1">
            <a:off x="5562600" y="2895600"/>
            <a:ext cx="2742702" cy="1"/>
          </a:xfrm>
          <a:prstGeom prst="straightConnector1">
            <a:avLst/>
          </a:prstGeom>
          <a:solidFill>
            <a:schemeClr val="accent1"/>
          </a:solidFill>
          <a:ln w="12700" cap="flat" cmpd="sng" algn="ctr">
            <a:solidFill>
              <a:srgbClr val="FF0000"/>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Arrow Connector 11"/>
          <p:cNvCxnSpPr/>
          <p:nvPr/>
        </p:nvCxnSpPr>
        <p:spPr bwMode="auto">
          <a:xfrm flipV="1">
            <a:off x="6858000" y="2514600"/>
            <a:ext cx="0" cy="838200"/>
          </a:xfrm>
          <a:prstGeom prst="straightConnector1">
            <a:avLst/>
          </a:prstGeom>
          <a:solidFill>
            <a:schemeClr val="accent1"/>
          </a:solidFill>
          <a:ln w="12700" cap="flat" cmpd="sng" algn="ctr">
            <a:solidFill>
              <a:srgbClr val="FF0000"/>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p:cNvSpPr txBox="1"/>
          <p:nvPr/>
        </p:nvSpPr>
        <p:spPr>
          <a:xfrm>
            <a:off x="6873240" y="2930759"/>
            <a:ext cx="595035" cy="461665"/>
          </a:xfrm>
          <a:prstGeom prst="rect">
            <a:avLst/>
          </a:prstGeom>
          <a:noFill/>
        </p:spPr>
        <p:txBody>
          <a:bodyPr wrap="none" rtlCol="0">
            <a:spAutoFit/>
          </a:bodyPr>
          <a:lstStyle/>
          <a:p>
            <a:r>
              <a:rPr lang="en-US" sz="2400" b="1" dirty="0" smtClean="0"/>
              <a:t>1m</a:t>
            </a:r>
            <a:endParaRPr lang="en-US" sz="2400" b="1" dirty="0"/>
          </a:p>
        </p:txBody>
      </p:sp>
      <p:sp>
        <p:nvSpPr>
          <p:cNvPr id="15" name="TextBox 14"/>
          <p:cNvSpPr txBox="1"/>
          <p:nvPr/>
        </p:nvSpPr>
        <p:spPr>
          <a:xfrm>
            <a:off x="5715000" y="2433936"/>
            <a:ext cx="902811" cy="461665"/>
          </a:xfrm>
          <a:prstGeom prst="rect">
            <a:avLst/>
          </a:prstGeom>
          <a:noFill/>
        </p:spPr>
        <p:txBody>
          <a:bodyPr wrap="none" rtlCol="0">
            <a:spAutoFit/>
          </a:bodyPr>
          <a:lstStyle/>
          <a:p>
            <a:r>
              <a:rPr lang="en-US" sz="2400" b="1" dirty="0" smtClean="0"/>
              <a:t>3.5 m</a:t>
            </a:r>
            <a:endParaRPr lang="en-US" sz="2400" b="1" dirty="0"/>
          </a:p>
        </p:txBody>
      </p:sp>
      <p:sp>
        <p:nvSpPr>
          <p:cNvPr id="18" name="TextBox 17"/>
          <p:cNvSpPr txBox="1"/>
          <p:nvPr/>
        </p:nvSpPr>
        <p:spPr>
          <a:xfrm>
            <a:off x="2209800" y="762000"/>
            <a:ext cx="4663456" cy="584775"/>
          </a:xfrm>
          <a:prstGeom prst="rect">
            <a:avLst/>
          </a:prstGeom>
          <a:noFill/>
        </p:spPr>
        <p:txBody>
          <a:bodyPr wrap="none" rtlCol="0">
            <a:spAutoFit/>
          </a:bodyPr>
          <a:lstStyle/>
          <a:p>
            <a:r>
              <a:rPr lang="en-US" sz="3200" b="1" dirty="0" smtClean="0"/>
              <a:t>Experimental Illustration</a:t>
            </a:r>
            <a:endParaRPr lang="en-US" sz="3200" b="1" dirty="0"/>
          </a:p>
        </p:txBody>
      </p:sp>
      <p:sp>
        <p:nvSpPr>
          <p:cNvPr id="13" name="Oval 12"/>
          <p:cNvSpPr/>
          <p:nvPr/>
        </p:nvSpPr>
        <p:spPr bwMode="auto">
          <a:xfrm>
            <a:off x="1828800" y="2667000"/>
            <a:ext cx="457200" cy="459432"/>
          </a:xfrm>
          <a:prstGeom prst="ellipse">
            <a:avLst/>
          </a:prstGeom>
          <a:solidFill>
            <a:schemeClr val="tx2">
              <a:lumMod val="50000"/>
              <a:lumOff val="5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7" name="Straight Connector 16"/>
          <p:cNvCxnSpPr>
            <a:stCxn id="13" idx="0"/>
          </p:cNvCxnSpPr>
          <p:nvPr/>
        </p:nvCxnSpPr>
        <p:spPr bwMode="auto">
          <a:xfrm flipV="1">
            <a:off x="2057400" y="1676400"/>
            <a:ext cx="3581400" cy="9906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a:stCxn id="13" idx="4"/>
          </p:cNvCxnSpPr>
          <p:nvPr/>
        </p:nvCxnSpPr>
        <p:spPr bwMode="auto">
          <a:xfrm>
            <a:off x="2057400" y="3126432"/>
            <a:ext cx="3505200" cy="75976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990600" y="2667000"/>
            <a:ext cx="817853" cy="461665"/>
          </a:xfrm>
          <a:prstGeom prst="rect">
            <a:avLst/>
          </a:prstGeom>
          <a:noFill/>
        </p:spPr>
        <p:txBody>
          <a:bodyPr wrap="none" rtlCol="0">
            <a:spAutoFit/>
          </a:bodyPr>
          <a:lstStyle/>
          <a:p>
            <a:r>
              <a:rPr lang="en-US" sz="2400" b="1" dirty="0" smtClean="0"/>
              <a:t>LED</a:t>
            </a:r>
            <a:endParaRPr lang="en-US" sz="2400" b="1" dirty="0"/>
          </a:p>
        </p:txBody>
      </p:sp>
      <p:sp>
        <p:nvSpPr>
          <p:cNvPr id="23"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2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25" name="Straight Connector 24"/>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25"/>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75431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September  2015</a:t>
            </a:r>
            <a:endParaRPr lang="en-US" altLang="en-US" dirty="0"/>
          </a:p>
        </p:txBody>
      </p:sp>
      <p:sp>
        <p:nvSpPr>
          <p:cNvPr id="4" name="Slide Number Placeholder 3"/>
          <p:cNvSpPr>
            <a:spLocks noGrp="1"/>
          </p:cNvSpPr>
          <p:nvPr>
            <p:ph type="sldNum" sz="quarter" idx="12"/>
          </p:nvPr>
        </p:nvSpPr>
        <p:spPr/>
        <p:txBody>
          <a:bodyPr/>
          <a:lstStyle/>
          <a:p>
            <a:r>
              <a:rPr lang="en-US" altLang="en-US" smtClean="0"/>
              <a:t>Slide </a:t>
            </a:r>
            <a:fld id="{510B4A18-2979-4553-AC3A-464D2DF94E7E}" type="slidenum">
              <a:rPr lang="en-US" altLang="en-US" smtClean="0"/>
              <a:pPr/>
              <a:t>9</a:t>
            </a:fld>
            <a:endParaRPr lang="en-US" altLang="en-US"/>
          </a:p>
        </p:txBody>
      </p:sp>
      <p:sp>
        <p:nvSpPr>
          <p:cNvPr id="8" name="TextBox 7"/>
          <p:cNvSpPr txBox="1"/>
          <p:nvPr/>
        </p:nvSpPr>
        <p:spPr>
          <a:xfrm>
            <a:off x="2286000" y="762000"/>
            <a:ext cx="4467890" cy="584775"/>
          </a:xfrm>
          <a:prstGeom prst="rect">
            <a:avLst/>
          </a:prstGeom>
          <a:noFill/>
        </p:spPr>
        <p:txBody>
          <a:bodyPr wrap="none" rtlCol="0">
            <a:spAutoFit/>
          </a:bodyPr>
          <a:lstStyle/>
          <a:p>
            <a:r>
              <a:rPr lang="en-US" sz="3200" b="1" dirty="0" smtClean="0"/>
              <a:t>Medium Modeling (Fog)</a:t>
            </a:r>
            <a:endParaRPr lang="en-US" sz="32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1447800"/>
            <a:ext cx="50482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2436" y="2852051"/>
            <a:ext cx="5095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3733800"/>
            <a:ext cx="3973743" cy="1582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0245" y="1734622"/>
            <a:ext cx="3309560" cy="369332"/>
          </a:xfrm>
          <a:prstGeom prst="rect">
            <a:avLst/>
          </a:prstGeom>
          <a:noFill/>
        </p:spPr>
        <p:txBody>
          <a:bodyPr wrap="none" rtlCol="0">
            <a:spAutoFit/>
          </a:bodyPr>
          <a:lstStyle/>
          <a:p>
            <a:r>
              <a:rPr lang="en-US" sz="1800" dirty="0" smtClean="0"/>
              <a:t>The Fog  attenuation Coefficient, </a:t>
            </a:r>
            <a:endParaRPr lang="en-US" sz="1800" dirty="0"/>
          </a:p>
        </p:txBody>
      </p:sp>
      <p:sp>
        <p:nvSpPr>
          <p:cNvPr id="7" name="TextBox 6"/>
          <p:cNvSpPr txBox="1"/>
          <p:nvPr/>
        </p:nvSpPr>
        <p:spPr>
          <a:xfrm>
            <a:off x="450245" y="2482719"/>
            <a:ext cx="5115503" cy="369332"/>
          </a:xfrm>
          <a:prstGeom prst="rect">
            <a:avLst/>
          </a:prstGeom>
          <a:noFill/>
        </p:spPr>
        <p:txBody>
          <a:bodyPr wrap="none" rtlCol="0">
            <a:spAutoFit/>
          </a:bodyPr>
          <a:lstStyle/>
          <a:p>
            <a:r>
              <a:rPr lang="en-US" sz="1800" dirty="0" smtClean="0"/>
              <a:t>Considering, 5% transmission threshold we can write</a:t>
            </a:r>
            <a:endParaRPr lang="en-US" sz="1800" dirty="0"/>
          </a:p>
        </p:txBody>
      </p:sp>
      <p:sp>
        <p:nvSpPr>
          <p:cNvPr id="16" name="Rectangle 15"/>
          <p:cNvSpPr/>
          <p:nvPr/>
        </p:nvSpPr>
        <p:spPr>
          <a:xfrm>
            <a:off x="533400" y="4038600"/>
            <a:ext cx="4572000" cy="923330"/>
          </a:xfrm>
          <a:prstGeom prst="rect">
            <a:avLst/>
          </a:prstGeom>
        </p:spPr>
        <p:txBody>
          <a:bodyPr>
            <a:spAutoFit/>
          </a:bodyPr>
          <a:lstStyle/>
          <a:p>
            <a:pPr>
              <a:buFont typeface="Wingdings" pitchFamily="2" charset="2"/>
              <a:buChar char="q"/>
            </a:pPr>
            <a:r>
              <a:rPr lang="en-US" sz="1800" dirty="0" smtClean="0"/>
              <a:t>V is visibility range in km</a:t>
            </a:r>
          </a:p>
          <a:p>
            <a:pPr>
              <a:buFont typeface="Wingdings" pitchFamily="2" charset="2"/>
              <a:buChar char="q"/>
            </a:pPr>
            <a:r>
              <a:rPr lang="en-US" sz="1800" dirty="0" smtClean="0"/>
              <a:t> λ is transmission wavelength in nm</a:t>
            </a:r>
          </a:p>
          <a:p>
            <a:pPr>
              <a:buFont typeface="Wingdings" pitchFamily="2" charset="2"/>
              <a:buChar char="q"/>
            </a:pPr>
            <a:r>
              <a:rPr lang="en-US" sz="1800" dirty="0" smtClean="0"/>
              <a:t>q is the size distribution coefficient</a:t>
            </a:r>
          </a:p>
        </p:txBody>
      </p:sp>
      <p:sp>
        <p:nvSpPr>
          <p:cNvPr id="13" name="Rectangle 12"/>
          <p:cNvSpPr/>
          <p:nvPr/>
        </p:nvSpPr>
        <p:spPr>
          <a:xfrm>
            <a:off x="0" y="5663625"/>
            <a:ext cx="9144000" cy="584775"/>
          </a:xfrm>
          <a:prstGeom prst="rect">
            <a:avLst/>
          </a:prstGeom>
        </p:spPr>
        <p:txBody>
          <a:bodyPr wrap="square">
            <a:spAutoFit/>
          </a:bodyPr>
          <a:lstStyle/>
          <a:p>
            <a:r>
              <a:rPr lang="en-US" sz="1600" b="1" dirty="0" smtClean="0"/>
              <a:t>Reference: </a:t>
            </a:r>
            <a:r>
              <a:rPr lang="en-US" sz="1600" dirty="0" smtClean="0"/>
              <a:t>Muhammad Saleem Awan </a:t>
            </a:r>
            <a:r>
              <a:rPr lang="en-US" sz="1600" i="1" dirty="0" smtClean="0"/>
              <a:t>et al.</a:t>
            </a:r>
            <a:r>
              <a:rPr lang="en-US" sz="1600" b="1" dirty="0" smtClean="0"/>
              <a:t>“</a:t>
            </a:r>
            <a:r>
              <a:rPr lang="en-US" sz="1600" dirty="0" smtClean="0"/>
              <a:t>Characterization of Fog and Snow Attenuations  for Free-Space Optical Propagation”  http://ojs.academypublisher.com/index.php/jcm/article/view/0408533545/491</a:t>
            </a:r>
          </a:p>
        </p:txBody>
      </p:sp>
      <p:sp>
        <p:nvSpPr>
          <p:cNvPr id="14"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1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oc.: IEEE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802.15-15-</a:t>
            </a:r>
            <a:r>
              <a:rPr lang="en-US" sz="1400" b="1" dirty="0" smtClean="0"/>
              <a:t> 0718 </a:t>
            </a:r>
            <a:r>
              <a:rPr kumimoji="0" lang="en-US" altLang="en-US" sz="1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8" name="Straight Connector 17"/>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754312806"/>
      </p:ext>
    </p:extLst>
  </p:cSld>
  <p:clrMapOvr>
    <a:masterClrMapping/>
  </p:clrMapOvr>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1477</TotalTime>
  <Words>741</Words>
  <Application>Microsoft Office PowerPoint</Application>
  <PresentationFormat>On-screen Show (4:3)</PresentationFormat>
  <Paragraphs>157</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디자인 사용자 지정</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100</cp:revision>
  <cp:lastPrinted>1998-02-10T13:28:06Z</cp:lastPrinted>
  <dcterms:created xsi:type="dcterms:W3CDTF">2015-01-04T22:39:23Z</dcterms:created>
  <dcterms:modified xsi:type="dcterms:W3CDTF">2015-09-15T22:30:39Z</dcterms:modified>
</cp:coreProperties>
</file>