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16"/>
  </p:notesMasterIdLst>
  <p:handoutMasterIdLst>
    <p:handoutMasterId r:id="rId17"/>
  </p:handoutMasterIdLst>
  <p:sldIdLst>
    <p:sldId id="259" r:id="rId3"/>
    <p:sldId id="261" r:id="rId4"/>
    <p:sldId id="269" r:id="rId5"/>
    <p:sldId id="268" r:id="rId6"/>
    <p:sldId id="266" r:id="rId7"/>
    <p:sldId id="265" r:id="rId8"/>
    <p:sldId id="270" r:id="rId9"/>
    <p:sldId id="276" r:id="rId10"/>
    <p:sldId id="274" r:id="rId11"/>
    <p:sldId id="271" r:id="rId12"/>
    <p:sldId id="275" r:id="rId13"/>
    <p:sldId id="277" r:id="rId14"/>
    <p:sldId id="272" r:id="rId1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3">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4" autoAdjust="0"/>
    <p:restoredTop sz="94700" autoAdjust="0"/>
  </p:normalViewPr>
  <p:slideViewPr>
    <p:cSldViewPr showGuides="1">
      <p:cViewPr varScale="1">
        <p:scale>
          <a:sx n="84" d="100"/>
          <a:sy n="84" d="100"/>
        </p:scale>
        <p:origin x="-133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5" d="100"/>
          <a:sy n="125" d="100"/>
        </p:scale>
        <p:origin x="-1308" y="-72"/>
      </p:cViewPr>
      <p:guideLst>
        <p:guide orient="horz" pos="2923"/>
        <p:guide pos="218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5081"/>
            <a:ext cx="2693987"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dirty="0"/>
              <a:t>doc.: IEEE 802.15-</a:t>
            </a:r>
            <a:r>
              <a:rPr lang="en-US" altLang="ja-JP" dirty="0" smtClean="0"/>
              <a:t>&lt;15-0265-007a&gt;</a:t>
            </a:r>
            <a:endParaRPr lang="en-US" altLang="ja-JP" dirty="0"/>
          </a:p>
        </p:txBody>
      </p:sp>
      <p:sp>
        <p:nvSpPr>
          <p:cNvPr id="3075" name="Rectangle 3"/>
          <p:cNvSpPr>
            <a:spLocks noGrp="1" noChangeArrowheads="1"/>
          </p:cNvSpPr>
          <p:nvPr>
            <p:ph type="dt" sz="quarter" idx="1"/>
          </p:nvPr>
        </p:nvSpPr>
        <p:spPr bwMode="auto">
          <a:xfrm>
            <a:off x="695325" y="175081"/>
            <a:ext cx="2309813"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dirty="0" smtClean="0"/>
              <a:t>&lt;March 2015&gt;</a:t>
            </a:r>
            <a:endParaRPr lang="en-US" altLang="ja-JP" dirty="0"/>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ltLang="ja-JP" dirty="0"/>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ja-JP" dirty="0"/>
              <a:t>Page </a:t>
            </a:r>
            <a:fld id="{C69A029B-24AC-4ADC-BC5A-0FCDC966BFCC}" type="slidenum">
              <a:rPr lang="en-US" altLang="ja-JP"/>
              <a:pPr/>
              <a:t>‹#›</a:t>
            </a:fld>
            <a:endParaRPr lang="en-US" altLang="ja-JP" dirty="0"/>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ja-JP" altLang="en-US" dirty="0"/>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r>
              <a:rPr lang="en-US" altLang="ja-JP" dirty="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ja-JP" altLang="en-US" dirty="0"/>
          </a:p>
        </p:txBody>
      </p:sp>
    </p:spTree>
    <p:extLst>
      <p:ext uri="{BB962C8B-B14F-4D97-AF65-F5344CB8AC3E}">
        <p14:creationId xmlns:p14="http://schemas.microsoft.com/office/powerpoint/2010/main" xmlns="" val="2555500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5706"/>
            <a:ext cx="2814638"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dirty="0" smtClean="0"/>
              <a:t>doc.: IEEE 802.15-&lt;15-0265-007a&gt;</a:t>
            </a:r>
            <a:endParaRPr lang="en-US" altLang="ja-JP" dirty="0"/>
          </a:p>
        </p:txBody>
      </p:sp>
      <p:sp>
        <p:nvSpPr>
          <p:cNvPr id="2051" name="Rectangle 3"/>
          <p:cNvSpPr>
            <a:spLocks noGrp="1" noChangeArrowheads="1"/>
          </p:cNvSpPr>
          <p:nvPr>
            <p:ph type="dt" idx="1"/>
          </p:nvPr>
        </p:nvSpPr>
        <p:spPr bwMode="auto">
          <a:xfrm>
            <a:off x="654050" y="95706"/>
            <a:ext cx="273685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dirty="0" smtClean="0"/>
              <a:t>&lt;March 2015 &gt;</a:t>
            </a:r>
            <a:endParaRPr lang="en-US" altLang="ja-JP" dirty="0"/>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ja-JP" dirty="0"/>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ltLang="ja-JP" dirty="0"/>
              <a:t>Page </a:t>
            </a:r>
            <a:fld id="{AE58050A-21AB-46B7-904C-34A3071FC9BC}" type="slidenum">
              <a:rPr lang="en-US" altLang="ja-JP"/>
              <a:pPr/>
              <a:t>‹#›</a:t>
            </a:fld>
            <a:endParaRPr lang="en-US" altLang="ja-JP" dirty="0"/>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r>
              <a:rPr lang="en-US" altLang="ja-JP" dirty="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ja-JP" altLang="en-US" dirty="0"/>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ja-JP" altLang="en-US" dirty="0"/>
          </a:p>
        </p:txBody>
      </p:sp>
    </p:spTree>
    <p:extLst>
      <p:ext uri="{BB962C8B-B14F-4D97-AF65-F5344CB8AC3E}">
        <p14:creationId xmlns:p14="http://schemas.microsoft.com/office/powerpoint/2010/main" xmlns="" val="74524798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r>
              <a:rPr lang="en-US" altLang="ja-JP" smtClean="0"/>
              <a:t>doc.: IEEE 802.15-&lt;doc#&gt;</a:t>
            </a:r>
            <a:endParaRPr lang="en-US" altLang="ja-JP" dirty="0"/>
          </a:p>
        </p:txBody>
      </p:sp>
      <p:sp>
        <p:nvSpPr>
          <p:cNvPr id="5" name="날짜 개체 틀 4"/>
          <p:cNvSpPr>
            <a:spLocks noGrp="1"/>
          </p:cNvSpPr>
          <p:nvPr>
            <p:ph type="dt" idx="11"/>
          </p:nvPr>
        </p:nvSpPr>
        <p:spPr/>
        <p:txBody>
          <a:bodyPr/>
          <a:lstStyle/>
          <a:p>
            <a:r>
              <a:rPr lang="en-US" altLang="ja-JP" smtClean="0"/>
              <a:t>&lt;month year&gt;</a:t>
            </a:r>
            <a:endParaRPr lang="en-US" altLang="ja-JP" dirty="0"/>
          </a:p>
        </p:txBody>
      </p:sp>
      <p:sp>
        <p:nvSpPr>
          <p:cNvPr id="6" name="바닥글 개체 틀 5"/>
          <p:cNvSpPr>
            <a:spLocks noGrp="1"/>
          </p:cNvSpPr>
          <p:nvPr>
            <p:ph type="ftr" sz="quarter" idx="12"/>
          </p:nvPr>
        </p:nvSpPr>
        <p:spPr/>
        <p:txBody>
          <a:bodyPr/>
          <a:lstStyle/>
          <a:p>
            <a:pPr lvl="4"/>
            <a:r>
              <a:rPr lang="en-US" altLang="ja-JP" smtClean="0"/>
              <a:t>&lt;author&gt;, &lt;company&gt;</a:t>
            </a:r>
            <a:endParaRPr lang="en-US" altLang="ja-JP" dirty="0"/>
          </a:p>
        </p:txBody>
      </p:sp>
      <p:sp>
        <p:nvSpPr>
          <p:cNvPr id="7" name="슬라이드 번호 개체 틀 6"/>
          <p:cNvSpPr>
            <a:spLocks noGrp="1"/>
          </p:cNvSpPr>
          <p:nvPr>
            <p:ph type="sldNum" sz="quarter" idx="13"/>
          </p:nvPr>
        </p:nvSpPr>
        <p:spPr/>
        <p:txBody>
          <a:bodyPr/>
          <a:lstStyle/>
          <a:p>
            <a:r>
              <a:rPr lang="en-US" altLang="ja-JP" smtClean="0"/>
              <a:t>Page </a:t>
            </a:r>
            <a:fld id="{AE58050A-21AB-46B7-904C-34A3071FC9BC}" type="slidenum">
              <a:rPr lang="en-US" altLang="ja-JP" smtClean="0"/>
              <a:pPr/>
              <a:t>1</a:t>
            </a:fld>
            <a:endParaRPr lang="en-US" altLang="ja-JP" dirty="0"/>
          </a:p>
        </p:txBody>
      </p:sp>
    </p:spTree>
    <p:extLst>
      <p:ext uri="{BB962C8B-B14F-4D97-AF65-F5344CB8AC3E}">
        <p14:creationId xmlns:p14="http://schemas.microsoft.com/office/powerpoint/2010/main" xmlns="" val="1183094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10</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xmlns="" val="4188954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11</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xmlns="" val="4118193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12</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xmlns="" val="3989900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13</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xmlns="" val="191634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2</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xmlns="" val="2445086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3</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xmlns="" val="2445086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4</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xmlns="" val="2445086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5</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xmlns="" val="2445086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6</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xmlns="" val="2445086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7</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xmlns="" val="3132297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8</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xmlns="" val="2717674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9</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xmlns="" val="184667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dirty="0" smtClean="0"/>
              <a:t>Jan 2015</a:t>
            </a:r>
            <a:endParaRPr lang="en-US" altLang="ja-JP" dirty="0"/>
          </a:p>
        </p:txBody>
      </p:sp>
      <p:sp>
        <p:nvSpPr>
          <p:cNvPr id="5" name="フッター プレースホルダ 4"/>
          <p:cNvSpPr>
            <a:spLocks noGrp="1"/>
          </p:cNvSpPr>
          <p:nvPr>
            <p:ph type="ftr" sz="quarter" idx="11"/>
          </p:nvPr>
        </p:nvSpPr>
        <p:spPr>
          <a:xfrm>
            <a:off x="5486400" y="6475413"/>
            <a:ext cx="3124200" cy="184666"/>
          </a:xfrm>
        </p:spPr>
        <p:txBody>
          <a:bodyPr/>
          <a:lstStyle>
            <a:lvl1pPr>
              <a:defRPr/>
            </a:lvl1pPr>
          </a:lstStyle>
          <a:p>
            <a:r>
              <a:rPr lang="en-US" altLang="ja-JP" dirty="0" err="1" smtClean="0"/>
              <a:t>Yeong</a:t>
            </a:r>
            <a:r>
              <a:rPr lang="en-US" altLang="ja-JP" dirty="0" smtClean="0"/>
              <a:t> Min Jang (</a:t>
            </a:r>
            <a:r>
              <a:rPr lang="en-US" altLang="ja-JP" dirty="0" err="1" smtClean="0"/>
              <a:t>Kookmin</a:t>
            </a:r>
            <a:r>
              <a:rPr lang="en-US" altLang="ja-JP" dirty="0" smtClean="0"/>
              <a:t> University)</a:t>
            </a:r>
            <a:endParaRPr lang="en-US" altLang="ja-JP" dirty="0"/>
          </a:p>
        </p:txBody>
      </p:sp>
      <p:sp>
        <p:nvSpPr>
          <p:cNvPr id="6" name="スライド番号プレースホルダ 5"/>
          <p:cNvSpPr>
            <a:spLocks noGrp="1"/>
          </p:cNvSpPr>
          <p:nvPr>
            <p:ph type="sldNum" sz="quarter" idx="12"/>
          </p:nvPr>
        </p:nvSpPr>
        <p:spPr/>
        <p:txBody>
          <a:bodyPr/>
          <a:lstStyle>
            <a:lvl1pPr>
              <a:defRPr/>
            </a:lvl1pPr>
          </a:lstStyle>
          <a:p>
            <a:r>
              <a:rPr lang="en-US" altLang="ja-JP" dirty="0"/>
              <a:t>Slide </a:t>
            </a:r>
            <a:fld id="{2A174D14-62F5-4D75-B1B0-108CFC6EE100}" type="slidenum">
              <a:rPr lang="en-US" altLang="ja-JP"/>
              <a:pPr/>
              <a:t>‹#›</a:t>
            </a:fld>
            <a:endParaRPr lang="en-US" altLang="ja-JP"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B94AB3E6-88ED-48EF-AB60-99B4A2D8B12B}" type="datetimeFigureOut">
              <a:rPr lang="ko-KR" altLang="en-US" smtClean="0"/>
              <a:pPr/>
              <a:t>2015-09-14</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p14="http://schemas.microsoft.com/office/powerpoint/2010/main" xmlns="" val="624497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B94AB3E6-88ED-48EF-AB60-99B4A2D8B12B}" type="datetimeFigureOut">
              <a:rPr lang="ko-KR" altLang="en-US" smtClean="0"/>
              <a:pPr/>
              <a:t>2015-09-14</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p14="http://schemas.microsoft.com/office/powerpoint/2010/main" xmlns="" val="168909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94AB3E6-88ED-48EF-AB60-99B4A2D8B12B}" type="datetimeFigureOut">
              <a:rPr lang="ko-KR" altLang="en-US" smtClean="0"/>
              <a:pPr/>
              <a:t>2015-09-14</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p14="http://schemas.microsoft.com/office/powerpoint/2010/main" xmlns="" val="2446533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94AB3E6-88ED-48EF-AB60-99B4A2D8B12B}" type="datetimeFigureOut">
              <a:rPr lang="ko-KR" altLang="en-US" smtClean="0"/>
              <a:pPr/>
              <a:t>2015-09-14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p14="http://schemas.microsoft.com/office/powerpoint/2010/main" xmlns="" val="3889756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94AB3E6-88ED-48EF-AB60-99B4A2D8B12B}" type="datetimeFigureOut">
              <a:rPr lang="ko-KR" altLang="en-US" smtClean="0"/>
              <a:pPr/>
              <a:t>2015-09-14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p14="http://schemas.microsoft.com/office/powerpoint/2010/main" xmlns="" val="205516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94AB3E6-88ED-48EF-AB60-99B4A2D8B12B}" type="datetimeFigureOut">
              <a:rPr lang="ko-KR" altLang="en-US" smtClean="0"/>
              <a:pPr/>
              <a:t>2015-09-14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p14="http://schemas.microsoft.com/office/powerpoint/2010/main" xmlns="" val="1270103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94AB3E6-88ED-48EF-AB60-99B4A2D8B12B}" type="datetimeFigureOut">
              <a:rPr lang="ko-KR" altLang="en-US" smtClean="0"/>
              <a:pPr/>
              <a:t>2015-09-14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p14="http://schemas.microsoft.com/office/powerpoint/2010/main" xmlns="" val="1636161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B94AB3E6-88ED-48EF-AB60-99B4A2D8B12B}" type="datetimeFigureOut">
              <a:rPr lang="ko-KR" altLang="en-US" smtClean="0"/>
              <a:pPr/>
              <a:t>2015-09-14</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p14="http://schemas.microsoft.com/office/powerpoint/2010/main" xmlns="" val="34822014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フッター プレースホルダー 4"/>
          <p:cNvSpPr>
            <a:spLocks noGrp="1"/>
          </p:cNvSpPr>
          <p:nvPr>
            <p:ph type="ftr" sz="quarter" idx="11"/>
          </p:nvPr>
        </p:nvSpPr>
        <p:spPr>
          <a:xfrm>
            <a:off x="5486400" y="6475413"/>
            <a:ext cx="3124200" cy="184666"/>
          </a:xfrm>
        </p:spPr>
        <p:txBody>
          <a:bodyPr/>
          <a:lstStyle>
            <a:lvl1pPr>
              <a:defRPr/>
            </a:lvl1pPr>
          </a:lstStyle>
          <a:p>
            <a:r>
              <a:rPr lang="en-US" altLang="ja-JP" dirty="0" err="1" smtClean="0"/>
              <a:t>Yeong</a:t>
            </a:r>
            <a:r>
              <a:rPr lang="en-US" altLang="ja-JP" dirty="0" smtClean="0"/>
              <a:t> Min Jang (</a:t>
            </a:r>
            <a:r>
              <a:rPr lang="en-US" altLang="ja-JP" dirty="0" err="1" smtClean="0"/>
              <a:t>Kookmin</a:t>
            </a:r>
            <a:r>
              <a:rPr lang="en-US" altLang="ja-JP" dirty="0" smtClean="0"/>
              <a:t> University)</a:t>
            </a:r>
            <a:endParaRPr lang="en-US" altLang="ja-JP" dirty="0"/>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7" name="日付プレースホルダー 3"/>
          <p:cNvSpPr>
            <a:spLocks noGrp="1"/>
          </p:cNvSpPr>
          <p:nvPr>
            <p:ph type="dt" sz="half" idx="10"/>
          </p:nvPr>
        </p:nvSpPr>
        <p:spPr>
          <a:xfrm>
            <a:off x="685800" y="378281"/>
            <a:ext cx="1600200" cy="215444"/>
          </a:xfrm>
        </p:spPr>
        <p:txBody>
          <a:bodyPr/>
          <a:lstStyle>
            <a:lvl1pPr>
              <a:defRPr/>
            </a:lvl1pPr>
          </a:lstStyle>
          <a:p>
            <a:r>
              <a:rPr lang="en-US" altLang="ja-JP" dirty="0" smtClean="0"/>
              <a:t>Jan 2015</a:t>
            </a:r>
            <a:endParaRPr lang="en-US" altLang="ja-JP" dirty="0"/>
          </a:p>
        </p:txBody>
      </p:sp>
    </p:spTree>
    <p:extLst>
      <p:ext uri="{BB962C8B-B14F-4D97-AF65-F5344CB8AC3E}">
        <p14:creationId xmlns:p14="http://schemas.microsoft.com/office/powerpoint/2010/main" xmlns="" val="16372269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r>
              <a:rPr lang="en-US" altLang="ja-JP" smtClean="0"/>
              <a:t>Jan 2015</a:t>
            </a:r>
            <a:endParaRPr lang="en-US" altLang="ja-JP" dirty="0"/>
          </a:p>
        </p:txBody>
      </p:sp>
      <p:sp>
        <p:nvSpPr>
          <p:cNvPr id="4" name="바닥글 개체 틀 3"/>
          <p:cNvSpPr>
            <a:spLocks noGrp="1"/>
          </p:cNvSpPr>
          <p:nvPr>
            <p:ph type="ftr" sz="quarter" idx="11"/>
          </p:nvPr>
        </p:nvSpPr>
        <p:spPr/>
        <p:txBody>
          <a:bodyPr/>
          <a:lstStyle/>
          <a:p>
            <a:r>
              <a:rPr lang="en-US" altLang="ja-JP" smtClean="0"/>
              <a:t>Shoichi Kitazawa(ATR)</a:t>
            </a:r>
            <a:endParaRPr lang="en-US" altLang="ja-JP" dirty="0"/>
          </a:p>
        </p:txBody>
      </p:sp>
      <p:sp>
        <p:nvSpPr>
          <p:cNvPr id="5" name="슬라이드 번호 개체 틀 4"/>
          <p:cNvSpPr>
            <a:spLocks noGrp="1"/>
          </p:cNvSpPr>
          <p:nvPr>
            <p:ph type="sldNum" sz="quarter" idx="12"/>
          </p:nvPr>
        </p:nvSpPr>
        <p:spPr/>
        <p:txBody>
          <a:bodyPr/>
          <a:lstStyle/>
          <a:p>
            <a:r>
              <a:rPr lang="en-US" altLang="ja-JP" smtClean="0"/>
              <a:t>Slide </a:t>
            </a:r>
            <a:fld id="{E8D8FCEF-815D-46A3-BED4-14D99570ADD6}" type="slidenum">
              <a:rPr lang="en-US" altLang="ja-JP" smtClean="0"/>
              <a:pPr/>
              <a:t>‹#›</a:t>
            </a:fld>
            <a:endParaRPr lang="en-US" altLang="ja-JP" dirty="0"/>
          </a:p>
        </p:txBody>
      </p:sp>
    </p:spTree>
    <p:extLst>
      <p:ext uri="{BB962C8B-B14F-4D97-AF65-F5344CB8AC3E}">
        <p14:creationId xmlns:p14="http://schemas.microsoft.com/office/powerpoint/2010/main" xmlns="" val="3549089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r>
              <a:rPr lang="en-US" altLang="ja-JP" dirty="0" smtClean="0"/>
              <a:t>Jan 2015</a:t>
            </a:r>
            <a:endParaRPr lang="en-US" altLang="ja-JP" dirty="0"/>
          </a:p>
        </p:txBody>
      </p:sp>
      <p:sp>
        <p:nvSpPr>
          <p:cNvPr id="5" name="フッター プレースホルダ 4"/>
          <p:cNvSpPr>
            <a:spLocks noGrp="1"/>
          </p:cNvSpPr>
          <p:nvPr>
            <p:ph type="ftr" sz="quarter" idx="11"/>
          </p:nvPr>
        </p:nvSpPr>
        <p:spPr>
          <a:xfrm>
            <a:off x="5486400" y="6475413"/>
            <a:ext cx="3124200" cy="184666"/>
          </a:xfrm>
        </p:spPr>
        <p:txBody>
          <a:bodyPr/>
          <a:lstStyle>
            <a:lvl1pPr>
              <a:defRPr/>
            </a:lvl1pPr>
          </a:lstStyle>
          <a:p>
            <a:r>
              <a:rPr lang="en-US" altLang="ja-JP" dirty="0" err="1" smtClean="0"/>
              <a:t>Yeong</a:t>
            </a:r>
            <a:r>
              <a:rPr lang="en-US" altLang="ja-JP" dirty="0" smtClean="0"/>
              <a:t> Min Jang (</a:t>
            </a:r>
            <a:r>
              <a:rPr lang="en-US" altLang="ja-JP" dirty="0" err="1" smtClean="0"/>
              <a:t>Kookmin</a:t>
            </a:r>
            <a:r>
              <a:rPr lang="en-US" altLang="ja-JP" dirty="0" smtClean="0"/>
              <a:t> University)</a:t>
            </a:r>
            <a:endParaRPr lang="en-US" altLang="ja-JP" dirty="0"/>
          </a:p>
        </p:txBody>
      </p:sp>
      <p:sp>
        <p:nvSpPr>
          <p:cNvPr id="6" name="スライド番号プレースホルダ 5"/>
          <p:cNvSpPr>
            <a:spLocks noGrp="1"/>
          </p:cNvSpPr>
          <p:nvPr>
            <p:ph type="sldNum" sz="quarter" idx="12"/>
          </p:nvPr>
        </p:nvSpPr>
        <p:spPr/>
        <p:txBody>
          <a:bodyPr/>
          <a:lstStyle>
            <a:lvl1pPr>
              <a:defRPr/>
            </a:lvl1pPr>
          </a:lstStyle>
          <a:p>
            <a:r>
              <a:rPr lang="en-US" altLang="ja-JP" dirty="0"/>
              <a:t>Slide </a:t>
            </a:r>
            <a:fld id="{0A0F941D-B0CE-4B7F-9454-CA6AC8E76CA0}" type="slidenum">
              <a:rPr lang="en-US" altLang="ja-JP"/>
              <a:pPr/>
              <a:t>‹#›</a:t>
            </a:fld>
            <a:endParaRPr lang="en-US" altLang="ja-JP"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r>
              <a:rPr lang="en-US" altLang="ja-JP" dirty="0" smtClean="0"/>
              <a:t>March 2015</a:t>
            </a:r>
            <a:endParaRPr lang="en-US" altLang="ja-JP" dirty="0"/>
          </a:p>
        </p:txBody>
      </p:sp>
      <p:sp>
        <p:nvSpPr>
          <p:cNvPr id="3" name="フッター プレースホルダ 2"/>
          <p:cNvSpPr>
            <a:spLocks noGrp="1"/>
          </p:cNvSpPr>
          <p:nvPr>
            <p:ph type="ftr" sz="quarter" idx="11"/>
          </p:nvPr>
        </p:nvSpPr>
        <p:spPr>
          <a:xfrm>
            <a:off x="5486400" y="6475413"/>
            <a:ext cx="3124200" cy="184666"/>
          </a:xfrm>
        </p:spPr>
        <p:txBody>
          <a:bodyPr/>
          <a:lstStyle>
            <a:lvl1pPr>
              <a:defRPr/>
            </a:lvl1pPr>
          </a:lstStyle>
          <a:p>
            <a:r>
              <a:rPr lang="en-US" altLang="ja-JP" dirty="0" err="1" smtClean="0"/>
              <a:t>Yeong</a:t>
            </a:r>
            <a:r>
              <a:rPr lang="en-US" altLang="ja-JP" dirty="0" smtClean="0"/>
              <a:t> Min Jang (</a:t>
            </a:r>
            <a:r>
              <a:rPr lang="en-US" altLang="ja-JP" dirty="0" err="1" smtClean="0"/>
              <a:t>Kookmin</a:t>
            </a:r>
            <a:r>
              <a:rPr lang="en-US" altLang="ja-JP" dirty="0" smtClean="0"/>
              <a:t> University)</a:t>
            </a:r>
            <a:endParaRPr lang="en-US" altLang="ja-JP" dirty="0"/>
          </a:p>
        </p:txBody>
      </p:sp>
      <p:sp>
        <p:nvSpPr>
          <p:cNvPr id="4" name="スライド番号プレースホルダ 3"/>
          <p:cNvSpPr>
            <a:spLocks noGrp="1"/>
          </p:cNvSpPr>
          <p:nvPr>
            <p:ph type="sldNum" sz="quarter" idx="12"/>
          </p:nvPr>
        </p:nvSpPr>
        <p:spPr/>
        <p:txBody>
          <a:bodyPr/>
          <a:lstStyle>
            <a:lvl1pPr>
              <a:defRPr/>
            </a:lvl1pPr>
          </a:lstStyle>
          <a:p>
            <a:r>
              <a:rPr lang="en-US" altLang="ja-JP" dirty="0"/>
              <a:t>Slide </a:t>
            </a:r>
            <a:fld id="{03EAECF6-03B2-4BB0-9630-EC8C404B9C85}" type="slidenum">
              <a:rPr lang="en-US" altLang="ja-JP"/>
              <a:pPr/>
              <a:t>‹#›</a:t>
            </a:fld>
            <a:endParaRPr lang="en-US" altLang="ja-JP"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B94AB3E6-88ED-48EF-AB60-99B4A2D8B12B}" type="datetimeFigureOut">
              <a:rPr lang="ko-KR" altLang="en-US" smtClean="0"/>
              <a:pPr/>
              <a:t>2015-09-14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p14="http://schemas.microsoft.com/office/powerpoint/2010/main" xmlns="" val="218516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94AB3E6-88ED-48EF-AB60-99B4A2D8B12B}" type="datetimeFigureOut">
              <a:rPr lang="ko-KR" altLang="en-US" smtClean="0"/>
              <a:pPr/>
              <a:t>2015-09-14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p14="http://schemas.microsoft.com/office/powerpoint/2010/main" xmlns="" val="190965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B94AB3E6-88ED-48EF-AB60-99B4A2D8B12B}" type="datetimeFigureOut">
              <a:rPr lang="ko-KR" altLang="en-US" smtClean="0"/>
              <a:pPr/>
              <a:t>2015-09-14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p14="http://schemas.microsoft.com/office/powerpoint/2010/main" xmlns="" val="68696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B94AB3E6-88ED-48EF-AB60-99B4A2D8B12B}" type="datetimeFigureOut">
              <a:rPr lang="ko-KR" altLang="en-US" smtClean="0"/>
              <a:pPr/>
              <a:t>2015-09-14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p14="http://schemas.microsoft.com/office/powerpoint/2010/main" xmlns="" val="3130660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ja-JP" altLang="en-US" dirty="0" smtClean="0"/>
              <a:t>マスタ タイトルの書式設定</a:t>
            </a:r>
            <a:endParaRPr lang="en-US" altLang="ja-JP"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altLang="ja-JP"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dirty="0" smtClean="0"/>
              <a:t>Jan 2015</a:t>
            </a:r>
            <a:endParaRPr lang="en-US" altLang="ja-JP"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dirty="0" smtClean="0"/>
              <a:t>Shoichi Kitazawa(ATR)</a:t>
            </a:r>
            <a:endParaRPr lang="en-US" altLang="ja-JP"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dirty="0"/>
              <a:t>Slide </a:t>
            </a:r>
            <a:fld id="{E8D8FCEF-815D-46A3-BED4-14D99570ADD6}" type="slidenum">
              <a:rPr lang="en-US" altLang="ja-JP"/>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w="9525">
            <a:noFill/>
            <a:miter lim="800000"/>
            <a:headEnd/>
            <a:tailEnd/>
          </a:ln>
          <a:effectLst/>
        </p:spPr>
        <p:txBody>
          <a:bodyPr lIns="0" tIns="0" rIns="0" bIns="0" anchor="b">
            <a:spAutoFit/>
          </a:bodyPr>
          <a:lstStyle/>
          <a:p>
            <a:pPr marL="712788"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charset="-128"/>
              </a:rPr>
              <a:t>doc.: IEEE </a:t>
            </a:r>
            <a:r>
              <a:rPr lang="en-US" altLang="ja-JP" sz="1400" b="1" dirty="0" smtClean="0">
                <a:ea typeface="ＭＳ Ｐゴシック" charset="-128"/>
              </a:rPr>
              <a:t>802. </a:t>
            </a:r>
            <a:r>
              <a:rPr lang="en-US" altLang="ja-JP" sz="1400" b="1" dirty="0" smtClean="0">
                <a:ea typeface="ＭＳ Ｐゴシック" charset="-128"/>
              </a:rPr>
              <a:t>15-15-0716-00-007a</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ja-JP" altLang="en-US" dirty="0"/>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ltLang="ja-JP"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1" r:id="rId4"/>
    <p:sldLayoutId id="2147483655" r:id="rId5"/>
  </p:sldLayoutIdLst>
  <p:timing>
    <p:tnLst>
      <p:par>
        <p:cTn id="1" dur="indefinite" restart="never" nodeType="tmRoot"/>
      </p:par>
    </p:tnLst>
  </p:timing>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AB3E6-88ED-48EF-AB60-99B4A2D8B12B}" type="datetimeFigureOut">
              <a:rPr lang="ko-KR" altLang="en-US" smtClean="0"/>
              <a:pPr/>
              <a:t>2015-09-14</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D4505-FB16-4A82-BEA6-46A3A6A8740E}" type="slidenum">
              <a:rPr lang="ko-KR" altLang="en-US" smtClean="0"/>
              <a:pPr/>
              <a:t>‹#›</a:t>
            </a:fld>
            <a:endParaRPr lang="ko-KR" altLang="en-US"/>
          </a:p>
        </p:txBody>
      </p:sp>
    </p:spTree>
    <p:extLst>
      <p:ext uri="{BB962C8B-B14F-4D97-AF65-F5344CB8AC3E}">
        <p14:creationId xmlns:p14="http://schemas.microsoft.com/office/powerpoint/2010/main" xmlns="" val="42900680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id="1" dur="indefinite" restart="never" nodeType="tmRoot"/>
      </p:par>
    </p:tnLst>
  </p:timing>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4344988" y="6475413"/>
            <a:ext cx="530225" cy="182562"/>
          </a:xfrm>
        </p:spPr>
        <p:txBody>
          <a:bodyPr/>
          <a:lstStyle/>
          <a:p>
            <a:r>
              <a:rPr lang="en-US" altLang="en-US" dirty="0"/>
              <a:t>Slide </a:t>
            </a:r>
            <a:fld id="{DBBDA2B1-3CDE-4B0E-A2E7-5B85571E701A}" type="slidenum">
              <a:rPr lang="en-US" altLang="en-US"/>
              <a:pPr/>
              <a:t>1</a:t>
            </a:fld>
            <a:endParaRPr lang="en-US" altLang="en-US" dirty="0"/>
          </a:p>
        </p:txBody>
      </p:sp>
      <p:sp>
        <p:nvSpPr>
          <p:cNvPr id="8" name="Rectangle 3"/>
          <p:cNvSpPr>
            <a:spLocks noChangeArrowheads="1"/>
          </p:cNvSpPr>
          <p:nvPr/>
        </p:nvSpPr>
        <p:spPr bwMode="auto">
          <a:xfrm>
            <a:off x="152400" y="609600"/>
            <a:ext cx="8991600" cy="53347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r>
              <a:rPr lang="en-US" altLang="en-US" sz="1600" b="1" dirty="0">
                <a:solidFill>
                  <a:schemeClr val="tx2"/>
                </a:solidFill>
              </a:rPr>
              <a:t>Submission </a:t>
            </a:r>
            <a:r>
              <a:rPr lang="en-US" altLang="en-US" sz="1600" b="1" dirty="0" smtClean="0">
                <a:solidFill>
                  <a:schemeClr val="tx2"/>
                </a:solidFill>
              </a:rPr>
              <a:t>Title:</a:t>
            </a:r>
            <a:r>
              <a:rPr lang="en-US" altLang="en-US" sz="1600" dirty="0" smtClean="0">
                <a:solidFill>
                  <a:schemeClr val="tx2"/>
                </a:solidFill>
              </a:rPr>
              <a:t> </a:t>
            </a:r>
            <a:r>
              <a:rPr lang="en-US" altLang="en-US" sz="1600" b="1" dirty="0" smtClean="0">
                <a:solidFill>
                  <a:schemeClr val="tx2"/>
                </a:solidFill>
              </a:rPr>
              <a:t>Necessity Review of Channel Models for LED-ID LOS Applications</a:t>
            </a:r>
            <a:endParaRPr lang="en-US" altLang="en-US" sz="1600" b="1" dirty="0">
              <a:solidFill>
                <a:schemeClr val="tx2"/>
              </a:solidFill>
            </a:endParaRPr>
          </a:p>
          <a:p>
            <a:endParaRPr lang="en-US" altLang="en-US" sz="1600" b="1" dirty="0" smtClean="0">
              <a:solidFill>
                <a:schemeClr val="tx2"/>
              </a:solidFill>
            </a:endParaRPr>
          </a:p>
          <a:p>
            <a:r>
              <a:rPr lang="en-US" altLang="en-US" sz="1600" b="1" dirty="0" smtClean="0">
                <a:solidFill>
                  <a:schemeClr val="tx2"/>
                </a:solidFill>
              </a:rPr>
              <a:t>Date </a:t>
            </a:r>
            <a:r>
              <a:rPr lang="en-US" altLang="en-US" sz="1600" b="1" dirty="0">
                <a:solidFill>
                  <a:schemeClr val="tx2"/>
                </a:solidFill>
              </a:rPr>
              <a:t>Submitted: </a:t>
            </a:r>
            <a:r>
              <a:rPr lang="en-US" altLang="en-US" sz="1600" dirty="0" smtClean="0">
                <a:solidFill>
                  <a:schemeClr val="tx2"/>
                </a:solidFill>
              </a:rPr>
              <a:t>Sep. 15, 2015</a:t>
            </a:r>
            <a:r>
              <a:rPr lang="en-US" altLang="en-US" sz="1600" dirty="0">
                <a:solidFill>
                  <a:schemeClr val="tx2"/>
                </a:solidFill>
              </a:rPr>
              <a:t>	</a:t>
            </a:r>
          </a:p>
          <a:p>
            <a:r>
              <a:rPr lang="en-US" altLang="en-US" sz="1600" b="1" dirty="0" smtClean="0">
                <a:solidFill>
                  <a:schemeClr val="tx2"/>
                </a:solidFill>
              </a:rPr>
              <a:t>Source:</a:t>
            </a:r>
            <a:r>
              <a:rPr lang="en-US" altLang="en-US" sz="1600" dirty="0" smtClean="0">
                <a:solidFill>
                  <a:schemeClr val="tx2"/>
                </a:solidFill>
              </a:rPr>
              <a:t> </a:t>
            </a:r>
            <a:r>
              <a:rPr lang="en-US" altLang="en-US" sz="1300" dirty="0" err="1" smtClean="0">
                <a:solidFill>
                  <a:schemeClr val="tx2"/>
                </a:solidFill>
              </a:rPr>
              <a:t>Ja</a:t>
            </a:r>
            <a:r>
              <a:rPr lang="en-US" altLang="ko-KR" sz="1300" dirty="0" err="1" smtClean="0"/>
              <a:t>esang</a:t>
            </a:r>
            <a:r>
              <a:rPr lang="en-US" altLang="ko-KR" sz="1300" dirty="0" smtClean="0"/>
              <a:t> Cha, </a:t>
            </a:r>
            <a:r>
              <a:rPr lang="en-US" altLang="ko-KR" sz="1300" dirty="0" err="1" smtClean="0"/>
              <a:t>Yeong</a:t>
            </a:r>
            <a:r>
              <a:rPr lang="en-US" altLang="ko-KR" sz="1300" dirty="0" smtClean="0"/>
              <a:t> Min Jang, </a:t>
            </a:r>
            <a:r>
              <a:rPr lang="en-US" altLang="ko-KR" sz="1300" dirty="0" err="1" smtClean="0"/>
              <a:t>Soo</a:t>
            </a:r>
            <a:r>
              <a:rPr lang="en-US" altLang="ko-KR" sz="1300" dirty="0" smtClean="0"/>
              <a:t>-Young Chang, </a:t>
            </a:r>
            <a:r>
              <a:rPr lang="en-US" altLang="ko-KR" sz="1300" dirty="0" err="1" smtClean="0"/>
              <a:t>Sebong</a:t>
            </a:r>
            <a:r>
              <a:rPr lang="en-US" altLang="ko-KR" sz="1300" dirty="0" smtClean="0"/>
              <a:t> Jang, </a:t>
            </a:r>
            <a:r>
              <a:rPr lang="en-US" altLang="ko-KR" sz="1300" dirty="0" err="1" smtClean="0"/>
              <a:t>Jaekwon</a:t>
            </a:r>
            <a:r>
              <a:rPr lang="en-US" altLang="ko-KR" sz="1300" dirty="0" smtClean="0"/>
              <a:t> Shin, </a:t>
            </a:r>
            <a:r>
              <a:rPr lang="en-US" altLang="ko-KR" sz="1300" dirty="0" err="1" smtClean="0"/>
              <a:t>Daehyeon</a:t>
            </a:r>
            <a:r>
              <a:rPr lang="en-US" altLang="ko-KR" sz="1300" dirty="0" smtClean="0"/>
              <a:t> Kim, and </a:t>
            </a:r>
            <a:r>
              <a:rPr lang="en-US" altLang="ko-KR" sz="1300" dirty="0" err="1" smtClean="0"/>
              <a:t>Junghoon</a:t>
            </a:r>
            <a:r>
              <a:rPr lang="en-US" altLang="ko-KR" sz="1300" dirty="0" smtClean="0"/>
              <a:t> Lee</a:t>
            </a:r>
            <a:endParaRPr lang="en-US" altLang="en-US" sz="1300" dirty="0" smtClean="0">
              <a:solidFill>
                <a:schemeClr val="tx2"/>
              </a:solidFill>
            </a:endParaRPr>
          </a:p>
          <a:p>
            <a:r>
              <a:rPr lang="en-US" altLang="en-US" sz="1600" b="1" dirty="0" smtClean="0">
                <a:solidFill>
                  <a:schemeClr val="tx2"/>
                </a:solidFill>
              </a:rPr>
              <a:t>Company</a:t>
            </a:r>
            <a:r>
              <a:rPr lang="en-US" altLang="en-US" b="1" dirty="0" smtClean="0">
                <a:solidFill>
                  <a:schemeClr val="tx2"/>
                </a:solidFill>
              </a:rPr>
              <a:t>:</a:t>
            </a:r>
            <a:r>
              <a:rPr lang="en-US" altLang="en-US" dirty="0" smtClean="0">
                <a:solidFill>
                  <a:schemeClr val="tx2"/>
                </a:solidFill>
              </a:rPr>
              <a:t> SNUST, </a:t>
            </a:r>
            <a:r>
              <a:rPr lang="en-US" altLang="en-US" dirty="0" err="1" smtClean="0">
                <a:solidFill>
                  <a:schemeClr val="tx2"/>
                </a:solidFill>
              </a:rPr>
              <a:t>Kookmin</a:t>
            </a:r>
            <a:r>
              <a:rPr lang="en-US" altLang="en-US" dirty="0" smtClean="0">
                <a:solidFill>
                  <a:schemeClr val="tx2"/>
                </a:solidFill>
              </a:rPr>
              <a:t> Univ., SYCA, </a:t>
            </a:r>
            <a:r>
              <a:rPr lang="en-US" altLang="en-US" dirty="0" err="1" smtClean="0">
                <a:solidFill>
                  <a:schemeClr val="tx2"/>
                </a:solidFill>
              </a:rPr>
              <a:t>Kimin</a:t>
            </a:r>
            <a:r>
              <a:rPr lang="en-US" altLang="en-US" dirty="0" smtClean="0">
                <a:solidFill>
                  <a:schemeClr val="tx2"/>
                </a:solidFill>
              </a:rPr>
              <a:t> Electronics Co., Ltd, </a:t>
            </a:r>
            <a:r>
              <a:rPr lang="en-US" altLang="en-US" dirty="0" err="1" smtClean="0">
                <a:solidFill>
                  <a:schemeClr val="tx2"/>
                </a:solidFill>
              </a:rPr>
              <a:t>Fivetek</a:t>
            </a:r>
            <a:r>
              <a:rPr lang="en-US" altLang="en-US" dirty="0" smtClean="0">
                <a:solidFill>
                  <a:schemeClr val="tx2"/>
                </a:solidFill>
              </a:rPr>
              <a:t> Co., Ltd, </a:t>
            </a:r>
            <a:r>
              <a:rPr lang="en-US" altLang="en-US" dirty="0" err="1" smtClean="0">
                <a:solidFill>
                  <a:schemeClr val="tx2"/>
                </a:solidFill>
              </a:rPr>
              <a:t>Namuga</a:t>
            </a:r>
            <a:r>
              <a:rPr lang="en-US" altLang="en-US" dirty="0" smtClean="0">
                <a:solidFill>
                  <a:schemeClr val="tx2"/>
                </a:solidFill>
              </a:rPr>
              <a:t> Co., Ltd, and Dong Seoul Univ.</a:t>
            </a:r>
            <a:endParaRPr kumimoji="1" lang="en-US" altLang="zh-TW" dirty="0" smtClean="0"/>
          </a:p>
          <a:p>
            <a:r>
              <a:rPr lang="en-US" altLang="en-US" sz="1600" dirty="0" smtClean="0">
                <a:solidFill>
                  <a:schemeClr val="tx2"/>
                </a:solidFill>
              </a:rPr>
              <a:t>Address: Seoul National University of Science &amp; Tech. (SNUST), Seoul, Korea, Voice: +82-2-970-6799</a:t>
            </a:r>
          </a:p>
          <a:p>
            <a:r>
              <a:rPr lang="en-US" altLang="en-US" sz="1600" dirty="0" smtClean="0">
                <a:solidFill>
                  <a:schemeClr val="tx2"/>
                </a:solidFill>
              </a:rPr>
              <a:t>email: </a:t>
            </a:r>
            <a:r>
              <a:rPr lang="en-US" altLang="en-US" sz="1600" dirty="0">
                <a:solidFill>
                  <a:schemeClr val="tx2"/>
                </a:solidFill>
              </a:rPr>
              <a:t>chajs@seoultech.ac.kr	</a:t>
            </a:r>
            <a:endParaRPr lang="en-US" altLang="en-US" sz="1600" dirty="0" smtClean="0">
              <a:solidFill>
                <a:schemeClr val="tx2"/>
              </a:solidFill>
            </a:endParaRPr>
          </a:p>
          <a:p>
            <a:endParaRPr lang="en-US" altLang="en-US" sz="1600" dirty="0">
              <a:solidFill>
                <a:schemeClr val="tx2"/>
              </a:solidFill>
            </a:endParaRPr>
          </a:p>
          <a:p>
            <a:pPr>
              <a:spcBef>
                <a:spcPts val="600"/>
              </a:spcBef>
              <a:spcAft>
                <a:spcPts val="600"/>
              </a:spcAft>
            </a:pPr>
            <a:r>
              <a:rPr lang="en-US" altLang="en-US" sz="1600" b="1" dirty="0">
                <a:solidFill>
                  <a:schemeClr val="tx2"/>
                </a:solidFill>
              </a:rPr>
              <a:t>Re</a:t>
            </a:r>
            <a:r>
              <a:rPr lang="en-US" altLang="en-US" sz="1600" b="1" dirty="0" smtClean="0">
                <a:solidFill>
                  <a:schemeClr val="tx2"/>
                </a:solidFill>
              </a:rPr>
              <a:t>:   </a:t>
            </a:r>
            <a:r>
              <a:rPr lang="en-US" altLang="en-US" sz="1600" dirty="0" smtClean="0">
                <a:solidFill>
                  <a:schemeClr val="tx2"/>
                </a:solidFill>
              </a:rPr>
              <a:t>TCD of 802.15.7r1</a:t>
            </a:r>
          </a:p>
          <a:p>
            <a:pPr>
              <a:spcBef>
                <a:spcPts val="100"/>
              </a:spcBef>
              <a:spcAft>
                <a:spcPts val="100"/>
              </a:spcAft>
            </a:pPr>
            <a:r>
              <a:rPr lang="en-US" altLang="en-US" sz="1600" b="1" dirty="0" smtClean="0">
                <a:solidFill>
                  <a:schemeClr val="tx2"/>
                </a:solidFill>
              </a:rPr>
              <a:t>Abstract</a:t>
            </a:r>
            <a:r>
              <a:rPr lang="en-US" altLang="en-US" sz="1600" b="1" dirty="0">
                <a:solidFill>
                  <a:schemeClr val="tx2"/>
                </a:solidFill>
              </a:rPr>
              <a:t>:</a:t>
            </a:r>
            <a:r>
              <a:rPr lang="en-US" altLang="en-US" sz="1600" dirty="0">
                <a:solidFill>
                  <a:schemeClr val="tx2"/>
                </a:solidFill>
              </a:rPr>
              <a:t>	</a:t>
            </a:r>
            <a:r>
              <a:rPr lang="en-US" altLang="en-US" sz="1600" dirty="0" smtClean="0">
                <a:solidFill>
                  <a:schemeClr val="tx2"/>
                </a:solidFill>
              </a:rPr>
              <a:t>Results of review of channel models for LED-ID LOS applications</a:t>
            </a:r>
            <a:endParaRPr lang="en-US" altLang="en-US" sz="1600" dirty="0">
              <a:solidFill>
                <a:schemeClr val="tx2"/>
              </a:solidFill>
            </a:endParaRPr>
          </a:p>
          <a:p>
            <a:pPr>
              <a:spcBef>
                <a:spcPts val="600"/>
              </a:spcBef>
              <a:spcAft>
                <a:spcPts val="600"/>
              </a:spcAft>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 To review of channel models for LED-ID LOS applications</a:t>
            </a:r>
          </a:p>
          <a:p>
            <a:r>
              <a:rPr lang="en-US" altLang="en-US" sz="1600" b="1" dirty="0" smtClean="0">
                <a:solidFill>
                  <a:schemeClr val="tx2"/>
                </a:solidFill>
              </a:rPr>
              <a:t>Notice</a:t>
            </a:r>
            <a:r>
              <a:rPr lang="en-US" altLang="en-US" sz="1600" b="1" dirty="0">
                <a:solidFill>
                  <a:schemeClr val="tx2"/>
                </a:solidFill>
              </a:rPr>
              <a:t>:</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
        <p:nvSpPr>
          <p:cNvPr id="9" name="Footer Placeholder 2"/>
          <p:cNvSpPr>
            <a:spLocks noGrp="1"/>
          </p:cNvSpPr>
          <p:nvPr>
            <p:ph type="ftr" sz="quarter" idx="11"/>
          </p:nvPr>
        </p:nvSpPr>
        <p:spPr>
          <a:xfrm>
            <a:off x="4565848" y="6475413"/>
            <a:ext cx="4254624" cy="184666"/>
          </a:xfrm>
        </p:spPr>
        <p:txBody>
          <a:bodyPr/>
          <a:lstStyle/>
          <a:p>
            <a:r>
              <a:rPr lang="en-US" altLang="ko-KR" dirty="0" err="1"/>
              <a:t>Jaesang</a:t>
            </a:r>
            <a:r>
              <a:rPr lang="en-US" altLang="ko-KR" dirty="0"/>
              <a:t> Cha (</a:t>
            </a:r>
            <a:r>
              <a:rPr lang="en-US" altLang="ko-KR" dirty="0" smtClean="0"/>
              <a:t>SNUST) &amp; </a:t>
            </a:r>
            <a:r>
              <a:rPr lang="en-US" altLang="ko-KR" dirty="0" err="1" smtClean="0"/>
              <a:t>Junghoon</a:t>
            </a:r>
            <a:r>
              <a:rPr lang="en-US" altLang="ko-KR" dirty="0" smtClean="0"/>
              <a:t> Lee (</a:t>
            </a:r>
            <a:r>
              <a:rPr lang="en-US" altLang="en-US" dirty="0" smtClean="0">
                <a:solidFill>
                  <a:schemeClr val="tx2"/>
                </a:solidFill>
              </a:rPr>
              <a:t>Dong Seoul Univ.)</a:t>
            </a:r>
            <a:r>
              <a:rPr lang="en-US" altLang="ko-KR" dirty="0" smtClean="0"/>
              <a:t> </a:t>
            </a:r>
            <a:endParaRPr lang="en-US" altLang="en-US" dirty="0"/>
          </a:p>
        </p:txBody>
      </p:sp>
      <p:sp>
        <p:nvSpPr>
          <p:cNvPr id="10" name="Date Placeholder 1"/>
          <p:cNvSpPr>
            <a:spLocks noGrp="1"/>
          </p:cNvSpPr>
          <p:nvPr>
            <p:ph type="dt" sz="half" idx="10"/>
          </p:nvPr>
        </p:nvSpPr>
        <p:spPr>
          <a:xfrm>
            <a:off x="685800" y="378281"/>
            <a:ext cx="1600200" cy="215444"/>
          </a:xfrm>
        </p:spPr>
        <p:txBody>
          <a:bodyPr/>
          <a:lstStyle/>
          <a:p>
            <a:r>
              <a:rPr lang="de-DE" altLang="en-US" dirty="0" smtClean="0"/>
              <a:t>Sep. 2015</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79512" y="1916832"/>
            <a:ext cx="8784976" cy="3031976"/>
          </a:xfrm>
          <a:ln/>
        </p:spPr>
        <p:txBody>
          <a:bodyPr>
            <a:normAutofit/>
          </a:bodyPr>
          <a:lstStyle/>
          <a:p>
            <a:r>
              <a:rPr lang="en-US" altLang="ko-KR" sz="2000" dirty="0" smtClean="0"/>
              <a:t>Channel Impulse responses at each receiver</a:t>
            </a:r>
          </a:p>
          <a:p>
            <a:pPr marL="0" indent="0">
              <a:buNone/>
            </a:pPr>
            <a:r>
              <a:rPr lang="en-US" altLang="ko-KR" sz="2000" dirty="0" smtClean="0"/>
              <a:t>- </a:t>
            </a:r>
            <a:r>
              <a:rPr lang="en-US" altLang="ko-KR" sz="1800" dirty="0"/>
              <a:t>LOS </a:t>
            </a:r>
            <a:r>
              <a:rPr lang="en-US" altLang="ko-KR" sz="1800" dirty="0" smtClean="0"/>
              <a:t>cases (PD1&amp;2) have a dominant </a:t>
            </a:r>
            <a:r>
              <a:rPr lang="en-US" altLang="ko-KR" sz="1800" dirty="0"/>
              <a:t>LOS signal power and low multipath </a:t>
            </a:r>
            <a:r>
              <a:rPr lang="en-US" altLang="ko-KR" sz="1800" dirty="0" smtClean="0"/>
              <a:t>powers.</a:t>
            </a:r>
          </a:p>
          <a:p>
            <a:pPr marL="0" indent="0">
              <a:buNone/>
            </a:pPr>
            <a:r>
              <a:rPr lang="en-US" altLang="ko-KR" sz="1800" dirty="0" smtClean="0"/>
              <a:t>-  NLOS case (PD3) has a collection of lower power multipath signals.</a:t>
            </a:r>
            <a:endParaRPr lang="en-US" altLang="ko-KR" sz="1800" dirty="0"/>
          </a:p>
          <a:p>
            <a:pPr marL="0" indent="0">
              <a:buNone/>
            </a:pPr>
            <a:endParaRPr lang="en-US" altLang="ko-KR" sz="2000" dirty="0" smtClean="0"/>
          </a:p>
        </p:txBody>
      </p:sp>
      <p:sp>
        <p:nvSpPr>
          <p:cNvPr id="4098" name="Rectangle 2"/>
          <p:cNvSpPr>
            <a:spLocks noGrp="1" noChangeArrowheads="1"/>
          </p:cNvSpPr>
          <p:nvPr>
            <p:ph type="title"/>
          </p:nvPr>
        </p:nvSpPr>
        <p:spPr>
          <a:xfrm>
            <a:off x="760040" y="685800"/>
            <a:ext cx="7772400" cy="1066800"/>
          </a:xfrm>
          <a:ln/>
        </p:spPr>
        <p:txBody>
          <a:bodyPr/>
          <a:lstStyle/>
          <a:p>
            <a:pPr>
              <a:lnSpc>
                <a:spcPts val="3200"/>
              </a:lnSpc>
            </a:pPr>
            <a:r>
              <a:rPr lang="en-US" altLang="ko-KR" sz="3200" dirty="0" smtClean="0"/>
              <a:t>Channels of LED-ID LOS Applications (cont’d)</a:t>
            </a:r>
            <a:endParaRPr lang="ko-KR" altLang="ko-KR" sz="3200" dirty="0" smtClean="0"/>
          </a:p>
        </p:txBody>
      </p:sp>
      <p:sp>
        <p:nvSpPr>
          <p:cNvPr id="15" name="Slide Number Placeholder 3"/>
          <p:cNvSpPr>
            <a:spLocks noGrp="1"/>
          </p:cNvSpPr>
          <p:nvPr>
            <p:ph type="sldNum" sz="quarter" idx="12"/>
          </p:nvPr>
        </p:nvSpPr>
        <p:spPr>
          <a:xfrm>
            <a:off x="4344988" y="6475413"/>
            <a:ext cx="530225" cy="182562"/>
          </a:xfrm>
        </p:spPr>
        <p:txBody>
          <a:bodyPr/>
          <a:lstStyle/>
          <a:p>
            <a:r>
              <a:rPr lang="en-US" altLang="en-US" dirty="0"/>
              <a:t>Slide </a:t>
            </a:r>
            <a:fld id="{DBBDA2B1-3CDE-4B0E-A2E7-5B85571E701A}" type="slidenum">
              <a:rPr lang="en-US" altLang="en-US"/>
              <a:pPr/>
              <a:t>10</a:t>
            </a:fld>
            <a:endParaRPr lang="en-US" altLang="en-US" dirty="0"/>
          </a:p>
        </p:txBody>
      </p:sp>
      <p:sp>
        <p:nvSpPr>
          <p:cNvPr id="17" name="Date Placeholder 1"/>
          <p:cNvSpPr>
            <a:spLocks noGrp="1"/>
          </p:cNvSpPr>
          <p:nvPr>
            <p:ph type="dt" sz="half" idx="10"/>
          </p:nvPr>
        </p:nvSpPr>
        <p:spPr>
          <a:xfrm>
            <a:off x="685800" y="378281"/>
            <a:ext cx="1600200" cy="215444"/>
          </a:xfrm>
        </p:spPr>
        <p:txBody>
          <a:bodyPr/>
          <a:lstStyle/>
          <a:p>
            <a:r>
              <a:rPr lang="de-DE" altLang="en-US" dirty="0" smtClean="0"/>
              <a:t>Sep. 2015</a:t>
            </a:r>
            <a:endParaRPr lang="en-US" altLang="en-US" dirty="0"/>
          </a:p>
        </p:txBody>
      </p:sp>
      <p:sp>
        <p:nvSpPr>
          <p:cNvPr id="4" name="TextBox 3"/>
          <p:cNvSpPr txBox="1"/>
          <p:nvPr/>
        </p:nvSpPr>
        <p:spPr>
          <a:xfrm>
            <a:off x="1485900" y="5844334"/>
            <a:ext cx="504056" cy="276999"/>
          </a:xfrm>
          <a:prstGeom prst="rect">
            <a:avLst/>
          </a:prstGeom>
          <a:noFill/>
        </p:spPr>
        <p:txBody>
          <a:bodyPr wrap="square" rtlCol="0">
            <a:spAutoFit/>
          </a:bodyPr>
          <a:lstStyle/>
          <a:p>
            <a:r>
              <a:rPr lang="en-US" altLang="ko-KR" dirty="0" smtClean="0"/>
              <a:t>PD1</a:t>
            </a:r>
            <a:endParaRPr lang="ko-KR" altLang="en-US" dirty="0"/>
          </a:p>
        </p:txBody>
      </p:sp>
      <p:sp>
        <p:nvSpPr>
          <p:cNvPr id="18" name="TextBox 17"/>
          <p:cNvSpPr txBox="1"/>
          <p:nvPr/>
        </p:nvSpPr>
        <p:spPr>
          <a:xfrm>
            <a:off x="4397544" y="5844335"/>
            <a:ext cx="504056" cy="276999"/>
          </a:xfrm>
          <a:prstGeom prst="rect">
            <a:avLst/>
          </a:prstGeom>
          <a:noFill/>
        </p:spPr>
        <p:txBody>
          <a:bodyPr wrap="square" rtlCol="0">
            <a:spAutoFit/>
          </a:bodyPr>
          <a:lstStyle/>
          <a:p>
            <a:r>
              <a:rPr lang="en-US" altLang="ko-KR" dirty="0" smtClean="0"/>
              <a:t>PD2</a:t>
            </a:r>
            <a:endParaRPr lang="ko-KR" altLang="en-US" dirty="0"/>
          </a:p>
        </p:txBody>
      </p:sp>
      <p:sp>
        <p:nvSpPr>
          <p:cNvPr id="19" name="TextBox 18"/>
          <p:cNvSpPr txBox="1"/>
          <p:nvPr/>
        </p:nvSpPr>
        <p:spPr>
          <a:xfrm>
            <a:off x="7596336" y="5844333"/>
            <a:ext cx="504056" cy="276999"/>
          </a:xfrm>
          <a:prstGeom prst="rect">
            <a:avLst/>
          </a:prstGeom>
          <a:noFill/>
        </p:spPr>
        <p:txBody>
          <a:bodyPr wrap="square" rtlCol="0">
            <a:spAutoFit/>
          </a:bodyPr>
          <a:lstStyle/>
          <a:p>
            <a:r>
              <a:rPr lang="en-US" altLang="ko-KR" dirty="0" smtClean="0"/>
              <a:t>PD3</a:t>
            </a:r>
            <a:endParaRPr lang="ko-KR" altLang="en-US" dirty="0"/>
          </a:p>
        </p:txBody>
      </p:sp>
      <p:pic>
        <p:nvPicPr>
          <p:cNvPr id="6" name="그림 5"/>
          <p:cNvPicPr>
            <a:picLocks noChangeAspect="1"/>
          </p:cNvPicPr>
          <p:nvPr/>
        </p:nvPicPr>
        <p:blipFill>
          <a:blip r:embed="rId3" cstate="print"/>
          <a:stretch>
            <a:fillRect/>
          </a:stretch>
        </p:blipFill>
        <p:spPr>
          <a:xfrm>
            <a:off x="-52622" y="3252045"/>
            <a:ext cx="3376204" cy="2534905"/>
          </a:xfrm>
          <a:prstGeom prst="rect">
            <a:avLst/>
          </a:prstGeom>
        </p:spPr>
      </p:pic>
      <p:pic>
        <p:nvPicPr>
          <p:cNvPr id="7" name="그림 6"/>
          <p:cNvPicPr>
            <a:picLocks noChangeAspect="1"/>
          </p:cNvPicPr>
          <p:nvPr/>
        </p:nvPicPr>
        <p:blipFill>
          <a:blip r:embed="rId4" cstate="print"/>
          <a:stretch>
            <a:fillRect/>
          </a:stretch>
        </p:blipFill>
        <p:spPr>
          <a:xfrm>
            <a:off x="3039197" y="3299239"/>
            <a:ext cx="3335455" cy="2504310"/>
          </a:xfrm>
          <a:prstGeom prst="rect">
            <a:avLst/>
          </a:prstGeom>
        </p:spPr>
      </p:pic>
      <p:pic>
        <p:nvPicPr>
          <p:cNvPr id="8" name="그림 7"/>
          <p:cNvPicPr>
            <a:picLocks noChangeAspect="1"/>
          </p:cNvPicPr>
          <p:nvPr/>
        </p:nvPicPr>
        <p:blipFill>
          <a:blip r:embed="rId5" cstate="print"/>
          <a:stretch>
            <a:fillRect/>
          </a:stretch>
        </p:blipFill>
        <p:spPr>
          <a:xfrm>
            <a:off x="6090267" y="3312231"/>
            <a:ext cx="3263447" cy="2491318"/>
          </a:xfrm>
          <a:prstGeom prst="rect">
            <a:avLst/>
          </a:prstGeom>
        </p:spPr>
      </p:pic>
      <p:sp>
        <p:nvSpPr>
          <p:cNvPr id="9" name="직사각형 8"/>
          <p:cNvSpPr/>
          <p:nvPr/>
        </p:nvSpPr>
        <p:spPr>
          <a:xfrm>
            <a:off x="827584" y="6029992"/>
            <a:ext cx="1625766" cy="276999"/>
          </a:xfrm>
          <a:prstGeom prst="rect">
            <a:avLst/>
          </a:prstGeom>
        </p:spPr>
        <p:txBody>
          <a:bodyPr wrap="none">
            <a:spAutoFit/>
          </a:bodyPr>
          <a:lstStyle/>
          <a:p>
            <a:r>
              <a:rPr lang="en-US" altLang="ko-KR" dirty="0" smtClean="0"/>
              <a:t>(LOS </a:t>
            </a:r>
            <a:r>
              <a:rPr lang="en-US" altLang="ko-KR" dirty="0"/>
              <a:t>from both </a:t>
            </a:r>
            <a:r>
              <a:rPr lang="en-US" altLang="ko-KR" dirty="0" smtClean="0"/>
              <a:t>LEDs)</a:t>
            </a:r>
            <a:endParaRPr lang="en-US" altLang="ko-KR" dirty="0"/>
          </a:p>
        </p:txBody>
      </p:sp>
      <p:sp>
        <p:nvSpPr>
          <p:cNvPr id="10" name="직사각형 9"/>
          <p:cNvSpPr/>
          <p:nvPr/>
        </p:nvSpPr>
        <p:spPr>
          <a:xfrm>
            <a:off x="3464231" y="6032321"/>
            <a:ext cx="2784737" cy="276999"/>
          </a:xfrm>
          <a:prstGeom prst="rect">
            <a:avLst/>
          </a:prstGeom>
        </p:spPr>
        <p:txBody>
          <a:bodyPr wrap="none">
            <a:spAutoFit/>
          </a:bodyPr>
          <a:lstStyle/>
          <a:p>
            <a:r>
              <a:rPr lang="en-US" altLang="ko-KR" dirty="0" smtClean="0"/>
              <a:t>(LOS </a:t>
            </a:r>
            <a:r>
              <a:rPr lang="en-US" altLang="ko-KR" dirty="0"/>
              <a:t>from LED2 and NLOS from </a:t>
            </a:r>
            <a:r>
              <a:rPr lang="en-US" altLang="ko-KR" dirty="0" smtClean="0"/>
              <a:t>LED1)</a:t>
            </a:r>
            <a:endParaRPr lang="en-US" altLang="ko-KR" dirty="0"/>
          </a:p>
        </p:txBody>
      </p:sp>
      <p:sp>
        <p:nvSpPr>
          <p:cNvPr id="11" name="직사각형 10"/>
          <p:cNvSpPr/>
          <p:nvPr/>
        </p:nvSpPr>
        <p:spPr>
          <a:xfrm>
            <a:off x="7065466" y="6032321"/>
            <a:ext cx="1736373" cy="276999"/>
          </a:xfrm>
          <a:prstGeom prst="rect">
            <a:avLst/>
          </a:prstGeom>
        </p:spPr>
        <p:txBody>
          <a:bodyPr wrap="none">
            <a:spAutoFit/>
          </a:bodyPr>
          <a:lstStyle/>
          <a:p>
            <a:r>
              <a:rPr lang="en-US" altLang="ko-KR" dirty="0" smtClean="0"/>
              <a:t>(NLOS </a:t>
            </a:r>
            <a:r>
              <a:rPr lang="en-US" altLang="ko-KR" dirty="0"/>
              <a:t>from both </a:t>
            </a:r>
            <a:r>
              <a:rPr lang="en-US" altLang="ko-KR" dirty="0" smtClean="0"/>
              <a:t>LEDs)</a:t>
            </a:r>
            <a:endParaRPr lang="ko-KR" altLang="en-US" dirty="0"/>
          </a:p>
        </p:txBody>
      </p:sp>
      <p:sp>
        <p:nvSpPr>
          <p:cNvPr id="13" name="직사각형 12"/>
          <p:cNvSpPr/>
          <p:nvPr/>
        </p:nvSpPr>
        <p:spPr bwMode="auto">
          <a:xfrm>
            <a:off x="107504" y="3140968"/>
            <a:ext cx="6141464" cy="3166023"/>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25" name="직사각형 24"/>
          <p:cNvSpPr/>
          <p:nvPr/>
        </p:nvSpPr>
        <p:spPr>
          <a:xfrm>
            <a:off x="2591468" y="3066215"/>
            <a:ext cx="1516762" cy="307777"/>
          </a:xfrm>
          <a:prstGeom prst="rect">
            <a:avLst/>
          </a:prstGeom>
        </p:spPr>
        <p:txBody>
          <a:bodyPr wrap="none">
            <a:spAutoFit/>
          </a:bodyPr>
          <a:lstStyle/>
          <a:p>
            <a:r>
              <a:rPr lang="en-US" altLang="ko-KR" sz="1400" dirty="0" smtClean="0">
                <a:solidFill>
                  <a:srgbClr val="FF0000"/>
                </a:solidFill>
              </a:rPr>
              <a:t>LOS circumstance</a:t>
            </a:r>
            <a:endParaRPr lang="en-US" altLang="ko-KR" sz="1400" dirty="0">
              <a:solidFill>
                <a:srgbClr val="FF0000"/>
              </a:solidFill>
            </a:endParaRPr>
          </a:p>
        </p:txBody>
      </p:sp>
      <p:sp>
        <p:nvSpPr>
          <p:cNvPr id="20" name="Footer Placeholder 2"/>
          <p:cNvSpPr>
            <a:spLocks noGrp="1"/>
          </p:cNvSpPr>
          <p:nvPr>
            <p:ph type="ftr" sz="quarter" idx="11"/>
          </p:nvPr>
        </p:nvSpPr>
        <p:spPr>
          <a:xfrm>
            <a:off x="4565848" y="6475413"/>
            <a:ext cx="4254624" cy="184666"/>
          </a:xfrm>
        </p:spPr>
        <p:txBody>
          <a:bodyPr/>
          <a:lstStyle/>
          <a:p>
            <a:r>
              <a:rPr lang="en-US" altLang="ko-KR" dirty="0" err="1"/>
              <a:t>Jaesang</a:t>
            </a:r>
            <a:r>
              <a:rPr lang="en-US" altLang="ko-KR" dirty="0"/>
              <a:t> Cha (</a:t>
            </a:r>
            <a:r>
              <a:rPr lang="en-US" altLang="ko-KR" dirty="0" smtClean="0"/>
              <a:t>SNUST) &amp; </a:t>
            </a:r>
            <a:r>
              <a:rPr lang="en-US" altLang="ko-KR" dirty="0" err="1" smtClean="0"/>
              <a:t>Junghoon</a:t>
            </a:r>
            <a:r>
              <a:rPr lang="en-US" altLang="ko-KR" dirty="0" smtClean="0"/>
              <a:t> Lee (</a:t>
            </a:r>
            <a:r>
              <a:rPr lang="en-US" altLang="en-US" dirty="0" smtClean="0">
                <a:solidFill>
                  <a:schemeClr val="tx2"/>
                </a:solidFill>
              </a:rPr>
              <a:t>Dong Seoul Univ.)</a:t>
            </a:r>
            <a:r>
              <a:rPr lang="en-US" altLang="ko-KR" dirty="0" smtClean="0"/>
              <a:t> </a:t>
            </a:r>
            <a:endParaRPr lang="en-US" altLang="en-US" dirty="0"/>
          </a:p>
        </p:txBody>
      </p:sp>
    </p:spTree>
    <p:extLst>
      <p:ext uri="{BB962C8B-B14F-4D97-AF65-F5344CB8AC3E}">
        <p14:creationId xmlns:p14="http://schemas.microsoft.com/office/powerpoint/2010/main" xmlns="" val="1446105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51520" y="1981200"/>
            <a:ext cx="8640960" cy="4328120"/>
          </a:xfrm>
          <a:ln/>
        </p:spPr>
        <p:txBody>
          <a:bodyPr>
            <a:normAutofit fontScale="92500" lnSpcReduction="10000"/>
          </a:bodyPr>
          <a:lstStyle/>
          <a:p>
            <a:r>
              <a:rPr lang="en-US" altLang="ko-KR" sz="2000" dirty="0" smtClean="0"/>
              <a:t>Numeric analysis of channel impulse responses</a:t>
            </a:r>
          </a:p>
          <a:p>
            <a:endParaRPr lang="en-US" altLang="ko-KR" sz="2000" dirty="0" smtClean="0"/>
          </a:p>
          <a:p>
            <a:endParaRPr lang="en-US" altLang="ko-KR" sz="2000" dirty="0"/>
          </a:p>
          <a:p>
            <a:endParaRPr lang="en-US" altLang="ko-KR" sz="2000" dirty="0" smtClean="0"/>
          </a:p>
          <a:p>
            <a:endParaRPr lang="en-US" altLang="ko-KR" sz="2000" dirty="0"/>
          </a:p>
          <a:p>
            <a:endParaRPr lang="en-US" altLang="ko-KR" sz="2000" dirty="0" smtClean="0"/>
          </a:p>
          <a:p>
            <a:endParaRPr lang="en-US" altLang="ko-KR" sz="2000" dirty="0"/>
          </a:p>
          <a:p>
            <a:endParaRPr lang="en-US" altLang="ko-KR" sz="2000" dirty="0" smtClean="0"/>
          </a:p>
          <a:p>
            <a:endParaRPr lang="en-US" altLang="ko-KR" sz="500" dirty="0" smtClean="0"/>
          </a:p>
          <a:p>
            <a:r>
              <a:rPr lang="en-US" altLang="ko-KR" sz="2000" dirty="0" smtClean="0"/>
              <a:t>LOS cases : PDs 1&amp;2</a:t>
            </a:r>
          </a:p>
          <a:p>
            <a:pPr marL="0" indent="0">
              <a:buNone/>
            </a:pPr>
            <a:r>
              <a:rPr lang="en-US" altLang="ko-KR" sz="2000" dirty="0"/>
              <a:t> </a:t>
            </a:r>
            <a:r>
              <a:rPr lang="en-US" altLang="ko-KR" sz="2000" dirty="0" smtClean="0"/>
              <a:t>    - </a:t>
            </a:r>
            <a:r>
              <a:rPr lang="en-US" altLang="ko-KR" sz="2000" dirty="0"/>
              <a:t>RMS delay </a:t>
            </a:r>
            <a:r>
              <a:rPr lang="en-US" altLang="ko-KR" sz="2000" dirty="0" smtClean="0"/>
              <a:t>spread : 3.7~4.6ns</a:t>
            </a:r>
            <a:endParaRPr lang="en-US" altLang="ko-KR" sz="2000" dirty="0"/>
          </a:p>
          <a:p>
            <a:endParaRPr lang="en-US" altLang="ko-KR" sz="900" dirty="0" smtClean="0"/>
          </a:p>
          <a:p>
            <a:r>
              <a:rPr lang="en-US" altLang="ko-KR" sz="2000" dirty="0" smtClean="0"/>
              <a:t>NLOS case : PD 3</a:t>
            </a:r>
          </a:p>
          <a:p>
            <a:pPr marL="0" indent="0">
              <a:buNone/>
            </a:pPr>
            <a:r>
              <a:rPr lang="en-US" altLang="ko-KR" sz="2000" dirty="0" smtClean="0"/>
              <a:t>     </a:t>
            </a:r>
            <a:r>
              <a:rPr lang="en-US" altLang="ko-KR" sz="2000" dirty="0"/>
              <a:t>- RMS delay spread : </a:t>
            </a:r>
            <a:r>
              <a:rPr lang="en-US" altLang="ko-KR" sz="2000" dirty="0" smtClean="0"/>
              <a:t>17ns</a:t>
            </a:r>
            <a:endParaRPr lang="en-US" altLang="ko-KR" sz="2000" dirty="0"/>
          </a:p>
        </p:txBody>
      </p:sp>
      <p:sp>
        <p:nvSpPr>
          <p:cNvPr id="15" name="Slide Number Placeholder 3"/>
          <p:cNvSpPr>
            <a:spLocks noGrp="1"/>
          </p:cNvSpPr>
          <p:nvPr>
            <p:ph type="sldNum" sz="quarter" idx="12"/>
          </p:nvPr>
        </p:nvSpPr>
        <p:spPr>
          <a:xfrm>
            <a:off x="4344988" y="6475413"/>
            <a:ext cx="530225" cy="182562"/>
          </a:xfrm>
        </p:spPr>
        <p:txBody>
          <a:bodyPr/>
          <a:lstStyle/>
          <a:p>
            <a:r>
              <a:rPr lang="en-US" altLang="en-US" dirty="0"/>
              <a:t>Slide </a:t>
            </a:r>
            <a:fld id="{DBBDA2B1-3CDE-4B0E-A2E7-5B85571E701A}" type="slidenum">
              <a:rPr lang="en-US" altLang="en-US"/>
              <a:pPr/>
              <a:t>11</a:t>
            </a:fld>
            <a:endParaRPr lang="en-US" altLang="en-US" dirty="0"/>
          </a:p>
        </p:txBody>
      </p:sp>
      <p:sp>
        <p:nvSpPr>
          <p:cNvPr id="17" name="Date Placeholder 1"/>
          <p:cNvSpPr>
            <a:spLocks noGrp="1"/>
          </p:cNvSpPr>
          <p:nvPr>
            <p:ph type="dt" sz="half" idx="10"/>
          </p:nvPr>
        </p:nvSpPr>
        <p:spPr>
          <a:xfrm>
            <a:off x="685800" y="378281"/>
            <a:ext cx="1600200" cy="215444"/>
          </a:xfrm>
        </p:spPr>
        <p:txBody>
          <a:bodyPr/>
          <a:lstStyle/>
          <a:p>
            <a:r>
              <a:rPr lang="de-DE" altLang="en-US" dirty="0" smtClean="0"/>
              <a:t>Sep. 2015</a:t>
            </a:r>
            <a:endParaRPr lang="en-US" altLang="en-US" dirty="0"/>
          </a:p>
        </p:txBody>
      </p:sp>
      <p:graphicFrame>
        <p:nvGraphicFramePr>
          <p:cNvPr id="10" name="표 9"/>
          <p:cNvGraphicFramePr>
            <a:graphicFrameLocks noGrp="1"/>
          </p:cNvGraphicFramePr>
          <p:nvPr>
            <p:extLst>
              <p:ext uri="{D42A27DB-BD31-4B8C-83A1-F6EECF244321}">
                <p14:modId xmlns:mc="http://schemas.openxmlformats.org/markup-compatibility/2006" xmlns:p14="http://schemas.microsoft.com/office/powerpoint/2010/main" xmlns="" xmlns:a14="http://schemas.microsoft.com/office/drawing/2010/main" val="3461358059"/>
              </p:ext>
            </p:extLst>
          </p:nvPr>
        </p:nvGraphicFramePr>
        <p:xfrm>
          <a:off x="611561" y="2420888"/>
          <a:ext cx="7920878" cy="1997038"/>
        </p:xfrm>
        <a:graphic>
          <a:graphicData uri="http://schemas.openxmlformats.org/drawingml/2006/table">
            <a:tbl>
              <a:tblPr firstRow="1" bandRow="1">
                <a:tableStyleId>{073A0DAA-6AF3-43AB-8588-CEC1D06C72B9}</a:tableStyleId>
              </a:tblPr>
              <a:tblGrid>
                <a:gridCol w="1218831"/>
                <a:gridCol w="1531693"/>
                <a:gridCol w="1897546"/>
                <a:gridCol w="1636404"/>
                <a:gridCol w="1636404"/>
              </a:tblGrid>
              <a:tr h="581662">
                <a:tc>
                  <a:txBody>
                    <a:bodyPr/>
                    <a:lstStyle/>
                    <a:p>
                      <a:pPr algn="ctr" latinLnBrk="1"/>
                      <a:r>
                        <a:rPr lang="en-US" altLang="ko-KR" sz="1400" dirty="0" smtClean="0"/>
                        <a:t>PD</a:t>
                      </a:r>
                      <a:endParaRPr lang="ko-KR" altLang="en-US" sz="1400" dirty="0"/>
                    </a:p>
                  </a:txBody>
                  <a:tcPr anchor="ctr"/>
                </a:tc>
                <a:tc>
                  <a:txBody>
                    <a:bodyPr/>
                    <a:lstStyle/>
                    <a:p>
                      <a:pPr algn="ctr" latinLnBrk="1"/>
                      <a:r>
                        <a:rPr lang="en-US" altLang="ko-KR" sz="1400" dirty="0" smtClean="0"/>
                        <a:t>LOS/NLOS</a:t>
                      </a:r>
                      <a:endParaRPr lang="ko-KR" altLang="en-US" sz="1400" dirty="0"/>
                    </a:p>
                  </a:txBody>
                  <a:tcPr anchor="ctr"/>
                </a:tc>
                <a:tc>
                  <a:txBody>
                    <a:bodyPr/>
                    <a:lstStyle/>
                    <a:p>
                      <a:pPr algn="ctr" latinLnBrk="1"/>
                      <a:r>
                        <a:rPr lang="en-US" altLang="ko-KR" sz="1400" dirty="0" smtClean="0"/>
                        <a:t>Mean Excess Delay</a:t>
                      </a:r>
                      <a:endParaRPr lang="ko-KR" altLang="en-US" sz="1400" dirty="0"/>
                    </a:p>
                  </a:txBody>
                  <a:tcPr anchor="ctr"/>
                </a:tc>
                <a:tc>
                  <a:txBody>
                    <a:bodyPr/>
                    <a:lstStyle/>
                    <a:p>
                      <a:pPr algn="ctr" latinLnBrk="1"/>
                      <a:r>
                        <a:rPr lang="en-US" altLang="ko-KR" sz="1400" dirty="0" smtClean="0"/>
                        <a:t>RMS delay spread</a:t>
                      </a:r>
                      <a:endParaRPr lang="ko-KR" altLang="en-US" sz="1400" dirty="0"/>
                    </a:p>
                  </a:txBody>
                  <a:tcPr anchor="ctr"/>
                </a:tc>
                <a:tc>
                  <a:txBody>
                    <a:bodyPr/>
                    <a:lstStyle/>
                    <a:p>
                      <a:pPr algn="ctr" latinLnBrk="1"/>
                      <a:r>
                        <a:rPr lang="en-US" altLang="ko-KR" sz="1400" dirty="0" smtClean="0"/>
                        <a:t>Received</a:t>
                      </a:r>
                      <a:r>
                        <a:rPr lang="en-US" altLang="ko-KR" sz="1400" baseline="0" dirty="0" smtClean="0"/>
                        <a:t> power</a:t>
                      </a:r>
                      <a:endParaRPr lang="ko-KR" altLang="en-US" sz="1400" dirty="0"/>
                    </a:p>
                  </a:txBody>
                  <a:tcPr anchor="ctr"/>
                </a:tc>
              </a:tr>
              <a:tr h="471792">
                <a:tc>
                  <a:txBody>
                    <a:bodyPr/>
                    <a:lstStyle/>
                    <a:p>
                      <a:pPr algn="ctr" latinLnBrk="1"/>
                      <a:r>
                        <a:rPr lang="en-US" altLang="ko-KR" sz="1400" dirty="0" smtClean="0"/>
                        <a:t>1</a:t>
                      </a:r>
                      <a:endParaRPr lang="ko-KR" altLang="en-US" sz="1400" dirty="0"/>
                    </a:p>
                  </a:txBody>
                  <a:tcPr anchor="ctr"/>
                </a:tc>
                <a:tc>
                  <a:txBody>
                    <a:bodyPr/>
                    <a:lstStyle/>
                    <a:p>
                      <a:pPr algn="ctr" latinLnBrk="1"/>
                      <a:r>
                        <a:rPr lang="en-US" altLang="ko-KR" sz="1400" dirty="0" smtClean="0"/>
                        <a:t>LOS</a:t>
                      </a:r>
                      <a:endParaRPr lang="ko-KR" altLang="en-US" sz="1400" dirty="0"/>
                    </a:p>
                  </a:txBody>
                  <a:tcPr anchor="ctr"/>
                </a:tc>
                <a:tc>
                  <a:txBody>
                    <a:bodyPr/>
                    <a:lstStyle/>
                    <a:p>
                      <a:pPr marL="0" marR="0" indent="0" algn="ctr" defTabSz="914400" rtl="0" eaLnBrk="1" fontAlgn="base" latinLnBrk="1" hangingPunct="1">
                        <a:lnSpc>
                          <a:spcPct val="150000"/>
                        </a:lnSpc>
                        <a:spcBef>
                          <a:spcPts val="0"/>
                        </a:spcBef>
                        <a:spcAft>
                          <a:spcPts val="0"/>
                        </a:spcAft>
                      </a:pPr>
                      <a:r>
                        <a:rPr kumimoji="1" lang="en-US" sz="1400" kern="1200" dirty="0" smtClean="0">
                          <a:solidFill>
                            <a:schemeClr val="dk1"/>
                          </a:solidFill>
                          <a:latin typeface="+mn-lt"/>
                          <a:ea typeface="+mn-ea"/>
                          <a:cs typeface="+mn-cs"/>
                        </a:rPr>
                        <a:t>8.6 ns</a:t>
                      </a:r>
                      <a:endParaRPr kumimoji="1" lang="en-US" sz="1400" kern="1200" dirty="0">
                        <a:solidFill>
                          <a:schemeClr val="dk1"/>
                        </a:solidFill>
                        <a:latin typeface="+mn-lt"/>
                        <a:ea typeface="+mn-ea"/>
                        <a:cs typeface="+mn-cs"/>
                      </a:endParaRPr>
                    </a:p>
                  </a:txBody>
                  <a:tcPr marL="17907" marR="17907" marT="17907" marB="17907" anchor="ctr"/>
                </a:tc>
                <a:tc>
                  <a:txBody>
                    <a:bodyPr/>
                    <a:lstStyle/>
                    <a:p>
                      <a:pPr marL="0" marR="0" indent="0" algn="ctr" defTabSz="914400" rtl="0" eaLnBrk="1" fontAlgn="base" latinLnBrk="1" hangingPunct="1">
                        <a:lnSpc>
                          <a:spcPct val="150000"/>
                        </a:lnSpc>
                        <a:spcBef>
                          <a:spcPts val="0"/>
                        </a:spcBef>
                        <a:spcAft>
                          <a:spcPts val="0"/>
                        </a:spcAft>
                      </a:pPr>
                      <a:r>
                        <a:rPr kumimoji="1" lang="en-US" sz="1400" kern="1200" dirty="0" smtClean="0">
                          <a:solidFill>
                            <a:schemeClr val="dk1"/>
                          </a:solidFill>
                          <a:latin typeface="+mn-lt"/>
                          <a:ea typeface="+mn-ea"/>
                          <a:cs typeface="+mn-cs"/>
                        </a:rPr>
                        <a:t>3.7 ns</a:t>
                      </a:r>
                      <a:endParaRPr kumimoji="1" lang="en-US" sz="1400" kern="1200" dirty="0">
                        <a:solidFill>
                          <a:schemeClr val="dk1"/>
                        </a:solidFill>
                        <a:latin typeface="+mn-lt"/>
                        <a:ea typeface="+mn-ea"/>
                        <a:cs typeface="+mn-cs"/>
                      </a:endParaRPr>
                    </a:p>
                  </a:txBody>
                  <a:tcPr marL="17907" marR="17907" marT="17907" marB="17907" anchor="ctr"/>
                </a:tc>
                <a:tc>
                  <a:txBody>
                    <a:bodyPr/>
                    <a:lstStyle/>
                    <a:p>
                      <a:endParaRPr lang="ko-KR"/>
                    </a:p>
                  </a:txBody>
                  <a:tcPr marL="17907" marR="17907" marT="17907" marB="17907" anchor="ctr">
                    <a:blipFill rotWithShape="0">
                      <a:blip r:embed="rId3"/>
                      <a:stretch>
                        <a:fillRect l="-384454" t="-125974" r="-2101" b="-203896"/>
                      </a:stretch>
                    </a:blipFill>
                  </a:tcPr>
                </a:tc>
              </a:tr>
              <a:tr h="471792">
                <a:tc>
                  <a:txBody>
                    <a:bodyPr/>
                    <a:lstStyle/>
                    <a:p>
                      <a:pPr algn="ctr" latinLnBrk="1"/>
                      <a:r>
                        <a:rPr lang="en-US" altLang="ko-KR" sz="1400" dirty="0" smtClean="0"/>
                        <a:t>2</a:t>
                      </a:r>
                      <a:endParaRPr lang="ko-KR" altLang="en-US" sz="1400" dirty="0"/>
                    </a:p>
                  </a:txBody>
                  <a:tcPr anchor="ctr"/>
                </a:tc>
                <a:tc>
                  <a:txBody>
                    <a:bodyPr/>
                    <a:lstStyle/>
                    <a:p>
                      <a:pPr algn="ctr" latinLnBrk="1"/>
                      <a:r>
                        <a:rPr lang="en-US" altLang="ko-KR" sz="1400" dirty="0" smtClean="0"/>
                        <a:t>LOS</a:t>
                      </a:r>
                      <a:endParaRPr lang="ko-KR" altLang="en-US" sz="1400" dirty="0"/>
                    </a:p>
                  </a:txBody>
                  <a:tcPr anchor="ctr"/>
                </a:tc>
                <a:tc>
                  <a:txBody>
                    <a:bodyPr/>
                    <a:lstStyle/>
                    <a:p>
                      <a:pPr marL="0" marR="0" indent="0" algn="ctr" defTabSz="914400" rtl="0" eaLnBrk="1" fontAlgn="base" latinLnBrk="1" hangingPunct="1">
                        <a:lnSpc>
                          <a:spcPct val="150000"/>
                        </a:lnSpc>
                        <a:spcBef>
                          <a:spcPts val="0"/>
                        </a:spcBef>
                        <a:spcAft>
                          <a:spcPts val="0"/>
                        </a:spcAft>
                      </a:pPr>
                      <a:r>
                        <a:rPr kumimoji="1" lang="en-US" sz="1400" kern="1200" dirty="0" smtClean="0">
                          <a:solidFill>
                            <a:schemeClr val="dk1"/>
                          </a:solidFill>
                          <a:latin typeface="+mn-lt"/>
                          <a:ea typeface="+mn-ea"/>
                          <a:cs typeface="+mn-cs"/>
                        </a:rPr>
                        <a:t>10 ns</a:t>
                      </a:r>
                      <a:endParaRPr kumimoji="1" lang="en-US" sz="1400" kern="1200" dirty="0">
                        <a:solidFill>
                          <a:schemeClr val="dk1"/>
                        </a:solidFill>
                        <a:latin typeface="+mn-lt"/>
                        <a:ea typeface="+mn-ea"/>
                        <a:cs typeface="+mn-cs"/>
                      </a:endParaRPr>
                    </a:p>
                  </a:txBody>
                  <a:tcPr marL="17907" marR="17907" marT="17907" marB="17907" anchor="ctr"/>
                </a:tc>
                <a:tc>
                  <a:txBody>
                    <a:bodyPr/>
                    <a:lstStyle/>
                    <a:p>
                      <a:pPr marL="0" marR="0" indent="0" algn="ctr" defTabSz="914400" rtl="0" eaLnBrk="1" fontAlgn="base" latinLnBrk="1" hangingPunct="1">
                        <a:lnSpc>
                          <a:spcPct val="150000"/>
                        </a:lnSpc>
                        <a:spcBef>
                          <a:spcPts val="0"/>
                        </a:spcBef>
                        <a:spcAft>
                          <a:spcPts val="0"/>
                        </a:spcAft>
                      </a:pPr>
                      <a:r>
                        <a:rPr kumimoji="1" lang="en-US" sz="1400" kern="1200" dirty="0" smtClean="0">
                          <a:solidFill>
                            <a:schemeClr val="dk1"/>
                          </a:solidFill>
                          <a:latin typeface="+mn-lt"/>
                          <a:ea typeface="+mn-ea"/>
                          <a:cs typeface="+mn-cs"/>
                        </a:rPr>
                        <a:t>4.6 ns</a:t>
                      </a:r>
                      <a:endParaRPr kumimoji="1" lang="en-US" sz="1400" kern="1200" dirty="0">
                        <a:solidFill>
                          <a:schemeClr val="dk1"/>
                        </a:solidFill>
                        <a:latin typeface="+mn-lt"/>
                        <a:ea typeface="+mn-ea"/>
                        <a:cs typeface="+mn-cs"/>
                      </a:endParaRPr>
                    </a:p>
                  </a:txBody>
                  <a:tcPr marL="17907" marR="17907" marT="17907" marB="17907" anchor="ctr"/>
                </a:tc>
                <a:tc>
                  <a:txBody>
                    <a:bodyPr/>
                    <a:lstStyle/>
                    <a:p>
                      <a:endParaRPr lang="ko-KR"/>
                    </a:p>
                  </a:txBody>
                  <a:tcPr marL="17907" marR="17907" marT="17907" marB="17907" anchor="ctr">
                    <a:blipFill rotWithShape="0">
                      <a:blip r:embed="rId3"/>
                      <a:stretch>
                        <a:fillRect l="-384454" t="-223077" r="-2101" b="-101282"/>
                      </a:stretch>
                    </a:blipFill>
                  </a:tcPr>
                </a:tc>
              </a:tr>
              <a:tr h="471792">
                <a:tc>
                  <a:txBody>
                    <a:bodyPr/>
                    <a:lstStyle/>
                    <a:p>
                      <a:pPr algn="ctr" latinLnBrk="1"/>
                      <a:r>
                        <a:rPr lang="en-US" altLang="ko-KR" sz="1400" dirty="0" smtClean="0"/>
                        <a:t>3</a:t>
                      </a:r>
                      <a:endParaRPr lang="ko-KR" altLang="en-US" sz="1400" dirty="0"/>
                    </a:p>
                  </a:txBody>
                  <a:tcPr anchor="ctr"/>
                </a:tc>
                <a:tc>
                  <a:txBody>
                    <a:bodyPr/>
                    <a:lstStyle/>
                    <a:p>
                      <a:pPr algn="ctr" latinLnBrk="1"/>
                      <a:r>
                        <a:rPr lang="en-US" altLang="ko-KR" sz="1400" dirty="0" smtClean="0"/>
                        <a:t>NLOS</a:t>
                      </a:r>
                      <a:endParaRPr lang="ko-KR" altLang="en-US" sz="1400" dirty="0"/>
                    </a:p>
                  </a:txBody>
                  <a:tcPr anchor="ctr"/>
                </a:tc>
                <a:tc>
                  <a:txBody>
                    <a:bodyPr/>
                    <a:lstStyle/>
                    <a:p>
                      <a:pPr marL="0" marR="0" indent="0" algn="ctr" defTabSz="914400" rtl="0" eaLnBrk="1" fontAlgn="base" latinLnBrk="1" hangingPunct="1">
                        <a:lnSpc>
                          <a:spcPct val="150000"/>
                        </a:lnSpc>
                        <a:spcBef>
                          <a:spcPts val="0"/>
                        </a:spcBef>
                        <a:spcAft>
                          <a:spcPts val="0"/>
                        </a:spcAft>
                      </a:pPr>
                      <a:r>
                        <a:rPr kumimoji="1" lang="en-US" sz="1400" kern="1200" dirty="0" smtClean="0">
                          <a:solidFill>
                            <a:schemeClr val="dk1"/>
                          </a:solidFill>
                          <a:latin typeface="+mn-lt"/>
                          <a:ea typeface="+mn-ea"/>
                          <a:cs typeface="+mn-cs"/>
                        </a:rPr>
                        <a:t>49 ns</a:t>
                      </a:r>
                      <a:endParaRPr kumimoji="1" lang="en-US" sz="1400" kern="1200" dirty="0">
                        <a:solidFill>
                          <a:schemeClr val="dk1"/>
                        </a:solidFill>
                        <a:latin typeface="+mn-lt"/>
                        <a:ea typeface="+mn-ea"/>
                        <a:cs typeface="+mn-cs"/>
                      </a:endParaRPr>
                    </a:p>
                  </a:txBody>
                  <a:tcPr marL="17907" marR="17907" marT="17907" marB="17907" anchor="ctr"/>
                </a:tc>
                <a:tc>
                  <a:txBody>
                    <a:bodyPr/>
                    <a:lstStyle/>
                    <a:p>
                      <a:pPr marL="0" marR="0" indent="0" algn="ctr" defTabSz="914400" rtl="0" eaLnBrk="1" fontAlgn="base" latinLnBrk="1" hangingPunct="1">
                        <a:lnSpc>
                          <a:spcPct val="150000"/>
                        </a:lnSpc>
                        <a:spcBef>
                          <a:spcPts val="0"/>
                        </a:spcBef>
                        <a:spcAft>
                          <a:spcPts val="0"/>
                        </a:spcAft>
                      </a:pPr>
                      <a:r>
                        <a:rPr kumimoji="1" lang="en-US" sz="1400" kern="1200" dirty="0" smtClean="0">
                          <a:solidFill>
                            <a:schemeClr val="dk1"/>
                          </a:solidFill>
                          <a:latin typeface="+mn-lt"/>
                          <a:ea typeface="+mn-ea"/>
                          <a:cs typeface="+mn-cs"/>
                        </a:rPr>
                        <a:t>17 ns</a:t>
                      </a:r>
                      <a:endParaRPr kumimoji="1" lang="en-US" sz="1400" kern="1200" dirty="0">
                        <a:solidFill>
                          <a:schemeClr val="dk1"/>
                        </a:solidFill>
                        <a:latin typeface="+mn-lt"/>
                        <a:ea typeface="+mn-ea"/>
                        <a:cs typeface="+mn-cs"/>
                      </a:endParaRPr>
                    </a:p>
                  </a:txBody>
                  <a:tcPr marL="17907" marR="17907" marT="17907" marB="17907" anchor="ctr"/>
                </a:tc>
                <a:tc>
                  <a:txBody>
                    <a:bodyPr/>
                    <a:lstStyle/>
                    <a:p>
                      <a:endParaRPr lang="ko-KR" dirty="0"/>
                    </a:p>
                  </a:txBody>
                  <a:tcPr marL="17907" marR="17907" marT="17907" marB="17907" anchor="ctr">
                    <a:blipFill rotWithShape="0">
                      <a:blip r:embed="rId3"/>
                      <a:stretch>
                        <a:fillRect l="-384454" t="-327273" r="-2101" b="-2597"/>
                      </a:stretch>
                    </a:blipFill>
                  </a:tcPr>
                </a:tc>
              </a:tr>
            </a:tbl>
          </a:graphicData>
        </a:graphic>
      </p:graphicFrame>
      <p:sp>
        <p:nvSpPr>
          <p:cNvPr id="3" name="오른쪽 중괄호 2"/>
          <p:cNvSpPr/>
          <p:nvPr/>
        </p:nvSpPr>
        <p:spPr bwMode="auto">
          <a:xfrm>
            <a:off x="4344988" y="4725144"/>
            <a:ext cx="227012" cy="1356606"/>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 name="직사각형 11"/>
          <p:cNvSpPr/>
          <p:nvPr/>
        </p:nvSpPr>
        <p:spPr>
          <a:xfrm>
            <a:off x="4719216" y="4797152"/>
            <a:ext cx="4026047" cy="1200329"/>
          </a:xfrm>
          <a:prstGeom prst="rect">
            <a:avLst/>
          </a:prstGeom>
          <a:ln>
            <a:solidFill>
              <a:schemeClr val="tx1"/>
            </a:solidFill>
          </a:ln>
        </p:spPr>
        <p:txBody>
          <a:bodyPr wrap="square">
            <a:spAutoFit/>
          </a:bodyPr>
          <a:lstStyle/>
          <a:p>
            <a:pPr marL="285750" indent="-285750">
              <a:buFontTx/>
              <a:buChar char="-"/>
            </a:pPr>
            <a:r>
              <a:rPr lang="en-US" altLang="ko-KR" sz="1800" dirty="0" smtClean="0"/>
              <a:t>LOS cases have much smaller RMS delay spread than NLOS case.</a:t>
            </a:r>
          </a:p>
          <a:p>
            <a:pPr marL="285750" indent="-285750">
              <a:buFontTx/>
              <a:buChar char="-"/>
            </a:pPr>
            <a:r>
              <a:rPr lang="en-US" altLang="ko-KR" sz="1800" dirty="0" smtClean="0"/>
              <a:t>NLOS case has lower received power than LOS cases.</a:t>
            </a:r>
          </a:p>
        </p:txBody>
      </p:sp>
      <p:sp>
        <p:nvSpPr>
          <p:cNvPr id="13" name="Rectangle 2"/>
          <p:cNvSpPr txBox="1">
            <a:spLocks noChangeArrowheads="1"/>
          </p:cNvSpPr>
          <p:nvPr/>
        </p:nvSpPr>
        <p:spPr bwMode="auto">
          <a:xfrm>
            <a:off x="76004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1" fontAlgn="base" latinLnBrk="0" hangingPunct="1">
              <a:lnSpc>
                <a:spcPts val="3200"/>
              </a:lnSpc>
              <a:spcBef>
                <a:spcPct val="0"/>
              </a:spcBef>
              <a:spcAft>
                <a:spcPct val="0"/>
              </a:spcAft>
              <a:buClrTx/>
              <a:buSzTx/>
              <a:buFontTx/>
              <a:buNone/>
              <a:tabLst/>
              <a:defRPr/>
            </a:pPr>
            <a:r>
              <a:rPr kumimoji="1" lang="en-US" altLang="ko-KR" sz="3200" b="0" i="0" u="none" strike="noStrike" kern="0" cap="none" spc="0" normalizeH="0" baseline="0" noProof="0" smtClean="0">
                <a:ln>
                  <a:noFill/>
                </a:ln>
                <a:solidFill>
                  <a:schemeClr val="tx2"/>
                </a:solidFill>
                <a:effectLst/>
                <a:uLnTx/>
                <a:uFillTx/>
                <a:latin typeface="+mj-lt"/>
                <a:ea typeface="+mj-ea"/>
                <a:cs typeface="+mj-cs"/>
              </a:rPr>
              <a:t>Channels of LED-ID LOS Applications (cont’d)</a:t>
            </a:r>
            <a:endParaRPr kumimoji="1" lang="ko-KR" altLang="ko-KR"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18" name="Footer Placeholder 2"/>
          <p:cNvSpPr>
            <a:spLocks noGrp="1"/>
          </p:cNvSpPr>
          <p:nvPr>
            <p:ph type="ftr" sz="quarter" idx="11"/>
          </p:nvPr>
        </p:nvSpPr>
        <p:spPr>
          <a:xfrm>
            <a:off x="4565848" y="6475413"/>
            <a:ext cx="4254624" cy="184666"/>
          </a:xfrm>
        </p:spPr>
        <p:txBody>
          <a:bodyPr/>
          <a:lstStyle/>
          <a:p>
            <a:r>
              <a:rPr lang="en-US" altLang="ko-KR" dirty="0" err="1"/>
              <a:t>Jaesang</a:t>
            </a:r>
            <a:r>
              <a:rPr lang="en-US" altLang="ko-KR" dirty="0"/>
              <a:t> Cha (</a:t>
            </a:r>
            <a:r>
              <a:rPr lang="en-US" altLang="ko-KR" dirty="0" smtClean="0"/>
              <a:t>SNUST) &amp; </a:t>
            </a:r>
            <a:r>
              <a:rPr lang="en-US" altLang="ko-KR" dirty="0" err="1" smtClean="0"/>
              <a:t>Junghoon</a:t>
            </a:r>
            <a:r>
              <a:rPr lang="en-US" altLang="ko-KR" dirty="0" smtClean="0"/>
              <a:t> Lee (</a:t>
            </a:r>
            <a:r>
              <a:rPr lang="en-US" altLang="en-US" dirty="0" smtClean="0">
                <a:solidFill>
                  <a:schemeClr val="tx2"/>
                </a:solidFill>
              </a:rPr>
              <a:t>Dong Seoul Univ.)</a:t>
            </a:r>
            <a:r>
              <a:rPr lang="en-US" altLang="ko-KR" dirty="0" smtClean="0"/>
              <a:t> </a:t>
            </a:r>
            <a:endParaRPr lang="en-US" altLang="en-US" dirty="0"/>
          </a:p>
        </p:txBody>
      </p:sp>
    </p:spTree>
    <p:extLst>
      <p:ext uri="{BB962C8B-B14F-4D97-AF65-F5344CB8AC3E}">
        <p14:creationId xmlns:p14="http://schemas.microsoft.com/office/powerpoint/2010/main" xmlns="" val="2645434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51520" y="1988840"/>
            <a:ext cx="8640960" cy="4328120"/>
          </a:xfrm>
          <a:solidFill>
            <a:schemeClr val="bg1"/>
          </a:solidFill>
          <a:ln/>
        </p:spPr>
        <p:txBody>
          <a:bodyPr>
            <a:normAutofit/>
          </a:bodyPr>
          <a:lstStyle/>
          <a:p>
            <a:r>
              <a:rPr lang="en-US" altLang="ko-KR" sz="2000" dirty="0" smtClean="0"/>
              <a:t>LED-ID data rates : Max 1Mbps</a:t>
            </a:r>
          </a:p>
          <a:p>
            <a:pPr marL="0" indent="0">
              <a:buNone/>
            </a:pPr>
            <a:r>
              <a:rPr lang="en-US" altLang="ko-KR" sz="2000" dirty="0" smtClean="0"/>
              <a:t>                  In OOK case : signal duration is 1000ns.</a:t>
            </a:r>
          </a:p>
          <a:p>
            <a:pPr marL="0" indent="0">
              <a:buNone/>
            </a:pPr>
            <a:endParaRPr lang="en-US" altLang="ko-KR" sz="2000" dirty="0"/>
          </a:p>
          <a:p>
            <a:pPr lvl="0"/>
            <a:r>
              <a:rPr lang="en-US" altLang="ko-KR" sz="2000" dirty="0" smtClean="0">
                <a:solidFill>
                  <a:srgbClr val="000000"/>
                </a:solidFill>
              </a:rPr>
              <a:t>Consideration of signal duration and RMS delay spread</a:t>
            </a:r>
          </a:p>
          <a:p>
            <a:pPr lvl="0"/>
            <a:endParaRPr lang="en-US" altLang="ko-KR" sz="2000" dirty="0">
              <a:solidFill>
                <a:srgbClr val="000000"/>
              </a:solidFill>
            </a:endParaRPr>
          </a:p>
          <a:p>
            <a:pPr marL="0" indent="0">
              <a:buNone/>
            </a:pPr>
            <a:endParaRPr lang="en-US" altLang="ko-KR" sz="2000" dirty="0" smtClean="0"/>
          </a:p>
          <a:p>
            <a:pPr marL="0" indent="0">
              <a:buNone/>
            </a:pPr>
            <a:endParaRPr lang="en-US" altLang="ko-KR" sz="2000" dirty="0"/>
          </a:p>
          <a:p>
            <a:pPr marL="0" indent="0">
              <a:buNone/>
            </a:pPr>
            <a:r>
              <a:rPr lang="en-US" altLang="ko-KR" sz="2000" dirty="0" smtClean="0"/>
              <a:t>                                                                  </a:t>
            </a:r>
            <a:endParaRPr lang="en-US" altLang="ko-KR" sz="2000" dirty="0"/>
          </a:p>
          <a:p>
            <a:endParaRPr lang="en-US" altLang="ko-KR" sz="2000" dirty="0" smtClean="0"/>
          </a:p>
          <a:p>
            <a:endParaRPr lang="en-US" altLang="ko-KR" sz="2000" dirty="0"/>
          </a:p>
          <a:p>
            <a:endParaRPr lang="en-US" altLang="ko-KR" sz="2000" dirty="0" smtClean="0"/>
          </a:p>
        </p:txBody>
      </p:sp>
      <p:sp>
        <p:nvSpPr>
          <p:cNvPr id="4098" name="Rectangle 2"/>
          <p:cNvSpPr>
            <a:spLocks noGrp="1" noChangeArrowheads="1"/>
          </p:cNvSpPr>
          <p:nvPr>
            <p:ph type="title"/>
          </p:nvPr>
        </p:nvSpPr>
        <p:spPr>
          <a:xfrm>
            <a:off x="760040" y="685800"/>
            <a:ext cx="7772400" cy="1066800"/>
          </a:xfrm>
          <a:ln/>
        </p:spPr>
        <p:txBody>
          <a:bodyPr/>
          <a:lstStyle/>
          <a:p>
            <a:pPr>
              <a:lnSpc>
                <a:spcPts val="3200"/>
              </a:lnSpc>
            </a:pPr>
            <a:r>
              <a:rPr lang="en-US" altLang="ko-KR" sz="3200" dirty="0" smtClean="0"/>
              <a:t>Channels of </a:t>
            </a:r>
            <a:r>
              <a:rPr lang="en-US" altLang="ko-KR" sz="3200" dirty="0"/>
              <a:t>LED-ID LOS </a:t>
            </a:r>
            <a:r>
              <a:rPr lang="en-US" altLang="ko-KR" sz="3200" dirty="0" smtClean="0"/>
              <a:t>Applications (cont’d)</a:t>
            </a:r>
            <a:endParaRPr lang="ko-KR" altLang="ko-KR" sz="3200" dirty="0" smtClean="0"/>
          </a:p>
        </p:txBody>
      </p:sp>
      <p:sp>
        <p:nvSpPr>
          <p:cNvPr id="15" name="Slide Number Placeholder 3"/>
          <p:cNvSpPr>
            <a:spLocks noGrp="1"/>
          </p:cNvSpPr>
          <p:nvPr>
            <p:ph type="sldNum" sz="quarter" idx="12"/>
          </p:nvPr>
        </p:nvSpPr>
        <p:spPr>
          <a:xfrm>
            <a:off x="4341019" y="6475413"/>
            <a:ext cx="530225" cy="182562"/>
          </a:xfrm>
        </p:spPr>
        <p:txBody>
          <a:bodyPr/>
          <a:lstStyle/>
          <a:p>
            <a:r>
              <a:rPr lang="en-US" altLang="en-US" dirty="0"/>
              <a:t>Slide </a:t>
            </a:r>
            <a:fld id="{DBBDA2B1-3CDE-4B0E-A2E7-5B85571E701A}" type="slidenum">
              <a:rPr lang="en-US" altLang="en-US"/>
              <a:pPr/>
              <a:t>12</a:t>
            </a:fld>
            <a:endParaRPr lang="en-US" altLang="en-US" dirty="0"/>
          </a:p>
        </p:txBody>
      </p:sp>
      <p:sp>
        <p:nvSpPr>
          <p:cNvPr id="17" name="Date Placeholder 1"/>
          <p:cNvSpPr>
            <a:spLocks noGrp="1"/>
          </p:cNvSpPr>
          <p:nvPr>
            <p:ph type="dt" sz="half" idx="10"/>
          </p:nvPr>
        </p:nvSpPr>
        <p:spPr>
          <a:xfrm>
            <a:off x="685800" y="378281"/>
            <a:ext cx="1600200" cy="215444"/>
          </a:xfrm>
        </p:spPr>
        <p:txBody>
          <a:bodyPr/>
          <a:lstStyle/>
          <a:p>
            <a:r>
              <a:rPr lang="de-DE" altLang="en-US" dirty="0" smtClean="0"/>
              <a:t>Sep. 2015</a:t>
            </a:r>
            <a:endParaRPr lang="en-US" altLang="en-US" dirty="0"/>
          </a:p>
        </p:txBody>
      </p:sp>
      <p:sp>
        <p:nvSpPr>
          <p:cNvPr id="3" name="직사각형 2"/>
          <p:cNvSpPr/>
          <p:nvPr/>
        </p:nvSpPr>
        <p:spPr bwMode="auto">
          <a:xfrm>
            <a:off x="1835696" y="3861048"/>
            <a:ext cx="3960440" cy="36004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22" name="직사각형 21"/>
          <p:cNvSpPr/>
          <p:nvPr/>
        </p:nvSpPr>
        <p:spPr bwMode="auto">
          <a:xfrm>
            <a:off x="1835696" y="3861048"/>
            <a:ext cx="72008" cy="360040"/>
          </a:xfrm>
          <a:prstGeom prst="rect">
            <a:avLst/>
          </a:prstGeom>
          <a:solidFill>
            <a:schemeClr val="bg1">
              <a:lumMod val="6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cxnSp>
        <p:nvCxnSpPr>
          <p:cNvPr id="5" name="직선 연결선 4"/>
          <p:cNvCxnSpPr/>
          <p:nvPr/>
        </p:nvCxnSpPr>
        <p:spPr bwMode="auto">
          <a:xfrm>
            <a:off x="1835696" y="3609040"/>
            <a:ext cx="0" cy="1800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3" name="직선 연결선 22"/>
          <p:cNvCxnSpPr/>
          <p:nvPr/>
        </p:nvCxnSpPr>
        <p:spPr bwMode="auto">
          <a:xfrm>
            <a:off x="5796136" y="3645024"/>
            <a:ext cx="0" cy="1800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 name="직선 연결선 7"/>
          <p:cNvCxnSpPr/>
          <p:nvPr/>
        </p:nvCxnSpPr>
        <p:spPr bwMode="auto">
          <a:xfrm>
            <a:off x="1835696" y="3699040"/>
            <a:ext cx="3960440" cy="17992"/>
          </a:xfrm>
          <a:prstGeom prst="line">
            <a:avLst/>
          </a:prstGeom>
          <a:solidFill>
            <a:schemeClr val="accent1"/>
          </a:solidFill>
          <a:ln w="12700" cap="flat" cmpd="sng" algn="ctr">
            <a:solidFill>
              <a:schemeClr val="tx1"/>
            </a:solidFill>
            <a:prstDash val="solid"/>
            <a:round/>
            <a:headEnd type="arrow" w="sm" len="sm"/>
            <a:tailEnd type="arrow" w="sm" len="sm"/>
          </a:ln>
          <a:effectLst/>
        </p:spPr>
      </p:cxnSp>
      <p:sp>
        <p:nvSpPr>
          <p:cNvPr id="9" name="TextBox 8"/>
          <p:cNvSpPr txBox="1"/>
          <p:nvPr/>
        </p:nvSpPr>
        <p:spPr>
          <a:xfrm>
            <a:off x="2263848" y="3442421"/>
            <a:ext cx="2812207" cy="338554"/>
          </a:xfrm>
          <a:prstGeom prst="rect">
            <a:avLst/>
          </a:prstGeom>
        </p:spPr>
        <p:txBody>
          <a:bodyPr wrap="square">
            <a:spAutoFit/>
          </a:bodyPr>
          <a:lstStyle>
            <a:defPPr>
              <a:defRPr lang="en-US"/>
            </a:defPPr>
            <a:lvl1pPr>
              <a:defRPr>
                <a:latin typeface="+mn-lt"/>
              </a:defRPr>
            </a:lvl1pPr>
          </a:lstStyle>
          <a:p>
            <a:pPr algn="ctr"/>
            <a:r>
              <a:rPr lang="en-US" altLang="ko-KR" sz="1600" dirty="0"/>
              <a:t>Symbol duration = </a:t>
            </a:r>
            <a:r>
              <a:rPr lang="en-US" altLang="ko-KR" sz="1600" dirty="0" smtClean="0"/>
              <a:t>1000ns</a:t>
            </a:r>
            <a:endParaRPr lang="ko-KR" altLang="en-US" sz="1600" dirty="0"/>
          </a:p>
        </p:txBody>
      </p:sp>
      <p:cxnSp>
        <p:nvCxnSpPr>
          <p:cNvPr id="24" name="직선 연결선 23"/>
          <p:cNvCxnSpPr/>
          <p:nvPr/>
        </p:nvCxnSpPr>
        <p:spPr bwMode="auto">
          <a:xfrm flipH="1">
            <a:off x="1331640" y="4221088"/>
            <a:ext cx="504056" cy="576064"/>
          </a:xfrm>
          <a:prstGeom prst="line">
            <a:avLst/>
          </a:prstGeom>
          <a:solidFill>
            <a:schemeClr val="accent1"/>
          </a:solidFill>
          <a:ln w="12700" cap="flat" cmpd="sng" algn="ctr">
            <a:solidFill>
              <a:schemeClr val="bg1">
                <a:lumMod val="50000"/>
              </a:schemeClr>
            </a:solidFill>
            <a:prstDash val="solid"/>
            <a:round/>
            <a:headEnd type="none" w="sm" len="sm"/>
            <a:tailEnd type="none" w="sm" len="sm"/>
          </a:ln>
          <a:effectLst/>
        </p:spPr>
      </p:cxnSp>
      <p:cxnSp>
        <p:nvCxnSpPr>
          <p:cNvPr id="29" name="직선 연결선 28"/>
          <p:cNvCxnSpPr/>
          <p:nvPr/>
        </p:nvCxnSpPr>
        <p:spPr bwMode="auto">
          <a:xfrm>
            <a:off x="1914786" y="4221088"/>
            <a:ext cx="1001030" cy="648072"/>
          </a:xfrm>
          <a:prstGeom prst="line">
            <a:avLst/>
          </a:prstGeom>
          <a:solidFill>
            <a:schemeClr val="accent1"/>
          </a:solidFill>
          <a:ln w="12700" cap="flat" cmpd="sng" algn="ctr">
            <a:solidFill>
              <a:schemeClr val="bg1">
                <a:lumMod val="50000"/>
              </a:schemeClr>
            </a:solidFill>
            <a:prstDash val="solid"/>
            <a:round/>
            <a:headEnd type="none" w="sm" len="sm"/>
            <a:tailEnd type="none" w="sm" len="sm"/>
          </a:ln>
          <a:effectLst/>
        </p:spPr>
      </p:cxnSp>
      <p:sp>
        <p:nvSpPr>
          <p:cNvPr id="32" name="TextBox 31"/>
          <p:cNvSpPr txBox="1"/>
          <p:nvPr/>
        </p:nvSpPr>
        <p:spPr>
          <a:xfrm>
            <a:off x="1191671" y="4782631"/>
            <a:ext cx="3524345" cy="584775"/>
          </a:xfrm>
          <a:prstGeom prst="rect">
            <a:avLst/>
          </a:prstGeom>
        </p:spPr>
        <p:txBody>
          <a:bodyPr wrap="square">
            <a:spAutoFit/>
          </a:bodyPr>
          <a:lstStyle>
            <a:defPPr>
              <a:defRPr lang="en-US"/>
            </a:defPPr>
            <a:lvl1pPr>
              <a:defRPr>
                <a:latin typeface="+mn-lt"/>
              </a:defRPr>
            </a:lvl1pPr>
          </a:lstStyle>
          <a:p>
            <a:r>
              <a:rPr lang="en-US" altLang="ko-KR" sz="1600" dirty="0" smtClean="0"/>
              <a:t>RMS delay spread</a:t>
            </a:r>
          </a:p>
          <a:p>
            <a:r>
              <a:rPr lang="en-US" altLang="ko-KR" sz="1600" dirty="0" smtClean="0"/>
              <a:t> = max 4.6ns</a:t>
            </a:r>
            <a:endParaRPr lang="ko-KR" altLang="en-US" sz="1600" dirty="0"/>
          </a:p>
        </p:txBody>
      </p:sp>
      <mc:AlternateContent xmlns:mc="http://schemas.openxmlformats.org/markup-compatibility/2006">
        <mc:Choice xmlns:a14="http://schemas.microsoft.com/office/drawing/2010/main" xmlns="" Requires="a14">
          <p:sp>
            <p:nvSpPr>
              <p:cNvPr id="31" name="직사각형 30"/>
              <p:cNvSpPr/>
              <p:nvPr/>
            </p:nvSpPr>
            <p:spPr bwMode="auto">
              <a:xfrm>
                <a:off x="72009" y="5410389"/>
                <a:ext cx="9036495" cy="791801"/>
              </a:xfrm>
              <a:prstGeom prst="rect">
                <a:avLst/>
              </a:prstGeom>
              <a:solidFill>
                <a:srgbClr val="0070C0">
                  <a:alpha val="53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lvl="0" eaLnBrk="1" hangingPunct="1">
                  <a:spcBef>
                    <a:spcPct val="20000"/>
                  </a:spcBef>
                </a:pPr>
                <a14:m>
                  <m:oMathPara xmlns:m="http://schemas.openxmlformats.org/officeDocument/2006/math">
                    <m:oMathParaPr>
                      <m:jc m:val="centerGroup"/>
                    </m:oMathParaPr>
                    <m:oMath xmlns:m="http://schemas.openxmlformats.org/officeDocument/2006/math">
                      <m:r>
                        <a:rPr kumimoji="1" lang="en-US" altLang="ko-KR" sz="1800" i="1" kern="0" smtClean="0">
                          <a:solidFill>
                            <a:srgbClr val="000000"/>
                          </a:solidFill>
                          <a:latin typeface="Cambria Math" panose="02040503050406030204" pitchFamily="18" charset="0"/>
                        </a:rPr>
                        <m:t>𝑅𝑀𝑆</m:t>
                      </m:r>
                      <m:r>
                        <a:rPr kumimoji="1" lang="en-US" altLang="ko-KR" sz="1800" i="1" kern="0" smtClean="0">
                          <a:solidFill>
                            <a:srgbClr val="000000"/>
                          </a:solidFill>
                          <a:latin typeface="Cambria Math" panose="02040503050406030204" pitchFamily="18" charset="0"/>
                        </a:rPr>
                        <m:t> </m:t>
                      </m:r>
                      <m:r>
                        <a:rPr kumimoji="1" lang="en-US" altLang="ko-KR" sz="1800" i="1" kern="0" smtClean="0">
                          <a:solidFill>
                            <a:srgbClr val="000000"/>
                          </a:solidFill>
                          <a:latin typeface="Cambria Math" panose="02040503050406030204" pitchFamily="18" charset="0"/>
                        </a:rPr>
                        <m:t>𝑑𝑒𝑙𝑎𝑦</m:t>
                      </m:r>
                      <m:r>
                        <a:rPr kumimoji="1" lang="en-US" altLang="ko-KR" sz="1800" i="1" kern="0" smtClean="0">
                          <a:solidFill>
                            <a:srgbClr val="000000"/>
                          </a:solidFill>
                          <a:latin typeface="Cambria Math" panose="02040503050406030204" pitchFamily="18" charset="0"/>
                        </a:rPr>
                        <m:t> </m:t>
                      </m:r>
                      <m:r>
                        <a:rPr kumimoji="1" lang="en-US" altLang="ko-KR" sz="1800" i="1" kern="0" smtClean="0">
                          <a:solidFill>
                            <a:srgbClr val="000000"/>
                          </a:solidFill>
                          <a:latin typeface="Cambria Math" panose="02040503050406030204" pitchFamily="18" charset="0"/>
                        </a:rPr>
                        <m:t>𝑠𝑝𝑟𝑒𝑎𝑑</m:t>
                      </m:r>
                      <m:r>
                        <a:rPr kumimoji="1" lang="en-US" altLang="ko-KR" sz="1800" b="0" i="1" kern="0" smtClean="0">
                          <a:solidFill>
                            <a:srgbClr val="000000"/>
                          </a:solidFill>
                          <a:latin typeface="Cambria Math" panose="02040503050406030204" pitchFamily="18" charset="0"/>
                        </a:rPr>
                        <m:t> </m:t>
                      </m:r>
                      <m:r>
                        <a:rPr kumimoji="1" lang="en-US" altLang="ko-KR" sz="1800" b="0" i="1" kern="0" smtClean="0">
                          <a:solidFill>
                            <a:srgbClr val="000000"/>
                          </a:solidFill>
                          <a:latin typeface="Cambria Math" panose="02040503050406030204" pitchFamily="18" charset="0"/>
                        </a:rPr>
                        <m:t>𝑡𝑜</m:t>
                      </m:r>
                      <m:r>
                        <a:rPr kumimoji="1" lang="en-US" altLang="ko-KR" sz="1800" b="0" i="1" kern="0" smtClean="0">
                          <a:solidFill>
                            <a:srgbClr val="000000"/>
                          </a:solidFill>
                          <a:latin typeface="Cambria Math" panose="02040503050406030204" pitchFamily="18" charset="0"/>
                        </a:rPr>
                        <m:t> </m:t>
                      </m:r>
                      <m:r>
                        <a:rPr kumimoji="1" lang="en-US" altLang="ko-KR" sz="1800" b="0" i="1" kern="0" smtClean="0">
                          <a:solidFill>
                            <a:srgbClr val="000000"/>
                          </a:solidFill>
                          <a:latin typeface="Cambria Math" panose="02040503050406030204" pitchFamily="18" charset="0"/>
                        </a:rPr>
                        <m:t>𝑠𝑦𝑚𝑏𝑜𝑙</m:t>
                      </m:r>
                      <m:r>
                        <a:rPr kumimoji="1" lang="en-US" altLang="ko-KR" sz="1800" b="0" i="1" kern="0" smtClean="0">
                          <a:solidFill>
                            <a:srgbClr val="000000"/>
                          </a:solidFill>
                          <a:latin typeface="Cambria Math" panose="02040503050406030204" pitchFamily="18" charset="0"/>
                        </a:rPr>
                        <m:t> </m:t>
                      </m:r>
                      <m:r>
                        <a:rPr kumimoji="1" lang="en-US" altLang="ko-KR" sz="1800" b="0" i="1" kern="0" smtClean="0">
                          <a:solidFill>
                            <a:srgbClr val="000000"/>
                          </a:solidFill>
                          <a:latin typeface="Cambria Math" panose="02040503050406030204" pitchFamily="18" charset="0"/>
                        </a:rPr>
                        <m:t>𝑑𝑢𝑟𝑎𝑡𝑖𝑜</m:t>
                      </m:r>
                      <m:r>
                        <a:rPr kumimoji="1" lang="en-US" altLang="ko-KR" sz="1800" b="0" i="1" kern="0" smtClean="0">
                          <a:solidFill>
                            <a:srgbClr val="000000"/>
                          </a:solidFill>
                          <a:latin typeface="Cambria Math" panose="02040503050406030204" pitchFamily="18" charset="0"/>
                        </a:rPr>
                        <m:t> </m:t>
                      </m:r>
                      <m:r>
                        <a:rPr kumimoji="1" lang="en-US" altLang="ko-KR" sz="1800" b="0" i="1" kern="0" smtClean="0">
                          <a:solidFill>
                            <a:srgbClr val="000000"/>
                          </a:solidFill>
                          <a:latin typeface="Cambria Math" panose="02040503050406030204" pitchFamily="18" charset="0"/>
                        </a:rPr>
                        <m:t>𝑟𝑎𝑡𝑖𝑜</m:t>
                      </m:r>
                      <m:r>
                        <a:rPr kumimoji="1" lang="en-US" altLang="ko-KR" sz="1800" b="0" i="1" kern="0" smtClean="0">
                          <a:solidFill>
                            <a:srgbClr val="000000"/>
                          </a:solidFill>
                          <a:latin typeface="Cambria Math" panose="02040503050406030204" pitchFamily="18" charset="0"/>
                        </a:rPr>
                        <m:t>=</m:t>
                      </m:r>
                      <m:f>
                        <m:fPr>
                          <m:ctrlPr>
                            <a:rPr kumimoji="1" lang="en-US" altLang="ko-KR" sz="1800" i="1" kern="0" smtClean="0">
                              <a:solidFill>
                                <a:srgbClr val="000000"/>
                              </a:solidFill>
                              <a:latin typeface="Cambria Math"/>
                            </a:rPr>
                          </m:ctrlPr>
                        </m:fPr>
                        <m:num>
                          <m:r>
                            <a:rPr kumimoji="1" lang="en-US" altLang="ko-KR" sz="1800" i="1" kern="0">
                              <a:solidFill>
                                <a:srgbClr val="000000"/>
                              </a:solidFill>
                              <a:latin typeface="Cambria Math" panose="02040503050406030204" pitchFamily="18" charset="0"/>
                            </a:rPr>
                            <m:t>𝑅𝑀𝑆</m:t>
                          </m:r>
                          <m:r>
                            <a:rPr kumimoji="1" lang="en-US" altLang="ko-KR" sz="1800" i="1" kern="0">
                              <a:solidFill>
                                <a:srgbClr val="000000"/>
                              </a:solidFill>
                              <a:latin typeface="Cambria Math" panose="02040503050406030204" pitchFamily="18" charset="0"/>
                            </a:rPr>
                            <m:t> </m:t>
                          </m:r>
                          <m:r>
                            <a:rPr kumimoji="1" lang="en-US" altLang="ko-KR" sz="1800" i="1" kern="0">
                              <a:solidFill>
                                <a:srgbClr val="000000"/>
                              </a:solidFill>
                              <a:latin typeface="Cambria Math" panose="02040503050406030204" pitchFamily="18" charset="0"/>
                            </a:rPr>
                            <m:t>𝑑𝑒𝑙𝑎𝑦</m:t>
                          </m:r>
                          <m:r>
                            <a:rPr kumimoji="1" lang="en-US" altLang="ko-KR" sz="1800" i="1" kern="0">
                              <a:solidFill>
                                <a:srgbClr val="000000"/>
                              </a:solidFill>
                              <a:latin typeface="Cambria Math" panose="02040503050406030204" pitchFamily="18" charset="0"/>
                            </a:rPr>
                            <m:t> </m:t>
                          </m:r>
                          <m:r>
                            <a:rPr kumimoji="1" lang="en-US" altLang="ko-KR" sz="1800" i="1" kern="0">
                              <a:solidFill>
                                <a:srgbClr val="000000"/>
                              </a:solidFill>
                              <a:latin typeface="Cambria Math" panose="02040503050406030204" pitchFamily="18" charset="0"/>
                            </a:rPr>
                            <m:t>𝑠𝑝𝑟𝑒𝑎𝑑</m:t>
                          </m:r>
                        </m:num>
                        <m:den>
                          <m:r>
                            <a:rPr kumimoji="1" lang="en-US" altLang="ko-KR" sz="1800" i="1" kern="0">
                              <a:solidFill>
                                <a:srgbClr val="000000"/>
                              </a:solidFill>
                              <a:latin typeface="Cambria Math" panose="02040503050406030204" pitchFamily="18" charset="0"/>
                            </a:rPr>
                            <m:t>𝑠𝑖𝑔𝑛𝑎𝑙</m:t>
                          </m:r>
                          <m:r>
                            <a:rPr kumimoji="1" lang="en-US" altLang="ko-KR" sz="1800" i="1" kern="0">
                              <a:solidFill>
                                <a:srgbClr val="000000"/>
                              </a:solidFill>
                              <a:latin typeface="Cambria Math" panose="02040503050406030204" pitchFamily="18" charset="0"/>
                            </a:rPr>
                            <m:t> </m:t>
                          </m:r>
                          <m:r>
                            <a:rPr kumimoji="1" lang="en-US" altLang="ko-KR" sz="1800" i="1" kern="0">
                              <a:solidFill>
                                <a:srgbClr val="000000"/>
                              </a:solidFill>
                              <a:latin typeface="Cambria Math" panose="02040503050406030204" pitchFamily="18" charset="0"/>
                            </a:rPr>
                            <m:t>𝑑𝑢𝑟𝑎𝑡𝑖𝑜𝑛</m:t>
                          </m:r>
                        </m:den>
                      </m:f>
                      <m:r>
                        <a:rPr kumimoji="1" lang="en-US" altLang="ko-KR" sz="1800" i="1" kern="0">
                          <a:solidFill>
                            <a:srgbClr val="000000"/>
                          </a:solidFill>
                          <a:latin typeface="Cambria Math" panose="02040503050406030204" pitchFamily="18" charset="0"/>
                        </a:rPr>
                        <m:t>=</m:t>
                      </m:r>
                      <m:f>
                        <m:fPr>
                          <m:ctrlPr>
                            <a:rPr kumimoji="1" lang="en-US" altLang="ko-KR" sz="1800" i="1" kern="0">
                              <a:solidFill>
                                <a:srgbClr val="000000"/>
                              </a:solidFill>
                              <a:latin typeface="Cambria Math"/>
                            </a:rPr>
                          </m:ctrlPr>
                        </m:fPr>
                        <m:num>
                          <m:r>
                            <a:rPr kumimoji="1" lang="en-US" altLang="ko-KR" sz="1800" b="0" i="1" kern="0" smtClean="0">
                              <a:solidFill>
                                <a:srgbClr val="000000"/>
                              </a:solidFill>
                              <a:latin typeface="Cambria Math" panose="02040503050406030204" pitchFamily="18" charset="0"/>
                            </a:rPr>
                            <m:t>4.6</m:t>
                          </m:r>
                        </m:num>
                        <m:den>
                          <m:r>
                            <a:rPr kumimoji="1" lang="en-US" altLang="ko-KR" sz="1800" i="1" kern="0">
                              <a:solidFill>
                                <a:srgbClr val="000000"/>
                              </a:solidFill>
                              <a:latin typeface="Cambria Math" panose="02040503050406030204" pitchFamily="18" charset="0"/>
                            </a:rPr>
                            <m:t>1000</m:t>
                          </m:r>
                        </m:den>
                      </m:f>
                      <m:r>
                        <a:rPr kumimoji="1" lang="en-US" altLang="ko-KR" sz="1800" i="1" kern="0">
                          <a:solidFill>
                            <a:srgbClr val="000000"/>
                          </a:solidFill>
                          <a:latin typeface="Cambria Math" panose="02040503050406030204" pitchFamily="18" charset="0"/>
                        </a:rPr>
                        <m:t>=0.0</m:t>
                      </m:r>
                      <m:r>
                        <a:rPr kumimoji="1" lang="en-US" altLang="ko-KR" sz="1800" b="0" i="1" kern="0" smtClean="0">
                          <a:solidFill>
                            <a:srgbClr val="000000"/>
                          </a:solidFill>
                          <a:latin typeface="Cambria Math" panose="02040503050406030204" pitchFamily="18" charset="0"/>
                        </a:rPr>
                        <m:t>046</m:t>
                      </m:r>
                    </m:oMath>
                  </m:oMathPara>
                </a14:m>
                <a:endParaRPr kumimoji="1" lang="en-US" altLang="ko-KR" sz="1800" kern="0" dirty="0">
                  <a:solidFill>
                    <a:srgbClr val="000000"/>
                  </a:solidFill>
                  <a:latin typeface="Arial"/>
                </a:endParaRPr>
              </a:p>
            </p:txBody>
          </p:sp>
        </mc:Choice>
        <mc:Fallback>
          <p:sp>
            <p:nvSpPr>
              <p:cNvPr id="31" name="직사각형 30"/>
              <p:cNvSpPr>
                <a:spLocks noRot="1" noChangeAspect="1" noMove="1" noResize="1" noEditPoints="1" noAdjustHandles="1" noChangeArrowheads="1" noChangeShapeType="1" noTextEdit="1"/>
              </p:cNvSpPr>
              <p:nvPr/>
            </p:nvSpPr>
            <p:spPr bwMode="auto">
              <a:xfrm>
                <a:off x="72009" y="5410389"/>
                <a:ext cx="9036495" cy="791801"/>
              </a:xfrm>
              <a:prstGeom prst="rect">
                <a:avLst/>
              </a:prstGeom>
              <a:blipFill rotWithShape="0">
                <a:blip r:embed="rId3" cstate="print"/>
                <a:stretch>
                  <a:fillRect/>
                </a:stretch>
              </a:blipFill>
              <a:ln w="12700" cap="flat" cmpd="sng" algn="ctr">
                <a:noFill/>
                <a:prstDash val="solid"/>
                <a:round/>
                <a:headEnd type="none" w="sm" len="sm"/>
                <a:tailEnd type="none" w="sm" len="sm"/>
              </a:ln>
              <a:effectLst/>
            </p:spPr>
            <p:txBody>
              <a:bodyPr/>
              <a:lstStyle/>
              <a:p>
                <a:r>
                  <a:rPr lang="ko-KR" altLang="en-US">
                    <a:noFill/>
                  </a:rPr>
                  <a:t> </a:t>
                </a:r>
              </a:p>
            </p:txBody>
          </p:sp>
        </mc:Fallback>
      </mc:AlternateContent>
      <p:sp>
        <p:nvSpPr>
          <p:cNvPr id="18" name="Footer Placeholder 2"/>
          <p:cNvSpPr>
            <a:spLocks noGrp="1"/>
          </p:cNvSpPr>
          <p:nvPr>
            <p:ph type="ftr" sz="quarter" idx="11"/>
          </p:nvPr>
        </p:nvSpPr>
        <p:spPr>
          <a:xfrm>
            <a:off x="4565848" y="6475413"/>
            <a:ext cx="4254624" cy="184666"/>
          </a:xfrm>
        </p:spPr>
        <p:txBody>
          <a:bodyPr/>
          <a:lstStyle/>
          <a:p>
            <a:r>
              <a:rPr lang="en-US" altLang="ko-KR" dirty="0" err="1"/>
              <a:t>Jaesang</a:t>
            </a:r>
            <a:r>
              <a:rPr lang="en-US" altLang="ko-KR" dirty="0"/>
              <a:t> Cha (</a:t>
            </a:r>
            <a:r>
              <a:rPr lang="en-US" altLang="ko-KR" dirty="0" smtClean="0"/>
              <a:t>SNUST) &amp; </a:t>
            </a:r>
            <a:r>
              <a:rPr lang="en-US" altLang="ko-KR" dirty="0" err="1" smtClean="0"/>
              <a:t>Junghoon</a:t>
            </a:r>
            <a:r>
              <a:rPr lang="en-US" altLang="ko-KR" dirty="0" smtClean="0"/>
              <a:t> Lee (</a:t>
            </a:r>
            <a:r>
              <a:rPr lang="en-US" altLang="en-US" dirty="0" smtClean="0">
                <a:solidFill>
                  <a:schemeClr val="tx2"/>
                </a:solidFill>
              </a:rPr>
              <a:t>Dong Seoul Univ.)</a:t>
            </a:r>
            <a:r>
              <a:rPr lang="en-US" altLang="ko-KR" dirty="0" smtClean="0"/>
              <a:t> </a:t>
            </a:r>
            <a:endParaRPr lang="en-US" altLang="en-US" dirty="0"/>
          </a:p>
        </p:txBody>
      </p:sp>
    </p:spTree>
    <p:extLst>
      <p:ext uri="{BB962C8B-B14F-4D97-AF65-F5344CB8AC3E}">
        <p14:creationId xmlns:p14="http://schemas.microsoft.com/office/powerpoint/2010/main" xmlns="" val="984766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51520" y="1981200"/>
            <a:ext cx="8640960" cy="3536032"/>
          </a:xfrm>
          <a:ln/>
        </p:spPr>
        <p:txBody>
          <a:bodyPr>
            <a:normAutofit/>
          </a:bodyPr>
          <a:lstStyle/>
          <a:p>
            <a:r>
              <a:rPr lang="en-US" altLang="ko-KR" sz="2000" dirty="0" smtClean="0"/>
              <a:t>In a short range LOS circumstance, there are a high amplitude LOS signal and very low amplitude NLOS signals.</a:t>
            </a:r>
          </a:p>
          <a:p>
            <a:endParaRPr lang="en-US" altLang="ko-KR" sz="2200" dirty="0" smtClean="0"/>
          </a:p>
          <a:p>
            <a:r>
              <a:rPr lang="en-US" altLang="ko-KR" sz="2000" dirty="0" smtClean="0"/>
              <a:t>RMS delay spread to symbol duration ratio is very small (~0.0046), so we need to focus on LOS signals only.</a:t>
            </a:r>
          </a:p>
          <a:p>
            <a:endParaRPr lang="en-US" altLang="ko-KR" sz="2000" dirty="0" smtClean="0"/>
          </a:p>
          <a:p>
            <a:r>
              <a:rPr lang="en-US" altLang="ko-KR" sz="2000" dirty="0" smtClean="0"/>
              <a:t>As a result, </a:t>
            </a:r>
            <a:r>
              <a:rPr lang="en-US" altLang="ko-KR" sz="2000" dirty="0"/>
              <a:t>w</a:t>
            </a:r>
            <a:r>
              <a:rPr lang="en-US" altLang="ko-KR" sz="2000" dirty="0" smtClean="0"/>
              <a:t>e can simply approximate LED-IDs’ LOS channel characteristics as a one path model in a short range LOS circumstance.</a:t>
            </a:r>
          </a:p>
        </p:txBody>
      </p:sp>
      <p:sp>
        <p:nvSpPr>
          <p:cNvPr id="4098" name="Rectangle 2"/>
          <p:cNvSpPr>
            <a:spLocks noGrp="1" noChangeArrowheads="1"/>
          </p:cNvSpPr>
          <p:nvPr>
            <p:ph type="title"/>
          </p:nvPr>
        </p:nvSpPr>
        <p:spPr>
          <a:xfrm>
            <a:off x="760040" y="685800"/>
            <a:ext cx="7850560" cy="1066800"/>
          </a:xfrm>
          <a:ln/>
        </p:spPr>
        <p:txBody>
          <a:bodyPr/>
          <a:lstStyle/>
          <a:p>
            <a:r>
              <a:rPr lang="en-US" altLang="ko-KR" sz="3200" dirty="0" smtClean="0"/>
              <a:t>Conclusions</a:t>
            </a:r>
            <a:endParaRPr lang="ko-KR" altLang="ko-KR" sz="3200" dirty="0" smtClean="0"/>
          </a:p>
        </p:txBody>
      </p:sp>
      <p:sp>
        <p:nvSpPr>
          <p:cNvPr id="15" name="Slide Number Placeholder 3"/>
          <p:cNvSpPr>
            <a:spLocks noGrp="1"/>
          </p:cNvSpPr>
          <p:nvPr>
            <p:ph type="sldNum" sz="quarter" idx="12"/>
          </p:nvPr>
        </p:nvSpPr>
        <p:spPr>
          <a:xfrm>
            <a:off x="4344988" y="6475413"/>
            <a:ext cx="530225" cy="182562"/>
          </a:xfrm>
        </p:spPr>
        <p:txBody>
          <a:bodyPr/>
          <a:lstStyle/>
          <a:p>
            <a:r>
              <a:rPr lang="en-US" altLang="en-US" dirty="0"/>
              <a:t>Slide </a:t>
            </a:r>
            <a:fld id="{DBBDA2B1-3CDE-4B0E-A2E7-5B85571E701A}" type="slidenum">
              <a:rPr lang="en-US" altLang="en-US"/>
              <a:pPr/>
              <a:t>13</a:t>
            </a:fld>
            <a:endParaRPr lang="en-US" altLang="en-US" dirty="0"/>
          </a:p>
        </p:txBody>
      </p:sp>
      <p:sp>
        <p:nvSpPr>
          <p:cNvPr id="17" name="Date Placeholder 1"/>
          <p:cNvSpPr>
            <a:spLocks noGrp="1"/>
          </p:cNvSpPr>
          <p:nvPr>
            <p:ph type="dt" sz="half" idx="10"/>
          </p:nvPr>
        </p:nvSpPr>
        <p:spPr>
          <a:xfrm>
            <a:off x="685800" y="378281"/>
            <a:ext cx="1600200" cy="215444"/>
          </a:xfrm>
        </p:spPr>
        <p:txBody>
          <a:bodyPr/>
          <a:lstStyle/>
          <a:p>
            <a:r>
              <a:rPr lang="de-DE" altLang="en-US" dirty="0" smtClean="0"/>
              <a:t>Sep. 2015</a:t>
            </a:r>
            <a:endParaRPr lang="en-US" altLang="en-US" dirty="0"/>
          </a:p>
        </p:txBody>
      </p:sp>
      <p:sp>
        <p:nvSpPr>
          <p:cNvPr id="8" name="Footer Placeholder 2"/>
          <p:cNvSpPr>
            <a:spLocks noGrp="1"/>
          </p:cNvSpPr>
          <p:nvPr>
            <p:ph type="ftr" sz="quarter" idx="11"/>
          </p:nvPr>
        </p:nvSpPr>
        <p:spPr>
          <a:xfrm>
            <a:off x="4565848" y="6475413"/>
            <a:ext cx="4254624" cy="184666"/>
          </a:xfrm>
        </p:spPr>
        <p:txBody>
          <a:bodyPr/>
          <a:lstStyle/>
          <a:p>
            <a:r>
              <a:rPr lang="en-US" altLang="ko-KR" dirty="0" err="1"/>
              <a:t>Jaesang</a:t>
            </a:r>
            <a:r>
              <a:rPr lang="en-US" altLang="ko-KR" dirty="0"/>
              <a:t> Cha (</a:t>
            </a:r>
            <a:r>
              <a:rPr lang="en-US" altLang="ko-KR" dirty="0" smtClean="0"/>
              <a:t>SNUST) &amp; </a:t>
            </a:r>
            <a:r>
              <a:rPr lang="en-US" altLang="ko-KR" dirty="0" err="1" smtClean="0"/>
              <a:t>Junghoon</a:t>
            </a:r>
            <a:r>
              <a:rPr lang="en-US" altLang="ko-KR" dirty="0" smtClean="0"/>
              <a:t> Lee (</a:t>
            </a:r>
            <a:r>
              <a:rPr lang="en-US" altLang="en-US" dirty="0" smtClean="0">
                <a:solidFill>
                  <a:schemeClr val="tx2"/>
                </a:solidFill>
              </a:rPr>
              <a:t>Dong Seoul Univ.)</a:t>
            </a:r>
            <a:r>
              <a:rPr lang="en-US" altLang="ko-KR" dirty="0" smtClean="0"/>
              <a:t> </a:t>
            </a:r>
            <a:endParaRPr lang="en-US" altLang="en-US" dirty="0"/>
          </a:p>
        </p:txBody>
      </p:sp>
    </p:spTree>
    <p:extLst>
      <p:ext uri="{BB962C8B-B14F-4D97-AF65-F5344CB8AC3E}">
        <p14:creationId xmlns:p14="http://schemas.microsoft.com/office/powerpoint/2010/main" xmlns="" val="4016366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51520" y="1981200"/>
            <a:ext cx="8640960" cy="1735832"/>
          </a:xfrm>
          <a:ln/>
        </p:spPr>
        <p:txBody>
          <a:bodyPr>
            <a:normAutofit fontScale="92500" lnSpcReduction="10000"/>
          </a:bodyPr>
          <a:lstStyle/>
          <a:p>
            <a:r>
              <a:rPr lang="en-US" altLang="ko-KR" sz="2000" dirty="0" smtClean="0"/>
              <a:t>LED-ID LOS Applications</a:t>
            </a:r>
          </a:p>
          <a:p>
            <a:endParaRPr lang="en-US" altLang="ko-KR" sz="2000" dirty="0" smtClean="0"/>
          </a:p>
          <a:p>
            <a:r>
              <a:rPr lang="en-US" altLang="ko-KR" sz="2000" dirty="0" smtClean="0"/>
              <a:t>Channels </a:t>
            </a:r>
            <a:r>
              <a:rPr lang="en-US" altLang="ko-KR" sz="2000" dirty="0"/>
              <a:t>of LED-ID LOS </a:t>
            </a:r>
            <a:r>
              <a:rPr lang="en-US" altLang="ko-KR" sz="2000" dirty="0" smtClean="0"/>
              <a:t>Applications</a:t>
            </a:r>
          </a:p>
          <a:p>
            <a:endParaRPr lang="en-US" altLang="ko-KR" sz="2000" dirty="0" smtClean="0"/>
          </a:p>
          <a:p>
            <a:r>
              <a:rPr lang="en-US" altLang="ko-KR" sz="2000" dirty="0" smtClean="0"/>
              <a:t>Conclusions</a:t>
            </a:r>
            <a:endParaRPr lang="ko-KR" altLang="ko-KR" sz="2000" dirty="0" smtClean="0"/>
          </a:p>
        </p:txBody>
      </p:sp>
      <p:sp>
        <p:nvSpPr>
          <p:cNvPr id="4098" name="Rectangle 2"/>
          <p:cNvSpPr>
            <a:spLocks noGrp="1" noChangeArrowheads="1"/>
          </p:cNvSpPr>
          <p:nvPr>
            <p:ph type="title"/>
          </p:nvPr>
        </p:nvSpPr>
        <p:spPr>
          <a:xfrm>
            <a:off x="760040" y="685800"/>
            <a:ext cx="7772400" cy="1066800"/>
          </a:xfrm>
          <a:ln/>
        </p:spPr>
        <p:txBody>
          <a:bodyPr/>
          <a:lstStyle/>
          <a:p>
            <a:r>
              <a:rPr lang="en-US" altLang="ja-JP" dirty="0" smtClean="0"/>
              <a:t>Contents</a:t>
            </a:r>
            <a:endParaRPr lang="ja-JP" altLang="ja-JP" dirty="0"/>
          </a:p>
        </p:txBody>
      </p:sp>
      <p:sp>
        <p:nvSpPr>
          <p:cNvPr id="15" name="Slide Number Placeholder 3"/>
          <p:cNvSpPr>
            <a:spLocks noGrp="1"/>
          </p:cNvSpPr>
          <p:nvPr>
            <p:ph type="sldNum" sz="quarter" idx="12"/>
          </p:nvPr>
        </p:nvSpPr>
        <p:spPr>
          <a:xfrm>
            <a:off x="4344988" y="6475413"/>
            <a:ext cx="530225" cy="182562"/>
          </a:xfrm>
        </p:spPr>
        <p:txBody>
          <a:bodyPr/>
          <a:lstStyle/>
          <a:p>
            <a:r>
              <a:rPr lang="en-US" altLang="en-US" dirty="0"/>
              <a:t>Slide </a:t>
            </a:r>
            <a:fld id="{DBBDA2B1-3CDE-4B0E-A2E7-5B85571E701A}" type="slidenum">
              <a:rPr lang="en-US" altLang="en-US"/>
              <a:pPr/>
              <a:t>2</a:t>
            </a:fld>
            <a:endParaRPr lang="en-US" altLang="en-US" dirty="0"/>
          </a:p>
        </p:txBody>
      </p:sp>
      <p:sp>
        <p:nvSpPr>
          <p:cNvPr id="17" name="Date Placeholder 1"/>
          <p:cNvSpPr>
            <a:spLocks noGrp="1"/>
          </p:cNvSpPr>
          <p:nvPr>
            <p:ph type="dt" sz="half" idx="10"/>
          </p:nvPr>
        </p:nvSpPr>
        <p:spPr>
          <a:xfrm>
            <a:off x="685800" y="378281"/>
            <a:ext cx="1600200" cy="215444"/>
          </a:xfrm>
        </p:spPr>
        <p:txBody>
          <a:bodyPr/>
          <a:lstStyle/>
          <a:p>
            <a:r>
              <a:rPr lang="de-DE" altLang="en-US" dirty="0" smtClean="0"/>
              <a:t>Sep. 2015</a:t>
            </a:r>
            <a:endParaRPr lang="en-US" altLang="en-US" dirty="0"/>
          </a:p>
        </p:txBody>
      </p:sp>
      <p:sp>
        <p:nvSpPr>
          <p:cNvPr id="8" name="Footer Placeholder 2"/>
          <p:cNvSpPr>
            <a:spLocks noGrp="1"/>
          </p:cNvSpPr>
          <p:nvPr>
            <p:ph type="ftr" sz="quarter" idx="11"/>
          </p:nvPr>
        </p:nvSpPr>
        <p:spPr>
          <a:xfrm>
            <a:off x="4565848" y="6475413"/>
            <a:ext cx="4254624" cy="184666"/>
          </a:xfrm>
        </p:spPr>
        <p:txBody>
          <a:bodyPr/>
          <a:lstStyle/>
          <a:p>
            <a:r>
              <a:rPr lang="en-US" altLang="ko-KR" dirty="0" err="1"/>
              <a:t>Jaesang</a:t>
            </a:r>
            <a:r>
              <a:rPr lang="en-US" altLang="ko-KR" dirty="0"/>
              <a:t> Cha (</a:t>
            </a:r>
            <a:r>
              <a:rPr lang="en-US" altLang="ko-KR" dirty="0" smtClean="0"/>
              <a:t>SNUST) &amp; </a:t>
            </a:r>
            <a:r>
              <a:rPr lang="en-US" altLang="ko-KR" dirty="0" err="1" smtClean="0"/>
              <a:t>Junghoon</a:t>
            </a:r>
            <a:r>
              <a:rPr lang="en-US" altLang="ko-KR" dirty="0" smtClean="0"/>
              <a:t> Lee (</a:t>
            </a:r>
            <a:r>
              <a:rPr lang="en-US" altLang="en-US" dirty="0" smtClean="0">
                <a:solidFill>
                  <a:schemeClr val="tx2"/>
                </a:solidFill>
              </a:rPr>
              <a:t>Dong Seoul Univ.)</a:t>
            </a:r>
            <a:r>
              <a:rPr lang="en-US" altLang="ko-KR" dirty="0" smtClean="0"/>
              <a:t> </a:t>
            </a:r>
            <a:endParaRPr lang="en-US"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51520" y="1981200"/>
            <a:ext cx="8640960" cy="2239888"/>
          </a:xfrm>
          <a:ln/>
        </p:spPr>
        <p:txBody>
          <a:bodyPr>
            <a:normAutofit/>
          </a:bodyPr>
          <a:lstStyle/>
          <a:p>
            <a:pPr lvl="0"/>
            <a:r>
              <a:rPr lang="en-US" altLang="ko-KR" sz="2000" dirty="0" smtClean="0">
                <a:solidFill>
                  <a:srgbClr val="000000"/>
                </a:solidFill>
              </a:rPr>
              <a:t>LED-ID receiver can be implemented via </a:t>
            </a:r>
            <a:r>
              <a:rPr lang="en-US" altLang="ko-KR" sz="2000" dirty="0">
                <a:solidFill>
                  <a:srgbClr val="000000"/>
                </a:solidFill>
              </a:rPr>
              <a:t>low rate PD </a:t>
            </a:r>
            <a:r>
              <a:rPr lang="en-US" altLang="ko-KR" sz="2000" dirty="0" smtClean="0">
                <a:solidFill>
                  <a:srgbClr val="000000"/>
                </a:solidFill>
              </a:rPr>
              <a:t>or image sensor from TCD definition.</a:t>
            </a:r>
            <a:endParaRPr lang="en-US" altLang="ko-KR" sz="2000" dirty="0" smtClean="0"/>
          </a:p>
          <a:p>
            <a:r>
              <a:rPr lang="en-US" altLang="ko-KR" sz="2000" dirty="0" smtClean="0">
                <a:solidFill>
                  <a:srgbClr val="000000"/>
                </a:solidFill>
              </a:rPr>
              <a:t>Picture below shows examples of Handset LED-ID </a:t>
            </a:r>
            <a:r>
              <a:rPr lang="en-US" altLang="ko-KR" sz="2000" dirty="0" err="1" smtClean="0">
                <a:solidFill>
                  <a:srgbClr val="000000"/>
                </a:solidFill>
              </a:rPr>
              <a:t>tx</a:t>
            </a:r>
            <a:r>
              <a:rPr lang="en-US" altLang="ko-KR" sz="2000" dirty="0" smtClean="0">
                <a:solidFill>
                  <a:srgbClr val="000000"/>
                </a:solidFill>
              </a:rPr>
              <a:t>/</a:t>
            </a:r>
            <a:r>
              <a:rPr lang="en-US" altLang="ko-KR" sz="2000" dirty="0" err="1" smtClean="0">
                <a:solidFill>
                  <a:srgbClr val="000000"/>
                </a:solidFill>
              </a:rPr>
              <a:t>rx</a:t>
            </a:r>
            <a:r>
              <a:rPr lang="en-US" altLang="ko-KR" sz="2000" dirty="0" smtClean="0">
                <a:solidFill>
                  <a:srgbClr val="000000"/>
                </a:solidFill>
              </a:rPr>
              <a:t>.</a:t>
            </a:r>
            <a:endParaRPr lang="en-US" altLang="ko-KR" sz="2000" strike="sngStrike" dirty="0" smtClean="0">
              <a:solidFill>
                <a:srgbClr val="FF0000"/>
              </a:solidFill>
            </a:endParaRPr>
          </a:p>
          <a:p>
            <a:pPr marL="0" indent="0">
              <a:buNone/>
            </a:pPr>
            <a:r>
              <a:rPr lang="en-US" altLang="ko-KR" sz="2000" dirty="0">
                <a:solidFill>
                  <a:srgbClr val="000000"/>
                </a:solidFill>
              </a:rPr>
              <a:t> </a:t>
            </a:r>
            <a:r>
              <a:rPr lang="en-US" altLang="ko-KR" sz="2000" dirty="0" smtClean="0">
                <a:solidFill>
                  <a:srgbClr val="000000"/>
                </a:solidFill>
              </a:rPr>
              <a:t>    - Left figure shows </a:t>
            </a:r>
            <a:r>
              <a:rPr lang="en-US" altLang="ko-KR" sz="2000" dirty="0">
                <a:solidFill>
                  <a:srgbClr val="000000"/>
                </a:solidFill>
              </a:rPr>
              <a:t>low rate PD </a:t>
            </a:r>
            <a:r>
              <a:rPr lang="en-US" altLang="ko-KR" sz="2000" dirty="0" smtClean="0">
                <a:solidFill>
                  <a:srgbClr val="000000"/>
                </a:solidFill>
              </a:rPr>
              <a:t>receiver.</a:t>
            </a:r>
          </a:p>
          <a:p>
            <a:pPr marL="0" indent="0">
              <a:buNone/>
            </a:pPr>
            <a:r>
              <a:rPr lang="en-US" altLang="ko-KR" sz="2000" dirty="0">
                <a:solidFill>
                  <a:srgbClr val="000000"/>
                </a:solidFill>
              </a:rPr>
              <a:t> </a:t>
            </a:r>
            <a:r>
              <a:rPr lang="en-US" altLang="ko-KR" sz="2000" dirty="0" smtClean="0">
                <a:solidFill>
                  <a:srgbClr val="000000"/>
                </a:solidFill>
              </a:rPr>
              <a:t>    - Right figure </a:t>
            </a:r>
            <a:r>
              <a:rPr lang="en-US" altLang="ko-KR" sz="2000" dirty="0">
                <a:solidFill>
                  <a:srgbClr val="000000"/>
                </a:solidFill>
              </a:rPr>
              <a:t>shows image sensor </a:t>
            </a:r>
            <a:r>
              <a:rPr lang="en-US" altLang="ko-KR" sz="2000" dirty="0" smtClean="0">
                <a:solidFill>
                  <a:srgbClr val="000000"/>
                </a:solidFill>
              </a:rPr>
              <a:t>receiver.</a:t>
            </a:r>
          </a:p>
        </p:txBody>
      </p:sp>
      <p:sp>
        <p:nvSpPr>
          <p:cNvPr id="4098" name="Rectangle 2"/>
          <p:cNvSpPr>
            <a:spLocks noGrp="1" noChangeArrowheads="1"/>
          </p:cNvSpPr>
          <p:nvPr>
            <p:ph type="title"/>
          </p:nvPr>
        </p:nvSpPr>
        <p:spPr>
          <a:xfrm>
            <a:off x="760040" y="685800"/>
            <a:ext cx="7772400" cy="1066800"/>
          </a:xfrm>
          <a:ln/>
        </p:spPr>
        <p:txBody>
          <a:bodyPr/>
          <a:lstStyle/>
          <a:p>
            <a:r>
              <a:rPr lang="en-US" altLang="ko-KR" dirty="0"/>
              <a:t>LED-ID LOS </a:t>
            </a:r>
            <a:r>
              <a:rPr lang="en-US" altLang="ko-KR" dirty="0" smtClean="0"/>
              <a:t>Applications (1)</a:t>
            </a:r>
            <a:endParaRPr lang="ja-JP" altLang="ja-JP" dirty="0"/>
          </a:p>
        </p:txBody>
      </p:sp>
      <p:sp>
        <p:nvSpPr>
          <p:cNvPr id="15" name="Slide Number Placeholder 3"/>
          <p:cNvSpPr>
            <a:spLocks noGrp="1"/>
          </p:cNvSpPr>
          <p:nvPr>
            <p:ph type="sldNum" sz="quarter" idx="12"/>
          </p:nvPr>
        </p:nvSpPr>
        <p:spPr>
          <a:xfrm>
            <a:off x="4344988" y="6475413"/>
            <a:ext cx="530225" cy="182562"/>
          </a:xfrm>
        </p:spPr>
        <p:txBody>
          <a:bodyPr/>
          <a:lstStyle/>
          <a:p>
            <a:r>
              <a:rPr lang="en-US" altLang="en-US" dirty="0"/>
              <a:t>Slide </a:t>
            </a:r>
            <a:fld id="{DBBDA2B1-3CDE-4B0E-A2E7-5B85571E701A}" type="slidenum">
              <a:rPr lang="en-US" altLang="en-US"/>
              <a:pPr/>
              <a:t>3</a:t>
            </a:fld>
            <a:endParaRPr lang="en-US" altLang="en-US" dirty="0"/>
          </a:p>
        </p:txBody>
      </p:sp>
      <p:sp>
        <p:nvSpPr>
          <p:cNvPr id="17" name="Date Placeholder 1"/>
          <p:cNvSpPr>
            <a:spLocks noGrp="1"/>
          </p:cNvSpPr>
          <p:nvPr>
            <p:ph type="dt" sz="half" idx="10"/>
          </p:nvPr>
        </p:nvSpPr>
        <p:spPr>
          <a:xfrm>
            <a:off x="685800" y="378281"/>
            <a:ext cx="1600200" cy="215444"/>
          </a:xfrm>
        </p:spPr>
        <p:txBody>
          <a:bodyPr/>
          <a:lstStyle/>
          <a:p>
            <a:r>
              <a:rPr lang="de-DE" altLang="en-US" dirty="0" smtClean="0"/>
              <a:t>Sep. 2015</a:t>
            </a:r>
            <a:endParaRPr lang="en-US" altLang="en-US" dirty="0"/>
          </a:p>
        </p:txBody>
      </p:sp>
      <p:pic>
        <p:nvPicPr>
          <p:cNvPr id="2" name="그림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3568" y="3933056"/>
            <a:ext cx="7776864" cy="2232736"/>
          </a:xfrm>
          <a:prstGeom prst="rect">
            <a:avLst/>
          </a:prstGeom>
          <a:ln>
            <a:solidFill>
              <a:schemeClr val="tx1"/>
            </a:solidFill>
          </a:ln>
        </p:spPr>
      </p:pic>
      <p:sp>
        <p:nvSpPr>
          <p:cNvPr id="9" name="Footer Placeholder 2"/>
          <p:cNvSpPr>
            <a:spLocks noGrp="1"/>
          </p:cNvSpPr>
          <p:nvPr>
            <p:ph type="ftr" sz="quarter" idx="11"/>
          </p:nvPr>
        </p:nvSpPr>
        <p:spPr>
          <a:xfrm>
            <a:off x="4565848" y="6475413"/>
            <a:ext cx="4254624" cy="184666"/>
          </a:xfrm>
        </p:spPr>
        <p:txBody>
          <a:bodyPr/>
          <a:lstStyle/>
          <a:p>
            <a:r>
              <a:rPr lang="en-US" altLang="ko-KR" dirty="0" err="1"/>
              <a:t>Jaesang</a:t>
            </a:r>
            <a:r>
              <a:rPr lang="en-US" altLang="ko-KR" dirty="0"/>
              <a:t> Cha (</a:t>
            </a:r>
            <a:r>
              <a:rPr lang="en-US" altLang="ko-KR" dirty="0" smtClean="0"/>
              <a:t>SNUST) &amp; </a:t>
            </a:r>
            <a:r>
              <a:rPr lang="en-US" altLang="ko-KR" dirty="0" err="1" smtClean="0"/>
              <a:t>Junghoon</a:t>
            </a:r>
            <a:r>
              <a:rPr lang="en-US" altLang="ko-KR" dirty="0" smtClean="0"/>
              <a:t> Lee (</a:t>
            </a:r>
            <a:r>
              <a:rPr lang="en-US" altLang="en-US" dirty="0" smtClean="0">
                <a:solidFill>
                  <a:schemeClr val="tx2"/>
                </a:solidFill>
              </a:rPr>
              <a:t>Dong Seoul Univ.)</a:t>
            </a:r>
            <a:r>
              <a:rPr lang="en-US" altLang="ko-KR" dirty="0" smtClean="0"/>
              <a:t> </a:t>
            </a:r>
            <a:endParaRPr lang="en-US"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51520" y="1981200"/>
            <a:ext cx="8640960" cy="871736"/>
          </a:xfrm>
          <a:ln/>
        </p:spPr>
        <p:txBody>
          <a:bodyPr>
            <a:normAutofit/>
          </a:bodyPr>
          <a:lstStyle/>
          <a:p>
            <a:r>
              <a:rPr lang="en-US" altLang="ko-KR" sz="2000" dirty="0" smtClean="0"/>
              <a:t>Underwater/Seaside Communication</a:t>
            </a:r>
            <a:endParaRPr lang="ko-KR" altLang="ko-KR" sz="2000" dirty="0" smtClean="0"/>
          </a:p>
          <a:p>
            <a:r>
              <a:rPr lang="en-US" altLang="ko-KR" sz="2000" dirty="0" smtClean="0"/>
              <a:t>Point-to-(multi)point / Communication</a:t>
            </a:r>
            <a:endParaRPr lang="ko-KR" altLang="ko-KR" sz="2000" dirty="0" smtClean="0"/>
          </a:p>
        </p:txBody>
      </p:sp>
      <p:sp>
        <p:nvSpPr>
          <p:cNvPr id="4098" name="Rectangle 2"/>
          <p:cNvSpPr>
            <a:spLocks noGrp="1" noChangeArrowheads="1"/>
          </p:cNvSpPr>
          <p:nvPr>
            <p:ph type="title"/>
          </p:nvPr>
        </p:nvSpPr>
        <p:spPr>
          <a:xfrm>
            <a:off x="760040" y="685800"/>
            <a:ext cx="7772400" cy="1066800"/>
          </a:xfrm>
          <a:ln/>
        </p:spPr>
        <p:txBody>
          <a:bodyPr/>
          <a:lstStyle/>
          <a:p>
            <a:r>
              <a:rPr lang="en-US" altLang="ko-KR" dirty="0"/>
              <a:t>LED-ID LOS </a:t>
            </a:r>
            <a:r>
              <a:rPr lang="en-US" altLang="ko-KR" dirty="0" smtClean="0"/>
              <a:t>Applications (2)</a:t>
            </a:r>
            <a:endParaRPr lang="ja-JP" altLang="ja-JP" dirty="0"/>
          </a:p>
        </p:txBody>
      </p:sp>
      <p:sp>
        <p:nvSpPr>
          <p:cNvPr id="15" name="Slide Number Placeholder 3"/>
          <p:cNvSpPr>
            <a:spLocks noGrp="1"/>
          </p:cNvSpPr>
          <p:nvPr>
            <p:ph type="sldNum" sz="quarter" idx="12"/>
          </p:nvPr>
        </p:nvSpPr>
        <p:spPr>
          <a:xfrm>
            <a:off x="4344988" y="6475413"/>
            <a:ext cx="530225" cy="182562"/>
          </a:xfrm>
        </p:spPr>
        <p:txBody>
          <a:bodyPr/>
          <a:lstStyle/>
          <a:p>
            <a:r>
              <a:rPr lang="en-US" altLang="en-US" dirty="0"/>
              <a:t>Slide </a:t>
            </a:r>
            <a:fld id="{DBBDA2B1-3CDE-4B0E-A2E7-5B85571E701A}" type="slidenum">
              <a:rPr lang="en-US" altLang="en-US"/>
              <a:pPr/>
              <a:t>4</a:t>
            </a:fld>
            <a:endParaRPr lang="en-US" altLang="en-US" dirty="0"/>
          </a:p>
        </p:txBody>
      </p:sp>
      <p:sp>
        <p:nvSpPr>
          <p:cNvPr id="17" name="Date Placeholder 1"/>
          <p:cNvSpPr>
            <a:spLocks noGrp="1"/>
          </p:cNvSpPr>
          <p:nvPr>
            <p:ph type="dt" sz="half" idx="10"/>
          </p:nvPr>
        </p:nvSpPr>
        <p:spPr>
          <a:xfrm>
            <a:off x="685800" y="378281"/>
            <a:ext cx="1600200" cy="215444"/>
          </a:xfrm>
        </p:spPr>
        <p:txBody>
          <a:bodyPr/>
          <a:lstStyle/>
          <a:p>
            <a:r>
              <a:rPr lang="de-DE" altLang="en-US" dirty="0" smtClean="0"/>
              <a:t>Sep. 2015</a:t>
            </a:r>
            <a:endParaRPr lang="en-US" altLang="en-US" dirty="0"/>
          </a:p>
        </p:txBody>
      </p:sp>
      <p:sp>
        <p:nvSpPr>
          <p:cNvPr id="20" name="직사각형 19"/>
          <p:cNvSpPr/>
          <p:nvPr/>
        </p:nvSpPr>
        <p:spPr>
          <a:xfrm>
            <a:off x="683568" y="5826750"/>
            <a:ext cx="3522118" cy="338554"/>
          </a:xfrm>
          <a:prstGeom prst="rect">
            <a:avLst/>
          </a:prstGeom>
        </p:spPr>
        <p:txBody>
          <a:bodyPr wrap="none">
            <a:spAutoFit/>
          </a:bodyPr>
          <a:lstStyle/>
          <a:p>
            <a:r>
              <a:rPr lang="en-US" altLang="ko-KR" sz="1600" dirty="0" smtClean="0">
                <a:latin typeface="+mn-lt"/>
              </a:rPr>
              <a:t>Underwater/Seaside Communication</a:t>
            </a:r>
            <a:endParaRPr lang="ko-KR" altLang="en-US" sz="1600" dirty="0">
              <a:latin typeface="+mn-lt"/>
            </a:endParaRPr>
          </a:p>
        </p:txBody>
      </p:sp>
      <p:sp>
        <p:nvSpPr>
          <p:cNvPr id="21" name="직사각형 20"/>
          <p:cNvSpPr/>
          <p:nvPr/>
        </p:nvSpPr>
        <p:spPr>
          <a:xfrm>
            <a:off x="5120929" y="5826750"/>
            <a:ext cx="3411511" cy="338554"/>
          </a:xfrm>
          <a:prstGeom prst="rect">
            <a:avLst/>
          </a:prstGeom>
        </p:spPr>
        <p:txBody>
          <a:bodyPr wrap="none">
            <a:spAutoFit/>
          </a:bodyPr>
          <a:lstStyle/>
          <a:p>
            <a:r>
              <a:rPr lang="en-US" altLang="ko-KR" sz="1600" dirty="0" smtClean="0">
                <a:latin typeface="+mn-lt"/>
              </a:rPr>
              <a:t>Point-to-(multi)point communication</a:t>
            </a:r>
            <a:endParaRPr lang="ko-KR" altLang="en-US" sz="1600" dirty="0">
              <a:latin typeface="+mn-lt"/>
            </a:endParaRPr>
          </a:p>
        </p:txBody>
      </p:sp>
      <p:pic>
        <p:nvPicPr>
          <p:cNvPr id="3" name="그림 2"/>
          <p:cNvPicPr>
            <a:picLocks noChangeAspect="1"/>
          </p:cNvPicPr>
          <p:nvPr/>
        </p:nvPicPr>
        <p:blipFill>
          <a:blip r:embed="rId3" cstate="print"/>
          <a:stretch>
            <a:fillRect/>
          </a:stretch>
        </p:blipFill>
        <p:spPr>
          <a:xfrm>
            <a:off x="295004" y="3140968"/>
            <a:ext cx="4204988" cy="2665403"/>
          </a:xfrm>
          <a:prstGeom prst="rect">
            <a:avLst/>
          </a:prstGeom>
          <a:ln>
            <a:solidFill>
              <a:schemeClr val="tx1"/>
            </a:solidFill>
          </a:ln>
        </p:spPr>
      </p:pic>
      <p:pic>
        <p:nvPicPr>
          <p:cNvPr id="4" name="그림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88024" y="3140968"/>
            <a:ext cx="4032448" cy="2592288"/>
          </a:xfrm>
          <a:prstGeom prst="rect">
            <a:avLst/>
          </a:prstGeom>
          <a:ln>
            <a:solidFill>
              <a:schemeClr val="tx1"/>
            </a:solidFill>
          </a:ln>
        </p:spPr>
      </p:pic>
      <p:sp>
        <p:nvSpPr>
          <p:cNvPr id="12" name="Footer Placeholder 2"/>
          <p:cNvSpPr>
            <a:spLocks noGrp="1"/>
          </p:cNvSpPr>
          <p:nvPr>
            <p:ph type="ftr" sz="quarter" idx="11"/>
          </p:nvPr>
        </p:nvSpPr>
        <p:spPr>
          <a:xfrm>
            <a:off x="4565848" y="6475413"/>
            <a:ext cx="4254624" cy="184666"/>
          </a:xfrm>
        </p:spPr>
        <p:txBody>
          <a:bodyPr/>
          <a:lstStyle/>
          <a:p>
            <a:r>
              <a:rPr lang="en-US" altLang="ko-KR" dirty="0" err="1"/>
              <a:t>Jaesang</a:t>
            </a:r>
            <a:r>
              <a:rPr lang="en-US" altLang="ko-KR" dirty="0"/>
              <a:t> Cha (</a:t>
            </a:r>
            <a:r>
              <a:rPr lang="en-US" altLang="ko-KR" dirty="0" smtClean="0"/>
              <a:t>SNUST) &amp; </a:t>
            </a:r>
            <a:r>
              <a:rPr lang="en-US" altLang="ko-KR" dirty="0" err="1" smtClean="0"/>
              <a:t>Junghoon</a:t>
            </a:r>
            <a:r>
              <a:rPr lang="en-US" altLang="ko-KR" dirty="0" smtClean="0"/>
              <a:t> Lee (</a:t>
            </a:r>
            <a:r>
              <a:rPr lang="en-US" altLang="en-US" dirty="0" smtClean="0">
                <a:solidFill>
                  <a:schemeClr val="tx2"/>
                </a:solidFill>
              </a:rPr>
              <a:t>Dong Seoul Univ.)</a:t>
            </a:r>
            <a:r>
              <a:rPr lang="en-US" altLang="ko-KR" dirty="0" smtClean="0"/>
              <a:t> </a:t>
            </a:r>
            <a:endParaRPr lang="en-US"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51520" y="1981200"/>
            <a:ext cx="8640960" cy="871736"/>
          </a:xfrm>
          <a:ln/>
        </p:spPr>
        <p:txBody>
          <a:bodyPr>
            <a:normAutofit/>
          </a:bodyPr>
          <a:lstStyle/>
          <a:p>
            <a:r>
              <a:rPr lang="de-DE" altLang="ko-KR" sz="2000" dirty="0" smtClean="0"/>
              <a:t>Digital signage</a:t>
            </a:r>
            <a:endParaRPr lang="ko-KR" altLang="ko-KR" sz="2000" dirty="0" smtClean="0"/>
          </a:p>
          <a:p>
            <a:r>
              <a:rPr lang="de-DE" altLang="ko-KR" sz="2000" dirty="0" smtClean="0"/>
              <a:t>D2D/IoT</a:t>
            </a:r>
            <a:endParaRPr lang="ko-KR" altLang="ko-KR" sz="2000" dirty="0" smtClean="0"/>
          </a:p>
        </p:txBody>
      </p:sp>
      <p:sp>
        <p:nvSpPr>
          <p:cNvPr id="4098" name="Rectangle 2"/>
          <p:cNvSpPr>
            <a:spLocks noGrp="1" noChangeArrowheads="1"/>
          </p:cNvSpPr>
          <p:nvPr>
            <p:ph type="title"/>
          </p:nvPr>
        </p:nvSpPr>
        <p:spPr>
          <a:xfrm>
            <a:off x="760040" y="685800"/>
            <a:ext cx="7772400" cy="1066800"/>
          </a:xfrm>
          <a:ln/>
        </p:spPr>
        <p:txBody>
          <a:bodyPr/>
          <a:lstStyle/>
          <a:p>
            <a:r>
              <a:rPr lang="en-US" altLang="ko-KR" dirty="0"/>
              <a:t>LED-ID LOS </a:t>
            </a:r>
            <a:r>
              <a:rPr lang="en-US" altLang="ko-KR" dirty="0" smtClean="0"/>
              <a:t>Applications (3)</a:t>
            </a:r>
            <a:endParaRPr lang="ja-JP" altLang="ja-JP" dirty="0"/>
          </a:p>
        </p:txBody>
      </p:sp>
      <p:sp>
        <p:nvSpPr>
          <p:cNvPr id="15" name="Slide Number Placeholder 3"/>
          <p:cNvSpPr>
            <a:spLocks noGrp="1"/>
          </p:cNvSpPr>
          <p:nvPr>
            <p:ph type="sldNum" sz="quarter" idx="12"/>
          </p:nvPr>
        </p:nvSpPr>
        <p:spPr>
          <a:xfrm>
            <a:off x="4344988" y="6475413"/>
            <a:ext cx="530225" cy="182562"/>
          </a:xfrm>
        </p:spPr>
        <p:txBody>
          <a:bodyPr/>
          <a:lstStyle/>
          <a:p>
            <a:r>
              <a:rPr lang="en-US" altLang="en-US" dirty="0"/>
              <a:t>Slide </a:t>
            </a:r>
            <a:fld id="{DBBDA2B1-3CDE-4B0E-A2E7-5B85571E701A}" type="slidenum">
              <a:rPr lang="en-US" altLang="en-US"/>
              <a:pPr/>
              <a:t>5</a:t>
            </a:fld>
            <a:endParaRPr lang="en-US" altLang="en-US" dirty="0"/>
          </a:p>
        </p:txBody>
      </p:sp>
      <p:sp>
        <p:nvSpPr>
          <p:cNvPr id="17" name="Date Placeholder 1"/>
          <p:cNvSpPr>
            <a:spLocks noGrp="1"/>
          </p:cNvSpPr>
          <p:nvPr>
            <p:ph type="dt" sz="half" idx="10"/>
          </p:nvPr>
        </p:nvSpPr>
        <p:spPr>
          <a:xfrm>
            <a:off x="685800" y="378281"/>
            <a:ext cx="1600200" cy="215444"/>
          </a:xfrm>
        </p:spPr>
        <p:txBody>
          <a:bodyPr/>
          <a:lstStyle/>
          <a:p>
            <a:r>
              <a:rPr lang="de-DE" altLang="en-US" dirty="0" smtClean="0"/>
              <a:t>Sep. 2015</a:t>
            </a:r>
            <a:endParaRPr lang="en-US" altLang="en-US" dirty="0"/>
          </a:p>
        </p:txBody>
      </p:sp>
      <p:sp>
        <p:nvSpPr>
          <p:cNvPr id="10" name="직사각형 9"/>
          <p:cNvSpPr/>
          <p:nvPr/>
        </p:nvSpPr>
        <p:spPr>
          <a:xfrm>
            <a:off x="971600" y="5754742"/>
            <a:ext cx="1526380" cy="338554"/>
          </a:xfrm>
          <a:prstGeom prst="rect">
            <a:avLst/>
          </a:prstGeom>
        </p:spPr>
        <p:txBody>
          <a:bodyPr wrap="none">
            <a:spAutoFit/>
          </a:bodyPr>
          <a:lstStyle/>
          <a:p>
            <a:r>
              <a:rPr lang="en-US" altLang="ko-KR" sz="1600" dirty="0" smtClean="0">
                <a:latin typeface="+mn-lt"/>
              </a:rPr>
              <a:t>Digital signage</a:t>
            </a:r>
            <a:endParaRPr lang="ko-KR" altLang="en-US" sz="1600" dirty="0">
              <a:latin typeface="+mn-lt"/>
            </a:endParaRPr>
          </a:p>
        </p:txBody>
      </p:sp>
      <p:sp>
        <p:nvSpPr>
          <p:cNvPr id="11" name="직사각형 10"/>
          <p:cNvSpPr/>
          <p:nvPr/>
        </p:nvSpPr>
        <p:spPr>
          <a:xfrm>
            <a:off x="5364088" y="5754742"/>
            <a:ext cx="947695" cy="338554"/>
          </a:xfrm>
          <a:prstGeom prst="rect">
            <a:avLst/>
          </a:prstGeom>
        </p:spPr>
        <p:txBody>
          <a:bodyPr wrap="none">
            <a:spAutoFit/>
          </a:bodyPr>
          <a:lstStyle/>
          <a:p>
            <a:r>
              <a:rPr lang="en-US" altLang="ko-KR" sz="1600" dirty="0" smtClean="0">
                <a:latin typeface="+mn-lt"/>
              </a:rPr>
              <a:t>D2D/</a:t>
            </a:r>
            <a:r>
              <a:rPr lang="en-US" altLang="ko-KR" sz="1600" dirty="0" err="1" smtClean="0">
                <a:latin typeface="+mn-lt"/>
              </a:rPr>
              <a:t>IoT</a:t>
            </a:r>
            <a:endParaRPr lang="ko-KR" altLang="en-US" sz="1600" dirty="0">
              <a:latin typeface="+mn-lt"/>
            </a:endParaRPr>
          </a:p>
        </p:txBody>
      </p:sp>
      <p:pic>
        <p:nvPicPr>
          <p:cNvPr id="2" name="그림 1"/>
          <p:cNvPicPr>
            <a:picLocks noChangeAspect="1"/>
          </p:cNvPicPr>
          <p:nvPr/>
        </p:nvPicPr>
        <p:blipFill>
          <a:blip r:embed="rId3" cstate="print"/>
          <a:stretch>
            <a:fillRect/>
          </a:stretch>
        </p:blipFill>
        <p:spPr>
          <a:xfrm>
            <a:off x="336432" y="3140968"/>
            <a:ext cx="2783892" cy="2520280"/>
          </a:xfrm>
          <a:prstGeom prst="rect">
            <a:avLst/>
          </a:prstGeom>
          <a:ln>
            <a:solidFill>
              <a:schemeClr val="tx1"/>
            </a:solidFill>
          </a:ln>
        </p:spPr>
      </p:pic>
      <p:pic>
        <p:nvPicPr>
          <p:cNvPr id="3" name="그림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51142" y="3140968"/>
            <a:ext cx="5297322" cy="2520280"/>
          </a:xfrm>
          <a:prstGeom prst="rect">
            <a:avLst/>
          </a:prstGeom>
          <a:ln>
            <a:solidFill>
              <a:schemeClr val="tx1"/>
            </a:solidFill>
          </a:ln>
        </p:spPr>
      </p:pic>
      <p:sp>
        <p:nvSpPr>
          <p:cNvPr id="12" name="Footer Placeholder 2"/>
          <p:cNvSpPr>
            <a:spLocks noGrp="1"/>
          </p:cNvSpPr>
          <p:nvPr>
            <p:ph type="ftr" sz="quarter" idx="11"/>
          </p:nvPr>
        </p:nvSpPr>
        <p:spPr>
          <a:xfrm>
            <a:off x="4565848" y="6475413"/>
            <a:ext cx="4254624" cy="184666"/>
          </a:xfrm>
        </p:spPr>
        <p:txBody>
          <a:bodyPr/>
          <a:lstStyle/>
          <a:p>
            <a:r>
              <a:rPr lang="en-US" altLang="ko-KR" dirty="0" err="1"/>
              <a:t>Jaesang</a:t>
            </a:r>
            <a:r>
              <a:rPr lang="en-US" altLang="ko-KR" dirty="0"/>
              <a:t> Cha (</a:t>
            </a:r>
            <a:r>
              <a:rPr lang="en-US" altLang="ko-KR" dirty="0" smtClean="0"/>
              <a:t>SNUST) &amp; </a:t>
            </a:r>
            <a:r>
              <a:rPr lang="en-US" altLang="ko-KR" dirty="0" err="1" smtClean="0"/>
              <a:t>Junghoon</a:t>
            </a:r>
            <a:r>
              <a:rPr lang="en-US" altLang="ko-KR" dirty="0" smtClean="0"/>
              <a:t> Lee (</a:t>
            </a:r>
            <a:r>
              <a:rPr lang="en-US" altLang="en-US" dirty="0" smtClean="0">
                <a:solidFill>
                  <a:schemeClr val="tx2"/>
                </a:solidFill>
              </a:rPr>
              <a:t>Dong Seoul Univ.)</a:t>
            </a:r>
            <a:r>
              <a:rPr lang="en-US" altLang="ko-KR" dirty="0" smtClean="0"/>
              <a:t> </a:t>
            </a:r>
            <a:endParaRPr lang="en-US"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51520" y="1981200"/>
            <a:ext cx="8640960" cy="943744"/>
          </a:xfrm>
          <a:ln/>
        </p:spPr>
        <p:txBody>
          <a:bodyPr>
            <a:normAutofit/>
          </a:bodyPr>
          <a:lstStyle/>
          <a:p>
            <a:r>
              <a:rPr lang="en-US" altLang="ko-KR" sz="2000" dirty="0" smtClean="0"/>
              <a:t>LOS Authentication</a:t>
            </a:r>
            <a:endParaRPr lang="ko-KR" altLang="ko-KR" sz="2000" dirty="0" smtClean="0"/>
          </a:p>
          <a:p>
            <a:r>
              <a:rPr lang="en-US" altLang="ko-KR" sz="2000" dirty="0" smtClean="0"/>
              <a:t>Identification based service</a:t>
            </a:r>
            <a:endParaRPr lang="en-US" altLang="ja-JP" sz="2000" dirty="0" smtClean="0"/>
          </a:p>
        </p:txBody>
      </p:sp>
      <p:sp>
        <p:nvSpPr>
          <p:cNvPr id="4098" name="Rectangle 2"/>
          <p:cNvSpPr>
            <a:spLocks noGrp="1" noChangeArrowheads="1"/>
          </p:cNvSpPr>
          <p:nvPr>
            <p:ph type="title"/>
          </p:nvPr>
        </p:nvSpPr>
        <p:spPr>
          <a:xfrm>
            <a:off x="760040" y="685800"/>
            <a:ext cx="7772400" cy="1066800"/>
          </a:xfrm>
          <a:ln/>
        </p:spPr>
        <p:txBody>
          <a:bodyPr/>
          <a:lstStyle/>
          <a:p>
            <a:r>
              <a:rPr lang="en-US" altLang="ko-KR" dirty="0"/>
              <a:t>LED-ID LOS </a:t>
            </a:r>
            <a:r>
              <a:rPr lang="en-US" altLang="ko-KR" dirty="0" smtClean="0"/>
              <a:t>Applications (4)</a:t>
            </a:r>
            <a:endParaRPr lang="ja-JP" altLang="ja-JP" dirty="0"/>
          </a:p>
        </p:txBody>
      </p:sp>
      <p:sp>
        <p:nvSpPr>
          <p:cNvPr id="15" name="Slide Number Placeholder 3"/>
          <p:cNvSpPr>
            <a:spLocks noGrp="1"/>
          </p:cNvSpPr>
          <p:nvPr>
            <p:ph type="sldNum" sz="quarter" idx="12"/>
          </p:nvPr>
        </p:nvSpPr>
        <p:spPr>
          <a:xfrm>
            <a:off x="4344988" y="6475413"/>
            <a:ext cx="530225" cy="182562"/>
          </a:xfrm>
        </p:spPr>
        <p:txBody>
          <a:bodyPr/>
          <a:lstStyle/>
          <a:p>
            <a:r>
              <a:rPr lang="en-US" altLang="en-US" dirty="0"/>
              <a:t>Slide </a:t>
            </a:r>
            <a:fld id="{DBBDA2B1-3CDE-4B0E-A2E7-5B85571E701A}" type="slidenum">
              <a:rPr lang="en-US" altLang="en-US"/>
              <a:pPr/>
              <a:t>6</a:t>
            </a:fld>
            <a:endParaRPr lang="en-US" altLang="en-US" dirty="0"/>
          </a:p>
        </p:txBody>
      </p:sp>
      <p:sp>
        <p:nvSpPr>
          <p:cNvPr id="17" name="Date Placeholder 1"/>
          <p:cNvSpPr>
            <a:spLocks noGrp="1"/>
          </p:cNvSpPr>
          <p:nvPr>
            <p:ph type="dt" sz="half" idx="10"/>
          </p:nvPr>
        </p:nvSpPr>
        <p:spPr>
          <a:xfrm>
            <a:off x="685800" y="378281"/>
            <a:ext cx="1600200" cy="215444"/>
          </a:xfrm>
        </p:spPr>
        <p:txBody>
          <a:bodyPr/>
          <a:lstStyle/>
          <a:p>
            <a:r>
              <a:rPr lang="de-DE" altLang="en-US" dirty="0" smtClean="0"/>
              <a:t>Sep. 2015</a:t>
            </a:r>
            <a:endParaRPr lang="en-US" altLang="en-US" dirty="0"/>
          </a:p>
        </p:txBody>
      </p:sp>
      <p:pic>
        <p:nvPicPr>
          <p:cNvPr id="10" name="그림 9"/>
          <p:cNvPicPr/>
          <p:nvPr/>
        </p:nvPicPr>
        <p:blipFill>
          <a:blip r:embed="rId3" cstate="print"/>
          <a:stretch>
            <a:fillRect/>
          </a:stretch>
        </p:blipFill>
        <p:spPr>
          <a:xfrm>
            <a:off x="4644008" y="2996952"/>
            <a:ext cx="4032448" cy="2736304"/>
          </a:xfrm>
          <a:prstGeom prst="rect">
            <a:avLst/>
          </a:prstGeom>
          <a:ln>
            <a:solidFill>
              <a:schemeClr val="tx1"/>
            </a:solidFill>
          </a:ln>
        </p:spPr>
      </p:pic>
      <p:sp>
        <p:nvSpPr>
          <p:cNvPr id="11" name="직사각형 10"/>
          <p:cNvSpPr/>
          <p:nvPr/>
        </p:nvSpPr>
        <p:spPr>
          <a:xfrm>
            <a:off x="5436096" y="5826750"/>
            <a:ext cx="2658100" cy="338554"/>
          </a:xfrm>
          <a:prstGeom prst="rect">
            <a:avLst/>
          </a:prstGeom>
        </p:spPr>
        <p:txBody>
          <a:bodyPr wrap="none">
            <a:spAutoFit/>
          </a:bodyPr>
          <a:lstStyle/>
          <a:p>
            <a:r>
              <a:rPr lang="en-US" altLang="ko-KR" sz="1600" dirty="0" smtClean="0">
                <a:latin typeface="+mn-lt"/>
              </a:rPr>
              <a:t>Identification based service</a:t>
            </a:r>
            <a:endParaRPr lang="ko-KR" altLang="en-US" sz="1600" dirty="0">
              <a:latin typeface="+mn-lt"/>
            </a:endParaRPr>
          </a:p>
        </p:txBody>
      </p:sp>
      <p:sp>
        <p:nvSpPr>
          <p:cNvPr id="12" name="직사각형 11"/>
          <p:cNvSpPr/>
          <p:nvPr/>
        </p:nvSpPr>
        <p:spPr>
          <a:xfrm>
            <a:off x="1475656" y="5826750"/>
            <a:ext cx="1939826" cy="338554"/>
          </a:xfrm>
          <a:prstGeom prst="rect">
            <a:avLst/>
          </a:prstGeom>
        </p:spPr>
        <p:txBody>
          <a:bodyPr wrap="none">
            <a:spAutoFit/>
          </a:bodyPr>
          <a:lstStyle/>
          <a:p>
            <a:r>
              <a:rPr lang="en-US" altLang="ko-KR" sz="1600" dirty="0" smtClean="0">
                <a:latin typeface="+mn-lt"/>
              </a:rPr>
              <a:t>LOS Authentication</a:t>
            </a:r>
            <a:endParaRPr lang="ko-KR" altLang="en-US" sz="1600" dirty="0">
              <a:latin typeface="+mn-lt"/>
            </a:endParaRPr>
          </a:p>
        </p:txBody>
      </p:sp>
      <p:pic>
        <p:nvPicPr>
          <p:cNvPr id="2" name="그림 1"/>
          <p:cNvPicPr>
            <a:picLocks noChangeAspect="1"/>
          </p:cNvPicPr>
          <p:nvPr/>
        </p:nvPicPr>
        <p:blipFill>
          <a:blip r:embed="rId4" cstate="print"/>
          <a:stretch>
            <a:fillRect/>
          </a:stretch>
        </p:blipFill>
        <p:spPr>
          <a:xfrm>
            <a:off x="467544" y="2996952"/>
            <a:ext cx="3816423" cy="2808312"/>
          </a:xfrm>
          <a:prstGeom prst="rect">
            <a:avLst/>
          </a:prstGeom>
          <a:ln>
            <a:solidFill>
              <a:schemeClr val="tx1"/>
            </a:solidFill>
          </a:ln>
        </p:spPr>
      </p:pic>
      <p:sp>
        <p:nvSpPr>
          <p:cNvPr id="13" name="Footer Placeholder 2"/>
          <p:cNvSpPr>
            <a:spLocks noGrp="1"/>
          </p:cNvSpPr>
          <p:nvPr>
            <p:ph type="ftr" sz="quarter" idx="11"/>
          </p:nvPr>
        </p:nvSpPr>
        <p:spPr>
          <a:xfrm>
            <a:off x="4565848" y="6475413"/>
            <a:ext cx="4254624" cy="184666"/>
          </a:xfrm>
        </p:spPr>
        <p:txBody>
          <a:bodyPr/>
          <a:lstStyle/>
          <a:p>
            <a:r>
              <a:rPr lang="en-US" altLang="ko-KR" dirty="0" err="1"/>
              <a:t>Jaesang</a:t>
            </a:r>
            <a:r>
              <a:rPr lang="en-US" altLang="ko-KR" dirty="0"/>
              <a:t> Cha (</a:t>
            </a:r>
            <a:r>
              <a:rPr lang="en-US" altLang="ko-KR" dirty="0" smtClean="0"/>
              <a:t>SNUST) &amp; </a:t>
            </a:r>
            <a:r>
              <a:rPr lang="en-US" altLang="ko-KR" dirty="0" err="1" smtClean="0"/>
              <a:t>Junghoon</a:t>
            </a:r>
            <a:r>
              <a:rPr lang="en-US" altLang="ko-KR" dirty="0" smtClean="0"/>
              <a:t> Lee (</a:t>
            </a:r>
            <a:r>
              <a:rPr lang="en-US" altLang="en-US" dirty="0" smtClean="0">
                <a:solidFill>
                  <a:schemeClr val="tx2"/>
                </a:solidFill>
              </a:rPr>
              <a:t>Dong Seoul Univ.)</a:t>
            </a:r>
            <a:r>
              <a:rPr lang="en-US" altLang="ko-KR" dirty="0" smtClean="0"/>
              <a:t> </a:t>
            </a:r>
            <a:endParaRPr lang="en-US"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099" name="Rectangle 3"/>
              <p:cNvSpPr>
                <a:spLocks noGrp="1" noChangeArrowheads="1"/>
              </p:cNvSpPr>
              <p:nvPr>
                <p:ph idx="1"/>
              </p:nvPr>
            </p:nvSpPr>
            <p:spPr>
              <a:xfrm>
                <a:off x="251520" y="1981200"/>
                <a:ext cx="8640960" cy="3031976"/>
              </a:xfrm>
              <a:ln/>
            </p:spPr>
            <p:txBody>
              <a:bodyPr>
                <a:normAutofit/>
              </a:bodyPr>
              <a:lstStyle/>
              <a:p>
                <a:r>
                  <a:rPr lang="en-US" altLang="ko-KR" sz="2000" dirty="0" smtClean="0"/>
                  <a:t>Before arrived at receiver, light emitted from transmitter undergo attenuation and time delay</a:t>
                </a:r>
              </a:p>
              <a:p>
                <a:r>
                  <a:rPr lang="en-US" altLang="ko-KR" sz="2000" dirty="0" smtClean="0"/>
                  <a:t>Channel Impulse response can be expressed as below:</a:t>
                </a:r>
              </a:p>
              <a:p>
                <a:pPr marL="0" indent="0">
                  <a:buNone/>
                </a:pPr>
                <a:r>
                  <a:rPr lang="en-US" altLang="ko-KR" sz="2000" dirty="0"/>
                  <a:t> </a:t>
                </a:r>
                <a:r>
                  <a:rPr lang="en-US" altLang="ko-KR" sz="2000" dirty="0" smtClean="0"/>
                  <a:t>    </a:t>
                </a:r>
                <a:r>
                  <a:rPr lang="en-US" altLang="ko-KR" sz="1800" dirty="0" smtClean="0"/>
                  <a:t>where </a:t>
                </a:r>
                <a14:m>
                  <m:oMath xmlns:m="http://schemas.openxmlformats.org/officeDocument/2006/math">
                    <m:sSub>
                      <m:sSubPr>
                        <m:ctrlPr>
                          <a:rPr lang="en-US" altLang="ko-KR" sz="1800" i="1">
                            <a:latin typeface="Cambria Math"/>
                          </a:rPr>
                        </m:ctrlPr>
                      </m:sSubPr>
                      <m:e>
                        <m:r>
                          <a:rPr lang="en-US" altLang="ko-KR" sz="1800" i="1">
                            <a:latin typeface="Cambria Math" panose="02040503050406030204" pitchFamily="18" charset="0"/>
                          </a:rPr>
                          <m:t>𝑒</m:t>
                        </m:r>
                      </m:e>
                      <m:sub>
                        <m:r>
                          <a:rPr lang="en-US" altLang="ko-KR" sz="1800" i="1">
                            <a:latin typeface="Cambria Math" panose="02040503050406030204" pitchFamily="18" charset="0"/>
                          </a:rPr>
                          <m:t>𝑗</m:t>
                        </m:r>
                      </m:sub>
                    </m:sSub>
                  </m:oMath>
                </a14:m>
                <a:r>
                  <a:rPr lang="en-US" altLang="ko-KR" sz="1800" dirty="0" smtClean="0"/>
                  <a:t> : amplitude of </a:t>
                </a:r>
                <a:r>
                  <a:rPr lang="en-US" altLang="ko-KR" sz="1800" dirty="0" err="1"/>
                  <a:t>j</a:t>
                </a:r>
                <a:r>
                  <a:rPr lang="en-US" altLang="ko-KR" sz="1800" baseline="30000" dirty="0" err="1"/>
                  <a:t>th</a:t>
                </a:r>
                <a:r>
                  <a:rPr lang="en-US" altLang="ko-KR" sz="1800" dirty="0"/>
                  <a:t> </a:t>
                </a:r>
                <a:r>
                  <a:rPr lang="en-US" altLang="ko-KR" sz="1800" dirty="0" smtClean="0"/>
                  <a:t>received signal</a:t>
                </a:r>
              </a:p>
              <a:p>
                <a:pPr marL="0" indent="0">
                  <a:buNone/>
                </a:pPr>
                <a:r>
                  <a:rPr lang="en-US" altLang="ko-KR" sz="1800" dirty="0"/>
                  <a:t> </a:t>
                </a:r>
                <a:r>
                  <a:rPr lang="en-US" altLang="ko-KR" sz="1800" dirty="0" smtClean="0"/>
                  <a:t>               </a:t>
                </a:r>
                <a14:m>
                  <m:oMath xmlns:m="http://schemas.openxmlformats.org/officeDocument/2006/math">
                    <m:sSub>
                      <m:sSubPr>
                        <m:ctrlPr>
                          <a:rPr lang="en-US" altLang="ko-KR" sz="1800" i="1">
                            <a:latin typeface="Cambria Math"/>
                          </a:rPr>
                        </m:ctrlPr>
                      </m:sSubPr>
                      <m:e>
                        <m:r>
                          <a:rPr lang="ko-KR" altLang="en-US" sz="1800" i="1">
                            <a:latin typeface="Cambria Math" panose="02040503050406030204" pitchFamily="18" charset="0"/>
                          </a:rPr>
                          <m:t>𝜏</m:t>
                        </m:r>
                      </m:e>
                      <m:sub>
                        <m:r>
                          <a:rPr lang="en-US" altLang="ko-KR" sz="1800" i="1">
                            <a:latin typeface="Cambria Math" panose="02040503050406030204" pitchFamily="18" charset="0"/>
                          </a:rPr>
                          <m:t>𝑗</m:t>
                        </m:r>
                      </m:sub>
                    </m:sSub>
                  </m:oMath>
                </a14:m>
                <a:r>
                  <a:rPr lang="en-US" altLang="ko-KR" sz="1800" dirty="0" smtClean="0"/>
                  <a:t> </a:t>
                </a:r>
                <a:r>
                  <a:rPr lang="en-US" altLang="ko-KR" sz="1800" dirty="0"/>
                  <a:t>: </a:t>
                </a:r>
                <a:r>
                  <a:rPr lang="en-US" altLang="ko-KR" sz="1800" dirty="0" smtClean="0"/>
                  <a:t>time delay of </a:t>
                </a:r>
                <a:r>
                  <a:rPr lang="en-US" altLang="ko-KR" sz="1800" dirty="0" err="1"/>
                  <a:t>j</a:t>
                </a:r>
                <a:r>
                  <a:rPr lang="en-US" altLang="ko-KR" sz="1800" baseline="30000" dirty="0" err="1"/>
                  <a:t>th</a:t>
                </a:r>
                <a:r>
                  <a:rPr lang="en-US" altLang="ko-KR" sz="1800" baseline="30000" dirty="0"/>
                  <a:t> </a:t>
                </a:r>
                <a:r>
                  <a:rPr lang="en-US" altLang="ko-KR" sz="1800" dirty="0" smtClean="0"/>
                  <a:t>received signal</a:t>
                </a:r>
              </a:p>
              <a:p>
                <a:pPr marL="0" indent="0">
                  <a:buNone/>
                </a:pPr>
                <a:r>
                  <a:rPr lang="en-US" altLang="ko-KR" sz="1800" dirty="0" smtClean="0"/>
                  <a:t>               </a:t>
                </a:r>
                <a14:m>
                  <m:oMath xmlns:m="http://schemas.openxmlformats.org/officeDocument/2006/math">
                    <m:r>
                      <a:rPr lang="ko-KR" altLang="en-US" sz="1800" i="1">
                        <a:latin typeface="Cambria Math" panose="02040503050406030204" pitchFamily="18" charset="0"/>
                      </a:rPr>
                      <m:t>𝛿</m:t>
                    </m:r>
                    <m:r>
                      <a:rPr lang="en-US" altLang="ko-KR" sz="1800" i="1">
                        <a:latin typeface="Cambria Math" panose="02040503050406030204" pitchFamily="18" charset="0"/>
                      </a:rPr>
                      <m:t>(</m:t>
                    </m:r>
                    <m:r>
                      <a:rPr lang="en-US" altLang="ko-KR" sz="1800" i="1">
                        <a:latin typeface="Cambria Math" panose="02040503050406030204" pitchFamily="18" charset="0"/>
                      </a:rPr>
                      <m:t>𝑡</m:t>
                    </m:r>
                  </m:oMath>
                </a14:m>
                <a:r>
                  <a:rPr lang="en-US" altLang="ko-KR" sz="1800" dirty="0" smtClean="0"/>
                  <a:t>) : </a:t>
                </a:r>
                <a:r>
                  <a:rPr lang="en-US" altLang="ko-KR" sz="1800" dirty="0" err="1" smtClean="0"/>
                  <a:t>dirac</a:t>
                </a:r>
                <a:r>
                  <a:rPr lang="en-US" altLang="ko-KR" sz="1800" dirty="0" smtClean="0"/>
                  <a:t> delta function</a:t>
                </a:r>
              </a:p>
              <a:p>
                <a:pPr marL="0" indent="0">
                  <a:buNone/>
                </a:pPr>
                <a:r>
                  <a:rPr lang="en-US" altLang="ko-KR" sz="1800" dirty="0" smtClean="0"/>
                  <a:t>                </a:t>
                </a:r>
                <a14:m>
                  <m:oMath xmlns:m="http://schemas.openxmlformats.org/officeDocument/2006/math">
                    <m:r>
                      <a:rPr lang="en-US" altLang="ko-KR" sz="1800" i="1">
                        <a:latin typeface="Cambria Math" panose="02040503050406030204" pitchFamily="18" charset="0"/>
                      </a:rPr>
                      <m:t>𝑛</m:t>
                    </m:r>
                  </m:oMath>
                </a14:m>
                <a:r>
                  <a:rPr lang="en-US" altLang="ko-KR" sz="1800" dirty="0" smtClean="0"/>
                  <a:t> : the number of received signal</a:t>
                </a:r>
              </a:p>
            </p:txBody>
          </p:sp>
        </mc:Choice>
        <mc:Fallback>
          <p:sp>
            <p:nvSpPr>
              <p:cNvPr id="4099" name="Rectangle 3"/>
              <p:cNvSpPr>
                <a:spLocks noGrp="1" noRot="1" noChangeAspect="1" noMove="1" noResize="1" noEditPoints="1" noAdjustHandles="1" noChangeArrowheads="1" noChangeShapeType="1" noTextEdit="1"/>
              </p:cNvSpPr>
              <p:nvPr>
                <p:ph idx="1"/>
              </p:nvPr>
            </p:nvSpPr>
            <p:spPr>
              <a:xfrm>
                <a:off x="251520" y="1981200"/>
                <a:ext cx="8640960" cy="3031976"/>
              </a:xfrm>
              <a:blipFill rotWithShape="0">
                <a:blip r:embed="rId3" cstate="print"/>
                <a:stretch>
                  <a:fillRect l="-635" t="-805"/>
                </a:stretch>
              </a:blipFill>
              <a:ln/>
            </p:spPr>
            <p:txBody>
              <a:bodyPr/>
              <a:lstStyle/>
              <a:p>
                <a:r>
                  <a:rPr lang="ko-KR" altLang="en-US" dirty="0">
                    <a:noFill/>
                  </a:rPr>
                  <a:t> </a:t>
                </a:r>
              </a:p>
            </p:txBody>
          </p:sp>
        </mc:Fallback>
      </mc:AlternateContent>
      <p:sp>
        <p:nvSpPr>
          <p:cNvPr id="4098" name="Rectangle 2"/>
          <p:cNvSpPr>
            <a:spLocks noGrp="1" noChangeArrowheads="1"/>
          </p:cNvSpPr>
          <p:nvPr>
            <p:ph type="title"/>
          </p:nvPr>
        </p:nvSpPr>
        <p:spPr>
          <a:xfrm>
            <a:off x="760040" y="685800"/>
            <a:ext cx="7772400" cy="1066800"/>
          </a:xfrm>
          <a:ln/>
        </p:spPr>
        <p:txBody>
          <a:bodyPr/>
          <a:lstStyle/>
          <a:p>
            <a:r>
              <a:rPr lang="en-US" altLang="ko-KR" sz="3200" dirty="0" smtClean="0"/>
              <a:t>Channels of </a:t>
            </a:r>
            <a:r>
              <a:rPr lang="en-US" altLang="ko-KR" sz="3200" dirty="0"/>
              <a:t>LED-ID LOS </a:t>
            </a:r>
            <a:r>
              <a:rPr lang="en-US" altLang="ko-KR" sz="3200" dirty="0" smtClean="0"/>
              <a:t>Applications</a:t>
            </a:r>
            <a:endParaRPr lang="ko-KR" altLang="ko-KR" sz="3200" dirty="0" smtClean="0"/>
          </a:p>
        </p:txBody>
      </p:sp>
      <p:sp>
        <p:nvSpPr>
          <p:cNvPr id="15" name="Slide Number Placeholder 3"/>
          <p:cNvSpPr>
            <a:spLocks noGrp="1"/>
          </p:cNvSpPr>
          <p:nvPr>
            <p:ph type="sldNum" sz="quarter" idx="12"/>
          </p:nvPr>
        </p:nvSpPr>
        <p:spPr>
          <a:xfrm>
            <a:off x="4344988" y="6475413"/>
            <a:ext cx="530225" cy="182562"/>
          </a:xfrm>
        </p:spPr>
        <p:txBody>
          <a:bodyPr/>
          <a:lstStyle/>
          <a:p>
            <a:r>
              <a:rPr lang="en-US" altLang="en-US" dirty="0"/>
              <a:t>Slide </a:t>
            </a:r>
            <a:fld id="{DBBDA2B1-3CDE-4B0E-A2E7-5B85571E701A}" type="slidenum">
              <a:rPr lang="en-US" altLang="en-US"/>
              <a:pPr/>
              <a:t>7</a:t>
            </a:fld>
            <a:endParaRPr lang="en-US" altLang="en-US" dirty="0"/>
          </a:p>
        </p:txBody>
      </p:sp>
      <p:sp>
        <p:nvSpPr>
          <p:cNvPr id="17" name="Date Placeholder 1"/>
          <p:cNvSpPr>
            <a:spLocks noGrp="1"/>
          </p:cNvSpPr>
          <p:nvPr>
            <p:ph type="dt" sz="half" idx="10"/>
          </p:nvPr>
        </p:nvSpPr>
        <p:spPr>
          <a:xfrm>
            <a:off x="685800" y="378281"/>
            <a:ext cx="1600200" cy="215444"/>
          </a:xfrm>
        </p:spPr>
        <p:txBody>
          <a:bodyPr/>
          <a:lstStyle/>
          <a:p>
            <a:r>
              <a:rPr lang="de-DE" altLang="en-US" dirty="0" smtClean="0"/>
              <a:t>Sep. 2015</a:t>
            </a:r>
            <a:endParaRPr lang="en-US" altLang="en-US" dirty="0"/>
          </a:p>
        </p:txBody>
      </p:sp>
      <mc:AlternateContent xmlns:mc="http://schemas.openxmlformats.org/markup-compatibility/2006">
        <mc:Choice xmlns:a14="http://schemas.microsoft.com/office/drawing/2010/main" xmlns="" Requires="a14">
          <p:sp>
            <p:nvSpPr>
              <p:cNvPr id="2" name="TextBox 1"/>
              <p:cNvSpPr txBox="1"/>
              <p:nvPr/>
            </p:nvSpPr>
            <p:spPr>
              <a:xfrm>
                <a:off x="2627784" y="4694263"/>
                <a:ext cx="3888432" cy="10500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2400" b="0" i="1" smtClean="0">
                          <a:latin typeface="Cambria Math" panose="02040503050406030204" pitchFamily="18" charset="0"/>
                        </a:rPr>
                        <m:t>h</m:t>
                      </m:r>
                      <m:d>
                        <m:dPr>
                          <m:ctrlPr>
                            <a:rPr lang="en-US" altLang="ko-KR" sz="2400" b="0" i="1" smtClean="0">
                              <a:latin typeface="Cambria Math"/>
                            </a:rPr>
                          </m:ctrlPr>
                        </m:dPr>
                        <m:e>
                          <m:r>
                            <a:rPr lang="en-US" altLang="ko-KR" sz="2400" b="0" i="1" smtClean="0">
                              <a:latin typeface="Cambria Math" panose="02040503050406030204" pitchFamily="18" charset="0"/>
                            </a:rPr>
                            <m:t>𝑡</m:t>
                          </m:r>
                        </m:e>
                      </m:d>
                      <m:r>
                        <a:rPr lang="en-US" altLang="ko-KR" sz="2400" b="0" i="1" smtClean="0">
                          <a:latin typeface="Cambria Math" panose="02040503050406030204" pitchFamily="18" charset="0"/>
                        </a:rPr>
                        <m:t>=</m:t>
                      </m:r>
                      <m:nary>
                        <m:naryPr>
                          <m:chr m:val="∑"/>
                          <m:ctrlPr>
                            <a:rPr lang="en-US" altLang="ko-KR" sz="2400" b="0" i="1" smtClean="0">
                              <a:latin typeface="Cambria Math"/>
                            </a:rPr>
                          </m:ctrlPr>
                        </m:naryPr>
                        <m:sub>
                          <m:r>
                            <m:rPr>
                              <m:brk m:alnAt="23"/>
                            </m:rPr>
                            <a:rPr lang="en-US" altLang="ko-KR" sz="2400" b="0" i="1" smtClean="0">
                              <a:latin typeface="Cambria Math" panose="02040503050406030204" pitchFamily="18" charset="0"/>
                            </a:rPr>
                            <m:t>𝑗</m:t>
                          </m:r>
                          <m:r>
                            <a:rPr lang="en-US" altLang="ko-KR" sz="2400" b="0" i="1" smtClean="0">
                              <a:latin typeface="Cambria Math" panose="02040503050406030204" pitchFamily="18" charset="0"/>
                            </a:rPr>
                            <m:t>=1</m:t>
                          </m:r>
                        </m:sub>
                        <m:sup>
                          <m:r>
                            <a:rPr lang="en-US" altLang="ko-KR" sz="2400" b="0" i="1" smtClean="0">
                              <a:latin typeface="Cambria Math" panose="02040503050406030204" pitchFamily="18" charset="0"/>
                            </a:rPr>
                            <m:t>𝑛</m:t>
                          </m:r>
                        </m:sup>
                        <m:e>
                          <m:sSub>
                            <m:sSubPr>
                              <m:ctrlPr>
                                <a:rPr lang="en-US" altLang="ko-KR" sz="2400" i="1">
                                  <a:latin typeface="Cambria Math"/>
                                </a:rPr>
                              </m:ctrlPr>
                            </m:sSubPr>
                            <m:e>
                              <m:r>
                                <a:rPr lang="en-US" altLang="ko-KR" sz="2400" b="0" i="1" smtClean="0">
                                  <a:latin typeface="Cambria Math" panose="02040503050406030204" pitchFamily="18" charset="0"/>
                                </a:rPr>
                                <m:t>𝑒</m:t>
                              </m:r>
                            </m:e>
                            <m:sub>
                              <m:r>
                                <a:rPr lang="en-US" altLang="ko-KR" sz="2400" b="0" i="1" smtClean="0">
                                  <a:latin typeface="Cambria Math" panose="02040503050406030204" pitchFamily="18" charset="0"/>
                                </a:rPr>
                                <m:t>𝑗</m:t>
                              </m:r>
                            </m:sub>
                          </m:sSub>
                          <m:r>
                            <a:rPr lang="ko-KR" altLang="en-US" sz="2400" i="1" smtClean="0">
                              <a:latin typeface="Cambria Math" panose="02040503050406030204" pitchFamily="18" charset="0"/>
                            </a:rPr>
                            <m:t>𝛿</m:t>
                          </m:r>
                          <m:r>
                            <a:rPr lang="en-US" altLang="ko-KR" sz="2400" b="0" i="1" smtClean="0">
                              <a:latin typeface="Cambria Math" panose="02040503050406030204" pitchFamily="18" charset="0"/>
                            </a:rPr>
                            <m:t>(</m:t>
                          </m:r>
                          <m:r>
                            <a:rPr lang="en-US" altLang="ko-KR" sz="2400" b="0" i="1" smtClean="0">
                              <a:latin typeface="Cambria Math" panose="02040503050406030204" pitchFamily="18" charset="0"/>
                            </a:rPr>
                            <m:t>𝑡</m:t>
                          </m:r>
                          <m:r>
                            <a:rPr lang="en-US" altLang="ko-KR" sz="2400" b="0" i="1" smtClean="0">
                              <a:latin typeface="Cambria Math" panose="02040503050406030204" pitchFamily="18" charset="0"/>
                            </a:rPr>
                            <m:t>−</m:t>
                          </m:r>
                          <m:sSub>
                            <m:sSubPr>
                              <m:ctrlPr>
                                <a:rPr lang="en-US" altLang="ko-KR" sz="2400" i="1">
                                  <a:latin typeface="Cambria Math"/>
                                </a:rPr>
                              </m:ctrlPr>
                            </m:sSubPr>
                            <m:e>
                              <m:r>
                                <a:rPr lang="ko-KR" altLang="en-US" sz="2400" i="1" smtClean="0">
                                  <a:latin typeface="Cambria Math" panose="02040503050406030204" pitchFamily="18" charset="0"/>
                                </a:rPr>
                                <m:t>𝜏</m:t>
                              </m:r>
                            </m:e>
                            <m:sub>
                              <m:r>
                                <a:rPr lang="en-US" altLang="ko-KR" sz="2400" b="0" i="1" smtClean="0">
                                  <a:latin typeface="Cambria Math" panose="02040503050406030204" pitchFamily="18" charset="0"/>
                                </a:rPr>
                                <m:t>𝑗</m:t>
                              </m:r>
                            </m:sub>
                          </m:sSub>
                        </m:e>
                      </m:nary>
                      <m:r>
                        <a:rPr lang="en-US" altLang="ko-KR" sz="2400" b="0" i="1" smtClean="0">
                          <a:latin typeface="Cambria Math" panose="02040503050406030204" pitchFamily="18" charset="0"/>
                        </a:rPr>
                        <m:t>)</m:t>
                      </m:r>
                    </m:oMath>
                  </m:oMathPara>
                </a14:m>
                <a:endParaRPr lang="ko-KR" altLang="en-US" sz="2400" dirty="0"/>
              </a:p>
            </p:txBody>
          </p:sp>
        </mc:Choice>
        <mc:Fallback>
          <p:sp>
            <p:nvSpPr>
              <p:cNvPr id="2" name="TextBox 1"/>
              <p:cNvSpPr txBox="1">
                <a:spLocks noRot="1" noChangeAspect="1" noMove="1" noResize="1" noEditPoints="1" noAdjustHandles="1" noChangeArrowheads="1" noChangeShapeType="1" noTextEdit="1"/>
              </p:cNvSpPr>
              <p:nvPr/>
            </p:nvSpPr>
            <p:spPr>
              <a:xfrm>
                <a:off x="2627784" y="4694263"/>
                <a:ext cx="3888432" cy="1050031"/>
              </a:xfrm>
              <a:prstGeom prst="rect">
                <a:avLst/>
              </a:prstGeom>
              <a:blipFill rotWithShape="0">
                <a:blip r:embed="rId4" cstate="print"/>
                <a:stretch>
                  <a:fillRect/>
                </a:stretch>
              </a:blipFill>
            </p:spPr>
            <p:txBody>
              <a:bodyPr/>
              <a:lstStyle/>
              <a:p>
                <a:r>
                  <a:rPr lang="ko-KR" altLang="en-US">
                    <a:noFill/>
                  </a:rPr>
                  <a:t> </a:t>
                </a:r>
              </a:p>
            </p:txBody>
          </p:sp>
        </mc:Fallback>
      </mc:AlternateContent>
      <p:sp>
        <p:nvSpPr>
          <p:cNvPr id="9" name="Footer Placeholder 2"/>
          <p:cNvSpPr>
            <a:spLocks noGrp="1"/>
          </p:cNvSpPr>
          <p:nvPr>
            <p:ph type="ftr" sz="quarter" idx="11"/>
          </p:nvPr>
        </p:nvSpPr>
        <p:spPr>
          <a:xfrm>
            <a:off x="4565848" y="6475413"/>
            <a:ext cx="4254624" cy="184666"/>
          </a:xfrm>
        </p:spPr>
        <p:txBody>
          <a:bodyPr/>
          <a:lstStyle/>
          <a:p>
            <a:r>
              <a:rPr lang="en-US" altLang="ko-KR" dirty="0" err="1"/>
              <a:t>Jaesang</a:t>
            </a:r>
            <a:r>
              <a:rPr lang="en-US" altLang="ko-KR" dirty="0"/>
              <a:t> Cha (</a:t>
            </a:r>
            <a:r>
              <a:rPr lang="en-US" altLang="ko-KR" dirty="0" smtClean="0"/>
              <a:t>SNUST) &amp; </a:t>
            </a:r>
            <a:r>
              <a:rPr lang="en-US" altLang="ko-KR" dirty="0" err="1" smtClean="0"/>
              <a:t>Junghoon</a:t>
            </a:r>
            <a:r>
              <a:rPr lang="en-US" altLang="ko-KR" dirty="0" smtClean="0"/>
              <a:t> Lee (</a:t>
            </a:r>
            <a:r>
              <a:rPr lang="en-US" altLang="en-US" dirty="0" smtClean="0">
                <a:solidFill>
                  <a:schemeClr val="tx2"/>
                </a:solidFill>
              </a:rPr>
              <a:t>Dong Seoul Univ.)</a:t>
            </a:r>
            <a:r>
              <a:rPr lang="en-US" altLang="ko-KR" dirty="0" smtClean="0"/>
              <a:t> </a:t>
            </a:r>
            <a:endParaRPr lang="en-US" altLang="en-US" dirty="0"/>
          </a:p>
        </p:txBody>
      </p:sp>
    </p:spTree>
    <p:extLst>
      <p:ext uri="{BB962C8B-B14F-4D97-AF65-F5344CB8AC3E}">
        <p14:creationId xmlns:p14="http://schemas.microsoft.com/office/powerpoint/2010/main" xmlns="" val="2187940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51520" y="1981200"/>
            <a:ext cx="8640960" cy="4040088"/>
          </a:xfrm>
          <a:ln/>
        </p:spPr>
        <p:txBody>
          <a:bodyPr>
            <a:normAutofit/>
          </a:bodyPr>
          <a:lstStyle/>
          <a:p>
            <a:r>
              <a:rPr lang="en-US" altLang="ko-KR" sz="1800" dirty="0"/>
              <a:t>Mean Excess Delay, Mean Square Delay, </a:t>
            </a:r>
            <a:r>
              <a:rPr lang="en-US" altLang="ko-KR" sz="1800" dirty="0" smtClean="0"/>
              <a:t>and RMS </a:t>
            </a:r>
            <a:r>
              <a:rPr lang="en-US" altLang="ko-KR" sz="1800" dirty="0"/>
              <a:t>D</a:t>
            </a:r>
            <a:r>
              <a:rPr lang="en-US" altLang="ko-KR" sz="1800" dirty="0" smtClean="0"/>
              <a:t>elay </a:t>
            </a:r>
            <a:r>
              <a:rPr lang="en-US" altLang="ko-KR" sz="1800" dirty="0"/>
              <a:t>S</a:t>
            </a:r>
            <a:r>
              <a:rPr lang="en-US" altLang="ko-KR" sz="1800" dirty="0" smtClean="0"/>
              <a:t>pread</a:t>
            </a:r>
            <a:endParaRPr lang="en-US" altLang="ko-KR" sz="1800" dirty="0"/>
          </a:p>
          <a:p>
            <a:pPr marL="0" indent="0">
              <a:buNone/>
            </a:pPr>
            <a:r>
              <a:rPr lang="en-US" altLang="ko-KR" sz="1800" dirty="0"/>
              <a:t>     </a:t>
            </a:r>
            <a:endParaRPr lang="en-US" altLang="ko-KR" sz="1800" dirty="0" smtClean="0"/>
          </a:p>
          <a:p>
            <a:pPr marL="0" indent="0">
              <a:buNone/>
            </a:pPr>
            <a:r>
              <a:rPr lang="en-US" altLang="ko-KR" sz="1800" dirty="0" smtClean="0"/>
              <a:t>      - </a:t>
            </a:r>
            <a:r>
              <a:rPr lang="en-US" altLang="ko-KR" sz="1800" dirty="0"/>
              <a:t>Mean Excess Delay : </a:t>
            </a:r>
            <a:endParaRPr lang="en-US" altLang="ko-KR" sz="1800" dirty="0" smtClean="0"/>
          </a:p>
          <a:p>
            <a:pPr marL="0" indent="0">
              <a:buNone/>
            </a:pPr>
            <a:endParaRPr lang="en-US" altLang="ko-KR" sz="1800" dirty="0"/>
          </a:p>
          <a:p>
            <a:pPr marL="0" indent="0">
              <a:buNone/>
            </a:pPr>
            <a:endParaRPr lang="en-US" altLang="ko-KR" sz="1800" dirty="0" smtClean="0"/>
          </a:p>
          <a:p>
            <a:pPr marL="0" indent="0">
              <a:buNone/>
            </a:pPr>
            <a:endParaRPr lang="en-US" altLang="ko-KR" sz="1800" dirty="0" smtClean="0"/>
          </a:p>
          <a:p>
            <a:pPr marL="0" indent="0">
              <a:buNone/>
            </a:pPr>
            <a:r>
              <a:rPr lang="en-US" altLang="ko-KR" sz="1800" dirty="0" smtClean="0"/>
              <a:t>      - Mean Square Delay : </a:t>
            </a:r>
            <a:endParaRPr lang="en-US" altLang="ko-KR" sz="1800" dirty="0"/>
          </a:p>
          <a:p>
            <a:pPr marL="0" indent="0">
              <a:buNone/>
            </a:pPr>
            <a:endParaRPr lang="en-US" altLang="ko-KR" sz="1800" dirty="0" smtClean="0"/>
          </a:p>
          <a:p>
            <a:pPr marL="0" indent="0">
              <a:buNone/>
            </a:pPr>
            <a:endParaRPr lang="en-US" altLang="ko-KR" sz="1800" dirty="0"/>
          </a:p>
          <a:p>
            <a:pPr marL="0" indent="0">
              <a:buNone/>
            </a:pPr>
            <a:r>
              <a:rPr lang="en-US" altLang="ko-KR" sz="1800" dirty="0" smtClean="0"/>
              <a:t>      </a:t>
            </a:r>
          </a:p>
          <a:p>
            <a:pPr marL="0" indent="0">
              <a:buNone/>
            </a:pPr>
            <a:r>
              <a:rPr lang="en-US" altLang="ko-KR" sz="1800" dirty="0"/>
              <a:t> </a:t>
            </a:r>
            <a:r>
              <a:rPr lang="en-US" altLang="ko-KR" sz="1800" dirty="0" smtClean="0"/>
              <a:t>     - </a:t>
            </a:r>
            <a:r>
              <a:rPr lang="en-US" altLang="ko-KR" sz="1800" dirty="0"/>
              <a:t>RMS delay spread</a:t>
            </a:r>
            <a:r>
              <a:rPr lang="en-US" altLang="ko-KR" sz="1800" dirty="0" smtClean="0"/>
              <a:t> </a:t>
            </a:r>
            <a:r>
              <a:rPr lang="en-US" altLang="ko-KR" sz="1800" dirty="0"/>
              <a:t>:</a:t>
            </a:r>
          </a:p>
          <a:p>
            <a:endParaRPr lang="en-US" altLang="ko-KR" sz="1800" dirty="0" smtClean="0"/>
          </a:p>
        </p:txBody>
      </p:sp>
      <p:sp>
        <p:nvSpPr>
          <p:cNvPr id="4098" name="Rectangle 2"/>
          <p:cNvSpPr>
            <a:spLocks noGrp="1" noChangeArrowheads="1"/>
          </p:cNvSpPr>
          <p:nvPr>
            <p:ph type="title"/>
          </p:nvPr>
        </p:nvSpPr>
        <p:spPr>
          <a:xfrm>
            <a:off x="760040" y="685800"/>
            <a:ext cx="7772400" cy="1066800"/>
          </a:xfrm>
          <a:ln/>
        </p:spPr>
        <p:txBody>
          <a:bodyPr/>
          <a:lstStyle/>
          <a:p>
            <a:pPr>
              <a:lnSpc>
                <a:spcPts val="3200"/>
              </a:lnSpc>
            </a:pPr>
            <a:r>
              <a:rPr lang="en-US" altLang="ko-KR" sz="3200" dirty="0" smtClean="0"/>
              <a:t>Channels of </a:t>
            </a:r>
            <a:r>
              <a:rPr lang="en-US" altLang="ko-KR" sz="3200" dirty="0"/>
              <a:t>LED-ID LOS </a:t>
            </a:r>
            <a:r>
              <a:rPr lang="en-US" altLang="ko-KR" sz="3200" dirty="0" smtClean="0"/>
              <a:t>Applications (cont’d)</a:t>
            </a:r>
            <a:endParaRPr lang="ko-KR" altLang="ko-KR" sz="3200" dirty="0" smtClean="0"/>
          </a:p>
        </p:txBody>
      </p:sp>
      <p:sp>
        <p:nvSpPr>
          <p:cNvPr id="15" name="Slide Number Placeholder 3"/>
          <p:cNvSpPr>
            <a:spLocks noGrp="1"/>
          </p:cNvSpPr>
          <p:nvPr>
            <p:ph type="sldNum" sz="quarter" idx="12"/>
          </p:nvPr>
        </p:nvSpPr>
        <p:spPr>
          <a:xfrm>
            <a:off x="4344988" y="6475413"/>
            <a:ext cx="530225" cy="182562"/>
          </a:xfrm>
        </p:spPr>
        <p:txBody>
          <a:bodyPr/>
          <a:lstStyle/>
          <a:p>
            <a:r>
              <a:rPr lang="en-US" altLang="en-US" dirty="0"/>
              <a:t>Slide </a:t>
            </a:r>
            <a:fld id="{DBBDA2B1-3CDE-4B0E-A2E7-5B85571E701A}" type="slidenum">
              <a:rPr lang="en-US" altLang="en-US"/>
              <a:pPr/>
              <a:t>8</a:t>
            </a:fld>
            <a:endParaRPr lang="en-US" altLang="en-US" dirty="0"/>
          </a:p>
        </p:txBody>
      </p:sp>
      <p:sp>
        <p:nvSpPr>
          <p:cNvPr id="17" name="Date Placeholder 1"/>
          <p:cNvSpPr>
            <a:spLocks noGrp="1"/>
          </p:cNvSpPr>
          <p:nvPr>
            <p:ph type="dt" sz="half" idx="10"/>
          </p:nvPr>
        </p:nvSpPr>
        <p:spPr>
          <a:xfrm>
            <a:off x="685800" y="378281"/>
            <a:ext cx="1600200" cy="215444"/>
          </a:xfrm>
        </p:spPr>
        <p:txBody>
          <a:bodyPr/>
          <a:lstStyle/>
          <a:p>
            <a:r>
              <a:rPr lang="de-DE" altLang="en-US" dirty="0" smtClean="0"/>
              <a:t>Sep. 2015</a:t>
            </a:r>
            <a:endParaRPr lang="en-US" altLang="en-US" dirty="0"/>
          </a:p>
        </p:txBody>
      </p:sp>
      <mc:AlternateContent xmlns:mc="http://schemas.openxmlformats.org/markup-compatibility/2006">
        <mc:Choice xmlns:a14="http://schemas.microsoft.com/office/drawing/2010/main" xmlns="" Requires="a14">
          <p:sp>
            <p:nvSpPr>
              <p:cNvPr id="2" name="TextBox 1"/>
              <p:cNvSpPr txBox="1"/>
              <p:nvPr/>
            </p:nvSpPr>
            <p:spPr>
              <a:xfrm>
                <a:off x="3160068" y="2420888"/>
                <a:ext cx="3888432" cy="9174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ko-KR" sz="2400" b="0" i="1" smtClean="0">
                              <a:latin typeface="Cambria Math"/>
                            </a:rPr>
                          </m:ctrlPr>
                        </m:accPr>
                        <m:e>
                          <m:r>
                            <a:rPr lang="ko-KR" altLang="en-US" sz="2400" b="0" i="1" smtClean="0">
                              <a:latin typeface="Cambria Math" panose="02040503050406030204" pitchFamily="18" charset="0"/>
                            </a:rPr>
                            <m:t>𝜏</m:t>
                          </m:r>
                        </m:e>
                      </m:acc>
                      <m:r>
                        <a:rPr lang="en-US" altLang="ko-KR" sz="2400" b="0" i="1" smtClean="0">
                          <a:latin typeface="Cambria Math" panose="02040503050406030204" pitchFamily="18" charset="0"/>
                        </a:rPr>
                        <m:t>=</m:t>
                      </m:r>
                      <m:f>
                        <m:fPr>
                          <m:ctrlPr>
                            <a:rPr lang="en-US" altLang="ko-KR" sz="2400" b="0" i="1" smtClean="0">
                              <a:latin typeface="Cambria Math"/>
                            </a:rPr>
                          </m:ctrlPr>
                        </m:fPr>
                        <m:num>
                          <m:nary>
                            <m:naryPr>
                              <m:chr m:val="∑"/>
                              <m:limLoc m:val="subSup"/>
                              <m:ctrlPr>
                                <a:rPr lang="en-US" altLang="ko-KR" sz="2400" b="0" i="1" smtClean="0">
                                  <a:latin typeface="Cambria Math"/>
                                </a:rPr>
                              </m:ctrlPr>
                            </m:naryPr>
                            <m:sub>
                              <m:r>
                                <m:rPr>
                                  <m:brk m:alnAt="25"/>
                                </m:rPr>
                                <a:rPr lang="en-US" altLang="ko-KR" sz="2400" b="0" i="1" smtClean="0">
                                  <a:latin typeface="Cambria Math" panose="02040503050406030204" pitchFamily="18" charset="0"/>
                                </a:rPr>
                                <m:t>𝑗</m:t>
                              </m:r>
                              <m:r>
                                <a:rPr lang="en-US" altLang="ko-KR" sz="2400" b="0" i="1" smtClean="0">
                                  <a:latin typeface="Cambria Math" panose="02040503050406030204" pitchFamily="18" charset="0"/>
                                </a:rPr>
                                <m:t>=1</m:t>
                              </m:r>
                            </m:sub>
                            <m:sup>
                              <m:r>
                                <a:rPr lang="en-US" altLang="ko-KR" sz="2400" b="0" i="1" smtClean="0">
                                  <a:latin typeface="Cambria Math" panose="02040503050406030204" pitchFamily="18" charset="0"/>
                                </a:rPr>
                                <m:t>𝑛</m:t>
                              </m:r>
                            </m:sup>
                            <m:e>
                              <m:sSubSup>
                                <m:sSubSupPr>
                                  <m:ctrlPr>
                                    <a:rPr lang="en-US" altLang="ko-KR" sz="2400" i="1">
                                      <a:latin typeface="Cambria Math"/>
                                    </a:rPr>
                                  </m:ctrlPr>
                                </m:sSubSupPr>
                                <m:e>
                                  <m:r>
                                    <a:rPr lang="en-US" altLang="ko-KR" sz="2400" i="1">
                                      <a:latin typeface="Cambria Math" panose="02040503050406030204" pitchFamily="18" charset="0"/>
                                    </a:rPr>
                                    <m:t>𝑒</m:t>
                                  </m:r>
                                </m:e>
                                <m:sub>
                                  <m:r>
                                    <a:rPr lang="en-US" altLang="ko-KR" sz="2400" i="1">
                                      <a:latin typeface="Cambria Math" panose="02040503050406030204" pitchFamily="18" charset="0"/>
                                    </a:rPr>
                                    <m:t>𝑗</m:t>
                                  </m:r>
                                </m:sub>
                                <m:sup>
                                  <m:r>
                                    <a:rPr lang="en-US" altLang="ko-KR" sz="2400" i="1">
                                      <a:latin typeface="Cambria Math" panose="02040503050406030204" pitchFamily="18" charset="0"/>
                                    </a:rPr>
                                    <m:t>2</m:t>
                                  </m:r>
                                </m:sup>
                              </m:sSubSup>
                              <m:sSub>
                                <m:sSubPr>
                                  <m:ctrlPr>
                                    <a:rPr lang="en-US" altLang="ko-KR" sz="2400" i="1">
                                      <a:latin typeface="Cambria Math"/>
                                    </a:rPr>
                                  </m:ctrlPr>
                                </m:sSubPr>
                                <m:e>
                                  <m:r>
                                    <a:rPr lang="ko-KR" altLang="en-US" sz="2400" i="1" smtClean="0">
                                      <a:latin typeface="Cambria Math" panose="02040503050406030204" pitchFamily="18" charset="0"/>
                                    </a:rPr>
                                    <m:t>𝜏</m:t>
                                  </m:r>
                                </m:e>
                                <m:sub>
                                  <m:r>
                                    <a:rPr lang="en-US" altLang="ko-KR" sz="2400" i="1">
                                      <a:latin typeface="Cambria Math" panose="02040503050406030204" pitchFamily="18" charset="0"/>
                                    </a:rPr>
                                    <m:t>𝑗</m:t>
                                  </m:r>
                                </m:sub>
                              </m:sSub>
                            </m:e>
                          </m:nary>
                        </m:num>
                        <m:den>
                          <m:nary>
                            <m:naryPr>
                              <m:chr m:val="∑"/>
                              <m:limLoc m:val="subSup"/>
                              <m:ctrlPr>
                                <a:rPr lang="en-US" altLang="ko-KR" sz="2400" i="1">
                                  <a:latin typeface="Cambria Math"/>
                                </a:rPr>
                              </m:ctrlPr>
                            </m:naryPr>
                            <m:sub>
                              <m:r>
                                <m:rPr>
                                  <m:brk m:alnAt="25"/>
                                </m:rPr>
                                <a:rPr lang="en-US" altLang="ko-KR" sz="2400" i="1">
                                  <a:latin typeface="Cambria Math" panose="02040503050406030204" pitchFamily="18" charset="0"/>
                                </a:rPr>
                                <m:t>𝑗</m:t>
                              </m:r>
                              <m:r>
                                <a:rPr lang="en-US" altLang="ko-KR" sz="2400" b="0" i="1" smtClean="0">
                                  <a:latin typeface="Cambria Math" panose="02040503050406030204" pitchFamily="18" charset="0"/>
                                </a:rPr>
                                <m:t>=1</m:t>
                              </m:r>
                            </m:sub>
                            <m:sup>
                              <m:r>
                                <a:rPr lang="en-US" altLang="ko-KR" sz="2400" i="1">
                                  <a:latin typeface="Cambria Math" panose="02040503050406030204" pitchFamily="18" charset="0"/>
                                </a:rPr>
                                <m:t>𝑛</m:t>
                              </m:r>
                            </m:sup>
                            <m:e>
                              <m:sSubSup>
                                <m:sSubSupPr>
                                  <m:ctrlPr>
                                    <a:rPr lang="en-US" altLang="ko-KR" sz="2400" i="1">
                                      <a:latin typeface="Cambria Math"/>
                                    </a:rPr>
                                  </m:ctrlPr>
                                </m:sSubSupPr>
                                <m:e>
                                  <m:r>
                                    <a:rPr lang="en-US" altLang="ko-KR" sz="2400" i="1">
                                      <a:latin typeface="Cambria Math" panose="02040503050406030204" pitchFamily="18" charset="0"/>
                                    </a:rPr>
                                    <m:t>𝑒</m:t>
                                  </m:r>
                                </m:e>
                                <m:sub>
                                  <m:r>
                                    <a:rPr lang="en-US" altLang="ko-KR" sz="2400" i="1">
                                      <a:latin typeface="Cambria Math" panose="02040503050406030204" pitchFamily="18" charset="0"/>
                                    </a:rPr>
                                    <m:t>𝑗</m:t>
                                  </m:r>
                                </m:sub>
                                <m:sup>
                                  <m:r>
                                    <a:rPr lang="en-US" altLang="ko-KR" sz="2400" i="1">
                                      <a:latin typeface="Cambria Math" panose="02040503050406030204" pitchFamily="18" charset="0"/>
                                    </a:rPr>
                                    <m:t>2</m:t>
                                  </m:r>
                                </m:sup>
                              </m:sSubSup>
                            </m:e>
                          </m:nary>
                        </m:den>
                      </m:f>
                      <m:r>
                        <a:rPr lang="en-US" altLang="ko-KR" sz="2400" b="0" i="1" smtClean="0">
                          <a:latin typeface="Cambria Math" panose="02040503050406030204" pitchFamily="18" charset="0"/>
                        </a:rPr>
                        <m:t>=</m:t>
                      </m:r>
                      <m:f>
                        <m:fPr>
                          <m:ctrlPr>
                            <a:rPr lang="en-US" altLang="ko-KR" sz="2400" i="1">
                              <a:latin typeface="Cambria Math"/>
                            </a:rPr>
                          </m:ctrlPr>
                        </m:fPr>
                        <m:num>
                          <m:nary>
                            <m:naryPr>
                              <m:chr m:val="∑"/>
                              <m:limLoc m:val="subSup"/>
                              <m:ctrlPr>
                                <a:rPr lang="en-US" altLang="ko-KR" sz="2400" i="1">
                                  <a:latin typeface="Cambria Math"/>
                                </a:rPr>
                              </m:ctrlPr>
                            </m:naryPr>
                            <m:sub>
                              <m:r>
                                <m:rPr>
                                  <m:brk m:alnAt="25"/>
                                </m:rPr>
                                <a:rPr lang="en-US" altLang="ko-KR" sz="2400" i="1">
                                  <a:latin typeface="Cambria Math" panose="02040503050406030204" pitchFamily="18" charset="0"/>
                                </a:rPr>
                                <m:t>𝑗</m:t>
                              </m:r>
                              <m:r>
                                <a:rPr lang="en-US" altLang="ko-KR" sz="2400" b="0" i="1" smtClean="0">
                                  <a:latin typeface="Cambria Math" panose="02040503050406030204" pitchFamily="18" charset="0"/>
                                </a:rPr>
                                <m:t>=1</m:t>
                              </m:r>
                            </m:sub>
                            <m:sup>
                              <m:r>
                                <a:rPr lang="en-US" altLang="ko-KR" sz="2400" i="1">
                                  <a:latin typeface="Cambria Math" panose="02040503050406030204" pitchFamily="18" charset="0"/>
                                </a:rPr>
                                <m:t>𝑛</m:t>
                              </m:r>
                            </m:sup>
                            <m:e>
                              <m:r>
                                <a:rPr lang="en-US" altLang="ko-KR" sz="2400" b="0" i="1" smtClean="0">
                                  <a:latin typeface="Cambria Math" panose="02040503050406030204" pitchFamily="18" charset="0"/>
                                </a:rPr>
                                <m:t>𝑃</m:t>
                              </m:r>
                              <m:r>
                                <a:rPr lang="en-US" altLang="ko-KR" sz="2400" b="0" i="1" smtClean="0">
                                  <a:latin typeface="Cambria Math" panose="02040503050406030204" pitchFamily="18" charset="0"/>
                                </a:rPr>
                                <m:t>(</m:t>
                              </m:r>
                              <m:sSub>
                                <m:sSubPr>
                                  <m:ctrlPr>
                                    <a:rPr lang="en-US" altLang="ko-KR" sz="2400" i="1">
                                      <a:latin typeface="Cambria Math"/>
                                    </a:rPr>
                                  </m:ctrlPr>
                                </m:sSubPr>
                                <m:e>
                                  <m:r>
                                    <a:rPr lang="ko-KR" altLang="en-US" sz="2400" i="1">
                                      <a:latin typeface="Cambria Math" panose="02040503050406030204" pitchFamily="18" charset="0"/>
                                    </a:rPr>
                                    <m:t>𝜏</m:t>
                                  </m:r>
                                </m:e>
                                <m:sub>
                                  <m:r>
                                    <a:rPr lang="en-US" altLang="ko-KR" sz="2400" i="1">
                                      <a:latin typeface="Cambria Math" panose="02040503050406030204" pitchFamily="18" charset="0"/>
                                    </a:rPr>
                                    <m:t>𝑗</m:t>
                                  </m:r>
                                </m:sub>
                              </m:sSub>
                              <m:r>
                                <a:rPr lang="en-US" altLang="ko-KR" sz="2400" b="0" i="1" smtClean="0">
                                  <a:latin typeface="Cambria Math" panose="02040503050406030204" pitchFamily="18" charset="0"/>
                                </a:rPr>
                                <m:t>)</m:t>
                              </m:r>
                              <m:sSub>
                                <m:sSubPr>
                                  <m:ctrlPr>
                                    <a:rPr lang="en-US" altLang="ko-KR" sz="2400" i="1">
                                      <a:latin typeface="Cambria Math"/>
                                    </a:rPr>
                                  </m:ctrlPr>
                                </m:sSubPr>
                                <m:e>
                                  <m:r>
                                    <a:rPr lang="ko-KR" altLang="en-US" sz="2400" i="1">
                                      <a:latin typeface="Cambria Math" panose="02040503050406030204" pitchFamily="18" charset="0"/>
                                    </a:rPr>
                                    <m:t>𝜏</m:t>
                                  </m:r>
                                </m:e>
                                <m:sub>
                                  <m:r>
                                    <a:rPr lang="en-US" altLang="ko-KR" sz="2400" i="1">
                                      <a:latin typeface="Cambria Math" panose="02040503050406030204" pitchFamily="18" charset="0"/>
                                    </a:rPr>
                                    <m:t>𝑗</m:t>
                                  </m:r>
                                </m:sub>
                              </m:sSub>
                            </m:e>
                          </m:nary>
                        </m:num>
                        <m:den>
                          <m:nary>
                            <m:naryPr>
                              <m:chr m:val="∑"/>
                              <m:limLoc m:val="subSup"/>
                              <m:ctrlPr>
                                <a:rPr lang="en-US" altLang="ko-KR" sz="2400" i="1">
                                  <a:latin typeface="Cambria Math"/>
                                </a:rPr>
                              </m:ctrlPr>
                            </m:naryPr>
                            <m:sub>
                              <m:r>
                                <m:rPr>
                                  <m:brk m:alnAt="25"/>
                                </m:rPr>
                                <a:rPr lang="en-US" altLang="ko-KR" sz="2400" i="1">
                                  <a:latin typeface="Cambria Math" panose="02040503050406030204" pitchFamily="18" charset="0"/>
                                </a:rPr>
                                <m:t>𝑗</m:t>
                              </m:r>
                              <m:r>
                                <a:rPr lang="en-US" altLang="ko-KR" sz="2400" b="0" i="1" smtClean="0">
                                  <a:latin typeface="Cambria Math" panose="02040503050406030204" pitchFamily="18" charset="0"/>
                                </a:rPr>
                                <m:t>=1</m:t>
                              </m:r>
                            </m:sub>
                            <m:sup>
                              <m:r>
                                <a:rPr lang="en-US" altLang="ko-KR" sz="2400" i="1">
                                  <a:latin typeface="Cambria Math" panose="02040503050406030204" pitchFamily="18" charset="0"/>
                                </a:rPr>
                                <m:t>𝑛</m:t>
                              </m:r>
                            </m:sup>
                            <m:e>
                              <m:r>
                                <a:rPr lang="en-US" altLang="ko-KR" sz="2400" i="1">
                                  <a:latin typeface="Cambria Math" panose="02040503050406030204" pitchFamily="18" charset="0"/>
                                </a:rPr>
                                <m:t>𝑃</m:t>
                              </m:r>
                              <m:r>
                                <a:rPr lang="en-US" altLang="ko-KR" sz="2400" i="1">
                                  <a:latin typeface="Cambria Math" panose="02040503050406030204" pitchFamily="18" charset="0"/>
                                </a:rPr>
                                <m:t>(</m:t>
                              </m:r>
                              <m:sSub>
                                <m:sSubPr>
                                  <m:ctrlPr>
                                    <a:rPr lang="en-US" altLang="ko-KR" sz="2400" i="1">
                                      <a:latin typeface="Cambria Math"/>
                                    </a:rPr>
                                  </m:ctrlPr>
                                </m:sSubPr>
                                <m:e>
                                  <m:r>
                                    <a:rPr lang="ko-KR" altLang="en-US" sz="2400" i="1">
                                      <a:latin typeface="Cambria Math" panose="02040503050406030204" pitchFamily="18" charset="0"/>
                                    </a:rPr>
                                    <m:t>𝜏</m:t>
                                  </m:r>
                                </m:e>
                                <m:sub>
                                  <m:r>
                                    <a:rPr lang="en-US" altLang="ko-KR" sz="2400" i="1">
                                      <a:latin typeface="Cambria Math" panose="02040503050406030204" pitchFamily="18" charset="0"/>
                                    </a:rPr>
                                    <m:t>𝑗</m:t>
                                  </m:r>
                                </m:sub>
                              </m:sSub>
                              <m:r>
                                <a:rPr lang="en-US" altLang="ko-KR" sz="2400" i="1">
                                  <a:latin typeface="Cambria Math" panose="02040503050406030204" pitchFamily="18" charset="0"/>
                                </a:rPr>
                                <m:t>)</m:t>
                              </m:r>
                              <m:r>
                                <a:rPr lang="en-US" altLang="ko-KR" sz="2400" i="1" smtClean="0">
                                  <a:latin typeface="Cambria Math" panose="02040503050406030204" pitchFamily="18" charset="0"/>
                                </a:rPr>
                                <m:t> </m:t>
                              </m:r>
                            </m:e>
                          </m:nary>
                        </m:den>
                      </m:f>
                    </m:oMath>
                  </m:oMathPara>
                </a14:m>
                <a:endParaRPr lang="ko-KR" altLang="en-US" sz="2400" dirty="0"/>
              </a:p>
            </p:txBody>
          </p:sp>
        </mc:Choice>
        <mc:Fallback>
          <p:sp>
            <p:nvSpPr>
              <p:cNvPr id="2" name="TextBox 1"/>
              <p:cNvSpPr txBox="1">
                <a:spLocks noRot="1" noChangeAspect="1" noMove="1" noResize="1" noEditPoints="1" noAdjustHandles="1" noChangeArrowheads="1" noChangeShapeType="1" noTextEdit="1"/>
              </p:cNvSpPr>
              <p:nvPr/>
            </p:nvSpPr>
            <p:spPr>
              <a:xfrm>
                <a:off x="3160068" y="2420888"/>
                <a:ext cx="3888432" cy="917431"/>
              </a:xfrm>
              <a:prstGeom prst="rect">
                <a:avLst/>
              </a:prstGeom>
              <a:blipFill rotWithShape="0">
                <a:blip r:embed="rId3" cstate="print"/>
                <a:stretch>
                  <a:fillRect/>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xmlns="" Requires="a14">
          <p:sp>
            <p:nvSpPr>
              <p:cNvPr id="11" name="TextBox 10"/>
              <p:cNvSpPr txBox="1"/>
              <p:nvPr/>
            </p:nvSpPr>
            <p:spPr>
              <a:xfrm>
                <a:off x="2771800" y="3726160"/>
                <a:ext cx="4868316" cy="9174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ko-KR" sz="2400" b="0" i="1" smtClean="0">
                              <a:latin typeface="Cambria Math"/>
                            </a:rPr>
                          </m:ctrlPr>
                        </m:accPr>
                        <m:e>
                          <m:sSup>
                            <m:sSupPr>
                              <m:ctrlPr>
                                <a:rPr lang="en-US" altLang="ko-KR" sz="2400" b="0" i="1" smtClean="0">
                                  <a:latin typeface="Cambria Math"/>
                                </a:rPr>
                              </m:ctrlPr>
                            </m:sSupPr>
                            <m:e>
                              <m:r>
                                <a:rPr lang="ko-KR" altLang="en-US" sz="2400" i="1">
                                  <a:latin typeface="Cambria Math" panose="02040503050406030204" pitchFamily="18" charset="0"/>
                                </a:rPr>
                                <m:t>𝜏</m:t>
                              </m:r>
                            </m:e>
                            <m:sup>
                              <m:r>
                                <a:rPr lang="en-US" altLang="ko-KR" sz="2400" b="0" i="1" smtClean="0">
                                  <a:latin typeface="Cambria Math" panose="02040503050406030204" pitchFamily="18" charset="0"/>
                                </a:rPr>
                                <m:t>2</m:t>
                              </m:r>
                            </m:sup>
                          </m:sSup>
                        </m:e>
                      </m:acc>
                      <m:r>
                        <a:rPr lang="en-US" altLang="ko-KR" sz="2400" b="0" i="1" smtClean="0">
                          <a:latin typeface="Cambria Math" panose="02040503050406030204" pitchFamily="18" charset="0"/>
                        </a:rPr>
                        <m:t>=</m:t>
                      </m:r>
                      <m:f>
                        <m:fPr>
                          <m:ctrlPr>
                            <a:rPr lang="en-US" altLang="ko-KR" sz="2400" b="0" i="1" smtClean="0">
                              <a:latin typeface="Cambria Math"/>
                            </a:rPr>
                          </m:ctrlPr>
                        </m:fPr>
                        <m:num>
                          <m:nary>
                            <m:naryPr>
                              <m:chr m:val="∑"/>
                              <m:limLoc m:val="subSup"/>
                              <m:ctrlPr>
                                <a:rPr lang="en-US" altLang="ko-KR" sz="2400" b="0" i="1" smtClean="0">
                                  <a:latin typeface="Cambria Math"/>
                                </a:rPr>
                              </m:ctrlPr>
                            </m:naryPr>
                            <m:sub>
                              <m:r>
                                <m:rPr>
                                  <m:brk m:alnAt="25"/>
                                </m:rPr>
                                <a:rPr lang="en-US" altLang="ko-KR" sz="2400" b="0" i="1" smtClean="0">
                                  <a:latin typeface="Cambria Math" panose="02040503050406030204" pitchFamily="18" charset="0"/>
                                </a:rPr>
                                <m:t>𝑗</m:t>
                              </m:r>
                              <m:r>
                                <a:rPr lang="en-US" altLang="ko-KR" sz="2400" b="0" i="1" smtClean="0">
                                  <a:latin typeface="Cambria Math" panose="02040503050406030204" pitchFamily="18" charset="0"/>
                                </a:rPr>
                                <m:t>=1</m:t>
                              </m:r>
                            </m:sub>
                            <m:sup>
                              <m:r>
                                <a:rPr lang="en-US" altLang="ko-KR" sz="2400" b="0" i="1" smtClean="0">
                                  <a:latin typeface="Cambria Math" panose="02040503050406030204" pitchFamily="18" charset="0"/>
                                </a:rPr>
                                <m:t>𝑛</m:t>
                              </m:r>
                            </m:sup>
                            <m:e>
                              <m:sSubSup>
                                <m:sSubSupPr>
                                  <m:ctrlPr>
                                    <a:rPr lang="en-US" altLang="ko-KR" sz="2400" i="1">
                                      <a:latin typeface="Cambria Math"/>
                                    </a:rPr>
                                  </m:ctrlPr>
                                </m:sSubSupPr>
                                <m:e>
                                  <m:r>
                                    <a:rPr lang="en-US" altLang="ko-KR" sz="2400" i="1">
                                      <a:latin typeface="Cambria Math" panose="02040503050406030204" pitchFamily="18" charset="0"/>
                                    </a:rPr>
                                    <m:t>𝑒</m:t>
                                  </m:r>
                                </m:e>
                                <m:sub>
                                  <m:r>
                                    <a:rPr lang="en-US" altLang="ko-KR" sz="2400" i="1">
                                      <a:latin typeface="Cambria Math" panose="02040503050406030204" pitchFamily="18" charset="0"/>
                                    </a:rPr>
                                    <m:t>𝑗</m:t>
                                  </m:r>
                                </m:sub>
                                <m:sup>
                                  <m:r>
                                    <a:rPr lang="en-US" altLang="ko-KR" sz="2400" i="1">
                                      <a:latin typeface="Cambria Math" panose="02040503050406030204" pitchFamily="18" charset="0"/>
                                    </a:rPr>
                                    <m:t>2</m:t>
                                  </m:r>
                                </m:sup>
                              </m:sSubSup>
                              <m:sSubSup>
                                <m:sSubSupPr>
                                  <m:ctrlPr>
                                    <a:rPr lang="en-US" altLang="ko-KR" sz="2400" i="1">
                                      <a:latin typeface="Cambria Math"/>
                                    </a:rPr>
                                  </m:ctrlPr>
                                </m:sSubSupPr>
                                <m:e>
                                  <m:r>
                                    <a:rPr lang="ko-KR" altLang="en-US" sz="2400" i="1">
                                      <a:latin typeface="Cambria Math" panose="02040503050406030204" pitchFamily="18" charset="0"/>
                                    </a:rPr>
                                    <m:t>𝜏</m:t>
                                  </m:r>
                                </m:e>
                                <m:sub>
                                  <m:r>
                                    <a:rPr lang="en-US" altLang="ko-KR" sz="2400" i="1">
                                      <a:latin typeface="Cambria Math" panose="02040503050406030204" pitchFamily="18" charset="0"/>
                                    </a:rPr>
                                    <m:t>𝑗</m:t>
                                  </m:r>
                                </m:sub>
                                <m:sup>
                                  <m:r>
                                    <a:rPr lang="en-US" altLang="ko-KR" sz="2400" i="1">
                                      <a:latin typeface="Cambria Math" panose="02040503050406030204" pitchFamily="18" charset="0"/>
                                    </a:rPr>
                                    <m:t>2</m:t>
                                  </m:r>
                                </m:sup>
                              </m:sSubSup>
                            </m:e>
                          </m:nary>
                        </m:num>
                        <m:den>
                          <m:nary>
                            <m:naryPr>
                              <m:chr m:val="∑"/>
                              <m:limLoc m:val="subSup"/>
                              <m:ctrlPr>
                                <a:rPr lang="en-US" altLang="ko-KR" sz="2400" i="1">
                                  <a:latin typeface="Cambria Math"/>
                                </a:rPr>
                              </m:ctrlPr>
                            </m:naryPr>
                            <m:sub>
                              <m:r>
                                <m:rPr>
                                  <m:brk m:alnAt="25"/>
                                </m:rPr>
                                <a:rPr lang="en-US" altLang="ko-KR" sz="2400" i="1">
                                  <a:latin typeface="Cambria Math" panose="02040503050406030204" pitchFamily="18" charset="0"/>
                                </a:rPr>
                                <m:t>𝑗</m:t>
                              </m:r>
                              <m:r>
                                <a:rPr lang="en-US" altLang="ko-KR" sz="2400" b="0" i="1" smtClean="0">
                                  <a:latin typeface="Cambria Math" panose="02040503050406030204" pitchFamily="18" charset="0"/>
                                </a:rPr>
                                <m:t>=1</m:t>
                              </m:r>
                            </m:sub>
                            <m:sup>
                              <m:r>
                                <a:rPr lang="en-US" altLang="ko-KR" sz="2400" i="1">
                                  <a:latin typeface="Cambria Math" panose="02040503050406030204" pitchFamily="18" charset="0"/>
                                </a:rPr>
                                <m:t>𝑛</m:t>
                              </m:r>
                            </m:sup>
                            <m:e>
                              <m:sSubSup>
                                <m:sSubSupPr>
                                  <m:ctrlPr>
                                    <a:rPr lang="en-US" altLang="ko-KR" sz="2400" i="1">
                                      <a:latin typeface="Cambria Math"/>
                                    </a:rPr>
                                  </m:ctrlPr>
                                </m:sSubSupPr>
                                <m:e>
                                  <m:r>
                                    <a:rPr lang="en-US" altLang="ko-KR" sz="2400" i="1">
                                      <a:latin typeface="Cambria Math" panose="02040503050406030204" pitchFamily="18" charset="0"/>
                                    </a:rPr>
                                    <m:t>𝑒</m:t>
                                  </m:r>
                                </m:e>
                                <m:sub>
                                  <m:r>
                                    <a:rPr lang="en-US" altLang="ko-KR" sz="2400" i="1">
                                      <a:latin typeface="Cambria Math" panose="02040503050406030204" pitchFamily="18" charset="0"/>
                                    </a:rPr>
                                    <m:t>𝑗</m:t>
                                  </m:r>
                                </m:sub>
                                <m:sup>
                                  <m:r>
                                    <a:rPr lang="en-US" altLang="ko-KR" sz="2400" i="1">
                                      <a:latin typeface="Cambria Math" panose="02040503050406030204" pitchFamily="18" charset="0"/>
                                    </a:rPr>
                                    <m:t>2</m:t>
                                  </m:r>
                                </m:sup>
                              </m:sSubSup>
                            </m:e>
                          </m:nary>
                        </m:den>
                      </m:f>
                      <m:r>
                        <a:rPr lang="en-US" altLang="ko-KR" sz="2400" b="0" i="1" smtClean="0">
                          <a:latin typeface="Cambria Math" panose="02040503050406030204" pitchFamily="18" charset="0"/>
                        </a:rPr>
                        <m:t>=</m:t>
                      </m:r>
                      <m:f>
                        <m:fPr>
                          <m:ctrlPr>
                            <a:rPr lang="en-US" altLang="ko-KR" sz="2400" i="1">
                              <a:latin typeface="Cambria Math"/>
                            </a:rPr>
                          </m:ctrlPr>
                        </m:fPr>
                        <m:num>
                          <m:nary>
                            <m:naryPr>
                              <m:chr m:val="∑"/>
                              <m:limLoc m:val="subSup"/>
                              <m:ctrlPr>
                                <a:rPr lang="en-US" altLang="ko-KR" sz="2400" i="1">
                                  <a:latin typeface="Cambria Math"/>
                                </a:rPr>
                              </m:ctrlPr>
                            </m:naryPr>
                            <m:sub>
                              <m:r>
                                <m:rPr>
                                  <m:brk m:alnAt="25"/>
                                </m:rPr>
                                <a:rPr lang="en-US" altLang="ko-KR" sz="2400" i="1">
                                  <a:latin typeface="Cambria Math" panose="02040503050406030204" pitchFamily="18" charset="0"/>
                                </a:rPr>
                                <m:t>𝑗</m:t>
                              </m:r>
                              <m:r>
                                <a:rPr lang="en-US" altLang="ko-KR" sz="2400" b="0" i="1" smtClean="0">
                                  <a:latin typeface="Cambria Math" panose="02040503050406030204" pitchFamily="18" charset="0"/>
                                </a:rPr>
                                <m:t>=1</m:t>
                              </m:r>
                            </m:sub>
                            <m:sup>
                              <m:r>
                                <a:rPr lang="en-US" altLang="ko-KR" sz="2400" i="1">
                                  <a:latin typeface="Cambria Math" panose="02040503050406030204" pitchFamily="18" charset="0"/>
                                </a:rPr>
                                <m:t>𝑛</m:t>
                              </m:r>
                            </m:sup>
                            <m:e>
                              <m:r>
                                <a:rPr lang="en-US" altLang="ko-KR" sz="2400" b="0" i="1" smtClean="0">
                                  <a:latin typeface="Cambria Math" panose="02040503050406030204" pitchFamily="18" charset="0"/>
                                </a:rPr>
                                <m:t>𝑃</m:t>
                              </m:r>
                              <m:r>
                                <a:rPr lang="en-US" altLang="ko-KR" sz="2400" b="0" i="1" smtClean="0">
                                  <a:latin typeface="Cambria Math" panose="02040503050406030204" pitchFamily="18" charset="0"/>
                                </a:rPr>
                                <m:t>(</m:t>
                              </m:r>
                              <m:sSub>
                                <m:sSubPr>
                                  <m:ctrlPr>
                                    <a:rPr lang="en-US" altLang="ko-KR" sz="2400" i="1">
                                      <a:latin typeface="Cambria Math"/>
                                    </a:rPr>
                                  </m:ctrlPr>
                                </m:sSubPr>
                                <m:e>
                                  <m:r>
                                    <a:rPr lang="ko-KR" altLang="en-US" sz="2400" i="1">
                                      <a:latin typeface="Cambria Math" panose="02040503050406030204" pitchFamily="18" charset="0"/>
                                    </a:rPr>
                                    <m:t>𝜏</m:t>
                                  </m:r>
                                </m:e>
                                <m:sub>
                                  <m:r>
                                    <a:rPr lang="en-US" altLang="ko-KR" sz="2400" i="1">
                                      <a:latin typeface="Cambria Math" panose="02040503050406030204" pitchFamily="18" charset="0"/>
                                    </a:rPr>
                                    <m:t>𝑗</m:t>
                                  </m:r>
                                </m:sub>
                              </m:sSub>
                              <m:r>
                                <a:rPr lang="en-US" altLang="ko-KR" sz="2400" b="0" i="1" smtClean="0">
                                  <a:latin typeface="Cambria Math" panose="02040503050406030204" pitchFamily="18" charset="0"/>
                                </a:rPr>
                                <m:t>)</m:t>
                              </m:r>
                              <m:sSubSup>
                                <m:sSubSupPr>
                                  <m:ctrlPr>
                                    <a:rPr lang="en-US" altLang="ko-KR" sz="2400" i="1">
                                      <a:latin typeface="Cambria Math"/>
                                    </a:rPr>
                                  </m:ctrlPr>
                                </m:sSubSupPr>
                                <m:e>
                                  <m:r>
                                    <a:rPr lang="ko-KR" altLang="en-US" sz="2400" i="1">
                                      <a:latin typeface="Cambria Math" panose="02040503050406030204" pitchFamily="18" charset="0"/>
                                    </a:rPr>
                                    <m:t>𝜏</m:t>
                                  </m:r>
                                </m:e>
                                <m:sub>
                                  <m:r>
                                    <a:rPr lang="en-US" altLang="ko-KR" sz="2400" i="1">
                                      <a:latin typeface="Cambria Math" panose="02040503050406030204" pitchFamily="18" charset="0"/>
                                    </a:rPr>
                                    <m:t>𝑗</m:t>
                                  </m:r>
                                </m:sub>
                                <m:sup>
                                  <m:r>
                                    <a:rPr lang="en-US" altLang="ko-KR" sz="2400" i="1">
                                      <a:latin typeface="Cambria Math" panose="02040503050406030204" pitchFamily="18" charset="0"/>
                                    </a:rPr>
                                    <m:t>2</m:t>
                                  </m:r>
                                </m:sup>
                              </m:sSubSup>
                            </m:e>
                          </m:nary>
                        </m:num>
                        <m:den>
                          <m:nary>
                            <m:naryPr>
                              <m:chr m:val="∑"/>
                              <m:limLoc m:val="subSup"/>
                              <m:ctrlPr>
                                <a:rPr lang="en-US" altLang="ko-KR" sz="2400" i="1">
                                  <a:latin typeface="Cambria Math"/>
                                </a:rPr>
                              </m:ctrlPr>
                            </m:naryPr>
                            <m:sub>
                              <m:r>
                                <m:rPr>
                                  <m:brk m:alnAt="25"/>
                                </m:rPr>
                                <a:rPr lang="en-US" altLang="ko-KR" sz="2400" i="1">
                                  <a:latin typeface="Cambria Math" panose="02040503050406030204" pitchFamily="18" charset="0"/>
                                </a:rPr>
                                <m:t>𝑗</m:t>
                              </m:r>
                              <m:r>
                                <a:rPr lang="en-US" altLang="ko-KR" sz="2400" b="0" i="1" smtClean="0">
                                  <a:latin typeface="Cambria Math" panose="02040503050406030204" pitchFamily="18" charset="0"/>
                                </a:rPr>
                                <m:t>=1</m:t>
                              </m:r>
                            </m:sub>
                            <m:sup>
                              <m:r>
                                <a:rPr lang="en-US" altLang="ko-KR" sz="2400" i="1">
                                  <a:latin typeface="Cambria Math" panose="02040503050406030204" pitchFamily="18" charset="0"/>
                                </a:rPr>
                                <m:t>𝑛</m:t>
                              </m:r>
                            </m:sup>
                            <m:e>
                              <m:r>
                                <a:rPr lang="en-US" altLang="ko-KR" sz="2400" i="1">
                                  <a:latin typeface="Cambria Math" panose="02040503050406030204" pitchFamily="18" charset="0"/>
                                </a:rPr>
                                <m:t>𝑃</m:t>
                              </m:r>
                              <m:r>
                                <a:rPr lang="en-US" altLang="ko-KR" sz="2400" i="1">
                                  <a:latin typeface="Cambria Math" panose="02040503050406030204" pitchFamily="18" charset="0"/>
                                </a:rPr>
                                <m:t>(</m:t>
                              </m:r>
                              <m:sSub>
                                <m:sSubPr>
                                  <m:ctrlPr>
                                    <a:rPr lang="en-US" altLang="ko-KR" sz="2400" i="1">
                                      <a:latin typeface="Cambria Math"/>
                                    </a:rPr>
                                  </m:ctrlPr>
                                </m:sSubPr>
                                <m:e>
                                  <m:r>
                                    <a:rPr lang="ko-KR" altLang="en-US" sz="2400" i="1">
                                      <a:latin typeface="Cambria Math" panose="02040503050406030204" pitchFamily="18" charset="0"/>
                                    </a:rPr>
                                    <m:t>𝜏</m:t>
                                  </m:r>
                                </m:e>
                                <m:sub>
                                  <m:r>
                                    <a:rPr lang="en-US" altLang="ko-KR" sz="2400" i="1">
                                      <a:latin typeface="Cambria Math" panose="02040503050406030204" pitchFamily="18" charset="0"/>
                                    </a:rPr>
                                    <m:t>𝑗</m:t>
                                  </m:r>
                                </m:sub>
                              </m:sSub>
                              <m:r>
                                <a:rPr lang="en-US" altLang="ko-KR" sz="2400" i="1">
                                  <a:latin typeface="Cambria Math" panose="02040503050406030204" pitchFamily="18" charset="0"/>
                                </a:rPr>
                                <m:t>)</m:t>
                              </m:r>
                              <m:r>
                                <a:rPr lang="en-US" altLang="ko-KR" sz="2400" i="1" smtClean="0">
                                  <a:latin typeface="Cambria Math" panose="02040503050406030204" pitchFamily="18" charset="0"/>
                                </a:rPr>
                                <m:t> </m:t>
                              </m:r>
                            </m:e>
                          </m:nary>
                        </m:den>
                      </m:f>
                    </m:oMath>
                  </m:oMathPara>
                </a14:m>
                <a:endParaRPr lang="ko-KR" altLang="en-US" sz="2400" dirty="0"/>
              </a:p>
            </p:txBody>
          </p:sp>
        </mc:Choice>
        <mc:Fallback>
          <p:sp>
            <p:nvSpPr>
              <p:cNvPr id="11" name="TextBox 10"/>
              <p:cNvSpPr txBox="1">
                <a:spLocks noRot="1" noChangeAspect="1" noMove="1" noResize="1" noEditPoints="1" noAdjustHandles="1" noChangeArrowheads="1" noChangeShapeType="1" noTextEdit="1"/>
              </p:cNvSpPr>
              <p:nvPr/>
            </p:nvSpPr>
            <p:spPr>
              <a:xfrm>
                <a:off x="2771800" y="3726160"/>
                <a:ext cx="4868316" cy="917431"/>
              </a:xfrm>
              <a:prstGeom prst="rect">
                <a:avLst/>
              </a:prstGeom>
              <a:blipFill rotWithShape="0">
                <a:blip r:embed="rId4" cstate="print"/>
                <a:stretch>
                  <a:fillRect/>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xmlns="" Requires="a14">
          <p:sp>
            <p:nvSpPr>
              <p:cNvPr id="10" name="TextBox 9"/>
              <p:cNvSpPr txBox="1"/>
              <p:nvPr/>
            </p:nvSpPr>
            <p:spPr>
              <a:xfrm>
                <a:off x="3021301" y="5031432"/>
                <a:ext cx="2647373" cy="7515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400" i="1" smtClean="0">
                              <a:latin typeface="Cambria Math"/>
                            </a:rPr>
                          </m:ctrlPr>
                        </m:sSubPr>
                        <m:e>
                          <m:r>
                            <a:rPr lang="ko-KR" altLang="en-US" sz="2400" i="1">
                              <a:latin typeface="Cambria Math" panose="02040503050406030204" pitchFamily="18" charset="0"/>
                            </a:rPr>
                            <m:t>𝜎</m:t>
                          </m:r>
                        </m:e>
                        <m:sub>
                          <m:r>
                            <a:rPr lang="ko-KR" altLang="en-US" sz="2400" i="1">
                              <a:latin typeface="Cambria Math" panose="02040503050406030204" pitchFamily="18" charset="0"/>
                            </a:rPr>
                            <m:t>𝜏</m:t>
                          </m:r>
                        </m:sub>
                      </m:sSub>
                      <m:r>
                        <a:rPr lang="en-US" altLang="ko-KR" sz="2400" b="0" i="1" smtClean="0">
                          <a:latin typeface="Cambria Math" panose="02040503050406030204" pitchFamily="18" charset="0"/>
                        </a:rPr>
                        <m:t>=</m:t>
                      </m:r>
                      <m:rad>
                        <m:radPr>
                          <m:degHide m:val="on"/>
                          <m:ctrlPr>
                            <a:rPr lang="en-US" altLang="ko-KR" sz="2400" b="0" i="1" smtClean="0">
                              <a:latin typeface="Cambria Math"/>
                            </a:rPr>
                          </m:ctrlPr>
                        </m:radPr>
                        <m:deg/>
                        <m:e>
                          <m:acc>
                            <m:accPr>
                              <m:chr m:val="̅"/>
                              <m:ctrlPr>
                                <a:rPr lang="en-US" altLang="ko-KR" sz="2400" i="1">
                                  <a:latin typeface="Cambria Math"/>
                                </a:rPr>
                              </m:ctrlPr>
                            </m:accPr>
                            <m:e>
                              <m:sSup>
                                <m:sSupPr>
                                  <m:ctrlPr>
                                    <a:rPr lang="en-US" altLang="ko-KR" sz="2400" i="1">
                                      <a:latin typeface="Cambria Math"/>
                                    </a:rPr>
                                  </m:ctrlPr>
                                </m:sSupPr>
                                <m:e>
                                  <m:r>
                                    <a:rPr lang="ko-KR" altLang="en-US" sz="2400" i="1">
                                      <a:latin typeface="Cambria Math" panose="02040503050406030204" pitchFamily="18" charset="0"/>
                                    </a:rPr>
                                    <m:t>𝜏</m:t>
                                  </m:r>
                                </m:e>
                                <m:sup>
                                  <m:r>
                                    <a:rPr lang="en-US" altLang="ko-KR" sz="2400" i="1">
                                      <a:latin typeface="Cambria Math" panose="02040503050406030204" pitchFamily="18" charset="0"/>
                                    </a:rPr>
                                    <m:t>2</m:t>
                                  </m:r>
                                </m:sup>
                              </m:sSup>
                            </m:e>
                          </m:acc>
                          <m:r>
                            <a:rPr lang="en-US" altLang="ko-KR" sz="2400" b="0" i="1" smtClean="0">
                              <a:latin typeface="Cambria Math" panose="02040503050406030204" pitchFamily="18" charset="0"/>
                            </a:rPr>
                            <m:t>−</m:t>
                          </m:r>
                          <m:sSup>
                            <m:sSupPr>
                              <m:ctrlPr>
                                <a:rPr lang="en-US" altLang="ko-KR" sz="2400" i="1">
                                  <a:latin typeface="Cambria Math"/>
                                </a:rPr>
                              </m:ctrlPr>
                            </m:sSupPr>
                            <m:e>
                              <m:r>
                                <a:rPr lang="en-US" altLang="ko-KR" sz="2400" b="0" i="1" smtClean="0">
                                  <a:latin typeface="Cambria Math" panose="02040503050406030204" pitchFamily="18" charset="0"/>
                                </a:rPr>
                                <m:t>(</m:t>
                              </m:r>
                              <m:acc>
                                <m:accPr>
                                  <m:chr m:val="̅"/>
                                  <m:ctrlPr>
                                    <a:rPr lang="en-US" altLang="ko-KR" sz="2400" i="1">
                                      <a:latin typeface="Cambria Math"/>
                                    </a:rPr>
                                  </m:ctrlPr>
                                </m:accPr>
                                <m:e>
                                  <m:r>
                                    <a:rPr lang="ko-KR" altLang="en-US" sz="2400" i="1">
                                      <a:latin typeface="Cambria Math" panose="02040503050406030204" pitchFamily="18" charset="0"/>
                                    </a:rPr>
                                    <m:t>𝜏</m:t>
                                  </m:r>
                                </m:e>
                              </m:acc>
                              <m:r>
                                <a:rPr lang="en-US" altLang="ko-KR" sz="2400" b="0" i="1" smtClean="0">
                                  <a:latin typeface="Cambria Math" panose="02040503050406030204" pitchFamily="18" charset="0"/>
                                </a:rPr>
                                <m:t>)</m:t>
                              </m:r>
                            </m:e>
                            <m:sup>
                              <m:r>
                                <a:rPr lang="en-US" altLang="ko-KR" sz="2400" b="0" i="1" smtClean="0">
                                  <a:latin typeface="Cambria Math" panose="02040503050406030204" pitchFamily="18" charset="0"/>
                                </a:rPr>
                                <m:t>2</m:t>
                              </m:r>
                            </m:sup>
                          </m:sSup>
                        </m:e>
                      </m:rad>
                    </m:oMath>
                  </m:oMathPara>
                </a14:m>
                <a:endParaRPr lang="ko-KR" altLang="en-US" sz="2400" dirty="0"/>
              </a:p>
            </p:txBody>
          </p:sp>
        </mc:Choice>
        <mc:Fallback>
          <p:sp>
            <p:nvSpPr>
              <p:cNvPr id="10" name="TextBox 9"/>
              <p:cNvSpPr txBox="1">
                <a:spLocks noRot="1" noChangeAspect="1" noMove="1" noResize="1" noEditPoints="1" noAdjustHandles="1" noChangeArrowheads="1" noChangeShapeType="1" noTextEdit="1"/>
              </p:cNvSpPr>
              <p:nvPr/>
            </p:nvSpPr>
            <p:spPr>
              <a:xfrm>
                <a:off x="3021301" y="5031432"/>
                <a:ext cx="2647373" cy="751552"/>
              </a:xfrm>
              <a:prstGeom prst="rect">
                <a:avLst/>
              </a:prstGeom>
              <a:blipFill rotWithShape="0">
                <a:blip r:embed="rId5" cstate="print"/>
                <a:stretch>
                  <a:fillRect/>
                </a:stretch>
              </a:blipFill>
            </p:spPr>
            <p:txBody>
              <a:bodyPr/>
              <a:lstStyle/>
              <a:p>
                <a:r>
                  <a:rPr lang="ko-KR" altLang="en-US">
                    <a:noFill/>
                  </a:rPr>
                  <a:t> </a:t>
                </a:r>
              </a:p>
            </p:txBody>
          </p:sp>
        </mc:Fallback>
      </mc:AlternateContent>
      <p:sp>
        <p:nvSpPr>
          <p:cNvPr id="12" name="Footer Placeholder 2"/>
          <p:cNvSpPr>
            <a:spLocks noGrp="1"/>
          </p:cNvSpPr>
          <p:nvPr>
            <p:ph type="ftr" sz="quarter" idx="11"/>
          </p:nvPr>
        </p:nvSpPr>
        <p:spPr>
          <a:xfrm>
            <a:off x="4565848" y="6475413"/>
            <a:ext cx="4254624" cy="184666"/>
          </a:xfrm>
        </p:spPr>
        <p:txBody>
          <a:bodyPr/>
          <a:lstStyle/>
          <a:p>
            <a:r>
              <a:rPr lang="en-US" altLang="ko-KR" dirty="0" err="1"/>
              <a:t>Jaesang</a:t>
            </a:r>
            <a:r>
              <a:rPr lang="en-US" altLang="ko-KR" dirty="0"/>
              <a:t> Cha (</a:t>
            </a:r>
            <a:r>
              <a:rPr lang="en-US" altLang="ko-KR" dirty="0" smtClean="0"/>
              <a:t>SNUST) &amp; </a:t>
            </a:r>
            <a:r>
              <a:rPr lang="en-US" altLang="ko-KR" dirty="0" err="1" smtClean="0"/>
              <a:t>Junghoon</a:t>
            </a:r>
            <a:r>
              <a:rPr lang="en-US" altLang="ko-KR" dirty="0" smtClean="0"/>
              <a:t> Lee (</a:t>
            </a:r>
            <a:r>
              <a:rPr lang="en-US" altLang="en-US" dirty="0" smtClean="0">
                <a:solidFill>
                  <a:schemeClr val="tx2"/>
                </a:solidFill>
              </a:rPr>
              <a:t>Dong Seoul Univ.)</a:t>
            </a:r>
            <a:r>
              <a:rPr lang="en-US" altLang="ko-KR" dirty="0" smtClean="0"/>
              <a:t> </a:t>
            </a:r>
            <a:endParaRPr lang="en-US" altLang="en-US" dirty="0"/>
          </a:p>
        </p:txBody>
      </p:sp>
    </p:spTree>
    <p:extLst>
      <p:ext uri="{BB962C8B-B14F-4D97-AF65-F5344CB8AC3E}">
        <p14:creationId xmlns:p14="http://schemas.microsoft.com/office/powerpoint/2010/main" xmlns="" val="4007910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51520" y="1981200"/>
            <a:ext cx="8640960" cy="3031976"/>
          </a:xfrm>
          <a:ln/>
        </p:spPr>
        <p:txBody>
          <a:bodyPr>
            <a:normAutofit/>
          </a:bodyPr>
          <a:lstStyle/>
          <a:p>
            <a:r>
              <a:rPr lang="en-US" altLang="ko-KR" sz="2000" dirty="0" smtClean="0"/>
              <a:t>Suppose indoor circumstance as below:</a:t>
            </a:r>
          </a:p>
          <a:p>
            <a:endParaRPr lang="en-US" altLang="ko-KR" sz="2000" dirty="0" smtClean="0"/>
          </a:p>
        </p:txBody>
      </p:sp>
      <p:sp>
        <p:nvSpPr>
          <p:cNvPr id="4098" name="Rectangle 2"/>
          <p:cNvSpPr>
            <a:spLocks noGrp="1" noChangeArrowheads="1"/>
          </p:cNvSpPr>
          <p:nvPr>
            <p:ph type="title"/>
          </p:nvPr>
        </p:nvSpPr>
        <p:spPr>
          <a:xfrm>
            <a:off x="760040" y="685800"/>
            <a:ext cx="7772400" cy="1066800"/>
          </a:xfrm>
          <a:ln/>
        </p:spPr>
        <p:txBody>
          <a:bodyPr/>
          <a:lstStyle/>
          <a:p>
            <a:pPr>
              <a:lnSpc>
                <a:spcPts val="3200"/>
              </a:lnSpc>
            </a:pPr>
            <a:r>
              <a:rPr lang="en-US" altLang="ko-KR" sz="3200" dirty="0" smtClean="0"/>
              <a:t>Channels of </a:t>
            </a:r>
            <a:r>
              <a:rPr lang="en-US" altLang="ko-KR" sz="3200" dirty="0"/>
              <a:t>LED-ID LOS </a:t>
            </a:r>
            <a:r>
              <a:rPr lang="en-US" altLang="ko-KR" sz="3200" dirty="0" smtClean="0"/>
              <a:t>Applications (cont’d)</a:t>
            </a:r>
            <a:endParaRPr lang="ko-KR" altLang="ko-KR" sz="3200" dirty="0" smtClean="0"/>
          </a:p>
        </p:txBody>
      </p:sp>
      <p:sp>
        <p:nvSpPr>
          <p:cNvPr id="15" name="Slide Number Placeholder 3"/>
          <p:cNvSpPr>
            <a:spLocks noGrp="1"/>
          </p:cNvSpPr>
          <p:nvPr>
            <p:ph type="sldNum" sz="quarter" idx="12"/>
          </p:nvPr>
        </p:nvSpPr>
        <p:spPr>
          <a:xfrm>
            <a:off x="4344988" y="6475413"/>
            <a:ext cx="530225" cy="182562"/>
          </a:xfrm>
        </p:spPr>
        <p:txBody>
          <a:bodyPr/>
          <a:lstStyle/>
          <a:p>
            <a:r>
              <a:rPr lang="en-US" altLang="en-US" dirty="0"/>
              <a:t>Slide </a:t>
            </a:r>
            <a:fld id="{DBBDA2B1-3CDE-4B0E-A2E7-5B85571E701A}" type="slidenum">
              <a:rPr lang="en-US" altLang="en-US"/>
              <a:pPr/>
              <a:t>9</a:t>
            </a:fld>
            <a:endParaRPr lang="en-US" altLang="en-US" dirty="0"/>
          </a:p>
        </p:txBody>
      </p:sp>
      <p:sp>
        <p:nvSpPr>
          <p:cNvPr id="17" name="Date Placeholder 1"/>
          <p:cNvSpPr>
            <a:spLocks noGrp="1"/>
          </p:cNvSpPr>
          <p:nvPr>
            <p:ph type="dt" sz="half" idx="10"/>
          </p:nvPr>
        </p:nvSpPr>
        <p:spPr>
          <a:xfrm>
            <a:off x="685800" y="378281"/>
            <a:ext cx="1600200" cy="215444"/>
          </a:xfrm>
        </p:spPr>
        <p:txBody>
          <a:bodyPr/>
          <a:lstStyle/>
          <a:p>
            <a:r>
              <a:rPr lang="de-DE" altLang="en-US" dirty="0" smtClean="0"/>
              <a:t>Sep. 2015</a:t>
            </a:r>
            <a:endParaRPr lang="en-US" altLang="en-US" dirty="0"/>
          </a:p>
        </p:txBody>
      </p:sp>
      <p:graphicFrame>
        <p:nvGraphicFramePr>
          <p:cNvPr id="6" name="표 5"/>
          <p:cNvGraphicFramePr>
            <a:graphicFrameLocks noGrp="1"/>
          </p:cNvGraphicFramePr>
          <p:nvPr>
            <p:extLst>
              <p:ext uri="{D42A27DB-BD31-4B8C-83A1-F6EECF244321}">
                <p14:modId xmlns:p14="http://schemas.microsoft.com/office/powerpoint/2010/main" xmlns="" val="1886654680"/>
              </p:ext>
            </p:extLst>
          </p:nvPr>
        </p:nvGraphicFramePr>
        <p:xfrm>
          <a:off x="4653679" y="2564904"/>
          <a:ext cx="3878761" cy="3677920"/>
        </p:xfrm>
        <a:graphic>
          <a:graphicData uri="http://schemas.openxmlformats.org/drawingml/2006/table">
            <a:tbl>
              <a:tblPr firstRow="1" bandRow="1">
                <a:tableStyleId>{00A15C55-8517-42AA-B614-E9B94910E393}</a:tableStyleId>
              </a:tblPr>
              <a:tblGrid>
                <a:gridCol w="1232565"/>
                <a:gridCol w="2646196"/>
              </a:tblGrid>
              <a:tr h="370840">
                <a:tc>
                  <a:txBody>
                    <a:bodyPr/>
                    <a:lstStyle/>
                    <a:p>
                      <a:pPr latinLnBrk="1"/>
                      <a:r>
                        <a:rPr lang="en-US" altLang="ko-KR" sz="1400" dirty="0" smtClean="0"/>
                        <a:t>Parameters</a:t>
                      </a:r>
                      <a:endParaRPr lang="ko-KR" altLang="en-US" sz="1400" dirty="0"/>
                    </a:p>
                  </a:txBody>
                  <a:tcPr/>
                </a:tc>
                <a:tc>
                  <a:txBody>
                    <a:bodyPr/>
                    <a:lstStyle/>
                    <a:p>
                      <a:pPr latinLnBrk="1"/>
                      <a:r>
                        <a:rPr lang="en-US" altLang="ko-KR" sz="1400" dirty="0" smtClean="0"/>
                        <a:t>Values</a:t>
                      </a:r>
                    </a:p>
                  </a:txBody>
                  <a:tcPr/>
                </a:tc>
              </a:tr>
              <a:tr h="370840">
                <a:tc>
                  <a:txBody>
                    <a:bodyPr/>
                    <a:lstStyle/>
                    <a:p>
                      <a:pPr latinLnBrk="1"/>
                      <a:r>
                        <a:rPr lang="en-US" altLang="ko-KR" sz="1200" dirty="0" smtClean="0"/>
                        <a:t>Size of space</a:t>
                      </a:r>
                    </a:p>
                  </a:txBody>
                  <a:tcPr anchor="ctr"/>
                </a:tc>
                <a:tc>
                  <a:txBody>
                    <a:bodyPr/>
                    <a:lstStyle/>
                    <a:p>
                      <a:pPr latinLnBrk="1"/>
                      <a:r>
                        <a:rPr lang="en-US" altLang="ko-KR" sz="1200" smtClean="0"/>
                        <a:t>W(Width) : 20m</a:t>
                      </a:r>
                    </a:p>
                    <a:p>
                      <a:pPr latinLnBrk="1"/>
                      <a:r>
                        <a:rPr lang="en-US" altLang="ko-KR" sz="1200" smtClean="0"/>
                        <a:t>D(Depth) : 8m</a:t>
                      </a:r>
                    </a:p>
                    <a:p>
                      <a:pPr latinLnBrk="1"/>
                      <a:r>
                        <a:rPr lang="en-US" altLang="ko-KR" sz="1200" smtClean="0"/>
                        <a:t>H(Height) : 2.3m</a:t>
                      </a:r>
                    </a:p>
                  </a:txBody>
                  <a:tcPr anchor="ctr"/>
                </a:tc>
              </a:tr>
              <a:tr h="370840">
                <a:tc>
                  <a:txBody>
                    <a:bodyPr/>
                    <a:lstStyle/>
                    <a:p>
                      <a:pPr latinLnBrk="1"/>
                      <a:r>
                        <a:rPr lang="en-US" altLang="ko-KR" sz="1200" dirty="0" smtClean="0"/>
                        <a:t>LED position</a:t>
                      </a:r>
                    </a:p>
                  </a:txBody>
                  <a:tcPr anchor="ctr"/>
                </a:tc>
                <a:tc>
                  <a:txBody>
                    <a:bodyPr/>
                    <a:lstStyle/>
                    <a:p>
                      <a:pPr latinLnBrk="1"/>
                      <a:r>
                        <a:rPr lang="en-US" altLang="ko-KR" sz="1200" dirty="0" smtClean="0"/>
                        <a:t>LED1 : W(8m), D(4m), H(2.3m)</a:t>
                      </a:r>
                    </a:p>
                    <a:p>
                      <a:pPr latinLnBrk="1"/>
                      <a:r>
                        <a:rPr lang="en-US" altLang="ko-KR" sz="1200" dirty="0" smtClean="0"/>
                        <a:t>LED2 : W(12m), D(4m), H(2.3m)</a:t>
                      </a:r>
                      <a:endParaRPr lang="ko-KR" altLang="en-US" sz="1200" dirty="0"/>
                    </a:p>
                  </a:txBody>
                  <a:tcPr anchor="ctr"/>
                </a:tc>
              </a:tr>
              <a:tr h="370840">
                <a:tc>
                  <a:txBody>
                    <a:bodyPr/>
                    <a:lstStyle/>
                    <a:p>
                      <a:pPr latinLnBrk="1"/>
                      <a:r>
                        <a:rPr lang="en-US" altLang="ko-KR" sz="1200" dirty="0" smtClean="0"/>
                        <a:t>PD position</a:t>
                      </a:r>
                    </a:p>
                  </a:txBody>
                  <a:tcPr anchor="ctr"/>
                </a:tc>
                <a:tc>
                  <a:txBody>
                    <a:bodyPr/>
                    <a:lstStyle/>
                    <a:p>
                      <a:pPr latinLnBrk="1"/>
                      <a:r>
                        <a:rPr lang="pl-PL" altLang="ko-KR" sz="1200" dirty="0" smtClean="0"/>
                        <a:t>PD1 :</a:t>
                      </a:r>
                      <a:r>
                        <a:rPr lang="en-US" altLang="ko-KR" sz="1200" dirty="0" smtClean="0"/>
                        <a:t> </a:t>
                      </a:r>
                      <a:r>
                        <a:rPr lang="pl-PL" altLang="ko-KR" sz="1200" dirty="0" smtClean="0"/>
                        <a:t>W(8m), D(3m), H(0.3m)</a:t>
                      </a:r>
                    </a:p>
                    <a:p>
                      <a:pPr latinLnBrk="1"/>
                      <a:r>
                        <a:rPr lang="pl-PL" altLang="ko-KR" sz="1200" dirty="0" smtClean="0"/>
                        <a:t>PD2 : W(14m), D(5m), H(0.3m)</a:t>
                      </a:r>
                    </a:p>
                    <a:p>
                      <a:pPr latinLnBrk="1"/>
                      <a:r>
                        <a:rPr lang="pl-PL" altLang="ko-KR" sz="1200" dirty="0" smtClean="0"/>
                        <a:t>PD3 : W(2m), D(2m), H(0.3m)</a:t>
                      </a:r>
                      <a:endParaRPr lang="ko-KR" altLang="en-US" sz="1200" dirty="0"/>
                    </a:p>
                  </a:txBody>
                  <a:tcPr anchor="ctr"/>
                </a:tc>
              </a:tr>
              <a:tr h="370840">
                <a:tc>
                  <a:txBody>
                    <a:bodyPr/>
                    <a:lstStyle/>
                    <a:p>
                      <a:pPr latinLnBrk="1"/>
                      <a:r>
                        <a:rPr lang="en-US" altLang="ko-KR" sz="1200" dirty="0" smtClean="0"/>
                        <a:t>PD size</a:t>
                      </a:r>
                    </a:p>
                  </a:txBody>
                  <a:tcPr anchor="ctr"/>
                </a:tc>
                <a:tc>
                  <a:txBody>
                    <a:bodyPr/>
                    <a:lstStyle/>
                    <a:p>
                      <a:pPr latinLnBrk="1"/>
                      <a:r>
                        <a:rPr lang="en-US" altLang="ko-KR" sz="1200" dirty="0" smtClean="0"/>
                        <a:t>1cm</a:t>
                      </a:r>
                      <a:r>
                        <a:rPr lang="en-US" altLang="ko-KR" sz="1200" baseline="30000" dirty="0" smtClean="0"/>
                        <a:t>2</a:t>
                      </a:r>
                      <a:endParaRPr lang="ko-KR" altLang="en-US" sz="1200" baseline="30000" dirty="0"/>
                    </a:p>
                  </a:txBody>
                  <a:tcPr anchor="ctr"/>
                </a:tc>
              </a:tr>
              <a:tr h="370840">
                <a:tc>
                  <a:txBody>
                    <a:bodyPr/>
                    <a:lstStyle/>
                    <a:p>
                      <a:pPr latinLnBrk="1"/>
                      <a:r>
                        <a:rPr lang="en-US" altLang="ko-KR" sz="1200" dirty="0" smtClean="0"/>
                        <a:t>FOV</a:t>
                      </a:r>
                    </a:p>
                  </a:txBody>
                  <a:tcPr anchor="ctr"/>
                </a:tc>
                <a:tc>
                  <a:txBody>
                    <a:bodyPr/>
                    <a:lstStyle/>
                    <a:p>
                      <a:pPr latinLnBrk="1"/>
                      <a:r>
                        <a:rPr lang="en-US" altLang="ko-KR" sz="1200" dirty="0" smtClean="0"/>
                        <a:t>70°</a:t>
                      </a:r>
                      <a:endParaRPr lang="ko-KR" altLang="en-US" sz="1200" dirty="0"/>
                    </a:p>
                  </a:txBody>
                  <a:tcPr anchor="ctr"/>
                </a:tc>
              </a:tr>
              <a:tr h="370840">
                <a:tc>
                  <a:txBody>
                    <a:bodyPr/>
                    <a:lstStyle/>
                    <a:p>
                      <a:pPr latinLnBrk="1"/>
                      <a:r>
                        <a:rPr lang="en-US" altLang="ko-KR" sz="1200" dirty="0" smtClean="0"/>
                        <a:t>Wall reflective </a:t>
                      </a:r>
                    </a:p>
                    <a:p>
                      <a:pPr latinLnBrk="1"/>
                      <a:r>
                        <a:rPr lang="en-US" altLang="ko-KR" sz="1200" dirty="0" smtClean="0"/>
                        <a:t> coefficient</a:t>
                      </a:r>
                    </a:p>
                  </a:txBody>
                  <a:tcPr anchor="ctr"/>
                </a:tc>
                <a:tc>
                  <a:txBody>
                    <a:bodyPr/>
                    <a:lstStyle/>
                    <a:p>
                      <a:pPr latinLnBrk="1"/>
                      <a:r>
                        <a:rPr lang="en-US" altLang="ko-KR" sz="1200" dirty="0" smtClean="0"/>
                        <a:t>0.8</a:t>
                      </a:r>
                      <a:endParaRPr lang="ko-KR" altLang="en-US" sz="1200" dirty="0"/>
                    </a:p>
                  </a:txBody>
                  <a:tcPr anchor="ctr"/>
                </a:tc>
              </a:tr>
              <a:tr h="370840">
                <a:tc>
                  <a:txBody>
                    <a:bodyPr/>
                    <a:lstStyle/>
                    <a:p>
                      <a:pPr latinLnBrk="1"/>
                      <a:r>
                        <a:rPr lang="en-US" altLang="ko-KR" sz="1200" dirty="0" smtClean="0"/>
                        <a:t>LED power</a:t>
                      </a:r>
                    </a:p>
                  </a:txBody>
                  <a:tcPr anchor="ctr"/>
                </a:tc>
                <a:tc>
                  <a:txBody>
                    <a:bodyPr/>
                    <a:lstStyle/>
                    <a:p>
                      <a:pPr latinLnBrk="1"/>
                      <a:r>
                        <a:rPr lang="en-US" altLang="ko-KR" sz="1200" dirty="0" smtClean="0"/>
                        <a:t>1Watt</a:t>
                      </a:r>
                      <a:endParaRPr lang="ko-KR" altLang="en-US" sz="1200" dirty="0"/>
                    </a:p>
                  </a:txBody>
                  <a:tcPr anchor="ctr"/>
                </a:tc>
              </a:tr>
            </a:tbl>
          </a:graphicData>
        </a:graphic>
      </p:graphicFrame>
      <p:pic>
        <p:nvPicPr>
          <p:cNvPr id="2" name="그림 1"/>
          <p:cNvPicPr>
            <a:picLocks noChangeAspect="1"/>
          </p:cNvPicPr>
          <p:nvPr/>
        </p:nvPicPr>
        <p:blipFill>
          <a:blip r:embed="rId3" cstate="print"/>
          <a:stretch>
            <a:fillRect/>
          </a:stretch>
        </p:blipFill>
        <p:spPr>
          <a:xfrm>
            <a:off x="685800" y="2519098"/>
            <a:ext cx="3670541" cy="2722678"/>
          </a:xfrm>
          <a:prstGeom prst="rect">
            <a:avLst/>
          </a:prstGeom>
        </p:spPr>
      </p:pic>
      <p:sp>
        <p:nvSpPr>
          <p:cNvPr id="5" name="TextBox 4"/>
          <p:cNvSpPr txBox="1"/>
          <p:nvPr/>
        </p:nvSpPr>
        <p:spPr>
          <a:xfrm>
            <a:off x="755576" y="5301208"/>
            <a:ext cx="3488067" cy="1077218"/>
          </a:xfrm>
          <a:prstGeom prst="rect">
            <a:avLst/>
          </a:prstGeom>
          <a:noFill/>
        </p:spPr>
        <p:txBody>
          <a:bodyPr wrap="square" rtlCol="0">
            <a:spAutoFit/>
          </a:bodyPr>
          <a:lstStyle/>
          <a:p>
            <a:r>
              <a:rPr lang="en-US" altLang="ko-KR" sz="1600" dirty="0" smtClean="0"/>
              <a:t>PD1 : LOS from both LEDs</a:t>
            </a:r>
          </a:p>
          <a:p>
            <a:r>
              <a:rPr lang="en-US" altLang="ko-KR" sz="1600" dirty="0" smtClean="0"/>
              <a:t>PD2 </a:t>
            </a:r>
            <a:r>
              <a:rPr lang="en-US" altLang="ko-KR" sz="1600" dirty="0"/>
              <a:t>: LOS from </a:t>
            </a:r>
            <a:r>
              <a:rPr lang="en-US" altLang="ko-KR" sz="1600" dirty="0" smtClean="0"/>
              <a:t>LED2 and NLOS from LED1</a:t>
            </a:r>
          </a:p>
          <a:p>
            <a:r>
              <a:rPr lang="en-US" altLang="ko-KR" sz="1600" dirty="0" smtClean="0"/>
              <a:t>PD3 </a:t>
            </a:r>
            <a:r>
              <a:rPr lang="en-US" altLang="ko-KR" sz="1600" dirty="0"/>
              <a:t>: </a:t>
            </a:r>
            <a:r>
              <a:rPr lang="en-US" altLang="ko-KR" sz="1600" dirty="0" smtClean="0"/>
              <a:t>NLOS </a:t>
            </a:r>
            <a:r>
              <a:rPr lang="en-US" altLang="ko-KR" sz="1600" dirty="0"/>
              <a:t>from both LEDs</a:t>
            </a:r>
            <a:endParaRPr lang="ko-KR" altLang="en-US" sz="1600" dirty="0"/>
          </a:p>
        </p:txBody>
      </p:sp>
      <p:sp>
        <p:nvSpPr>
          <p:cNvPr id="11" name="Footer Placeholder 2"/>
          <p:cNvSpPr>
            <a:spLocks noGrp="1"/>
          </p:cNvSpPr>
          <p:nvPr>
            <p:ph type="ftr" sz="quarter" idx="11"/>
          </p:nvPr>
        </p:nvSpPr>
        <p:spPr>
          <a:xfrm>
            <a:off x="4565848" y="6475413"/>
            <a:ext cx="4254624" cy="184666"/>
          </a:xfrm>
        </p:spPr>
        <p:txBody>
          <a:bodyPr/>
          <a:lstStyle/>
          <a:p>
            <a:r>
              <a:rPr lang="en-US" altLang="ko-KR" dirty="0" err="1"/>
              <a:t>Jaesang</a:t>
            </a:r>
            <a:r>
              <a:rPr lang="en-US" altLang="ko-KR" dirty="0"/>
              <a:t> Cha (</a:t>
            </a:r>
            <a:r>
              <a:rPr lang="en-US" altLang="ko-KR" dirty="0" smtClean="0"/>
              <a:t>SNUST) &amp; </a:t>
            </a:r>
            <a:r>
              <a:rPr lang="en-US" altLang="ko-KR" dirty="0" err="1" smtClean="0"/>
              <a:t>Junghoon</a:t>
            </a:r>
            <a:r>
              <a:rPr lang="en-US" altLang="ko-KR" dirty="0" smtClean="0"/>
              <a:t> Lee (</a:t>
            </a:r>
            <a:r>
              <a:rPr lang="en-US" altLang="en-US" dirty="0" smtClean="0">
                <a:solidFill>
                  <a:schemeClr val="tx2"/>
                </a:solidFill>
              </a:rPr>
              <a:t>Dong Seoul Univ.)</a:t>
            </a:r>
            <a:r>
              <a:rPr lang="en-US" altLang="ko-KR" dirty="0" smtClean="0"/>
              <a:t> </a:t>
            </a:r>
            <a:endParaRPr lang="en-US" altLang="en-US" dirty="0"/>
          </a:p>
        </p:txBody>
      </p:sp>
    </p:spTree>
    <p:extLst>
      <p:ext uri="{BB962C8B-B14F-4D97-AF65-F5344CB8AC3E}">
        <p14:creationId xmlns:p14="http://schemas.microsoft.com/office/powerpoint/2010/main" xmlns="" val="1914044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디자인 사용자 지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1507</TotalTime>
  <Words>1015</Words>
  <Application>Microsoft Office PowerPoint</Application>
  <PresentationFormat>화면 슬라이드 쇼(4:3)</PresentationFormat>
  <Paragraphs>242</Paragraphs>
  <Slides>13</Slides>
  <Notes>13</Notes>
  <HiddenSlides>0</HiddenSlides>
  <MMClips>0</MMClips>
  <ScaleCrop>false</ScaleCrop>
  <HeadingPairs>
    <vt:vector size="4" baseType="variant">
      <vt:variant>
        <vt:lpstr>테마</vt:lpstr>
      </vt:variant>
      <vt:variant>
        <vt:i4>2</vt:i4>
      </vt:variant>
      <vt:variant>
        <vt:lpstr>슬라이드 제목</vt:lpstr>
      </vt:variant>
      <vt:variant>
        <vt:i4>13</vt:i4>
      </vt:variant>
    </vt:vector>
  </HeadingPairs>
  <TitlesOfParts>
    <vt:vector size="15" baseType="lpstr">
      <vt:lpstr>IEEE-P802_15</vt:lpstr>
      <vt:lpstr>디자인 사용자 지정</vt:lpstr>
      <vt:lpstr>슬라이드 1</vt:lpstr>
      <vt:lpstr>Contents</vt:lpstr>
      <vt:lpstr>LED-ID LOS Applications (1)</vt:lpstr>
      <vt:lpstr>LED-ID LOS Applications (2)</vt:lpstr>
      <vt:lpstr>LED-ID LOS Applications (3)</vt:lpstr>
      <vt:lpstr>LED-ID LOS Applications (4)</vt:lpstr>
      <vt:lpstr>Channels of LED-ID LOS Applications</vt:lpstr>
      <vt:lpstr>Channels of LED-ID LOS Applications (cont’d)</vt:lpstr>
      <vt:lpstr>Channels of LED-ID LOS Applications (cont’d)</vt:lpstr>
      <vt:lpstr>Channels of LED-ID LOS Applications (cont’d)</vt:lpstr>
      <vt:lpstr>슬라이드 11</vt:lpstr>
      <vt:lpstr>Channels of LED-ID LOS Applications (cont’d)</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 SRU Closing report for May 2014</dc:title>
  <dc:subject>IEEE 802.15 &lt;subject&gt;</dc:subject>
  <dc:creator>kitazawa</dc:creator>
  <dc:description>15-14-0316-00-0sru</dc:description>
  <cp:lastModifiedBy>Soo-Young</cp:lastModifiedBy>
  <cp:revision>254</cp:revision>
  <cp:lastPrinted>1998-02-10T13:28:06Z</cp:lastPrinted>
  <dcterms:created xsi:type="dcterms:W3CDTF">2013-09-18T06:18:22Z</dcterms:created>
  <dcterms:modified xsi:type="dcterms:W3CDTF">2015-09-15T05:02:21Z</dcterms:modified>
</cp:coreProperties>
</file>