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9" r:id="rId2"/>
    <p:sldId id="305" r:id="rId3"/>
    <p:sldId id="310" r:id="rId4"/>
    <p:sldId id="311" r:id="rId5"/>
    <p:sldId id="292" r:id="rId6"/>
    <p:sldId id="293" r:id="rId7"/>
    <p:sldId id="301" r:id="rId8"/>
    <p:sldId id="307" r:id="rId9"/>
    <p:sldId id="303" r:id="rId10"/>
    <p:sldId id="302" r:id="rId11"/>
    <p:sldId id="296" r:id="rId12"/>
    <p:sldId id="308" r:id="rId13"/>
    <p:sldId id="298" r:id="rId14"/>
    <p:sldId id="297" r:id="rId15"/>
    <p:sldId id="299" r:id="rId16"/>
    <p:sldId id="300" r:id="rId17"/>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Times New Roman" pitchFamily="18" charset="0"/>
        <a:ea typeface="+mn-ea"/>
        <a:cs typeface="+mn-cs"/>
      </a:defRPr>
    </a:lvl6pPr>
    <a:lvl7pPr marL="2743200" algn="l" defTabSz="914400" rtl="0" eaLnBrk="1" latinLnBrk="1" hangingPunct="1">
      <a:defRPr sz="1200" kern="1200">
        <a:solidFill>
          <a:schemeClr val="tx1"/>
        </a:solidFill>
        <a:latin typeface="Times New Roman" pitchFamily="18" charset="0"/>
        <a:ea typeface="+mn-ea"/>
        <a:cs typeface="+mn-cs"/>
      </a:defRPr>
    </a:lvl7pPr>
    <a:lvl8pPr marL="3200400" algn="l" defTabSz="914400" rtl="0" eaLnBrk="1" latinLnBrk="1" hangingPunct="1">
      <a:defRPr sz="1200" kern="1200">
        <a:solidFill>
          <a:schemeClr val="tx1"/>
        </a:solidFill>
        <a:latin typeface="Times New Roman" pitchFamily="18" charset="0"/>
        <a:ea typeface="+mn-ea"/>
        <a:cs typeface="+mn-cs"/>
      </a:defRPr>
    </a:lvl8pPr>
    <a:lvl9pPr marL="3657600" algn="l" defTabSz="914400" rtl="0" eaLnBrk="1" latinLnBrk="1" hangingPunct="1">
      <a:defRPr sz="12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김준형" initials="jhkim" lastIdx="1" clrIdx="0"/>
  <p:cmAuthor id="1" name="Admin"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58" autoAdjust="0"/>
  </p:normalViewPr>
  <p:slideViewPr>
    <p:cSldViewPr>
      <p:cViewPr varScale="1">
        <p:scale>
          <a:sx n="102" d="100"/>
          <a:sy n="102" d="100"/>
        </p:scale>
        <p:origin x="-1884" y="-84"/>
      </p:cViewPr>
      <p:guideLst>
        <p:guide orient="horz" pos="2160"/>
        <p:guide pos="2880"/>
      </p:guideLst>
    </p:cSldViewPr>
  </p:slideViewPr>
  <p:notesTextViewPr>
    <p:cViewPr>
      <p:scale>
        <a:sx n="1" d="1"/>
        <a:sy n="1" d="1"/>
      </p:scale>
      <p:origin x="0" y="0"/>
    </p:cViewPr>
  </p:notesTextViewPr>
  <p:notesViewPr>
    <p:cSldViewPr>
      <p:cViewPr varScale="1">
        <p:scale>
          <a:sx n="90" d="100"/>
          <a:sy n="90" d="100"/>
        </p:scale>
        <p:origin x="-3804" y="-120"/>
      </p:cViewPr>
      <p:guideLst>
        <p:guide orient="horz" pos="2923"/>
        <p:guide pos="218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굴림" charset="-127"/>
              </a:defRPr>
            </a:lvl1pPr>
          </a:lstStyle>
          <a:p>
            <a:r>
              <a:rPr lang="en-US" altLang="ko-KR"/>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굴림" charset="-127"/>
              </a:defRPr>
            </a:lvl1pPr>
          </a:lstStyle>
          <a:p>
            <a:r>
              <a:rPr lang="en-US" altLang="ko-KR"/>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ea typeface="굴림" charset="-127"/>
              </a:defRPr>
            </a:lvl1pPr>
          </a:lstStyle>
          <a:p>
            <a:r>
              <a:rPr lang="en-US" altLang="ko-KR"/>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ea typeface="굴림" charset="-127"/>
              </a:defRPr>
            </a:lvl1pPr>
          </a:lstStyle>
          <a:p>
            <a:r>
              <a:rPr lang="en-US" altLang="ko-KR"/>
              <a:t>Page </a:t>
            </a:r>
            <a:fld id="{087AD6B1-6C40-493F-B270-5B817A0DB11E}" type="slidenum">
              <a:rPr lang="en-US" altLang="ko-KR"/>
              <a:pPr/>
              <a:t>‹#›</a:t>
            </a:fld>
            <a:endParaRPr lang="en-US" altLang="ko-KR"/>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r>
              <a:rPr lang="en-US" altLang="ko-KR" sz="1200">
                <a:ea typeface="굴림" charset="-127"/>
              </a:rPr>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Tree>
    <p:extLst>
      <p:ext uri="{BB962C8B-B14F-4D97-AF65-F5344CB8AC3E}">
        <p14:creationId xmlns:p14="http://schemas.microsoft.com/office/powerpoint/2010/main" val="3536368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ea typeface="굴림" charset="-127"/>
              </a:defRPr>
            </a:lvl1pPr>
          </a:lstStyle>
          <a:p>
            <a:r>
              <a:rPr lang="en-US" altLang="ko-KR"/>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ea typeface="굴림" charset="-127"/>
              </a:defRPr>
            </a:lvl1pPr>
          </a:lstStyle>
          <a:p>
            <a:r>
              <a:rPr lang="en-US" altLang="ko-KR"/>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ea typeface="굴림" charset="-127"/>
              </a:defRPr>
            </a:lvl5pPr>
          </a:lstStyle>
          <a:p>
            <a:pPr lvl="4"/>
            <a:r>
              <a:rPr lang="en-US" altLang="ko-KR"/>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ea typeface="굴림" charset="-127"/>
              </a:defRPr>
            </a:lvl1pPr>
          </a:lstStyle>
          <a:p>
            <a:r>
              <a:rPr lang="en-US" altLang="ko-KR"/>
              <a:t>Page </a:t>
            </a:r>
            <a:fld id="{1167993F-8497-4889-AB50-110429ED30FD}" type="slidenum">
              <a:rPr lang="en-US" altLang="ko-KR"/>
              <a:pPr/>
              <a:t>‹#›</a:t>
            </a:fld>
            <a:endParaRPr lang="en-US" altLang="ko-KR"/>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ko-KR">
                <a:ea typeface="굴림" charset="-127"/>
              </a:rPr>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Tree>
    <p:extLst>
      <p:ext uri="{BB962C8B-B14F-4D97-AF65-F5344CB8AC3E}">
        <p14:creationId xmlns:p14="http://schemas.microsoft.com/office/powerpoint/2010/main" val="3972826692"/>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54113" y="701675"/>
            <a:ext cx="4625975" cy="3468688"/>
          </a:xfrm>
        </p:spPr>
      </p:sp>
      <p:sp>
        <p:nvSpPr>
          <p:cNvPr id="3" name="슬라이드 노트 개체 틀 2"/>
          <p:cNvSpPr>
            <a:spLocks noGrp="1"/>
          </p:cNvSpPr>
          <p:nvPr>
            <p:ph type="body" idx="1"/>
          </p:nvPr>
        </p:nvSpPr>
        <p:spPr/>
        <p:txBody>
          <a:bodyPr/>
          <a:lstStyle/>
          <a:p>
            <a:endParaRPr lang="ko-KR" altLang="en-US" dirty="0"/>
          </a:p>
        </p:txBody>
      </p:sp>
      <p:sp>
        <p:nvSpPr>
          <p:cNvPr id="4" name="머리글 개체 틀 3"/>
          <p:cNvSpPr>
            <a:spLocks noGrp="1"/>
          </p:cNvSpPr>
          <p:nvPr>
            <p:ph type="hdr" sz="quarter" idx="10"/>
          </p:nvPr>
        </p:nvSpPr>
        <p:spPr/>
        <p:txBody>
          <a:bodyPr/>
          <a:lstStyle/>
          <a:p>
            <a:r>
              <a:rPr lang="en-US" altLang="ko-KR" smtClean="0"/>
              <a:t>doc.: IEEE 802.15-&lt;doc#&gt;</a:t>
            </a:r>
            <a:endParaRPr lang="en-US" altLang="ko-KR"/>
          </a:p>
        </p:txBody>
      </p:sp>
      <p:sp>
        <p:nvSpPr>
          <p:cNvPr id="5" name="날짜 개체 틀 4"/>
          <p:cNvSpPr>
            <a:spLocks noGrp="1"/>
          </p:cNvSpPr>
          <p:nvPr>
            <p:ph type="dt" idx="11"/>
          </p:nvPr>
        </p:nvSpPr>
        <p:spPr/>
        <p:txBody>
          <a:bodyPr/>
          <a:lstStyle/>
          <a:p>
            <a:r>
              <a:rPr lang="en-US" altLang="ko-KR" smtClean="0"/>
              <a:t>&lt;month year&gt;</a:t>
            </a:r>
            <a:endParaRPr lang="en-US" altLang="ko-KR"/>
          </a:p>
        </p:txBody>
      </p:sp>
      <p:sp>
        <p:nvSpPr>
          <p:cNvPr id="6" name="바닥글 개체 틀 5"/>
          <p:cNvSpPr>
            <a:spLocks noGrp="1"/>
          </p:cNvSpPr>
          <p:nvPr>
            <p:ph type="ftr" sz="quarter" idx="12"/>
          </p:nvPr>
        </p:nvSpPr>
        <p:spPr/>
        <p:txBody>
          <a:bodyPr/>
          <a:lstStyle/>
          <a:p>
            <a:pPr lvl="4"/>
            <a:r>
              <a:rPr lang="en-US" altLang="ko-KR" smtClean="0"/>
              <a:t>&lt;author&gt;, &lt;company&gt;</a:t>
            </a:r>
            <a:endParaRPr lang="en-US" altLang="ko-KR"/>
          </a:p>
        </p:txBody>
      </p:sp>
      <p:sp>
        <p:nvSpPr>
          <p:cNvPr id="7" name="슬라이드 번호 개체 틀 6"/>
          <p:cNvSpPr>
            <a:spLocks noGrp="1"/>
          </p:cNvSpPr>
          <p:nvPr>
            <p:ph type="sldNum" sz="quarter" idx="13"/>
          </p:nvPr>
        </p:nvSpPr>
        <p:spPr/>
        <p:txBody>
          <a:bodyPr/>
          <a:lstStyle/>
          <a:p>
            <a:r>
              <a:rPr lang="en-US" altLang="ko-KR" smtClean="0"/>
              <a:t>Page </a:t>
            </a:r>
            <a:fld id="{1167993F-8497-4889-AB50-110429ED30FD}" type="slidenum">
              <a:rPr lang="en-US" altLang="ko-KR" smtClean="0"/>
              <a:pPr/>
              <a:t>1</a:t>
            </a:fld>
            <a:endParaRPr lang="en-US" altLang="ko-KR"/>
          </a:p>
        </p:txBody>
      </p:sp>
    </p:spTree>
    <p:extLst>
      <p:ext uri="{BB962C8B-B14F-4D97-AF65-F5344CB8AC3E}">
        <p14:creationId xmlns:p14="http://schemas.microsoft.com/office/powerpoint/2010/main" val="15309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B88D31AC-600C-49C9-91AD-7A9EFC9C8E48}" type="slidenum">
              <a:rPr lang="en-US" altLang="ko-KR"/>
              <a:pPr/>
              <a:t>‹#›</a:t>
            </a:fld>
            <a:endParaRPr lang="en-US" altLang="ko-KR"/>
          </a:p>
        </p:txBody>
      </p:sp>
    </p:spTree>
    <p:extLst>
      <p:ext uri="{BB962C8B-B14F-4D97-AF65-F5344CB8AC3E}">
        <p14:creationId xmlns:p14="http://schemas.microsoft.com/office/powerpoint/2010/main" val="11637523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349003B2-71B0-4C77-A045-A30436F529EF}" type="slidenum">
              <a:rPr lang="en-US" altLang="ko-KR"/>
              <a:pPr/>
              <a:t>‹#›</a:t>
            </a:fld>
            <a:endParaRPr lang="en-US" altLang="ko-KR"/>
          </a:p>
        </p:txBody>
      </p:sp>
    </p:spTree>
    <p:extLst>
      <p:ext uri="{BB962C8B-B14F-4D97-AF65-F5344CB8AC3E}">
        <p14:creationId xmlns:p14="http://schemas.microsoft.com/office/powerpoint/2010/main" val="37198472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5100" y="685800"/>
            <a:ext cx="1943100" cy="54102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685800"/>
            <a:ext cx="5676900" cy="54102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E65B121E-FC60-40C5-B8F5-FD30D9722FD9}" type="slidenum">
              <a:rPr lang="en-US" altLang="ko-KR"/>
              <a:pPr/>
              <a:t>‹#›</a:t>
            </a:fld>
            <a:endParaRPr lang="en-US" altLang="ko-KR"/>
          </a:p>
        </p:txBody>
      </p:sp>
    </p:spTree>
    <p:extLst>
      <p:ext uri="{BB962C8B-B14F-4D97-AF65-F5344CB8AC3E}">
        <p14:creationId xmlns:p14="http://schemas.microsoft.com/office/powerpoint/2010/main" val="32324300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43F14156-D200-4457-B4C4-5D7FCD238904}" type="slidenum">
              <a:rPr lang="en-US" altLang="ko-KR"/>
              <a:pPr/>
              <a:t>‹#›</a:t>
            </a:fld>
            <a:endParaRPr lang="en-US" altLang="ko-KR"/>
          </a:p>
        </p:txBody>
      </p:sp>
    </p:spTree>
    <p:extLst>
      <p:ext uri="{BB962C8B-B14F-4D97-AF65-F5344CB8AC3E}">
        <p14:creationId xmlns:p14="http://schemas.microsoft.com/office/powerpoint/2010/main" val="1359064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5" name="바닥글 개체 틀 4"/>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6" name="슬라이드 번호 개체 틀 5"/>
          <p:cNvSpPr>
            <a:spLocks noGrp="1"/>
          </p:cNvSpPr>
          <p:nvPr>
            <p:ph type="sldNum" sz="quarter" idx="12"/>
          </p:nvPr>
        </p:nvSpPr>
        <p:spPr/>
        <p:txBody>
          <a:bodyPr/>
          <a:lstStyle>
            <a:lvl1pPr>
              <a:defRPr/>
            </a:lvl1pPr>
          </a:lstStyle>
          <a:p>
            <a:r>
              <a:rPr lang="en-US" altLang="ko-KR"/>
              <a:t>Slide </a:t>
            </a:r>
            <a:fld id="{8C7BCF18-A9B7-46E6-B85B-92241CFF1EB5}" type="slidenum">
              <a:rPr lang="en-US" altLang="ko-KR"/>
              <a:pPr/>
              <a:t>‹#›</a:t>
            </a:fld>
            <a:endParaRPr lang="en-US" altLang="ko-KR"/>
          </a:p>
        </p:txBody>
      </p:sp>
    </p:spTree>
    <p:extLst>
      <p:ext uri="{BB962C8B-B14F-4D97-AF65-F5344CB8AC3E}">
        <p14:creationId xmlns:p14="http://schemas.microsoft.com/office/powerpoint/2010/main" val="11121787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685800" y="685800"/>
            <a:ext cx="7772400" cy="612000"/>
          </a:xfrm>
        </p:spPr>
        <p:txBody>
          <a:bodyPr/>
          <a:lstStyle/>
          <a:p>
            <a:r>
              <a:rPr lang="ko-KR" altLang="en-US" dirty="0" smtClean="0"/>
              <a:t>마스터 제목 스타일 편집</a:t>
            </a:r>
            <a:endParaRPr lang="ko-KR" altLang="en-US" dirty="0"/>
          </a:p>
        </p:txBody>
      </p:sp>
      <p:sp>
        <p:nvSpPr>
          <p:cNvPr id="3" name="내용 개체 틀 2"/>
          <p:cNvSpPr>
            <a:spLocks noGrp="1"/>
          </p:cNvSpPr>
          <p:nvPr>
            <p:ph sz="half" idx="1"/>
          </p:nvPr>
        </p:nvSpPr>
        <p:spPr>
          <a:xfrm>
            <a:off x="685800" y="1412776"/>
            <a:ext cx="3810000" cy="46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내용 개체 틀 3"/>
          <p:cNvSpPr>
            <a:spLocks noGrp="1"/>
          </p:cNvSpPr>
          <p:nvPr>
            <p:ph sz="half" idx="2"/>
          </p:nvPr>
        </p:nvSpPr>
        <p:spPr>
          <a:xfrm>
            <a:off x="4648200" y="1412776"/>
            <a:ext cx="3810000" cy="46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날짜 개체 틀 4"/>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6" name="바닥글 개체 틀 5"/>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7" name="슬라이드 번호 개체 틀 6"/>
          <p:cNvSpPr>
            <a:spLocks noGrp="1"/>
          </p:cNvSpPr>
          <p:nvPr>
            <p:ph type="sldNum" sz="quarter" idx="12"/>
          </p:nvPr>
        </p:nvSpPr>
        <p:spPr/>
        <p:txBody>
          <a:bodyPr/>
          <a:lstStyle>
            <a:lvl1pPr>
              <a:defRPr/>
            </a:lvl1pPr>
          </a:lstStyle>
          <a:p>
            <a:r>
              <a:rPr lang="en-US" altLang="ko-KR"/>
              <a:t>Slide </a:t>
            </a:r>
            <a:fld id="{00584478-7229-46B7-90B7-6F2C0048A995}" type="slidenum">
              <a:rPr lang="en-US" altLang="ko-KR"/>
              <a:pPr/>
              <a:t>‹#›</a:t>
            </a:fld>
            <a:endParaRPr lang="en-US" altLang="ko-KR"/>
          </a:p>
        </p:txBody>
      </p:sp>
    </p:spTree>
    <p:extLst>
      <p:ext uri="{BB962C8B-B14F-4D97-AF65-F5344CB8AC3E}">
        <p14:creationId xmlns:p14="http://schemas.microsoft.com/office/powerpoint/2010/main" val="21436990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8" name="바닥글 개체 틀 7"/>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9" name="슬라이드 번호 개체 틀 8"/>
          <p:cNvSpPr>
            <a:spLocks noGrp="1"/>
          </p:cNvSpPr>
          <p:nvPr>
            <p:ph type="sldNum" sz="quarter" idx="12"/>
          </p:nvPr>
        </p:nvSpPr>
        <p:spPr/>
        <p:txBody>
          <a:bodyPr/>
          <a:lstStyle>
            <a:lvl1pPr>
              <a:defRPr/>
            </a:lvl1pPr>
          </a:lstStyle>
          <a:p>
            <a:r>
              <a:rPr lang="en-US" altLang="ko-KR"/>
              <a:t>Slide </a:t>
            </a:r>
            <a:fld id="{A4AEFCD5-9A6A-4B4E-B2E0-90498B877071}" type="slidenum">
              <a:rPr lang="en-US" altLang="ko-KR"/>
              <a:pPr/>
              <a:t>‹#›</a:t>
            </a:fld>
            <a:endParaRPr lang="en-US" altLang="ko-KR"/>
          </a:p>
        </p:txBody>
      </p:sp>
    </p:spTree>
    <p:extLst>
      <p:ext uri="{BB962C8B-B14F-4D97-AF65-F5344CB8AC3E}">
        <p14:creationId xmlns:p14="http://schemas.microsoft.com/office/powerpoint/2010/main" val="22176128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685800" y="685800"/>
            <a:ext cx="7772400" cy="612000"/>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4" name="바닥글 개체 틀 3"/>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5" name="슬라이드 번호 개체 틀 4"/>
          <p:cNvSpPr>
            <a:spLocks noGrp="1"/>
          </p:cNvSpPr>
          <p:nvPr>
            <p:ph type="sldNum" sz="quarter" idx="12"/>
          </p:nvPr>
        </p:nvSpPr>
        <p:spPr/>
        <p:txBody>
          <a:bodyPr/>
          <a:lstStyle>
            <a:lvl1pPr>
              <a:defRPr/>
            </a:lvl1pPr>
          </a:lstStyle>
          <a:p>
            <a:r>
              <a:rPr lang="en-US" altLang="ko-KR"/>
              <a:t>Slide </a:t>
            </a:r>
            <a:fld id="{D28256C3-2AA4-4145-9783-F043BC288164}" type="slidenum">
              <a:rPr lang="en-US" altLang="ko-KR"/>
              <a:pPr/>
              <a:t>‹#›</a:t>
            </a:fld>
            <a:endParaRPr lang="en-US" altLang="ko-KR"/>
          </a:p>
        </p:txBody>
      </p:sp>
    </p:spTree>
    <p:extLst>
      <p:ext uri="{BB962C8B-B14F-4D97-AF65-F5344CB8AC3E}">
        <p14:creationId xmlns:p14="http://schemas.microsoft.com/office/powerpoint/2010/main" val="4125129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3" name="바닥글 개체 틀 2"/>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4" name="슬라이드 번호 개체 틀 3"/>
          <p:cNvSpPr>
            <a:spLocks noGrp="1"/>
          </p:cNvSpPr>
          <p:nvPr>
            <p:ph type="sldNum" sz="quarter" idx="12"/>
          </p:nvPr>
        </p:nvSpPr>
        <p:spPr/>
        <p:txBody>
          <a:bodyPr/>
          <a:lstStyle>
            <a:lvl1pPr>
              <a:defRPr/>
            </a:lvl1pPr>
          </a:lstStyle>
          <a:p>
            <a:r>
              <a:rPr lang="en-US" altLang="ko-KR"/>
              <a:t>Slide </a:t>
            </a:r>
            <a:fld id="{EBCBA1D1-C26B-48B5-BA7F-34FF92B9C553}" type="slidenum">
              <a:rPr lang="en-US" altLang="ko-KR"/>
              <a:pPr/>
              <a:t>‹#›</a:t>
            </a:fld>
            <a:endParaRPr lang="en-US" altLang="ko-KR"/>
          </a:p>
        </p:txBody>
      </p:sp>
    </p:spTree>
    <p:extLst>
      <p:ext uri="{BB962C8B-B14F-4D97-AF65-F5344CB8AC3E}">
        <p14:creationId xmlns:p14="http://schemas.microsoft.com/office/powerpoint/2010/main" val="41119502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6" name="바닥글 개체 틀 5"/>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7" name="슬라이드 번호 개체 틀 6"/>
          <p:cNvSpPr>
            <a:spLocks noGrp="1"/>
          </p:cNvSpPr>
          <p:nvPr>
            <p:ph type="sldNum" sz="quarter" idx="12"/>
          </p:nvPr>
        </p:nvSpPr>
        <p:spPr/>
        <p:txBody>
          <a:bodyPr/>
          <a:lstStyle>
            <a:lvl1pPr>
              <a:defRPr/>
            </a:lvl1pPr>
          </a:lstStyle>
          <a:p>
            <a:r>
              <a:rPr lang="en-US" altLang="ko-KR"/>
              <a:t>Slide </a:t>
            </a:r>
            <a:fld id="{CA4D08DF-8693-425F-BC4B-5CDA24BA09A8}" type="slidenum">
              <a:rPr lang="en-US" altLang="ko-KR"/>
              <a:pPr/>
              <a:t>‹#›</a:t>
            </a:fld>
            <a:endParaRPr lang="en-US" altLang="ko-KR"/>
          </a:p>
        </p:txBody>
      </p:sp>
    </p:spTree>
    <p:extLst>
      <p:ext uri="{BB962C8B-B14F-4D97-AF65-F5344CB8AC3E}">
        <p14:creationId xmlns:p14="http://schemas.microsoft.com/office/powerpoint/2010/main" val="33060784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r>
              <a:rPr lang="en-US" altLang="ko-KR" dirty="0" smtClean="0"/>
              <a:t>September 2015</a:t>
            </a:r>
            <a:endParaRPr lang="en-US" altLang="ko-KR" dirty="0"/>
          </a:p>
        </p:txBody>
      </p:sp>
      <p:sp>
        <p:nvSpPr>
          <p:cNvPr id="6" name="바닥글 개체 틀 5"/>
          <p:cNvSpPr>
            <a:spLocks noGrp="1"/>
          </p:cNvSpPr>
          <p:nvPr>
            <p:ph type="ftr" sz="quarter" idx="11"/>
          </p:nvPr>
        </p:nvSpPr>
        <p:spPr/>
        <p:txBody>
          <a:bodyPr/>
          <a:lstStyle>
            <a:lvl1pPr>
              <a:defRPr/>
            </a:lvl1pPr>
          </a:lstStyle>
          <a:p>
            <a:r>
              <a:rPr lang="en-US" altLang="ko-KR" dirty="0" err="1" smtClean="0"/>
              <a:t>Junhyeong</a:t>
            </a:r>
            <a:r>
              <a:rPr lang="en-US" altLang="ko-KR" dirty="0" smtClean="0"/>
              <a:t> Kim, ETRI</a:t>
            </a:r>
            <a:endParaRPr lang="en-US" altLang="ko-KR" dirty="0"/>
          </a:p>
        </p:txBody>
      </p:sp>
      <p:sp>
        <p:nvSpPr>
          <p:cNvPr id="7" name="슬라이드 번호 개체 틀 6"/>
          <p:cNvSpPr>
            <a:spLocks noGrp="1"/>
          </p:cNvSpPr>
          <p:nvPr>
            <p:ph type="sldNum" sz="quarter" idx="12"/>
          </p:nvPr>
        </p:nvSpPr>
        <p:spPr/>
        <p:txBody>
          <a:bodyPr/>
          <a:lstStyle>
            <a:lvl1pPr>
              <a:defRPr/>
            </a:lvl1pPr>
          </a:lstStyle>
          <a:p>
            <a:r>
              <a:rPr lang="en-US" altLang="ko-KR"/>
              <a:t>Slide </a:t>
            </a:r>
            <a:fld id="{F42F19F6-7776-49AB-844D-669DB8048BE7}" type="slidenum">
              <a:rPr lang="en-US" altLang="ko-KR"/>
              <a:pPr/>
              <a:t>‹#›</a:t>
            </a:fld>
            <a:endParaRPr lang="en-US" altLang="ko-KR"/>
          </a:p>
        </p:txBody>
      </p:sp>
    </p:spTree>
    <p:extLst>
      <p:ext uri="{BB962C8B-B14F-4D97-AF65-F5344CB8AC3E}">
        <p14:creationId xmlns:p14="http://schemas.microsoft.com/office/powerpoint/2010/main" val="26556848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ko-KR" altLang="en-US" dirty="0" smtClean="0"/>
              <a:t>마스터 제목 스타일 편집</a:t>
            </a:r>
            <a:endParaRPr lang="en-US" altLang="ko-KR" dirty="0" smtClean="0"/>
          </a:p>
        </p:txBody>
      </p:sp>
      <p:sp>
        <p:nvSpPr>
          <p:cNvPr id="1027" name="Rectangle 3"/>
          <p:cNvSpPr>
            <a:spLocks noGrp="1" noChangeArrowheads="1"/>
          </p:cNvSpPr>
          <p:nvPr>
            <p:ph type="body" idx="1"/>
          </p:nvPr>
        </p:nvSpPr>
        <p:spPr bwMode="auto">
          <a:xfrm>
            <a:off x="685800" y="1412776"/>
            <a:ext cx="7772400"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altLang="ko-KR" dirty="0" smtClean="0"/>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ea typeface="굴림" charset="-127"/>
              </a:defRPr>
            </a:lvl1pPr>
          </a:lstStyle>
          <a:p>
            <a:r>
              <a:rPr lang="en-US" altLang="ko-KR" dirty="0" smtClean="0"/>
              <a:t>September 2015</a:t>
            </a:r>
            <a:endParaRPr lang="en-US" altLang="ko-KR"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ea typeface="굴림" charset="-127"/>
              </a:defRPr>
            </a:lvl1pPr>
          </a:lstStyle>
          <a:p>
            <a:r>
              <a:rPr lang="en-US" altLang="ko-KR" dirty="0" err="1" smtClean="0"/>
              <a:t>Junhyeong</a:t>
            </a:r>
            <a:r>
              <a:rPr lang="en-US" altLang="ko-KR" dirty="0" smtClean="0"/>
              <a:t> Kim, ETRI</a:t>
            </a:r>
            <a:endParaRPr lang="en-US" altLang="ko-KR"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ea typeface="굴림" charset="-127"/>
              </a:defRPr>
            </a:lvl1pPr>
          </a:lstStyle>
          <a:p>
            <a:r>
              <a:rPr lang="en-US" altLang="ko-KR"/>
              <a:t>Slide </a:t>
            </a:r>
            <a:fld id="{E15B7E4A-8B12-48C1-9A66-EC22279A1A51}" type="slidenum">
              <a:rPr lang="en-US" altLang="ko-KR"/>
              <a:pPr/>
              <a:t>‹#›</a:t>
            </a:fld>
            <a:endParaRPr lang="en-US" altLang="ko-KR"/>
          </a:p>
        </p:txBody>
      </p:sp>
      <p:sp>
        <p:nvSpPr>
          <p:cNvPr id="1031" name="Rectangle 7"/>
          <p:cNvSpPr>
            <a:spLocks noChangeArrowheads="1"/>
          </p:cNvSpPr>
          <p:nvPr/>
        </p:nvSpPr>
        <p:spPr bwMode="auto">
          <a:xfrm>
            <a:off x="3779912" y="394156"/>
            <a:ext cx="46782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lvl="4" algn="r"/>
            <a:r>
              <a:rPr lang="en-US" altLang="ko-KR" sz="1400" b="1" dirty="0">
                <a:ea typeface="굴림" charset="-127"/>
              </a:rPr>
              <a:t>doc.: IEEE </a:t>
            </a:r>
            <a:r>
              <a:rPr lang="en-US" altLang="ko-KR" sz="1400" b="1" dirty="0" smtClean="0">
                <a:ea typeface="굴림" charset="-127"/>
              </a:rPr>
              <a:t>802.15-15-0667-00-hrrc</a:t>
            </a:r>
            <a:endParaRPr lang="en-US" altLang="ko-KR" sz="1400" b="1" dirty="0">
              <a:ea typeface="굴림" charset="-127"/>
            </a:endParaRP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ko-KR">
                <a:ea typeface="굴림" charset="-127"/>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rtl="0" eaLnBrk="1" fontAlgn="base" latinLnBrk="1" hangingPunct="1">
        <a:spcBef>
          <a:spcPct val="0"/>
        </a:spcBef>
        <a:spcAft>
          <a:spcPct val="0"/>
        </a:spcAft>
        <a:defRPr sz="3600">
          <a:solidFill>
            <a:schemeClr val="tx2"/>
          </a:solidFill>
          <a:latin typeface="+mj-lt"/>
          <a:ea typeface="+mj-ea"/>
          <a:cs typeface="+mj-cs"/>
        </a:defRPr>
      </a:lvl1pPr>
      <a:lvl2pPr algn="ctr" rtl="0" eaLnBrk="1" fontAlgn="base" latinLnBrk="1" hangingPunct="1">
        <a:spcBef>
          <a:spcPct val="0"/>
        </a:spcBef>
        <a:spcAft>
          <a:spcPct val="0"/>
        </a:spcAft>
        <a:defRPr sz="3600">
          <a:solidFill>
            <a:schemeClr val="tx2"/>
          </a:solidFill>
          <a:latin typeface="Times New Roman" pitchFamily="18" charset="0"/>
        </a:defRPr>
      </a:lvl2pPr>
      <a:lvl3pPr algn="ctr" rtl="0" eaLnBrk="1" fontAlgn="base" latinLnBrk="1" hangingPunct="1">
        <a:spcBef>
          <a:spcPct val="0"/>
        </a:spcBef>
        <a:spcAft>
          <a:spcPct val="0"/>
        </a:spcAft>
        <a:defRPr sz="3600">
          <a:solidFill>
            <a:schemeClr val="tx2"/>
          </a:solidFill>
          <a:latin typeface="Times New Roman" pitchFamily="18" charset="0"/>
        </a:defRPr>
      </a:lvl3pPr>
      <a:lvl4pPr algn="ctr" rtl="0" eaLnBrk="1" fontAlgn="base" latinLnBrk="1" hangingPunct="1">
        <a:spcBef>
          <a:spcPct val="0"/>
        </a:spcBef>
        <a:spcAft>
          <a:spcPct val="0"/>
        </a:spcAft>
        <a:defRPr sz="3600">
          <a:solidFill>
            <a:schemeClr val="tx2"/>
          </a:solidFill>
          <a:latin typeface="Times New Roman" pitchFamily="18" charset="0"/>
        </a:defRPr>
      </a:lvl4pPr>
      <a:lvl5pPr algn="ctr" rtl="0" eaLnBrk="1" fontAlgn="base" latinLnBrk="1" hangingPunct="1">
        <a:spcBef>
          <a:spcPct val="0"/>
        </a:spcBef>
        <a:spcAft>
          <a:spcPct val="0"/>
        </a:spcAft>
        <a:defRPr sz="3600">
          <a:solidFill>
            <a:schemeClr val="tx2"/>
          </a:solidFill>
          <a:latin typeface="Times New Roman" pitchFamily="18" charset="0"/>
        </a:defRPr>
      </a:lvl5pPr>
      <a:lvl6pPr marL="457200" algn="ctr" rtl="0" eaLnBrk="1" fontAlgn="base" latinLnBrk="1" hangingPunct="1">
        <a:spcBef>
          <a:spcPct val="0"/>
        </a:spcBef>
        <a:spcAft>
          <a:spcPct val="0"/>
        </a:spcAft>
        <a:defRPr sz="3600">
          <a:solidFill>
            <a:schemeClr val="tx2"/>
          </a:solidFill>
          <a:latin typeface="Times New Roman" pitchFamily="18" charset="0"/>
        </a:defRPr>
      </a:lvl6pPr>
      <a:lvl7pPr marL="914400" algn="ctr" rtl="0" eaLnBrk="1" fontAlgn="base" latinLnBrk="1" hangingPunct="1">
        <a:spcBef>
          <a:spcPct val="0"/>
        </a:spcBef>
        <a:spcAft>
          <a:spcPct val="0"/>
        </a:spcAft>
        <a:defRPr sz="3600">
          <a:solidFill>
            <a:schemeClr val="tx2"/>
          </a:solidFill>
          <a:latin typeface="Times New Roman" pitchFamily="18" charset="0"/>
        </a:defRPr>
      </a:lvl7pPr>
      <a:lvl8pPr marL="1371600" algn="ctr" rtl="0" eaLnBrk="1" fontAlgn="base" latinLnBrk="1" hangingPunct="1">
        <a:spcBef>
          <a:spcPct val="0"/>
        </a:spcBef>
        <a:spcAft>
          <a:spcPct val="0"/>
        </a:spcAft>
        <a:defRPr sz="3600">
          <a:solidFill>
            <a:schemeClr val="tx2"/>
          </a:solidFill>
          <a:latin typeface="Times New Roman" pitchFamily="18" charset="0"/>
        </a:defRPr>
      </a:lvl8pPr>
      <a:lvl9pPr marL="1828800" algn="ctr" rtl="0" eaLnBrk="1" fontAlgn="base" latinLnBrk="1" hangingPunct="1">
        <a:spcBef>
          <a:spcPct val="0"/>
        </a:spcBef>
        <a:spcAft>
          <a:spcPct val="0"/>
        </a:spcAft>
        <a:defRPr sz="3600">
          <a:solidFill>
            <a:schemeClr val="tx2"/>
          </a:solidFill>
          <a:latin typeface="Times New Roman" pitchFamily="18" charset="0"/>
        </a:defRPr>
      </a:lvl9pPr>
    </p:titleStyle>
    <p:bodyStyle>
      <a:lvl1pPr marL="342900" indent="-342900" algn="l" rtl="0" eaLnBrk="1" fontAlgn="base" latinLnBrk="1"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latinLnBrk="1" hangingPunct="1">
        <a:spcBef>
          <a:spcPct val="20000"/>
        </a:spcBef>
        <a:spcAft>
          <a:spcPct val="0"/>
        </a:spcAft>
        <a:buChar char="–"/>
        <a:defRPr sz="2800">
          <a:solidFill>
            <a:schemeClr val="tx1"/>
          </a:solidFill>
          <a:latin typeface="+mn-lt"/>
        </a:defRPr>
      </a:lvl2pPr>
      <a:lvl3pPr marL="1085850" indent="-228600" algn="l" rtl="0" eaLnBrk="1" fontAlgn="base" latinLnBrk="1" hangingPunct="1">
        <a:spcBef>
          <a:spcPct val="20000"/>
        </a:spcBef>
        <a:spcAft>
          <a:spcPct val="0"/>
        </a:spcAft>
        <a:buChar char="•"/>
        <a:defRPr sz="2400">
          <a:solidFill>
            <a:schemeClr val="tx1"/>
          </a:solidFill>
          <a:latin typeface="+mn-lt"/>
        </a:defRPr>
      </a:lvl3pPr>
      <a:lvl4pPr marL="1428750" indent="-228600" algn="l" rtl="0" eaLnBrk="1" fontAlgn="base" latinLnBrk="1" hangingPunct="1">
        <a:spcBef>
          <a:spcPct val="20000"/>
        </a:spcBef>
        <a:spcAft>
          <a:spcPct val="0"/>
        </a:spcAft>
        <a:buChar char="–"/>
        <a:defRPr sz="2000">
          <a:solidFill>
            <a:schemeClr val="tx1"/>
          </a:solidFill>
          <a:latin typeface="+mn-lt"/>
        </a:defRPr>
      </a:lvl4pPr>
      <a:lvl5pPr marL="1771650" indent="-228600" algn="l" rtl="0" eaLnBrk="1" fontAlgn="base" latinLnBrk="1" hangingPunct="1">
        <a:spcBef>
          <a:spcPct val="20000"/>
        </a:spcBef>
        <a:spcAft>
          <a:spcPct val="0"/>
        </a:spcAft>
        <a:buChar char="•"/>
        <a:defRPr sz="2000">
          <a:solidFill>
            <a:schemeClr val="tx1"/>
          </a:solidFill>
          <a:latin typeface="+mn-lt"/>
        </a:defRPr>
      </a:lvl5pPr>
      <a:lvl6pPr marL="2228850" indent="-228600" algn="l" rtl="0" eaLnBrk="1" fontAlgn="base" latinLnBrk="1" hangingPunct="1">
        <a:spcBef>
          <a:spcPct val="20000"/>
        </a:spcBef>
        <a:spcAft>
          <a:spcPct val="0"/>
        </a:spcAft>
        <a:buChar char="•"/>
        <a:defRPr sz="2000">
          <a:solidFill>
            <a:schemeClr val="tx1"/>
          </a:solidFill>
          <a:latin typeface="+mn-lt"/>
        </a:defRPr>
      </a:lvl6pPr>
      <a:lvl7pPr marL="2686050" indent="-228600" algn="l" rtl="0" eaLnBrk="1" fontAlgn="base" latinLnBrk="1" hangingPunct="1">
        <a:spcBef>
          <a:spcPct val="20000"/>
        </a:spcBef>
        <a:spcAft>
          <a:spcPct val="0"/>
        </a:spcAft>
        <a:buChar char="•"/>
        <a:defRPr sz="2000">
          <a:solidFill>
            <a:schemeClr val="tx1"/>
          </a:solidFill>
          <a:latin typeface="+mn-lt"/>
        </a:defRPr>
      </a:lvl7pPr>
      <a:lvl8pPr marL="3143250" indent="-228600" algn="l" rtl="0" eaLnBrk="1" fontAlgn="base" latinLnBrk="1" hangingPunct="1">
        <a:spcBef>
          <a:spcPct val="20000"/>
        </a:spcBef>
        <a:spcAft>
          <a:spcPct val="0"/>
        </a:spcAft>
        <a:buChar char="•"/>
        <a:defRPr sz="2000">
          <a:solidFill>
            <a:schemeClr val="tx1"/>
          </a:solidFill>
          <a:latin typeface="+mn-lt"/>
        </a:defRPr>
      </a:lvl8pPr>
      <a:lvl9pPr marL="3600450" indent="-228600" algn="l" rtl="0" eaLnBrk="1" fontAlgn="base" latinLnBrk="1" hangingPunct="1">
        <a:spcBef>
          <a:spcPct val="20000"/>
        </a:spcBef>
        <a:spcAft>
          <a:spcPct val="0"/>
        </a:spcAft>
        <a:buChar char="•"/>
        <a:defRPr sz="2000">
          <a:solidFill>
            <a:schemeClr val="tx1"/>
          </a:solidFill>
          <a:latin typeface="+mn-lt"/>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7.w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
        <p:nvSpPr>
          <p:cNvPr id="5" name="바닥글 개체 틀 2"/>
          <p:cNvSpPr>
            <a:spLocks noGrp="1"/>
          </p:cNvSpPr>
          <p:nvPr>
            <p:ph type="ftr" sz="quarter" idx="11"/>
          </p:nvPr>
        </p:nvSpPr>
        <p:spPr/>
        <p:txBody>
          <a:bodyPr/>
          <a:lstStyle/>
          <a:p>
            <a:r>
              <a:rPr lang="en-US" altLang="ko-KR" dirty="0" err="1" smtClean="0"/>
              <a:t>Junhyeong</a:t>
            </a:r>
            <a:r>
              <a:rPr lang="en-US" altLang="ko-KR" dirty="0" smtClean="0"/>
              <a:t> Kim, ETRI</a:t>
            </a:r>
            <a:endParaRPr lang="en-US" altLang="ko-KR" dirty="0"/>
          </a:p>
        </p:txBody>
      </p:sp>
      <p:sp>
        <p:nvSpPr>
          <p:cNvPr id="6" name="슬라이드 번호 개체 틀 3"/>
          <p:cNvSpPr>
            <a:spLocks noGrp="1"/>
          </p:cNvSpPr>
          <p:nvPr>
            <p:ph type="sldNum" sz="quarter" idx="12"/>
          </p:nvPr>
        </p:nvSpPr>
        <p:spPr/>
        <p:txBody>
          <a:bodyPr/>
          <a:lstStyle/>
          <a:p>
            <a:r>
              <a:rPr lang="en-US" altLang="ko-KR"/>
              <a:t>Slide </a:t>
            </a:r>
            <a:fld id="{20DD148E-E40C-48E7-AA6E-777C35E9267D}" type="slidenum">
              <a:rPr lang="en-US" altLang="ko-KR"/>
              <a:pPr/>
              <a:t>1</a:t>
            </a:fld>
            <a:endParaRPr lang="en-US" altLang="ko-KR"/>
          </a:p>
        </p:txBody>
      </p:sp>
      <p:sp>
        <p:nvSpPr>
          <p:cNvPr id="27651" name="Rectangle 3"/>
          <p:cNvSpPr>
            <a:spLocks noChangeArrowheads="1"/>
          </p:cNvSpPr>
          <p:nvPr/>
        </p:nvSpPr>
        <p:spPr bwMode="auto">
          <a:xfrm>
            <a:off x="152400" y="609600"/>
            <a:ext cx="89916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ko-KR" sz="1800" b="1" u="sng" dirty="0">
                <a:solidFill>
                  <a:schemeClr val="tx2"/>
                </a:solidFill>
                <a:effectLst>
                  <a:outerShdw blurRad="38100" dist="38100" dir="2700000" algn="tl">
                    <a:srgbClr val="C0C0C0"/>
                  </a:outerShdw>
                </a:effectLst>
                <a:ea typeface="굴림" charset="-127"/>
              </a:rPr>
              <a:t>Project: IEEE P802.15 Working Group for Wireless Personal Area Networks (WPANs)</a:t>
            </a:r>
            <a:endParaRPr lang="en-US" altLang="ko-KR" sz="1600" b="1" dirty="0">
              <a:solidFill>
                <a:schemeClr val="tx2"/>
              </a:solidFill>
              <a:ea typeface="굴림" charset="-127"/>
            </a:endParaRPr>
          </a:p>
          <a:p>
            <a:endParaRPr lang="en-US" altLang="ko-KR" sz="1600" dirty="0">
              <a:solidFill>
                <a:schemeClr val="tx2"/>
              </a:solidFill>
              <a:ea typeface="굴림" charset="-127"/>
            </a:endParaRPr>
          </a:p>
          <a:p>
            <a:r>
              <a:rPr lang="en-US" altLang="ko-KR" sz="1600" b="1" dirty="0" smtClean="0">
                <a:solidFill>
                  <a:schemeClr val="tx2"/>
                </a:solidFill>
                <a:ea typeface="굴림" charset="-127"/>
              </a:rPr>
              <a:t>Submission Title:</a:t>
            </a:r>
            <a:r>
              <a:rPr lang="en-US" altLang="ko-KR" sz="1600" dirty="0">
                <a:solidFill>
                  <a:schemeClr val="tx2"/>
                </a:solidFill>
                <a:ea typeface="굴림" charset="-127"/>
              </a:rPr>
              <a:t> [A Study on </a:t>
            </a:r>
            <a:r>
              <a:rPr lang="en-US" altLang="ko-KR" sz="1600" dirty="0" err="1" smtClean="0">
                <a:solidFill>
                  <a:schemeClr val="tx2"/>
                </a:solidFill>
                <a:ea typeface="굴림" charset="-127"/>
              </a:rPr>
              <a:t>mmWave</a:t>
            </a:r>
            <a:r>
              <a:rPr lang="en-US" altLang="ko-KR" sz="1600" dirty="0" smtClean="0">
                <a:solidFill>
                  <a:schemeClr val="tx2"/>
                </a:solidFill>
                <a:ea typeface="굴림" charset="-127"/>
              </a:rPr>
              <a:t> </a:t>
            </a:r>
            <a:r>
              <a:rPr lang="en-US" altLang="ko-KR" sz="1600" dirty="0">
                <a:solidFill>
                  <a:schemeClr val="tx2"/>
                </a:solidFill>
                <a:ea typeface="굴림" charset="-127"/>
              </a:rPr>
              <a:t>Beamforming for High-Speed Train Communication]</a:t>
            </a:r>
            <a:r>
              <a:rPr lang="en-US" altLang="ko-KR" sz="1600" dirty="0" smtClean="0">
                <a:solidFill>
                  <a:schemeClr val="tx2"/>
                </a:solidFill>
                <a:ea typeface="굴림" charset="-127"/>
              </a:rPr>
              <a:t>	</a:t>
            </a:r>
          </a:p>
          <a:p>
            <a:r>
              <a:rPr lang="en-US" altLang="ko-KR" sz="1600" b="1" dirty="0" smtClean="0">
                <a:solidFill>
                  <a:schemeClr val="tx2"/>
                </a:solidFill>
                <a:ea typeface="굴림" charset="-127"/>
              </a:rPr>
              <a:t>Date </a:t>
            </a:r>
            <a:r>
              <a:rPr lang="en-US" altLang="ko-KR" sz="1600" b="1" dirty="0">
                <a:solidFill>
                  <a:schemeClr val="tx2"/>
                </a:solidFill>
                <a:ea typeface="굴림" charset="-127"/>
              </a:rPr>
              <a:t>Submitted: </a:t>
            </a:r>
            <a:r>
              <a:rPr lang="en-US" altLang="ko-KR" sz="1600" smtClean="0">
                <a:solidFill>
                  <a:schemeClr val="tx2"/>
                </a:solidFill>
                <a:ea typeface="굴림" charset="-127"/>
              </a:rPr>
              <a:t>[11 </a:t>
            </a:r>
            <a:r>
              <a:rPr lang="en-US" altLang="ko-KR" sz="1600" dirty="0" smtClean="0">
                <a:solidFill>
                  <a:schemeClr val="tx2"/>
                </a:solidFill>
                <a:ea typeface="굴림" charset="-127"/>
              </a:rPr>
              <a:t>September, 2015]</a:t>
            </a:r>
            <a:r>
              <a:rPr lang="en-US" altLang="ko-KR" sz="1600" dirty="0">
                <a:solidFill>
                  <a:schemeClr val="tx2"/>
                </a:solidFill>
                <a:ea typeface="굴림" charset="-127"/>
              </a:rPr>
              <a:t>	</a:t>
            </a:r>
          </a:p>
          <a:p>
            <a:r>
              <a:rPr lang="en-US" altLang="ko-KR" sz="1600" b="1" dirty="0">
                <a:solidFill>
                  <a:schemeClr val="tx2"/>
                </a:solidFill>
                <a:ea typeface="굴림" charset="-127"/>
              </a:rPr>
              <a:t>Source:</a:t>
            </a:r>
            <a:r>
              <a:rPr lang="en-US" altLang="ko-KR" sz="1600" dirty="0">
                <a:solidFill>
                  <a:schemeClr val="tx2"/>
                </a:solidFill>
                <a:ea typeface="굴림" charset="-127"/>
              </a:rPr>
              <a:t> </a:t>
            </a:r>
            <a:r>
              <a:rPr lang="en-US" altLang="ko-KR" sz="1600" dirty="0" smtClean="0">
                <a:solidFill>
                  <a:schemeClr val="tx2"/>
                </a:solidFill>
                <a:ea typeface="굴림" charset="-127"/>
              </a:rPr>
              <a:t>[</a:t>
            </a:r>
            <a:r>
              <a:rPr lang="en-US" altLang="ko-KR" sz="1600" dirty="0">
                <a:ea typeface="굴림" charset="-127"/>
              </a:rPr>
              <a:t>Junhyeong </a:t>
            </a:r>
            <a:r>
              <a:rPr lang="en-US" altLang="ko-KR" sz="1600" dirty="0" smtClean="0">
                <a:ea typeface="굴림" charset="-127"/>
              </a:rPr>
              <a:t>Kim, Bing Hui, </a:t>
            </a:r>
            <a:r>
              <a:rPr lang="en-US" altLang="ko-KR" sz="1600" dirty="0" err="1" smtClean="0">
                <a:ea typeface="굴림" charset="-127"/>
              </a:rPr>
              <a:t>Hee</a:t>
            </a:r>
            <a:r>
              <a:rPr lang="en-US" altLang="ko-KR" sz="1600" dirty="0" smtClean="0">
                <a:ea typeface="굴림" charset="-127"/>
              </a:rPr>
              <a:t>-Sang Chung, </a:t>
            </a:r>
            <a:r>
              <a:rPr lang="en-US" altLang="ko-KR" sz="1600" dirty="0" err="1" smtClean="0">
                <a:ea typeface="굴림" charset="-127"/>
              </a:rPr>
              <a:t>JunHwan</a:t>
            </a:r>
            <a:r>
              <a:rPr lang="en-US" altLang="ko-KR" sz="1600" dirty="0" smtClean="0">
                <a:ea typeface="굴림" charset="-127"/>
              </a:rPr>
              <a:t> Lee</a:t>
            </a:r>
            <a:r>
              <a:rPr lang="en-US" altLang="ko-KR" sz="1600" dirty="0" smtClean="0">
                <a:solidFill>
                  <a:schemeClr val="tx2"/>
                </a:solidFill>
                <a:ea typeface="굴림" charset="-127"/>
              </a:rPr>
              <a:t>] </a:t>
            </a:r>
            <a:r>
              <a:rPr lang="en-US" altLang="ko-KR" sz="1600" dirty="0">
                <a:solidFill>
                  <a:schemeClr val="tx2"/>
                </a:solidFill>
                <a:ea typeface="굴림" charset="-127"/>
              </a:rPr>
              <a:t>Company </a:t>
            </a:r>
            <a:r>
              <a:rPr lang="en-US" altLang="ko-KR" sz="1600" dirty="0" smtClean="0">
                <a:solidFill>
                  <a:schemeClr val="tx2"/>
                </a:solidFill>
                <a:ea typeface="굴림" charset="-127"/>
              </a:rPr>
              <a:t>[</a:t>
            </a:r>
            <a:r>
              <a:rPr lang="en-US" altLang="ko-KR" sz="1600" dirty="0">
                <a:ea typeface="굴림" charset="-127"/>
              </a:rPr>
              <a:t>ETRI</a:t>
            </a:r>
            <a:r>
              <a:rPr lang="en-US" altLang="ko-KR" sz="1600" dirty="0" smtClean="0">
                <a:solidFill>
                  <a:schemeClr val="tx2"/>
                </a:solidFill>
                <a:ea typeface="굴림" charset="-127"/>
              </a:rPr>
              <a:t>]</a:t>
            </a:r>
            <a:endParaRPr lang="en-US" altLang="ko-KR" sz="1600" dirty="0">
              <a:solidFill>
                <a:schemeClr val="tx2"/>
              </a:solidFill>
              <a:ea typeface="굴림" charset="-127"/>
            </a:endParaRPr>
          </a:p>
          <a:p>
            <a:r>
              <a:rPr lang="en-US" altLang="ko-KR" sz="1600" dirty="0">
                <a:solidFill>
                  <a:schemeClr val="tx2"/>
                </a:solidFill>
                <a:ea typeface="굴림" charset="-127"/>
              </a:rPr>
              <a:t>Address </a:t>
            </a:r>
            <a:r>
              <a:rPr lang="en-US" altLang="ko-KR" sz="1600" dirty="0" smtClean="0">
                <a:solidFill>
                  <a:schemeClr val="tx2"/>
                </a:solidFill>
                <a:ea typeface="굴림" charset="-127"/>
              </a:rPr>
              <a:t>[</a:t>
            </a:r>
            <a:r>
              <a:rPr lang="en-US" altLang="ko-KR" sz="1600" dirty="0">
                <a:ea typeface="굴림" charset="-127"/>
              </a:rPr>
              <a:t>218 </a:t>
            </a:r>
            <a:r>
              <a:rPr lang="en-US" altLang="ko-KR" sz="1600" dirty="0" err="1">
                <a:ea typeface="굴림" charset="-127"/>
              </a:rPr>
              <a:t>Gajeong-ro</a:t>
            </a:r>
            <a:r>
              <a:rPr lang="en-US" altLang="ko-KR" sz="1600" dirty="0">
                <a:ea typeface="굴림" charset="-127"/>
              </a:rPr>
              <a:t>, </a:t>
            </a:r>
            <a:r>
              <a:rPr lang="en-US" altLang="ko-KR" sz="1600" dirty="0" err="1">
                <a:ea typeface="굴림" charset="-127"/>
              </a:rPr>
              <a:t>Yuseong-gu</a:t>
            </a:r>
            <a:r>
              <a:rPr lang="en-US" altLang="ko-KR" sz="1600" dirty="0">
                <a:ea typeface="굴림" charset="-127"/>
              </a:rPr>
              <a:t>, Daejeon, 305-700, KOREA</a:t>
            </a:r>
            <a:r>
              <a:rPr lang="en-US" altLang="ko-KR" sz="1600" dirty="0" smtClean="0">
                <a:solidFill>
                  <a:schemeClr val="tx2"/>
                </a:solidFill>
                <a:ea typeface="굴림" charset="-127"/>
              </a:rPr>
              <a:t>]</a:t>
            </a:r>
            <a:endParaRPr lang="en-US" altLang="ko-KR" sz="1600" dirty="0">
              <a:solidFill>
                <a:schemeClr val="tx2"/>
              </a:solidFill>
              <a:ea typeface="굴림" charset="-127"/>
            </a:endParaRPr>
          </a:p>
          <a:p>
            <a:r>
              <a:rPr lang="en-US" altLang="ko-KR" sz="1600" dirty="0">
                <a:solidFill>
                  <a:schemeClr val="tx2"/>
                </a:solidFill>
                <a:ea typeface="굴림" charset="-127"/>
              </a:rPr>
              <a:t>Voice:[+</a:t>
            </a:r>
            <a:r>
              <a:rPr lang="en-US" altLang="ko-KR" sz="1600" dirty="0" smtClean="0">
                <a:ea typeface="굴림" charset="-127"/>
              </a:rPr>
              <a:t>82-42-860-6239</a:t>
            </a:r>
            <a:r>
              <a:rPr lang="en-US" altLang="ko-KR" sz="1600" dirty="0" smtClean="0">
                <a:solidFill>
                  <a:schemeClr val="tx2"/>
                </a:solidFill>
                <a:ea typeface="굴림" charset="-127"/>
              </a:rPr>
              <a:t>], </a:t>
            </a:r>
            <a:r>
              <a:rPr lang="en-US" altLang="ko-KR" sz="1600" dirty="0">
                <a:solidFill>
                  <a:schemeClr val="tx2"/>
                </a:solidFill>
                <a:ea typeface="굴림" charset="-127"/>
              </a:rPr>
              <a:t>FAX: </a:t>
            </a:r>
            <a:r>
              <a:rPr lang="en-US" altLang="ko-KR" sz="1600" dirty="0" smtClean="0">
                <a:solidFill>
                  <a:schemeClr val="tx2"/>
                </a:solidFill>
                <a:ea typeface="굴림" charset="-127"/>
              </a:rPr>
              <a:t>[</a:t>
            </a:r>
            <a:r>
              <a:rPr lang="en-US" altLang="ko-KR" sz="1600" dirty="0">
                <a:ea typeface="굴림" charset="-127"/>
              </a:rPr>
              <a:t>+82-42-860-6732</a:t>
            </a:r>
            <a:r>
              <a:rPr lang="en-US" altLang="ko-KR" sz="1600" dirty="0" smtClean="0">
                <a:solidFill>
                  <a:schemeClr val="tx2"/>
                </a:solidFill>
                <a:ea typeface="굴림" charset="-127"/>
              </a:rPr>
              <a:t>], </a:t>
            </a:r>
            <a:r>
              <a:rPr lang="en-US" altLang="ko-KR" sz="1600" dirty="0">
                <a:solidFill>
                  <a:schemeClr val="tx2"/>
                </a:solidFill>
                <a:ea typeface="굴림" charset="-127"/>
              </a:rPr>
              <a:t>E-Mail:[jhkim41jf@etri.re.kr]	</a:t>
            </a:r>
          </a:p>
          <a:p>
            <a:pPr>
              <a:spcBef>
                <a:spcPts val="600"/>
              </a:spcBef>
              <a:spcAft>
                <a:spcPts val="600"/>
              </a:spcAft>
            </a:pPr>
            <a:r>
              <a:rPr lang="en-US" altLang="ko-KR" sz="1600" b="1" dirty="0" smtClean="0">
                <a:solidFill>
                  <a:schemeClr val="tx2"/>
                </a:solidFill>
                <a:ea typeface="굴림" charset="-127"/>
              </a:rPr>
              <a:t>Abstract</a:t>
            </a:r>
            <a:r>
              <a:rPr lang="en-US" altLang="ko-KR" sz="1600" b="1" dirty="0">
                <a:solidFill>
                  <a:schemeClr val="tx2"/>
                </a:solidFill>
                <a:ea typeface="굴림" charset="-127"/>
              </a:rPr>
              <a:t>:</a:t>
            </a:r>
            <a:r>
              <a:rPr lang="en-US" altLang="ko-KR" sz="1600" dirty="0">
                <a:solidFill>
                  <a:schemeClr val="tx2"/>
                </a:solidFill>
                <a:ea typeface="굴림" charset="-127"/>
              </a:rPr>
              <a:t>	[A Study on </a:t>
            </a:r>
            <a:r>
              <a:rPr lang="en-US" altLang="ko-KR" sz="1600" dirty="0" err="1">
                <a:solidFill>
                  <a:schemeClr val="tx2"/>
                </a:solidFill>
                <a:ea typeface="굴림" charset="-127"/>
              </a:rPr>
              <a:t>mmWave</a:t>
            </a:r>
            <a:r>
              <a:rPr lang="en-US" altLang="ko-KR" sz="1600" dirty="0">
                <a:solidFill>
                  <a:schemeClr val="tx2"/>
                </a:solidFill>
                <a:ea typeface="굴림" charset="-127"/>
              </a:rPr>
              <a:t> Beamforming for High-Speed Train Communication]</a:t>
            </a:r>
          </a:p>
          <a:p>
            <a:pPr>
              <a:spcBef>
                <a:spcPts val="600"/>
              </a:spcBef>
              <a:spcAft>
                <a:spcPts val="600"/>
              </a:spcAft>
            </a:pPr>
            <a:r>
              <a:rPr lang="en-US" altLang="ko-KR" sz="1600" b="1" dirty="0">
                <a:solidFill>
                  <a:schemeClr val="tx2"/>
                </a:solidFill>
                <a:ea typeface="굴림" charset="-127"/>
              </a:rPr>
              <a:t>Purpose:</a:t>
            </a:r>
            <a:r>
              <a:rPr lang="en-US" altLang="ko-KR" sz="1600" dirty="0">
                <a:solidFill>
                  <a:schemeClr val="tx2"/>
                </a:solidFill>
                <a:ea typeface="굴림" charset="-127"/>
              </a:rPr>
              <a:t>	</a:t>
            </a:r>
            <a:r>
              <a:rPr lang="en-US" altLang="ko-KR" sz="1600" dirty="0" smtClean="0">
                <a:solidFill>
                  <a:schemeClr val="tx2"/>
                </a:solidFill>
                <a:ea typeface="굴림" charset="-127"/>
              </a:rPr>
              <a:t>[For discussion]</a:t>
            </a:r>
            <a:endParaRPr lang="en-US" altLang="ko-KR" sz="1600" dirty="0">
              <a:solidFill>
                <a:schemeClr val="tx2"/>
              </a:solidFill>
              <a:ea typeface="굴림" charset="-127"/>
            </a:endParaRPr>
          </a:p>
          <a:p>
            <a:r>
              <a:rPr lang="en-US" altLang="ko-KR" sz="1600" b="1" dirty="0">
                <a:solidFill>
                  <a:schemeClr val="tx2"/>
                </a:solidFill>
                <a:ea typeface="굴림" charset="-127"/>
              </a:rPr>
              <a:t>Notice:</a:t>
            </a:r>
            <a:r>
              <a:rPr lang="en-US" altLang="ko-KR" sz="1600" dirty="0">
                <a:solidFill>
                  <a:schemeClr val="tx2"/>
                </a:solidFill>
                <a:ea typeface="굴림" charset="-127"/>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US" altLang="ko-KR" sz="1600" b="1" dirty="0">
                <a:solidFill>
                  <a:schemeClr val="tx2"/>
                </a:solidFill>
                <a:ea typeface="굴림" charset="-127"/>
              </a:rPr>
              <a:t>Release:</a:t>
            </a:r>
            <a:r>
              <a:rPr lang="en-US" altLang="ko-KR" sz="1600" dirty="0">
                <a:solidFill>
                  <a:schemeClr val="tx2"/>
                </a:solidFill>
                <a:ea typeface="굴림" charset="-127"/>
              </a:rPr>
              <a:t>	The contributor acknowledges and accepts that this contribution becomes the property of IEEE and may be made publicly available by P802.15.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a:t>
            </a:r>
            <a:endParaRPr lang="ko-KR" altLang="en-US" dirty="0"/>
          </a:p>
        </p:txBody>
      </p:sp>
      <p:sp>
        <p:nvSpPr>
          <p:cNvPr id="3" name="내용 개체 틀 2"/>
          <p:cNvSpPr>
            <a:spLocks noGrp="1"/>
          </p:cNvSpPr>
          <p:nvPr>
            <p:ph idx="1"/>
          </p:nvPr>
        </p:nvSpPr>
        <p:spPr/>
        <p:txBody>
          <a:bodyPr/>
          <a:lstStyle/>
          <a:p>
            <a:r>
              <a:rPr lang="en-US" altLang="ko-KR" sz="2800" dirty="0" smtClean="0"/>
              <a:t>Major parameters</a:t>
            </a:r>
          </a:p>
          <a:p>
            <a:pPr lvl="1"/>
            <a:endParaRPr lang="ko-KR" altLang="en-US" sz="24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10</a:t>
            </a:fld>
            <a:endParaRPr lang="en-US" altLang="ko-KR"/>
          </a:p>
        </p:txBody>
      </p:sp>
      <mc:AlternateContent xmlns:mc="http://schemas.openxmlformats.org/markup-compatibility/2006" xmlns:a14="http://schemas.microsoft.com/office/drawing/2010/main">
        <mc:Choice Requires="a14">
          <p:graphicFrame>
            <p:nvGraphicFramePr>
              <p:cNvPr id="7" name="내용 개체 틀 7"/>
              <p:cNvGraphicFramePr>
                <a:graphicFrameLocks/>
              </p:cNvGraphicFramePr>
              <p:nvPr>
                <p:extLst>
                  <p:ext uri="{D42A27DB-BD31-4B8C-83A1-F6EECF244321}">
                    <p14:modId xmlns:p14="http://schemas.microsoft.com/office/powerpoint/2010/main" val="3274377017"/>
                  </p:ext>
                </p:extLst>
              </p:nvPr>
            </p:nvGraphicFramePr>
            <p:xfrm>
              <a:off x="2267744" y="2319236"/>
              <a:ext cx="4824536" cy="3990084"/>
            </p:xfrm>
            <a:graphic>
              <a:graphicData uri="http://schemas.openxmlformats.org/drawingml/2006/table">
                <a:tbl>
                  <a:tblPr/>
                  <a:tblGrid>
                    <a:gridCol w="2376264"/>
                    <a:gridCol w="2448272"/>
                  </a:tblGrid>
                  <a:tr h="224441">
                    <a:tc>
                      <a:txBody>
                        <a:bodyPr/>
                        <a:lstStyle/>
                        <a:p>
                          <a:pPr algn="ctr">
                            <a:spcAft>
                              <a:spcPts val="0"/>
                            </a:spcAft>
                          </a:pPr>
                          <a:r>
                            <a:rPr lang="en-US" sz="1600" b="1" dirty="0">
                              <a:effectLst/>
                              <a:latin typeface="Times New Roman"/>
                              <a:ea typeface="맑은 고딕"/>
                            </a:rPr>
                            <a:t>Parameters</a:t>
                          </a:r>
                          <a:endParaRPr lang="ko-KR" sz="1600" b="1"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effectLst/>
                              <a:latin typeface="Times New Roman"/>
                              <a:ea typeface="맑은 고딕"/>
                            </a:rPr>
                            <a:t>Values</a:t>
                          </a:r>
                          <a:endParaRPr lang="ko-KR" sz="1600" b="1"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dirty="0">
                              <a:effectLst/>
                              <a:latin typeface="Times New Roman"/>
                              <a:ea typeface="맑은 고딕"/>
                            </a:rPr>
                            <a:t>Carrier frequency</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a:effectLst/>
                              <a:latin typeface="Times New Roman"/>
                              <a:ea typeface="맑은 고딕"/>
                            </a:rPr>
                            <a:t>f</a:t>
                          </a:r>
                          <a:r>
                            <a:rPr lang="en-US" sz="1600" i="1" baseline="-25000" dirty="0">
                              <a:effectLst/>
                              <a:latin typeface="Times New Roman"/>
                              <a:ea typeface="맑은 고딕"/>
                            </a:rPr>
                            <a:t>c</a:t>
                          </a:r>
                          <a:r>
                            <a:rPr lang="en-US" sz="1600" dirty="0">
                              <a:effectLst/>
                              <a:latin typeface="Times New Roman"/>
                              <a:ea typeface="맑은 고딕"/>
                            </a:rPr>
                            <a:t> = 32 GHz</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dirty="0">
                              <a:effectLst/>
                              <a:latin typeface="Times New Roman"/>
                              <a:ea typeface="맑은 고딕"/>
                            </a:rPr>
                            <a:t>System bandwidth</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a:effectLst/>
                              <a:latin typeface="Times New Roman"/>
                              <a:ea typeface="맑은 고딕"/>
                            </a:rPr>
                            <a:t>W</a:t>
                          </a:r>
                          <a:r>
                            <a:rPr lang="en-US" sz="1600">
                              <a:effectLst/>
                              <a:latin typeface="Times New Roman"/>
                              <a:ea typeface="맑은 고딕"/>
                            </a:rPr>
                            <a:t> = 125 MHz</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dirty="0">
                              <a:effectLst/>
                              <a:latin typeface="Times New Roman"/>
                              <a:ea typeface="맑은 고딕"/>
                            </a:rPr>
                            <a:t>Transmit power</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a:effectLst/>
                              <a:latin typeface="Times New Roman"/>
                              <a:ea typeface="맑은 고딕"/>
                            </a:rPr>
                            <a:t>P</a:t>
                          </a:r>
                          <a:r>
                            <a:rPr lang="en-US" sz="1600" i="1" baseline="-25000">
                              <a:effectLst/>
                              <a:latin typeface="Times New Roman"/>
                              <a:ea typeface="맑은 고딕"/>
                            </a:rPr>
                            <a:t>TX,dBm</a:t>
                          </a:r>
                          <a:r>
                            <a:rPr lang="en-US" sz="1600">
                              <a:effectLst/>
                              <a:latin typeface="Times New Roman"/>
                              <a:ea typeface="맑은 고딕"/>
                            </a:rPr>
                            <a:t> = 20 dBm</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05">
                    <a:tc>
                      <a:txBody>
                        <a:bodyPr/>
                        <a:lstStyle/>
                        <a:p>
                          <a:pPr algn="l">
                            <a:spcAft>
                              <a:spcPts val="0"/>
                            </a:spcAft>
                          </a:pPr>
                          <a:r>
                            <a:rPr lang="en-US" sz="1600" dirty="0">
                              <a:effectLst/>
                              <a:latin typeface="Times New Roman"/>
                              <a:ea typeface="맑은 고딕"/>
                            </a:rPr>
                            <a:t>Free space path loss </a:t>
                          </a:r>
                          <a:r>
                            <a:rPr lang="en-US" sz="1600" dirty="0" smtClean="0">
                              <a:effectLst/>
                              <a:latin typeface="Times New Roman"/>
                              <a:ea typeface="맑은 고딕"/>
                            </a:rPr>
                            <a:t>[1]</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PL</a:t>
                          </a:r>
                          <a:r>
                            <a:rPr lang="en-US" sz="1600" i="1" baseline="-25000" dirty="0" err="1">
                              <a:effectLst/>
                              <a:latin typeface="Times New Roman"/>
                              <a:ea typeface="맑은 고딕"/>
                            </a:rPr>
                            <a:t>dB</a:t>
                          </a:r>
                          <a:r>
                            <a:rPr lang="en-US" sz="1600" dirty="0">
                              <a:effectLst/>
                              <a:latin typeface="Times New Roman"/>
                              <a:ea typeface="맑은 고딕"/>
                            </a:rPr>
                            <a:t> </a:t>
                          </a:r>
                          <a:r>
                            <a:rPr lang="en-US" sz="1600" dirty="0" smtClean="0">
                              <a:effectLst/>
                              <a:latin typeface="Times New Roman"/>
                              <a:ea typeface="맑은 고딕"/>
                            </a:rPr>
                            <a:t> = 92.4 </a:t>
                          </a:r>
                          <a:r>
                            <a:rPr lang="en-US" sz="1600" dirty="0">
                              <a:effectLst/>
                              <a:latin typeface="Times New Roman"/>
                              <a:ea typeface="맑은 고딕"/>
                            </a:rPr>
                            <a:t>+ 20 log </a:t>
                          </a:r>
                          <a:r>
                            <a:rPr lang="en-US" sz="1600" i="1" dirty="0" err="1" smtClean="0">
                              <a:effectLst/>
                              <a:latin typeface="Times New Roman"/>
                              <a:ea typeface="맑은 고딕"/>
                            </a:rPr>
                            <a:t>f</a:t>
                          </a:r>
                          <a:r>
                            <a:rPr lang="en-US" sz="1600" i="1" baseline="-25000" dirty="0" err="1" smtClean="0">
                              <a:effectLst/>
                              <a:latin typeface="Times New Roman"/>
                              <a:ea typeface="맑은 고딕"/>
                            </a:rPr>
                            <a:t>c,GHz</a:t>
                          </a:r>
                          <a:r>
                            <a:rPr lang="en-US" sz="1600" dirty="0" smtClean="0">
                              <a:effectLst/>
                              <a:latin typeface="Times New Roman"/>
                              <a:ea typeface="맑은 고딕"/>
                            </a:rPr>
                            <a:t> </a:t>
                          </a:r>
                          <a:br>
                            <a:rPr lang="en-US" sz="1600" dirty="0" smtClean="0">
                              <a:effectLst/>
                              <a:latin typeface="Times New Roman"/>
                              <a:ea typeface="맑은 고딕"/>
                            </a:rPr>
                          </a:br>
                          <a:r>
                            <a:rPr lang="en-US" sz="1600" dirty="0" smtClean="0">
                              <a:effectLst/>
                              <a:latin typeface="Times New Roman"/>
                              <a:ea typeface="맑은 고딕"/>
                            </a:rPr>
                            <a:t>          + </a:t>
                          </a:r>
                          <a:r>
                            <a:rPr lang="en-US" sz="1600" dirty="0">
                              <a:effectLst/>
                              <a:latin typeface="Times New Roman"/>
                              <a:ea typeface="맑은 고딕"/>
                            </a:rPr>
                            <a:t>20 log </a:t>
                          </a:r>
                          <a:r>
                            <a:rPr lang="en-US" sz="1600" i="1" dirty="0" err="1">
                              <a:effectLst/>
                              <a:latin typeface="Times New Roman"/>
                              <a:ea typeface="맑은 고딕"/>
                            </a:rPr>
                            <a:t>d</a:t>
                          </a:r>
                          <a:r>
                            <a:rPr lang="en-US" sz="1600" i="1" baseline="-25000" dirty="0" err="1">
                              <a:effectLst/>
                              <a:latin typeface="Times New Roman"/>
                              <a:ea typeface="맑은 고딕"/>
                            </a:rPr>
                            <a:t>km</a:t>
                          </a:r>
                          <a:r>
                            <a:rPr lang="en-US" sz="1600" dirty="0">
                              <a:effectLst/>
                              <a:latin typeface="Times New Roman"/>
                              <a:ea typeface="맑은 고딕"/>
                            </a:rPr>
                            <a:t> (dB)</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a:effectLst/>
                              <a:latin typeface="Times New Roman"/>
                              <a:ea typeface="맑은 고딕"/>
                            </a:rPr>
                            <a:t>Noise figure</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N</a:t>
                          </a:r>
                          <a:r>
                            <a:rPr lang="en-US" sz="1600" i="1" baseline="-25000" dirty="0" err="1">
                              <a:effectLst/>
                              <a:latin typeface="Times New Roman"/>
                              <a:ea typeface="맑은 고딕"/>
                            </a:rPr>
                            <a:t>F,dB</a:t>
                          </a:r>
                          <a:r>
                            <a:rPr lang="en-US" sz="1600" dirty="0">
                              <a:effectLst/>
                              <a:latin typeface="Times New Roman"/>
                              <a:ea typeface="맑은 고딕"/>
                            </a:rPr>
                            <a:t> = 8 dB</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a:effectLst/>
                              <a:latin typeface="Times New Roman"/>
                              <a:ea typeface="맑은 고딕"/>
                            </a:rPr>
                            <a:t>D-RU height</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h</a:t>
                          </a:r>
                          <a:r>
                            <a:rPr lang="en-US" sz="1600" i="1" baseline="-25000" dirty="0" err="1">
                              <a:effectLst/>
                              <a:latin typeface="Times New Roman"/>
                              <a:ea typeface="맑은 고딕"/>
                            </a:rPr>
                            <a:t>DRU</a:t>
                          </a:r>
                          <a:r>
                            <a:rPr lang="en-US" sz="1600" dirty="0">
                              <a:effectLst/>
                              <a:latin typeface="Times New Roman"/>
                              <a:ea typeface="맑은 고딕"/>
                            </a:rPr>
                            <a:t> = 10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a:effectLst/>
                              <a:latin typeface="Times New Roman"/>
                              <a:ea typeface="맑은 고딕"/>
                            </a:rPr>
                            <a:t>T-RU height</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h</a:t>
                          </a:r>
                          <a:r>
                            <a:rPr lang="en-US" sz="1600" i="1" baseline="-25000" dirty="0" err="1">
                              <a:effectLst/>
                              <a:latin typeface="Times New Roman"/>
                              <a:ea typeface="맑은 고딕"/>
                            </a:rPr>
                            <a:t>TRU</a:t>
                          </a:r>
                          <a:r>
                            <a:rPr lang="en-US" sz="1600" dirty="0">
                              <a:effectLst/>
                              <a:latin typeface="Times New Roman"/>
                              <a:ea typeface="맑은 고딕"/>
                            </a:rPr>
                            <a:t> = 3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05">
                    <a:tc>
                      <a:txBody>
                        <a:bodyPr/>
                        <a:lstStyle/>
                        <a:p>
                          <a:pPr algn="l">
                            <a:spcAft>
                              <a:spcPts val="0"/>
                            </a:spcAft>
                          </a:pPr>
                          <a:r>
                            <a:rPr lang="en-US" sz="1600">
                              <a:effectLst/>
                              <a:latin typeface="Times New Roman"/>
                              <a:ea typeface="맑은 고딕"/>
                            </a:rPr>
                            <a:t>Distance between </a:t>
                          </a:r>
                          <a:endParaRPr lang="ko-KR" sz="1600">
                            <a:effectLst/>
                            <a:latin typeface="Times New Roman"/>
                            <a:ea typeface="맑은 고딕"/>
                          </a:endParaRPr>
                        </a:p>
                        <a:p>
                          <a:pPr algn="l">
                            <a:spcAft>
                              <a:spcPts val="0"/>
                            </a:spcAft>
                          </a:pPr>
                          <a:r>
                            <a:rPr lang="en-US" sz="1600">
                              <a:effectLst/>
                              <a:latin typeface="Times New Roman"/>
                              <a:ea typeface="맑은 고딕"/>
                            </a:rPr>
                            <a:t>adjacent D-RUs</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d</a:t>
                          </a:r>
                          <a:r>
                            <a:rPr lang="en-US" sz="1600" i="1" baseline="-25000" dirty="0" err="1">
                              <a:effectLst/>
                              <a:latin typeface="Times New Roman"/>
                              <a:ea typeface="맑은 고딕"/>
                            </a:rPr>
                            <a:t>DRU</a:t>
                          </a:r>
                          <a:r>
                            <a:rPr lang="en-US" sz="1600" dirty="0">
                              <a:effectLst/>
                              <a:latin typeface="Times New Roman"/>
                              <a:ea typeface="맑은 고딕"/>
                            </a:rPr>
                            <a:t> = 1000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05">
                    <a:tc>
                      <a:txBody>
                        <a:bodyPr/>
                        <a:lstStyle/>
                        <a:p>
                          <a:pPr algn="l">
                            <a:spcAft>
                              <a:spcPts val="0"/>
                            </a:spcAft>
                          </a:pPr>
                          <a:r>
                            <a:rPr lang="en-US" sz="1600">
                              <a:effectLst/>
                              <a:latin typeface="Times New Roman"/>
                              <a:ea typeface="맑은 고딕"/>
                            </a:rPr>
                            <a:t>Distance between </a:t>
                          </a:r>
                          <a:endParaRPr lang="ko-KR" sz="1600">
                            <a:effectLst/>
                            <a:latin typeface="Times New Roman"/>
                            <a:ea typeface="맑은 고딕"/>
                          </a:endParaRPr>
                        </a:p>
                        <a:p>
                          <a:pPr algn="l">
                            <a:spcAft>
                              <a:spcPts val="0"/>
                            </a:spcAft>
                          </a:pPr>
                          <a:r>
                            <a:rPr lang="en-US" sz="1600">
                              <a:effectLst/>
                              <a:latin typeface="Times New Roman"/>
                              <a:ea typeface="맑은 고딕"/>
                            </a:rPr>
                            <a:t>adjacent T-RUs</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d</a:t>
                          </a:r>
                          <a:r>
                            <a:rPr lang="en-US" sz="1600" i="1" baseline="-25000" dirty="0" err="1">
                              <a:effectLst/>
                              <a:latin typeface="Times New Roman"/>
                              <a:ea typeface="맑은 고딕"/>
                            </a:rPr>
                            <a:t>TRU</a:t>
                          </a:r>
                          <a:r>
                            <a:rPr lang="en-US" sz="1600" dirty="0">
                              <a:effectLst/>
                              <a:latin typeface="Times New Roman"/>
                              <a:ea typeface="맑은 고딕"/>
                            </a:rPr>
                            <a:t> = 200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05">
                    <a:tc>
                      <a:txBody>
                        <a:bodyPr/>
                        <a:lstStyle/>
                        <a:p>
                          <a:pPr algn="l">
                            <a:spcAft>
                              <a:spcPts val="0"/>
                            </a:spcAft>
                          </a:pPr>
                          <a:r>
                            <a:rPr lang="en-US" sz="1600" dirty="0">
                              <a:effectLst/>
                              <a:latin typeface="Times New Roman"/>
                              <a:ea typeface="맑은 고딕"/>
                            </a:rPr>
                            <a:t>Distance between</a:t>
                          </a:r>
                          <a:endParaRPr lang="ko-KR" sz="1600" dirty="0">
                            <a:effectLst/>
                            <a:latin typeface="Times New Roman"/>
                            <a:ea typeface="맑은 고딕"/>
                          </a:endParaRPr>
                        </a:p>
                        <a:p>
                          <a:pPr algn="l">
                            <a:spcAft>
                              <a:spcPts val="0"/>
                            </a:spcAft>
                          </a:pPr>
                          <a:r>
                            <a:rPr lang="en-US" sz="1600" dirty="0">
                              <a:effectLst/>
                              <a:latin typeface="Times New Roman"/>
                              <a:ea typeface="맑은 고딕"/>
                            </a:rPr>
                            <a:t>Railway track and D-RUs</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d</a:t>
                          </a:r>
                          <a:r>
                            <a:rPr lang="en-US" sz="1600" i="1" baseline="-25000" dirty="0" err="1">
                              <a:effectLst/>
                              <a:latin typeface="Times New Roman"/>
                              <a:ea typeface="맑은 고딕"/>
                            </a:rPr>
                            <a:t>DRU</a:t>
                          </a:r>
                          <a:r>
                            <a:rPr lang="en-US" sz="1600" i="1" baseline="-25000" dirty="0">
                              <a:effectLst/>
                              <a:latin typeface="Times New Roman"/>
                              <a:ea typeface="맑은 고딕"/>
                            </a:rPr>
                            <a:t>-track</a:t>
                          </a:r>
                          <a:r>
                            <a:rPr lang="en-US" sz="1600" dirty="0">
                              <a:effectLst/>
                              <a:latin typeface="Times New Roman"/>
                              <a:ea typeface="맑은 고딕"/>
                            </a:rPr>
                            <a:t> </a:t>
                          </a:r>
                          <a14:m>
                            <m:oMath xmlns:m="http://schemas.openxmlformats.org/officeDocument/2006/math">
                              <m:r>
                                <a:rPr lang="en-US" sz="1600" i="1" smtClean="0">
                                  <a:effectLst/>
                                  <a:latin typeface="Cambria Math"/>
                                  <a:ea typeface="Cambria Math"/>
                                </a:rPr>
                                <m:t>∈</m:t>
                              </m:r>
                            </m:oMath>
                          </a14:m>
                          <a:r>
                            <a:rPr lang="en-US" sz="1600" dirty="0" smtClean="0">
                              <a:effectLst/>
                              <a:latin typeface="Times New Roman"/>
                              <a:ea typeface="맑은 고딕"/>
                            </a:rPr>
                            <a:t> </a:t>
                          </a:r>
                        </a:p>
                        <a:p>
                          <a:pPr algn="l">
                            <a:spcAft>
                              <a:spcPts val="0"/>
                            </a:spcAft>
                          </a:pPr>
                          <a:r>
                            <a:rPr lang="en-US" sz="1600" dirty="0" smtClean="0">
                              <a:effectLst/>
                              <a:latin typeface="Times New Roman"/>
                              <a:ea typeface="맑은 고딕"/>
                            </a:rPr>
                            <a:t>{10, 50, 100, 150}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7" name="내용 개체 틀 7"/>
              <p:cNvGraphicFramePr>
                <a:graphicFrameLocks/>
              </p:cNvGraphicFramePr>
              <p:nvPr>
                <p:extLst>
                  <p:ext uri="{D42A27DB-BD31-4B8C-83A1-F6EECF244321}">
                    <p14:modId xmlns:p14="http://schemas.microsoft.com/office/powerpoint/2010/main" val="3274377017"/>
                  </p:ext>
                </p:extLst>
              </p:nvPr>
            </p:nvGraphicFramePr>
            <p:xfrm>
              <a:off x="2267744" y="2319236"/>
              <a:ext cx="4824536" cy="3990084"/>
            </p:xfrm>
            <a:graphic>
              <a:graphicData uri="http://schemas.openxmlformats.org/drawingml/2006/table">
                <a:tbl>
                  <a:tblPr/>
                  <a:tblGrid>
                    <a:gridCol w="2376264"/>
                    <a:gridCol w="2448272"/>
                  </a:tblGrid>
                  <a:tr h="243840">
                    <a:tc>
                      <a:txBody>
                        <a:bodyPr/>
                        <a:lstStyle/>
                        <a:p>
                          <a:pPr algn="ctr">
                            <a:spcAft>
                              <a:spcPts val="0"/>
                            </a:spcAft>
                          </a:pPr>
                          <a:r>
                            <a:rPr lang="en-US" sz="1600" b="1" dirty="0">
                              <a:effectLst/>
                              <a:latin typeface="Times New Roman"/>
                              <a:ea typeface="맑은 고딕"/>
                            </a:rPr>
                            <a:t>Parameters</a:t>
                          </a:r>
                          <a:endParaRPr lang="ko-KR" sz="1600" b="1"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dirty="0">
                              <a:effectLst/>
                              <a:latin typeface="Times New Roman"/>
                              <a:ea typeface="맑은 고딕"/>
                            </a:rPr>
                            <a:t>Values</a:t>
                          </a:r>
                          <a:endParaRPr lang="ko-KR" sz="1600" b="1"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dirty="0">
                              <a:effectLst/>
                              <a:latin typeface="Times New Roman"/>
                              <a:ea typeface="맑은 고딕"/>
                            </a:rPr>
                            <a:t>Carrier frequency</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a:effectLst/>
                              <a:latin typeface="Times New Roman"/>
                              <a:ea typeface="맑은 고딕"/>
                            </a:rPr>
                            <a:t>f</a:t>
                          </a:r>
                          <a:r>
                            <a:rPr lang="en-US" sz="1600" i="1" baseline="-25000" dirty="0">
                              <a:effectLst/>
                              <a:latin typeface="Times New Roman"/>
                              <a:ea typeface="맑은 고딕"/>
                            </a:rPr>
                            <a:t>c</a:t>
                          </a:r>
                          <a:r>
                            <a:rPr lang="en-US" sz="1600" dirty="0">
                              <a:effectLst/>
                              <a:latin typeface="Times New Roman"/>
                              <a:ea typeface="맑은 고딕"/>
                            </a:rPr>
                            <a:t> = 32 GHz</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dirty="0">
                              <a:effectLst/>
                              <a:latin typeface="Times New Roman"/>
                              <a:ea typeface="맑은 고딕"/>
                            </a:rPr>
                            <a:t>System bandwidth</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a:effectLst/>
                              <a:latin typeface="Times New Roman"/>
                              <a:ea typeface="맑은 고딕"/>
                            </a:rPr>
                            <a:t>W</a:t>
                          </a:r>
                          <a:r>
                            <a:rPr lang="en-US" sz="1600">
                              <a:effectLst/>
                              <a:latin typeface="Times New Roman"/>
                              <a:ea typeface="맑은 고딕"/>
                            </a:rPr>
                            <a:t> = 125 MHz</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dirty="0">
                              <a:effectLst/>
                              <a:latin typeface="Times New Roman"/>
                              <a:ea typeface="맑은 고딕"/>
                            </a:rPr>
                            <a:t>Transmit power</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a:effectLst/>
                              <a:latin typeface="Times New Roman"/>
                              <a:ea typeface="맑은 고딕"/>
                            </a:rPr>
                            <a:t>P</a:t>
                          </a:r>
                          <a:r>
                            <a:rPr lang="en-US" sz="1600" i="1" baseline="-25000">
                              <a:effectLst/>
                              <a:latin typeface="Times New Roman"/>
                              <a:ea typeface="맑은 고딕"/>
                            </a:rPr>
                            <a:t>TX,dBm</a:t>
                          </a:r>
                          <a:r>
                            <a:rPr lang="en-US" sz="1600">
                              <a:effectLst/>
                              <a:latin typeface="Times New Roman"/>
                              <a:ea typeface="맑은 고딕"/>
                            </a:rPr>
                            <a:t> = 20 dBm</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680">
                    <a:tc>
                      <a:txBody>
                        <a:bodyPr/>
                        <a:lstStyle/>
                        <a:p>
                          <a:pPr algn="l">
                            <a:spcAft>
                              <a:spcPts val="0"/>
                            </a:spcAft>
                          </a:pPr>
                          <a:r>
                            <a:rPr lang="en-US" sz="1600" dirty="0">
                              <a:effectLst/>
                              <a:latin typeface="Times New Roman"/>
                              <a:ea typeface="맑은 고딕"/>
                            </a:rPr>
                            <a:t>Free space path loss </a:t>
                          </a:r>
                          <a:r>
                            <a:rPr lang="en-US" sz="1600" dirty="0" smtClean="0">
                              <a:effectLst/>
                              <a:latin typeface="Times New Roman"/>
                              <a:ea typeface="맑은 고딕"/>
                            </a:rPr>
                            <a:t>[1]</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PL</a:t>
                          </a:r>
                          <a:r>
                            <a:rPr lang="en-US" sz="1600" i="1" baseline="-25000" dirty="0" err="1">
                              <a:effectLst/>
                              <a:latin typeface="Times New Roman"/>
                              <a:ea typeface="맑은 고딕"/>
                            </a:rPr>
                            <a:t>dB</a:t>
                          </a:r>
                          <a:r>
                            <a:rPr lang="en-US" sz="1600" dirty="0">
                              <a:effectLst/>
                              <a:latin typeface="Times New Roman"/>
                              <a:ea typeface="맑은 고딕"/>
                            </a:rPr>
                            <a:t> </a:t>
                          </a:r>
                          <a:r>
                            <a:rPr lang="en-US" sz="1600" dirty="0" smtClean="0">
                              <a:effectLst/>
                              <a:latin typeface="Times New Roman"/>
                              <a:ea typeface="맑은 고딕"/>
                            </a:rPr>
                            <a:t> = 92.4 </a:t>
                          </a:r>
                          <a:r>
                            <a:rPr lang="en-US" sz="1600" dirty="0">
                              <a:effectLst/>
                              <a:latin typeface="Times New Roman"/>
                              <a:ea typeface="맑은 고딕"/>
                            </a:rPr>
                            <a:t>+ 20 log </a:t>
                          </a:r>
                          <a:r>
                            <a:rPr lang="en-US" sz="1600" i="1" dirty="0" err="1" smtClean="0">
                              <a:effectLst/>
                              <a:latin typeface="Times New Roman"/>
                              <a:ea typeface="맑은 고딕"/>
                            </a:rPr>
                            <a:t>f</a:t>
                          </a:r>
                          <a:r>
                            <a:rPr lang="en-US" sz="1600" i="1" baseline="-25000" dirty="0" err="1" smtClean="0">
                              <a:effectLst/>
                              <a:latin typeface="Times New Roman"/>
                              <a:ea typeface="맑은 고딕"/>
                            </a:rPr>
                            <a:t>c,GHz</a:t>
                          </a:r>
                          <a:r>
                            <a:rPr lang="en-US" sz="1600" dirty="0" smtClean="0">
                              <a:effectLst/>
                              <a:latin typeface="Times New Roman"/>
                              <a:ea typeface="맑은 고딕"/>
                            </a:rPr>
                            <a:t> </a:t>
                          </a:r>
                          <a:br>
                            <a:rPr lang="en-US" sz="1600" dirty="0" smtClean="0">
                              <a:effectLst/>
                              <a:latin typeface="Times New Roman"/>
                              <a:ea typeface="맑은 고딕"/>
                            </a:rPr>
                          </a:br>
                          <a:r>
                            <a:rPr lang="en-US" sz="1600" dirty="0" smtClean="0">
                              <a:effectLst/>
                              <a:latin typeface="Times New Roman"/>
                              <a:ea typeface="맑은 고딕"/>
                            </a:rPr>
                            <a:t>          + </a:t>
                          </a:r>
                          <a:r>
                            <a:rPr lang="en-US" sz="1600" dirty="0">
                              <a:effectLst/>
                              <a:latin typeface="Times New Roman"/>
                              <a:ea typeface="맑은 고딕"/>
                            </a:rPr>
                            <a:t>20 log </a:t>
                          </a:r>
                          <a:r>
                            <a:rPr lang="en-US" sz="1600" i="1" dirty="0" err="1">
                              <a:effectLst/>
                              <a:latin typeface="Times New Roman"/>
                              <a:ea typeface="맑은 고딕"/>
                            </a:rPr>
                            <a:t>d</a:t>
                          </a:r>
                          <a:r>
                            <a:rPr lang="en-US" sz="1600" i="1" baseline="-25000" dirty="0" err="1">
                              <a:effectLst/>
                              <a:latin typeface="Times New Roman"/>
                              <a:ea typeface="맑은 고딕"/>
                            </a:rPr>
                            <a:t>km</a:t>
                          </a:r>
                          <a:r>
                            <a:rPr lang="en-US" sz="1600" dirty="0">
                              <a:effectLst/>
                              <a:latin typeface="Times New Roman"/>
                              <a:ea typeface="맑은 고딕"/>
                            </a:rPr>
                            <a:t> (dB)</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a:effectLst/>
                              <a:latin typeface="Times New Roman"/>
                              <a:ea typeface="맑은 고딕"/>
                            </a:rPr>
                            <a:t>Noise figure</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N</a:t>
                          </a:r>
                          <a:r>
                            <a:rPr lang="en-US" sz="1600" i="1" baseline="-25000" dirty="0" err="1">
                              <a:effectLst/>
                              <a:latin typeface="Times New Roman"/>
                              <a:ea typeface="맑은 고딕"/>
                            </a:rPr>
                            <a:t>F,dB</a:t>
                          </a:r>
                          <a:r>
                            <a:rPr lang="en-US" sz="1600" dirty="0">
                              <a:effectLst/>
                              <a:latin typeface="Times New Roman"/>
                              <a:ea typeface="맑은 고딕"/>
                            </a:rPr>
                            <a:t> = 8 dB</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a:effectLst/>
                              <a:latin typeface="Times New Roman"/>
                              <a:ea typeface="맑은 고딕"/>
                            </a:rPr>
                            <a:t>D-RU height</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h</a:t>
                          </a:r>
                          <a:r>
                            <a:rPr lang="en-US" sz="1600" i="1" baseline="-25000" dirty="0" err="1">
                              <a:effectLst/>
                              <a:latin typeface="Times New Roman"/>
                              <a:ea typeface="맑은 고딕"/>
                            </a:rPr>
                            <a:t>DRU</a:t>
                          </a:r>
                          <a:r>
                            <a:rPr lang="en-US" sz="1600" dirty="0">
                              <a:effectLst/>
                              <a:latin typeface="Times New Roman"/>
                              <a:ea typeface="맑은 고딕"/>
                            </a:rPr>
                            <a:t> = 10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254">
                    <a:tc>
                      <a:txBody>
                        <a:bodyPr/>
                        <a:lstStyle/>
                        <a:p>
                          <a:pPr algn="l">
                            <a:spcAft>
                              <a:spcPts val="0"/>
                            </a:spcAft>
                          </a:pPr>
                          <a:r>
                            <a:rPr lang="en-US" sz="1600">
                              <a:effectLst/>
                              <a:latin typeface="Times New Roman"/>
                              <a:ea typeface="맑은 고딕"/>
                            </a:rPr>
                            <a:t>T-RU height</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h</a:t>
                          </a:r>
                          <a:r>
                            <a:rPr lang="en-US" sz="1600" i="1" baseline="-25000" dirty="0" err="1">
                              <a:effectLst/>
                              <a:latin typeface="Times New Roman"/>
                              <a:ea typeface="맑은 고딕"/>
                            </a:rPr>
                            <a:t>TRU</a:t>
                          </a:r>
                          <a:r>
                            <a:rPr lang="en-US" sz="1600" dirty="0">
                              <a:effectLst/>
                              <a:latin typeface="Times New Roman"/>
                              <a:ea typeface="맑은 고딕"/>
                            </a:rPr>
                            <a:t> = 3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680">
                    <a:tc>
                      <a:txBody>
                        <a:bodyPr/>
                        <a:lstStyle/>
                        <a:p>
                          <a:pPr algn="l">
                            <a:spcAft>
                              <a:spcPts val="0"/>
                            </a:spcAft>
                          </a:pPr>
                          <a:r>
                            <a:rPr lang="en-US" sz="1600">
                              <a:effectLst/>
                              <a:latin typeface="Times New Roman"/>
                              <a:ea typeface="맑은 고딕"/>
                            </a:rPr>
                            <a:t>Distance between </a:t>
                          </a:r>
                          <a:endParaRPr lang="ko-KR" sz="1600">
                            <a:effectLst/>
                            <a:latin typeface="Times New Roman"/>
                            <a:ea typeface="맑은 고딕"/>
                          </a:endParaRPr>
                        </a:p>
                        <a:p>
                          <a:pPr algn="l">
                            <a:spcAft>
                              <a:spcPts val="0"/>
                            </a:spcAft>
                          </a:pPr>
                          <a:r>
                            <a:rPr lang="en-US" sz="1600">
                              <a:effectLst/>
                              <a:latin typeface="Times New Roman"/>
                              <a:ea typeface="맑은 고딕"/>
                            </a:rPr>
                            <a:t>adjacent D-RUs</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d</a:t>
                          </a:r>
                          <a:r>
                            <a:rPr lang="en-US" sz="1600" i="1" baseline="-25000" dirty="0" err="1">
                              <a:effectLst/>
                              <a:latin typeface="Times New Roman"/>
                              <a:ea typeface="맑은 고딕"/>
                            </a:rPr>
                            <a:t>DRU</a:t>
                          </a:r>
                          <a:r>
                            <a:rPr lang="en-US" sz="1600" dirty="0">
                              <a:effectLst/>
                              <a:latin typeface="Times New Roman"/>
                              <a:ea typeface="맑은 고딕"/>
                            </a:rPr>
                            <a:t> = 1000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680">
                    <a:tc>
                      <a:txBody>
                        <a:bodyPr/>
                        <a:lstStyle/>
                        <a:p>
                          <a:pPr algn="l">
                            <a:spcAft>
                              <a:spcPts val="0"/>
                            </a:spcAft>
                          </a:pPr>
                          <a:r>
                            <a:rPr lang="en-US" sz="1600">
                              <a:effectLst/>
                              <a:latin typeface="Times New Roman"/>
                              <a:ea typeface="맑은 고딕"/>
                            </a:rPr>
                            <a:t>Distance between </a:t>
                          </a:r>
                          <a:endParaRPr lang="ko-KR" sz="1600">
                            <a:effectLst/>
                            <a:latin typeface="Times New Roman"/>
                            <a:ea typeface="맑은 고딕"/>
                          </a:endParaRPr>
                        </a:p>
                        <a:p>
                          <a:pPr algn="l">
                            <a:spcAft>
                              <a:spcPts val="0"/>
                            </a:spcAft>
                          </a:pPr>
                          <a:r>
                            <a:rPr lang="en-US" sz="1600">
                              <a:effectLst/>
                              <a:latin typeface="Times New Roman"/>
                              <a:ea typeface="맑은 고딕"/>
                            </a:rPr>
                            <a:t>adjacent T-RUs</a:t>
                          </a:r>
                          <a:endParaRPr lang="ko-KR" sz="160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i="1" dirty="0" err="1">
                              <a:effectLst/>
                              <a:latin typeface="Times New Roman"/>
                              <a:ea typeface="맑은 고딕"/>
                            </a:rPr>
                            <a:t>d</a:t>
                          </a:r>
                          <a:r>
                            <a:rPr lang="en-US" sz="1600" i="1" baseline="-25000" dirty="0" err="1">
                              <a:effectLst/>
                              <a:latin typeface="Times New Roman"/>
                              <a:ea typeface="맑은 고딕"/>
                            </a:rPr>
                            <a:t>TRU</a:t>
                          </a:r>
                          <a:r>
                            <a:rPr lang="en-US" sz="1600" dirty="0">
                              <a:effectLst/>
                              <a:latin typeface="Times New Roman"/>
                              <a:ea typeface="맑은 고딕"/>
                            </a:rPr>
                            <a:t> = 200 m</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680">
                    <a:tc>
                      <a:txBody>
                        <a:bodyPr/>
                        <a:lstStyle/>
                        <a:p>
                          <a:pPr algn="l">
                            <a:spcAft>
                              <a:spcPts val="0"/>
                            </a:spcAft>
                          </a:pPr>
                          <a:r>
                            <a:rPr lang="en-US" sz="1600" dirty="0">
                              <a:effectLst/>
                              <a:latin typeface="Times New Roman"/>
                              <a:ea typeface="맑은 고딕"/>
                            </a:rPr>
                            <a:t>Distance between</a:t>
                          </a:r>
                          <a:endParaRPr lang="ko-KR" sz="1600" dirty="0">
                            <a:effectLst/>
                            <a:latin typeface="Times New Roman"/>
                            <a:ea typeface="맑은 고딕"/>
                          </a:endParaRPr>
                        </a:p>
                        <a:p>
                          <a:pPr algn="l">
                            <a:spcAft>
                              <a:spcPts val="0"/>
                            </a:spcAft>
                          </a:pPr>
                          <a:r>
                            <a:rPr lang="en-US" sz="1600" dirty="0">
                              <a:effectLst/>
                              <a:latin typeface="Times New Roman"/>
                              <a:ea typeface="맑은 고딕"/>
                            </a:rPr>
                            <a:t>Railway track and D-RUs</a:t>
                          </a:r>
                          <a:endParaRPr lang="ko-KR" sz="1600" dirty="0">
                            <a:effectLst/>
                            <a:latin typeface="Times New Roman"/>
                            <a:ea typeface="맑은 고딕"/>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ko-K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3"/>
                          <a:stretch>
                            <a:fillRect l="-97257" t="-731250" r="-249" b="-25000"/>
                          </a:stretch>
                        </a:blipFill>
                      </a:tcPr>
                    </a:tc>
                  </a:tr>
                </a:tbl>
              </a:graphicData>
            </a:graphic>
          </p:graphicFrame>
        </mc:Fallback>
      </mc:AlternateContent>
      <p:graphicFrame>
        <p:nvGraphicFramePr>
          <p:cNvPr id="14" name="개체 13"/>
          <p:cNvGraphicFramePr>
            <a:graphicFrameLocks noChangeAspect="1"/>
          </p:cNvGraphicFramePr>
          <p:nvPr>
            <p:extLst>
              <p:ext uri="{D42A27DB-BD31-4B8C-83A1-F6EECF244321}">
                <p14:modId xmlns:p14="http://schemas.microsoft.com/office/powerpoint/2010/main" val="4196185537"/>
              </p:ext>
            </p:extLst>
          </p:nvPr>
        </p:nvGraphicFramePr>
        <p:xfrm>
          <a:off x="6146800" y="3657600"/>
          <a:ext cx="914400" cy="198438"/>
        </p:xfrm>
        <a:graphic>
          <a:graphicData uri="http://schemas.openxmlformats.org/presentationml/2006/ole">
            <mc:AlternateContent xmlns:mc="http://schemas.openxmlformats.org/markup-compatibility/2006">
              <mc:Choice xmlns:v="urn:schemas-microsoft-com:vml" Requires="v">
                <p:oleObj spid="_x0000_s8738"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6146800" y="3657600"/>
                        <a:ext cx="914400" cy="198438"/>
                      </a:xfrm>
                      <a:prstGeom prst="rect">
                        <a:avLst/>
                      </a:prstGeom>
                    </p:spPr>
                  </p:pic>
                </p:oleObj>
              </mc:Fallback>
            </mc:AlternateContent>
          </a:graphicData>
        </a:graphic>
      </p:graphicFrame>
      <p:sp>
        <p:nvSpPr>
          <p:cNvPr id="9"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127858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a:t>
            </a:r>
            <a:endParaRPr lang="ko-KR" altLang="en-US" dirty="0"/>
          </a:p>
        </p:txBody>
      </p:sp>
      <p:sp>
        <p:nvSpPr>
          <p:cNvPr id="3" name="내용 개체 틀 2"/>
          <p:cNvSpPr>
            <a:spLocks noGrp="1"/>
          </p:cNvSpPr>
          <p:nvPr>
            <p:ph idx="1"/>
          </p:nvPr>
        </p:nvSpPr>
        <p:spPr/>
        <p:txBody>
          <a:bodyPr/>
          <a:lstStyle/>
          <a:p>
            <a:r>
              <a:rPr lang="en-US" altLang="ko-KR" sz="2400" dirty="0"/>
              <a:t>Simulation results : received signal </a:t>
            </a:r>
            <a:r>
              <a:rPr lang="en-US" altLang="ko-KR" sz="2400" dirty="0" smtClean="0"/>
              <a:t>quality</a:t>
            </a:r>
          </a:p>
          <a:p>
            <a:pPr lvl="1"/>
            <a:r>
              <a:rPr lang="en-US" altLang="ko-KR" sz="2000" dirty="0" smtClean="0"/>
              <a:t>As </a:t>
            </a:r>
            <a:r>
              <a:rPr lang="en-US" altLang="ko-KR" sz="2000" dirty="0"/>
              <a:t>the HST moves far away from the D-RU, the effect of adaptive BF is negligible whereas it is important to use adaptive BF if the T-RU is close to D-RU</a:t>
            </a:r>
            <a:endParaRPr lang="en-US" altLang="ko-KR" sz="2000" dirty="0" smtClean="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11</a:t>
            </a:fld>
            <a:endParaRPr lang="en-US" altLang="ko-K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000" y="3319849"/>
            <a:ext cx="4272717" cy="320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4251392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Simulation</a:t>
            </a:r>
            <a:endParaRPr lang="ko-KR" altLang="en-US" dirty="0"/>
          </a:p>
        </p:txBody>
      </p:sp>
      <p:sp>
        <p:nvSpPr>
          <p:cNvPr id="3" name="내용 개체 틀 2"/>
          <p:cNvSpPr>
            <a:spLocks noGrp="1"/>
          </p:cNvSpPr>
          <p:nvPr>
            <p:ph idx="1"/>
          </p:nvPr>
        </p:nvSpPr>
        <p:spPr/>
        <p:txBody>
          <a:bodyPr/>
          <a:lstStyle/>
          <a:p>
            <a:r>
              <a:rPr lang="en-US" altLang="ko-KR" sz="2400" dirty="0"/>
              <a:t>Simulation </a:t>
            </a:r>
            <a:r>
              <a:rPr lang="en-US" altLang="ko-KR" sz="2400" dirty="0" smtClean="0"/>
              <a:t>results </a:t>
            </a:r>
            <a:r>
              <a:rPr lang="en-US" altLang="ko-KR" sz="2400" dirty="0"/>
              <a:t>: </a:t>
            </a:r>
            <a:r>
              <a:rPr lang="en-US" altLang="ko-KR" sz="2400" dirty="0" smtClean="0"/>
              <a:t>received </a:t>
            </a:r>
            <a:r>
              <a:rPr lang="en-US" altLang="ko-KR" sz="2400" dirty="0"/>
              <a:t>signal </a:t>
            </a:r>
            <a:r>
              <a:rPr lang="en-US" altLang="ko-KR" sz="2400" dirty="0" smtClean="0"/>
              <a:t>quality</a:t>
            </a:r>
          </a:p>
          <a:p>
            <a:pPr lvl="1"/>
            <a:r>
              <a:rPr lang="en-US" altLang="ko-KR" sz="2000" dirty="0" smtClean="0"/>
              <a:t>Received signal strength &lt; 2 dB in the HST location from 200m to 800m</a:t>
            </a:r>
          </a:p>
          <a:p>
            <a:pPr lvl="2"/>
            <a:r>
              <a:rPr lang="en-US" altLang="ko-KR" sz="1600" dirty="0" smtClean="0"/>
              <a:t>If the </a:t>
            </a:r>
            <a:r>
              <a:rPr lang="en-US" altLang="ko-KR" sz="1600" dirty="0"/>
              <a:t>T-RUs are placed sufficiently far away from each other, inter-D-RU interference at each T-RU is significantly reduced with a properly sharp beam pattern designed for both TX and RX side</a:t>
            </a:r>
            <a:endParaRPr lang="en-US" altLang="ko-KR" sz="1600" dirty="0" smtClean="0"/>
          </a:p>
          <a:p>
            <a:pPr lvl="2"/>
            <a:endParaRPr lang="en-US" altLang="ko-KR" sz="1600" dirty="0" smtClean="0"/>
          </a:p>
          <a:p>
            <a:pPr lvl="1"/>
            <a:endParaRPr lang="ko-KR" altLang="en-US" sz="24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12</a:t>
            </a:fld>
            <a:endParaRPr lang="en-US" altLang="ko-K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001" y="3319849"/>
            <a:ext cx="4272717" cy="320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3959500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lstStyle/>
              <a:p>
                <a:r>
                  <a:rPr lang="en-US" altLang="ko-KR" sz="2400" dirty="0" smtClean="0"/>
                  <a:t>Simulation results : </a:t>
                </a:r>
                <a:r>
                  <a:rPr lang="en-US" altLang="ko-KR" sz="2000" dirty="0" err="1" smtClean="0"/>
                  <a:t>AoD</a:t>
                </a:r>
                <a:r>
                  <a:rPr lang="en-US" altLang="ko-KR" sz="2000" dirty="0" smtClean="0"/>
                  <a:t>, </a:t>
                </a:r>
                <a:r>
                  <a:rPr lang="en-US" altLang="ko-KR" sz="2000" dirty="0" err="1" smtClean="0"/>
                  <a:t>AoA</a:t>
                </a:r>
                <a:r>
                  <a:rPr lang="en-US" altLang="ko-KR" sz="2000" dirty="0" smtClean="0"/>
                  <a:t> </a:t>
                </a:r>
              </a:p>
              <a:p>
                <a:pPr lvl="1"/>
                <a:r>
                  <a:rPr lang="en-US" altLang="ko-KR" sz="2000" dirty="0"/>
                  <a:t>Both vary according to </a:t>
                </a:r>
                <a14:m>
                  <m:oMath xmlns:m="http://schemas.openxmlformats.org/officeDocument/2006/math">
                    <m:sSub>
                      <m:sSubPr>
                        <m:ctrlPr>
                          <a:rPr lang="en-US" altLang="ko-KR" sz="2000" i="1">
                            <a:latin typeface="Cambria Math"/>
                          </a:rPr>
                        </m:ctrlPr>
                      </m:sSubPr>
                      <m:e>
                        <m:r>
                          <a:rPr lang="en-US" altLang="ko-KR" sz="2000">
                            <a:latin typeface="Cambria Math"/>
                          </a:rPr>
                          <m:t>𝑑</m:t>
                        </m:r>
                      </m:e>
                      <m:sub>
                        <m:r>
                          <a:rPr lang="en-US" altLang="ko-KR" sz="2000">
                            <a:latin typeface="Cambria Math"/>
                          </a:rPr>
                          <m:t>𝐷𝑅𝑈</m:t>
                        </m:r>
                        <m:r>
                          <a:rPr lang="en-US" altLang="ko-KR" sz="2000">
                            <a:latin typeface="Cambria Math"/>
                          </a:rPr>
                          <m:t>−</m:t>
                        </m:r>
                        <m:r>
                          <a:rPr lang="en-US" altLang="ko-KR" sz="2000">
                            <a:latin typeface="Cambria Math"/>
                          </a:rPr>
                          <m:t>𝑡𝑟𝑎𝑐𝑘</m:t>
                        </m:r>
                      </m:sub>
                    </m:sSub>
                  </m:oMath>
                </a14:m>
                <a:endParaRPr lang="en-US" altLang="ko-KR" sz="2000" dirty="0"/>
              </a:p>
              <a:p>
                <a:pPr lvl="1"/>
                <a14:m>
                  <m:oMath xmlns:m="http://schemas.openxmlformats.org/officeDocument/2006/math">
                    <m:sSub>
                      <m:sSubPr>
                        <m:ctrlPr>
                          <a:rPr lang="en-US" altLang="ko-KR" sz="2000" i="1">
                            <a:latin typeface="Cambria Math"/>
                          </a:rPr>
                        </m:ctrlPr>
                      </m:sSubPr>
                      <m:e>
                        <m:r>
                          <a:rPr lang="en-US" altLang="ko-KR" sz="2000" i="1">
                            <a:latin typeface="Cambria Math"/>
                          </a:rPr>
                          <m:t>𝑑</m:t>
                        </m:r>
                      </m:e>
                      <m:sub>
                        <m:r>
                          <a:rPr lang="en-US" altLang="ko-KR" sz="2000" i="1">
                            <a:latin typeface="Cambria Math"/>
                          </a:rPr>
                          <m:t>𝐷𝑅𝑈</m:t>
                        </m:r>
                        <m:r>
                          <a:rPr lang="en-US" altLang="ko-KR" sz="2000" i="1">
                            <a:latin typeface="Cambria Math"/>
                          </a:rPr>
                          <m:t>−</m:t>
                        </m:r>
                        <m:r>
                          <a:rPr lang="en-US" altLang="ko-KR" sz="2000" i="1">
                            <a:latin typeface="Cambria Math"/>
                          </a:rPr>
                          <m:t>𝑡𝑟𝑎𝑐𝑘</m:t>
                        </m:r>
                      </m:sub>
                    </m:sSub>
                  </m:oMath>
                </a14:m>
                <a:r>
                  <a:rPr lang="en-US" altLang="ko-KR" sz="2000" dirty="0" smtClean="0"/>
                  <a:t> : distance between DRU and railway track</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rotWithShape="1">
                <a:blip r:embed="rId2"/>
                <a:stretch>
                  <a:fillRect l="-1098" t="-913"/>
                </a:stretch>
              </a:blipFill>
            </p:spPr>
            <p:txBody>
              <a:bodyPr/>
              <a:lstStyle/>
              <a:p>
                <a:r>
                  <a:rPr lang="ko-KR" altLang="en-US">
                    <a:noFill/>
                  </a:rPr>
                  <a:t> </a:t>
                </a:r>
              </a:p>
            </p:txBody>
          </p:sp>
        </mc:Fallback>
      </mc:AlternateContent>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13</a:t>
            </a:fld>
            <a:endParaRPr lang="en-US" altLang="ko-K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564904"/>
            <a:ext cx="5400600" cy="406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직사각형 7"/>
          <p:cNvSpPr/>
          <p:nvPr/>
        </p:nvSpPr>
        <p:spPr>
          <a:xfrm>
            <a:off x="6177272" y="3031505"/>
            <a:ext cx="2707906" cy="1077218"/>
          </a:xfrm>
          <a:prstGeom prst="rect">
            <a:avLst/>
          </a:prstGeom>
        </p:spPr>
        <p:txBody>
          <a:bodyPr wrap="square">
            <a:spAutoFit/>
          </a:bodyPr>
          <a:lstStyle/>
          <a:p>
            <a:pPr marL="171450" indent="-171450">
              <a:buFont typeface="Arial" panose="020B0604020202020204" pitchFamily="34" charset="0"/>
              <a:buChar char="•"/>
            </a:pPr>
            <a:r>
              <a:rPr lang="en-US" altLang="ko-KR" sz="1600" dirty="0" err="1" smtClean="0"/>
              <a:t>AoD</a:t>
            </a:r>
            <a:r>
              <a:rPr lang="en-US" altLang="ko-KR" sz="1600" dirty="0" smtClean="0"/>
              <a:t> : </a:t>
            </a:r>
            <a:r>
              <a:rPr lang="en-US" altLang="ko-KR" sz="1600" dirty="0"/>
              <a:t>Angle of </a:t>
            </a:r>
            <a:r>
              <a:rPr lang="en-US" altLang="ko-KR" sz="1600" dirty="0" smtClean="0"/>
              <a:t>Departure</a:t>
            </a:r>
            <a:br>
              <a:rPr lang="en-US" altLang="ko-KR" sz="1600" dirty="0" smtClean="0"/>
            </a:br>
            <a:r>
              <a:rPr lang="en-US" altLang="ko-KR" sz="1600" dirty="0" smtClean="0"/>
              <a:t>(transmit beamforming)</a:t>
            </a:r>
          </a:p>
          <a:p>
            <a:pPr marL="171450" indent="-171450">
              <a:buFont typeface="Arial" panose="020B0604020202020204" pitchFamily="34" charset="0"/>
              <a:buChar char="•"/>
            </a:pPr>
            <a:r>
              <a:rPr lang="en-US" altLang="ko-KR" sz="1600" dirty="0" err="1" smtClean="0"/>
              <a:t>AoA</a:t>
            </a:r>
            <a:r>
              <a:rPr lang="en-US" altLang="ko-KR" sz="1600" dirty="0"/>
              <a:t> </a:t>
            </a:r>
            <a:r>
              <a:rPr lang="en-US" altLang="ko-KR" sz="1600" dirty="0" smtClean="0"/>
              <a:t>: Angle </a:t>
            </a:r>
            <a:r>
              <a:rPr lang="en-US" altLang="ko-KR" sz="1600" dirty="0"/>
              <a:t>of </a:t>
            </a:r>
            <a:r>
              <a:rPr lang="en-US" altLang="ko-KR" sz="1600" dirty="0" smtClean="0"/>
              <a:t>Arrival</a:t>
            </a:r>
            <a:br>
              <a:rPr lang="en-US" altLang="ko-KR" sz="1600" dirty="0" smtClean="0"/>
            </a:br>
            <a:r>
              <a:rPr lang="en-US" altLang="ko-KR" sz="1600" dirty="0" smtClean="0"/>
              <a:t>(receive beamforming)</a:t>
            </a:r>
            <a:endParaRPr lang="en-US" altLang="ko-KR" sz="1600" dirty="0"/>
          </a:p>
        </p:txBody>
      </p:sp>
      <p:sp>
        <p:nvSpPr>
          <p:cNvPr id="9"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690966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lstStyle/>
              <a:p>
                <a:r>
                  <a:rPr lang="en-US" altLang="ko-KR" sz="2400" dirty="0" smtClean="0"/>
                  <a:t>Simulation results</a:t>
                </a:r>
              </a:p>
              <a:p>
                <a:pPr lvl="1"/>
                <a14:m>
                  <m:oMath xmlns:m="http://schemas.openxmlformats.org/officeDocument/2006/math">
                    <m:sSub>
                      <m:sSubPr>
                        <m:ctrlPr>
                          <a:rPr lang="en-US" altLang="ko-KR" sz="2000" i="1">
                            <a:latin typeface="Cambria Math"/>
                          </a:rPr>
                        </m:ctrlPr>
                      </m:sSubPr>
                      <m:e>
                        <m:r>
                          <a:rPr lang="en-US" altLang="ko-KR" sz="2000" i="1">
                            <a:latin typeface="Cambria Math"/>
                          </a:rPr>
                          <m:t>𝑑</m:t>
                        </m:r>
                      </m:e>
                      <m:sub>
                        <m:r>
                          <a:rPr lang="en-US" altLang="ko-KR" sz="2000" i="1">
                            <a:latin typeface="Cambria Math"/>
                          </a:rPr>
                          <m:t>𝐷𝑅𝑈</m:t>
                        </m:r>
                        <m:r>
                          <a:rPr lang="en-US" altLang="ko-KR" sz="2000" i="1">
                            <a:latin typeface="Cambria Math"/>
                          </a:rPr>
                          <m:t>−</m:t>
                        </m:r>
                        <m:r>
                          <a:rPr lang="en-US" altLang="ko-KR" sz="2000" i="1">
                            <a:latin typeface="Cambria Math"/>
                          </a:rPr>
                          <m:t>𝑡𝑟𝑎𝑐𝑘</m:t>
                        </m:r>
                      </m:sub>
                    </m:sSub>
                    <m:r>
                      <a:rPr lang="en-US" altLang="ko-KR" sz="2000" b="0" i="1" smtClean="0">
                        <a:latin typeface="Cambria Math"/>
                      </a:rPr>
                      <m:t>=10 </m:t>
                    </m:r>
                    <m:r>
                      <a:rPr lang="en-US" altLang="ko-KR" sz="2000" b="0" i="1" smtClean="0">
                        <a:latin typeface="Cambria Math"/>
                      </a:rPr>
                      <m:t>𝑚</m:t>
                    </m:r>
                  </m:oMath>
                </a14:m>
                <a:endParaRPr lang="en-US" altLang="ko-KR" sz="2000" dirty="0" smtClean="0"/>
              </a:p>
              <a:p>
                <a:pPr lvl="1"/>
                <a:endParaRPr lang="en-US" altLang="ko-KR" sz="2000" dirty="0"/>
              </a:p>
              <a:p>
                <a:endParaRPr lang="ko-KR" altLang="en-US" sz="2400"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rotWithShape="1">
                <a:blip r:embed="rId2"/>
                <a:stretch>
                  <a:fillRect l="-1098" t="-913"/>
                </a:stretch>
              </a:blipFill>
            </p:spPr>
            <p:txBody>
              <a:bodyPr/>
              <a:lstStyle/>
              <a:p>
                <a:r>
                  <a:rPr lang="ko-KR" altLang="en-US">
                    <a:noFill/>
                  </a:rPr>
                  <a:t> </a:t>
                </a:r>
              </a:p>
            </p:txBody>
          </p:sp>
        </mc:Fallback>
      </mc:AlternateContent>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14</a:t>
            </a:fld>
            <a:endParaRPr lang="en-US" altLang="ko-KR"/>
          </a:p>
        </p:txBody>
      </p:sp>
      <p:pic>
        <p:nvPicPr>
          <p:cNvPr id="8" name="그림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18024"/>
            <a:ext cx="4628777" cy="3472619"/>
          </a:xfrm>
          <a:prstGeom prst="rect">
            <a:avLst/>
          </a:prstGeom>
          <a:noFill/>
          <a:ln>
            <a:noFill/>
          </a:ln>
        </p:spPr>
      </p:pic>
      <p:pic>
        <p:nvPicPr>
          <p:cNvPr id="9" name="그림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009309"/>
            <a:ext cx="4628777" cy="3472619"/>
          </a:xfrm>
          <a:prstGeom prst="rect">
            <a:avLst/>
          </a:prstGeom>
          <a:noFill/>
          <a:ln>
            <a:noFill/>
          </a:ln>
        </p:spPr>
      </p:pic>
      <p:sp>
        <p:nvSpPr>
          <p:cNvPr id="10" name="직사각형 9"/>
          <p:cNvSpPr/>
          <p:nvPr/>
        </p:nvSpPr>
        <p:spPr>
          <a:xfrm>
            <a:off x="6228184" y="1484784"/>
            <a:ext cx="2707906" cy="1077218"/>
          </a:xfrm>
          <a:prstGeom prst="rect">
            <a:avLst/>
          </a:prstGeom>
        </p:spPr>
        <p:txBody>
          <a:bodyPr wrap="square">
            <a:spAutoFit/>
          </a:bodyPr>
          <a:lstStyle/>
          <a:p>
            <a:pPr marL="171450" indent="-171450">
              <a:buFont typeface="Arial" panose="020B0604020202020204" pitchFamily="34" charset="0"/>
              <a:buChar char="•"/>
            </a:pPr>
            <a:r>
              <a:rPr lang="en-US" altLang="ko-KR" sz="1600" dirty="0" err="1" smtClean="0"/>
              <a:t>AoD</a:t>
            </a:r>
            <a:r>
              <a:rPr lang="en-US" altLang="ko-KR" sz="1600" dirty="0" smtClean="0"/>
              <a:t> : </a:t>
            </a:r>
            <a:r>
              <a:rPr lang="en-US" altLang="ko-KR" sz="1600" dirty="0"/>
              <a:t>Angle of </a:t>
            </a:r>
            <a:r>
              <a:rPr lang="en-US" altLang="ko-KR" sz="1600" dirty="0" smtClean="0"/>
              <a:t>Departure</a:t>
            </a:r>
            <a:br>
              <a:rPr lang="en-US" altLang="ko-KR" sz="1600" dirty="0" smtClean="0"/>
            </a:br>
            <a:r>
              <a:rPr lang="en-US" altLang="ko-KR" sz="1600" dirty="0" smtClean="0"/>
              <a:t>(transmit beamforming)</a:t>
            </a:r>
          </a:p>
          <a:p>
            <a:pPr marL="171450" indent="-171450">
              <a:buFont typeface="Arial" panose="020B0604020202020204" pitchFamily="34" charset="0"/>
              <a:buChar char="•"/>
            </a:pPr>
            <a:r>
              <a:rPr lang="en-US" altLang="ko-KR" sz="1600" dirty="0" err="1" smtClean="0"/>
              <a:t>AoA</a:t>
            </a:r>
            <a:r>
              <a:rPr lang="en-US" altLang="ko-KR" sz="1600" dirty="0"/>
              <a:t> </a:t>
            </a:r>
            <a:r>
              <a:rPr lang="en-US" altLang="ko-KR" sz="1600" dirty="0" smtClean="0"/>
              <a:t>: Angle </a:t>
            </a:r>
            <a:r>
              <a:rPr lang="en-US" altLang="ko-KR" sz="1600" dirty="0"/>
              <a:t>of </a:t>
            </a:r>
            <a:r>
              <a:rPr lang="en-US" altLang="ko-KR" sz="1600" dirty="0" smtClean="0"/>
              <a:t>Arrival</a:t>
            </a:r>
            <a:br>
              <a:rPr lang="en-US" altLang="ko-KR" sz="1600" dirty="0" smtClean="0"/>
            </a:br>
            <a:r>
              <a:rPr lang="en-US" altLang="ko-KR" sz="1600" dirty="0" smtClean="0"/>
              <a:t>(receive beamforming)</a:t>
            </a:r>
            <a:endParaRPr lang="en-US" altLang="ko-KR" sz="1600" dirty="0"/>
          </a:p>
        </p:txBody>
      </p:sp>
      <p:sp>
        <p:nvSpPr>
          <p:cNvPr id="11"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2017458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Conclusions</a:t>
            </a:r>
            <a:endParaRPr lang="ko-KR" altLang="en-US" dirty="0"/>
          </a:p>
        </p:txBody>
      </p:sp>
      <p:sp>
        <p:nvSpPr>
          <p:cNvPr id="3" name="내용 개체 틀 2"/>
          <p:cNvSpPr>
            <a:spLocks noGrp="1"/>
          </p:cNvSpPr>
          <p:nvPr>
            <p:ph idx="1"/>
          </p:nvPr>
        </p:nvSpPr>
        <p:spPr/>
        <p:txBody>
          <a:bodyPr/>
          <a:lstStyle/>
          <a:p>
            <a:r>
              <a:rPr lang="en-US" altLang="ko-KR" sz="2400" dirty="0" smtClean="0"/>
              <a:t>Different </a:t>
            </a:r>
            <a:r>
              <a:rPr lang="en-US" altLang="ko-KR" sz="2400" dirty="0"/>
              <a:t>BF </a:t>
            </a:r>
            <a:r>
              <a:rPr lang="en-US" altLang="ko-KR" sz="2400" dirty="0" smtClean="0"/>
              <a:t>schemes are </a:t>
            </a:r>
            <a:r>
              <a:rPr lang="en-US" altLang="ko-KR" sz="2400" dirty="0"/>
              <a:t>appropriate for different HST location </a:t>
            </a:r>
            <a:endParaRPr lang="en-US" altLang="ko-KR" sz="2400" dirty="0" smtClean="0"/>
          </a:p>
          <a:p>
            <a:r>
              <a:rPr lang="en-US" altLang="ko-KR" sz="2400" dirty="0" smtClean="0"/>
              <a:t>The </a:t>
            </a:r>
            <a:r>
              <a:rPr lang="en-US" altLang="ko-KR" sz="2400" dirty="0"/>
              <a:t>fixed BF </a:t>
            </a:r>
            <a:r>
              <a:rPr lang="en-US" altLang="ko-KR" sz="2400" dirty="0" smtClean="0"/>
              <a:t>can achieve </a:t>
            </a:r>
            <a:r>
              <a:rPr lang="en-US" altLang="ko-KR" sz="2400" dirty="0"/>
              <a:t>very similar performance to that of adaptive BF </a:t>
            </a:r>
            <a:r>
              <a:rPr lang="en-US" altLang="ko-KR" sz="2400" dirty="0" smtClean="0"/>
              <a:t>in most </a:t>
            </a:r>
            <a:r>
              <a:rPr lang="en-US" altLang="ko-KR" sz="2400" dirty="0"/>
              <a:t>of </a:t>
            </a:r>
            <a:r>
              <a:rPr lang="en-US" altLang="ko-KR" sz="2400" dirty="0" smtClean="0"/>
              <a:t>time</a:t>
            </a:r>
          </a:p>
          <a:p>
            <a:pPr lvl="1"/>
            <a:r>
              <a:rPr lang="en-US" altLang="ko-KR" sz="2000" dirty="0" smtClean="0"/>
              <a:t>giving </a:t>
            </a:r>
            <a:r>
              <a:rPr lang="en-US" altLang="ko-KR" sz="2000" dirty="0"/>
              <a:t>a valuable insight into designing </a:t>
            </a:r>
            <a:r>
              <a:rPr lang="en-US" altLang="ko-KR" sz="2000" dirty="0" smtClean="0"/>
              <a:t>the </a:t>
            </a:r>
            <a:r>
              <a:rPr lang="en-US" altLang="ko-KR" sz="2000" dirty="0" err="1" smtClean="0"/>
              <a:t>mmWave</a:t>
            </a:r>
            <a:r>
              <a:rPr lang="en-US" altLang="ko-KR" sz="2000" dirty="0" smtClean="0"/>
              <a:t> </a:t>
            </a:r>
            <a:r>
              <a:rPr lang="en-US" altLang="ko-KR" sz="2000" dirty="0"/>
              <a:t>BF based HST communication system </a:t>
            </a:r>
            <a:r>
              <a:rPr lang="en-US" altLang="ko-KR" sz="2000" dirty="0" smtClean="0"/>
              <a:t>from feasibility </a:t>
            </a:r>
            <a:r>
              <a:rPr lang="en-US" altLang="ko-KR" sz="2000" dirty="0"/>
              <a:t>and implementation </a:t>
            </a:r>
            <a:r>
              <a:rPr lang="en-US" altLang="ko-KR" sz="2000" dirty="0" smtClean="0"/>
              <a:t>perspective</a:t>
            </a:r>
          </a:p>
          <a:p>
            <a:r>
              <a:rPr lang="en-US" altLang="ko-KR" sz="2400" dirty="0"/>
              <a:t>As future works, </a:t>
            </a:r>
            <a:r>
              <a:rPr lang="en-US" altLang="ko-KR" sz="2400" dirty="0" smtClean="0"/>
              <a:t>it is </a:t>
            </a:r>
            <a:r>
              <a:rPr lang="en-US" altLang="ko-KR" sz="2400" dirty="0"/>
              <a:t>worth to study the performance of adaptive BF in </a:t>
            </a:r>
            <a:r>
              <a:rPr lang="en-US" altLang="ko-KR" sz="2400" dirty="0" smtClean="0"/>
              <a:t>the presence </a:t>
            </a:r>
            <a:r>
              <a:rPr lang="en-US" altLang="ko-KR" sz="2400" dirty="0"/>
              <a:t>of calibration error and the HST </a:t>
            </a:r>
            <a:r>
              <a:rPr lang="en-US" altLang="ko-KR" sz="2400" dirty="0" smtClean="0"/>
              <a:t>communication system </a:t>
            </a:r>
            <a:r>
              <a:rPr lang="en-US" altLang="ko-KR" sz="2400" dirty="0"/>
              <a:t>in various environments including the case of </a:t>
            </a:r>
            <a:r>
              <a:rPr lang="en-US" altLang="ko-KR" sz="2400" dirty="0" smtClean="0"/>
              <a:t>HST running </a:t>
            </a:r>
            <a:r>
              <a:rPr lang="en-US" altLang="ko-KR" sz="2400" dirty="0"/>
              <a:t>along the curved line.</a:t>
            </a:r>
            <a:endParaRPr lang="ko-KR" altLang="en-US" sz="24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15</a:t>
            </a:fld>
            <a:endParaRPr lang="en-US" altLang="ko-KR"/>
          </a:p>
        </p:txBody>
      </p:sp>
      <p:sp>
        <p:nvSpPr>
          <p:cNvPr id="7"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3662969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References</a:t>
            </a:r>
            <a:endParaRPr lang="ko-KR" altLang="en-US" dirty="0"/>
          </a:p>
        </p:txBody>
      </p:sp>
      <p:sp>
        <p:nvSpPr>
          <p:cNvPr id="3" name="내용 개체 틀 2"/>
          <p:cNvSpPr>
            <a:spLocks noGrp="1"/>
          </p:cNvSpPr>
          <p:nvPr>
            <p:ph idx="1"/>
          </p:nvPr>
        </p:nvSpPr>
        <p:spPr/>
        <p:txBody>
          <a:bodyPr/>
          <a:lstStyle/>
          <a:p>
            <a:pPr marL="514350" indent="-514350">
              <a:buFont typeface="+mj-lt"/>
              <a:buAutoNum type="arabicPeriod"/>
            </a:pPr>
            <a:r>
              <a:rPr lang="en-US" altLang="ko-KR" sz="2400" dirty="0" smtClean="0"/>
              <a:t>ITU-R </a:t>
            </a:r>
            <a:r>
              <a:rPr lang="en-US" altLang="ko-KR" sz="2400" dirty="0"/>
              <a:t>P.525-2, “Calculation of free-space attenuation</a:t>
            </a:r>
            <a:r>
              <a:rPr lang="en-US" altLang="ko-KR" sz="2400" dirty="0" smtClean="0"/>
              <a:t>”</a:t>
            </a:r>
            <a:endParaRPr lang="ko-KR" altLang="en-US" sz="24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16</a:t>
            </a:fld>
            <a:endParaRPr lang="en-US" altLang="ko-KR"/>
          </a:p>
        </p:txBody>
      </p:sp>
      <p:sp>
        <p:nvSpPr>
          <p:cNvPr id="7"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467904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Contents</a:t>
            </a:r>
            <a:endParaRPr lang="ko-KR" altLang="en-US" dirty="0"/>
          </a:p>
        </p:txBody>
      </p:sp>
      <p:sp>
        <p:nvSpPr>
          <p:cNvPr id="3" name="내용 개체 틀 2"/>
          <p:cNvSpPr>
            <a:spLocks noGrp="1"/>
          </p:cNvSpPr>
          <p:nvPr>
            <p:ph idx="1"/>
          </p:nvPr>
        </p:nvSpPr>
        <p:spPr/>
        <p:txBody>
          <a:bodyPr/>
          <a:lstStyle/>
          <a:p>
            <a:r>
              <a:rPr lang="en-US" altLang="ko-KR" dirty="0" smtClean="0"/>
              <a:t>Introduction</a:t>
            </a:r>
          </a:p>
          <a:p>
            <a:r>
              <a:rPr lang="en-US" altLang="ko-KR" dirty="0" smtClean="0"/>
              <a:t>Network Structure</a:t>
            </a:r>
          </a:p>
          <a:p>
            <a:r>
              <a:rPr lang="en-US" altLang="ko-KR" dirty="0" smtClean="0"/>
              <a:t>Beamforming</a:t>
            </a:r>
          </a:p>
          <a:p>
            <a:r>
              <a:rPr lang="en-US" altLang="ko-KR" dirty="0" smtClean="0"/>
              <a:t>Simulation</a:t>
            </a:r>
          </a:p>
          <a:p>
            <a:r>
              <a:rPr lang="en-US" altLang="ko-KR" dirty="0" smtClean="0"/>
              <a:t>Conclusions</a:t>
            </a:r>
          </a:p>
          <a:p>
            <a:r>
              <a:rPr lang="en-US" altLang="ko-KR" dirty="0" smtClean="0"/>
              <a:t>References</a:t>
            </a:r>
          </a:p>
          <a:p>
            <a:endParaRPr lang="en-US" altLang="ko-KR" dirty="0" smtClean="0"/>
          </a:p>
          <a:p>
            <a:endParaRPr lang="ko-KR" altLang="en-US"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2</a:t>
            </a:fld>
            <a:endParaRPr lang="en-US" altLang="ko-KR"/>
          </a:p>
        </p:txBody>
      </p:sp>
      <p:sp>
        <p:nvSpPr>
          <p:cNvPr id="7"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311337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Introduction</a:t>
            </a:r>
            <a:endParaRPr lang="ko-KR" altLang="en-US" dirty="0"/>
          </a:p>
        </p:txBody>
      </p:sp>
      <p:sp>
        <p:nvSpPr>
          <p:cNvPr id="3" name="내용 개체 틀 2"/>
          <p:cNvSpPr>
            <a:spLocks noGrp="1"/>
          </p:cNvSpPr>
          <p:nvPr>
            <p:ph idx="1"/>
          </p:nvPr>
        </p:nvSpPr>
        <p:spPr/>
        <p:txBody>
          <a:bodyPr/>
          <a:lstStyle/>
          <a:p>
            <a:r>
              <a:rPr lang="en-US" altLang="ko-KR" sz="2000" dirty="0" smtClean="0"/>
              <a:t>Hierarchical </a:t>
            </a:r>
            <a:r>
              <a:rPr lang="en-US" altLang="ko-KR" sz="2000" dirty="0"/>
              <a:t>two-hop network for </a:t>
            </a:r>
            <a:r>
              <a:rPr lang="en-US" altLang="ko-KR" sz="2000" dirty="0" smtClean="0"/>
              <a:t>fast </a:t>
            </a:r>
            <a:r>
              <a:rPr lang="en-US" altLang="ko-KR" sz="2000" dirty="0"/>
              <a:t>moving vehicles</a:t>
            </a:r>
          </a:p>
          <a:p>
            <a:pPr lvl="1"/>
            <a:r>
              <a:rPr lang="en-US" altLang="ko-KR" sz="1800" dirty="0" smtClean="0"/>
              <a:t>Mobile wireless backhaul link</a:t>
            </a:r>
          </a:p>
          <a:p>
            <a:pPr lvl="2"/>
            <a:r>
              <a:rPr lang="en-US" altLang="ko-KR" sz="1400" dirty="0" smtClean="0">
                <a:solidFill>
                  <a:srgbClr val="0000FF"/>
                </a:solidFill>
              </a:rPr>
              <a:t>High rate rail communications Interest Group (IG HRRC)</a:t>
            </a:r>
            <a:r>
              <a:rPr lang="en-US" altLang="ko-KR" sz="1400" dirty="0" smtClean="0"/>
              <a:t> </a:t>
            </a:r>
            <a:r>
              <a:rPr lang="en-US" altLang="ko-KR" sz="1400" dirty="0"/>
              <a:t>: </a:t>
            </a:r>
            <a:r>
              <a:rPr lang="en-US" altLang="ko-KR" sz="1400" dirty="0" smtClean="0"/>
              <a:t>a </a:t>
            </a:r>
            <a:r>
              <a:rPr lang="en-US" altLang="ko-KR" sz="1400" dirty="0"/>
              <a:t>multi-gigabit-per-second mobile wireless backhaul supporting high-mobility up to 500km/h</a:t>
            </a:r>
          </a:p>
          <a:p>
            <a:pPr lvl="1"/>
            <a:r>
              <a:rPr lang="en-US" altLang="ko-KR" sz="1800" dirty="0" smtClean="0"/>
              <a:t>Access link</a:t>
            </a:r>
          </a:p>
          <a:p>
            <a:pPr lvl="2"/>
            <a:r>
              <a:rPr lang="en-US" altLang="ko-KR" sz="1400" dirty="0" smtClean="0"/>
              <a:t>Small cell (Wi-Fi and </a:t>
            </a:r>
            <a:r>
              <a:rPr lang="en-US" altLang="ko-KR" sz="1400" dirty="0" err="1" smtClean="0"/>
              <a:t>femto</a:t>
            </a:r>
            <a:r>
              <a:rPr lang="en-US" altLang="ko-KR" sz="1400" dirty="0" smtClean="0"/>
              <a:t> cell)</a:t>
            </a:r>
          </a:p>
          <a:p>
            <a:pPr lvl="1"/>
            <a:endParaRPr lang="en-US" altLang="ko-KR" sz="1800" dirty="0"/>
          </a:p>
          <a:p>
            <a:endParaRPr lang="ko-KR" altLang="en-US" sz="20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3</a:t>
            </a:fld>
            <a:endParaRPr lang="en-US" altLang="ko-KR"/>
          </a:p>
        </p:txBody>
      </p:sp>
      <p:pic>
        <p:nvPicPr>
          <p:cNvPr id="7" name="그림 279" descr="1_2.png"/>
          <p:cNvPicPr>
            <a:picLocks noChangeAspect="1"/>
          </p:cNvPicPr>
          <p:nvPr/>
        </p:nvPicPr>
        <p:blipFill>
          <a:blip r:embed="rId2" cstate="print">
            <a:extLst>
              <a:ext uri="{28A0092B-C50C-407E-A947-70E740481C1C}">
                <a14:useLocalDpi xmlns:a14="http://schemas.microsoft.com/office/drawing/2010/main" val="0"/>
              </a:ext>
            </a:extLst>
          </a:blip>
          <a:srcRect t="32951" r="-2191" b="27081"/>
          <a:stretch>
            <a:fillRect/>
          </a:stretch>
        </p:blipFill>
        <p:spPr bwMode="auto">
          <a:xfrm>
            <a:off x="2016095" y="3834433"/>
            <a:ext cx="5831533" cy="12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직선 연결선 7"/>
          <p:cNvCxnSpPr>
            <a:stCxn id="10" idx="1"/>
          </p:cNvCxnSpPr>
          <p:nvPr/>
        </p:nvCxnSpPr>
        <p:spPr>
          <a:xfrm flipH="1" flipV="1">
            <a:off x="986536" y="4863939"/>
            <a:ext cx="4809600" cy="532762"/>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58"/>
          <p:cNvSpPr txBox="1">
            <a:spLocks noChangeArrowheads="1"/>
          </p:cNvSpPr>
          <p:nvPr/>
        </p:nvSpPr>
        <p:spPr bwMode="auto">
          <a:xfrm>
            <a:off x="5442912" y="5021280"/>
            <a:ext cx="4443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eaLnBrk="1" hangingPunct="1"/>
            <a:r>
              <a:rPr lang="en-US" altLang="ko-KR" sz="1400" b="1" dirty="0" smtClean="0">
                <a:latin typeface="+mj-lt"/>
                <a:ea typeface="+mn-ea"/>
              </a:rPr>
              <a:t>DU</a:t>
            </a:r>
            <a:endParaRPr lang="ko-KR" altLang="en-US" sz="1400" b="1" dirty="0">
              <a:latin typeface="+mj-lt"/>
              <a:ea typeface="+mn-ea"/>
            </a:endParaRPr>
          </a:p>
        </p:txBody>
      </p:sp>
      <p:pic>
        <p:nvPicPr>
          <p:cNvPr id="10" name="그림 9" descr="그림1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5136852"/>
            <a:ext cx="441373" cy="51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그림 10" descr="gggqweqweqweqw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745" y="6025605"/>
            <a:ext cx="380793" cy="4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직선 연결선 11"/>
          <p:cNvCxnSpPr/>
          <p:nvPr/>
        </p:nvCxnSpPr>
        <p:spPr>
          <a:xfrm flipH="1">
            <a:off x="5952852" y="5613680"/>
            <a:ext cx="86880" cy="445543"/>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58"/>
          <p:cNvSpPr txBox="1">
            <a:spLocks noChangeArrowheads="1"/>
          </p:cNvSpPr>
          <p:nvPr/>
        </p:nvSpPr>
        <p:spPr bwMode="auto">
          <a:xfrm>
            <a:off x="5263598" y="6111337"/>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eaLnBrk="1" hangingPunct="1"/>
            <a:r>
              <a:rPr lang="en-US" altLang="ko-KR" sz="1400" b="1" dirty="0" smtClean="0">
                <a:latin typeface="+mj-lt"/>
                <a:ea typeface="+mn-ea"/>
              </a:rPr>
              <a:t>GW</a:t>
            </a:r>
            <a:endParaRPr lang="ko-KR" altLang="en-US" sz="1400" b="1" dirty="0">
              <a:latin typeface="+mj-lt"/>
              <a:ea typeface="+mn-ea"/>
            </a:endParaRPr>
          </a:p>
        </p:txBody>
      </p:sp>
      <p:grpSp>
        <p:nvGrpSpPr>
          <p:cNvPr id="14" name="그룹 13"/>
          <p:cNvGrpSpPr/>
          <p:nvPr/>
        </p:nvGrpSpPr>
        <p:grpSpPr>
          <a:xfrm>
            <a:off x="6883278" y="5467427"/>
            <a:ext cx="2059054" cy="1071437"/>
            <a:chOff x="705132" y="5615333"/>
            <a:chExt cx="1571654" cy="741935"/>
          </a:xfrm>
        </p:grpSpPr>
        <p:pic>
          <p:nvPicPr>
            <p:cNvPr id="15" name="내용 개체 틀 136" descr="그림2.png"/>
            <p:cNvPicPr>
              <a:picLocks noChangeAspect="1"/>
            </p:cNvPicPr>
            <p:nvPr/>
          </p:nvPicPr>
          <p:blipFill>
            <a:blip r:embed="rId5" cstate="print">
              <a:duotone>
                <a:schemeClr val="accent5">
                  <a:shade val="45000"/>
                  <a:satMod val="135000"/>
                </a:schemeClr>
                <a:prstClr val="white"/>
              </a:duotone>
            </a:blip>
            <a:stretch>
              <a:fillRect/>
            </a:stretch>
          </p:blipFill>
          <p:spPr bwMode="auto">
            <a:xfrm>
              <a:off x="705132" y="5615333"/>
              <a:ext cx="1571654" cy="741935"/>
            </a:xfrm>
            <a:prstGeom prst="rect">
              <a:avLst/>
            </a:prstGeom>
          </p:spPr>
        </p:pic>
        <p:sp>
          <p:nvSpPr>
            <p:cNvPr id="16" name="TextBox 243"/>
            <p:cNvSpPr txBox="1">
              <a:spLocks noChangeArrowheads="1"/>
            </p:cNvSpPr>
            <p:nvPr/>
          </p:nvSpPr>
          <p:spPr bwMode="auto">
            <a:xfrm>
              <a:off x="960644" y="5861522"/>
              <a:ext cx="1026807" cy="1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eaLnBrk="1" hangingPunct="1">
                <a:lnSpc>
                  <a:spcPts val="1375"/>
                </a:lnSpc>
              </a:pPr>
              <a:r>
                <a:rPr lang="en-US" altLang="ko-KR" sz="1400" b="1" dirty="0">
                  <a:latin typeface="+mj-lt"/>
                  <a:cs typeface="Calibri" pitchFamily="34" charset="0"/>
                </a:rPr>
                <a:t>Public Internet</a:t>
              </a:r>
              <a:endParaRPr lang="ko-KR" altLang="en-US" sz="1400" b="1" dirty="0">
                <a:latin typeface="+mj-lt"/>
                <a:cs typeface="Calibri" pitchFamily="34" charset="0"/>
              </a:endParaRPr>
            </a:p>
          </p:txBody>
        </p:sp>
      </p:grpSp>
      <p:grpSp>
        <p:nvGrpSpPr>
          <p:cNvPr id="17" name="그룹 16"/>
          <p:cNvGrpSpPr/>
          <p:nvPr/>
        </p:nvGrpSpPr>
        <p:grpSpPr>
          <a:xfrm>
            <a:off x="7592219" y="3671477"/>
            <a:ext cx="1010153" cy="1192461"/>
            <a:chOff x="6922460" y="4933641"/>
            <a:chExt cx="1010153" cy="1192461"/>
          </a:xfrm>
        </p:grpSpPr>
        <p:pic>
          <p:nvPicPr>
            <p:cNvPr id="18" name="그림 17" descr="그림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6956" y="4977888"/>
              <a:ext cx="294638" cy="114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D:\00그래픽작업\파워포인트\ETRI_LTE advanced\LTE_ppt(111020)\소스\1319076648_wlassistant.png"/>
            <p:cNvPicPr>
              <a:picLocks noChangeAspect="1" noChangeArrowheads="1"/>
            </p:cNvPicPr>
            <p:nvPr/>
          </p:nvPicPr>
          <p:blipFill>
            <a:blip r:embed="rId7" cstate="print"/>
            <a:srcRect/>
            <a:stretch>
              <a:fillRect/>
            </a:stretch>
          </p:blipFill>
          <p:spPr bwMode="auto">
            <a:xfrm rot="16200000" flipH="1">
              <a:off x="6988323" y="4870113"/>
              <a:ext cx="248500" cy="380225"/>
            </a:xfrm>
            <a:prstGeom prst="rect">
              <a:avLst/>
            </a:prstGeom>
            <a:noFill/>
            <a:effectLst>
              <a:outerShdw blurRad="50800" dist="38100" dir="2700000" algn="tl" rotWithShape="0">
                <a:prstClr val="black">
                  <a:alpha val="40000"/>
                </a:prstClr>
              </a:outerShdw>
            </a:effectLst>
          </p:spPr>
        </p:pic>
        <p:pic>
          <p:nvPicPr>
            <p:cNvPr id="20" name="Picture 14" descr="D:\00그래픽작업\파워포인트\ETRI_LTE advanced\LTE_ppt(111020)\소스\1319076648_wlassistant.png"/>
            <p:cNvPicPr>
              <a:picLocks noChangeAspect="1" noChangeArrowheads="1"/>
            </p:cNvPicPr>
            <p:nvPr/>
          </p:nvPicPr>
          <p:blipFill>
            <a:blip r:embed="rId7" cstate="print"/>
            <a:srcRect/>
            <a:stretch>
              <a:fillRect/>
            </a:stretch>
          </p:blipFill>
          <p:spPr bwMode="auto">
            <a:xfrm rot="5400000">
              <a:off x="7464619" y="4867778"/>
              <a:ext cx="248500" cy="380225"/>
            </a:xfrm>
            <a:prstGeom prst="rect">
              <a:avLst/>
            </a:prstGeom>
            <a:noFill/>
            <a:effectLst>
              <a:outerShdw blurRad="50800" dist="38100" dir="2700000" algn="tl" rotWithShape="0">
                <a:prstClr val="black">
                  <a:alpha val="40000"/>
                </a:prstClr>
              </a:outerShdw>
            </a:effectLst>
          </p:spPr>
        </p:pic>
        <p:sp>
          <p:nvSpPr>
            <p:cNvPr id="21" name="TextBox 58"/>
            <p:cNvSpPr txBox="1">
              <a:spLocks noChangeArrowheads="1"/>
            </p:cNvSpPr>
            <p:nvPr/>
          </p:nvSpPr>
          <p:spPr bwMode="auto">
            <a:xfrm>
              <a:off x="7488261" y="5808855"/>
              <a:ext cx="4443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eaLnBrk="1" hangingPunct="1"/>
              <a:r>
                <a:rPr lang="en-US" altLang="ko-KR" sz="1400" b="1" dirty="0" smtClean="0">
                  <a:effectLst>
                    <a:glow rad="127000">
                      <a:schemeClr val="bg1"/>
                    </a:glow>
                  </a:effectLst>
                  <a:latin typeface="+mj-lt"/>
                  <a:ea typeface="맑은 고딕" pitchFamily="50" charset="-127"/>
                </a:rPr>
                <a:t>RU</a:t>
              </a:r>
              <a:endParaRPr lang="ko-KR" altLang="en-US" sz="1400" b="1" dirty="0">
                <a:effectLst>
                  <a:glow rad="127000">
                    <a:schemeClr val="bg1"/>
                  </a:glow>
                </a:effectLst>
                <a:latin typeface="+mj-lt"/>
                <a:ea typeface="맑은 고딕" pitchFamily="50" charset="-127"/>
              </a:endParaRPr>
            </a:p>
          </p:txBody>
        </p:sp>
      </p:grpSp>
      <p:cxnSp>
        <p:nvCxnSpPr>
          <p:cNvPr id="22" name="직선 연결선 21"/>
          <p:cNvCxnSpPr>
            <a:stCxn id="18" idx="2"/>
          </p:cNvCxnSpPr>
          <p:nvPr/>
        </p:nvCxnSpPr>
        <p:spPr>
          <a:xfrm flipH="1">
            <a:off x="6237509" y="4863938"/>
            <a:ext cx="1826525" cy="532762"/>
          </a:xfrm>
          <a:prstGeom prst="line">
            <a:avLst/>
          </a:prstGeom>
          <a:ln w="158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0249" y="5568237"/>
            <a:ext cx="1929503" cy="830997"/>
          </a:xfrm>
          <a:prstGeom prst="rect">
            <a:avLst/>
          </a:prstGeom>
          <a:noFill/>
        </p:spPr>
        <p:txBody>
          <a:bodyPr wrap="none" rtlCol="0">
            <a:spAutoFit/>
          </a:bodyPr>
          <a:lstStyle/>
          <a:p>
            <a:r>
              <a:rPr lang="en-US" altLang="ko-KR" b="1" dirty="0" smtClean="0">
                <a:latin typeface="+mj-lt"/>
                <a:ea typeface="+mj-ea"/>
                <a:cs typeface="Times New Roman" panose="02020603050405020304" pitchFamily="18" charset="0"/>
              </a:rPr>
              <a:t>GW : Gateway</a:t>
            </a:r>
          </a:p>
          <a:p>
            <a:r>
              <a:rPr lang="en-US" altLang="ko-KR" b="1" dirty="0" smtClean="0">
                <a:latin typeface="+mj-lt"/>
                <a:ea typeface="+mj-ea"/>
                <a:cs typeface="Times New Roman" panose="02020603050405020304" pitchFamily="18" charset="0"/>
              </a:rPr>
              <a:t>DU : Digital Unit</a:t>
            </a:r>
          </a:p>
          <a:p>
            <a:r>
              <a:rPr lang="en-US" altLang="ko-KR" b="1" dirty="0" smtClean="0">
                <a:latin typeface="+mj-lt"/>
                <a:ea typeface="+mj-ea"/>
                <a:cs typeface="Times New Roman" panose="02020603050405020304" pitchFamily="18" charset="0"/>
              </a:rPr>
              <a:t>RU : Radio Unit</a:t>
            </a:r>
          </a:p>
          <a:p>
            <a:r>
              <a:rPr lang="en-US" altLang="ko-KR" b="1" dirty="0" smtClean="0">
                <a:latin typeface="+mj-lt"/>
                <a:ea typeface="+mj-ea"/>
                <a:cs typeface="Times New Roman" panose="02020603050405020304" pitchFamily="18" charset="0"/>
              </a:rPr>
              <a:t>TE  : Terminal Equipment</a:t>
            </a:r>
            <a:endParaRPr lang="ko-KR" altLang="en-US" b="1" dirty="0">
              <a:latin typeface="+mj-lt"/>
              <a:ea typeface="+mj-ea"/>
              <a:cs typeface="Times New Roman" panose="02020603050405020304" pitchFamily="18" charset="0"/>
            </a:endParaRPr>
          </a:p>
        </p:txBody>
      </p:sp>
      <p:grpSp>
        <p:nvGrpSpPr>
          <p:cNvPr id="24" name="그룹 23"/>
          <p:cNvGrpSpPr/>
          <p:nvPr/>
        </p:nvGrpSpPr>
        <p:grpSpPr>
          <a:xfrm>
            <a:off x="316269" y="3723195"/>
            <a:ext cx="907653" cy="1192461"/>
            <a:chOff x="6871328" y="4933641"/>
            <a:chExt cx="907653" cy="1192461"/>
          </a:xfrm>
        </p:grpSpPr>
        <p:pic>
          <p:nvPicPr>
            <p:cNvPr id="25" name="그림 24" descr="그림7.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6956" y="4977888"/>
              <a:ext cx="294638" cy="114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D:\00그래픽작업\파워포인트\ETRI_LTE advanced\LTE_ppt(111020)\소스\1319076648_wlassistant.png"/>
            <p:cNvPicPr>
              <a:picLocks noChangeAspect="1" noChangeArrowheads="1"/>
            </p:cNvPicPr>
            <p:nvPr/>
          </p:nvPicPr>
          <p:blipFill>
            <a:blip r:embed="rId7" cstate="print"/>
            <a:srcRect/>
            <a:stretch>
              <a:fillRect/>
            </a:stretch>
          </p:blipFill>
          <p:spPr bwMode="auto">
            <a:xfrm rot="16200000" flipH="1">
              <a:off x="6988323" y="4870113"/>
              <a:ext cx="248500" cy="380225"/>
            </a:xfrm>
            <a:prstGeom prst="rect">
              <a:avLst/>
            </a:prstGeom>
            <a:noFill/>
            <a:effectLst>
              <a:outerShdw blurRad="50800" dist="38100" dir="2700000" algn="tl" rotWithShape="0">
                <a:prstClr val="black">
                  <a:alpha val="40000"/>
                </a:prstClr>
              </a:outerShdw>
            </a:effectLst>
          </p:spPr>
        </p:pic>
        <p:pic>
          <p:nvPicPr>
            <p:cNvPr id="27" name="Picture 14" descr="D:\00그래픽작업\파워포인트\ETRI_LTE advanced\LTE_ppt(111020)\소스\1319076648_wlassistant.png"/>
            <p:cNvPicPr>
              <a:picLocks noChangeAspect="1" noChangeArrowheads="1"/>
            </p:cNvPicPr>
            <p:nvPr/>
          </p:nvPicPr>
          <p:blipFill>
            <a:blip r:embed="rId7" cstate="print"/>
            <a:srcRect/>
            <a:stretch>
              <a:fillRect/>
            </a:stretch>
          </p:blipFill>
          <p:spPr bwMode="auto">
            <a:xfrm rot="5400000">
              <a:off x="7464619" y="4867778"/>
              <a:ext cx="248500" cy="380225"/>
            </a:xfrm>
            <a:prstGeom prst="rect">
              <a:avLst/>
            </a:prstGeom>
            <a:noFill/>
            <a:effectLst>
              <a:outerShdw blurRad="50800" dist="38100" dir="2700000" algn="tl" rotWithShape="0">
                <a:prstClr val="black">
                  <a:alpha val="40000"/>
                </a:prstClr>
              </a:outerShdw>
            </a:effectLst>
          </p:spPr>
        </p:pic>
        <p:sp>
          <p:nvSpPr>
            <p:cNvPr id="28" name="TextBox 58"/>
            <p:cNvSpPr txBox="1">
              <a:spLocks noChangeArrowheads="1"/>
            </p:cNvSpPr>
            <p:nvPr/>
          </p:nvSpPr>
          <p:spPr bwMode="auto">
            <a:xfrm>
              <a:off x="6871328" y="5787548"/>
              <a:ext cx="4443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eaLnBrk="1" hangingPunct="1"/>
              <a:r>
                <a:rPr lang="en-US" altLang="ko-KR" sz="1400" b="1" dirty="0" smtClean="0">
                  <a:effectLst>
                    <a:glow rad="127000">
                      <a:schemeClr val="bg1"/>
                    </a:glow>
                  </a:effectLst>
                  <a:latin typeface="+mj-lt"/>
                  <a:ea typeface="맑은 고딕" pitchFamily="50" charset="-127"/>
                </a:rPr>
                <a:t>RU</a:t>
              </a:r>
              <a:endParaRPr lang="ko-KR" altLang="en-US" sz="1400" b="1" dirty="0">
                <a:effectLst>
                  <a:glow rad="127000">
                    <a:schemeClr val="bg1"/>
                  </a:glow>
                </a:effectLst>
                <a:latin typeface="+mj-lt"/>
                <a:ea typeface="맑은 고딕" pitchFamily="50" charset="-127"/>
              </a:endParaRPr>
            </a:p>
          </p:txBody>
        </p:sp>
      </p:grpSp>
      <p:sp>
        <p:nvSpPr>
          <p:cNvPr id="29" name="구름 모양 설명선 28"/>
          <p:cNvSpPr/>
          <p:nvPr/>
        </p:nvSpPr>
        <p:spPr>
          <a:xfrm>
            <a:off x="2478113" y="4855778"/>
            <a:ext cx="2741959" cy="1424918"/>
          </a:xfrm>
          <a:prstGeom prst="cloudCallout">
            <a:avLst>
              <a:gd name="adj1" fmla="val 38458"/>
              <a:gd name="adj2" fmla="val -7900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j-lt"/>
            </a:endParaRPr>
          </a:p>
        </p:txBody>
      </p:sp>
      <p:pic>
        <p:nvPicPr>
          <p:cNvPr id="30" name="_x37728016" descr="EMB000006443810"/>
          <p:cNvPicPr>
            <a:picLocks noChangeAspect="1" noChangeArrowheads="1"/>
          </p:cNvPicPr>
          <p:nvPr/>
        </p:nvPicPr>
        <p:blipFill rotWithShape="1">
          <a:blip r:embed="rId8">
            <a:extLst>
              <a:ext uri="{28A0092B-C50C-407E-A947-70E740481C1C}">
                <a14:useLocalDpi xmlns:a14="http://schemas.microsoft.com/office/drawing/2010/main" val="0"/>
              </a:ext>
            </a:extLst>
          </a:blip>
          <a:srcRect l="70859" t="22442" r="1143" b="29567"/>
          <a:stretch/>
        </p:blipFill>
        <p:spPr bwMode="auto">
          <a:xfrm>
            <a:off x="3179098" y="5105189"/>
            <a:ext cx="1752763" cy="83070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그룹 30"/>
          <p:cNvGrpSpPr/>
          <p:nvPr/>
        </p:nvGrpSpPr>
        <p:grpSpPr>
          <a:xfrm>
            <a:off x="6951833" y="3896669"/>
            <a:ext cx="383533" cy="433410"/>
            <a:chOff x="6989976" y="3694027"/>
            <a:chExt cx="383533" cy="433410"/>
          </a:xfrm>
        </p:grpSpPr>
        <p:pic>
          <p:nvPicPr>
            <p:cNvPr id="3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9976" y="3819462"/>
              <a:ext cx="115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descr="D:\00그래픽작업\파워포인트\ETRI_LTE advanced\LTE_ppt(111020)\소스\1319076648_wlassistant.png"/>
            <p:cNvPicPr>
              <a:picLocks noChangeAspect="1" noChangeArrowheads="1"/>
            </p:cNvPicPr>
            <p:nvPr/>
          </p:nvPicPr>
          <p:blipFill>
            <a:blip r:embed="rId7" cstate="print">
              <a:duotone>
                <a:prstClr val="black"/>
                <a:srgbClr val="00B0F0">
                  <a:tint val="45000"/>
                  <a:satMod val="400000"/>
                </a:srgbClr>
              </a:duotone>
              <a:lum bright="10000"/>
            </a:blip>
            <a:srcRect/>
            <a:stretch>
              <a:fillRect/>
            </a:stretch>
          </p:blipFill>
          <p:spPr bwMode="auto">
            <a:xfrm rot="4295697">
              <a:off x="7106088" y="3694027"/>
              <a:ext cx="267421" cy="267421"/>
            </a:xfrm>
            <a:prstGeom prst="rect">
              <a:avLst/>
            </a:prstGeom>
            <a:noFill/>
          </p:spPr>
        </p:pic>
      </p:grpSp>
      <p:cxnSp>
        <p:nvCxnSpPr>
          <p:cNvPr id="34" name="직선 연결선 33"/>
          <p:cNvCxnSpPr/>
          <p:nvPr/>
        </p:nvCxnSpPr>
        <p:spPr>
          <a:xfrm flipH="1">
            <a:off x="6108538" y="6059223"/>
            <a:ext cx="913394" cy="192818"/>
          </a:xfrm>
          <a:prstGeom prst="line">
            <a:avLst/>
          </a:prstGeom>
          <a:ln w="19050" cap="rnd"/>
        </p:spPr>
        <p:style>
          <a:lnRef idx="1">
            <a:schemeClr val="accent1"/>
          </a:lnRef>
          <a:fillRef idx="0">
            <a:schemeClr val="accent1"/>
          </a:fillRef>
          <a:effectRef idx="0">
            <a:schemeClr val="accent1"/>
          </a:effectRef>
          <a:fontRef idx="minor">
            <a:schemeClr val="tx1"/>
          </a:fontRef>
        </p:style>
      </p:cxnSp>
      <p:grpSp>
        <p:nvGrpSpPr>
          <p:cNvPr id="35" name="그룹 34"/>
          <p:cNvGrpSpPr/>
          <p:nvPr/>
        </p:nvGrpSpPr>
        <p:grpSpPr>
          <a:xfrm flipH="1">
            <a:off x="1725545" y="3775658"/>
            <a:ext cx="383533" cy="433410"/>
            <a:chOff x="6989976" y="3694027"/>
            <a:chExt cx="383533" cy="433410"/>
          </a:xfrm>
        </p:grpSpPr>
        <p:pic>
          <p:nvPicPr>
            <p:cNvPr id="3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9976" y="3819462"/>
              <a:ext cx="115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D:\00그래픽작업\파워포인트\ETRI_LTE advanced\LTE_ppt(111020)\소스\1319076648_wlassistant.png"/>
            <p:cNvPicPr>
              <a:picLocks noChangeAspect="1" noChangeArrowheads="1"/>
            </p:cNvPicPr>
            <p:nvPr/>
          </p:nvPicPr>
          <p:blipFill>
            <a:blip r:embed="rId7" cstate="print">
              <a:duotone>
                <a:prstClr val="black"/>
                <a:srgbClr val="00B0F0">
                  <a:tint val="45000"/>
                  <a:satMod val="400000"/>
                </a:srgbClr>
              </a:duotone>
              <a:lum bright="10000"/>
            </a:blip>
            <a:srcRect/>
            <a:stretch>
              <a:fillRect/>
            </a:stretch>
          </p:blipFill>
          <p:spPr bwMode="auto">
            <a:xfrm rot="4295697">
              <a:off x="7106088" y="3694027"/>
              <a:ext cx="267421" cy="267421"/>
            </a:xfrm>
            <a:prstGeom prst="rect">
              <a:avLst/>
            </a:prstGeom>
            <a:noFill/>
          </p:spPr>
        </p:pic>
      </p:grpSp>
      <p:sp>
        <p:nvSpPr>
          <p:cNvPr id="38" name="TextBox 58"/>
          <p:cNvSpPr txBox="1">
            <a:spLocks noChangeArrowheads="1"/>
          </p:cNvSpPr>
          <p:nvPr/>
        </p:nvSpPr>
        <p:spPr bwMode="auto">
          <a:xfrm>
            <a:off x="6702165" y="3725136"/>
            <a:ext cx="425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eaLnBrk="1" hangingPunct="1"/>
            <a:r>
              <a:rPr lang="en-US" altLang="ko-KR" sz="1400" b="1" dirty="0" smtClean="0">
                <a:latin typeface="+mj-lt"/>
              </a:rPr>
              <a:t>TE</a:t>
            </a:r>
            <a:endParaRPr lang="ko-KR" altLang="en-US" sz="1400" b="1" dirty="0">
              <a:latin typeface="+mj-lt"/>
            </a:endParaRPr>
          </a:p>
        </p:txBody>
      </p:sp>
      <p:pic>
        <p:nvPicPr>
          <p:cNvPr id="39" name="Picture 2" descr="E:\표준화회의 준비\2014_11월_Plenary_준비\Presentation\참고\WIFI.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9752" y="5327877"/>
            <a:ext cx="826539" cy="6431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D:\00그래픽작업\파워포인트\ETRI_LTE advanced\LTE_ppt(111020)\소스\1319076648_wlassistant.png"/>
          <p:cNvPicPr>
            <a:picLocks noChangeAspect="1" noChangeArrowheads="1"/>
          </p:cNvPicPr>
          <p:nvPr/>
        </p:nvPicPr>
        <p:blipFill>
          <a:blip r:embed="rId11" cstate="print">
            <a:duotone>
              <a:prstClr val="black"/>
              <a:schemeClr val="accent2">
                <a:tint val="45000"/>
                <a:satMod val="400000"/>
              </a:schemeClr>
            </a:duotone>
            <a:extLst>
              <a:ext uri="{BEBA8EAE-BF5A-486C-A8C5-ECC9F3942E4B}">
                <a14:imgProps xmlns:a14="http://schemas.microsoft.com/office/drawing/2010/main">
                  <a14:imgLayer r:embed="rId12">
                    <a14:imgEffect>
                      <a14:saturation sat="33000"/>
                    </a14:imgEffect>
                  </a14:imgLayer>
                </a14:imgProps>
              </a:ext>
            </a:extLst>
          </a:blip>
          <a:srcRect/>
          <a:stretch>
            <a:fillRect/>
          </a:stretch>
        </p:blipFill>
        <p:spPr bwMode="auto">
          <a:xfrm rot="5400000">
            <a:off x="2991470" y="5217994"/>
            <a:ext cx="328082" cy="467747"/>
          </a:xfrm>
          <a:prstGeom prst="rect">
            <a:avLst/>
          </a:prstGeom>
          <a:noFill/>
        </p:spPr>
      </p:pic>
      <p:sp>
        <p:nvSpPr>
          <p:cNvPr id="41" name="TextBox 58"/>
          <p:cNvSpPr txBox="1">
            <a:spLocks noChangeArrowheads="1"/>
          </p:cNvSpPr>
          <p:nvPr/>
        </p:nvSpPr>
        <p:spPr bwMode="auto">
          <a:xfrm>
            <a:off x="832408" y="343113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sz="1400" b="1" dirty="0">
                <a:latin typeface="+mj-lt"/>
                <a:ea typeface="맑은 고딕" pitchFamily="50" charset="-127"/>
              </a:rPr>
              <a:t>Backhaul Link</a:t>
            </a:r>
          </a:p>
          <a:p>
            <a:pPr algn="ctr" eaLnBrk="1" hangingPunct="1"/>
            <a:r>
              <a:rPr lang="en-US" altLang="ko-KR" sz="1400" b="1" dirty="0" err="1" smtClean="0">
                <a:solidFill>
                  <a:srgbClr val="FF0000"/>
                </a:solidFill>
                <a:latin typeface="+mj-lt"/>
                <a:ea typeface="맑은 고딕" pitchFamily="50" charset="-127"/>
              </a:rPr>
              <a:t>mmWave</a:t>
            </a:r>
            <a:endParaRPr lang="ko-KR" altLang="en-US" sz="1400" b="1" dirty="0">
              <a:solidFill>
                <a:srgbClr val="FF0000"/>
              </a:solidFill>
              <a:latin typeface="+mj-lt"/>
              <a:ea typeface="맑은 고딕" pitchFamily="50" charset="-127"/>
            </a:endParaRPr>
          </a:p>
        </p:txBody>
      </p:sp>
      <p:sp>
        <p:nvSpPr>
          <p:cNvPr id="42" name="TextBox 58"/>
          <p:cNvSpPr txBox="1">
            <a:spLocks noChangeArrowheads="1"/>
          </p:cNvSpPr>
          <p:nvPr/>
        </p:nvSpPr>
        <p:spPr bwMode="auto">
          <a:xfrm>
            <a:off x="6739704" y="3311566"/>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sz="1400" b="1" dirty="0" smtClean="0">
                <a:latin typeface="+mj-lt"/>
                <a:ea typeface="맑은 고딕" pitchFamily="50" charset="-127"/>
              </a:rPr>
              <a:t>Backhaul Link</a:t>
            </a:r>
          </a:p>
          <a:p>
            <a:pPr algn="ctr" eaLnBrk="1" hangingPunct="1"/>
            <a:r>
              <a:rPr lang="en-US" altLang="ko-KR" sz="1400" b="1" dirty="0" err="1" smtClean="0">
                <a:solidFill>
                  <a:srgbClr val="FF0000"/>
                </a:solidFill>
                <a:latin typeface="+mj-lt"/>
                <a:ea typeface="맑은 고딕" pitchFamily="50" charset="-127"/>
              </a:rPr>
              <a:t>mmWave</a:t>
            </a:r>
            <a:endParaRPr lang="ko-KR" altLang="en-US" sz="1400" b="1" dirty="0">
              <a:solidFill>
                <a:srgbClr val="FF0000"/>
              </a:solidFill>
              <a:latin typeface="+mj-lt"/>
              <a:ea typeface="맑은 고딕" pitchFamily="50" charset="-127"/>
            </a:endParaRPr>
          </a:p>
        </p:txBody>
      </p:sp>
      <p:sp>
        <p:nvSpPr>
          <p:cNvPr id="43" name="TextBox 58"/>
          <p:cNvSpPr txBox="1">
            <a:spLocks noChangeArrowheads="1"/>
          </p:cNvSpPr>
          <p:nvPr/>
        </p:nvSpPr>
        <p:spPr bwMode="auto">
          <a:xfrm>
            <a:off x="1676750" y="493434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sz="1400" b="1" dirty="0" smtClean="0">
                <a:latin typeface="+mj-lt"/>
                <a:ea typeface="맑은 고딕" pitchFamily="50" charset="-127"/>
              </a:rPr>
              <a:t>Access Link</a:t>
            </a:r>
          </a:p>
          <a:p>
            <a:pPr algn="ctr" eaLnBrk="1" hangingPunct="1"/>
            <a:r>
              <a:rPr lang="en-US" altLang="ko-KR" sz="1400" b="1" dirty="0" smtClean="0">
                <a:latin typeface="+mj-lt"/>
                <a:ea typeface="맑은 고딕" pitchFamily="50" charset="-127"/>
              </a:rPr>
              <a:t>(inside vehicle)</a:t>
            </a:r>
            <a:endParaRPr lang="en-US" altLang="ko-KR" sz="1400" b="1" dirty="0">
              <a:latin typeface="+mj-lt"/>
              <a:ea typeface="맑은 고딕" pitchFamily="50" charset="-127"/>
            </a:endParaRPr>
          </a:p>
        </p:txBody>
      </p:sp>
      <p:sp>
        <p:nvSpPr>
          <p:cNvPr id="44"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3151463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Introduction</a:t>
            </a:r>
            <a:endParaRPr lang="ko-KR" altLang="en-US" dirty="0"/>
          </a:p>
        </p:txBody>
      </p:sp>
      <p:sp>
        <p:nvSpPr>
          <p:cNvPr id="3" name="내용 개체 틀 2"/>
          <p:cNvSpPr>
            <a:spLocks noGrp="1"/>
          </p:cNvSpPr>
          <p:nvPr>
            <p:ph idx="1"/>
          </p:nvPr>
        </p:nvSpPr>
        <p:spPr/>
        <p:txBody>
          <a:bodyPr/>
          <a:lstStyle/>
          <a:p>
            <a:r>
              <a:rPr lang="en-US" altLang="ko-KR" sz="2000" dirty="0" smtClean="0"/>
              <a:t>Various technical challenges and potential solutions</a:t>
            </a:r>
          </a:p>
          <a:p>
            <a:pPr lvl="1"/>
            <a:r>
              <a:rPr lang="en-US" altLang="ko-KR" sz="1800" dirty="0" smtClean="0"/>
              <a:t>Capacity improvement</a:t>
            </a:r>
          </a:p>
          <a:p>
            <a:pPr lvl="2"/>
            <a:r>
              <a:rPr lang="en-US" altLang="ko-KR" sz="1400" dirty="0" smtClean="0">
                <a:sym typeface="Wingdings" panose="05000000000000000000" pitchFamily="2" charset="2"/>
              </a:rPr>
              <a:t>Millimeter-wave due to its vast amount of underutilized spectrum</a:t>
            </a:r>
          </a:p>
          <a:p>
            <a:pPr lvl="2"/>
            <a:r>
              <a:rPr lang="en-US" altLang="ko-KR" sz="1400" dirty="0" smtClean="0">
                <a:sym typeface="Wingdings" panose="05000000000000000000" pitchFamily="2" charset="2"/>
              </a:rPr>
              <a:t>MIMO techniques (polarized antenna)</a:t>
            </a:r>
          </a:p>
          <a:p>
            <a:pPr lvl="1"/>
            <a:r>
              <a:rPr lang="en-US" altLang="ko-KR" sz="1800" dirty="0" smtClean="0"/>
              <a:t>Path loss and atmospheric attenuation of millimeter-wave</a:t>
            </a:r>
          </a:p>
          <a:p>
            <a:pPr lvl="2"/>
            <a:r>
              <a:rPr lang="en-US" altLang="ko-KR" sz="1400" dirty="0" smtClean="0">
                <a:sym typeface="Wingdings" panose="05000000000000000000" pitchFamily="2" charset="2"/>
              </a:rPr>
              <a:t>coverage improvement by using beam-forming technique</a:t>
            </a:r>
          </a:p>
          <a:p>
            <a:pPr lvl="1"/>
            <a:r>
              <a:rPr lang="en-US" altLang="ko-KR" sz="1800" dirty="0" smtClean="0">
                <a:sym typeface="Wingdings" panose="05000000000000000000" pitchFamily="2" charset="2"/>
              </a:rPr>
              <a:t>Inter-carrier interference (ICI) by Doppler effect</a:t>
            </a:r>
          </a:p>
          <a:p>
            <a:pPr lvl="2"/>
            <a:r>
              <a:rPr lang="en-US" altLang="ko-KR" sz="1400" dirty="0" smtClean="0">
                <a:sym typeface="Wingdings" panose="05000000000000000000" pitchFamily="2" charset="2"/>
              </a:rPr>
              <a:t>Proper sub-carrier spacing design for OFDM</a:t>
            </a:r>
          </a:p>
          <a:p>
            <a:pPr lvl="2"/>
            <a:r>
              <a:rPr lang="en-US" altLang="ko-KR" sz="1400" dirty="0" smtClean="0">
                <a:sym typeface="Wingdings" panose="05000000000000000000" pitchFamily="2" charset="2"/>
              </a:rPr>
              <a:t>Millimeter-wave beam-forming techniques </a:t>
            </a:r>
            <a:r>
              <a:rPr lang="en-US" altLang="ko-KR" sz="1400" dirty="0">
                <a:sym typeface="Wingdings" panose="05000000000000000000" pitchFamily="2" charset="2"/>
              </a:rPr>
              <a:t> </a:t>
            </a:r>
            <a:r>
              <a:rPr lang="en-US" altLang="ko-KR" sz="1400" dirty="0" smtClean="0">
                <a:sym typeface="Wingdings" panose="05000000000000000000" pitchFamily="2" charset="2"/>
              </a:rPr>
              <a:t>Doppler frequency shift </a:t>
            </a:r>
            <a:r>
              <a:rPr lang="en-US" altLang="ko-KR" sz="1400" dirty="0">
                <a:sym typeface="Wingdings" panose="05000000000000000000" pitchFamily="2" charset="2"/>
              </a:rPr>
              <a:t>in the frequency </a:t>
            </a:r>
            <a:r>
              <a:rPr lang="en-US" altLang="ko-KR" sz="1400" dirty="0" smtClean="0">
                <a:sym typeface="Wingdings" panose="05000000000000000000" pitchFamily="2" charset="2"/>
              </a:rPr>
              <a:t>domain can </a:t>
            </a:r>
            <a:r>
              <a:rPr lang="en-US" altLang="ko-KR" sz="1400" dirty="0">
                <a:sym typeface="Wingdings" panose="05000000000000000000" pitchFamily="2" charset="2"/>
              </a:rPr>
              <a:t>be simply overcome by automatic frequency </a:t>
            </a:r>
            <a:r>
              <a:rPr lang="en-US" altLang="ko-KR" sz="1400" dirty="0" smtClean="0">
                <a:sym typeface="Wingdings" panose="05000000000000000000" pitchFamily="2" charset="2"/>
              </a:rPr>
              <a:t>control (</a:t>
            </a:r>
            <a:r>
              <a:rPr lang="en-US" altLang="ko-KR" sz="1400" dirty="0">
                <a:sym typeface="Wingdings" panose="05000000000000000000" pitchFamily="2" charset="2"/>
              </a:rPr>
              <a:t>AFC)</a:t>
            </a:r>
            <a:endParaRPr lang="ko-KR" altLang="en-US" sz="14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4</a:t>
            </a:fld>
            <a:endParaRPr lang="en-US" altLang="ko-KR"/>
          </a:p>
        </p:txBody>
      </p:sp>
      <p:graphicFrame>
        <p:nvGraphicFramePr>
          <p:cNvPr id="8" name="표 7"/>
          <p:cNvGraphicFramePr>
            <a:graphicFrameLocks noGrp="1"/>
          </p:cNvGraphicFramePr>
          <p:nvPr>
            <p:extLst>
              <p:ext uri="{D42A27DB-BD31-4B8C-83A1-F6EECF244321}">
                <p14:modId xmlns:p14="http://schemas.microsoft.com/office/powerpoint/2010/main" val="1432470141"/>
              </p:ext>
            </p:extLst>
          </p:nvPr>
        </p:nvGraphicFramePr>
        <p:xfrm>
          <a:off x="467544" y="4408644"/>
          <a:ext cx="5112568" cy="1828668"/>
        </p:xfrm>
        <a:graphic>
          <a:graphicData uri="http://schemas.openxmlformats.org/drawingml/2006/table">
            <a:tbl>
              <a:tblPr firstRow="1" bandRow="1">
                <a:tableStyleId>{5940675A-B579-460E-94D1-54222C63F5DA}</a:tableStyleId>
              </a:tblPr>
              <a:tblGrid>
                <a:gridCol w="2594437"/>
                <a:gridCol w="2518131"/>
              </a:tblGrid>
              <a:tr h="205221">
                <a:tc gridSpan="2">
                  <a:txBody>
                    <a:bodyPr/>
                    <a:lstStyle/>
                    <a:p>
                      <a:pPr algn="ctr" latinLnBrk="1"/>
                      <a:r>
                        <a:rPr lang="en-US" altLang="ko-KR" sz="1200" dirty="0" smtClean="0">
                          <a:latin typeface="Times New Roman" panose="02020603050405020304" pitchFamily="18" charset="0"/>
                          <a:cs typeface="Times New Roman" panose="02020603050405020304" pitchFamily="18" charset="0"/>
                        </a:rPr>
                        <a:t>ETRI’s approach to</a:t>
                      </a:r>
                      <a:r>
                        <a:rPr lang="en-US" altLang="ko-KR" sz="1200" baseline="0" dirty="0" smtClean="0">
                          <a:latin typeface="Times New Roman" panose="02020603050405020304" pitchFamily="18" charset="0"/>
                          <a:cs typeface="Times New Roman" panose="02020603050405020304" pitchFamily="18" charset="0"/>
                        </a:rPr>
                        <a:t> physical layer design</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c hMerge="1">
                  <a:txBody>
                    <a:bodyPr/>
                    <a:lstStyle/>
                    <a:p>
                      <a:pPr algn="ctr" latinLnBrk="1"/>
                      <a:endParaRPr lang="ko-KR" altLang="en-US" sz="1600" b="1" dirty="0">
                        <a:solidFill>
                          <a:schemeClr val="tx1"/>
                        </a:solidFill>
                        <a:latin typeface="+mj-lt"/>
                      </a:endParaRPr>
                    </a:p>
                  </a:txBody>
                  <a:tcPr marL="91446" marR="91446" marT="45709" marB="45709" anchor="ctr"/>
                </a:tc>
              </a:tr>
              <a:tr h="342046">
                <a:tc>
                  <a:txBody>
                    <a:bodyPr/>
                    <a:lstStyle/>
                    <a:p>
                      <a:pPr algn="ctr" latinLnBrk="1"/>
                      <a:r>
                        <a:rPr lang="en-US" altLang="ko-KR" sz="1200" dirty="0" smtClean="0">
                          <a:latin typeface="Times New Roman" panose="02020603050405020304" pitchFamily="18" charset="0"/>
                          <a:cs typeface="Times New Roman" panose="02020603050405020304" pitchFamily="18" charset="0"/>
                        </a:rPr>
                        <a:t>Mobile</a:t>
                      </a:r>
                      <a:r>
                        <a:rPr lang="en-US" altLang="ko-KR" sz="1200" baseline="0" dirty="0" smtClean="0">
                          <a:latin typeface="Times New Roman" panose="02020603050405020304" pitchFamily="18" charset="0"/>
                          <a:cs typeface="Times New Roman" panose="02020603050405020304" pitchFamily="18" charset="0"/>
                        </a:rPr>
                        <a:t> </a:t>
                      </a:r>
                      <a:r>
                        <a:rPr lang="en-US" altLang="ko-KR" sz="1200" dirty="0" smtClean="0">
                          <a:latin typeface="Times New Roman" panose="02020603050405020304" pitchFamily="18" charset="0"/>
                          <a:cs typeface="Times New Roman" panose="02020603050405020304" pitchFamily="18" charset="0"/>
                        </a:rPr>
                        <a:t>Wireless Backhaul Link</a:t>
                      </a:r>
                    </a:p>
                    <a:p>
                      <a:pPr algn="ctr" latinLnBrk="1"/>
                      <a:r>
                        <a:rPr lang="en-US" altLang="ko-KR" sz="1200" dirty="0" smtClean="0">
                          <a:latin typeface="Times New Roman" panose="02020603050405020304" pitchFamily="18" charset="0"/>
                          <a:cs typeface="Times New Roman" panose="02020603050405020304" pitchFamily="18" charset="0"/>
                        </a:rPr>
                        <a:t>(Outside Vehicle)</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dirty="0" smtClean="0">
                          <a:latin typeface="Times New Roman" panose="02020603050405020304" pitchFamily="18" charset="0"/>
                          <a:cs typeface="Times New Roman" panose="02020603050405020304" pitchFamily="18" charset="0"/>
                        </a:rPr>
                        <a:t>OFDM based on </a:t>
                      </a:r>
                      <a:r>
                        <a:rPr lang="en-US" altLang="ko-KR" sz="1200" dirty="0" err="1" smtClean="0">
                          <a:latin typeface="Times New Roman" panose="02020603050405020304" pitchFamily="18" charset="0"/>
                          <a:cs typeface="Times New Roman" panose="02020603050405020304" pitchFamily="18" charset="0"/>
                        </a:rPr>
                        <a:t>mmWave</a:t>
                      </a:r>
                      <a:r>
                        <a:rPr lang="en-US" altLang="ko-KR" sz="1200" baseline="0" dirty="0" smtClean="0">
                          <a:latin typeface="Times New Roman" panose="02020603050405020304" pitchFamily="18" charset="0"/>
                          <a:cs typeface="Times New Roman" panose="02020603050405020304" pitchFamily="18" charset="0"/>
                        </a:rPr>
                        <a:t> Beamforming (</a:t>
                      </a:r>
                      <a:r>
                        <a:rPr lang="en-US" altLang="ko-KR" sz="1200" baseline="0" dirty="0" smtClean="0">
                          <a:solidFill>
                            <a:schemeClr val="tx1"/>
                          </a:solidFill>
                          <a:latin typeface="Times New Roman" panose="02020603050405020304" pitchFamily="18" charset="0"/>
                          <a:cs typeface="Times New Roman" panose="02020603050405020304" pitchFamily="18" charset="0"/>
                        </a:rPr>
                        <a:t>2-link multi-flow)</a:t>
                      </a:r>
                      <a:endParaRPr lang="en-US" altLang="ko-KR" sz="1200" dirty="0" smtClean="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r>
              <a:tr h="205221">
                <a:tc>
                  <a:txBody>
                    <a:bodyPr/>
                    <a:lstStyle/>
                    <a:p>
                      <a:pPr algn="ctr" latinLnBrk="1"/>
                      <a:r>
                        <a:rPr lang="en-US" altLang="ko-KR" sz="1200" dirty="0" smtClean="0">
                          <a:latin typeface="Times New Roman" panose="02020603050405020304" pitchFamily="18" charset="0"/>
                          <a:cs typeface="Times New Roman" panose="02020603050405020304" pitchFamily="18" charset="0"/>
                        </a:rPr>
                        <a:t>Data throughput (DL)</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c>
                  <a:txBody>
                    <a:bodyPr/>
                    <a:lstStyle/>
                    <a:p>
                      <a:pPr algn="ctr" latinLnBrk="1"/>
                      <a:r>
                        <a:rPr lang="en-US" altLang="ko-KR" sz="1200" b="1" dirty="0" smtClean="0">
                          <a:solidFill>
                            <a:srgbClr val="0000FF"/>
                          </a:solidFill>
                          <a:latin typeface="Times New Roman" panose="02020603050405020304" pitchFamily="18" charset="0"/>
                          <a:cs typeface="Times New Roman" panose="02020603050405020304" pitchFamily="18" charset="0"/>
                        </a:rPr>
                        <a:t>2 </a:t>
                      </a:r>
                      <a:r>
                        <a:rPr lang="en-US" altLang="ko-KR" sz="1200" b="1" dirty="0" err="1" smtClean="0">
                          <a:solidFill>
                            <a:srgbClr val="0000FF"/>
                          </a:solidFill>
                          <a:latin typeface="Times New Roman" panose="02020603050405020304" pitchFamily="18" charset="0"/>
                          <a:cs typeface="Times New Roman" panose="02020603050405020304" pitchFamily="18" charset="0"/>
                        </a:rPr>
                        <a:t>Gbps</a:t>
                      </a:r>
                      <a:r>
                        <a:rPr lang="en-US" altLang="ko-KR" sz="1200" dirty="0" smtClean="0">
                          <a:solidFill>
                            <a:schemeClr val="tx1"/>
                          </a:solidFill>
                          <a:latin typeface="Times New Roman" panose="02020603050405020304" pitchFamily="18" charset="0"/>
                          <a:cs typeface="Times New Roman" panose="02020603050405020304" pitchFamily="18" charset="0"/>
                        </a:rPr>
                        <a:t> using 500-MHz bandwidth </a:t>
                      </a:r>
                    </a:p>
                  </a:txBody>
                  <a:tcPr marL="91446" marR="91446" marT="45709" marB="45709" anchor="ctr"/>
                </a:tc>
              </a:tr>
              <a:tr h="205221">
                <a:tc>
                  <a:txBody>
                    <a:bodyPr/>
                    <a:lstStyle/>
                    <a:p>
                      <a:pPr algn="ctr" latinLnBrk="1"/>
                      <a:r>
                        <a:rPr lang="en-US" altLang="ko-KR" sz="1200" dirty="0" smtClean="0">
                          <a:latin typeface="Times New Roman" panose="02020603050405020304" pitchFamily="18" charset="0"/>
                          <a:cs typeface="Times New Roman" panose="02020603050405020304" pitchFamily="18" charset="0"/>
                        </a:rPr>
                        <a:t>Spectral efficiency</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c>
                  <a:txBody>
                    <a:bodyPr/>
                    <a:lstStyle/>
                    <a:p>
                      <a:pPr algn="ctr" latinLnBrk="1"/>
                      <a:r>
                        <a:rPr lang="en-US" altLang="ko-KR" sz="1200" dirty="0" smtClean="0">
                          <a:solidFill>
                            <a:schemeClr val="tx1"/>
                          </a:solidFill>
                          <a:latin typeface="Times New Roman" panose="02020603050405020304" pitchFamily="18" charset="0"/>
                          <a:cs typeface="Times New Roman" panose="02020603050405020304" pitchFamily="18" charset="0"/>
                        </a:rPr>
                        <a:t>4 bps/Hz </a:t>
                      </a:r>
                    </a:p>
                  </a:txBody>
                  <a:tcPr marL="91446" marR="91446" marT="45709" marB="45709" anchor="ctr"/>
                </a:tc>
              </a:tr>
              <a:tr h="205221">
                <a:tc>
                  <a:txBody>
                    <a:bodyPr/>
                    <a:lstStyle/>
                    <a:p>
                      <a:pPr algn="ctr" latinLnBrk="1"/>
                      <a:r>
                        <a:rPr lang="en-US" altLang="ko-KR" sz="1200" dirty="0" smtClean="0">
                          <a:latin typeface="Times New Roman" panose="02020603050405020304" pitchFamily="18" charset="0"/>
                          <a:cs typeface="Times New Roman" panose="02020603050405020304" pitchFamily="18" charset="0"/>
                        </a:rPr>
                        <a:t>Mobility Support</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c>
                  <a:txBody>
                    <a:bodyPr/>
                    <a:lstStyle/>
                    <a:p>
                      <a:pPr algn="ctr" latinLnBrk="1"/>
                      <a:r>
                        <a:rPr lang="en-US" altLang="ko-KR" sz="1200" dirty="0" smtClean="0">
                          <a:solidFill>
                            <a:schemeClr val="tx1"/>
                          </a:solidFill>
                          <a:latin typeface="Times New Roman" panose="02020603050405020304" pitchFamily="18" charset="0"/>
                          <a:cs typeface="Times New Roman" panose="02020603050405020304" pitchFamily="18" charset="0"/>
                        </a:rPr>
                        <a:t>500 km/h</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r>
              <a:tr h="205221">
                <a:tc>
                  <a:txBody>
                    <a:bodyPr/>
                    <a:lstStyle/>
                    <a:p>
                      <a:pPr algn="ctr" latinLnBrk="1"/>
                      <a:r>
                        <a:rPr lang="en-US" altLang="ko-KR" sz="1200" dirty="0" smtClean="0">
                          <a:latin typeface="Times New Roman" panose="02020603050405020304" pitchFamily="18" charset="0"/>
                          <a:cs typeface="Times New Roman" panose="02020603050405020304" pitchFamily="18" charset="0"/>
                        </a:rPr>
                        <a:t>User Access Link  (Inside Vehicle)</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c>
                  <a:txBody>
                    <a:bodyPr/>
                    <a:lstStyle/>
                    <a:p>
                      <a:pPr algn="ctr" latinLnBrk="1"/>
                      <a:r>
                        <a:rPr lang="en-US" altLang="ko-KR" sz="1200" dirty="0" err="1" smtClean="0">
                          <a:latin typeface="Times New Roman" panose="02020603050405020304" pitchFamily="18" charset="0"/>
                          <a:cs typeface="Times New Roman" panose="02020603050405020304" pitchFamily="18" charset="0"/>
                        </a:rPr>
                        <a:t>WiFi</a:t>
                      </a:r>
                      <a:r>
                        <a:rPr lang="en-US" altLang="ko-KR" sz="1200" dirty="0" smtClean="0">
                          <a:latin typeface="Times New Roman" panose="02020603050405020304" pitchFamily="18" charset="0"/>
                          <a:cs typeface="Times New Roman" panose="02020603050405020304" pitchFamily="18" charset="0"/>
                        </a:rPr>
                        <a:t> or </a:t>
                      </a:r>
                      <a:r>
                        <a:rPr lang="en-US" altLang="ko-KR" sz="1200" dirty="0" err="1" smtClean="0">
                          <a:latin typeface="Times New Roman" panose="02020603050405020304" pitchFamily="18" charset="0"/>
                          <a:cs typeface="Times New Roman" panose="02020603050405020304" pitchFamily="18" charset="0"/>
                        </a:rPr>
                        <a:t>Femto</a:t>
                      </a:r>
                      <a:endParaRPr lang="ko-KR" altLang="en-US" sz="1200" b="1" dirty="0">
                        <a:solidFill>
                          <a:schemeClr val="tx1"/>
                        </a:solidFill>
                        <a:latin typeface="Times New Roman" panose="02020603050405020304" pitchFamily="18" charset="0"/>
                        <a:cs typeface="Times New Roman" panose="02020603050405020304" pitchFamily="18" charset="0"/>
                      </a:endParaRPr>
                    </a:p>
                  </a:txBody>
                  <a:tcPr marL="91446" marR="91446" marT="45709" marB="45709" anchor="ctr"/>
                </a:tc>
              </a:tr>
            </a:tbl>
          </a:graphicData>
        </a:graphic>
      </p:graphicFrame>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4725144"/>
            <a:ext cx="3038003" cy="138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1369312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Network Structure</a:t>
            </a:r>
            <a:endParaRPr lang="ko-KR" altLang="en-US" dirty="0"/>
          </a:p>
        </p:txBody>
      </p:sp>
      <p:sp>
        <p:nvSpPr>
          <p:cNvPr id="3" name="내용 개체 틀 2"/>
          <p:cNvSpPr>
            <a:spLocks noGrp="1"/>
          </p:cNvSpPr>
          <p:nvPr>
            <p:ph idx="1"/>
          </p:nvPr>
        </p:nvSpPr>
        <p:spPr/>
        <p:txBody>
          <a:bodyPr/>
          <a:lstStyle/>
          <a:p>
            <a:r>
              <a:rPr lang="en-US" altLang="ko-KR" sz="2400" dirty="0" smtClean="0"/>
              <a:t>Millimeter-wave beamforming for HST communication</a:t>
            </a:r>
          </a:p>
          <a:p>
            <a:pPr lvl="1"/>
            <a:r>
              <a:rPr lang="en-US" altLang="ko-KR" sz="2000" dirty="0"/>
              <a:t>D</a:t>
            </a:r>
            <a:r>
              <a:rPr lang="en-US" altLang="ko-KR" sz="2000" dirty="0" smtClean="0"/>
              <a:t>ual </a:t>
            </a:r>
            <a:r>
              <a:rPr lang="en-US" altLang="ko-KR" sz="2000" dirty="0"/>
              <a:t>link </a:t>
            </a:r>
            <a:r>
              <a:rPr lang="en-US" altLang="ko-KR" sz="2000" dirty="0" smtClean="0"/>
              <a:t>multi-flow : same radio resources (time and frequency) are assigned to both links</a:t>
            </a:r>
            <a:endParaRPr lang="ko-KR" altLang="en-US" sz="20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5</a:t>
            </a:fld>
            <a:endParaRPr lang="en-US" altLang="ko-K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10" name="개체 9"/>
          <p:cNvGraphicFramePr>
            <a:graphicFrameLocks noChangeAspect="1"/>
          </p:cNvGraphicFramePr>
          <p:nvPr>
            <p:extLst>
              <p:ext uri="{D42A27DB-BD31-4B8C-83A1-F6EECF244321}">
                <p14:modId xmlns:p14="http://schemas.microsoft.com/office/powerpoint/2010/main" val="1001728976"/>
              </p:ext>
            </p:extLst>
          </p:nvPr>
        </p:nvGraphicFramePr>
        <p:xfrm>
          <a:off x="611560" y="2976339"/>
          <a:ext cx="7855438" cy="3476997"/>
        </p:xfrm>
        <a:graphic>
          <a:graphicData uri="http://schemas.openxmlformats.org/presentationml/2006/ole">
            <mc:AlternateContent xmlns:mc="http://schemas.openxmlformats.org/markup-compatibility/2006">
              <mc:Choice xmlns:v="urn:schemas-microsoft-com:vml" Requires="v">
                <p:oleObj spid="_x0000_s1179" name="Visio" r:id="rId3" imgW="7436220" imgH="3287138" progId="Visio.Drawing.11">
                  <p:embed/>
                </p:oleObj>
              </mc:Choice>
              <mc:Fallback>
                <p:oleObj name="Visio" r:id="rId3" imgW="7436220" imgH="3287138"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976339"/>
                        <a:ext cx="7855438" cy="3476997"/>
                      </a:xfrm>
                      <a:prstGeom prst="rect">
                        <a:avLst/>
                      </a:prstGeom>
                      <a:noFill/>
                    </p:spPr>
                  </p:pic>
                </p:oleObj>
              </mc:Fallback>
            </mc:AlternateContent>
          </a:graphicData>
        </a:graphic>
      </p:graphicFrame>
      <p:sp>
        <p:nvSpPr>
          <p:cNvPr id="11"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2314474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Beamforming</a:t>
            </a:r>
            <a:endParaRPr lang="ko-KR" altLang="en-US" dirty="0"/>
          </a:p>
        </p:txBody>
      </p:sp>
      <p:sp>
        <p:nvSpPr>
          <p:cNvPr id="3" name="내용 개체 틀 2"/>
          <p:cNvSpPr>
            <a:spLocks noGrp="1"/>
          </p:cNvSpPr>
          <p:nvPr>
            <p:ph idx="1"/>
          </p:nvPr>
        </p:nvSpPr>
        <p:spPr/>
        <p:txBody>
          <a:bodyPr/>
          <a:lstStyle/>
          <a:p>
            <a:r>
              <a:rPr lang="en-US" altLang="ko-KR" sz="2400" dirty="0" smtClean="0"/>
              <a:t>3D beam radiation pattern</a:t>
            </a:r>
          </a:p>
          <a:p>
            <a:pPr lvl="1"/>
            <a:r>
              <a:rPr lang="en-US" altLang="ko-KR" sz="2000" dirty="0" smtClean="0"/>
              <a:t>Horizontal and vertical beam width (3dB) : approximately 8 degrees</a:t>
            </a:r>
          </a:p>
          <a:p>
            <a:pPr lvl="1"/>
            <a:r>
              <a:rPr lang="en-US" altLang="ko-KR" sz="2000" dirty="0" smtClean="0"/>
              <a:t>Maximum beamforming gain : 21.58 </a:t>
            </a:r>
            <a:r>
              <a:rPr lang="en-US" altLang="ko-KR" sz="2000" dirty="0" err="1" smtClean="0"/>
              <a:t>dBi</a:t>
            </a:r>
            <a:endParaRPr lang="ko-KR" altLang="en-US" sz="20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6</a:t>
            </a:fld>
            <a:endParaRPr lang="en-US" altLang="ko-K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044924"/>
            <a:ext cx="4640560" cy="34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8" name="개체 7"/>
          <p:cNvGraphicFramePr>
            <a:graphicFrameLocks noChangeAspect="1"/>
          </p:cNvGraphicFramePr>
          <p:nvPr>
            <p:extLst>
              <p:ext uri="{D42A27DB-BD31-4B8C-83A1-F6EECF244321}">
                <p14:modId xmlns:p14="http://schemas.microsoft.com/office/powerpoint/2010/main" val="1559754488"/>
              </p:ext>
            </p:extLst>
          </p:nvPr>
        </p:nvGraphicFramePr>
        <p:xfrm>
          <a:off x="867941" y="3260948"/>
          <a:ext cx="3055987" cy="2856992"/>
        </p:xfrm>
        <a:graphic>
          <a:graphicData uri="http://schemas.openxmlformats.org/presentationml/2006/ole">
            <mc:AlternateContent xmlns:mc="http://schemas.openxmlformats.org/markup-compatibility/2006">
              <mc:Choice xmlns:v="urn:schemas-microsoft-com:vml" Requires="v">
                <p:oleObj spid="_x0000_s2203" name="Visio" r:id="rId4" imgW="3928543" imgH="3669489" progId="Visio.Drawing.11">
                  <p:embed/>
                </p:oleObj>
              </mc:Choice>
              <mc:Fallback>
                <p:oleObj name="Visio" r:id="rId4" imgW="3928543" imgH="3669489"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41" y="3260948"/>
                        <a:ext cx="3055987" cy="2856992"/>
                      </a:xfrm>
                      <a:prstGeom prst="rect">
                        <a:avLst/>
                      </a:prstGeom>
                      <a:noFill/>
                    </p:spPr>
                  </p:pic>
                </p:oleObj>
              </mc:Fallback>
            </mc:AlternateContent>
          </a:graphicData>
        </a:graphic>
      </p:graphicFrame>
      <p:sp>
        <p:nvSpPr>
          <p:cNvPr id="10"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2441244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Beamforming</a:t>
            </a:r>
            <a:endParaRPr lang="ko-KR" altLang="en-US" dirty="0"/>
          </a:p>
        </p:txBody>
      </p:sp>
      <p:sp>
        <p:nvSpPr>
          <p:cNvPr id="3" name="내용 개체 틀 2"/>
          <p:cNvSpPr>
            <a:spLocks noGrp="1"/>
          </p:cNvSpPr>
          <p:nvPr>
            <p:ph idx="1"/>
          </p:nvPr>
        </p:nvSpPr>
        <p:spPr/>
        <p:txBody>
          <a:bodyPr/>
          <a:lstStyle/>
          <a:p>
            <a:r>
              <a:rPr lang="en-US" altLang="ko-KR" sz="2000" dirty="0" smtClean="0"/>
              <a:t>Adaptive BF </a:t>
            </a:r>
            <a:r>
              <a:rPr lang="en-US" altLang="ko-KR" sz="2000" dirty="0"/>
              <a:t>: </a:t>
            </a:r>
            <a:r>
              <a:rPr lang="en-US" altLang="ko-KR" sz="2000" dirty="0" smtClean="0"/>
              <a:t>require </a:t>
            </a:r>
            <a:r>
              <a:rPr lang="en-US" altLang="ko-KR" sz="2000" dirty="0"/>
              <a:t>automatic tracking of signals of moving targets by continuously updating their parameters based on the received signals</a:t>
            </a:r>
          </a:p>
          <a:p>
            <a:pPr lvl="1"/>
            <a:r>
              <a:rPr lang="en-US" altLang="ko-KR" sz="1800" dirty="0" smtClean="0"/>
              <a:t>Control the </a:t>
            </a:r>
            <a:r>
              <a:rPr lang="en-US" altLang="ko-KR" sz="1800" dirty="0"/>
              <a:t>beam direction with an accuracy 1</a:t>
            </a:r>
            <a:r>
              <a:rPr lang="en-US" altLang="ko-KR" sz="1800" dirty="0" smtClean="0"/>
              <a:t>˚</a:t>
            </a:r>
          </a:p>
          <a:p>
            <a:pPr lvl="1"/>
            <a:r>
              <a:rPr lang="en-US" altLang="ko-KR" sz="1800" dirty="0" smtClean="0"/>
              <a:t>Beam </a:t>
            </a:r>
            <a:r>
              <a:rPr lang="en-US" altLang="ko-KR" sz="1800" dirty="0"/>
              <a:t>radiation pattern remains </a:t>
            </a:r>
            <a:r>
              <a:rPr lang="en-US" altLang="ko-KR" sz="1800" dirty="0" smtClean="0"/>
              <a:t>unchanged </a:t>
            </a:r>
            <a:r>
              <a:rPr lang="en-US" altLang="ko-KR" sz="1800" dirty="0"/>
              <a:t>during beam steering </a:t>
            </a:r>
            <a:endParaRPr lang="en-US" altLang="ko-KR" sz="1800" dirty="0" smtClean="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7</a:t>
            </a:fld>
            <a:endParaRPr lang="en-US" altLang="ko-K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8" name="개체 7"/>
          <p:cNvGraphicFramePr>
            <a:graphicFrameLocks noChangeAspect="1"/>
          </p:cNvGraphicFramePr>
          <p:nvPr>
            <p:extLst>
              <p:ext uri="{D42A27DB-BD31-4B8C-83A1-F6EECF244321}">
                <p14:modId xmlns:p14="http://schemas.microsoft.com/office/powerpoint/2010/main" val="2745830439"/>
              </p:ext>
            </p:extLst>
          </p:nvPr>
        </p:nvGraphicFramePr>
        <p:xfrm>
          <a:off x="1475656" y="3573016"/>
          <a:ext cx="6391275" cy="2828925"/>
        </p:xfrm>
        <a:graphic>
          <a:graphicData uri="http://schemas.openxmlformats.org/presentationml/2006/ole">
            <mc:AlternateContent xmlns:mc="http://schemas.openxmlformats.org/markup-compatibility/2006">
              <mc:Choice xmlns:v="urn:schemas-microsoft-com:vml" Requires="v">
                <p:oleObj spid="_x0000_s10332" name="Visio" r:id="rId3" imgW="7436220" imgH="3287138" progId="Visio.Drawing.11">
                  <p:embed/>
                </p:oleObj>
              </mc:Choice>
              <mc:Fallback>
                <p:oleObj name="Visio" r:id="rId3" imgW="7436220" imgH="3287138" progId="Visio.Drawing.11">
                  <p:embed/>
                  <p:pic>
                    <p:nvPicPr>
                      <p:cNvPr id="0" name="Object 1"/>
                      <p:cNvPicPr>
                        <a:picLocks noChangeAspect="1" noChangeArrowheads="1"/>
                      </p:cNvPicPr>
                      <p:nvPr/>
                    </p:nvPicPr>
                    <p:blipFill>
                      <a:blip r:embed="rId4"/>
                      <a:srcRect/>
                      <a:stretch>
                        <a:fillRect/>
                      </a:stretch>
                    </p:blipFill>
                    <p:spPr bwMode="auto">
                      <a:xfrm>
                        <a:off x="1475656" y="3573016"/>
                        <a:ext cx="6391275" cy="282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678610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Beamforming</a:t>
            </a:r>
            <a:endParaRPr lang="ko-KR" altLang="en-US" dirty="0"/>
          </a:p>
        </p:txBody>
      </p:sp>
      <p:sp>
        <p:nvSpPr>
          <p:cNvPr id="3" name="내용 개체 틀 2"/>
          <p:cNvSpPr>
            <a:spLocks noGrp="1"/>
          </p:cNvSpPr>
          <p:nvPr>
            <p:ph idx="1"/>
          </p:nvPr>
        </p:nvSpPr>
        <p:spPr/>
        <p:txBody>
          <a:bodyPr/>
          <a:lstStyle/>
          <a:p>
            <a:r>
              <a:rPr lang="en-US" altLang="ko-KR" sz="2000" dirty="0" smtClean="0"/>
              <a:t>Fixed </a:t>
            </a:r>
            <a:r>
              <a:rPr lang="en-US" altLang="ko-KR" sz="2000" dirty="0"/>
              <a:t>BF : BF parameters are fixed</a:t>
            </a:r>
          </a:p>
          <a:p>
            <a:pPr lvl="1"/>
            <a:r>
              <a:rPr lang="en-US" altLang="ko-KR" sz="1800" dirty="0" smtClean="0"/>
              <a:t>In the case of TX, the </a:t>
            </a:r>
            <a:r>
              <a:rPr lang="en-US" altLang="ko-KR" sz="1800" dirty="0"/>
              <a:t>beam direction of </a:t>
            </a:r>
            <a:r>
              <a:rPr lang="en-US" altLang="ko-KR" sz="1800" i="1" dirty="0"/>
              <a:t>m</a:t>
            </a:r>
            <a:r>
              <a:rPr lang="en-US" altLang="ko-KR" sz="1800" dirty="0"/>
              <a:t>-</a:t>
            </a:r>
            <a:r>
              <a:rPr lang="en-US" altLang="ko-KR" sz="1800" dirty="0" err="1"/>
              <a:t>th</a:t>
            </a:r>
            <a:r>
              <a:rPr lang="en-US" altLang="ko-KR" sz="1800" dirty="0"/>
              <a:t> D-RU and </a:t>
            </a:r>
            <a:r>
              <a:rPr lang="en-US" altLang="ko-KR" sz="1800" i="1" dirty="0"/>
              <a:t>m</a:t>
            </a:r>
            <a:r>
              <a:rPr lang="en-US" altLang="ko-KR" sz="1800" dirty="0"/>
              <a:t>+1-th D-RU is (</a:t>
            </a:r>
            <a:r>
              <a:rPr lang="en-US" altLang="ko-KR" sz="1800" i="1" dirty="0" err="1"/>
              <a:t>d</a:t>
            </a:r>
            <a:r>
              <a:rPr lang="en-US" altLang="ko-KR" sz="1800" i="1" baseline="-25000" dirty="0" err="1"/>
              <a:t>RU</a:t>
            </a:r>
            <a:r>
              <a:rPr lang="en-US" altLang="ko-KR" sz="1800" dirty="0"/>
              <a:t>/2, 0, 0) and the beam direction of </a:t>
            </a:r>
            <a:r>
              <a:rPr lang="en-US" altLang="ko-KR" sz="1800" i="1" dirty="0"/>
              <a:t>m</a:t>
            </a:r>
            <a:r>
              <a:rPr lang="en-US" altLang="ko-KR" sz="1800" dirty="0"/>
              <a:t>+2-th D-RU and </a:t>
            </a:r>
            <a:r>
              <a:rPr lang="en-US" altLang="ko-KR" sz="1800" i="1" dirty="0"/>
              <a:t>m</a:t>
            </a:r>
            <a:r>
              <a:rPr lang="en-US" altLang="ko-KR" sz="1800" dirty="0"/>
              <a:t>+3-th D-RU is (3</a:t>
            </a:r>
            <a:r>
              <a:rPr lang="ko-KR" altLang="ko-KR" sz="1800" dirty="0"/>
              <a:t>∙</a:t>
            </a:r>
            <a:r>
              <a:rPr lang="en-US" altLang="ko-KR" sz="1800" i="1" dirty="0" err="1"/>
              <a:t>d</a:t>
            </a:r>
            <a:r>
              <a:rPr lang="en-US" altLang="ko-KR" sz="1800" i="1" baseline="-25000" dirty="0" err="1"/>
              <a:t>RU</a:t>
            </a:r>
            <a:r>
              <a:rPr lang="en-US" altLang="ko-KR" sz="1800" dirty="0"/>
              <a:t>/2, 0, 0</a:t>
            </a:r>
            <a:r>
              <a:rPr lang="en-US" altLang="ko-KR" sz="1800" dirty="0" smtClean="0"/>
              <a:t>)</a:t>
            </a:r>
          </a:p>
          <a:p>
            <a:pPr lvl="1"/>
            <a:r>
              <a:rPr lang="en-US" altLang="ko-KR" sz="1800" dirty="0"/>
              <a:t>In the case of </a:t>
            </a:r>
            <a:r>
              <a:rPr lang="en-US" altLang="ko-KR" sz="1800" dirty="0" smtClean="0"/>
              <a:t>RX</a:t>
            </a:r>
            <a:r>
              <a:rPr lang="en-US" altLang="ko-KR" sz="1800" dirty="0"/>
              <a:t>, the beam directions of T-RU 1 and T-RU 2 are simply set to direct in the negative and positive direction of the x-axis respectively</a:t>
            </a:r>
            <a:endParaRPr lang="ko-KR" altLang="en-US" sz="1800" dirty="0"/>
          </a:p>
        </p:txBody>
      </p:sp>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8</a:t>
            </a:fld>
            <a:endParaRPr lang="en-US" altLang="ko-KR"/>
          </a:p>
        </p:txBody>
      </p:sp>
      <p:graphicFrame>
        <p:nvGraphicFramePr>
          <p:cNvPr id="7" name="개체 6"/>
          <p:cNvGraphicFramePr>
            <a:graphicFrameLocks noChangeAspect="1"/>
          </p:cNvGraphicFramePr>
          <p:nvPr>
            <p:extLst>
              <p:ext uri="{D42A27DB-BD31-4B8C-83A1-F6EECF244321}">
                <p14:modId xmlns:p14="http://schemas.microsoft.com/office/powerpoint/2010/main" val="3337229557"/>
              </p:ext>
            </p:extLst>
          </p:nvPr>
        </p:nvGraphicFramePr>
        <p:xfrm>
          <a:off x="1476375" y="3573463"/>
          <a:ext cx="6391275" cy="2828925"/>
        </p:xfrm>
        <a:graphic>
          <a:graphicData uri="http://schemas.openxmlformats.org/presentationml/2006/ole">
            <mc:AlternateContent xmlns:mc="http://schemas.openxmlformats.org/markup-compatibility/2006">
              <mc:Choice xmlns:v="urn:schemas-microsoft-com:vml" Requires="v">
                <p:oleObj spid="_x0000_s11300" name="Visio" r:id="rId3" imgW="7436220" imgH="3287138" progId="Visio.Drawing.11">
                  <p:embed/>
                </p:oleObj>
              </mc:Choice>
              <mc:Fallback>
                <p:oleObj name="Visio" r:id="rId3" imgW="7436220" imgH="3287138" progId="Visio.Drawing.11">
                  <p:embed/>
                  <p:pic>
                    <p:nvPicPr>
                      <p:cNvPr id="0" name="개체 7"/>
                      <p:cNvPicPr>
                        <a:picLocks noChangeAspect="1" noChangeArrowheads="1"/>
                      </p:cNvPicPr>
                      <p:nvPr/>
                    </p:nvPicPr>
                    <p:blipFill>
                      <a:blip r:embed="rId4"/>
                      <a:srcRect/>
                      <a:stretch>
                        <a:fillRect/>
                      </a:stretch>
                    </p:blipFill>
                    <p:spPr bwMode="auto">
                      <a:xfrm>
                        <a:off x="1476375" y="3573463"/>
                        <a:ext cx="63912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2159270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lstStyle/>
              <a:p>
                <a:r>
                  <a:rPr lang="en-US" altLang="ko-KR" sz="2400" dirty="0" smtClean="0"/>
                  <a:t>Simulation scenarios</a:t>
                </a:r>
              </a:p>
              <a:p>
                <a:pPr lvl="1"/>
                <a:r>
                  <a:rPr lang="en-US" altLang="ko-KR" sz="2000" dirty="0"/>
                  <a:t>adaptive BF (BS) + adaptive BF (TE)</a:t>
                </a:r>
              </a:p>
              <a:p>
                <a:pPr lvl="1"/>
                <a:r>
                  <a:rPr lang="en-US" altLang="ko-KR" sz="2000" dirty="0"/>
                  <a:t>fixed BF (BS) + fixed BF (TE)</a:t>
                </a:r>
              </a:p>
              <a:p>
                <a:pPr lvl="1"/>
                <a:r>
                  <a:rPr lang="en-US" altLang="ko-KR" sz="2000" dirty="0"/>
                  <a:t>fixed BF (BS) + adaptive BF (TE</a:t>
                </a:r>
                <a:r>
                  <a:rPr lang="en-US" altLang="ko-KR" sz="2000" dirty="0" smtClean="0"/>
                  <a:t>)</a:t>
                </a:r>
              </a:p>
              <a:p>
                <a:pPr lvl="3"/>
                <a:endParaRPr lang="en-US" altLang="ko-KR" sz="1200" dirty="0" smtClean="0"/>
              </a:p>
              <a:p>
                <a:r>
                  <a:rPr lang="en-US" altLang="ko-KR" sz="2400" dirty="0" smtClean="0"/>
                  <a:t>Performance evaluation</a:t>
                </a:r>
              </a:p>
              <a:p>
                <a:pPr lvl="1"/>
                <a:r>
                  <a:rPr lang="en-US" altLang="ko-KR" sz="2000" dirty="0"/>
                  <a:t>received signal </a:t>
                </a:r>
                <a:r>
                  <a:rPr lang="en-US" altLang="ko-KR" sz="2000" dirty="0" smtClean="0"/>
                  <a:t>quality</a:t>
                </a:r>
              </a:p>
              <a:p>
                <a:pPr lvl="2"/>
                <a14:m>
                  <m:oMath xmlns:m="http://schemas.openxmlformats.org/officeDocument/2006/math">
                    <m:sSub>
                      <m:sSubPr>
                        <m:ctrlPr>
                          <a:rPr lang="en-US" altLang="ko-KR" sz="1600" b="0" i="1" smtClean="0">
                            <a:latin typeface="Cambria Math"/>
                          </a:rPr>
                        </m:ctrlPr>
                      </m:sSubPr>
                      <m:e>
                        <m:r>
                          <a:rPr lang="en-US" altLang="ko-KR" sz="1600" b="0" i="1" smtClean="0">
                            <a:latin typeface="Cambria Math"/>
                          </a:rPr>
                          <m:t>𝑆𝐼𝑁𝑅</m:t>
                        </m:r>
                      </m:e>
                      <m:sub>
                        <m:r>
                          <a:rPr lang="en-US" altLang="ko-KR" sz="1600" b="0" i="1" smtClean="0">
                            <a:latin typeface="Cambria Math"/>
                          </a:rPr>
                          <m:t>𝑑𝐵</m:t>
                        </m:r>
                      </m:sub>
                    </m:sSub>
                    <m:d>
                      <m:dPr>
                        <m:ctrlPr>
                          <a:rPr lang="en-US" altLang="ko-KR" sz="1600" b="0" i="1" smtClean="0">
                            <a:latin typeface="Cambria Math"/>
                          </a:rPr>
                        </m:ctrlPr>
                      </m:dPr>
                      <m:e>
                        <m:r>
                          <a:rPr lang="en-US" altLang="ko-KR" sz="1600" b="0" i="1" smtClean="0">
                            <a:latin typeface="Cambria Math"/>
                          </a:rPr>
                          <m:t>1</m:t>
                        </m:r>
                      </m:e>
                    </m:d>
                    <m:r>
                      <a:rPr lang="en-US" altLang="ko-KR" sz="1600" b="0" i="1" smtClean="0">
                        <a:latin typeface="Cambria Math"/>
                      </a:rPr>
                      <m:t>=10</m:t>
                    </m:r>
                    <m:sSub>
                      <m:sSubPr>
                        <m:ctrlPr>
                          <a:rPr lang="en-US" altLang="ko-KR" sz="1600" b="0" i="1" smtClean="0">
                            <a:latin typeface="Cambria Math"/>
                          </a:rPr>
                        </m:ctrlPr>
                      </m:sSubPr>
                      <m:e>
                        <m:r>
                          <a:rPr lang="en-US" altLang="ko-KR" sz="1600" i="1">
                            <a:latin typeface="Cambria Math"/>
                          </a:rPr>
                          <m:t>𝑙𝑜𝑔</m:t>
                        </m:r>
                      </m:e>
                      <m:sub>
                        <m:r>
                          <a:rPr lang="en-US" altLang="ko-KR" sz="1600" b="0" i="1" smtClean="0">
                            <a:latin typeface="Cambria Math"/>
                          </a:rPr>
                          <m:t>10</m:t>
                        </m:r>
                      </m:sub>
                    </m:sSub>
                    <m:d>
                      <m:dPr>
                        <m:ctrlPr>
                          <a:rPr lang="en-US" altLang="ko-KR" sz="1600" b="0" i="1" smtClean="0">
                            <a:latin typeface="Cambria Math"/>
                          </a:rPr>
                        </m:ctrlPr>
                      </m:dPr>
                      <m:e>
                        <m:f>
                          <m:fPr>
                            <m:ctrlPr>
                              <a:rPr lang="en-US" altLang="ko-KR" sz="1600" i="1">
                                <a:latin typeface="Cambria Math"/>
                              </a:rPr>
                            </m:ctrlPr>
                          </m:fPr>
                          <m:num>
                            <m:r>
                              <a:rPr lang="en-US" altLang="ko-KR" sz="1600" b="0" i="1" smtClean="0">
                                <a:latin typeface="Cambria Math"/>
                              </a:rPr>
                              <m:t>𝑆𝑁𝑅</m:t>
                            </m:r>
                            <m:d>
                              <m:dPr>
                                <m:ctrlPr>
                                  <a:rPr lang="en-US" altLang="ko-KR" sz="1600" i="1">
                                    <a:latin typeface="Cambria Math"/>
                                  </a:rPr>
                                </m:ctrlPr>
                              </m:dPr>
                              <m:e>
                                <m:r>
                                  <a:rPr lang="en-US" altLang="ko-KR" sz="1600" b="0" i="1" smtClean="0">
                                    <a:latin typeface="Cambria Math"/>
                                  </a:rPr>
                                  <m:t>1,</m:t>
                                </m:r>
                                <m:r>
                                  <a:rPr lang="en-US" altLang="ko-KR" sz="1600" i="1">
                                    <a:latin typeface="Cambria Math"/>
                                  </a:rPr>
                                  <m:t>1</m:t>
                                </m:r>
                              </m:e>
                            </m:d>
                          </m:num>
                          <m:den>
                            <m:r>
                              <a:rPr lang="en-US" altLang="ko-KR" sz="1600" b="0" i="1" smtClean="0">
                                <a:latin typeface="Cambria Math"/>
                              </a:rPr>
                              <m:t>𝑆𝑁𝑅</m:t>
                            </m:r>
                            <m:d>
                              <m:dPr>
                                <m:ctrlPr>
                                  <a:rPr lang="en-US" altLang="ko-KR" sz="1600" i="1">
                                    <a:latin typeface="Cambria Math"/>
                                  </a:rPr>
                                </m:ctrlPr>
                              </m:dPr>
                              <m:e>
                                <m:r>
                                  <a:rPr lang="en-US" altLang="ko-KR" sz="1600" b="0" i="1" smtClean="0">
                                    <a:latin typeface="Cambria Math"/>
                                  </a:rPr>
                                  <m:t>2,</m:t>
                                </m:r>
                                <m:r>
                                  <a:rPr lang="en-US" altLang="ko-KR" sz="1600" i="1">
                                    <a:latin typeface="Cambria Math"/>
                                  </a:rPr>
                                  <m:t>1</m:t>
                                </m:r>
                              </m:e>
                            </m:d>
                            <m:r>
                              <a:rPr lang="en-US" altLang="ko-KR" sz="1600" b="0" i="1" smtClean="0">
                                <a:latin typeface="Cambria Math"/>
                              </a:rPr>
                              <m:t>+1</m:t>
                            </m:r>
                          </m:den>
                        </m:f>
                      </m:e>
                    </m:d>
                  </m:oMath>
                </a14:m>
                <a:r>
                  <a:rPr lang="en-US" altLang="ko-KR" sz="1600" b="0" i="1" dirty="0" smtClean="0">
                    <a:latin typeface="Cambria Math"/>
                  </a:rPr>
                  <a:t>, </a:t>
                </a:r>
                <a14:m>
                  <m:oMath xmlns:m="http://schemas.openxmlformats.org/officeDocument/2006/math">
                    <m:sSub>
                      <m:sSubPr>
                        <m:ctrlPr>
                          <a:rPr lang="en-US" altLang="ko-KR" sz="1600" i="1">
                            <a:latin typeface="Cambria Math"/>
                          </a:rPr>
                        </m:ctrlPr>
                      </m:sSubPr>
                      <m:e>
                        <m:r>
                          <a:rPr lang="en-US" altLang="ko-KR" sz="1600" i="1">
                            <a:latin typeface="Cambria Math"/>
                          </a:rPr>
                          <m:t>𝑆𝐼𝑁𝑅</m:t>
                        </m:r>
                      </m:e>
                      <m:sub>
                        <m:r>
                          <a:rPr lang="en-US" altLang="ko-KR" sz="1600" i="1">
                            <a:latin typeface="Cambria Math"/>
                          </a:rPr>
                          <m:t>𝑑𝐵</m:t>
                        </m:r>
                      </m:sub>
                    </m:sSub>
                    <m:d>
                      <m:dPr>
                        <m:ctrlPr>
                          <a:rPr lang="en-US" altLang="ko-KR" sz="1600" i="1">
                            <a:latin typeface="Cambria Math"/>
                          </a:rPr>
                        </m:ctrlPr>
                      </m:dPr>
                      <m:e>
                        <m:r>
                          <a:rPr lang="en-US" altLang="ko-KR" sz="1600" b="0" i="1" smtClean="0">
                            <a:latin typeface="Cambria Math"/>
                          </a:rPr>
                          <m:t>2</m:t>
                        </m:r>
                      </m:e>
                    </m:d>
                    <m:r>
                      <a:rPr lang="en-US" altLang="ko-KR" sz="1600" i="1">
                        <a:latin typeface="Cambria Math"/>
                      </a:rPr>
                      <m:t>=10</m:t>
                    </m:r>
                    <m:sSub>
                      <m:sSubPr>
                        <m:ctrlPr>
                          <a:rPr lang="en-US" altLang="ko-KR" sz="1600" i="1">
                            <a:latin typeface="Cambria Math"/>
                          </a:rPr>
                        </m:ctrlPr>
                      </m:sSubPr>
                      <m:e>
                        <m:r>
                          <a:rPr lang="en-US" altLang="ko-KR" sz="1600" i="1">
                            <a:latin typeface="Cambria Math"/>
                          </a:rPr>
                          <m:t>𝑙𝑜𝑔</m:t>
                        </m:r>
                      </m:e>
                      <m:sub>
                        <m:r>
                          <a:rPr lang="en-US" altLang="ko-KR" sz="1600" i="1">
                            <a:latin typeface="Cambria Math"/>
                          </a:rPr>
                          <m:t>10</m:t>
                        </m:r>
                      </m:sub>
                    </m:sSub>
                    <m:d>
                      <m:dPr>
                        <m:ctrlPr>
                          <a:rPr lang="en-US" altLang="ko-KR" sz="1600" i="1">
                            <a:latin typeface="Cambria Math"/>
                          </a:rPr>
                        </m:ctrlPr>
                      </m:dPr>
                      <m:e>
                        <m:f>
                          <m:fPr>
                            <m:ctrlPr>
                              <a:rPr lang="en-US" altLang="ko-KR" sz="1600" i="1">
                                <a:latin typeface="Cambria Math"/>
                              </a:rPr>
                            </m:ctrlPr>
                          </m:fPr>
                          <m:num>
                            <m:r>
                              <a:rPr lang="en-US" altLang="ko-KR" sz="1600" i="1">
                                <a:latin typeface="Cambria Math"/>
                              </a:rPr>
                              <m:t>𝑆𝑁𝑅</m:t>
                            </m:r>
                            <m:d>
                              <m:dPr>
                                <m:ctrlPr>
                                  <a:rPr lang="en-US" altLang="ko-KR" sz="1600" i="1">
                                    <a:latin typeface="Cambria Math"/>
                                  </a:rPr>
                                </m:ctrlPr>
                              </m:dPr>
                              <m:e>
                                <m:r>
                                  <a:rPr lang="en-US" altLang="ko-KR" sz="1600" b="0" i="1" smtClean="0">
                                    <a:latin typeface="Cambria Math"/>
                                  </a:rPr>
                                  <m:t>2</m:t>
                                </m:r>
                                <m:r>
                                  <a:rPr lang="en-US" altLang="ko-KR" sz="1600" i="1">
                                    <a:latin typeface="Cambria Math"/>
                                  </a:rPr>
                                  <m:t>,</m:t>
                                </m:r>
                                <m:r>
                                  <a:rPr lang="en-US" altLang="ko-KR" sz="1600" b="0" i="1" smtClean="0">
                                    <a:latin typeface="Cambria Math"/>
                                  </a:rPr>
                                  <m:t>2</m:t>
                                </m:r>
                              </m:e>
                            </m:d>
                          </m:num>
                          <m:den>
                            <m:r>
                              <a:rPr lang="en-US" altLang="ko-KR" sz="1600" i="1">
                                <a:latin typeface="Cambria Math"/>
                              </a:rPr>
                              <m:t>𝑆𝑁𝑅</m:t>
                            </m:r>
                            <m:d>
                              <m:dPr>
                                <m:ctrlPr>
                                  <a:rPr lang="en-US" altLang="ko-KR" sz="1600" i="1">
                                    <a:latin typeface="Cambria Math"/>
                                  </a:rPr>
                                </m:ctrlPr>
                              </m:dPr>
                              <m:e>
                                <m:r>
                                  <a:rPr lang="en-US" altLang="ko-KR" sz="1600" b="0" i="1" smtClean="0">
                                    <a:latin typeface="Cambria Math"/>
                                  </a:rPr>
                                  <m:t>1</m:t>
                                </m:r>
                                <m:r>
                                  <a:rPr lang="en-US" altLang="ko-KR" sz="1600" i="1">
                                    <a:latin typeface="Cambria Math"/>
                                  </a:rPr>
                                  <m:t>,</m:t>
                                </m:r>
                                <m:r>
                                  <a:rPr lang="en-US" altLang="ko-KR" sz="1600" b="0" i="1" smtClean="0">
                                    <a:latin typeface="Cambria Math"/>
                                  </a:rPr>
                                  <m:t>2</m:t>
                                </m:r>
                              </m:e>
                            </m:d>
                            <m:r>
                              <a:rPr lang="en-US" altLang="ko-KR" sz="1600" i="1">
                                <a:latin typeface="Cambria Math"/>
                              </a:rPr>
                              <m:t>+1</m:t>
                            </m:r>
                          </m:den>
                        </m:f>
                      </m:e>
                    </m:d>
                  </m:oMath>
                </a14:m>
                <a:endParaRPr lang="en-US" altLang="ko-KR" sz="1600" dirty="0" smtClean="0"/>
              </a:p>
              <a:p>
                <a:pPr lvl="3"/>
                <a14:m>
                  <m:oMath xmlns:m="http://schemas.openxmlformats.org/officeDocument/2006/math">
                    <m:r>
                      <a:rPr lang="en-US" altLang="ko-KR" sz="1400" b="0" i="1" smtClean="0">
                        <a:latin typeface="Cambria Math"/>
                      </a:rPr>
                      <m:t>𝑆𝐼𝑁𝑅</m:t>
                    </m:r>
                    <m:d>
                      <m:dPr>
                        <m:ctrlPr>
                          <a:rPr lang="en-US" altLang="ko-KR" sz="1400" i="1">
                            <a:latin typeface="Cambria Math"/>
                          </a:rPr>
                        </m:ctrlPr>
                      </m:dPr>
                      <m:e>
                        <m:r>
                          <a:rPr lang="en-US" altLang="ko-KR" sz="1400" b="0" i="1" smtClean="0">
                            <a:latin typeface="Cambria Math"/>
                          </a:rPr>
                          <m:t>𝑛</m:t>
                        </m:r>
                      </m:e>
                    </m:d>
                    <m:r>
                      <a:rPr lang="en-US" altLang="ko-KR" sz="1400" b="0" i="1" smtClean="0">
                        <a:latin typeface="Cambria Math"/>
                      </a:rPr>
                      <m:t>=</m:t>
                    </m:r>
                    <m:f>
                      <m:fPr>
                        <m:ctrlPr>
                          <a:rPr lang="en-US" altLang="ko-KR" sz="1400" i="1">
                            <a:latin typeface="Cambria Math"/>
                          </a:rPr>
                        </m:ctrlPr>
                      </m:fPr>
                      <m:num>
                        <m:sSub>
                          <m:sSubPr>
                            <m:ctrlPr>
                              <a:rPr lang="en-US" altLang="ko-KR" sz="1400" i="1">
                                <a:latin typeface="Cambria Math"/>
                              </a:rPr>
                            </m:ctrlPr>
                          </m:sSubPr>
                          <m:e>
                            <m:r>
                              <a:rPr lang="en-US" altLang="ko-KR" sz="1400" b="0" i="1" smtClean="0">
                                <a:latin typeface="Cambria Math"/>
                              </a:rPr>
                              <m:t>𝑃</m:t>
                            </m:r>
                          </m:e>
                          <m:sub>
                            <m:r>
                              <a:rPr lang="en-US" altLang="ko-KR" sz="1400" b="0" i="1" smtClean="0">
                                <a:latin typeface="Cambria Math"/>
                              </a:rPr>
                              <m:t>𝑅𝑋</m:t>
                            </m:r>
                            <m:r>
                              <a:rPr lang="en-US" altLang="ko-KR" sz="1400" b="0" i="1" smtClean="0">
                                <a:latin typeface="Cambria Math"/>
                              </a:rPr>
                              <m:t>,</m:t>
                            </m:r>
                            <m:r>
                              <a:rPr lang="en-US" altLang="ko-KR" sz="1400" i="1">
                                <a:latin typeface="Cambria Math"/>
                              </a:rPr>
                              <m:t>𝐷</m:t>
                            </m:r>
                          </m:sub>
                        </m:sSub>
                        <m:d>
                          <m:dPr>
                            <m:ctrlPr>
                              <a:rPr lang="en-US" altLang="ko-KR" sz="1400" i="1">
                                <a:latin typeface="Cambria Math"/>
                              </a:rPr>
                            </m:ctrlPr>
                          </m:dPr>
                          <m:e>
                            <m:r>
                              <a:rPr lang="en-US" altLang="ko-KR" sz="1400" i="1">
                                <a:latin typeface="Cambria Math"/>
                              </a:rPr>
                              <m:t>𝑛</m:t>
                            </m:r>
                          </m:e>
                        </m:d>
                      </m:num>
                      <m:den>
                        <m:sSub>
                          <m:sSubPr>
                            <m:ctrlPr>
                              <a:rPr lang="en-US" altLang="ko-KR" sz="1400" i="1">
                                <a:latin typeface="Cambria Math"/>
                              </a:rPr>
                            </m:ctrlPr>
                          </m:sSubPr>
                          <m:e>
                            <m:r>
                              <a:rPr lang="en-US" altLang="ko-KR" sz="1400" i="1">
                                <a:latin typeface="Cambria Math"/>
                              </a:rPr>
                              <m:t>𝑃</m:t>
                            </m:r>
                          </m:e>
                          <m:sub>
                            <m:r>
                              <a:rPr lang="en-US" altLang="ko-KR" sz="1400" i="1">
                                <a:latin typeface="Cambria Math"/>
                              </a:rPr>
                              <m:t>𝑅𝑋</m:t>
                            </m:r>
                            <m:r>
                              <a:rPr lang="en-US" altLang="ko-KR" sz="1400" i="1">
                                <a:latin typeface="Cambria Math"/>
                              </a:rPr>
                              <m:t>,</m:t>
                            </m:r>
                            <m:r>
                              <a:rPr lang="en-US" altLang="ko-KR" sz="1400" b="0" i="1" smtClean="0">
                                <a:latin typeface="Cambria Math"/>
                              </a:rPr>
                              <m:t>𝐼</m:t>
                            </m:r>
                          </m:sub>
                        </m:sSub>
                        <m:d>
                          <m:dPr>
                            <m:ctrlPr>
                              <a:rPr lang="en-US" altLang="ko-KR" sz="1400" i="1">
                                <a:latin typeface="Cambria Math"/>
                              </a:rPr>
                            </m:ctrlPr>
                          </m:dPr>
                          <m:e>
                            <m:r>
                              <a:rPr lang="en-US" altLang="ko-KR" sz="1400" i="1">
                                <a:latin typeface="Cambria Math"/>
                              </a:rPr>
                              <m:t>𝑛</m:t>
                            </m:r>
                          </m:e>
                        </m:d>
                        <m:r>
                          <a:rPr lang="en-US" altLang="ko-KR" sz="1400" i="1">
                            <a:latin typeface="Cambria Math"/>
                          </a:rPr>
                          <m:t>+</m:t>
                        </m:r>
                        <m:sSub>
                          <m:sSubPr>
                            <m:ctrlPr>
                              <a:rPr lang="en-US" altLang="ko-KR" sz="1400" i="1">
                                <a:latin typeface="Cambria Math"/>
                              </a:rPr>
                            </m:ctrlPr>
                          </m:sSubPr>
                          <m:e>
                            <m:r>
                              <a:rPr lang="en-US" altLang="ko-KR" sz="1400" i="1">
                                <a:latin typeface="Cambria Math"/>
                              </a:rPr>
                              <m:t>𝑁</m:t>
                            </m:r>
                          </m:e>
                          <m:sub>
                            <m:r>
                              <a:rPr lang="en-US" altLang="ko-KR" sz="1400" i="1">
                                <a:latin typeface="Cambria Math"/>
                              </a:rPr>
                              <m:t>𝐹𝐿</m:t>
                            </m:r>
                          </m:sub>
                        </m:sSub>
                        <m:d>
                          <m:dPr>
                            <m:ctrlPr>
                              <a:rPr lang="en-US" altLang="ko-KR" sz="1400" i="1">
                                <a:latin typeface="Cambria Math"/>
                              </a:rPr>
                            </m:ctrlPr>
                          </m:dPr>
                          <m:e>
                            <m:r>
                              <a:rPr lang="en-US" altLang="ko-KR" sz="1400" i="1">
                                <a:latin typeface="Cambria Math"/>
                              </a:rPr>
                              <m:t>𝑛</m:t>
                            </m:r>
                          </m:e>
                        </m:d>
                      </m:den>
                    </m:f>
                  </m:oMath>
                </a14:m>
                <a:r>
                  <a:rPr lang="en-US" altLang="ko-KR" sz="1400" i="1" dirty="0" smtClean="0">
                    <a:latin typeface="Cambria Math"/>
                  </a:rPr>
                  <a:t>=</a:t>
                </a:r>
                <a14:m>
                  <m:oMath xmlns:m="http://schemas.openxmlformats.org/officeDocument/2006/math">
                    <m:f>
                      <m:fPr>
                        <m:ctrlPr>
                          <a:rPr lang="en-US" altLang="ko-KR" sz="1400" i="1">
                            <a:latin typeface="Cambria Math"/>
                          </a:rPr>
                        </m:ctrlPr>
                      </m:fPr>
                      <m:num>
                        <m:sSub>
                          <m:sSubPr>
                            <m:ctrlPr>
                              <a:rPr lang="en-US" altLang="ko-KR" sz="1400" i="1" smtClean="0">
                                <a:latin typeface="Cambria Math"/>
                              </a:rPr>
                            </m:ctrlPr>
                          </m:sSubPr>
                          <m:e>
                            <m:r>
                              <a:rPr lang="en-US" altLang="ko-KR" sz="1400" b="0" i="1" smtClean="0">
                                <a:latin typeface="Cambria Math"/>
                              </a:rPr>
                              <m:t>𝑆𝑁𝑅</m:t>
                            </m:r>
                          </m:e>
                          <m:sub>
                            <m:r>
                              <a:rPr lang="en-US" altLang="ko-KR" sz="1400" b="0" i="1" smtClean="0">
                                <a:latin typeface="Cambria Math"/>
                              </a:rPr>
                              <m:t>𝐷</m:t>
                            </m:r>
                          </m:sub>
                        </m:sSub>
                        <m:d>
                          <m:dPr>
                            <m:ctrlPr>
                              <a:rPr lang="en-US" altLang="ko-KR" sz="1400" i="1">
                                <a:latin typeface="Cambria Math"/>
                              </a:rPr>
                            </m:ctrlPr>
                          </m:dPr>
                          <m:e>
                            <m:r>
                              <a:rPr lang="en-US" altLang="ko-KR" sz="1400" b="0" i="1" smtClean="0">
                                <a:latin typeface="Cambria Math"/>
                              </a:rPr>
                              <m:t>𝑛</m:t>
                            </m:r>
                          </m:e>
                        </m:d>
                      </m:num>
                      <m:den>
                        <m:sSub>
                          <m:sSubPr>
                            <m:ctrlPr>
                              <a:rPr lang="en-US" altLang="ko-KR" sz="1400" i="1">
                                <a:latin typeface="Cambria Math"/>
                              </a:rPr>
                            </m:ctrlPr>
                          </m:sSubPr>
                          <m:e>
                            <m:r>
                              <a:rPr lang="en-US" altLang="ko-KR" sz="1400" i="1">
                                <a:latin typeface="Cambria Math"/>
                              </a:rPr>
                              <m:t>𝑆𝑁𝑅</m:t>
                            </m:r>
                          </m:e>
                          <m:sub>
                            <m:r>
                              <a:rPr lang="en-US" altLang="ko-KR" sz="1400" b="0" i="1" smtClean="0">
                                <a:latin typeface="Cambria Math"/>
                              </a:rPr>
                              <m:t>𝐼</m:t>
                            </m:r>
                          </m:sub>
                        </m:sSub>
                        <m:d>
                          <m:dPr>
                            <m:ctrlPr>
                              <a:rPr lang="en-US" altLang="ko-KR" sz="1400" i="1">
                                <a:latin typeface="Cambria Math"/>
                              </a:rPr>
                            </m:ctrlPr>
                          </m:dPr>
                          <m:e>
                            <m:r>
                              <a:rPr lang="en-US" altLang="ko-KR" sz="1400" b="0" i="1" smtClean="0">
                                <a:latin typeface="Cambria Math"/>
                              </a:rPr>
                              <m:t>𝑛</m:t>
                            </m:r>
                          </m:e>
                        </m:d>
                        <m:r>
                          <a:rPr lang="en-US" altLang="ko-KR" sz="1400" i="1">
                            <a:latin typeface="Cambria Math"/>
                          </a:rPr>
                          <m:t>+1</m:t>
                        </m:r>
                      </m:den>
                    </m:f>
                  </m:oMath>
                </a14:m>
                <a:endParaRPr lang="en-US" altLang="ko-KR" sz="1400" i="1" dirty="0" smtClean="0">
                  <a:latin typeface="Cambria Math"/>
                </a:endParaRPr>
              </a:p>
              <a:p>
                <a:pPr lvl="3"/>
                <a14:m>
                  <m:oMath xmlns:m="http://schemas.openxmlformats.org/officeDocument/2006/math">
                    <m:sSub>
                      <m:sSubPr>
                        <m:ctrlPr>
                          <a:rPr lang="en-US" altLang="ko-KR" sz="1400" i="1">
                            <a:latin typeface="Cambria Math"/>
                          </a:rPr>
                        </m:ctrlPr>
                      </m:sSubPr>
                      <m:e>
                        <m:r>
                          <a:rPr lang="en-US" altLang="ko-KR" sz="1400" i="1">
                            <a:latin typeface="Cambria Math"/>
                          </a:rPr>
                          <m:t>𝑆𝑁𝑅</m:t>
                        </m:r>
                      </m:e>
                      <m:sub>
                        <m:r>
                          <a:rPr lang="en-US" altLang="ko-KR" sz="1400" i="1">
                            <a:latin typeface="Cambria Math"/>
                          </a:rPr>
                          <m:t>𝑑𝐵</m:t>
                        </m:r>
                      </m:sub>
                    </m:sSub>
                    <m:d>
                      <m:dPr>
                        <m:ctrlPr>
                          <a:rPr lang="en-US" altLang="ko-KR" sz="1400" i="1">
                            <a:latin typeface="Cambria Math"/>
                          </a:rPr>
                        </m:ctrlPr>
                      </m:dPr>
                      <m:e>
                        <m:r>
                          <a:rPr lang="en-US" altLang="ko-KR" sz="1400" i="1">
                            <a:latin typeface="Cambria Math"/>
                          </a:rPr>
                          <m:t>𝑚</m:t>
                        </m:r>
                        <m:r>
                          <a:rPr lang="en-US" altLang="ko-KR" sz="1400" i="1">
                            <a:latin typeface="Cambria Math"/>
                          </a:rPr>
                          <m:t>,</m:t>
                        </m:r>
                        <m:r>
                          <a:rPr lang="en-US" altLang="ko-KR" sz="1400" i="1">
                            <a:latin typeface="Cambria Math"/>
                          </a:rPr>
                          <m:t>𝑛</m:t>
                        </m:r>
                      </m:e>
                    </m:d>
                    <m:r>
                      <a:rPr lang="en-US" altLang="ko-KR" sz="1400" i="1">
                        <a:latin typeface="Cambria Math"/>
                      </a:rPr>
                      <m:t>=</m:t>
                    </m:r>
                    <m:sSub>
                      <m:sSubPr>
                        <m:ctrlPr>
                          <a:rPr lang="en-US" altLang="ko-KR" sz="1400" i="1">
                            <a:latin typeface="Cambria Math"/>
                          </a:rPr>
                        </m:ctrlPr>
                      </m:sSubPr>
                      <m:e>
                        <m:r>
                          <a:rPr lang="en-US" altLang="ko-KR" sz="1400" i="1">
                            <a:latin typeface="Cambria Math"/>
                          </a:rPr>
                          <m:t>𝑅𝑆𝑆</m:t>
                        </m:r>
                      </m:e>
                      <m:sub>
                        <m:r>
                          <a:rPr lang="en-US" altLang="ko-KR" sz="1400" i="1">
                            <a:latin typeface="Cambria Math"/>
                          </a:rPr>
                          <m:t>𝑑𝐵𝑚</m:t>
                        </m:r>
                      </m:sub>
                    </m:sSub>
                    <m:d>
                      <m:dPr>
                        <m:ctrlPr>
                          <a:rPr lang="en-US" altLang="ko-KR" sz="1400" i="1">
                            <a:latin typeface="Cambria Math"/>
                          </a:rPr>
                        </m:ctrlPr>
                      </m:dPr>
                      <m:e>
                        <m:r>
                          <a:rPr lang="en-US" altLang="ko-KR" sz="1400" i="1">
                            <a:latin typeface="Cambria Math"/>
                          </a:rPr>
                          <m:t>𝑚</m:t>
                        </m:r>
                        <m:r>
                          <a:rPr lang="en-US" altLang="ko-KR" sz="1400" i="1">
                            <a:latin typeface="Cambria Math"/>
                          </a:rPr>
                          <m:t>,</m:t>
                        </m:r>
                        <m:r>
                          <a:rPr lang="en-US" altLang="ko-KR" sz="1400" i="1">
                            <a:latin typeface="Cambria Math"/>
                          </a:rPr>
                          <m:t>𝑛</m:t>
                        </m:r>
                      </m:e>
                    </m:d>
                    <m:r>
                      <a:rPr lang="en-US" altLang="ko-KR" sz="1400" i="1">
                        <a:latin typeface="Cambria Math"/>
                      </a:rPr>
                      <m:t>−</m:t>
                    </m:r>
                    <m:sSub>
                      <m:sSubPr>
                        <m:ctrlPr>
                          <a:rPr lang="en-US" altLang="ko-KR" sz="1400" i="1">
                            <a:latin typeface="Cambria Math"/>
                          </a:rPr>
                        </m:ctrlPr>
                      </m:sSubPr>
                      <m:e>
                        <m:r>
                          <a:rPr lang="en-US" altLang="ko-KR" sz="1400" i="1">
                            <a:latin typeface="Cambria Math"/>
                          </a:rPr>
                          <m:t>𝑁</m:t>
                        </m:r>
                      </m:e>
                      <m:sub>
                        <m:r>
                          <a:rPr lang="en-US" altLang="ko-KR" sz="1400" i="1">
                            <a:latin typeface="Cambria Math"/>
                          </a:rPr>
                          <m:t>𝐹𝐿</m:t>
                        </m:r>
                        <m:r>
                          <a:rPr lang="en-US" altLang="ko-KR" sz="1400" i="1">
                            <a:latin typeface="Cambria Math"/>
                          </a:rPr>
                          <m:t>,</m:t>
                        </m:r>
                        <m:r>
                          <a:rPr lang="en-US" altLang="ko-KR" sz="1400" i="1">
                            <a:latin typeface="Cambria Math"/>
                          </a:rPr>
                          <m:t>𝑑𝐵𝑚</m:t>
                        </m:r>
                      </m:sub>
                    </m:sSub>
                    <m:r>
                      <a:rPr lang="en-US" altLang="ko-KR" sz="1400" i="1">
                        <a:latin typeface="Cambria Math"/>
                      </a:rPr>
                      <m:t>(</m:t>
                    </m:r>
                    <m:r>
                      <a:rPr lang="en-US" altLang="ko-KR" sz="1400" b="0" i="1" smtClean="0">
                        <a:latin typeface="Cambria Math"/>
                      </a:rPr>
                      <m:t>𝑛</m:t>
                    </m:r>
                    <m:r>
                      <a:rPr lang="en-US" altLang="ko-KR" sz="1400" i="1">
                        <a:latin typeface="Cambria Math"/>
                      </a:rPr>
                      <m:t>)</m:t>
                    </m:r>
                  </m:oMath>
                </a14:m>
                <a:endParaRPr lang="en-US" altLang="ko-KR" sz="1400" dirty="0"/>
              </a:p>
              <a:p>
                <a:pPr lvl="3"/>
                <a14:m>
                  <m:oMath xmlns:m="http://schemas.openxmlformats.org/officeDocument/2006/math">
                    <m:sSub>
                      <m:sSubPr>
                        <m:ctrlPr>
                          <a:rPr lang="en-US" altLang="ko-KR" sz="1400" i="1">
                            <a:latin typeface="Cambria Math"/>
                          </a:rPr>
                        </m:ctrlPr>
                      </m:sSubPr>
                      <m:e>
                        <m:r>
                          <a:rPr lang="en-US" altLang="ko-KR" sz="1400" i="1">
                            <a:latin typeface="Cambria Math"/>
                          </a:rPr>
                          <m:t>𝑅𝑆𝑆</m:t>
                        </m:r>
                      </m:e>
                      <m:sub>
                        <m:r>
                          <a:rPr lang="en-US" altLang="ko-KR" sz="1400" i="1">
                            <a:latin typeface="Cambria Math"/>
                          </a:rPr>
                          <m:t>𝑑𝐵𝑚</m:t>
                        </m:r>
                      </m:sub>
                    </m:sSub>
                    <m:d>
                      <m:dPr>
                        <m:ctrlPr>
                          <a:rPr lang="en-US" altLang="ko-KR" sz="1400" i="1">
                            <a:latin typeface="Cambria Math"/>
                          </a:rPr>
                        </m:ctrlPr>
                      </m:dPr>
                      <m:e>
                        <m:r>
                          <a:rPr lang="en-US" altLang="ko-KR" sz="1400" i="1">
                            <a:latin typeface="Cambria Math"/>
                          </a:rPr>
                          <m:t>𝑚</m:t>
                        </m:r>
                        <m:r>
                          <a:rPr lang="en-US" altLang="ko-KR" sz="1400" i="1">
                            <a:latin typeface="Cambria Math"/>
                          </a:rPr>
                          <m:t>,</m:t>
                        </m:r>
                        <m:r>
                          <a:rPr lang="en-US" altLang="ko-KR" sz="1400" i="1">
                            <a:latin typeface="Cambria Math"/>
                          </a:rPr>
                          <m:t>𝑛</m:t>
                        </m:r>
                      </m:e>
                    </m:d>
                    <m:r>
                      <a:rPr lang="en-US" altLang="ko-KR" sz="1400" i="1">
                        <a:latin typeface="Cambria Math"/>
                      </a:rPr>
                      <m:t>=</m:t>
                    </m:r>
                    <m:sSub>
                      <m:sSubPr>
                        <m:ctrlPr>
                          <a:rPr lang="en-US" altLang="ko-KR" sz="1400" i="1">
                            <a:latin typeface="Cambria Math"/>
                          </a:rPr>
                        </m:ctrlPr>
                      </m:sSubPr>
                      <m:e>
                        <m:r>
                          <a:rPr lang="en-US" altLang="ko-KR" sz="1400" i="1">
                            <a:latin typeface="Cambria Math"/>
                          </a:rPr>
                          <m:t>𝑃</m:t>
                        </m:r>
                      </m:e>
                      <m:sub>
                        <m:r>
                          <a:rPr lang="en-US" altLang="ko-KR" sz="1400" i="1">
                            <a:latin typeface="Cambria Math"/>
                          </a:rPr>
                          <m:t>𝑇𝑋</m:t>
                        </m:r>
                        <m:r>
                          <a:rPr lang="en-US" altLang="ko-KR" sz="1400" i="1">
                            <a:latin typeface="Cambria Math"/>
                          </a:rPr>
                          <m:t>,</m:t>
                        </m:r>
                        <m:r>
                          <a:rPr lang="en-US" altLang="ko-KR" sz="1400" i="1">
                            <a:latin typeface="Cambria Math"/>
                          </a:rPr>
                          <m:t>𝑑𝐵𝑚</m:t>
                        </m:r>
                      </m:sub>
                    </m:sSub>
                    <m:d>
                      <m:dPr>
                        <m:ctrlPr>
                          <a:rPr lang="en-US" altLang="ko-KR" sz="1400" i="1">
                            <a:latin typeface="Cambria Math"/>
                          </a:rPr>
                        </m:ctrlPr>
                      </m:dPr>
                      <m:e>
                        <m:r>
                          <a:rPr lang="en-US" altLang="ko-KR" sz="1400" i="1">
                            <a:latin typeface="Cambria Math"/>
                          </a:rPr>
                          <m:t>𝑚</m:t>
                        </m:r>
                      </m:e>
                    </m:d>
                    <m:r>
                      <a:rPr lang="en-US" altLang="ko-KR" sz="1400" i="1">
                        <a:latin typeface="Cambria Math"/>
                      </a:rPr>
                      <m:t>+</m:t>
                    </m:r>
                    <m:sSub>
                      <m:sSubPr>
                        <m:ctrlPr>
                          <a:rPr lang="en-US" altLang="ko-KR" sz="1400" i="1">
                            <a:latin typeface="Cambria Math"/>
                          </a:rPr>
                        </m:ctrlPr>
                      </m:sSubPr>
                      <m:e>
                        <m:r>
                          <a:rPr lang="en-US" altLang="ko-KR" sz="1400" i="1">
                            <a:latin typeface="Cambria Math"/>
                          </a:rPr>
                          <m:t>𝐺</m:t>
                        </m:r>
                      </m:e>
                      <m:sub>
                        <m:r>
                          <a:rPr lang="en-US" altLang="ko-KR" sz="1400" i="1">
                            <a:latin typeface="Cambria Math"/>
                          </a:rPr>
                          <m:t>𝑇𝑋</m:t>
                        </m:r>
                        <m:r>
                          <a:rPr lang="en-US" altLang="ko-KR" sz="1400" i="1">
                            <a:latin typeface="Cambria Math"/>
                          </a:rPr>
                          <m:t>,</m:t>
                        </m:r>
                        <m:r>
                          <a:rPr lang="en-US" altLang="ko-KR" sz="1400" i="1">
                            <a:latin typeface="Cambria Math"/>
                          </a:rPr>
                          <m:t>𝑑𝐵𝑖</m:t>
                        </m:r>
                      </m:sub>
                    </m:sSub>
                    <m:d>
                      <m:dPr>
                        <m:ctrlPr>
                          <a:rPr lang="en-US" altLang="ko-KR" sz="1400" i="1">
                            <a:latin typeface="Cambria Math"/>
                          </a:rPr>
                        </m:ctrlPr>
                      </m:dPr>
                      <m:e>
                        <m:r>
                          <a:rPr lang="en-US" altLang="ko-KR" sz="1400" i="1">
                            <a:latin typeface="Cambria Math"/>
                          </a:rPr>
                          <m:t>𝑚</m:t>
                        </m:r>
                        <m:r>
                          <a:rPr lang="en-US" altLang="ko-KR" sz="1400" i="1">
                            <a:latin typeface="Cambria Math"/>
                          </a:rPr>
                          <m:t>,</m:t>
                        </m:r>
                        <m:r>
                          <a:rPr lang="en-US" altLang="ko-KR" sz="1400" i="1">
                            <a:latin typeface="Cambria Math"/>
                          </a:rPr>
                          <m:t>𝑛</m:t>
                        </m:r>
                      </m:e>
                    </m:d>
                    <m:r>
                      <a:rPr lang="en-US" altLang="ko-KR" sz="1400" i="1">
                        <a:latin typeface="Cambria Math"/>
                      </a:rPr>
                      <m:t>+</m:t>
                    </m:r>
                    <m:sSub>
                      <m:sSubPr>
                        <m:ctrlPr>
                          <a:rPr lang="en-US" altLang="ko-KR" sz="1400" i="1">
                            <a:latin typeface="Cambria Math"/>
                          </a:rPr>
                        </m:ctrlPr>
                      </m:sSubPr>
                      <m:e>
                        <m:r>
                          <a:rPr lang="en-US" altLang="ko-KR" sz="1400" i="1">
                            <a:latin typeface="Cambria Math"/>
                          </a:rPr>
                          <m:t>𝐺</m:t>
                        </m:r>
                      </m:e>
                      <m:sub>
                        <m:r>
                          <a:rPr lang="en-US" altLang="ko-KR" sz="1400" i="1">
                            <a:latin typeface="Cambria Math"/>
                          </a:rPr>
                          <m:t>𝑇𝑋</m:t>
                        </m:r>
                        <m:r>
                          <a:rPr lang="en-US" altLang="ko-KR" sz="1400" i="1">
                            <a:latin typeface="Cambria Math"/>
                          </a:rPr>
                          <m:t>,</m:t>
                        </m:r>
                        <m:r>
                          <a:rPr lang="en-US" altLang="ko-KR" sz="1400" i="1">
                            <a:latin typeface="Cambria Math"/>
                          </a:rPr>
                          <m:t>𝑑𝐵𝑖</m:t>
                        </m:r>
                      </m:sub>
                    </m:sSub>
                    <m:d>
                      <m:dPr>
                        <m:ctrlPr>
                          <a:rPr lang="en-US" altLang="ko-KR" sz="1400" i="1">
                            <a:latin typeface="Cambria Math"/>
                          </a:rPr>
                        </m:ctrlPr>
                      </m:dPr>
                      <m:e>
                        <m:r>
                          <a:rPr lang="en-US" altLang="ko-KR" sz="1400" i="1">
                            <a:latin typeface="Cambria Math"/>
                          </a:rPr>
                          <m:t>𝑚</m:t>
                        </m:r>
                        <m:r>
                          <a:rPr lang="en-US" altLang="ko-KR" sz="1400" i="1">
                            <a:latin typeface="Cambria Math"/>
                          </a:rPr>
                          <m:t>,</m:t>
                        </m:r>
                        <m:r>
                          <a:rPr lang="en-US" altLang="ko-KR" sz="1400" i="1">
                            <a:latin typeface="Cambria Math"/>
                          </a:rPr>
                          <m:t>𝑛</m:t>
                        </m:r>
                      </m:e>
                    </m:d>
                  </m:oMath>
                </a14:m>
                <a:endParaRPr lang="en-US" altLang="ko-KR" sz="1400" dirty="0" smtClean="0"/>
              </a:p>
              <a:p>
                <a:pPr lvl="3"/>
                <a14:m>
                  <m:oMath xmlns:m="http://schemas.openxmlformats.org/officeDocument/2006/math">
                    <m:sSub>
                      <m:sSubPr>
                        <m:ctrlPr>
                          <a:rPr lang="en-US" altLang="ko-KR" sz="1400" i="1">
                            <a:latin typeface="Cambria Math"/>
                          </a:rPr>
                        </m:ctrlPr>
                      </m:sSubPr>
                      <m:e>
                        <m:r>
                          <a:rPr lang="en-US" altLang="ko-KR" sz="1400" i="1">
                            <a:latin typeface="Cambria Math"/>
                          </a:rPr>
                          <m:t>𝑁</m:t>
                        </m:r>
                      </m:e>
                      <m:sub>
                        <m:r>
                          <a:rPr lang="en-US" altLang="ko-KR" sz="1400" i="1">
                            <a:latin typeface="Cambria Math"/>
                          </a:rPr>
                          <m:t>𝐹𝐿</m:t>
                        </m:r>
                        <m:r>
                          <a:rPr lang="en-US" altLang="ko-KR" sz="1400" i="1">
                            <a:latin typeface="Cambria Math"/>
                          </a:rPr>
                          <m:t>,</m:t>
                        </m:r>
                        <m:r>
                          <a:rPr lang="en-US" altLang="ko-KR" sz="1400" i="1">
                            <a:latin typeface="Cambria Math"/>
                          </a:rPr>
                          <m:t>𝑑𝐵𝑚</m:t>
                        </m:r>
                      </m:sub>
                    </m:sSub>
                    <m:d>
                      <m:dPr>
                        <m:ctrlPr>
                          <a:rPr lang="en-US" altLang="ko-KR" sz="1400" i="1">
                            <a:latin typeface="Cambria Math"/>
                          </a:rPr>
                        </m:ctrlPr>
                      </m:dPr>
                      <m:e>
                        <m:r>
                          <a:rPr lang="en-US" altLang="ko-KR" sz="1400" i="1">
                            <a:latin typeface="Cambria Math"/>
                          </a:rPr>
                          <m:t>𝑛</m:t>
                        </m:r>
                      </m:e>
                    </m:d>
                    <m:r>
                      <a:rPr lang="en-US" altLang="ko-KR" sz="1400" b="0" i="1" smtClean="0">
                        <a:latin typeface="Cambria Math"/>
                      </a:rPr>
                      <m:t>=−174+</m:t>
                    </m:r>
                    <m:sSub>
                      <m:sSubPr>
                        <m:ctrlPr>
                          <a:rPr lang="en-US" altLang="ko-KR" sz="1400" i="1">
                            <a:latin typeface="Cambria Math"/>
                          </a:rPr>
                        </m:ctrlPr>
                      </m:sSubPr>
                      <m:e>
                        <m:r>
                          <a:rPr lang="en-US" altLang="ko-KR" sz="1400" i="1">
                            <a:latin typeface="Cambria Math"/>
                          </a:rPr>
                          <m:t>𝑁</m:t>
                        </m:r>
                      </m:e>
                      <m:sub>
                        <m:r>
                          <a:rPr lang="en-US" altLang="ko-KR" sz="1400" i="1">
                            <a:latin typeface="Cambria Math"/>
                          </a:rPr>
                          <m:t>𝐹</m:t>
                        </m:r>
                        <m:r>
                          <a:rPr lang="en-US" altLang="ko-KR" sz="1400" i="1">
                            <a:latin typeface="Cambria Math"/>
                          </a:rPr>
                          <m:t>,</m:t>
                        </m:r>
                        <m:r>
                          <a:rPr lang="en-US" altLang="ko-KR" sz="1400" i="1">
                            <a:latin typeface="Cambria Math"/>
                          </a:rPr>
                          <m:t>𝑑𝐵</m:t>
                        </m:r>
                      </m:sub>
                    </m:sSub>
                    <m:r>
                      <a:rPr lang="en-US" altLang="ko-KR" sz="1400" b="0" i="1" smtClean="0">
                        <a:latin typeface="Cambria Math"/>
                      </a:rPr>
                      <m:t>+10</m:t>
                    </m:r>
                    <m:sSub>
                      <m:sSubPr>
                        <m:ctrlPr>
                          <a:rPr lang="en-US" altLang="ko-KR" sz="1400" b="0" i="1" smtClean="0">
                            <a:latin typeface="Cambria Math"/>
                          </a:rPr>
                        </m:ctrlPr>
                      </m:sSubPr>
                      <m:e>
                        <m:r>
                          <a:rPr lang="en-US" altLang="ko-KR" sz="1400" b="0" i="1" smtClean="0">
                            <a:latin typeface="Cambria Math"/>
                          </a:rPr>
                          <m:t>𝑙𝑜𝑔</m:t>
                        </m:r>
                      </m:e>
                      <m:sub>
                        <m:r>
                          <a:rPr lang="en-US" altLang="ko-KR" sz="1400" b="0" i="1" smtClean="0">
                            <a:latin typeface="Cambria Math"/>
                          </a:rPr>
                          <m:t>10</m:t>
                        </m:r>
                      </m:sub>
                    </m:sSub>
                    <m:r>
                      <a:rPr lang="en-US" altLang="ko-KR" sz="1400" b="0" i="1" smtClean="0">
                        <a:latin typeface="Cambria Math"/>
                      </a:rPr>
                      <m:t>(</m:t>
                    </m:r>
                    <m:r>
                      <a:rPr lang="en-US" altLang="ko-KR" sz="1400" b="0" i="1" smtClean="0">
                        <a:latin typeface="Cambria Math"/>
                      </a:rPr>
                      <m:t>𝑊</m:t>
                    </m:r>
                    <m:r>
                      <a:rPr lang="en-US" altLang="ko-KR" sz="1400" b="0" i="1" smtClean="0">
                        <a:latin typeface="Cambria Math"/>
                      </a:rPr>
                      <m:t>)</m:t>
                    </m:r>
                  </m:oMath>
                </a14:m>
                <a:endParaRPr lang="en-US" altLang="ko-KR" sz="1400" dirty="0"/>
              </a:p>
              <a:p>
                <a:pPr lvl="3"/>
                <a:endParaRPr lang="en-US" altLang="ko-KR" sz="1800" dirty="0"/>
              </a:p>
              <a:p>
                <a:pPr lvl="3"/>
                <a:endParaRPr lang="en-US" altLang="ko-KR" sz="1800" dirty="0" smtClean="0"/>
              </a:p>
              <a:p>
                <a:pPr lvl="1"/>
                <a:endParaRPr lang="en-US" altLang="ko-KR" dirty="0"/>
              </a:p>
              <a:p>
                <a:endParaRPr lang="ko-KR" altLang="en-US"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rotWithShape="1">
                <a:blip r:embed="rId2"/>
                <a:stretch>
                  <a:fillRect l="-1098" t="-913"/>
                </a:stretch>
              </a:blipFill>
            </p:spPr>
            <p:txBody>
              <a:bodyPr/>
              <a:lstStyle/>
              <a:p>
                <a:r>
                  <a:rPr lang="ko-KR" altLang="en-US">
                    <a:noFill/>
                  </a:rPr>
                  <a:t> </a:t>
                </a:r>
              </a:p>
            </p:txBody>
          </p:sp>
        </mc:Fallback>
      </mc:AlternateContent>
      <p:sp>
        <p:nvSpPr>
          <p:cNvPr id="5" name="바닥글 개체 틀 4"/>
          <p:cNvSpPr>
            <a:spLocks noGrp="1"/>
          </p:cNvSpPr>
          <p:nvPr>
            <p:ph type="ftr" sz="quarter" idx="11"/>
          </p:nvPr>
        </p:nvSpPr>
        <p:spPr/>
        <p:txBody>
          <a:bodyPr/>
          <a:lstStyle/>
          <a:p>
            <a:r>
              <a:rPr lang="en-US" altLang="ko-KR" smtClean="0"/>
              <a:t>Junhyeong Kim, ETRI</a:t>
            </a:r>
            <a:endParaRPr lang="en-US" altLang="ko-KR" dirty="0"/>
          </a:p>
        </p:txBody>
      </p:sp>
      <p:sp>
        <p:nvSpPr>
          <p:cNvPr id="6" name="슬라이드 번호 개체 틀 5"/>
          <p:cNvSpPr>
            <a:spLocks noGrp="1"/>
          </p:cNvSpPr>
          <p:nvPr>
            <p:ph type="sldNum" sz="quarter" idx="12"/>
          </p:nvPr>
        </p:nvSpPr>
        <p:spPr/>
        <p:txBody>
          <a:bodyPr/>
          <a:lstStyle/>
          <a:p>
            <a:r>
              <a:rPr lang="en-US" altLang="ko-KR" smtClean="0"/>
              <a:t>Slide </a:t>
            </a:r>
            <a:fld id="{43F14156-D200-4457-B4C4-5D7FCD238904}" type="slidenum">
              <a:rPr lang="en-US" altLang="ko-KR" smtClean="0"/>
              <a:pPr/>
              <a:t>9</a:t>
            </a:fld>
            <a:endParaRPr lang="en-US" altLang="ko-KR"/>
          </a:p>
        </p:txBody>
      </p:sp>
      <p:sp>
        <p:nvSpPr>
          <p:cNvPr id="7" name="날짜 개체 틀 1"/>
          <p:cNvSpPr>
            <a:spLocks noGrp="1"/>
          </p:cNvSpPr>
          <p:nvPr>
            <p:ph type="dt" sz="half" idx="10"/>
          </p:nvPr>
        </p:nvSpPr>
        <p:spPr>
          <a:xfrm>
            <a:off x="685800" y="378281"/>
            <a:ext cx="1600200" cy="215444"/>
          </a:xfrm>
        </p:spPr>
        <p:txBody>
          <a:bodyPr/>
          <a:lstStyle/>
          <a:p>
            <a:r>
              <a:rPr lang="en-US" altLang="ko-KR" dirty="0" smtClean="0"/>
              <a:t>September 2015</a:t>
            </a:r>
            <a:endParaRPr lang="en-US" altLang="ko-KR" dirty="0"/>
          </a:p>
        </p:txBody>
      </p:sp>
    </p:spTree>
    <p:extLst>
      <p:ext uri="{BB962C8B-B14F-4D97-AF65-F5344CB8AC3E}">
        <p14:creationId xmlns:p14="http://schemas.microsoft.com/office/powerpoint/2010/main" val="3116399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IEEE-P802_15">
  <a:themeElements>
    <a:clrScheme name="Office 테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테마">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ko-KR"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ko-KR"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테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테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테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테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테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테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테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IEEE-P802_15</Template>
  <TotalTime>4624</TotalTime>
  <Words>1098</Words>
  <Application>Microsoft Office PowerPoint</Application>
  <PresentationFormat>화면 슬라이드 쇼(4:3)</PresentationFormat>
  <Paragraphs>197</Paragraphs>
  <Slides>16</Slides>
  <Notes>1</Notes>
  <HiddenSlides>0</HiddenSlides>
  <MMClips>0</MMClips>
  <ScaleCrop>false</ScaleCrop>
  <HeadingPairs>
    <vt:vector size="6" baseType="variant">
      <vt:variant>
        <vt:lpstr>테마</vt:lpstr>
      </vt:variant>
      <vt:variant>
        <vt:i4>1</vt:i4>
      </vt:variant>
      <vt:variant>
        <vt:lpstr>포함된 OLE 서버</vt:lpstr>
      </vt:variant>
      <vt:variant>
        <vt:i4>2</vt:i4>
      </vt:variant>
      <vt:variant>
        <vt:lpstr>슬라이드 제목</vt:lpstr>
      </vt:variant>
      <vt:variant>
        <vt:i4>16</vt:i4>
      </vt:variant>
    </vt:vector>
  </HeadingPairs>
  <TitlesOfParts>
    <vt:vector size="19" baseType="lpstr">
      <vt:lpstr>IEEE-P802_15</vt:lpstr>
      <vt:lpstr>Visio</vt:lpstr>
      <vt:lpstr>Equation</vt:lpstr>
      <vt:lpstr>PowerPoint 프레젠테이션</vt:lpstr>
      <vt:lpstr>Contents</vt:lpstr>
      <vt:lpstr>Introduction</vt:lpstr>
      <vt:lpstr>Introduction</vt:lpstr>
      <vt:lpstr>Network Structure</vt:lpstr>
      <vt:lpstr>Beamforming</vt:lpstr>
      <vt:lpstr>Beamforming</vt:lpstr>
      <vt:lpstr>Beamforming</vt:lpstr>
      <vt:lpstr>Simulation</vt:lpstr>
      <vt:lpstr>Simulation</vt:lpstr>
      <vt:lpstr>Simulation</vt:lpstr>
      <vt:lpstr>Simulation</vt:lpstr>
      <vt:lpstr>Simulation</vt:lpstr>
      <vt:lpstr>Simulation</vt:lpstr>
      <vt:lpstr>Conclusions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subject>IEEE 802.15 &lt;subject&gt;</dc:subject>
  <dc:creator>김준형</dc:creator>
  <dc:description>&lt;doc#&gt;</dc:description>
  <cp:lastModifiedBy>Junhyeong Kim</cp:lastModifiedBy>
  <cp:revision>749</cp:revision>
  <cp:lastPrinted>1998-02-10T13:28:06Z</cp:lastPrinted>
  <dcterms:created xsi:type="dcterms:W3CDTF">2014-12-23T02:01:48Z</dcterms:created>
  <dcterms:modified xsi:type="dcterms:W3CDTF">2015-09-11T07:48:40Z</dcterms:modified>
</cp:coreProperties>
</file>