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xls" ContentType="application/vnd.ms-excel"/>
  <Default Extension="wmf" ContentType="image/x-wmf"/>
  <Default Extension="jpeg" ContentType="image/jpeg"/>
  <Default Extension="rels" ContentType="application/vnd.openxmlformats-package.relationships+xml"/>
  <Default Extension="xml" ContentType="application/xml"/>
  <Default Extension="fntdata" ContentType="application/x-fontdata"/>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 id="2147483660" r:id="rId2"/>
  </p:sldMasterIdLst>
  <p:notesMasterIdLst>
    <p:notesMasterId r:id="rId17"/>
  </p:notesMasterIdLst>
  <p:handoutMasterIdLst>
    <p:handoutMasterId r:id="rId18"/>
  </p:handoutMasterIdLst>
  <p:sldIdLst>
    <p:sldId id="259" r:id="rId3"/>
    <p:sldId id="260" r:id="rId4"/>
    <p:sldId id="261" r:id="rId5"/>
    <p:sldId id="262" r:id="rId6"/>
    <p:sldId id="263" r:id="rId7"/>
    <p:sldId id="264" r:id="rId8"/>
    <p:sldId id="267" r:id="rId9"/>
    <p:sldId id="266" r:id="rId10"/>
    <p:sldId id="268" r:id="rId11"/>
    <p:sldId id="269" r:id="rId12"/>
    <p:sldId id="270" r:id="rId13"/>
    <p:sldId id="271" r:id="rId14"/>
    <p:sldId id="272" r:id="rId15"/>
    <p:sldId id="273" r:id="rId16"/>
  </p:sldIdLst>
  <p:sldSz cx="9144000" cy="6858000" type="screen4x3"/>
  <p:notesSz cx="9931400" cy="6794500"/>
  <p:embeddedFontLst>
    <p:embeddedFont>
      <p:font typeface="Calibri" panose="020F0502020204030204" pitchFamily="34" charset="0"/>
      <p:regular r:id="rId19"/>
      <p:bold r:id="rId20"/>
      <p:italic r:id="rId21"/>
      <p:boldItalic r:id="rId22"/>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18" autoAdjust="0"/>
    <p:restoredTop sz="90929"/>
  </p:normalViewPr>
  <p:slideViewPr>
    <p:cSldViewPr>
      <p:cViewPr>
        <p:scale>
          <a:sx n="128" d="100"/>
          <a:sy n="128" d="100"/>
        </p:scale>
        <p:origin x="-667"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4" d="100"/>
          <a:sy n="114" d="100"/>
        </p:scale>
        <p:origin x="-474" y="-96"/>
      </p:cViewPr>
      <p:guideLst>
        <p:guide orient="horz" pos="2140"/>
        <p:guide pos="31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font" Target="fonts/font3.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font" Target="fonts/font1.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4.fntdata"/></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077824" y="70771"/>
            <a:ext cx="3858058"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 802.15-doc&gt;</a:t>
            </a:r>
          </a:p>
        </p:txBody>
      </p:sp>
      <p:sp>
        <p:nvSpPr>
          <p:cNvPr id="3075" name="Rectangle 3"/>
          <p:cNvSpPr>
            <a:spLocks noGrp="1" noChangeArrowheads="1"/>
          </p:cNvSpPr>
          <p:nvPr>
            <p:ph type="dt" sz="quarter" idx="1"/>
          </p:nvPr>
        </p:nvSpPr>
        <p:spPr bwMode="auto">
          <a:xfrm>
            <a:off x="995518" y="70771"/>
            <a:ext cx="3309334"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5959520" y="6576727"/>
            <a:ext cx="309018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3863155" y="6576727"/>
            <a:ext cx="1984241"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AE45CA64-3830-4975-A137-F63161AC24A4}" type="slidenum">
              <a:rPr lang="en-US" altLang="en-US"/>
              <a:pPr/>
              <a:t>‹#›</a:t>
            </a:fld>
            <a:endParaRPr lang="en-US" altLang="en-US"/>
          </a:p>
        </p:txBody>
      </p:sp>
      <p:sp>
        <p:nvSpPr>
          <p:cNvPr id="6150" name="Line 6"/>
          <p:cNvSpPr>
            <a:spLocks noChangeShapeType="1"/>
          </p:cNvSpPr>
          <p:nvPr/>
        </p:nvSpPr>
        <p:spPr bwMode="auto">
          <a:xfrm>
            <a:off x="993820" y="283104"/>
            <a:ext cx="7943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5" name="Rectangle 7"/>
          <p:cNvSpPr>
            <a:spLocks noChangeArrowheads="1"/>
          </p:cNvSpPr>
          <p:nvPr/>
        </p:nvSpPr>
        <p:spPr bwMode="auto">
          <a:xfrm>
            <a:off x="993820" y="6576728"/>
            <a:ext cx="10176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6152" name="Line 8"/>
          <p:cNvSpPr>
            <a:spLocks noChangeShapeType="1"/>
          </p:cNvSpPr>
          <p:nvPr/>
        </p:nvSpPr>
        <p:spPr bwMode="auto">
          <a:xfrm>
            <a:off x="993820" y="6567394"/>
            <a:ext cx="816461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018091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965701" y="11661"/>
            <a:ext cx="4031339"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IEEE 802.15-doc&gt;</a:t>
            </a:r>
          </a:p>
        </p:txBody>
      </p:sp>
      <p:sp>
        <p:nvSpPr>
          <p:cNvPr id="2051" name="Rectangle 3"/>
          <p:cNvSpPr>
            <a:spLocks noGrp="1" noChangeArrowheads="1"/>
          </p:cNvSpPr>
          <p:nvPr>
            <p:ph type="dt" idx="1"/>
          </p:nvPr>
        </p:nvSpPr>
        <p:spPr bwMode="auto">
          <a:xfrm>
            <a:off x="936060" y="11661"/>
            <a:ext cx="392091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4100" name="Rectangle 4"/>
          <p:cNvSpPr>
            <a:spLocks noGrp="1" noRot="1" noChangeAspect="1" noChangeArrowheads="1" noTextEdit="1"/>
          </p:cNvSpPr>
          <p:nvPr>
            <p:ph type="sldImg" idx="2"/>
          </p:nvPr>
        </p:nvSpPr>
        <p:spPr bwMode="auto">
          <a:xfrm>
            <a:off x="3271838" y="512763"/>
            <a:ext cx="3387725" cy="2540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395" y="3227700"/>
            <a:ext cx="7284612" cy="305814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402301" y="6578284"/>
            <a:ext cx="3594739"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4201224" y="6578284"/>
            <a:ext cx="1148414"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A8DBB1E-965A-4F46-B5A3-F790DD7E1B2F}" type="slidenum">
              <a:rPr lang="en-US" altLang="en-US"/>
              <a:pPr/>
              <a:t>‹#›</a:t>
            </a:fld>
            <a:endParaRPr lang="en-US" altLang="en-US"/>
          </a:p>
        </p:txBody>
      </p:sp>
      <p:sp>
        <p:nvSpPr>
          <p:cNvPr id="5128" name="Rectangle 8"/>
          <p:cNvSpPr>
            <a:spLocks noChangeArrowheads="1"/>
          </p:cNvSpPr>
          <p:nvPr/>
        </p:nvSpPr>
        <p:spPr bwMode="auto">
          <a:xfrm>
            <a:off x="1036290" y="6578284"/>
            <a:ext cx="101930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105" name="Line 9"/>
          <p:cNvSpPr>
            <a:spLocks noChangeShapeType="1"/>
          </p:cNvSpPr>
          <p:nvPr/>
        </p:nvSpPr>
        <p:spPr bwMode="auto">
          <a:xfrm>
            <a:off x="1036291" y="6576728"/>
            <a:ext cx="785881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06" name="Line 10"/>
          <p:cNvSpPr>
            <a:spLocks noChangeShapeType="1"/>
          </p:cNvSpPr>
          <p:nvPr/>
        </p:nvSpPr>
        <p:spPr bwMode="auto">
          <a:xfrm>
            <a:off x="927566" y="217772"/>
            <a:ext cx="807627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0170442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124"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&lt;month year&gt;</a:t>
            </a:r>
          </a:p>
        </p:txBody>
      </p:sp>
      <p:sp>
        <p:nvSpPr>
          <p:cNvPr id="5125"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US" altLang="en-US" smtClean="0"/>
              <a:t>&lt;author&gt;, &lt;company&gt;</a:t>
            </a:r>
          </a:p>
        </p:txBody>
      </p:sp>
      <p:sp>
        <p:nvSpPr>
          <p:cNvPr id="512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a:t>Page </a:t>
            </a:r>
            <a:fld id="{B626B126-1A1B-438B-8FC2-2FCCFF61BF22}" type="slidenum">
              <a:rPr lang="en-US" altLang="en-US"/>
              <a:pPr>
                <a:spcBef>
                  <a:spcPct val="0"/>
                </a:spcBef>
              </a:pPr>
              <a:t>1</a:t>
            </a:fld>
            <a:endParaRPr lang="en-US" altLang="en-US"/>
          </a:p>
        </p:txBody>
      </p:sp>
      <p:sp>
        <p:nvSpPr>
          <p:cNvPr id="5127" name="Header Placeholder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BFA2FF7C-C12F-43DC-A4DA-034D34A0E2E7}" type="slidenum">
              <a:rPr lang="en-US" altLang="en-US"/>
              <a:pPr/>
              <a:t>‹#›</a:t>
            </a:fld>
            <a:endParaRPr lang="en-US" altLang="en-US"/>
          </a:p>
        </p:txBody>
      </p:sp>
    </p:spTree>
    <p:extLst>
      <p:ext uri="{BB962C8B-B14F-4D97-AF65-F5344CB8AC3E}">
        <p14:creationId xmlns:p14="http://schemas.microsoft.com/office/powerpoint/2010/main" val="189668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C0BA2425-B95C-4725-B295-EC468128F3F8}" type="slidenum">
              <a:rPr lang="en-US" altLang="en-US"/>
              <a:pPr/>
              <a:t>‹#›</a:t>
            </a:fld>
            <a:endParaRPr lang="en-US" altLang="en-US"/>
          </a:p>
        </p:txBody>
      </p:sp>
    </p:spTree>
    <p:extLst>
      <p:ext uri="{BB962C8B-B14F-4D97-AF65-F5344CB8AC3E}">
        <p14:creationId xmlns:p14="http://schemas.microsoft.com/office/powerpoint/2010/main" val="652814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2E6C43F-8B98-4265-A469-9049A10DA8C1}" type="slidenum">
              <a:rPr lang="en-US" altLang="en-US"/>
              <a:pPr/>
              <a:t>‹#›</a:t>
            </a:fld>
            <a:endParaRPr lang="en-US" altLang="en-US"/>
          </a:p>
        </p:txBody>
      </p:sp>
    </p:spTree>
    <p:extLst>
      <p:ext uri="{BB962C8B-B14F-4D97-AF65-F5344CB8AC3E}">
        <p14:creationId xmlns:p14="http://schemas.microsoft.com/office/powerpoint/2010/main" val="648675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0625D2A-BD86-43B0-9BF4-C7C84A0D3916}" type="slidenum">
              <a:rPr lang="en-US" altLang="en-US"/>
              <a:pPr/>
              <a:t>‹#›</a:t>
            </a:fld>
            <a:endParaRPr lang="en-US" altLang="en-US"/>
          </a:p>
        </p:txBody>
      </p:sp>
    </p:spTree>
    <p:extLst>
      <p:ext uri="{BB962C8B-B14F-4D97-AF65-F5344CB8AC3E}">
        <p14:creationId xmlns:p14="http://schemas.microsoft.com/office/powerpoint/2010/main" val="3768438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3F24C165-6985-4CFF-AD82-B9CE7D5AE242}" type="slidenum">
              <a:rPr lang="en-US" altLang="en-US"/>
              <a:pPr/>
              <a:t>‹#›</a:t>
            </a:fld>
            <a:endParaRPr lang="en-US" altLang="en-US"/>
          </a:p>
        </p:txBody>
      </p:sp>
    </p:spTree>
    <p:extLst>
      <p:ext uri="{BB962C8B-B14F-4D97-AF65-F5344CB8AC3E}">
        <p14:creationId xmlns:p14="http://schemas.microsoft.com/office/powerpoint/2010/main" val="2615758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6DE1D3A-5400-49BF-B469-70269719D19C}" type="slidenum">
              <a:rPr lang="en-US" altLang="en-US"/>
              <a:pPr/>
              <a:t>‹#›</a:t>
            </a:fld>
            <a:endParaRPr lang="en-US" altLang="en-US"/>
          </a:p>
        </p:txBody>
      </p:sp>
    </p:spTree>
    <p:extLst>
      <p:ext uri="{BB962C8B-B14F-4D97-AF65-F5344CB8AC3E}">
        <p14:creationId xmlns:p14="http://schemas.microsoft.com/office/powerpoint/2010/main" val="2540825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C3BAE527-C96F-44E8-A297-E6937CD7D73B}" type="slidenum">
              <a:rPr lang="en-US" altLang="en-US"/>
              <a:pPr/>
              <a:t>‹#›</a:t>
            </a:fld>
            <a:endParaRPr lang="en-US" altLang="en-US"/>
          </a:p>
        </p:txBody>
      </p:sp>
    </p:spTree>
    <p:extLst>
      <p:ext uri="{BB962C8B-B14F-4D97-AF65-F5344CB8AC3E}">
        <p14:creationId xmlns:p14="http://schemas.microsoft.com/office/powerpoint/2010/main" val="3137326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9" name="Slide Number Placeholder 5"/>
          <p:cNvSpPr>
            <a:spLocks noGrp="1"/>
          </p:cNvSpPr>
          <p:nvPr>
            <p:ph type="sldNum" sz="quarter" idx="12"/>
          </p:nvPr>
        </p:nvSpPr>
        <p:spPr/>
        <p:txBody>
          <a:bodyPr/>
          <a:lstStyle>
            <a:lvl1pPr>
              <a:defRPr/>
            </a:lvl1pPr>
          </a:lstStyle>
          <a:p>
            <a:fld id="{287FAB68-4CD7-4E70-9C9D-8FA0E5C9EB99}" type="slidenum">
              <a:rPr lang="en-US" altLang="en-US"/>
              <a:pPr/>
              <a:t>‹#›</a:t>
            </a:fld>
            <a:endParaRPr lang="en-US" altLang="en-US"/>
          </a:p>
        </p:txBody>
      </p:sp>
    </p:spTree>
    <p:extLst>
      <p:ext uri="{BB962C8B-B14F-4D97-AF65-F5344CB8AC3E}">
        <p14:creationId xmlns:p14="http://schemas.microsoft.com/office/powerpoint/2010/main" val="3719867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5" name="Slide Number Placeholder 5"/>
          <p:cNvSpPr>
            <a:spLocks noGrp="1"/>
          </p:cNvSpPr>
          <p:nvPr>
            <p:ph type="sldNum" sz="quarter" idx="12"/>
          </p:nvPr>
        </p:nvSpPr>
        <p:spPr/>
        <p:txBody>
          <a:bodyPr/>
          <a:lstStyle>
            <a:lvl1pPr>
              <a:defRPr/>
            </a:lvl1pPr>
          </a:lstStyle>
          <a:p>
            <a:fld id="{17E66DFC-8366-425F-9FC2-71D31805389B}" type="slidenum">
              <a:rPr lang="en-US" altLang="en-US"/>
              <a:pPr/>
              <a:t>‹#›</a:t>
            </a:fld>
            <a:endParaRPr lang="en-US" altLang="en-US"/>
          </a:p>
        </p:txBody>
      </p:sp>
    </p:spTree>
    <p:extLst>
      <p:ext uri="{BB962C8B-B14F-4D97-AF65-F5344CB8AC3E}">
        <p14:creationId xmlns:p14="http://schemas.microsoft.com/office/powerpoint/2010/main" val="3290480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4" name="Slide Number Placeholder 5"/>
          <p:cNvSpPr>
            <a:spLocks noGrp="1"/>
          </p:cNvSpPr>
          <p:nvPr>
            <p:ph type="sldNum" sz="quarter" idx="12"/>
          </p:nvPr>
        </p:nvSpPr>
        <p:spPr/>
        <p:txBody>
          <a:bodyPr/>
          <a:lstStyle>
            <a:lvl1pPr>
              <a:defRPr/>
            </a:lvl1pPr>
          </a:lstStyle>
          <a:p>
            <a:fld id="{55931058-58B9-411D-BD0E-51BE09FA03AC}" type="slidenum">
              <a:rPr lang="en-US" altLang="en-US"/>
              <a:pPr/>
              <a:t>‹#›</a:t>
            </a:fld>
            <a:endParaRPr lang="en-US" altLang="en-US"/>
          </a:p>
        </p:txBody>
      </p:sp>
    </p:spTree>
    <p:extLst>
      <p:ext uri="{BB962C8B-B14F-4D97-AF65-F5344CB8AC3E}">
        <p14:creationId xmlns:p14="http://schemas.microsoft.com/office/powerpoint/2010/main" val="4113951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55F97644-9CBE-49E1-AC61-FEB6E081B444}" type="slidenum">
              <a:rPr lang="en-US" altLang="en-US"/>
              <a:pPr/>
              <a:t>‹#›</a:t>
            </a:fld>
            <a:endParaRPr lang="en-US" altLang="en-US"/>
          </a:p>
        </p:txBody>
      </p:sp>
    </p:spTree>
    <p:extLst>
      <p:ext uri="{BB962C8B-B14F-4D97-AF65-F5344CB8AC3E}">
        <p14:creationId xmlns:p14="http://schemas.microsoft.com/office/powerpoint/2010/main" val="72572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6D4FD45-3B3F-49B2-A0E4-478F05AF0A82}" type="slidenum">
              <a:rPr lang="en-US" altLang="en-US"/>
              <a:pPr/>
              <a:t>‹#›</a:t>
            </a:fld>
            <a:endParaRPr lang="en-US" altLang="en-US"/>
          </a:p>
        </p:txBody>
      </p:sp>
    </p:spTree>
    <p:extLst>
      <p:ext uri="{BB962C8B-B14F-4D97-AF65-F5344CB8AC3E}">
        <p14:creationId xmlns:p14="http://schemas.microsoft.com/office/powerpoint/2010/main" val="14837306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36DAB486-2644-471F-931B-69649930E22C}" type="slidenum">
              <a:rPr lang="en-US" altLang="en-US"/>
              <a:pPr/>
              <a:t>‹#›</a:t>
            </a:fld>
            <a:endParaRPr lang="en-US" altLang="en-US"/>
          </a:p>
        </p:txBody>
      </p:sp>
    </p:spTree>
    <p:extLst>
      <p:ext uri="{BB962C8B-B14F-4D97-AF65-F5344CB8AC3E}">
        <p14:creationId xmlns:p14="http://schemas.microsoft.com/office/powerpoint/2010/main" val="3615206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DF43F087-F4EA-4326-9980-1F2B5FF2D909}" type="slidenum">
              <a:rPr lang="en-US" altLang="en-US"/>
              <a:pPr/>
              <a:t>‹#›</a:t>
            </a:fld>
            <a:endParaRPr lang="en-US" altLang="en-US"/>
          </a:p>
        </p:txBody>
      </p:sp>
    </p:spTree>
    <p:extLst>
      <p:ext uri="{BB962C8B-B14F-4D97-AF65-F5344CB8AC3E}">
        <p14:creationId xmlns:p14="http://schemas.microsoft.com/office/powerpoint/2010/main" val="1392288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280D2BE2-CCDF-47C2-BA7D-94CDFF083ED7}" type="slidenum">
              <a:rPr lang="en-US" altLang="en-US"/>
              <a:pPr/>
              <a:t>‹#›</a:t>
            </a:fld>
            <a:endParaRPr lang="en-US" altLang="en-US"/>
          </a:p>
        </p:txBody>
      </p:sp>
    </p:spTree>
    <p:extLst>
      <p:ext uri="{BB962C8B-B14F-4D97-AF65-F5344CB8AC3E}">
        <p14:creationId xmlns:p14="http://schemas.microsoft.com/office/powerpoint/2010/main" val="2679869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D8D30CA-83CE-4051-9924-4A8C0B90CC8B}" type="slidenum">
              <a:rPr lang="en-US" altLang="en-US"/>
              <a:pPr/>
              <a:t>‹#›</a:t>
            </a:fld>
            <a:endParaRPr lang="en-US" altLang="en-US"/>
          </a:p>
        </p:txBody>
      </p:sp>
    </p:spTree>
    <p:extLst>
      <p:ext uri="{BB962C8B-B14F-4D97-AF65-F5344CB8AC3E}">
        <p14:creationId xmlns:p14="http://schemas.microsoft.com/office/powerpoint/2010/main" val="1424986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9065203D-871B-49ED-B3EB-785158DF3EBA}" type="slidenum">
              <a:rPr lang="en-US" altLang="en-US"/>
              <a:pPr/>
              <a:t>‹#›</a:t>
            </a:fld>
            <a:endParaRPr lang="en-US" altLang="en-US"/>
          </a:p>
        </p:txBody>
      </p:sp>
    </p:spTree>
    <p:extLst>
      <p:ext uri="{BB962C8B-B14F-4D97-AF65-F5344CB8AC3E}">
        <p14:creationId xmlns:p14="http://schemas.microsoft.com/office/powerpoint/2010/main" val="1328554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A57EE0DA-1B2B-4F2D-A43B-3B669422F713}" type="slidenum">
              <a:rPr lang="en-US" altLang="en-US"/>
              <a:pPr/>
              <a:t>‹#›</a:t>
            </a:fld>
            <a:endParaRPr lang="en-US" altLang="en-US"/>
          </a:p>
        </p:txBody>
      </p:sp>
    </p:spTree>
    <p:extLst>
      <p:ext uri="{BB962C8B-B14F-4D97-AF65-F5344CB8AC3E}">
        <p14:creationId xmlns:p14="http://schemas.microsoft.com/office/powerpoint/2010/main" val="210507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07C34578-542D-4543-9F2B-A594E4030243}" type="slidenum">
              <a:rPr lang="en-US" altLang="en-US"/>
              <a:pPr/>
              <a:t>‹#›</a:t>
            </a:fld>
            <a:endParaRPr lang="en-US" altLang="en-US"/>
          </a:p>
        </p:txBody>
      </p:sp>
    </p:spTree>
    <p:extLst>
      <p:ext uri="{BB962C8B-B14F-4D97-AF65-F5344CB8AC3E}">
        <p14:creationId xmlns:p14="http://schemas.microsoft.com/office/powerpoint/2010/main" val="346797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1E9B8F0D-C645-428B-882C-2B3D3E8D0851}" type="slidenum">
              <a:rPr lang="en-US" altLang="en-US"/>
              <a:pPr/>
              <a:t>‹#›</a:t>
            </a:fld>
            <a:endParaRPr lang="en-US" altLang="en-US"/>
          </a:p>
        </p:txBody>
      </p:sp>
    </p:spTree>
    <p:extLst>
      <p:ext uri="{BB962C8B-B14F-4D97-AF65-F5344CB8AC3E}">
        <p14:creationId xmlns:p14="http://schemas.microsoft.com/office/powerpoint/2010/main" val="32178444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93F9B25-B028-4F35-9C75-0491C092003C}" type="slidenum">
              <a:rPr lang="en-US" altLang="en-US"/>
              <a:pPr/>
              <a:t>‹#›</a:t>
            </a:fld>
            <a:endParaRPr lang="en-US" altLang="en-US"/>
          </a:p>
        </p:txBody>
      </p:sp>
    </p:spTree>
    <p:extLst>
      <p:ext uri="{BB962C8B-B14F-4D97-AF65-F5344CB8AC3E}">
        <p14:creationId xmlns:p14="http://schemas.microsoft.com/office/powerpoint/2010/main" val="238361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7EC432E-2CE6-4782-B079-CD4BE2BCBD46}" type="slidenum">
              <a:rPr lang="en-US" altLang="en-US"/>
              <a:pPr/>
              <a:t>‹#›</a:t>
            </a:fld>
            <a:endParaRPr lang="en-US" altLang="en-US"/>
          </a:p>
        </p:txBody>
      </p:sp>
    </p:spTree>
    <p:extLst>
      <p:ext uri="{BB962C8B-B14F-4D97-AF65-F5344CB8AC3E}">
        <p14:creationId xmlns:p14="http://schemas.microsoft.com/office/powerpoint/2010/main" val="398370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July 2015</a:t>
            </a:r>
            <a:endParaRPr lang="en-US"/>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Hernandez,Li,Dotlić,Miura (NICT)</a:t>
            </a:r>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8C580FDE-33B9-49CC-8B0E-FB7AC0210820}" type="slidenum">
              <a:rPr lang="en-US" altLang="en-US"/>
              <a:pPr/>
              <a:t>‹#›</a:t>
            </a:fld>
            <a:endParaRPr lang="en-US" altLang="en-US"/>
          </a:p>
        </p:txBody>
      </p:sp>
      <p:sp>
        <p:nvSpPr>
          <p:cNvPr id="1031" name="Rectangle 7"/>
          <p:cNvSpPr>
            <a:spLocks noChangeArrowheads="1"/>
          </p:cNvSpPr>
          <p:nvPr/>
        </p:nvSpPr>
        <p:spPr bwMode="auto">
          <a:xfrm>
            <a:off x="3657600" y="393700"/>
            <a:ext cx="4800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Doc: IEEE </a:t>
            </a:r>
            <a:r>
              <a:rPr lang="en-US" altLang="en-US" sz="1400" b="1" dirty="0" smtClean="0"/>
              <a:t>802.15-15-0559-00-0008</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a:solidFill>
                  <a:srgbClr val="898989"/>
                </a:solidFill>
              </a:defRPr>
            </a:lvl1pPr>
          </a:lstStyle>
          <a:p>
            <a:pPr>
              <a:defRPr/>
            </a:pPr>
            <a:r>
              <a:rPr lang="en-US" smtClean="0"/>
              <a:t>July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a:solidFill>
                  <a:srgbClr val="898989"/>
                </a:solidFill>
              </a:defRPr>
            </a:lvl1pPr>
          </a:lstStyle>
          <a:p>
            <a:pPr>
              <a:defRPr/>
            </a:pPr>
            <a:r>
              <a:rPr lang="en-US"/>
              <a:t>Hernandez,Li,Dotlić,Miura (NICT)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fld id="{62E1E99A-322E-4432-84AD-AE7E2C7F9D3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9.wmf"/></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smtClean="0">
                <a:latin typeface="Times New Roman" pitchFamily="18" charset="0"/>
              </a:rPr>
              <a:t>July 2015</a:t>
            </a: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smtClean="0">
                <a:latin typeface="Times New Roman" pitchFamily="18" charset="0"/>
              </a:rPr>
              <a:t>Hernandez,Li,Dotlić,Miura (NICT)</a:t>
            </a:r>
          </a:p>
        </p:txBody>
      </p:sp>
      <p:sp>
        <p:nvSpPr>
          <p:cNvPr id="3076" name="Slide Number Placeholder 3"/>
          <p:cNvSpPr>
            <a:spLocks noGrp="1"/>
          </p:cNvSpPr>
          <p:nvPr>
            <p:ph type="sldNum" sz="quarter" idx="12"/>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pitchFamily="18" charset="0"/>
              </a:rPr>
              <a:t>Slide </a:t>
            </a:r>
            <a:fld id="{D8D079A4-40F1-41BA-93C3-8193D79C2DFC}"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770438"/>
          </a:xfrm>
          <a:prstGeom prst="rect">
            <a:avLst/>
          </a:prstGeom>
          <a:noFill/>
          <a:ln w="12700">
            <a:noFill/>
            <a:miter lim="800000"/>
            <a:headEnd type="none" w="sm" len="sm"/>
            <a:tailEnd type="none" w="sm" len="sm"/>
          </a:ln>
          <a:effec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1800" b="1" u="sng" dirty="0">
                <a:solidFill>
                  <a:schemeClr val="tx2"/>
                </a:solidFill>
                <a:effectLst>
                  <a:outerShdw blurRad="38100" dist="38100" dir="2700000" algn="tl">
                    <a:srgbClr val="C0C0C0"/>
                  </a:outerShdw>
                </a:effectLst>
                <a:latin typeface="Times New Roman" pitchFamily="18" charset="0"/>
              </a:rPr>
              <a:t>Project: IEEE P802.15 Working Group for Wireless Personal Area Networks (WPANs)</a:t>
            </a:r>
            <a:endParaRPr lang="en-US" altLang="en-US" sz="1600" b="1" dirty="0">
              <a:solidFill>
                <a:schemeClr val="tx2"/>
              </a:solidFill>
              <a:latin typeface="Times New Roman" pitchFamily="18" charset="0"/>
            </a:endParaRPr>
          </a:p>
          <a:p>
            <a:pPr>
              <a:spcBef>
                <a:spcPct val="0"/>
              </a:spcBef>
              <a:buFontTx/>
              <a:buNone/>
            </a:pP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Submission Title:</a:t>
            </a:r>
            <a:r>
              <a:rPr lang="en-US" altLang="en-US" sz="1600" dirty="0">
                <a:solidFill>
                  <a:schemeClr val="tx2"/>
                </a:solidFill>
                <a:latin typeface="Times New Roman" pitchFamily="18" charset="0"/>
              </a:rPr>
              <a:t> [ </a:t>
            </a:r>
            <a:r>
              <a:rPr lang="en-US" altLang="en-US" sz="1600" dirty="0" smtClean="0">
                <a:solidFill>
                  <a:schemeClr val="tx2"/>
                </a:solidFill>
                <a:latin typeface="Times New Roman" pitchFamily="18" charset="0"/>
              </a:rPr>
              <a:t>TG8 MAC information flow and service primitives ]  </a:t>
            </a:r>
            <a:r>
              <a:rPr lang="en-US" altLang="en-US" sz="1600" dirty="0">
                <a:solidFill>
                  <a:schemeClr val="tx2"/>
                </a:solidFill>
                <a:latin typeface="Times New Roman" pitchFamily="18" charset="0"/>
              </a:rPr>
              <a:t>	</a:t>
            </a:r>
          </a:p>
          <a:p>
            <a:pPr>
              <a:spcBef>
                <a:spcPct val="0"/>
              </a:spcBef>
              <a:buFontTx/>
              <a:buNone/>
            </a:pPr>
            <a:r>
              <a:rPr lang="en-US" altLang="en-US" sz="1600" b="1" dirty="0">
                <a:solidFill>
                  <a:schemeClr val="tx2"/>
                </a:solidFill>
                <a:latin typeface="Times New Roman" pitchFamily="18" charset="0"/>
              </a:rPr>
              <a:t>Date Submitted: </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July </a:t>
            </a:r>
            <a:r>
              <a:rPr lang="en-US" altLang="en-US" sz="1600" dirty="0" smtClean="0">
                <a:solidFill>
                  <a:schemeClr val="tx2"/>
                </a:solidFill>
                <a:latin typeface="Times New Roman" pitchFamily="18" charset="0"/>
              </a:rPr>
              <a:t>14</a:t>
            </a:r>
            <a:r>
              <a:rPr lang="en-US" altLang="en-US" sz="1600" dirty="0" smtClean="0">
                <a:solidFill>
                  <a:schemeClr val="tx2"/>
                </a:solidFill>
                <a:latin typeface="Times New Roman" pitchFamily="18" charset="0"/>
              </a:rPr>
              <a:t>th</a:t>
            </a:r>
            <a:r>
              <a:rPr lang="en-US" altLang="en-US" sz="1600" dirty="0">
                <a:solidFill>
                  <a:schemeClr val="tx2"/>
                </a:solidFill>
                <a:latin typeface="Times New Roman" pitchFamily="18" charset="0"/>
              </a:rPr>
              <a:t>, 2015 ]</a:t>
            </a:r>
          </a:p>
          <a:p>
            <a:pPr>
              <a:spcBef>
                <a:spcPct val="0"/>
              </a:spcBef>
              <a:buFontTx/>
              <a:buNone/>
            </a:pPr>
            <a:r>
              <a:rPr lang="en-US" altLang="en-US" sz="1600" b="1" dirty="0">
                <a:solidFill>
                  <a:schemeClr val="tx2"/>
                </a:solidFill>
                <a:latin typeface="Times New Roman" pitchFamily="18" charset="0"/>
              </a:rPr>
              <a:t>Source:</a:t>
            </a:r>
            <a:r>
              <a:rPr lang="en-US" altLang="en-US" sz="1600" dirty="0">
                <a:solidFill>
                  <a:schemeClr val="tx2"/>
                </a:solidFill>
                <a:latin typeface="Times New Roman" pitchFamily="18" charset="0"/>
              </a:rPr>
              <a:t> [Marco Hernandez, Huan-Bang Li, Igor </a:t>
            </a:r>
            <a:r>
              <a:rPr lang="en-US" altLang="en-US" sz="1600" dirty="0" err="1">
                <a:solidFill>
                  <a:schemeClr val="tx2"/>
                </a:solidFill>
                <a:latin typeface="Times New Roman" pitchFamily="18" charset="0"/>
              </a:rPr>
              <a:t>Dotlić</a:t>
            </a:r>
            <a:r>
              <a:rPr lang="en-US" altLang="en-US" sz="1600" dirty="0">
                <a:solidFill>
                  <a:schemeClr val="tx2"/>
                </a:solidFill>
                <a:latin typeface="Times New Roman" pitchFamily="18" charset="0"/>
              </a:rPr>
              <a:t>, </a:t>
            </a:r>
            <a:r>
              <a:rPr lang="en-US" altLang="en-US" sz="1600" dirty="0" err="1">
                <a:solidFill>
                  <a:schemeClr val="tx2"/>
                </a:solidFill>
                <a:latin typeface="Times New Roman" pitchFamily="18" charset="0"/>
              </a:rPr>
              <a:t>Ryu</a:t>
            </a:r>
            <a:r>
              <a:rPr lang="en-US" altLang="en-US" sz="1600" dirty="0">
                <a:solidFill>
                  <a:schemeClr val="tx2"/>
                </a:solidFill>
                <a:latin typeface="Times New Roman" pitchFamily="18" charset="0"/>
              </a:rPr>
              <a:t> Miura</a:t>
            </a:r>
            <a:r>
              <a:rPr lang="en-US" altLang="en-US" sz="1600" dirty="0">
                <a:solidFill>
                  <a:srgbClr val="FF0000"/>
                </a:solidFill>
                <a:latin typeface="Times New Roman" pitchFamily="18" charset="0"/>
              </a:rPr>
              <a:t> </a:t>
            </a:r>
            <a:r>
              <a:rPr lang="en-US" altLang="en-US" sz="1600" dirty="0">
                <a:latin typeface="Times New Roman" pitchFamily="18" charset="0"/>
              </a:rPr>
              <a:t>] </a:t>
            </a:r>
          </a:p>
          <a:p>
            <a:pPr>
              <a:spcBef>
                <a:spcPct val="0"/>
              </a:spcBef>
              <a:buFontTx/>
              <a:buNone/>
            </a:pPr>
            <a:r>
              <a:rPr lang="en-US" altLang="en-US" sz="1600" b="1" dirty="0">
                <a:solidFill>
                  <a:schemeClr val="tx2"/>
                </a:solidFill>
                <a:latin typeface="Times New Roman" pitchFamily="18" charset="0"/>
              </a:rPr>
              <a:t>Company:</a:t>
            </a:r>
            <a:r>
              <a:rPr lang="en-US" altLang="en-US" sz="1600" dirty="0">
                <a:solidFill>
                  <a:schemeClr val="tx2"/>
                </a:solidFill>
                <a:latin typeface="Times New Roman" pitchFamily="18" charset="0"/>
              </a:rPr>
              <a:t> [</a:t>
            </a:r>
            <a:r>
              <a:rPr lang="en-US" altLang="en-US" sz="1600" dirty="0">
                <a:latin typeface="Times New Roman" pitchFamily="18" charset="0"/>
              </a:rPr>
              <a:t>NICT]</a:t>
            </a:r>
          </a:p>
          <a:p>
            <a:pPr>
              <a:spcBef>
                <a:spcPct val="0"/>
              </a:spcBef>
              <a:buFontTx/>
              <a:buNone/>
            </a:pPr>
            <a:r>
              <a:rPr lang="en-US" altLang="en-US" sz="1600" b="1" dirty="0">
                <a:solidFill>
                  <a:schemeClr val="tx2"/>
                </a:solidFill>
                <a:latin typeface="Times New Roman" pitchFamily="18" charset="0"/>
              </a:rPr>
              <a:t>Address: </a:t>
            </a:r>
            <a:r>
              <a:rPr lang="en-US" altLang="en-US" sz="1600" dirty="0">
                <a:solidFill>
                  <a:schemeClr val="tx2"/>
                </a:solidFill>
                <a:latin typeface="Times New Roman" pitchFamily="18" charset="0"/>
              </a:rPr>
              <a:t>[</a:t>
            </a:r>
            <a:r>
              <a:rPr lang="en-US" altLang="en-US" sz="1600" dirty="0">
                <a:latin typeface="Times New Roman" pitchFamily="18" charset="0"/>
              </a:rPr>
              <a:t>3-4 </a:t>
            </a:r>
            <a:r>
              <a:rPr lang="en-US" altLang="en-US" sz="1600" dirty="0" err="1">
                <a:latin typeface="Times New Roman" pitchFamily="18" charset="0"/>
              </a:rPr>
              <a:t>Hikarino-oka</a:t>
            </a:r>
            <a:r>
              <a:rPr lang="en-US" altLang="en-US" sz="1600" dirty="0">
                <a:latin typeface="Times New Roman" pitchFamily="18" charset="0"/>
              </a:rPr>
              <a:t>, Yokosuka, 239-0847, Japan</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Voice</a:t>
            </a:r>
            <a:r>
              <a:rPr lang="en-US" altLang="en-US" sz="1600" b="1" dirty="0">
                <a:latin typeface="Times New Roman" pitchFamily="18" charset="0"/>
              </a:rPr>
              <a:t>:</a:t>
            </a:r>
            <a:r>
              <a:rPr lang="en-US" altLang="en-US" sz="1600" dirty="0">
                <a:latin typeface="Times New Roman" pitchFamily="18" charset="0"/>
              </a:rPr>
              <a:t>[+81 46-847-5439</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Fax:</a:t>
            </a:r>
            <a:r>
              <a:rPr lang="en-US" altLang="en-US" sz="1600" dirty="0">
                <a:solidFill>
                  <a:schemeClr val="tx2"/>
                </a:solidFill>
                <a:latin typeface="Times New Roman" pitchFamily="18" charset="0"/>
              </a:rPr>
              <a:t> </a:t>
            </a:r>
            <a:r>
              <a:rPr lang="en-US" altLang="en-US" sz="1600" dirty="0">
                <a:latin typeface="Times New Roman" pitchFamily="18" charset="0"/>
              </a:rPr>
              <a:t>[+81 46-847-5431</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E-Mail:</a:t>
            </a:r>
            <a:r>
              <a:rPr lang="en-US" altLang="en-US" sz="1600" dirty="0">
                <a:solidFill>
                  <a:schemeClr val="tx2"/>
                </a:solidFill>
                <a:latin typeface="Times New Roman" pitchFamily="18" charset="0"/>
              </a:rPr>
              <a:t>[]	</a:t>
            </a:r>
          </a:p>
          <a:p>
            <a:pPr>
              <a:spcBef>
                <a:spcPts val="600"/>
              </a:spcBef>
              <a:spcAft>
                <a:spcPts val="600"/>
              </a:spcAft>
              <a:buFontTx/>
              <a:buNone/>
            </a:pPr>
            <a:r>
              <a:rPr lang="en-US" altLang="en-US" sz="1600" b="1" dirty="0">
                <a:solidFill>
                  <a:schemeClr val="tx2"/>
                </a:solidFill>
                <a:latin typeface="Times New Roman" pitchFamily="18" charset="0"/>
              </a:rPr>
              <a:t>Re:</a:t>
            </a:r>
            <a:r>
              <a:rPr lang="en-US" altLang="en-US" sz="1600" dirty="0">
                <a:solidFill>
                  <a:schemeClr val="tx2"/>
                </a:solidFill>
                <a:latin typeface="Times New Roman" pitchFamily="18" charset="0"/>
              </a:rPr>
              <a:t> [</a:t>
            </a:r>
            <a:r>
              <a:rPr lang="en-US" altLang="en-US" sz="1600" dirty="0">
                <a:latin typeface="Times New Roman" pitchFamily="18" charset="0"/>
              </a:rPr>
              <a:t>In response to call for technical contributions TG8</a:t>
            </a:r>
            <a:r>
              <a:rPr lang="en-US" altLang="en-US" sz="1600" dirty="0">
                <a:solidFill>
                  <a:schemeClr val="tx2"/>
                </a:solidFill>
                <a:latin typeface="Times New Roman" pitchFamily="18" charset="0"/>
              </a:rPr>
              <a:t>]</a:t>
            </a:r>
            <a:endParaRPr lang="en-US" altLang="en-US" sz="1200" dirty="0">
              <a:solidFill>
                <a:schemeClr val="tx2"/>
              </a:solidFill>
              <a:latin typeface="Times New Roman" pitchFamily="18" charset="0"/>
            </a:endParaRPr>
          </a:p>
          <a:p>
            <a:pPr>
              <a:spcBef>
                <a:spcPts val="600"/>
              </a:spcBef>
              <a:spcAft>
                <a:spcPts val="600"/>
              </a:spcAft>
              <a:buFontTx/>
              <a:buNone/>
            </a:pPr>
            <a:r>
              <a:rPr lang="en-US" altLang="en-US" sz="1600" b="1" dirty="0">
                <a:solidFill>
                  <a:schemeClr val="tx2"/>
                </a:solidFill>
                <a:latin typeface="Times New Roman" pitchFamily="18" charset="0"/>
              </a:rPr>
              <a:t>Abstract:</a:t>
            </a:r>
            <a:r>
              <a:rPr lang="en-US" altLang="en-US" sz="1600" dirty="0">
                <a:solidFill>
                  <a:schemeClr val="tx2"/>
                </a:solidFill>
                <a:latin typeface="Times New Roman" pitchFamily="18" charset="0"/>
              </a:rPr>
              <a:t>	[ ]</a:t>
            </a:r>
          </a:p>
          <a:p>
            <a:pPr>
              <a:spcBef>
                <a:spcPts val="600"/>
              </a:spcBef>
              <a:spcAft>
                <a:spcPts val="600"/>
              </a:spcAft>
              <a:buFontTx/>
              <a:buNone/>
            </a:pPr>
            <a:r>
              <a:rPr lang="en-US" altLang="en-US" sz="1600" b="1" dirty="0">
                <a:solidFill>
                  <a:schemeClr val="tx2"/>
                </a:solidFill>
                <a:latin typeface="Times New Roman" pitchFamily="18" charset="0"/>
              </a:rPr>
              <a:t>Purpose:</a:t>
            </a:r>
            <a:r>
              <a:rPr lang="en-US" altLang="en-US" sz="1600" dirty="0">
                <a:solidFill>
                  <a:schemeClr val="tx2"/>
                </a:solidFill>
                <a:latin typeface="Times New Roman" pitchFamily="18" charset="0"/>
              </a:rPr>
              <a:t>	[</a:t>
            </a:r>
            <a:r>
              <a:rPr lang="en-US" altLang="en-US" sz="1600" dirty="0">
                <a:latin typeface="Times New Roman" pitchFamily="18" charset="0"/>
              </a:rPr>
              <a:t>Material for discussion in 802.15.8 TG</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Notice:</a:t>
            </a:r>
            <a:r>
              <a:rPr lang="en-US" altLang="en-US" sz="1600" dirty="0">
                <a:solidFill>
                  <a:schemeClr val="tx2"/>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ct val="0"/>
              </a:spcBef>
              <a:buFontTx/>
              <a:buNone/>
            </a:pPr>
            <a:r>
              <a:rPr lang="en-US" altLang="en-US" sz="1600" b="1" dirty="0">
                <a:solidFill>
                  <a:schemeClr val="tx2"/>
                </a:solidFill>
                <a:latin typeface="Times New Roman" pitchFamily="18" charset="0"/>
              </a:rPr>
              <a:t>Release:</a:t>
            </a:r>
            <a:r>
              <a:rPr lang="en-US" altLang="en-US" sz="1600" dirty="0">
                <a:solidFill>
                  <a:schemeClr val="tx2"/>
                </a:solidFill>
                <a:latin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Passive scan flow</a:t>
            </a:r>
            <a:endParaRPr lang="en-US" dirty="0"/>
          </a:p>
        </p:txBody>
      </p:sp>
      <p:sp>
        <p:nvSpPr>
          <p:cNvPr id="3" name="Content Placeholder 2"/>
          <p:cNvSpPr>
            <a:spLocks noGrp="1"/>
          </p:cNvSpPr>
          <p:nvPr>
            <p:ph idx="1"/>
          </p:nvPr>
        </p:nvSpPr>
        <p:spPr/>
        <p:txBody>
          <a:bodyPr/>
          <a:lstStyle/>
          <a:p>
            <a:r>
              <a:rPr lang="en-US" sz="2400" dirty="0" smtClean="0">
                <a:latin typeface="+mj-lt"/>
              </a:rPr>
              <a:t>Example:</a:t>
            </a:r>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10</a:t>
            </a:fld>
            <a:endParaRPr lang="en-US" altLang="en-US"/>
          </a:p>
        </p:txBody>
      </p:sp>
      <p:graphicFrame>
        <p:nvGraphicFramePr>
          <p:cNvPr id="8" name="Object 7"/>
          <p:cNvGraphicFramePr>
            <a:graphicFrameLocks noChangeAspect="1"/>
          </p:cNvGraphicFramePr>
          <p:nvPr>
            <p:extLst>
              <p:ext uri="{D42A27DB-BD31-4B8C-83A1-F6EECF244321}">
                <p14:modId xmlns:p14="http://schemas.microsoft.com/office/powerpoint/2010/main" val="857969186"/>
              </p:ext>
            </p:extLst>
          </p:nvPr>
        </p:nvGraphicFramePr>
        <p:xfrm>
          <a:off x="3481388" y="2074863"/>
          <a:ext cx="4314825" cy="3783012"/>
        </p:xfrm>
        <a:graphic>
          <a:graphicData uri="http://schemas.openxmlformats.org/presentationml/2006/ole">
            <mc:AlternateContent xmlns:mc="http://schemas.openxmlformats.org/markup-compatibility/2006">
              <mc:Choice xmlns:v="urn:schemas-microsoft-com:vml" Requires="v">
                <p:oleObj spid="_x0000_s9245" name="Picture" r:id="rId3" imgW="5257800" imgH="4610160" progId="Word.Picture.8">
                  <p:embed/>
                </p:oleObj>
              </mc:Choice>
              <mc:Fallback>
                <p:oleObj name="Picture" r:id="rId3" imgW="5257800" imgH="4610160" progId="Word.Picture.8">
                  <p:embed/>
                  <p:pic>
                    <p:nvPicPr>
                      <p:cNvPr id="0" name=""/>
                      <p:cNvPicPr/>
                      <p:nvPr/>
                    </p:nvPicPr>
                    <p:blipFill>
                      <a:blip r:embed="rId4"/>
                      <a:stretch>
                        <a:fillRect/>
                      </a:stretch>
                    </p:blipFill>
                    <p:spPr>
                      <a:xfrm>
                        <a:off x="3481388" y="2074863"/>
                        <a:ext cx="4314825" cy="3783012"/>
                      </a:xfrm>
                      <a:prstGeom prst="rect">
                        <a:avLst/>
                      </a:prstGeom>
                    </p:spPr>
                  </p:pic>
                </p:oleObj>
              </mc:Fallback>
            </mc:AlternateContent>
          </a:graphicData>
        </a:graphic>
      </p:graphicFrame>
    </p:spTree>
    <p:extLst>
      <p:ext uri="{BB962C8B-B14F-4D97-AF65-F5344CB8AC3E}">
        <p14:creationId xmlns:p14="http://schemas.microsoft.com/office/powerpoint/2010/main" val="2923725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a:t>
            </a:r>
            <a:r>
              <a:rPr lang="en-US" dirty="0"/>
              <a:t>scan flow</a:t>
            </a:r>
          </a:p>
        </p:txBody>
      </p:sp>
      <p:sp>
        <p:nvSpPr>
          <p:cNvPr id="3" name="Content Placeholder 2"/>
          <p:cNvSpPr>
            <a:spLocks noGrp="1"/>
          </p:cNvSpPr>
          <p:nvPr>
            <p:ph idx="1"/>
          </p:nvPr>
        </p:nvSpPr>
        <p:spPr/>
        <p:txBody>
          <a:bodyPr/>
          <a:lstStyle/>
          <a:p>
            <a:r>
              <a:rPr lang="en-US" sz="2400" dirty="0" smtClean="0">
                <a:latin typeface="+mj-lt"/>
              </a:rPr>
              <a:t>Example:</a:t>
            </a:r>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11</a:t>
            </a:fld>
            <a:endParaRPr lang="en-US" altLang="en-US"/>
          </a:p>
        </p:txBody>
      </p:sp>
      <p:graphicFrame>
        <p:nvGraphicFramePr>
          <p:cNvPr id="7" name="Object 6"/>
          <p:cNvGraphicFramePr>
            <a:graphicFrameLocks noChangeAspect="1"/>
          </p:cNvGraphicFramePr>
          <p:nvPr>
            <p:extLst>
              <p:ext uri="{D42A27DB-BD31-4B8C-83A1-F6EECF244321}">
                <p14:modId xmlns:p14="http://schemas.microsoft.com/office/powerpoint/2010/main" val="685848744"/>
              </p:ext>
            </p:extLst>
          </p:nvPr>
        </p:nvGraphicFramePr>
        <p:xfrm>
          <a:off x="3276600" y="2362200"/>
          <a:ext cx="4132263" cy="3622675"/>
        </p:xfrm>
        <a:graphic>
          <a:graphicData uri="http://schemas.openxmlformats.org/presentationml/2006/ole">
            <mc:AlternateContent xmlns:mc="http://schemas.openxmlformats.org/markup-compatibility/2006">
              <mc:Choice xmlns:v="urn:schemas-microsoft-com:vml" Requires="v">
                <p:oleObj spid="_x0000_s10266" name="Picture" r:id="rId3" imgW="5257800" imgH="4610160" progId="Word.Picture.8">
                  <p:embed/>
                </p:oleObj>
              </mc:Choice>
              <mc:Fallback>
                <p:oleObj name="Picture" r:id="rId3" imgW="5257800" imgH="4610160" progId="Word.Picture.8">
                  <p:embed/>
                  <p:pic>
                    <p:nvPicPr>
                      <p:cNvPr id="0" name=""/>
                      <p:cNvPicPr/>
                      <p:nvPr/>
                    </p:nvPicPr>
                    <p:blipFill>
                      <a:blip r:embed="rId4"/>
                      <a:stretch>
                        <a:fillRect/>
                      </a:stretch>
                    </p:blipFill>
                    <p:spPr>
                      <a:xfrm>
                        <a:off x="3276600" y="2362200"/>
                        <a:ext cx="4132263" cy="3622675"/>
                      </a:xfrm>
                      <a:prstGeom prst="rect">
                        <a:avLst/>
                      </a:prstGeom>
                    </p:spPr>
                  </p:pic>
                </p:oleObj>
              </mc:Fallback>
            </mc:AlternateContent>
          </a:graphicData>
        </a:graphic>
      </p:graphicFrame>
    </p:spTree>
    <p:extLst>
      <p:ext uri="{BB962C8B-B14F-4D97-AF65-F5344CB8AC3E}">
        <p14:creationId xmlns:p14="http://schemas.microsoft.com/office/powerpoint/2010/main" val="1129708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Service </a:t>
            </a:r>
            <a:r>
              <a:rPr lang="en-US" dirty="0"/>
              <a:t>Primitives</a:t>
            </a:r>
          </a:p>
        </p:txBody>
      </p:sp>
      <p:sp>
        <p:nvSpPr>
          <p:cNvPr id="3" name="Content Placeholder 2"/>
          <p:cNvSpPr>
            <a:spLocks noGrp="1"/>
          </p:cNvSpPr>
          <p:nvPr>
            <p:ph idx="1"/>
          </p:nvPr>
        </p:nvSpPr>
        <p:spPr/>
        <p:txBody>
          <a:bodyPr/>
          <a:lstStyle/>
          <a:p>
            <a:r>
              <a:rPr lang="en-US" sz="2400" dirty="0" smtClean="0">
                <a:latin typeface="+mj-lt"/>
              </a:rPr>
              <a:t>As described before, communications </a:t>
            </a:r>
            <a:r>
              <a:rPr lang="en-US" sz="2400" dirty="0">
                <a:latin typeface="+mj-lt"/>
              </a:rPr>
              <a:t>are passed between the MAC User and MAC Layer </a:t>
            </a:r>
            <a:r>
              <a:rPr lang="en-US" sz="2400" dirty="0" smtClean="0">
                <a:latin typeface="+mj-lt"/>
              </a:rPr>
              <a:t>by </a:t>
            </a:r>
            <a:r>
              <a:rPr lang="en-US" sz="2400" dirty="0">
                <a:latin typeface="+mj-lt"/>
              </a:rPr>
              <a:t>means of </a:t>
            </a:r>
            <a:r>
              <a:rPr lang="en-US" sz="2400" dirty="0" smtClean="0">
                <a:latin typeface="+mj-lt"/>
              </a:rPr>
              <a:t>service primitives</a:t>
            </a:r>
            <a:r>
              <a:rPr lang="en-US" sz="2400" dirty="0">
                <a:latin typeface="+mj-lt"/>
              </a:rPr>
              <a:t>:</a:t>
            </a:r>
            <a:r>
              <a:rPr lang="en-US" sz="2400" dirty="0" smtClean="0">
                <a:latin typeface="+mj-lt"/>
              </a:rPr>
              <a:t>  </a:t>
            </a:r>
            <a:endParaRPr lang="en-US" sz="2400" dirty="0">
              <a:latin typeface="+mj-lt"/>
            </a:endParaRPr>
          </a:p>
          <a:p>
            <a:pPr lvl="1"/>
            <a:r>
              <a:rPr lang="en-US" sz="2000" dirty="0" smtClean="0">
                <a:latin typeface="+mj-lt"/>
              </a:rPr>
              <a:t>Request, confirm, indication, response.</a:t>
            </a:r>
          </a:p>
          <a:p>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12</a:t>
            </a:fld>
            <a:endParaRPr lang="en-US" altLang="en-US"/>
          </a:p>
        </p:txBody>
      </p:sp>
      <p:pic>
        <p:nvPicPr>
          <p:cNvPr id="112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3733800"/>
            <a:ext cx="2994329" cy="22474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41052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of Service Primitives</a:t>
            </a:r>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13</a:t>
            </a:fld>
            <a:endParaRPr lang="en-US" altLang="en-US"/>
          </a:p>
        </p:txBody>
      </p:sp>
      <p:pic>
        <p:nvPicPr>
          <p:cNvPr id="1229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6200" y="2743200"/>
            <a:ext cx="3962400" cy="23156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2743200"/>
            <a:ext cx="4066764" cy="22794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29337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of Service Primitives</a:t>
            </a:r>
          </a:p>
        </p:txBody>
      </p:sp>
      <p:sp>
        <p:nvSpPr>
          <p:cNvPr id="3" name="Content Placeholder 2"/>
          <p:cNvSpPr>
            <a:spLocks noGrp="1"/>
          </p:cNvSpPr>
          <p:nvPr>
            <p:ph idx="1"/>
          </p:nvPr>
        </p:nvSpPr>
        <p:spPr/>
        <p:txBody>
          <a:bodyPr/>
          <a:lstStyle/>
          <a:p>
            <a:r>
              <a:rPr lang="en-US" sz="2400" dirty="0">
                <a:latin typeface="+mj-lt"/>
              </a:rPr>
              <a:t>The question is: how much/long we should invest in defining service primitives for the MAC?</a:t>
            </a:r>
          </a:p>
          <a:p>
            <a:pPr lvl="1"/>
            <a:r>
              <a:rPr lang="en-US" sz="2000" dirty="0" smtClean="0">
                <a:latin typeface="+mj-lt"/>
              </a:rPr>
              <a:t>The PHYs do not have any (at least now).</a:t>
            </a:r>
          </a:p>
          <a:p>
            <a:r>
              <a:rPr lang="en-US" sz="2400" dirty="0">
                <a:latin typeface="+mj-lt"/>
              </a:rPr>
              <a:t>We propose TG8 implements a basic set of primitives for network synchronization, discovery, peering and communication</a:t>
            </a:r>
            <a:r>
              <a:rPr lang="en-US" sz="2400" dirty="0" smtClean="0">
                <a:latin typeface="+mj-lt"/>
              </a:rPr>
              <a:t>.</a:t>
            </a:r>
          </a:p>
          <a:p>
            <a:pPr lvl="1"/>
            <a:r>
              <a:rPr lang="en-US" sz="2000" dirty="0" smtClean="0">
                <a:latin typeface="+mj-lt"/>
              </a:rPr>
              <a:t>We provided some examples for communication, peering, di-peering, passive/active scan. </a:t>
            </a:r>
          </a:p>
          <a:p>
            <a:pPr lvl="1"/>
            <a:r>
              <a:rPr lang="en-US" sz="2000" dirty="0" smtClean="0">
                <a:latin typeface="+mj-lt"/>
              </a:rPr>
              <a:t>While in course of letter ballot, we will see if we need to add more.</a:t>
            </a:r>
            <a:endParaRPr lang="en-US" sz="2000" dirty="0">
              <a:latin typeface="+mj-lt"/>
            </a:endParaRPr>
          </a:p>
          <a:p>
            <a:endParaRPr lang="en-US" sz="2400" dirty="0" smtClean="0">
              <a:latin typeface="+mj-lt"/>
            </a:endParaRPr>
          </a:p>
          <a:p>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14</a:t>
            </a:fld>
            <a:endParaRPr lang="en-US" altLang="en-US"/>
          </a:p>
        </p:txBody>
      </p:sp>
    </p:spTree>
    <p:extLst>
      <p:ext uri="{BB962C8B-B14F-4D97-AF65-F5344CB8AC3E}">
        <p14:creationId xmlns:p14="http://schemas.microsoft.com/office/powerpoint/2010/main" val="3298202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smtClean="0">
                <a:solidFill>
                  <a:schemeClr val="tx2"/>
                </a:solidFill>
                <a:latin typeface="Times New Roman" pitchFamily="18" charset="0"/>
              </a:rPr>
              <a:t>802.15 Architecture </a:t>
            </a:r>
            <a:endParaRPr lang="en-US" dirty="0"/>
          </a:p>
        </p:txBody>
      </p:sp>
      <p:sp>
        <p:nvSpPr>
          <p:cNvPr id="2" name="Date Placeholder 1"/>
          <p:cNvSpPr>
            <a:spLocks noGrp="1"/>
          </p:cNvSpPr>
          <p:nvPr>
            <p:ph type="dt" sz="half" idx="10"/>
          </p:nvPr>
        </p:nvSpPr>
        <p:spPr/>
        <p:txBody>
          <a:bodyPr/>
          <a:lstStyle/>
          <a:p>
            <a:pPr>
              <a:defRPr/>
            </a:pPr>
            <a:r>
              <a:rPr lang="en-US" smtClean="0"/>
              <a:t>July 2015</a:t>
            </a:r>
            <a:endParaRPr lang="en-US"/>
          </a:p>
        </p:txBody>
      </p:sp>
      <p:sp>
        <p:nvSpPr>
          <p:cNvPr id="3" name="Footer Placeholder 2"/>
          <p:cNvSpPr>
            <a:spLocks noGrp="1"/>
          </p:cNvSpPr>
          <p:nvPr>
            <p:ph type="ftr" sz="quarter" idx="11"/>
          </p:nvPr>
        </p:nvSpPr>
        <p:spPr/>
        <p:txBody>
          <a:bodyPr/>
          <a:lstStyle/>
          <a:p>
            <a:pPr>
              <a:defRPr/>
            </a:pPr>
            <a:r>
              <a:rPr lang="en-US" smtClean="0"/>
              <a:t>Hernandez,Li,Dotlić,Miura (NICT)</a:t>
            </a:r>
            <a:endParaRPr lang="en-US"/>
          </a:p>
        </p:txBody>
      </p:sp>
      <p:sp>
        <p:nvSpPr>
          <p:cNvPr id="4" name="Slide Number Placeholder 3"/>
          <p:cNvSpPr>
            <a:spLocks noGrp="1"/>
          </p:cNvSpPr>
          <p:nvPr>
            <p:ph type="sldNum" sz="quarter" idx="12"/>
          </p:nvPr>
        </p:nvSpPr>
        <p:spPr/>
        <p:txBody>
          <a:bodyPr/>
          <a:lstStyle/>
          <a:p>
            <a:r>
              <a:rPr lang="en-US" altLang="en-US" smtClean="0"/>
              <a:t>Slide </a:t>
            </a:r>
            <a:fld id="{1E9B8F0D-C645-428B-882C-2B3D3E8D0851}" type="slidenum">
              <a:rPr lang="en-US" altLang="en-US" smtClean="0"/>
              <a:pPr/>
              <a:t>2</a:t>
            </a:fld>
            <a:endParaRPr lang="en-US" altLang="en-US"/>
          </a:p>
        </p:txBody>
      </p:sp>
      <p:sp>
        <p:nvSpPr>
          <p:cNvPr id="8" name="TextBox 7"/>
          <p:cNvSpPr txBox="1"/>
          <p:nvPr/>
        </p:nvSpPr>
        <p:spPr>
          <a:xfrm>
            <a:off x="945766" y="3200400"/>
            <a:ext cx="1353256" cy="400110"/>
          </a:xfrm>
          <a:prstGeom prst="rect">
            <a:avLst/>
          </a:prstGeom>
          <a:noFill/>
        </p:spPr>
        <p:txBody>
          <a:bodyPr wrap="none" rtlCol="0">
            <a:spAutoFit/>
          </a:bodyPr>
          <a:lstStyle/>
          <a:p>
            <a:r>
              <a:rPr lang="en-US" sz="1000" dirty="0"/>
              <a:t>Service Specific </a:t>
            </a:r>
            <a:endParaRPr lang="en-US" sz="1000" dirty="0" smtClean="0"/>
          </a:p>
          <a:p>
            <a:r>
              <a:rPr lang="en-US" sz="1000" dirty="0" smtClean="0"/>
              <a:t>Convergence Sublayer</a:t>
            </a:r>
            <a:endParaRPr lang="en-US" sz="1000" dirty="0"/>
          </a:p>
        </p:txBody>
      </p:sp>
      <p:sp>
        <p:nvSpPr>
          <p:cNvPr id="9" name="TextBox 8"/>
          <p:cNvSpPr txBox="1"/>
          <p:nvPr/>
        </p:nvSpPr>
        <p:spPr>
          <a:xfrm>
            <a:off x="1011382" y="2743200"/>
            <a:ext cx="1274708" cy="246221"/>
          </a:xfrm>
          <a:prstGeom prst="rect">
            <a:avLst/>
          </a:prstGeom>
          <a:noFill/>
        </p:spPr>
        <p:txBody>
          <a:bodyPr wrap="none" rtlCol="0">
            <a:spAutoFit/>
          </a:bodyPr>
          <a:lstStyle/>
          <a:p>
            <a:r>
              <a:rPr lang="en-US" sz="1000" dirty="0" smtClean="0"/>
              <a:t>Logical Link Control</a:t>
            </a:r>
            <a:endParaRPr lang="en-US" sz="1000" dirty="0"/>
          </a:p>
        </p:txBody>
      </p:sp>
      <p:graphicFrame>
        <p:nvGraphicFramePr>
          <p:cNvPr id="10" name="Object 9"/>
          <p:cNvGraphicFramePr>
            <a:graphicFrameLocks noChangeAspect="1"/>
          </p:cNvGraphicFramePr>
          <p:nvPr>
            <p:extLst>
              <p:ext uri="{D42A27DB-BD31-4B8C-83A1-F6EECF244321}">
                <p14:modId xmlns:p14="http://schemas.microsoft.com/office/powerpoint/2010/main" val="5248818"/>
              </p:ext>
            </p:extLst>
          </p:nvPr>
        </p:nvGraphicFramePr>
        <p:xfrm>
          <a:off x="2824163" y="2125663"/>
          <a:ext cx="4070350" cy="2957512"/>
        </p:xfrm>
        <a:graphic>
          <a:graphicData uri="http://schemas.openxmlformats.org/presentationml/2006/ole">
            <mc:AlternateContent xmlns:mc="http://schemas.openxmlformats.org/markup-compatibility/2006">
              <mc:Choice xmlns:v="urn:schemas-microsoft-com:vml" Requires="v">
                <p:oleObj spid="_x0000_s1076" name="Visio" r:id="rId3" imgW="3368017" imgH="2447064" progId="Visio.Drawing.11">
                  <p:embed/>
                </p:oleObj>
              </mc:Choice>
              <mc:Fallback>
                <p:oleObj name="Visio" r:id="rId3" imgW="3368017" imgH="2447064" progId="Visio.Drawing.11">
                  <p:embed/>
                  <p:pic>
                    <p:nvPicPr>
                      <p:cNvPr id="0" name=""/>
                      <p:cNvPicPr/>
                      <p:nvPr/>
                    </p:nvPicPr>
                    <p:blipFill>
                      <a:blip r:embed="rId4"/>
                      <a:stretch>
                        <a:fillRect/>
                      </a:stretch>
                    </p:blipFill>
                    <p:spPr>
                      <a:xfrm>
                        <a:off x="2824163" y="2125663"/>
                        <a:ext cx="4070350" cy="2957512"/>
                      </a:xfrm>
                      <a:prstGeom prst="rect">
                        <a:avLst/>
                      </a:prstGeom>
                    </p:spPr>
                  </p:pic>
                </p:oleObj>
              </mc:Fallback>
            </mc:AlternateContent>
          </a:graphicData>
        </a:graphic>
      </p:graphicFrame>
      <p:sp>
        <p:nvSpPr>
          <p:cNvPr id="11" name="TextBox 10"/>
          <p:cNvSpPr txBox="1"/>
          <p:nvPr/>
        </p:nvSpPr>
        <p:spPr>
          <a:xfrm>
            <a:off x="3124200" y="5029200"/>
            <a:ext cx="4265911" cy="276999"/>
          </a:xfrm>
          <a:prstGeom prst="rect">
            <a:avLst/>
          </a:prstGeom>
          <a:noFill/>
        </p:spPr>
        <p:txBody>
          <a:bodyPr wrap="none" rtlCol="0">
            <a:spAutoFit/>
          </a:bodyPr>
          <a:lstStyle/>
          <a:p>
            <a:r>
              <a:rPr lang="en-US" dirty="0" smtClean="0"/>
              <a:t>Upper layers have direct access to the MAC or through 802.2 LLC</a:t>
            </a:r>
            <a:endParaRPr lang="en-US" dirty="0"/>
          </a:p>
        </p:txBody>
      </p:sp>
      <p:sp>
        <p:nvSpPr>
          <p:cNvPr id="12" name="TextBox 11"/>
          <p:cNvSpPr txBox="1"/>
          <p:nvPr/>
        </p:nvSpPr>
        <p:spPr>
          <a:xfrm>
            <a:off x="3124200" y="5562600"/>
            <a:ext cx="3583032" cy="276999"/>
          </a:xfrm>
          <a:prstGeom prst="rect">
            <a:avLst/>
          </a:prstGeom>
          <a:noFill/>
        </p:spPr>
        <p:txBody>
          <a:bodyPr wrap="none" rtlCol="0">
            <a:spAutoFit/>
          </a:bodyPr>
          <a:lstStyle/>
          <a:p>
            <a:r>
              <a:rPr lang="en-US" dirty="0" smtClean="0"/>
              <a:t>15.4 MAC primitives have been defined in this context</a:t>
            </a:r>
            <a:endParaRPr lang="en-US" dirty="0"/>
          </a:p>
        </p:txBody>
      </p:sp>
    </p:spTree>
    <p:extLst>
      <p:ext uri="{BB962C8B-B14F-4D97-AF65-F5344CB8AC3E}">
        <p14:creationId xmlns:p14="http://schemas.microsoft.com/office/powerpoint/2010/main" val="2749402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tLang="en-US" dirty="0">
                <a:latin typeface="Times New Roman" pitchFamily="18" charset="0"/>
              </a:rPr>
              <a:t>802.15.8 </a:t>
            </a:r>
            <a:r>
              <a:rPr lang="en-US" altLang="en-US" dirty="0" smtClean="0">
                <a:latin typeface="Times New Roman" pitchFamily="18" charset="0"/>
              </a:rPr>
              <a:t>Architecture, proper </a:t>
            </a:r>
            <a:endParaRPr lang="en-US" dirty="0"/>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3</a:t>
            </a:fld>
            <a:endParaRPr lang="en-US" altLang="en-US"/>
          </a:p>
        </p:txBody>
      </p:sp>
      <p:sp>
        <p:nvSpPr>
          <p:cNvPr id="10" name="TextBox 9"/>
          <p:cNvSpPr txBox="1"/>
          <p:nvPr/>
        </p:nvSpPr>
        <p:spPr>
          <a:xfrm>
            <a:off x="6324600" y="2662392"/>
            <a:ext cx="1477840" cy="276999"/>
          </a:xfrm>
          <a:prstGeom prst="rect">
            <a:avLst/>
          </a:prstGeom>
          <a:noFill/>
        </p:spPr>
        <p:txBody>
          <a:bodyPr wrap="none" rtlCol="0">
            <a:spAutoFit/>
          </a:bodyPr>
          <a:lstStyle/>
          <a:p>
            <a:r>
              <a:rPr lang="en-US" dirty="0" smtClean="0"/>
              <a:t>Service Access Point</a:t>
            </a:r>
            <a:endParaRPr lang="en-US" dirty="0"/>
          </a:p>
        </p:txBody>
      </p:sp>
      <p:sp>
        <p:nvSpPr>
          <p:cNvPr id="11" name="TextBox 10"/>
          <p:cNvSpPr txBox="1"/>
          <p:nvPr/>
        </p:nvSpPr>
        <p:spPr>
          <a:xfrm>
            <a:off x="1143000" y="3548989"/>
            <a:ext cx="1782860" cy="276999"/>
          </a:xfrm>
          <a:prstGeom prst="rect">
            <a:avLst/>
          </a:prstGeom>
          <a:noFill/>
        </p:spPr>
        <p:txBody>
          <a:bodyPr wrap="none" rtlCol="0">
            <a:spAutoFit/>
          </a:bodyPr>
          <a:lstStyle/>
          <a:p>
            <a:r>
              <a:rPr lang="en-US" dirty="0"/>
              <a:t>MAC Data Service </a:t>
            </a:r>
            <a:r>
              <a:rPr lang="en-US" dirty="0" smtClean="0"/>
              <a:t>Entity</a:t>
            </a:r>
            <a:endParaRPr lang="en-US" dirty="0"/>
          </a:p>
        </p:txBody>
      </p:sp>
      <p:sp>
        <p:nvSpPr>
          <p:cNvPr id="12" name="TextBox 11"/>
          <p:cNvSpPr txBox="1"/>
          <p:nvPr/>
        </p:nvSpPr>
        <p:spPr>
          <a:xfrm>
            <a:off x="6515973" y="3548990"/>
            <a:ext cx="2297424" cy="276999"/>
          </a:xfrm>
          <a:prstGeom prst="rect">
            <a:avLst/>
          </a:prstGeom>
          <a:noFill/>
        </p:spPr>
        <p:txBody>
          <a:bodyPr wrap="none" rtlCol="0">
            <a:spAutoFit/>
          </a:bodyPr>
          <a:lstStyle/>
          <a:p>
            <a:r>
              <a:rPr lang="en-US" dirty="0"/>
              <a:t>MAC Management Service </a:t>
            </a:r>
            <a:r>
              <a:rPr lang="en-US" dirty="0" smtClean="0"/>
              <a:t>Entity</a:t>
            </a:r>
            <a:endParaRPr lang="en-US" dirty="0"/>
          </a:p>
        </p:txBody>
      </p:sp>
      <p:sp>
        <p:nvSpPr>
          <p:cNvPr id="13" name="TextBox 12"/>
          <p:cNvSpPr txBox="1"/>
          <p:nvPr/>
        </p:nvSpPr>
        <p:spPr>
          <a:xfrm>
            <a:off x="2053016" y="4892450"/>
            <a:ext cx="815351" cy="276999"/>
          </a:xfrm>
          <a:prstGeom prst="rect">
            <a:avLst/>
          </a:prstGeom>
          <a:noFill/>
        </p:spPr>
        <p:txBody>
          <a:bodyPr wrap="none" rtlCol="0">
            <a:spAutoFit/>
          </a:bodyPr>
          <a:lstStyle/>
          <a:p>
            <a:r>
              <a:rPr lang="en-US" dirty="0" smtClean="0"/>
              <a:t>PHY Data</a:t>
            </a:r>
            <a:endParaRPr lang="en-US" dirty="0"/>
          </a:p>
        </p:txBody>
      </p:sp>
      <p:sp>
        <p:nvSpPr>
          <p:cNvPr id="14" name="TextBox 13"/>
          <p:cNvSpPr txBox="1"/>
          <p:nvPr/>
        </p:nvSpPr>
        <p:spPr>
          <a:xfrm>
            <a:off x="6515973" y="4876800"/>
            <a:ext cx="2248436" cy="276999"/>
          </a:xfrm>
          <a:prstGeom prst="rect">
            <a:avLst/>
          </a:prstGeom>
          <a:noFill/>
        </p:spPr>
        <p:txBody>
          <a:bodyPr wrap="none" rtlCol="0">
            <a:spAutoFit/>
          </a:bodyPr>
          <a:lstStyle/>
          <a:p>
            <a:r>
              <a:rPr lang="en-US" dirty="0" smtClean="0"/>
              <a:t>PHY </a:t>
            </a:r>
            <a:r>
              <a:rPr lang="en-US" dirty="0"/>
              <a:t>Management Service </a:t>
            </a:r>
            <a:r>
              <a:rPr lang="en-US" dirty="0" smtClean="0"/>
              <a:t>Entity</a:t>
            </a:r>
            <a:endParaRPr lang="en-US" dirty="0"/>
          </a:p>
        </p:txBody>
      </p:sp>
      <p:sp>
        <p:nvSpPr>
          <p:cNvPr id="15" name="TextBox 14"/>
          <p:cNvSpPr txBox="1"/>
          <p:nvPr/>
        </p:nvSpPr>
        <p:spPr>
          <a:xfrm>
            <a:off x="6515973" y="3141022"/>
            <a:ext cx="1648208" cy="276999"/>
          </a:xfrm>
          <a:prstGeom prst="rect">
            <a:avLst/>
          </a:prstGeom>
          <a:noFill/>
        </p:spPr>
        <p:txBody>
          <a:bodyPr wrap="none" rtlCol="0">
            <a:spAutoFit/>
          </a:bodyPr>
          <a:lstStyle/>
          <a:p>
            <a:r>
              <a:rPr lang="en-US" dirty="0" smtClean="0"/>
              <a:t>MAC Information Base</a:t>
            </a:r>
            <a:endParaRPr 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3918855305"/>
              </p:ext>
            </p:extLst>
          </p:nvPr>
        </p:nvGraphicFramePr>
        <p:xfrm>
          <a:off x="3124200" y="1905000"/>
          <a:ext cx="3299918" cy="4094163"/>
        </p:xfrm>
        <a:graphic>
          <a:graphicData uri="http://schemas.openxmlformats.org/presentationml/2006/ole">
            <mc:AlternateContent xmlns:mc="http://schemas.openxmlformats.org/markup-compatibility/2006">
              <mc:Choice xmlns:v="urn:schemas-microsoft-com:vml" Requires="v">
                <p:oleObj spid="_x0000_s2096" name="Visio" r:id="rId3" imgW="3238138" imgH="4017600" progId="Visio.Drawing.11">
                  <p:embed/>
                </p:oleObj>
              </mc:Choice>
              <mc:Fallback>
                <p:oleObj name="Visio" r:id="rId3" imgW="3238138" imgH="4017600" progId="Visio.Drawing.11">
                  <p:embed/>
                  <p:pic>
                    <p:nvPicPr>
                      <p:cNvPr id="0" name=""/>
                      <p:cNvPicPr/>
                      <p:nvPr/>
                    </p:nvPicPr>
                    <p:blipFill>
                      <a:blip r:embed="rId4"/>
                      <a:stretch>
                        <a:fillRect/>
                      </a:stretch>
                    </p:blipFill>
                    <p:spPr>
                      <a:xfrm>
                        <a:off x="3124200" y="1905000"/>
                        <a:ext cx="3299918" cy="4094163"/>
                      </a:xfrm>
                      <a:prstGeom prst="rect">
                        <a:avLst/>
                      </a:prstGeom>
                    </p:spPr>
                  </p:pic>
                </p:oleObj>
              </mc:Fallback>
            </mc:AlternateContent>
          </a:graphicData>
        </a:graphic>
      </p:graphicFrame>
    </p:spTree>
    <p:extLst>
      <p:ext uri="{BB962C8B-B14F-4D97-AF65-F5344CB8AC3E}">
        <p14:creationId xmlns:p14="http://schemas.microsoft.com/office/powerpoint/2010/main" val="1094930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Times New Roman" pitchFamily="18" charset="0"/>
              </a:rPr>
              <a:t>802.15.8 Architecture </a:t>
            </a:r>
            <a:endParaRPr lang="en-US" dirty="0"/>
          </a:p>
        </p:txBody>
      </p:sp>
      <p:sp>
        <p:nvSpPr>
          <p:cNvPr id="3" name="Content Placeholder 2"/>
          <p:cNvSpPr>
            <a:spLocks noGrp="1"/>
          </p:cNvSpPr>
          <p:nvPr>
            <p:ph idx="1"/>
          </p:nvPr>
        </p:nvSpPr>
        <p:spPr/>
        <p:txBody>
          <a:bodyPr/>
          <a:lstStyle/>
          <a:p>
            <a:r>
              <a:rPr lang="en-US" sz="2400" dirty="0" smtClean="0">
                <a:latin typeface="+mj-lt"/>
              </a:rPr>
              <a:t>The MAC is divided into: </a:t>
            </a:r>
          </a:p>
          <a:p>
            <a:pPr lvl="1"/>
            <a:r>
              <a:rPr lang="en-US" sz="2000" dirty="0" smtClean="0">
                <a:latin typeface="+mj-lt"/>
              </a:rPr>
              <a:t>MAC data service </a:t>
            </a:r>
          </a:p>
          <a:p>
            <a:pPr lvl="2"/>
            <a:r>
              <a:rPr lang="en-US" sz="1600" dirty="0" smtClean="0">
                <a:latin typeface="+mj-lt"/>
              </a:rPr>
              <a:t>Data transfer, ACK, CAP, CFP. </a:t>
            </a:r>
            <a:endParaRPr lang="en-US" sz="1600" dirty="0">
              <a:latin typeface="+mj-lt"/>
            </a:endParaRPr>
          </a:p>
          <a:p>
            <a:pPr lvl="1"/>
            <a:r>
              <a:rPr lang="en-US" sz="2000" dirty="0" smtClean="0">
                <a:latin typeface="+mj-lt"/>
              </a:rPr>
              <a:t>MAC management service  </a:t>
            </a:r>
          </a:p>
          <a:p>
            <a:pPr lvl="2"/>
            <a:r>
              <a:rPr lang="en-US" sz="1600" dirty="0">
                <a:latin typeface="+mj-lt"/>
              </a:rPr>
              <a:t>Access to the </a:t>
            </a:r>
            <a:r>
              <a:rPr lang="en-US" sz="1600" dirty="0" smtClean="0">
                <a:latin typeface="+mj-lt"/>
              </a:rPr>
              <a:t>IB, peering, di-peering, CFP allocation, message pending, network start, scanning, search.</a:t>
            </a:r>
          </a:p>
          <a:p>
            <a:pPr lvl="1"/>
            <a:r>
              <a:rPr lang="en-US" sz="2000" dirty="0" smtClean="0">
                <a:latin typeface="+mj-lt"/>
              </a:rPr>
              <a:t>both are accessed through respective SAP.</a:t>
            </a:r>
          </a:p>
          <a:p>
            <a:r>
              <a:rPr lang="en-US" sz="2400" dirty="0" smtClean="0">
                <a:latin typeface="+mj-lt"/>
              </a:rPr>
              <a:t>What is the level of detail we are aiming for the draft?</a:t>
            </a:r>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4</a:t>
            </a:fld>
            <a:endParaRPr lang="en-US" altLang="en-US"/>
          </a:p>
        </p:txBody>
      </p:sp>
    </p:spTree>
    <p:extLst>
      <p:ext uri="{BB962C8B-B14F-4D97-AF65-F5344CB8AC3E}">
        <p14:creationId xmlns:p14="http://schemas.microsoft.com/office/powerpoint/2010/main" val="3874513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data primitives</a:t>
            </a:r>
            <a:endParaRPr lang="en-US" dirty="0"/>
          </a:p>
        </p:txBody>
      </p:sp>
      <p:sp>
        <p:nvSpPr>
          <p:cNvPr id="3" name="Content Placeholder 2"/>
          <p:cNvSpPr>
            <a:spLocks noGrp="1"/>
          </p:cNvSpPr>
          <p:nvPr>
            <p:ph idx="1"/>
          </p:nvPr>
        </p:nvSpPr>
        <p:spPr/>
        <p:txBody>
          <a:bodyPr/>
          <a:lstStyle/>
          <a:p>
            <a:r>
              <a:rPr lang="en-US" sz="2400" dirty="0" smtClean="0">
                <a:latin typeface="+mj-lt"/>
              </a:rPr>
              <a:t>Example of MDSE-SAP</a:t>
            </a:r>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5</a:t>
            </a:fld>
            <a:endParaRPr lang="en-US" altLang="en-US"/>
          </a:p>
        </p:txBody>
      </p:sp>
      <p:graphicFrame>
        <p:nvGraphicFramePr>
          <p:cNvPr id="7" name="Object 6"/>
          <p:cNvGraphicFramePr>
            <a:graphicFrameLocks noChangeAspect="1"/>
          </p:cNvGraphicFramePr>
          <p:nvPr>
            <p:extLst>
              <p:ext uri="{D42A27DB-BD31-4B8C-83A1-F6EECF244321}">
                <p14:modId xmlns:p14="http://schemas.microsoft.com/office/powerpoint/2010/main" val="88478057"/>
              </p:ext>
            </p:extLst>
          </p:nvPr>
        </p:nvGraphicFramePr>
        <p:xfrm>
          <a:off x="1066800" y="2949366"/>
          <a:ext cx="7010400" cy="1648828"/>
        </p:xfrm>
        <a:graphic>
          <a:graphicData uri="http://schemas.openxmlformats.org/presentationml/2006/ole">
            <mc:AlternateContent xmlns:mc="http://schemas.openxmlformats.org/markup-compatibility/2006">
              <mc:Choice xmlns:v="urn:schemas-microsoft-com:vml" Requires="v">
                <p:oleObj spid="_x0000_s3112" name="Worksheet" r:id="rId3" imgW="3848044" imgH="904770" progId="Excel.Sheet.8">
                  <p:embed/>
                </p:oleObj>
              </mc:Choice>
              <mc:Fallback>
                <p:oleObj name="Worksheet" r:id="rId3" imgW="3848044" imgH="904770" progId="Excel.Sheet.8">
                  <p:embed/>
                  <p:pic>
                    <p:nvPicPr>
                      <p:cNvPr id="0" name="Object 183"/>
                      <p:cNvPicPr>
                        <a:picLocks noChangeAspect="1" noChangeArrowheads="1"/>
                      </p:cNvPicPr>
                      <p:nvPr/>
                    </p:nvPicPr>
                    <p:blipFill>
                      <a:blip r:embed="rId4"/>
                      <a:srcRect/>
                      <a:stretch>
                        <a:fillRect/>
                      </a:stretch>
                    </p:blipFill>
                    <p:spPr bwMode="auto">
                      <a:xfrm>
                        <a:off x="1066800" y="2949366"/>
                        <a:ext cx="7010400" cy="1648828"/>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790048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transfer flow</a:t>
            </a:r>
            <a:endParaRPr lang="en-US" dirty="0"/>
          </a:p>
        </p:txBody>
      </p:sp>
      <p:sp>
        <p:nvSpPr>
          <p:cNvPr id="3" name="Content Placeholder 2"/>
          <p:cNvSpPr>
            <a:spLocks noGrp="1"/>
          </p:cNvSpPr>
          <p:nvPr>
            <p:ph idx="1"/>
          </p:nvPr>
        </p:nvSpPr>
        <p:spPr/>
        <p:txBody>
          <a:bodyPr/>
          <a:lstStyle/>
          <a:p>
            <a:r>
              <a:rPr lang="en-US" sz="2400" dirty="0" smtClean="0">
                <a:latin typeface="+mj-lt"/>
              </a:rPr>
              <a:t>Example:</a:t>
            </a:r>
          </a:p>
          <a:p>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6</a:t>
            </a:fld>
            <a:endParaRPr lang="en-US" altLang="en-US"/>
          </a:p>
        </p:txBody>
      </p:sp>
      <p:graphicFrame>
        <p:nvGraphicFramePr>
          <p:cNvPr id="7" name="Object 6"/>
          <p:cNvGraphicFramePr>
            <a:graphicFrameLocks noChangeAspect="1"/>
          </p:cNvGraphicFramePr>
          <p:nvPr>
            <p:extLst>
              <p:ext uri="{D42A27DB-BD31-4B8C-83A1-F6EECF244321}">
                <p14:modId xmlns:p14="http://schemas.microsoft.com/office/powerpoint/2010/main" val="1800828369"/>
              </p:ext>
            </p:extLst>
          </p:nvPr>
        </p:nvGraphicFramePr>
        <p:xfrm>
          <a:off x="1295400" y="2743200"/>
          <a:ext cx="6629400" cy="2640460"/>
        </p:xfrm>
        <a:graphic>
          <a:graphicData uri="http://schemas.openxmlformats.org/presentationml/2006/ole">
            <mc:AlternateContent xmlns:mc="http://schemas.openxmlformats.org/markup-compatibility/2006">
              <mc:Choice xmlns:v="urn:schemas-microsoft-com:vml" Requires="v">
                <p:oleObj spid="_x0000_s4133" name="Picture" r:id="rId3" imgW="8381880" imgH="3338640" progId="Word.Picture.8">
                  <p:embed/>
                </p:oleObj>
              </mc:Choice>
              <mc:Fallback>
                <p:oleObj name="Picture" r:id="rId3" imgW="8381880" imgH="3338640" progId="Word.Picture.8">
                  <p:embed/>
                  <p:pic>
                    <p:nvPicPr>
                      <p:cNvPr id="0" name=""/>
                      <p:cNvPicPr/>
                      <p:nvPr/>
                    </p:nvPicPr>
                    <p:blipFill>
                      <a:blip r:embed="rId4"/>
                      <a:stretch>
                        <a:fillRect/>
                      </a:stretch>
                    </p:blipFill>
                    <p:spPr>
                      <a:xfrm>
                        <a:off x="1295400" y="2743200"/>
                        <a:ext cx="6629400" cy="2640460"/>
                      </a:xfrm>
                      <a:prstGeom prst="rect">
                        <a:avLst/>
                      </a:prstGeom>
                    </p:spPr>
                  </p:pic>
                </p:oleObj>
              </mc:Fallback>
            </mc:AlternateContent>
          </a:graphicData>
        </a:graphic>
      </p:graphicFrame>
    </p:spTree>
    <p:extLst>
      <p:ext uri="{BB962C8B-B14F-4D97-AF65-F5344CB8AC3E}">
        <p14:creationId xmlns:p14="http://schemas.microsoft.com/office/powerpoint/2010/main" val="577310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 management primitives</a:t>
            </a:r>
          </a:p>
        </p:txBody>
      </p:sp>
      <p:sp>
        <p:nvSpPr>
          <p:cNvPr id="3" name="Content Placeholder 2"/>
          <p:cNvSpPr>
            <a:spLocks noGrp="1"/>
          </p:cNvSpPr>
          <p:nvPr>
            <p:ph idx="1"/>
          </p:nvPr>
        </p:nvSpPr>
        <p:spPr/>
        <p:txBody>
          <a:bodyPr/>
          <a:lstStyle/>
          <a:p>
            <a:r>
              <a:rPr lang="en-US" sz="2400" dirty="0" smtClean="0">
                <a:latin typeface="+mj-lt"/>
              </a:rPr>
              <a:t>Example:</a:t>
            </a:r>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7</a:t>
            </a:fld>
            <a:endParaRPr lang="en-US" altLang="en-US"/>
          </a:p>
        </p:txBody>
      </p:sp>
      <p:graphicFrame>
        <p:nvGraphicFramePr>
          <p:cNvPr id="7" name="Object 6"/>
          <p:cNvGraphicFramePr>
            <a:graphicFrameLocks noChangeAspect="1"/>
          </p:cNvGraphicFramePr>
          <p:nvPr>
            <p:extLst>
              <p:ext uri="{D42A27DB-BD31-4B8C-83A1-F6EECF244321}">
                <p14:modId xmlns:p14="http://schemas.microsoft.com/office/powerpoint/2010/main" val="2064112848"/>
              </p:ext>
            </p:extLst>
          </p:nvPr>
        </p:nvGraphicFramePr>
        <p:xfrm>
          <a:off x="1443038" y="2555875"/>
          <a:ext cx="6332537" cy="3700463"/>
        </p:xfrm>
        <a:graphic>
          <a:graphicData uri="http://schemas.openxmlformats.org/presentationml/2006/ole">
            <mc:AlternateContent xmlns:mc="http://schemas.openxmlformats.org/markup-compatibility/2006">
              <mc:Choice xmlns:v="urn:schemas-microsoft-com:vml" Requires="v">
                <p:oleObj spid="_x0000_s6182" name="Worksheet" r:id="rId3" imgW="5631083" imgH="3291840" progId="Excel.Sheet.8">
                  <p:embed/>
                </p:oleObj>
              </mc:Choice>
              <mc:Fallback>
                <p:oleObj name="Worksheet" r:id="rId3" imgW="5631083" imgH="3291840" progId="Excel.Sheet.8">
                  <p:embed/>
                  <p:pic>
                    <p:nvPicPr>
                      <p:cNvPr id="0" name="Object 5"/>
                      <p:cNvPicPr>
                        <a:picLocks noChangeAspect="1" noChangeArrowheads="1"/>
                      </p:cNvPicPr>
                      <p:nvPr/>
                    </p:nvPicPr>
                    <p:blipFill>
                      <a:blip r:embed="rId4"/>
                      <a:srcRect/>
                      <a:stretch>
                        <a:fillRect/>
                      </a:stretch>
                    </p:blipFill>
                    <p:spPr bwMode="auto">
                      <a:xfrm>
                        <a:off x="1443038" y="2555875"/>
                        <a:ext cx="6332537" cy="3700463"/>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934584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Peering message flow</a:t>
            </a:r>
            <a:endParaRPr lang="en-US" dirty="0"/>
          </a:p>
        </p:txBody>
      </p:sp>
      <p:sp>
        <p:nvSpPr>
          <p:cNvPr id="3" name="Content Placeholder 2"/>
          <p:cNvSpPr>
            <a:spLocks noGrp="1"/>
          </p:cNvSpPr>
          <p:nvPr>
            <p:ph idx="1"/>
          </p:nvPr>
        </p:nvSpPr>
        <p:spPr/>
        <p:txBody>
          <a:bodyPr/>
          <a:lstStyle/>
          <a:p>
            <a:r>
              <a:rPr lang="en-US" sz="2400" dirty="0" smtClean="0">
                <a:latin typeface="+mj-lt"/>
              </a:rPr>
              <a:t>Example:</a:t>
            </a:r>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8</a:t>
            </a:fld>
            <a:endParaRPr lang="en-US" altLang="en-US"/>
          </a:p>
        </p:txBody>
      </p:sp>
      <p:graphicFrame>
        <p:nvGraphicFramePr>
          <p:cNvPr id="7" name="Object 6"/>
          <p:cNvGraphicFramePr>
            <a:graphicFrameLocks noChangeAspect="1"/>
          </p:cNvGraphicFramePr>
          <p:nvPr>
            <p:extLst>
              <p:ext uri="{D42A27DB-BD31-4B8C-83A1-F6EECF244321}">
                <p14:modId xmlns:p14="http://schemas.microsoft.com/office/powerpoint/2010/main" val="3206044584"/>
              </p:ext>
            </p:extLst>
          </p:nvPr>
        </p:nvGraphicFramePr>
        <p:xfrm>
          <a:off x="1905000" y="2514600"/>
          <a:ext cx="5221287" cy="3688750"/>
        </p:xfrm>
        <a:graphic>
          <a:graphicData uri="http://schemas.openxmlformats.org/presentationml/2006/ole">
            <mc:AlternateContent xmlns:mc="http://schemas.openxmlformats.org/markup-compatibility/2006">
              <mc:Choice xmlns:v="urn:schemas-microsoft-com:vml" Requires="v">
                <p:oleObj spid="_x0000_s7202" name="Picture" r:id="rId3" imgW="6524640" imgH="4610160" progId="Word.Picture.8">
                  <p:embed/>
                </p:oleObj>
              </mc:Choice>
              <mc:Fallback>
                <p:oleObj name="Picture" r:id="rId3" imgW="6524640" imgH="4610160" progId="Word.Picture.8">
                  <p:embed/>
                  <p:pic>
                    <p:nvPicPr>
                      <p:cNvPr id="0" name=""/>
                      <p:cNvPicPr/>
                      <p:nvPr/>
                    </p:nvPicPr>
                    <p:blipFill>
                      <a:blip r:embed="rId4"/>
                      <a:stretch>
                        <a:fillRect/>
                      </a:stretch>
                    </p:blipFill>
                    <p:spPr>
                      <a:xfrm>
                        <a:off x="1905000" y="2514600"/>
                        <a:ext cx="5221287" cy="3688750"/>
                      </a:xfrm>
                      <a:prstGeom prst="rect">
                        <a:avLst/>
                      </a:prstGeom>
                    </p:spPr>
                  </p:pic>
                </p:oleObj>
              </mc:Fallback>
            </mc:AlternateContent>
          </a:graphicData>
        </a:graphic>
      </p:graphicFrame>
    </p:spTree>
    <p:extLst>
      <p:ext uri="{BB962C8B-B14F-4D97-AF65-F5344CB8AC3E}">
        <p14:creationId xmlns:p14="http://schemas.microsoft.com/office/powerpoint/2010/main" val="3738419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Di-peering message flow</a:t>
            </a:r>
            <a:endParaRPr lang="en-US" dirty="0"/>
          </a:p>
        </p:txBody>
      </p:sp>
      <p:sp>
        <p:nvSpPr>
          <p:cNvPr id="3" name="Content Placeholder 2"/>
          <p:cNvSpPr>
            <a:spLocks noGrp="1"/>
          </p:cNvSpPr>
          <p:nvPr>
            <p:ph idx="1"/>
          </p:nvPr>
        </p:nvSpPr>
        <p:spPr/>
        <p:txBody>
          <a:bodyPr/>
          <a:lstStyle/>
          <a:p>
            <a:r>
              <a:rPr lang="en-US" sz="2400" dirty="0" smtClean="0">
                <a:latin typeface="+mj-lt"/>
              </a:rPr>
              <a:t>Example:</a:t>
            </a:r>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9</a:t>
            </a:fld>
            <a:endParaRPr lang="en-US" altLang="en-US"/>
          </a:p>
        </p:txBody>
      </p:sp>
      <p:graphicFrame>
        <p:nvGraphicFramePr>
          <p:cNvPr id="7" name="Object 6"/>
          <p:cNvGraphicFramePr>
            <a:graphicFrameLocks noChangeAspect="1"/>
          </p:cNvGraphicFramePr>
          <p:nvPr>
            <p:extLst>
              <p:ext uri="{D42A27DB-BD31-4B8C-83A1-F6EECF244321}">
                <p14:modId xmlns:p14="http://schemas.microsoft.com/office/powerpoint/2010/main" val="3141995106"/>
              </p:ext>
            </p:extLst>
          </p:nvPr>
        </p:nvGraphicFramePr>
        <p:xfrm>
          <a:off x="1295400" y="2743200"/>
          <a:ext cx="6777644" cy="2638425"/>
        </p:xfrm>
        <a:graphic>
          <a:graphicData uri="http://schemas.openxmlformats.org/presentationml/2006/ole">
            <mc:AlternateContent xmlns:mc="http://schemas.openxmlformats.org/markup-compatibility/2006">
              <mc:Choice xmlns:v="urn:schemas-microsoft-com:vml" Requires="v">
                <p:oleObj spid="_x0000_s8224" name="Picture" r:id="rId3" imgW="6410160" imgH="2495520" progId="Word.Picture.8">
                  <p:embed/>
                </p:oleObj>
              </mc:Choice>
              <mc:Fallback>
                <p:oleObj name="Picture" r:id="rId3" imgW="6410160" imgH="2495520" progId="Word.Picture.8">
                  <p:embed/>
                  <p:pic>
                    <p:nvPicPr>
                      <p:cNvPr id="0" name=""/>
                      <p:cNvPicPr/>
                      <p:nvPr/>
                    </p:nvPicPr>
                    <p:blipFill>
                      <a:blip r:embed="rId4"/>
                      <a:stretch>
                        <a:fillRect/>
                      </a:stretch>
                    </p:blipFill>
                    <p:spPr>
                      <a:xfrm>
                        <a:off x="1295400" y="2743200"/>
                        <a:ext cx="6777644" cy="2638425"/>
                      </a:xfrm>
                      <a:prstGeom prst="rect">
                        <a:avLst/>
                      </a:prstGeom>
                    </p:spPr>
                  </p:pic>
                </p:oleObj>
              </mc:Fallback>
            </mc:AlternateContent>
          </a:graphicData>
        </a:graphic>
      </p:graphicFrame>
    </p:spTree>
    <p:extLst>
      <p:ext uri="{BB962C8B-B14F-4D97-AF65-F5344CB8AC3E}">
        <p14:creationId xmlns:p14="http://schemas.microsoft.com/office/powerpoint/2010/main" val="1450195865"/>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9447</TotalTime>
  <Words>428</Words>
  <Application>Microsoft Office PowerPoint</Application>
  <PresentationFormat>On-screen Show (4:3)</PresentationFormat>
  <Paragraphs>104</Paragraphs>
  <Slides>14</Slides>
  <Notes>1</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3</vt:i4>
      </vt:variant>
      <vt:variant>
        <vt:lpstr>Slide Titles</vt:lpstr>
      </vt:variant>
      <vt:variant>
        <vt:i4>14</vt:i4>
      </vt:variant>
    </vt:vector>
  </HeadingPairs>
  <TitlesOfParts>
    <vt:vector size="22" baseType="lpstr">
      <vt:lpstr>Arial</vt:lpstr>
      <vt:lpstr>Times New Roman</vt:lpstr>
      <vt:lpstr>Calibri</vt:lpstr>
      <vt:lpstr>Default Design</vt:lpstr>
      <vt:lpstr>Custom Design</vt:lpstr>
      <vt:lpstr>Visio</vt:lpstr>
      <vt:lpstr>Worksheet</vt:lpstr>
      <vt:lpstr>Picture</vt:lpstr>
      <vt:lpstr>PowerPoint Presentation</vt:lpstr>
      <vt:lpstr>802.15 Architecture </vt:lpstr>
      <vt:lpstr>802.15.8 Architecture, proper </vt:lpstr>
      <vt:lpstr>802.15.8 Architecture </vt:lpstr>
      <vt:lpstr>MAC data primitives</vt:lpstr>
      <vt:lpstr>Data transfer flow</vt:lpstr>
      <vt:lpstr>MAC management primitives</vt:lpstr>
      <vt:lpstr>Peering message flow</vt:lpstr>
      <vt:lpstr>Di-peering message flow</vt:lpstr>
      <vt:lpstr>Passive scan flow</vt:lpstr>
      <vt:lpstr>Active scan flow</vt:lpstr>
      <vt:lpstr>MAC Service Primitives</vt:lpstr>
      <vt:lpstr>Implementation of Service Primitives</vt:lpstr>
      <vt:lpstr>Implementation of Service Primitives</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 requirements and services</dc:title>
  <dc:creator>Marco Hernandez</dc:creator>
  <cp:lastModifiedBy>Marco Hernandez</cp:lastModifiedBy>
  <cp:revision>452</cp:revision>
  <cp:lastPrinted>2015-07-07T00:02:07Z</cp:lastPrinted>
  <dcterms:created xsi:type="dcterms:W3CDTF">1999-11-08T18:59:45Z</dcterms:created>
  <dcterms:modified xsi:type="dcterms:W3CDTF">2015-07-14T20:19:31Z</dcterms:modified>
</cp:coreProperties>
</file>