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1"/>
  </p:notesMasterIdLst>
  <p:handoutMasterIdLst>
    <p:handoutMasterId r:id="rId22"/>
  </p:handoutMasterIdLst>
  <p:sldIdLst>
    <p:sldId id="259" r:id="rId2"/>
    <p:sldId id="278" r:id="rId3"/>
    <p:sldId id="261" r:id="rId4"/>
    <p:sldId id="299" r:id="rId5"/>
    <p:sldId id="300" r:id="rId6"/>
    <p:sldId id="301" r:id="rId7"/>
    <p:sldId id="298" r:id="rId8"/>
    <p:sldId id="303" r:id="rId9"/>
    <p:sldId id="325" r:id="rId10"/>
    <p:sldId id="307" r:id="rId11"/>
    <p:sldId id="322" r:id="rId12"/>
    <p:sldId id="323" r:id="rId13"/>
    <p:sldId id="326" r:id="rId14"/>
    <p:sldId id="327" r:id="rId15"/>
    <p:sldId id="328" r:id="rId16"/>
    <p:sldId id="329" r:id="rId17"/>
    <p:sldId id="333" r:id="rId18"/>
    <p:sldId id="331" r:id="rId19"/>
    <p:sldId id="332"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465" autoAdjust="0"/>
    <p:restoredTop sz="94660"/>
  </p:normalViewPr>
  <p:slideViewPr>
    <p:cSldViewPr>
      <p:cViewPr>
        <p:scale>
          <a:sx n="80" d="100"/>
          <a:sy n="80" d="100"/>
        </p:scale>
        <p:origin x="-1458"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7</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19</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10</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11</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12</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13</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14</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15</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16</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18</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July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802.15-15-0531-01-004q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5/15-15-0504-00-004q-ulp-agenda-july-2015.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TG4q (ULP) Task Group, July 2015 Meeting	</a:t>
            </a:r>
          </a:p>
          <a:p>
            <a:pPr>
              <a:defRPr/>
            </a:pPr>
            <a:r>
              <a:rPr lang="en-US" altLang="en-US" sz="1800" b="1" dirty="0" smtClean="0">
                <a:solidFill>
                  <a:schemeClr val="tx2"/>
                </a:solidFill>
              </a:rPr>
              <a:t>Date Submitted:	</a:t>
            </a:r>
            <a:r>
              <a:rPr lang="en-US" altLang="en-US" sz="1800" dirty="0" smtClean="0">
                <a:solidFill>
                  <a:schemeClr val="tx2"/>
                </a:solidFill>
              </a:rPr>
              <a:t>July 13,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July 2015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July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MON AM2</a:t>
            </a:r>
          </a:p>
        </p:txBody>
      </p:sp>
      <p:sp>
        <p:nvSpPr>
          <p:cNvPr id="26628" name="Rectangle 3"/>
          <p:cNvSpPr>
            <a:spLocks noGrp="1" noChangeArrowheads="1"/>
          </p:cNvSpPr>
          <p:nvPr>
            <p:ph type="body" idx="1"/>
          </p:nvPr>
        </p:nvSpPr>
        <p:spPr>
          <a:xfrm>
            <a:off x="684213" y="1600200"/>
            <a:ext cx="8101012" cy="4495800"/>
          </a:xfrm>
        </p:spPr>
        <p:txBody>
          <a:bodyPr/>
          <a:lstStyle/>
          <a:p>
            <a:pPr eaLnBrk="1" hangingPunct="1">
              <a:spcBef>
                <a:spcPts val="300"/>
              </a:spcBef>
            </a:pPr>
            <a:r>
              <a:rPr lang="en-US" altLang="en-US" sz="2400" dirty="0"/>
              <a:t>Status of TG4q sponsor ballot </a:t>
            </a:r>
            <a:endParaRPr lang="en-US" altLang="en-US" sz="2400" dirty="0" smtClean="0"/>
          </a:p>
          <a:p>
            <a:pPr eaLnBrk="1" hangingPunct="1">
              <a:spcBef>
                <a:spcPts val="300"/>
              </a:spcBef>
            </a:pPr>
            <a:r>
              <a:rPr lang="en-US" altLang="en-US" sz="2400" dirty="0"/>
              <a:t>Review D5.0 and re-visit the comments received from LB107 and LB109</a:t>
            </a:r>
            <a:endParaRPr lang="en-US" altLang="en-US" sz="20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7" name="Rectangle 2"/>
          <p:cNvSpPr txBox="1">
            <a:spLocks noChangeArrowheads="1"/>
          </p:cNvSpPr>
          <p:nvPr/>
        </p:nvSpPr>
        <p:spPr bwMode="auto">
          <a:xfrm>
            <a:off x="684213" y="3657600"/>
            <a:ext cx="77724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0" lvl="1" eaLnBrk="1" hangingPunct="1"/>
            <a:r>
              <a:rPr lang="en-US" altLang="en-US" kern="0" dirty="0" smtClean="0"/>
              <a:t>MON PM2</a:t>
            </a:r>
          </a:p>
        </p:txBody>
      </p:sp>
      <p:sp>
        <p:nvSpPr>
          <p:cNvPr id="8" name="Rectangle 3"/>
          <p:cNvSpPr txBox="1">
            <a:spLocks noChangeArrowheads="1"/>
          </p:cNvSpPr>
          <p:nvPr/>
        </p:nvSpPr>
        <p:spPr bwMode="auto">
          <a:xfrm>
            <a:off x="684213" y="4648200"/>
            <a:ext cx="81010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eaLnBrk="1" hangingPunct="1">
              <a:spcBef>
                <a:spcPts val="300"/>
              </a:spcBef>
            </a:pPr>
            <a:r>
              <a:rPr lang="en-US" altLang="en-US" sz="2400" kern="0" dirty="0"/>
              <a:t>Review D5.0 and re-visit the comments received from LB107 and </a:t>
            </a:r>
            <a:r>
              <a:rPr lang="en-US" altLang="en-US" sz="2400" kern="0" dirty="0" smtClean="0"/>
              <a:t>LB109</a:t>
            </a:r>
          </a:p>
          <a:p>
            <a:pPr eaLnBrk="1" hangingPunct="1">
              <a:spcBef>
                <a:spcPts val="300"/>
              </a:spcBef>
            </a:pPr>
            <a:r>
              <a:rPr lang="en-US" altLang="en-US" sz="2400" kern="0" dirty="0"/>
              <a:t>Discuss the approach of handling comment resolution for sponsor ballot</a:t>
            </a:r>
          </a:p>
          <a:p>
            <a:pPr eaLnBrk="1" hangingPunct="1">
              <a:spcBef>
                <a:spcPts val="300"/>
              </a:spcBef>
            </a:pPr>
            <a:endParaRPr lang="en-US" altLang="en-US" sz="2000" kern="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11</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TUE PM2</a:t>
            </a:r>
          </a:p>
        </p:txBody>
      </p:sp>
      <p:sp>
        <p:nvSpPr>
          <p:cNvPr id="26628" name="Rectangle 3"/>
          <p:cNvSpPr>
            <a:spLocks noGrp="1" noChangeArrowheads="1"/>
          </p:cNvSpPr>
          <p:nvPr>
            <p:ph type="body" idx="1"/>
          </p:nvPr>
        </p:nvSpPr>
        <p:spPr>
          <a:xfrm>
            <a:off x="684213" y="1828800"/>
            <a:ext cx="8101012" cy="4495800"/>
          </a:xfrm>
        </p:spPr>
        <p:txBody>
          <a:bodyPr/>
          <a:lstStyle/>
          <a:p>
            <a:pPr eaLnBrk="1" hangingPunct="1">
              <a:spcBef>
                <a:spcPts val="300"/>
              </a:spcBef>
            </a:pPr>
            <a:r>
              <a:rPr lang="en-US" altLang="en-US" sz="2400" dirty="0" smtClean="0"/>
              <a:t>Approve </a:t>
            </a:r>
            <a:r>
              <a:rPr lang="en-US" altLang="en-US" sz="2400" dirty="0"/>
              <a:t>of minutes for July 8th  BRC call (DCN: </a:t>
            </a:r>
            <a:r>
              <a:rPr lang="en-US" altLang="en-US" sz="2400" dirty="0" smtClean="0"/>
              <a:t>15-15-0549-00)</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Moved by: </a:t>
            </a:r>
            <a:r>
              <a:rPr lang="en-US" altLang="en-US" sz="2400" dirty="0" err="1">
                <a:latin typeface="Times New Roman" pitchFamily="18" charset="0"/>
              </a:rPr>
              <a:t>Chandrashekhar</a:t>
            </a:r>
            <a:r>
              <a:rPr lang="en-US" altLang="en-US" sz="2400" dirty="0">
                <a:latin typeface="Times New Roman" pitchFamily="18" charset="0"/>
              </a:rPr>
              <a:t> </a:t>
            </a:r>
            <a:r>
              <a:rPr lang="en-US" altLang="en-US" sz="2400" dirty="0" err="1">
                <a:latin typeface="Times New Roman" pitchFamily="18" charset="0"/>
              </a:rPr>
              <a:t>Thejaswi</a:t>
            </a:r>
            <a:r>
              <a:rPr lang="en-US" altLang="en-US" sz="2400" dirty="0">
                <a:latin typeface="Times New Roman" pitchFamily="18" charset="0"/>
              </a:rPr>
              <a:t> PS</a:t>
            </a:r>
            <a:endParaRPr lang="en-US" alt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Seconded by: Hendricus De Ruijter</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0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Approved by unanimous consent</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000" dirty="0">
              <a:latin typeface="Times New Roman" pitchFamily="18" charset="0"/>
              <a:cs typeface="Times New Roman" pitchFamily="18" charset="0"/>
            </a:endParaRPr>
          </a:p>
          <a:p>
            <a:pPr eaLnBrk="1" hangingPunct="1">
              <a:spcBef>
                <a:spcPts val="300"/>
              </a:spcBef>
            </a:pPr>
            <a:r>
              <a:rPr lang="en-US" altLang="en-US" sz="2400" dirty="0"/>
              <a:t>Continue to review D5.0 and re-visit the comments received from LB107 and LB109</a:t>
            </a:r>
          </a:p>
          <a:p>
            <a:pPr marL="0" indent="0" eaLnBrk="1" hangingPunct="1">
              <a:spcBef>
                <a:spcPts val="300"/>
              </a:spcBef>
              <a:buNone/>
            </a:pP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extLst>
      <p:ext uri="{BB962C8B-B14F-4D97-AF65-F5344CB8AC3E}">
        <p14:creationId xmlns:p14="http://schemas.microsoft.com/office/powerpoint/2010/main" val="1358900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THUR AM1</a:t>
            </a:r>
          </a:p>
        </p:txBody>
      </p:sp>
      <p:sp>
        <p:nvSpPr>
          <p:cNvPr id="26628" name="Rectangle 3"/>
          <p:cNvSpPr>
            <a:spLocks noGrp="1" noChangeArrowheads="1"/>
          </p:cNvSpPr>
          <p:nvPr>
            <p:ph type="body" idx="1"/>
          </p:nvPr>
        </p:nvSpPr>
        <p:spPr>
          <a:xfrm>
            <a:off x="684213" y="1828800"/>
            <a:ext cx="8101012" cy="4495800"/>
          </a:xfrm>
        </p:spPr>
        <p:txBody>
          <a:bodyPr/>
          <a:lstStyle/>
          <a:p>
            <a:pPr eaLnBrk="1" hangingPunct="1">
              <a:spcBef>
                <a:spcPts val="300"/>
              </a:spcBef>
            </a:pPr>
            <a:r>
              <a:rPr lang="en-US" altLang="en-US" sz="2400" dirty="0" smtClean="0"/>
              <a:t>Status </a:t>
            </a:r>
            <a:r>
              <a:rPr lang="en-US" altLang="en-US" sz="2400" dirty="0"/>
              <a:t>of Draft 5.0 review and comment submission  for sponsor ballot </a:t>
            </a:r>
            <a:endParaRPr lang="en-US" altLang="en-US" sz="2400" dirty="0" smtClean="0"/>
          </a:p>
          <a:p>
            <a:pPr eaLnBrk="1" hangingPunct="1">
              <a:spcBef>
                <a:spcPts val="300"/>
              </a:spcBef>
            </a:pPr>
            <a:r>
              <a:rPr lang="en-US" altLang="en-US" sz="2400" dirty="0" smtClean="0"/>
              <a:t>BRC Formation for Sponsor Balloting</a:t>
            </a:r>
          </a:p>
          <a:p>
            <a:pPr eaLnBrk="1" hangingPunct="1">
              <a:spcBef>
                <a:spcPts val="300"/>
              </a:spcBef>
            </a:pPr>
            <a:r>
              <a:rPr lang="en-US" altLang="en-US" sz="2400" dirty="0" smtClean="0"/>
              <a:t>Teleconference scheduling</a:t>
            </a:r>
          </a:p>
          <a:p>
            <a:pPr eaLnBrk="1" hangingPunct="1">
              <a:spcBef>
                <a:spcPts val="300"/>
              </a:spcBef>
            </a:pPr>
            <a:r>
              <a:rPr lang="en-US" altLang="en-US" sz="2400" dirty="0" smtClean="0"/>
              <a:t>Timeline</a:t>
            </a:r>
          </a:p>
          <a:p>
            <a:pPr eaLnBrk="1" hangingPunct="1">
              <a:spcBef>
                <a:spcPts val="300"/>
              </a:spcBef>
            </a:pPr>
            <a:r>
              <a:rPr lang="en-US" altLang="en-US" sz="2400" dirty="0" smtClean="0"/>
              <a:t>Plan for Sept’15 meeting</a:t>
            </a:r>
          </a:p>
          <a:p>
            <a:pPr eaLnBrk="1" hangingPunct="1">
              <a:spcBef>
                <a:spcPts val="300"/>
              </a:spcBef>
            </a:pPr>
            <a:r>
              <a:rPr lang="en-US" altLang="en-US" sz="2400" dirty="0" err="1" smtClean="0"/>
              <a:t>AoB</a:t>
            </a:r>
            <a:r>
              <a:rPr lang="en-US" altLang="en-US" sz="2400" dirty="0" smtClean="0"/>
              <a:t>?</a:t>
            </a:r>
          </a:p>
          <a:p>
            <a:pPr marL="0" indent="0" eaLnBrk="1" hangingPunct="1">
              <a:spcBef>
                <a:spcPts val="300"/>
              </a:spcBef>
              <a:buNone/>
            </a:pPr>
            <a:endParaRPr lang="en-US" altLang="en-US" sz="2400" dirty="0" smtClean="0"/>
          </a:p>
          <a:p>
            <a:pPr eaLnBrk="1" hangingPunct="1">
              <a:spcBef>
                <a:spcPts val="300"/>
              </a:spcBef>
            </a:pP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extLst>
      <p:ext uri="{BB962C8B-B14F-4D97-AF65-F5344CB8AC3E}">
        <p14:creationId xmlns:p14="http://schemas.microsoft.com/office/powerpoint/2010/main" val="3592725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13</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576263"/>
          </a:xfrm>
        </p:spPr>
        <p:txBody>
          <a:bodyPr/>
          <a:lstStyle/>
          <a:p>
            <a:pPr eaLnBrk="1" hangingPunct="1"/>
            <a:r>
              <a:rPr lang="en-US" altLang="en-US" sz="3200" b="1" dirty="0" smtClean="0"/>
              <a:t>TG Motion: Sponsor BRC Formation</a:t>
            </a:r>
          </a:p>
        </p:txBody>
      </p:sp>
      <p:sp>
        <p:nvSpPr>
          <p:cNvPr id="29700" name="Rectangle 3"/>
          <p:cNvSpPr>
            <a:spLocks noGrp="1" noChangeArrowheads="1"/>
          </p:cNvSpPr>
          <p:nvPr>
            <p:ph type="body" idx="1"/>
          </p:nvPr>
        </p:nvSpPr>
        <p:spPr>
          <a:xfrm>
            <a:off x="684213" y="1179513"/>
            <a:ext cx="8101012" cy="1335087"/>
          </a:xfrm>
        </p:spPr>
        <p:txBody>
          <a:bodyPr/>
          <a:lstStyle/>
          <a:p>
            <a:pPr marL="0" indent="0">
              <a:buNone/>
            </a:pPr>
            <a:r>
              <a:rPr lang="en-US" altLang="en-US" sz="2000" dirty="0">
                <a:latin typeface="Times New Roman" pitchFamily="18" charset="0"/>
                <a:cs typeface="Times New Roman" pitchFamily="18" charset="0"/>
              </a:rPr>
              <a:t>Move that the 802.15.4q TG requests 802.15 WG to approve the formation of a </a:t>
            </a:r>
            <a:r>
              <a:rPr lang="en-US" altLang="en-US" sz="2000" dirty="0" smtClean="0">
                <a:latin typeface="Times New Roman" pitchFamily="18" charset="0"/>
                <a:cs typeface="Times New Roman" pitchFamily="18" charset="0"/>
              </a:rPr>
              <a:t>Ballot </a:t>
            </a:r>
            <a:r>
              <a:rPr lang="en-US" altLang="en-US" sz="2000" dirty="0">
                <a:latin typeface="Times New Roman" pitchFamily="18" charset="0"/>
                <a:cs typeface="Times New Roman" pitchFamily="18" charset="0"/>
              </a:rPr>
              <a:t>Resolution Committee (BRC) for the </a:t>
            </a:r>
            <a:r>
              <a:rPr lang="en-US" altLang="en-US" sz="2000" dirty="0" smtClean="0">
                <a:latin typeface="Times New Roman" pitchFamily="18" charset="0"/>
                <a:cs typeface="Times New Roman" pitchFamily="18" charset="0"/>
              </a:rPr>
              <a:t>sponsor </a:t>
            </a:r>
            <a:r>
              <a:rPr lang="en-US" altLang="en-US" sz="2000" dirty="0">
                <a:latin typeface="Times New Roman" pitchFamily="18" charset="0"/>
                <a:cs typeface="Times New Roman" pitchFamily="18" charset="0"/>
              </a:rPr>
              <a:t>balloting of the 802.15.4q draft standard with the following membership: </a:t>
            </a:r>
            <a:r>
              <a:rPr lang="en-US" altLang="en-US" sz="2000" dirty="0" smtClean="0">
                <a:latin typeface="Times New Roman" pitchFamily="18" charset="0"/>
                <a:cs typeface="Times New Roman" pitchFamily="18" charset="0"/>
              </a:rPr>
              <a:t> </a:t>
            </a: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7" name="Rectangle 3"/>
          <p:cNvSpPr txBox="1">
            <a:spLocks noChangeArrowheads="1"/>
          </p:cNvSpPr>
          <p:nvPr/>
        </p:nvSpPr>
        <p:spPr bwMode="auto">
          <a:xfrm>
            <a:off x="888609" y="36179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000" kern="0" dirty="0" smtClean="0">
                <a:latin typeface="Times New Roman" pitchFamily="18" charset="0"/>
                <a:cs typeface="Times New Roman" pitchFamily="18" charset="0"/>
              </a:rPr>
              <a:t>The 802.15.4q BRC is authorized to approve sponsor ballot comment resolutions and the start of recirculation ballots of the 802.15.4q draft on behalf of the 802.15 WG. Comment resolution between sessions will be conducted via reflector email and via teleconferences announced to the reflector at least 30 days in advance.</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Moved by: </a:t>
            </a:r>
            <a:r>
              <a:rPr lang="en-US" altLang="en-US" sz="2000" kern="0" dirty="0">
                <a:latin typeface="Times New Roman" pitchFamily="18" charset="0"/>
                <a:cs typeface="Times New Roman" pitchFamily="18" charset="0"/>
              </a:rPr>
              <a:t>Hendricus De Ruijter</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a:latin typeface="Times New Roman" pitchFamily="18" charset="0"/>
                <a:cs typeface="Times New Roman" pitchFamily="18" charset="0"/>
              </a:rPr>
              <a:t>Seconded by: Kiran Bynam</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Approved by unanimous consent</a:t>
            </a:r>
            <a:endParaRPr lang="en-US" altLang="en-US" sz="2400" kern="0" dirty="0" smtClean="0">
              <a:latin typeface="Times New Roman" pitchFamily="18" charset="0"/>
              <a:cs typeface="Times New Roman" pitchFamily="18" charset="0"/>
            </a:endParaRPr>
          </a:p>
          <a:p>
            <a:pPr eaLnBrk="1" hangingPunct="1">
              <a:spcBef>
                <a:spcPts val="300"/>
              </a:spcBef>
            </a:pPr>
            <a:endParaRPr lang="en-US" altLang="en-US" sz="2400" kern="0" dirty="0" smtClean="0"/>
          </a:p>
        </p:txBody>
      </p:sp>
      <p:sp>
        <p:nvSpPr>
          <p:cNvPr id="8" name="Rectangle 3"/>
          <p:cNvSpPr txBox="1">
            <a:spLocks noChangeArrowheads="1"/>
          </p:cNvSpPr>
          <p:nvPr/>
        </p:nvSpPr>
        <p:spPr bwMode="auto">
          <a:xfrm>
            <a:off x="661988" y="2209800"/>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a:t>
            </a:r>
            <a:r>
              <a:rPr lang="en-US" sz="1800" kern="0" dirty="0" smtClean="0">
                <a:latin typeface="Times New Roman" pitchFamily="18" charset="0"/>
                <a:cs typeface="Times New Roman" pitchFamily="18" charset="0"/>
              </a:rPr>
              <a:t>Labs)</a:t>
            </a:r>
          </a:p>
          <a:p>
            <a:pPr lvl="1"/>
            <a:r>
              <a:rPr lang="en-US" sz="1800" kern="0" dirty="0" smtClean="0">
                <a:latin typeface="Times New Roman" pitchFamily="18" charset="0"/>
                <a:cs typeface="Times New Roman" pitchFamily="18" charset="0"/>
              </a:rPr>
              <a:t>Youngsoo Kim (Samsung)</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350327" y="2286000"/>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r>
              <a:rPr lang="en-US" sz="1800" kern="0" dirty="0" smtClean="0">
                <a:latin typeface="Times New Roman" pitchFamily="18" charset="0"/>
                <a:cs typeface="Times New Roman" pitchFamily="18" charset="0"/>
              </a:rPr>
              <a:t>)</a:t>
            </a:r>
          </a:p>
          <a:p>
            <a:pPr lvl="1"/>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val="759324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14</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Teleconferences</a:t>
            </a:r>
          </a:p>
        </p:txBody>
      </p:sp>
      <p:sp>
        <p:nvSpPr>
          <p:cNvPr id="17414" name="Rectangle 3"/>
          <p:cNvSpPr>
            <a:spLocks noGrp="1" noChangeArrowheads="1"/>
          </p:cNvSpPr>
          <p:nvPr>
            <p:ph type="body" idx="1"/>
          </p:nvPr>
        </p:nvSpPr>
        <p:spPr>
          <a:xfrm>
            <a:off x="304800" y="1484313"/>
            <a:ext cx="8480425" cy="4840287"/>
          </a:xfrm>
        </p:spPr>
        <p:txBody>
          <a:bodyPr/>
          <a:lstStyle/>
          <a:p>
            <a:pPr marL="457200" indent="-457200">
              <a:buFont typeface="Arial" charset="0"/>
              <a:buChar char="•"/>
              <a:defRPr/>
            </a:pPr>
            <a:r>
              <a:rPr lang="de-DE" altLang="en-US" dirty="0" smtClean="0">
                <a:latin typeface="Times New Roman" pitchFamily="18" charset="0"/>
              </a:rPr>
              <a:t>From June 15, 2015 to Jan. 17, 2016</a:t>
            </a:r>
            <a:endParaRPr lang="de-DE" altLang="en-US" dirty="0">
              <a:latin typeface="Times New Roman" pitchFamily="18" charset="0"/>
            </a:endParaRPr>
          </a:p>
          <a:p>
            <a:pPr marL="857250" lvl="1" indent="-457200">
              <a:defRPr/>
            </a:pPr>
            <a:r>
              <a:rPr lang="de-DE" altLang="en-US" dirty="0">
                <a:latin typeface="Times New Roman" pitchFamily="18" charset="0"/>
              </a:rPr>
              <a:t>Every Wednesday </a:t>
            </a:r>
            <a:r>
              <a:rPr lang="de-DE" altLang="en-US" dirty="0" smtClean="0">
                <a:latin typeface="Times New Roman" pitchFamily="18" charset="0"/>
              </a:rPr>
              <a:t>8:00PM PT (after US Daylight Saving ends, 9:00PM PT)</a:t>
            </a:r>
          </a:p>
          <a:p>
            <a:pPr marL="400050" lvl="1" indent="0">
              <a:buNone/>
              <a:defRPr/>
            </a:pPr>
            <a:endParaRPr lang="de-DE" altLang="en-US" dirty="0" smtClean="0">
              <a:latin typeface="Times New Roman" pitchFamily="18" charset="0"/>
            </a:endParaRPr>
          </a:p>
          <a:p>
            <a:pPr marL="457200" indent="-457200">
              <a:defRPr/>
            </a:pPr>
            <a:r>
              <a:rPr lang="de-DE" altLang="en-US" dirty="0" smtClean="0">
                <a:latin typeface="Times New Roman" pitchFamily="18" charset="0"/>
              </a:rPr>
              <a:t>From Aug 17, 2015 to Nov. 30, 2015</a:t>
            </a:r>
          </a:p>
          <a:p>
            <a:pPr marL="857250" lvl="1" indent="-457200">
              <a:defRPr/>
            </a:pPr>
            <a:r>
              <a:rPr lang="de-DE" altLang="en-US" dirty="0" smtClean="0">
                <a:latin typeface="Times New Roman" pitchFamily="18" charset="0"/>
              </a:rPr>
              <a:t>Every Monday 8:00PM PT </a:t>
            </a:r>
            <a:r>
              <a:rPr lang="de-DE" altLang="en-US" dirty="0">
                <a:latin typeface="Times New Roman" pitchFamily="18" charset="0"/>
              </a:rPr>
              <a:t>(after US Daylight Saving ends, 9:00PM PT</a:t>
            </a:r>
            <a:r>
              <a:rPr lang="de-DE" altLang="en-US" dirty="0" smtClean="0">
                <a:latin typeface="Times New Roman" pitchFamily="18" charset="0"/>
              </a:rPr>
              <a:t>)</a:t>
            </a:r>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extLst>
      <p:ext uri="{BB962C8B-B14F-4D97-AF65-F5344CB8AC3E}">
        <p14:creationId xmlns:p14="http://schemas.microsoft.com/office/powerpoint/2010/main" val="1136627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15</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extLst>
      <p:ext uri="{BB962C8B-B14F-4D97-AF65-F5344CB8AC3E}">
        <p14:creationId xmlns:p14="http://schemas.microsoft.com/office/powerpoint/2010/main" val="424728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16</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solidFill>
                  <a:schemeClr val="accent2"/>
                </a:solidFill>
                <a:latin typeface="Times New Roman" pitchFamily="18" charset="0"/>
                <a:cs typeface="Times New Roman" pitchFamily="18" charset="0"/>
              </a:rPr>
              <a:t>Second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101)</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Feb 2015</a:t>
            </a:r>
            <a:endParaRPr lang="en-US" altLang="en-US" sz="1800" dirty="0">
              <a:solidFill>
                <a:schemeClr val="accent2"/>
              </a:solidFill>
              <a:latin typeface="Times New Roman" pitchFamily="18" charset="0"/>
              <a:cs typeface="Times New Roman" pitchFamily="18" charset="0"/>
            </a:endParaRPr>
          </a:p>
          <a:p>
            <a:pPr lvl="1">
              <a:defRPr/>
            </a:pPr>
            <a:r>
              <a:rPr lang="en-US" altLang="en-US" sz="1800" dirty="0" smtClean="0">
                <a:solidFill>
                  <a:schemeClr val="accent2"/>
                </a:solidFill>
                <a:latin typeface="Times New Roman" pitchFamily="18" charset="0"/>
                <a:cs typeface="Times New Roman" pitchFamily="18" charset="0"/>
              </a:rPr>
              <a:t>Third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105)</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Apr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a:solidFill>
                  <a:schemeClr val="accent2"/>
                </a:solidFill>
                <a:latin typeface="Times New Roman" pitchFamily="18" charset="0"/>
                <a:cs typeface="Times New Roman" pitchFamily="18" charset="0"/>
              </a:rPr>
              <a:t>Fourth WG LB recirculation (#107)			May 2015</a:t>
            </a:r>
          </a:p>
          <a:p>
            <a:pPr lvl="1">
              <a:defRPr/>
            </a:pPr>
            <a:r>
              <a:rPr lang="en-US" altLang="en-US" sz="1800" dirty="0">
                <a:solidFill>
                  <a:schemeClr val="accent2"/>
                </a:solidFill>
                <a:latin typeface="Times New Roman" pitchFamily="18" charset="0"/>
                <a:cs typeface="Times New Roman" pitchFamily="18" charset="0"/>
              </a:rPr>
              <a:t>A</a:t>
            </a:r>
            <a:r>
              <a:rPr lang="en-US" altLang="en-US" sz="1800" dirty="0" smtClean="0">
                <a:solidFill>
                  <a:schemeClr val="accent2"/>
                </a:solidFill>
                <a:latin typeface="Times New Roman" pitchFamily="18" charset="0"/>
                <a:cs typeface="Times New Roman" pitchFamily="18" charset="0"/>
              </a:rPr>
              <a:t>pproval </a:t>
            </a:r>
            <a:r>
              <a:rPr lang="en-US" altLang="en-US" sz="1800" dirty="0">
                <a:solidFill>
                  <a:schemeClr val="accent2"/>
                </a:solidFill>
                <a:latin typeface="Times New Roman" pitchFamily="18" charset="0"/>
                <a:cs typeface="Times New Roman" pitchFamily="18" charset="0"/>
              </a:rPr>
              <a:t>of sponsor </a:t>
            </a:r>
            <a:r>
              <a:rPr lang="en-US" altLang="en-US" sz="1800" dirty="0" smtClean="0">
                <a:solidFill>
                  <a:schemeClr val="accent2"/>
                </a:solidFill>
                <a:latin typeface="Times New Roman" pitchFamily="18" charset="0"/>
                <a:cs typeface="Times New Roman" pitchFamily="18" charset="0"/>
              </a:rPr>
              <a:t>ballot	</a:t>
            </a:r>
            <a:r>
              <a:rPr lang="en-US" altLang="en-US" sz="1800" dirty="0">
                <a:solidFill>
                  <a:schemeClr val="accent2"/>
                </a:solidFill>
                <a:latin typeface="Times New Roman" pitchFamily="18" charset="0"/>
                <a:cs typeface="Times New Roman" pitchFamily="18" charset="0"/>
              </a:rPr>
              <a:t>			Jun 2015</a:t>
            </a:r>
          </a:p>
          <a:p>
            <a:pPr lvl="1">
              <a:defRPr/>
            </a:pPr>
            <a:r>
              <a:rPr lang="en-US" altLang="en-US" sz="1800" dirty="0">
                <a:solidFill>
                  <a:schemeClr val="accent2"/>
                </a:solidFill>
                <a:latin typeface="Times New Roman" pitchFamily="18" charset="0"/>
                <a:cs typeface="Times New Roman" pitchFamily="18" charset="0"/>
              </a:rPr>
              <a:t>Sponsor ballot					Jun 2015 </a:t>
            </a:r>
          </a:p>
          <a:p>
            <a:pPr lvl="1">
              <a:defRPr/>
            </a:pPr>
            <a:r>
              <a:rPr lang="en-US" altLang="en-US" sz="1800" dirty="0" smtClean="0">
                <a:latin typeface="Times New Roman" pitchFamily="18" charset="0"/>
                <a:cs typeface="Times New Roman" pitchFamily="18" charset="0"/>
              </a:rPr>
              <a:t>First SB recirculation					Aug 2015</a:t>
            </a:r>
          </a:p>
          <a:p>
            <a:pPr lvl="1">
              <a:defRPr/>
            </a:pPr>
            <a:r>
              <a:rPr lang="en-US" altLang="en-US" sz="1800" dirty="0" smtClean="0">
                <a:latin typeface="Times New Roman" pitchFamily="18" charset="0"/>
                <a:cs typeface="Times New Roman" pitchFamily="18" charset="0"/>
              </a:rPr>
              <a:t>Second </a:t>
            </a:r>
            <a:r>
              <a:rPr lang="en-US" altLang="en-US" sz="1800" dirty="0">
                <a:latin typeface="Times New Roman" pitchFamily="18" charset="0"/>
                <a:cs typeface="Times New Roman" pitchFamily="18" charset="0"/>
              </a:rPr>
              <a:t>SB recirculation				</a:t>
            </a:r>
            <a:r>
              <a:rPr lang="en-US" altLang="en-US" sz="1800" dirty="0" smtClean="0">
                <a:latin typeface="Times New Roman" pitchFamily="18" charset="0"/>
                <a:cs typeface="Times New Roman" pitchFamily="18" charset="0"/>
              </a:rPr>
              <a:t>Sept </a:t>
            </a:r>
            <a:r>
              <a:rPr lang="en-US" altLang="en-US" sz="1800" dirty="0">
                <a:latin typeface="Times New Roman" pitchFamily="18" charset="0"/>
                <a:cs typeface="Times New Roman" pitchFamily="18" charset="0"/>
              </a:rPr>
              <a:t>2015</a:t>
            </a:r>
          </a:p>
          <a:p>
            <a:pPr lvl="1">
              <a:defRPr/>
            </a:pPr>
            <a:r>
              <a:rPr lang="en-US" altLang="en-US" sz="1800" dirty="0" smtClean="0">
                <a:latin typeface="Times New Roman" pitchFamily="18" charset="0"/>
                <a:cs typeface="Times New Roman" pitchFamily="18" charset="0"/>
              </a:rPr>
              <a:t>Third </a:t>
            </a:r>
            <a:r>
              <a:rPr lang="en-US" altLang="en-US" sz="1800" dirty="0">
                <a:latin typeface="Times New Roman" pitchFamily="18" charset="0"/>
                <a:cs typeface="Times New Roman" pitchFamily="18" charset="0"/>
              </a:rPr>
              <a:t>SB recirculation				Sept 2015 </a:t>
            </a:r>
            <a:endParaRPr lang="en-US" altLang="en-US" sz="1800" dirty="0" smtClean="0">
              <a:latin typeface="Times New Roman" pitchFamily="18" charset="0"/>
              <a:cs typeface="Times New Roman" pitchFamily="18" charset="0"/>
            </a:endParaRPr>
          </a:p>
          <a:p>
            <a:pPr lvl="1">
              <a:defRPr/>
            </a:pPr>
            <a:r>
              <a:rPr lang="en-US" altLang="en-US" sz="1800" dirty="0" smtClean="0">
                <a:latin typeface="Times New Roman" pitchFamily="18" charset="0"/>
                <a:cs typeface="Times New Roman" pitchFamily="18" charset="0"/>
              </a:rPr>
              <a:t>EC Approval </a:t>
            </a:r>
            <a:r>
              <a:rPr lang="en-US" altLang="en-US" sz="1800" dirty="0">
                <a:latin typeface="Times New Roman" pitchFamily="18" charset="0"/>
                <a:cs typeface="Times New Roman" pitchFamily="18" charset="0"/>
              </a:rPr>
              <a:t>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Oct 2015</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a:t>
            </a:r>
            <a:r>
              <a:rPr lang="en-US" altLang="en-US" sz="1400" dirty="0" smtClean="0">
                <a:latin typeface="Times New Roman" pitchFamily="18" charset="0"/>
              </a:rPr>
              <a:t>2015</a:t>
            </a:r>
            <a:endParaRPr lang="en-US" altLang="en-US" sz="1400" dirty="0">
              <a:latin typeface="Times New Roman" pitchFamily="18" charset="0"/>
            </a:endParaRPr>
          </a:p>
        </p:txBody>
      </p:sp>
    </p:spTree>
    <p:extLst>
      <p:ext uri="{BB962C8B-B14F-4D97-AF65-F5344CB8AC3E}">
        <p14:creationId xmlns:p14="http://schemas.microsoft.com/office/powerpoint/2010/main" val="3903069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dirty="0" smtClean="0"/>
              <a:t>Plan for Sept’15 Meeting</a:t>
            </a:r>
          </a:p>
        </p:txBody>
      </p:sp>
      <p:sp>
        <p:nvSpPr>
          <p:cNvPr id="31747" name="Content Placeholder 2"/>
          <p:cNvSpPr>
            <a:spLocks noGrp="1"/>
          </p:cNvSpPr>
          <p:nvPr>
            <p:ph idx="1"/>
          </p:nvPr>
        </p:nvSpPr>
        <p:spPr>
          <a:xfrm>
            <a:off x="381000" y="1981200"/>
            <a:ext cx="8382000" cy="4114800"/>
          </a:xfrm>
        </p:spPr>
        <p:txBody>
          <a:bodyPr/>
          <a:lstStyle/>
          <a:p>
            <a:r>
              <a:rPr lang="en-US" altLang="en-US" dirty="0" smtClean="0">
                <a:latin typeface="Times New Roman" pitchFamily="18" charset="0"/>
                <a:cs typeface="Times New Roman" pitchFamily="18" charset="0"/>
              </a:rPr>
              <a:t>Comment resolution </a:t>
            </a:r>
            <a:r>
              <a:rPr lang="en-US" altLang="en-US" dirty="0" smtClean="0">
                <a:latin typeface="Times New Roman" pitchFamily="18" charset="0"/>
                <a:cs typeface="Times New Roman" pitchFamily="18" charset="0"/>
              </a:rPr>
              <a:t>for </a:t>
            </a:r>
            <a:r>
              <a:rPr lang="en-US" altLang="en-US" dirty="0" smtClean="0">
                <a:latin typeface="Times New Roman" pitchFamily="18" charset="0"/>
                <a:cs typeface="Times New Roman" pitchFamily="18" charset="0"/>
              </a:rPr>
              <a:t>sponsor </a:t>
            </a:r>
            <a:r>
              <a:rPr lang="en-US" altLang="en-US" dirty="0" smtClean="0">
                <a:latin typeface="Times New Roman" pitchFamily="18" charset="0"/>
                <a:cs typeface="Times New Roman" pitchFamily="18" charset="0"/>
              </a:rPr>
              <a:t>ballot</a:t>
            </a:r>
          </a:p>
          <a:p>
            <a:pPr marL="342900" lvl="1" indent="-342900">
              <a:buFontTx/>
              <a:buChar char="•"/>
            </a:pPr>
            <a:r>
              <a:rPr lang="en-US" altLang="en-US" sz="3200" dirty="0" smtClean="0">
                <a:latin typeface="Times New Roman" pitchFamily="18" charset="0"/>
                <a:ea typeface="+mn-ea"/>
                <a:cs typeface="Times New Roman" pitchFamily="18" charset="0"/>
              </a:rPr>
              <a:t>Prepare </a:t>
            </a:r>
            <a:r>
              <a:rPr lang="en-US" altLang="en-US" sz="3200" dirty="0" smtClean="0">
                <a:latin typeface="Times New Roman" pitchFamily="18" charset="0"/>
                <a:ea typeface="+mn-ea"/>
                <a:cs typeface="Times New Roman" pitchFamily="18" charset="0"/>
              </a:rPr>
              <a:t>material for “approval </a:t>
            </a:r>
            <a:r>
              <a:rPr lang="en-US" altLang="en-US" sz="3200" dirty="0">
                <a:latin typeface="Times New Roman" pitchFamily="18" charset="0"/>
                <a:ea typeface="+mn-ea"/>
                <a:cs typeface="Times New Roman" pitchFamily="18" charset="0"/>
              </a:rPr>
              <a:t>to submit to </a:t>
            </a:r>
            <a:r>
              <a:rPr lang="en-US" altLang="en-US" sz="3200" dirty="0" err="1" smtClean="0">
                <a:latin typeface="Times New Roman" pitchFamily="18" charset="0"/>
                <a:ea typeface="+mn-ea"/>
                <a:cs typeface="Times New Roman" pitchFamily="18" charset="0"/>
              </a:rPr>
              <a:t>RevCom</a:t>
            </a:r>
            <a:r>
              <a:rPr lang="en-US" altLang="en-US" sz="3200" dirty="0" smtClean="0">
                <a:latin typeface="Times New Roman" pitchFamily="18" charset="0"/>
                <a:ea typeface="+mn-ea"/>
                <a:cs typeface="Times New Roman" pitchFamily="18" charset="0"/>
              </a:rPr>
              <a:t>”</a:t>
            </a:r>
            <a:endParaRPr lang="en-US" altLang="en-US" sz="3200" dirty="0">
              <a:latin typeface="Times New Roman" pitchFamily="18" charset="0"/>
              <a:ea typeface="+mn-ea"/>
              <a:cs typeface="Times New Roman" pitchFamily="18" charset="0"/>
            </a:endParaRPr>
          </a:p>
          <a:p>
            <a:endParaRPr lang="en-US" altLang="en-US" dirty="0" smtClean="0">
              <a:latin typeface="Times New Roman" pitchFamily="18" charset="0"/>
              <a:cs typeface="Times New Roman" pitchFamily="18" charset="0"/>
            </a:endParaRP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17</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extLst>
      <p:ext uri="{BB962C8B-B14F-4D97-AF65-F5344CB8AC3E}">
        <p14:creationId xmlns:p14="http://schemas.microsoft.com/office/powerpoint/2010/main" val="2970404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18</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err="1" smtClean="0">
                <a:ln w="11430"/>
                <a:solidFill>
                  <a:schemeClr val="tx1"/>
                </a:solidFill>
                <a:effectLst>
                  <a:outerShdw blurRad="50800" dist="39000" dir="5460000" algn="tl">
                    <a:srgbClr val="000000">
                      <a:alpha val="38000"/>
                    </a:srgbClr>
                  </a:outerShdw>
                </a:effectLst>
              </a:rPr>
              <a:t>AoB</a:t>
            </a:r>
            <a:r>
              <a:rPr lang="en-US" sz="5400" b="0" dirty="0" smtClean="0">
                <a:ln w="11430"/>
                <a:solidFill>
                  <a:schemeClr val="tx1"/>
                </a:solidFill>
                <a:effectLst>
                  <a:outerShdw blurRad="50800" dist="39000" dir="5460000" algn="tl">
                    <a:srgbClr val="000000">
                      <a:alpha val="38000"/>
                    </a:srgbClr>
                  </a:outerShdw>
                </a:effectLst>
              </a:rPr>
              <a:t>?</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238705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19</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-Adjourned-</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53906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17</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Waikoloa, Big Island, Hawaii</a:t>
            </a:r>
          </a:p>
          <a:p>
            <a:r>
              <a:rPr lang="en-US" altLang="en-US" sz="2400" dirty="0" smtClean="0">
                <a:latin typeface="+mj-lt"/>
              </a:rPr>
              <a:t>July 13~16,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July 2015 Session</a:t>
            </a:r>
          </a:p>
        </p:txBody>
      </p:sp>
      <p:sp>
        <p:nvSpPr>
          <p:cNvPr id="15363" name="Content Placeholder 2"/>
          <p:cNvSpPr>
            <a:spLocks noGrp="1"/>
          </p:cNvSpPr>
          <p:nvPr>
            <p:ph idx="1"/>
          </p:nvPr>
        </p:nvSpPr>
        <p:spPr>
          <a:xfrm>
            <a:off x="685800" y="1219200"/>
            <a:ext cx="8153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err="1" smtClean="0">
                <a:latin typeface="Times New Roman" pitchFamily="18" charset="0"/>
              </a:rPr>
              <a:t>Chandrashekhar</a:t>
            </a:r>
            <a:r>
              <a:rPr lang="en-US" altLang="en-US" sz="2800" dirty="0" smtClean="0">
                <a:latin typeface="Times New Roman" pitchFamily="18" charset="0"/>
              </a:rPr>
              <a:t> </a:t>
            </a:r>
            <a:r>
              <a:rPr lang="en-US" altLang="en-US" sz="2800" dirty="0" err="1" smtClean="0">
                <a:latin typeface="Times New Roman" pitchFamily="18" charset="0"/>
              </a:rPr>
              <a:t>Thejaswi</a:t>
            </a:r>
            <a:r>
              <a:rPr lang="en-US" altLang="en-US" sz="2800" dirty="0" smtClean="0">
                <a:latin typeface="Times New Roman" pitchFamily="18" charset="0"/>
              </a:rPr>
              <a:t> PS</a:t>
            </a:r>
            <a:endParaRPr lang="en-US" altLang="en-US" sz="2800" dirty="0">
              <a:latin typeface="Times New Roman" pitchFamily="18" charset="0"/>
            </a:endParaRPr>
          </a:p>
          <a:p>
            <a:pPr>
              <a:buFont typeface="Arial" pitchFamily="34" charset="0"/>
              <a:buChar char="•"/>
              <a:defRPr/>
            </a:pPr>
            <a:r>
              <a:rPr lang="en-US" altLang="en-US" sz="2800" dirty="0" smtClean="0">
                <a:latin typeface="Times New Roman" pitchFamily="18" charset="0"/>
              </a:rPr>
              <a:t>Total of 4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1079365620"/>
              </p:ext>
            </p:extLst>
          </p:nvPr>
        </p:nvGraphicFramePr>
        <p:xfrm>
          <a:off x="1905000" y="2286000"/>
          <a:ext cx="6248400" cy="2530475"/>
        </p:xfrm>
        <a:graphic>
          <a:graphicData uri="http://schemas.openxmlformats.org/drawingml/2006/table">
            <a:tbl>
              <a:tblPr/>
              <a:tblGrid>
                <a:gridCol w="850428"/>
                <a:gridCol w="1191850"/>
                <a:gridCol w="1191850"/>
                <a:gridCol w="1718872"/>
                <a:gridCol w="1295400"/>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FF0000"/>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rgbClr val="FF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sngStrike" cap="none" normalizeH="0" baseline="0" dirty="0" smtClean="0">
                          <a:ln>
                            <a:noFill/>
                          </a:ln>
                          <a:solidFill>
                            <a:srgbClr val="FF0000"/>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4953000"/>
            <a:ext cx="8610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dirty="0">
                <a:latin typeface="Times New Roman" pitchFamily="18" charset="0"/>
              </a:rPr>
              <a:t>Meeting Objective(s):</a:t>
            </a:r>
          </a:p>
          <a:p>
            <a:pPr lvl="1">
              <a:buFont typeface="Wingdings" pitchFamily="2" charset="2"/>
              <a:buChar char="Ø"/>
            </a:pPr>
            <a:r>
              <a:rPr lang="en-US" altLang="en-US" sz="2000" dirty="0">
                <a:latin typeface="Times New Roman" pitchFamily="18" charset="0"/>
              </a:rPr>
              <a:t>Review D5.0 and re-visit the comments received from LB107 and LB109 </a:t>
            </a:r>
            <a:endParaRPr lang="en-US" altLang="en-US" sz="2000" dirty="0" smtClean="0">
              <a:latin typeface="Times New Roman" pitchFamily="18" charset="0"/>
            </a:endParaRPr>
          </a:p>
          <a:p>
            <a:pPr lvl="1">
              <a:buFont typeface="Wingdings" pitchFamily="2" charset="2"/>
              <a:buChar char="Ø"/>
            </a:pPr>
            <a:r>
              <a:rPr lang="en-US" altLang="en-US" sz="2000" dirty="0">
                <a:latin typeface="Times New Roman" pitchFamily="18" charset="0"/>
              </a:rPr>
              <a:t>Set up an approach of handling comment resolution for sponsor ballot</a:t>
            </a:r>
          </a:p>
          <a:p>
            <a:pPr>
              <a:buFontTx/>
              <a:buNone/>
            </a:pPr>
            <a:endParaRPr lang="en-US" altLang="en-US" sz="2800" dirty="0">
              <a:latin typeface="Times New Roman" pitchFamily="18" charset="0"/>
            </a:endParaRPr>
          </a:p>
          <a:p>
            <a:pPr>
              <a:buFontTx/>
              <a:buNone/>
            </a:pPr>
            <a:endParaRPr lang="en-US" altLang="en-US" sz="28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b="1" dirty="0" smtClean="0"/>
              <a:t>Agenda</a:t>
            </a:r>
          </a:p>
        </p:txBody>
      </p:sp>
      <p:sp>
        <p:nvSpPr>
          <p:cNvPr id="15363" name="Content Placeholder 2"/>
          <p:cNvSpPr>
            <a:spLocks noGrp="1"/>
          </p:cNvSpPr>
          <p:nvPr>
            <p:ph idx="1"/>
          </p:nvPr>
        </p:nvSpPr>
        <p:spPr>
          <a:xfrm>
            <a:off x="304800" y="1219200"/>
            <a:ext cx="8686800" cy="5029200"/>
          </a:xfrm>
        </p:spPr>
        <p:txBody>
          <a:bodyPr/>
          <a:lstStyle/>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u="sng" dirty="0" smtClean="0">
                <a:hlinkClick r:id="rId2"/>
              </a:rPr>
              <a:t>Agenda (15-0504)</a:t>
            </a:r>
            <a:endParaRPr lang="en-US" sz="2800" u="sng" dirty="0" smtClean="0"/>
          </a:p>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a:t>Approval of </a:t>
            </a:r>
            <a:r>
              <a:rPr lang="en-US" altLang="en-US" sz="2800" dirty="0" smtClean="0"/>
              <a:t>July </a:t>
            </a:r>
            <a:r>
              <a:rPr lang="en-US" altLang="en-US" sz="2800" dirty="0"/>
              <a:t>2015 Meeting </a:t>
            </a:r>
            <a:r>
              <a:rPr lang="en-US" altLang="en-US" sz="2800" dirty="0" smtClean="0"/>
              <a:t>Agenda (15-0504r0)</a:t>
            </a:r>
            <a:endParaRPr lang="en-US" altLang="en-US" sz="2800" u="sng"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7" name="Content Placeholder 2"/>
          <p:cNvSpPr txBox="1">
            <a:spLocks/>
          </p:cNvSpPr>
          <p:nvPr/>
        </p:nvSpPr>
        <p:spPr bwMode="auto">
          <a:xfrm>
            <a:off x="914400" y="2667000"/>
            <a:ext cx="7772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Moved by</a:t>
            </a:r>
            <a:r>
              <a:rPr lang="en-US" altLang="en-US" sz="2800" kern="0" dirty="0">
                <a:latin typeface="Times New Roman" pitchFamily="18" charset="0"/>
                <a:cs typeface="Times New Roman" pitchFamily="18" charset="0"/>
              </a:rPr>
              <a:t>: Hendricus De </a:t>
            </a:r>
            <a:r>
              <a:rPr lang="en-US" altLang="en-US" sz="2800" kern="0" dirty="0" smtClean="0">
                <a:latin typeface="Times New Roman" pitchFamily="18" charset="0"/>
                <a:cs typeface="Times New Roman" pitchFamily="18" charset="0"/>
              </a:rPr>
              <a:t>Ruijter</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Seconded by: Allan Zhu</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Approved by unanimous consent</a:t>
            </a:r>
            <a:endParaRPr lang="en-US" altLang="en-US" sz="2800" kern="0" dirty="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685800"/>
            <a:ext cx="8153400" cy="1066800"/>
          </a:xfrm>
        </p:spPr>
        <p:txBody>
          <a:bodyPr/>
          <a:lstStyle/>
          <a:p>
            <a:r>
              <a:rPr lang="en-US" altLang="en-US" b="1" dirty="0" smtClean="0"/>
              <a:t>Approval of May 2015 Meeting Minutes</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15-15-0443-00-004q-meeting-minutes-May-2015-Vancouver.pdf</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 </a:t>
            </a:r>
            <a:r>
              <a:rPr lang="en-US" altLang="en-US" sz="2800" dirty="0" err="1">
                <a:latin typeface="Times New Roman" pitchFamily="18" charset="0"/>
              </a:rPr>
              <a:t>Chandrashekhar</a:t>
            </a:r>
            <a:r>
              <a:rPr lang="en-US" altLang="en-US" sz="2800" dirty="0">
                <a:latin typeface="Times New Roman" pitchFamily="18" charset="0"/>
              </a:rPr>
              <a:t> </a:t>
            </a:r>
            <a:r>
              <a:rPr lang="en-US" altLang="en-US" sz="2800" dirty="0" err="1">
                <a:latin typeface="Times New Roman" pitchFamily="18" charset="0"/>
              </a:rPr>
              <a:t>Thejaswi</a:t>
            </a:r>
            <a:r>
              <a:rPr lang="en-US" altLang="en-US" sz="2800" dirty="0">
                <a:latin typeface="Times New Roman" pitchFamily="18" charset="0"/>
              </a:rPr>
              <a:t> </a:t>
            </a:r>
            <a:r>
              <a:rPr lang="en-US" altLang="en-US" sz="2800" dirty="0" smtClean="0">
                <a:latin typeface="Times New Roman" pitchFamily="18" charset="0"/>
              </a:rPr>
              <a:t>PS</a:t>
            </a:r>
            <a:endParaRPr lang="en-US" alt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by</a:t>
            </a:r>
            <a:r>
              <a:rPr lang="en-US" altLang="en-US" sz="2800" dirty="0">
                <a:latin typeface="Times New Roman" pitchFamily="18" charset="0"/>
                <a:cs typeface="Times New Roman" pitchFamily="18" charset="0"/>
              </a:rPr>
              <a:t>: Hendricus De </a:t>
            </a:r>
            <a:r>
              <a:rPr lang="en-US" altLang="en-US" sz="2800" dirty="0" smtClean="0">
                <a:latin typeface="Times New Roman" pitchFamily="18" charset="0"/>
                <a:cs typeface="Times New Roman" pitchFamily="18" charset="0"/>
              </a:rPr>
              <a:t>Ruijter</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Approved 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July </a:t>
            </a:r>
            <a:r>
              <a:rPr lang="en-US" altLang="en-US" sz="1400" dirty="0">
                <a:latin typeface="Times New Roman" pitchFamily="18" charset="0"/>
              </a:rPr>
              <a:t>2015</a:t>
            </a:r>
          </a:p>
        </p:txBody>
      </p:sp>
    </p:spTree>
    <p:extLst>
      <p:ext uri="{BB962C8B-B14F-4D97-AF65-F5344CB8AC3E}">
        <p14:creationId xmlns:p14="http://schemas.microsoft.com/office/powerpoint/2010/main" val="2070919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1360</Words>
  <Application>Microsoft Office PowerPoint</Application>
  <PresentationFormat>On-screen Show (4:3)</PresentationFormat>
  <Paragraphs>258</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July 2015 Session</vt:lpstr>
      <vt:lpstr>Agenda</vt:lpstr>
      <vt:lpstr>Approval of May 2015 Meeting Minutes</vt:lpstr>
      <vt:lpstr>MON AM2</vt:lpstr>
      <vt:lpstr>TUE PM2</vt:lpstr>
      <vt:lpstr>THUR AM1</vt:lpstr>
      <vt:lpstr>TG Motion: Sponsor BRC Formation</vt:lpstr>
      <vt:lpstr>Teleconferences</vt:lpstr>
      <vt:lpstr>TG4q Timeline</vt:lpstr>
      <vt:lpstr>TG4q Timeline (cont’)</vt:lpstr>
      <vt:lpstr>Plan for Sept’15 Meeting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2015-07-17T00:04:41Z</dcterms:modified>
</cp:coreProperties>
</file>