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344" r:id="rId2"/>
    <p:sldId id="316" r:id="rId3"/>
    <p:sldId id="258" r:id="rId4"/>
    <p:sldId id="345" r:id="rId5"/>
    <p:sldId id="417" r:id="rId6"/>
    <p:sldId id="416" r:id="rId7"/>
    <p:sldId id="363" r:id="rId8"/>
    <p:sldId id="365" r:id="rId9"/>
    <p:sldId id="402" r:id="rId10"/>
    <p:sldId id="370" r:id="rId11"/>
    <p:sldId id="366" r:id="rId12"/>
    <p:sldId id="371" r:id="rId13"/>
    <p:sldId id="373" r:id="rId14"/>
    <p:sldId id="408" r:id="rId15"/>
    <p:sldId id="412" r:id="rId16"/>
    <p:sldId id="413" r:id="rId17"/>
    <p:sldId id="377" r:id="rId18"/>
    <p:sldId id="376" r:id="rId19"/>
    <p:sldId id="378" r:id="rId20"/>
    <p:sldId id="379" r:id="rId21"/>
    <p:sldId id="409" r:id="rId22"/>
    <p:sldId id="410" r:id="rId23"/>
    <p:sldId id="411" r:id="rId24"/>
    <p:sldId id="403" r:id="rId25"/>
    <p:sldId id="391" r:id="rId26"/>
    <p:sldId id="382" r:id="rId27"/>
    <p:sldId id="385" r:id="rId28"/>
    <p:sldId id="387" r:id="rId29"/>
    <p:sldId id="407" r:id="rId30"/>
    <p:sldId id="389" r:id="rId31"/>
    <p:sldId id="390" r:id="rId32"/>
    <p:sldId id="404" r:id="rId33"/>
    <p:sldId id="401" r:id="rId34"/>
    <p:sldId id="394" r:id="rId35"/>
    <p:sldId id="395" r:id="rId36"/>
    <p:sldId id="397" r:id="rId37"/>
    <p:sldId id="406" r:id="rId38"/>
    <p:sldId id="414" r:id="rId39"/>
    <p:sldId id="399" r:id="rId40"/>
    <p:sldId id="400" r:id="rId41"/>
    <p:sldId id="309" r:id="rId42"/>
    <p:sldId id="362" r:id="rId43"/>
  </p:sldIdLst>
  <p:sldSz cx="9144000" cy="6858000" type="screen4x3"/>
  <p:notesSz cx="7010400" cy="9296400"/>
  <p:defaultTex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9933"/>
    <a:srgbClr val="0069B8"/>
    <a:srgbClr val="0046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42" autoAdjust="0"/>
    <p:restoredTop sz="86007" autoAdjust="0"/>
  </p:normalViewPr>
  <p:slideViewPr>
    <p:cSldViewPr>
      <p:cViewPr>
        <p:scale>
          <a:sx n="72" d="100"/>
          <a:sy n="72" d="100"/>
        </p:scale>
        <p:origin x="-1512"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3134"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1.wmf"/><Relationship Id="rId4"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GB"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GB"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GB"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GB" altLang="en-US"/>
              <a:t>Page </a:t>
            </a:r>
            <a:fld id="{EA9D6A23-2C60-4813-8E3B-3A650D68B0CB}" type="slidenum">
              <a:rPr lang="en-GB" altLang="en-US"/>
              <a:pPr/>
              <a:t>‹#›</a:t>
            </a:fld>
            <a:endParaRPr lang="en-GB"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GB"/>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GB"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GB"/>
          </a:p>
        </p:txBody>
      </p:sp>
    </p:spTree>
    <p:extLst>
      <p:ext uri="{BB962C8B-B14F-4D97-AF65-F5344CB8AC3E}">
        <p14:creationId xmlns:p14="http://schemas.microsoft.com/office/powerpoint/2010/main" val="959829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GB"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GB"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GB" altLang="en-US"/>
              <a:t>Page </a:t>
            </a:r>
            <a:fld id="{B5B276EE-FE5E-46E4-8817-585F51D057E1}" type="slidenum">
              <a:rPr lang="en-GB" altLang="en-US"/>
              <a:pPr/>
              <a:t>‹#›</a:t>
            </a:fld>
            <a:endParaRPr lang="en-GB"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GB"/>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GB" dirty="0"/>
          </a:p>
        </p:txBody>
      </p:sp>
    </p:spTree>
    <p:extLst>
      <p:ext uri="{BB962C8B-B14F-4D97-AF65-F5344CB8AC3E}">
        <p14:creationId xmlns:p14="http://schemas.microsoft.com/office/powerpoint/2010/main" val="39018956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a:t>
            </a:fld>
            <a:endParaRPr lang="en-GB" altLang="en-US"/>
          </a:p>
        </p:txBody>
      </p:sp>
    </p:spTree>
    <p:extLst>
      <p:ext uri="{BB962C8B-B14F-4D97-AF65-F5344CB8AC3E}">
        <p14:creationId xmlns:p14="http://schemas.microsoft.com/office/powerpoint/2010/main" val="2817145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11</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b="0" dirty="0" smtClean="0"/>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12</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13</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14</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15</a:t>
            </a:fld>
            <a:endParaRPr lang="en-GB" altLang="en-US"/>
          </a:p>
        </p:txBody>
      </p:sp>
    </p:spTree>
    <p:extLst>
      <p:ext uri="{BB962C8B-B14F-4D97-AF65-F5344CB8AC3E}">
        <p14:creationId xmlns:p14="http://schemas.microsoft.com/office/powerpoint/2010/main" val="232196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smtClean="0"/>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16</a:t>
            </a:fld>
            <a:endParaRPr lang="en-GB" altLang="en-US"/>
          </a:p>
        </p:txBody>
      </p:sp>
    </p:spTree>
    <p:extLst>
      <p:ext uri="{BB962C8B-B14F-4D97-AF65-F5344CB8AC3E}">
        <p14:creationId xmlns:p14="http://schemas.microsoft.com/office/powerpoint/2010/main" val="1022138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17</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endParaRPr lang="en-GB" dirty="0" smtClean="0">
              <a:solidFill>
                <a:srgbClr val="FF0000"/>
              </a:solidFill>
            </a:endParaRP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18</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19</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20</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a:t>
            </a:fld>
            <a:endParaRPr lang="en-GB" altLang="en-US"/>
          </a:p>
        </p:txBody>
      </p:sp>
    </p:spTree>
    <p:extLst>
      <p:ext uri="{BB962C8B-B14F-4D97-AF65-F5344CB8AC3E}">
        <p14:creationId xmlns:p14="http://schemas.microsoft.com/office/powerpoint/2010/main" val="77143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21</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22</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23</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24</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25</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26</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27</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28</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endParaRPr lang="en-US" b="1" dirty="0" smtClean="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29</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30</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a:t>
            </a:fld>
            <a:endParaRPr lang="en-GB" altLang="en-US"/>
          </a:p>
        </p:txBody>
      </p:sp>
    </p:spTree>
    <p:extLst>
      <p:ext uri="{BB962C8B-B14F-4D97-AF65-F5344CB8AC3E}">
        <p14:creationId xmlns:p14="http://schemas.microsoft.com/office/powerpoint/2010/main" val="771432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31</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32</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33</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34</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35</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36</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37</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3450" rtl="0" eaLnBrk="0" fontAlgn="base" latinLnBrk="0" hangingPunct="0">
              <a:lnSpc>
                <a:spcPct val="100000"/>
              </a:lnSpc>
              <a:spcBef>
                <a:spcPct val="30000"/>
              </a:spcBef>
              <a:spcAft>
                <a:spcPct val="0"/>
              </a:spcAft>
              <a:buClrTx/>
              <a:buSzTx/>
              <a:buFontTx/>
              <a:buNone/>
              <a:tabLst/>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38</a:t>
            </a:fld>
            <a:endParaRPr lang="en-GB" altLang="en-US"/>
          </a:p>
        </p:txBody>
      </p:sp>
    </p:spTree>
    <p:extLst>
      <p:ext uri="{BB962C8B-B14F-4D97-AF65-F5344CB8AC3E}">
        <p14:creationId xmlns:p14="http://schemas.microsoft.com/office/powerpoint/2010/main" val="2821701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39</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marL="0" indent="0" algn="just">
              <a:spcAft>
                <a:spcPts val="1200"/>
              </a:spcAft>
              <a:buClr>
                <a:srgbClr val="3366CC"/>
              </a:buClr>
              <a:buSzPct val="150000"/>
              <a:buFontTx/>
              <a:buNone/>
              <a:defRPr/>
            </a:pPr>
            <a:r>
              <a:rPr lang="en-US" b="1" dirty="0" smtClean="0"/>
              <a:t>Note1: </a:t>
            </a:r>
          </a:p>
          <a:p>
            <a:pPr marL="342900" indent="-342900" algn="just">
              <a:spcAft>
                <a:spcPts val="1200"/>
              </a:spcAft>
              <a:buClr>
                <a:srgbClr val="3366CC"/>
              </a:buClr>
              <a:buSzPct val="150000"/>
              <a:buFont typeface="Courier New" pitchFamily="49" charset="0"/>
              <a:buChar char="o"/>
              <a:defRPr/>
            </a:pPr>
            <a:r>
              <a:rPr lang="en-US" sz="1200" dirty="0" smtClean="0">
                <a:solidFill>
                  <a:srgbClr val="FF0000"/>
                </a:solidFill>
              </a:rPr>
              <a:t>Channel DC gain of D4 (at the corner of hospital) is larger than other ones because this test point is far from objects (energy of rays don’t decay by objects) and also is near to the luminaries (at height of 1.7m).</a:t>
            </a:r>
          </a:p>
          <a:p>
            <a:pPr marL="342900" indent="-342900" algn="just">
              <a:spcAft>
                <a:spcPts val="1200"/>
              </a:spcAft>
              <a:buClr>
                <a:srgbClr val="3366CC"/>
              </a:buClr>
              <a:buSzPct val="150000"/>
              <a:buFont typeface="Courier New" pitchFamily="49" charset="0"/>
              <a:buChar char="o"/>
              <a:defRPr/>
            </a:pPr>
            <a:r>
              <a:rPr lang="en-US" sz="1200" dirty="0" smtClean="0"/>
              <a:t>Channel DC gains of D5 and D7 are larger than D6 and D8 because the latter ones are between the beds and energy of rays decay by objects. </a:t>
            </a:r>
          </a:p>
          <a:p>
            <a:pPr defTabSz="938677">
              <a:defRPr/>
            </a:pPr>
            <a:endParaRPr lang="en-US" b="1" dirty="0" smtClean="0"/>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40</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4</a:t>
            </a:fld>
            <a:endParaRPr lang="en-GB" altLang="en-US"/>
          </a:p>
        </p:txBody>
      </p:sp>
    </p:spTree>
    <p:extLst>
      <p:ext uri="{BB962C8B-B14F-4D97-AF65-F5344CB8AC3E}">
        <p14:creationId xmlns:p14="http://schemas.microsoft.com/office/powerpoint/2010/main" val="665396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41</a:t>
            </a:fld>
            <a:endParaRPr lang="en-GB" altLang="en-US"/>
          </a:p>
        </p:txBody>
      </p:sp>
    </p:spTree>
    <p:extLst>
      <p:ext uri="{BB962C8B-B14F-4D97-AF65-F5344CB8AC3E}">
        <p14:creationId xmlns:p14="http://schemas.microsoft.com/office/powerpoint/2010/main" val="2811540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42</a:t>
            </a:fld>
            <a:endParaRPr lang="en-GB" altLang="en-US"/>
          </a:p>
        </p:txBody>
      </p:sp>
    </p:spTree>
    <p:extLst>
      <p:ext uri="{BB962C8B-B14F-4D97-AF65-F5344CB8AC3E}">
        <p14:creationId xmlns:p14="http://schemas.microsoft.com/office/powerpoint/2010/main" val="304922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6</a:t>
            </a:fld>
            <a:endParaRPr lang="en-GB" altLang="en-US"/>
          </a:p>
        </p:txBody>
      </p:sp>
    </p:spTree>
    <p:extLst>
      <p:ext uri="{BB962C8B-B14F-4D97-AF65-F5344CB8AC3E}">
        <p14:creationId xmlns:p14="http://schemas.microsoft.com/office/powerpoint/2010/main" val="234112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7</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8</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9</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10</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6C911B8A-1E84-42DB-B751-42B7EDCBCFAE}" type="slidenum">
              <a:rPr lang="en-GB" altLang="en-US"/>
              <a:pPr/>
              <a:t>‹#›</a:t>
            </a:fld>
            <a:endParaRPr lang="en-GB" altLang="en-US"/>
          </a:p>
        </p:txBody>
      </p:sp>
    </p:spTree>
    <p:extLst>
      <p:ext uri="{BB962C8B-B14F-4D97-AF65-F5344CB8AC3E}">
        <p14:creationId xmlns:p14="http://schemas.microsoft.com/office/powerpoint/2010/main" val="3240615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35953A45-D045-4D4B-AA8E-C0509C7E7D7B}" type="slidenum">
              <a:rPr lang="en-GB" altLang="en-US"/>
              <a:pPr/>
              <a:t>‹#›</a:t>
            </a:fld>
            <a:endParaRPr lang="en-GB" altLang="en-US"/>
          </a:p>
        </p:txBody>
      </p:sp>
    </p:spTree>
    <p:extLst>
      <p:ext uri="{BB962C8B-B14F-4D97-AF65-F5344CB8AC3E}">
        <p14:creationId xmlns:p14="http://schemas.microsoft.com/office/powerpoint/2010/main" val="20500721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154E5C07-2DA7-4198-BD66-5BDE63C21B28}" type="slidenum">
              <a:rPr lang="en-GB" altLang="en-US"/>
              <a:pPr/>
              <a:t>‹#›</a:t>
            </a:fld>
            <a:endParaRPr lang="en-GB" altLang="en-US"/>
          </a:p>
        </p:txBody>
      </p:sp>
    </p:spTree>
    <p:extLst>
      <p:ext uri="{BB962C8B-B14F-4D97-AF65-F5344CB8AC3E}">
        <p14:creationId xmlns:p14="http://schemas.microsoft.com/office/powerpoint/2010/main" val="12514432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DF19CAC6-B0F6-4D16-95A5-5679B1B7088A}" type="slidenum">
              <a:rPr lang="en-GB" altLang="en-US"/>
              <a:pPr/>
              <a:t>‹#›</a:t>
            </a:fld>
            <a:endParaRPr lang="en-GB" altLang="en-US"/>
          </a:p>
        </p:txBody>
      </p:sp>
    </p:spTree>
    <p:extLst>
      <p:ext uri="{BB962C8B-B14F-4D97-AF65-F5344CB8AC3E}">
        <p14:creationId xmlns:p14="http://schemas.microsoft.com/office/powerpoint/2010/main" val="303541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C82FD3B0-7715-40E4-8D30-5463ABC511F9}" type="slidenum">
              <a:rPr lang="en-GB" altLang="en-US"/>
              <a:pPr/>
              <a:t>‹#›</a:t>
            </a:fld>
            <a:endParaRPr lang="en-GB" altLang="en-US"/>
          </a:p>
        </p:txBody>
      </p:sp>
    </p:spTree>
    <p:extLst>
      <p:ext uri="{BB962C8B-B14F-4D97-AF65-F5344CB8AC3E}">
        <p14:creationId xmlns:p14="http://schemas.microsoft.com/office/powerpoint/2010/main" val="26136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2B7C4937-661A-4767-B1FD-F6A1B567A676}" type="slidenum">
              <a:rPr lang="en-GB" altLang="en-US"/>
              <a:pPr/>
              <a:t>‹#›</a:t>
            </a:fld>
            <a:endParaRPr lang="en-GB" altLang="en-US"/>
          </a:p>
        </p:txBody>
      </p:sp>
    </p:spTree>
    <p:extLst>
      <p:ext uri="{BB962C8B-B14F-4D97-AF65-F5344CB8AC3E}">
        <p14:creationId xmlns:p14="http://schemas.microsoft.com/office/powerpoint/2010/main" val="298719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ltLang="en-US"/>
              <a:t>&lt;month year&gt;</a:t>
            </a:r>
          </a:p>
        </p:txBody>
      </p:sp>
      <p:sp>
        <p:nvSpPr>
          <p:cNvPr id="8" name="Footer Placeholder 7"/>
          <p:cNvSpPr>
            <a:spLocks noGrp="1"/>
          </p:cNvSpPr>
          <p:nvPr>
            <p:ph type="ftr" sz="quarter" idx="11"/>
          </p:nvPr>
        </p:nvSpPr>
        <p:spPr/>
        <p:txBody>
          <a:bodyPr/>
          <a:lstStyle>
            <a:lvl1pPr>
              <a:defRPr/>
            </a:lvl1pPr>
          </a:lstStyle>
          <a:p>
            <a:r>
              <a:rPr lang="en-GB" altLang="en-US"/>
              <a:t>&lt;author&gt;, &lt;company&gt;</a:t>
            </a:r>
          </a:p>
        </p:txBody>
      </p:sp>
      <p:sp>
        <p:nvSpPr>
          <p:cNvPr id="9" name="Slide Number Placeholder 8"/>
          <p:cNvSpPr>
            <a:spLocks noGrp="1"/>
          </p:cNvSpPr>
          <p:nvPr>
            <p:ph type="sldNum" sz="quarter" idx="12"/>
          </p:nvPr>
        </p:nvSpPr>
        <p:spPr/>
        <p:txBody>
          <a:bodyPr/>
          <a:lstStyle>
            <a:lvl1pPr>
              <a:defRPr/>
            </a:lvl1pPr>
          </a:lstStyle>
          <a:p>
            <a:r>
              <a:rPr lang="en-GB" altLang="en-US"/>
              <a:t>Slide </a:t>
            </a:r>
            <a:fld id="{1E31FF97-4AA2-429D-B67D-920088F5F14B}" type="slidenum">
              <a:rPr lang="en-GB" altLang="en-US"/>
              <a:pPr/>
              <a:t>‹#›</a:t>
            </a:fld>
            <a:endParaRPr lang="en-GB" altLang="en-US"/>
          </a:p>
        </p:txBody>
      </p:sp>
    </p:spTree>
    <p:extLst>
      <p:ext uri="{BB962C8B-B14F-4D97-AF65-F5344CB8AC3E}">
        <p14:creationId xmlns:p14="http://schemas.microsoft.com/office/powerpoint/2010/main" val="2016833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ltLang="en-US"/>
              <a:t>&lt;month year&gt;</a:t>
            </a:r>
          </a:p>
        </p:txBody>
      </p:sp>
      <p:sp>
        <p:nvSpPr>
          <p:cNvPr id="4" name="Footer Placeholder 3"/>
          <p:cNvSpPr>
            <a:spLocks noGrp="1"/>
          </p:cNvSpPr>
          <p:nvPr>
            <p:ph type="ftr" sz="quarter" idx="11"/>
          </p:nvPr>
        </p:nvSpPr>
        <p:spPr/>
        <p:txBody>
          <a:bodyPr/>
          <a:lstStyle>
            <a:lvl1pPr>
              <a:defRPr/>
            </a:lvl1pPr>
          </a:lstStyle>
          <a:p>
            <a:r>
              <a:rPr lang="en-GB" altLang="en-US"/>
              <a:t>&lt;author&gt;, &lt;company&gt;</a:t>
            </a:r>
          </a:p>
        </p:txBody>
      </p:sp>
      <p:sp>
        <p:nvSpPr>
          <p:cNvPr id="5" name="Slide Number Placeholder 4"/>
          <p:cNvSpPr>
            <a:spLocks noGrp="1"/>
          </p:cNvSpPr>
          <p:nvPr>
            <p:ph type="sldNum" sz="quarter" idx="12"/>
          </p:nvPr>
        </p:nvSpPr>
        <p:spPr/>
        <p:txBody>
          <a:bodyPr/>
          <a:lstStyle>
            <a:lvl1pPr>
              <a:defRPr/>
            </a:lvl1pPr>
          </a:lstStyle>
          <a:p>
            <a:r>
              <a:rPr lang="en-GB" altLang="en-US"/>
              <a:t>Slide </a:t>
            </a:r>
            <a:fld id="{4220CE73-4A81-463D-A345-E847D887284F}" type="slidenum">
              <a:rPr lang="en-GB" altLang="en-US"/>
              <a:pPr/>
              <a:t>‹#›</a:t>
            </a:fld>
            <a:endParaRPr lang="en-GB" altLang="en-US"/>
          </a:p>
        </p:txBody>
      </p:sp>
    </p:spTree>
    <p:extLst>
      <p:ext uri="{BB962C8B-B14F-4D97-AF65-F5344CB8AC3E}">
        <p14:creationId xmlns:p14="http://schemas.microsoft.com/office/powerpoint/2010/main" val="29803340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85800" y="378281"/>
            <a:ext cx="1600200" cy="215444"/>
          </a:xfrm>
        </p:spPr>
        <p:txBody>
          <a:bodyPr/>
          <a:lstStyle/>
          <a:p>
            <a:r>
              <a:rPr lang="en-GB" altLang="en-US" dirty="0" smtClean="0"/>
              <a:t>&lt;</a:t>
            </a:r>
            <a:r>
              <a:rPr lang="tr-TR" altLang="en-US" dirty="0" smtClean="0"/>
              <a:t>May 2015</a:t>
            </a:r>
            <a:r>
              <a:rPr lang="en-GB" altLang="en-US" dirty="0" smtClean="0"/>
              <a:t>&gt;</a:t>
            </a:r>
            <a:endParaRPr lang="en-GB" altLang="en-US" dirty="0"/>
          </a:p>
        </p:txBody>
      </p:sp>
      <p:sp>
        <p:nvSpPr>
          <p:cNvPr id="6" name="Footer Placeholder 5"/>
          <p:cNvSpPr>
            <a:spLocks noGrp="1"/>
          </p:cNvSpPr>
          <p:nvPr>
            <p:ph type="ftr" sz="quarter" idx="11"/>
          </p:nvPr>
        </p:nvSpPr>
        <p:spPr/>
        <p:txBody>
          <a:bodyPr/>
          <a:lstStyle/>
          <a:p>
            <a:r>
              <a:rPr lang="en-GB" altLang="en-US" smtClean="0"/>
              <a:t>&lt;author&gt;, &lt;company&gt;</a:t>
            </a:r>
            <a:endParaRPr lang="en-GB" altLang="en-US"/>
          </a:p>
        </p:txBody>
      </p:sp>
      <p:sp>
        <p:nvSpPr>
          <p:cNvPr id="7" name="Slide Number Placeholder 6"/>
          <p:cNvSpPr>
            <a:spLocks noGrp="1"/>
          </p:cNvSpPr>
          <p:nvPr>
            <p:ph type="sldNum" sz="quarter" idx="12"/>
          </p:nvPr>
        </p:nvSpPr>
        <p:spPr/>
        <p:txBody>
          <a:bodyPr/>
          <a:lstStyle/>
          <a:p>
            <a:r>
              <a:rPr lang="en-GB" altLang="en-US" smtClean="0"/>
              <a:t>Slide </a:t>
            </a:r>
            <a:fld id="{2F03CF15-9775-4923-BCFF-1A75B19C3DAF}" type="slidenum">
              <a:rPr lang="en-GB" altLang="en-US" smtClean="0"/>
              <a:pPr/>
              <a:t>‹#›</a:t>
            </a:fld>
            <a:endParaRPr lang="en-GB" altLang="en-US"/>
          </a:p>
        </p:txBody>
      </p:sp>
    </p:spTree>
    <p:extLst>
      <p:ext uri="{BB962C8B-B14F-4D97-AF65-F5344CB8AC3E}">
        <p14:creationId xmlns:p14="http://schemas.microsoft.com/office/powerpoint/2010/main" val="10300069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429000" y="2209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55533516-1556-46F1-BB44-5BB0BD2B3B67}" type="slidenum">
              <a:rPr lang="en-GB" altLang="en-US"/>
              <a:pPr/>
              <a:t>‹#›</a:t>
            </a:fld>
            <a:endParaRPr lang="en-GB" altLang="en-US"/>
          </a:p>
        </p:txBody>
      </p:sp>
    </p:spTree>
    <p:extLst>
      <p:ext uri="{BB962C8B-B14F-4D97-AF65-F5344CB8AC3E}">
        <p14:creationId xmlns:p14="http://schemas.microsoft.com/office/powerpoint/2010/main" val="41045142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FB56B31F-B871-40A8-A35F-D4838B6CFF35}" type="slidenum">
              <a:rPr lang="en-GB" altLang="en-US"/>
              <a:pPr/>
              <a:t>‹#›</a:t>
            </a:fld>
            <a:endParaRPr lang="en-GB" altLang="en-US"/>
          </a:p>
        </p:txBody>
      </p:sp>
    </p:spTree>
    <p:extLst>
      <p:ext uri="{BB962C8B-B14F-4D97-AF65-F5344CB8AC3E}">
        <p14:creationId xmlns:p14="http://schemas.microsoft.com/office/powerpoint/2010/main" val="36377905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GB" altLang="en-US"/>
              <a:t>&lt;month year&gt;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GB" altLang="en-US"/>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GB" altLang="en-US"/>
              <a:t>Slide </a:t>
            </a:r>
            <a:fld id="{2F03CF15-9775-4923-BCFF-1A75B19C3DAF}" type="slidenum">
              <a:rPr lang="en-GB" altLang="en-US"/>
              <a:pPr/>
              <a:t>‹#›</a:t>
            </a:fld>
            <a:endParaRPr lang="en-GB" altLang="en-US"/>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indent="0" algn="just" defTabSz="914400" rtl="0" eaLnBrk="0" fontAlgn="base" latinLnBrk="0" hangingPunct="0">
              <a:lnSpc>
                <a:spcPct val="100000"/>
              </a:lnSpc>
              <a:spcBef>
                <a:spcPct val="0"/>
              </a:spcBef>
              <a:spcAft>
                <a:spcPct val="0"/>
              </a:spcAft>
              <a:buClrTx/>
              <a:buSzTx/>
              <a:buFontTx/>
              <a:buNone/>
              <a:tabLst/>
              <a:defRPr/>
            </a:pPr>
            <a:r>
              <a:rPr lang="tr-TR" sz="1400" b="1" dirty="0" smtClean="0"/>
              <a:t>                                   </a:t>
            </a:r>
            <a:r>
              <a:rPr lang="tr-TR" sz="1400" b="1" dirty="0" err="1" smtClean="0"/>
              <a:t>doc</a:t>
            </a:r>
            <a:r>
              <a:rPr lang="tr-TR" sz="1400" b="1" dirty="0" smtClean="0"/>
              <a:t>.: IEEE 15-15-0514-00-007a</a:t>
            </a:r>
            <a:endParaRPr lang="en-GB" altLang="en-US" sz="1400" dirty="0" smtClean="0">
              <a:solidFill>
                <a:schemeClr val="tx2"/>
              </a:solidFill>
            </a:endParaRPr>
          </a:p>
        </p:txBody>
      </p:sp>
      <p:sp>
        <p:nvSpPr>
          <p:cNvPr id="1032" name="Line 8"/>
          <p:cNvSpPr>
            <a:spLocks noChangeShapeType="1"/>
          </p:cNvSpPr>
          <p:nvPr/>
        </p:nvSpPr>
        <p:spPr bwMode="auto">
          <a:xfrm>
            <a:off x="7239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6.wmf"/><Relationship Id="rId3" Type="http://schemas.openxmlformats.org/officeDocument/2006/relationships/notesSlide" Target="../notesSlides/notesSlide17.xml"/><Relationship Id="rId7" Type="http://schemas.openxmlformats.org/officeDocument/2006/relationships/image" Target="../media/image23.wmf"/><Relationship Id="rId12"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4.wmf"/><Relationship Id="rId1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9.xml"/><Relationship Id="rId7"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2.xml"/><Relationship Id="rId7" Type="http://schemas.openxmlformats.org/officeDocument/2006/relationships/image" Target="../media/image39.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image" Target="../media/image41.wmf"/><Relationship Id="rId5" Type="http://schemas.openxmlformats.org/officeDocument/2006/relationships/image" Target="../media/image31.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40.wmf"/></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8.emf"/></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55.wmf"/><Relationship Id="rId3" Type="http://schemas.openxmlformats.org/officeDocument/2006/relationships/notesSlide" Target="../notesSlides/notesSlide30.xml"/><Relationship Id="rId7" Type="http://schemas.openxmlformats.org/officeDocument/2006/relationships/image" Target="../media/image52.wmf"/><Relationship Id="rId12"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53.wmf"/><Relationship Id="rId14"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63.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71.wmf"/><Relationship Id="rId3" Type="http://schemas.openxmlformats.org/officeDocument/2006/relationships/notesSlide" Target="../notesSlides/notesSlide39.xml"/><Relationship Id="rId7" Type="http://schemas.openxmlformats.org/officeDocument/2006/relationships/image" Target="../media/image68.wmf"/><Relationship Id="rId12"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9.bin"/><Relationship Id="rId11" Type="http://schemas.openxmlformats.org/officeDocument/2006/relationships/image" Target="../media/image70.wmf"/><Relationship Id="rId5" Type="http://schemas.openxmlformats.org/officeDocument/2006/relationships/image" Target="../media/image67.wmf"/><Relationship Id="rId15" Type="http://schemas.openxmlformats.org/officeDocument/2006/relationships/image" Target="../media/image72.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69.wmf"/><Relationship Id="rId1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5.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2"/>
          <p:cNvSpPr>
            <a:spLocks noGrp="1"/>
          </p:cNvSpPr>
          <p:nvPr>
            <p:ph type="ftr" sz="quarter" idx="11"/>
          </p:nvPr>
        </p:nvSpPr>
        <p:spPr>
          <a:xfrm>
            <a:off x="5486400" y="6475413"/>
            <a:ext cx="3124200" cy="184666"/>
          </a:xfrm>
        </p:spPr>
        <p:txBody>
          <a:bodyPr/>
          <a:lstStyle/>
          <a:p>
            <a:r>
              <a:rPr lang="en-GB" altLang="en-US" dirty="0"/>
              <a:t>Murat </a:t>
            </a:r>
            <a:r>
              <a:rPr lang="en-GB" altLang="en-US" dirty="0" err="1"/>
              <a:t>Uysal</a:t>
            </a:r>
            <a:r>
              <a:rPr lang="en-GB" altLang="en-US" dirty="0"/>
              <a:t>, </a:t>
            </a:r>
            <a:r>
              <a:rPr lang="en-GB" altLang="en-US" dirty="0" err="1"/>
              <a:t>F</a:t>
            </a:r>
            <a:r>
              <a:rPr lang="en-GB" altLang="en-US" dirty="0" err="1" smtClean="0"/>
              <a:t>arshad</a:t>
            </a:r>
            <a:r>
              <a:rPr lang="en-GB" altLang="en-US" dirty="0" smtClean="0"/>
              <a:t> </a:t>
            </a:r>
            <a:r>
              <a:rPr lang="en-GB" altLang="en-US" dirty="0" err="1" smtClean="0"/>
              <a:t>Miramirkhani</a:t>
            </a:r>
            <a:endParaRPr lang="en-GB" altLang="en-US" dirty="0"/>
          </a:p>
        </p:txBody>
      </p:sp>
      <p:sp>
        <p:nvSpPr>
          <p:cNvPr id="6" name="Slide Number Placeholder 3"/>
          <p:cNvSpPr>
            <a:spLocks noGrp="1"/>
          </p:cNvSpPr>
          <p:nvPr>
            <p:ph type="sldNum" sz="quarter" idx="12"/>
          </p:nvPr>
        </p:nvSpPr>
        <p:spPr>
          <a:xfrm>
            <a:off x="4344988" y="6475413"/>
            <a:ext cx="530225" cy="182562"/>
          </a:xfrm>
        </p:spPr>
        <p:txBody>
          <a:bodyPr/>
          <a:lstStyle/>
          <a:p>
            <a:r>
              <a:rPr lang="en-GB" altLang="en-US"/>
              <a:t>Slide </a:t>
            </a:r>
            <a:fld id="{CFDD6AC5-DC33-4D44-9281-707405832B35}" type="slidenum">
              <a:rPr lang="en-GB" altLang="en-US"/>
              <a:pPr/>
              <a:t>1</a:t>
            </a:fld>
            <a:endParaRPr lang="en-GB" altLang="en-US"/>
          </a:p>
        </p:txBody>
      </p:sp>
      <p:sp>
        <p:nvSpPr>
          <p:cNvPr id="27651" name="Rectangle 3"/>
          <p:cNvSpPr>
            <a:spLocks noChangeArrowheads="1"/>
          </p:cNvSpPr>
          <p:nvPr/>
        </p:nvSpPr>
        <p:spPr bwMode="auto">
          <a:xfrm>
            <a:off x="228600" y="723067"/>
            <a:ext cx="8763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GB" altLang="en-US" sz="1600" b="1" dirty="0">
              <a:solidFill>
                <a:schemeClr val="tx2"/>
              </a:solidFill>
            </a:endParaRPr>
          </a:p>
          <a:p>
            <a:endParaRPr lang="en-GB" altLang="en-US" sz="1600" dirty="0">
              <a:solidFill>
                <a:schemeClr val="tx2"/>
              </a:solidFill>
            </a:endParaRPr>
          </a:p>
          <a:p>
            <a:pPr algn="just">
              <a:spcAft>
                <a:spcPts val="600"/>
              </a:spcAft>
            </a:pPr>
            <a:r>
              <a:rPr lang="en-GB" altLang="en-US" sz="1600" b="1" dirty="0">
                <a:solidFill>
                  <a:schemeClr val="tx2"/>
                </a:solidFill>
              </a:rPr>
              <a:t>Submission </a:t>
            </a:r>
            <a:r>
              <a:rPr lang="en-GB" altLang="en-US" sz="1600" b="1" dirty="0" smtClean="0">
                <a:solidFill>
                  <a:schemeClr val="tx2"/>
                </a:solidFill>
              </a:rPr>
              <a:t>Title:</a:t>
            </a:r>
            <a:r>
              <a:rPr lang="en-US" altLang="en-US" sz="1600" dirty="0">
                <a:solidFill>
                  <a:schemeClr val="tx2"/>
                </a:solidFill>
              </a:rPr>
              <a:t> </a:t>
            </a:r>
            <a:r>
              <a:rPr lang="en-US" sz="1600" dirty="0" err="1" smtClean="0"/>
              <a:t>LiFi</a:t>
            </a:r>
            <a:r>
              <a:rPr lang="en-US" sz="1600" dirty="0" smtClean="0"/>
              <a:t> Reference Channel Models: Office, Home, Hospital</a:t>
            </a:r>
            <a:endParaRPr lang="de-DE" sz="1600" dirty="0" smtClean="0"/>
          </a:p>
          <a:p>
            <a:pPr algn="just">
              <a:spcAft>
                <a:spcPts val="600"/>
              </a:spcAft>
            </a:pPr>
            <a:r>
              <a:rPr lang="en-GB" altLang="en-US" sz="1600" b="1" dirty="0" smtClean="0">
                <a:solidFill>
                  <a:schemeClr val="tx2"/>
                </a:solidFill>
              </a:rPr>
              <a:t>Date Submitted: </a:t>
            </a:r>
            <a:r>
              <a:rPr lang="en-GB" altLang="en-US" sz="1600" dirty="0" smtClean="0">
                <a:solidFill>
                  <a:schemeClr val="tx2"/>
                </a:solidFill>
              </a:rPr>
              <a:t>July </a:t>
            </a:r>
            <a:r>
              <a:rPr lang="tr-TR" altLang="en-US" sz="1600" dirty="0" smtClean="0">
                <a:solidFill>
                  <a:schemeClr val="tx2"/>
                </a:solidFill>
              </a:rPr>
              <a:t>1</a:t>
            </a:r>
            <a:r>
              <a:rPr lang="en-US" altLang="en-US" sz="1600" dirty="0">
                <a:solidFill>
                  <a:schemeClr val="tx2"/>
                </a:solidFill>
              </a:rPr>
              <a:t>3</a:t>
            </a:r>
            <a:r>
              <a:rPr lang="tr-TR" altLang="en-US" sz="1600" dirty="0" smtClean="0">
                <a:solidFill>
                  <a:schemeClr val="tx2"/>
                </a:solidFill>
              </a:rPr>
              <a:t>, </a:t>
            </a:r>
            <a:r>
              <a:rPr lang="en-GB" altLang="en-US" sz="1600" dirty="0" smtClean="0">
                <a:solidFill>
                  <a:schemeClr val="tx2"/>
                </a:solidFill>
              </a:rPr>
              <a:t>2015 	</a:t>
            </a:r>
          </a:p>
          <a:p>
            <a:pPr algn="just"/>
            <a:r>
              <a:rPr lang="en-GB" altLang="en-US" sz="1600" b="1" dirty="0" smtClean="0">
                <a:solidFill>
                  <a:schemeClr val="tx2"/>
                </a:solidFill>
              </a:rPr>
              <a:t>Source</a:t>
            </a:r>
            <a:r>
              <a:rPr lang="en-GB" altLang="en-US" sz="1600" b="1" dirty="0">
                <a:solidFill>
                  <a:schemeClr val="tx2"/>
                </a:solidFill>
              </a:rPr>
              <a:t>:</a:t>
            </a:r>
            <a:r>
              <a:rPr lang="en-GB" altLang="en-US" sz="1600" dirty="0">
                <a:solidFill>
                  <a:schemeClr val="tx2"/>
                </a:solidFill>
              </a:rPr>
              <a:t> </a:t>
            </a:r>
            <a:r>
              <a:rPr lang="en-GB" altLang="en-US" sz="1600" dirty="0" smtClean="0">
                <a:solidFill>
                  <a:schemeClr val="tx2"/>
                </a:solidFill>
              </a:rPr>
              <a:t>Murat </a:t>
            </a:r>
            <a:r>
              <a:rPr lang="en-GB" altLang="en-US" sz="1600" dirty="0" err="1" smtClean="0">
                <a:solidFill>
                  <a:schemeClr val="tx2"/>
                </a:solidFill>
              </a:rPr>
              <a:t>Uysal</a:t>
            </a:r>
            <a:r>
              <a:rPr lang="tr-TR" altLang="en-US" sz="1600" dirty="0" smtClean="0">
                <a:solidFill>
                  <a:schemeClr val="tx2"/>
                </a:solidFill>
              </a:rPr>
              <a:t> and </a:t>
            </a:r>
            <a:r>
              <a:rPr lang="en-GB" altLang="en-US" sz="1600" dirty="0" err="1" smtClean="0">
                <a:solidFill>
                  <a:schemeClr val="tx2"/>
                </a:solidFill>
              </a:rPr>
              <a:t>Farshad</a:t>
            </a:r>
            <a:r>
              <a:rPr lang="en-GB" altLang="en-US" sz="1600" dirty="0" smtClean="0">
                <a:solidFill>
                  <a:schemeClr val="tx2"/>
                </a:solidFill>
              </a:rPr>
              <a:t> </a:t>
            </a:r>
            <a:r>
              <a:rPr lang="en-GB" altLang="en-US" sz="1600" dirty="0" err="1" smtClean="0">
                <a:solidFill>
                  <a:schemeClr val="tx2"/>
                </a:solidFill>
              </a:rPr>
              <a:t>Miramirkhani</a:t>
            </a:r>
            <a:r>
              <a:rPr lang="en-GB" altLang="en-US" sz="1600" dirty="0" smtClean="0">
                <a:solidFill>
                  <a:schemeClr val="tx2"/>
                </a:solidFill>
              </a:rPr>
              <a:t>, </a:t>
            </a:r>
            <a:r>
              <a:rPr lang="en-GB" altLang="en-US" sz="1600" dirty="0" err="1">
                <a:solidFill>
                  <a:schemeClr val="tx2"/>
                </a:solidFill>
              </a:rPr>
              <a:t>Ozyegin</a:t>
            </a:r>
            <a:r>
              <a:rPr lang="en-GB" altLang="en-US" sz="1600" dirty="0">
                <a:solidFill>
                  <a:schemeClr val="tx2"/>
                </a:solidFill>
              </a:rPr>
              <a:t> </a:t>
            </a:r>
            <a:r>
              <a:rPr lang="en-GB" altLang="en-US" sz="1600" dirty="0" smtClean="0">
                <a:solidFill>
                  <a:schemeClr val="tx2"/>
                </a:solidFill>
              </a:rPr>
              <a:t>University </a:t>
            </a:r>
          </a:p>
          <a:p>
            <a:pPr algn="just"/>
            <a:r>
              <a:rPr lang="en-GB" altLang="en-US" sz="1600" dirty="0" smtClean="0">
                <a:solidFill>
                  <a:schemeClr val="tx2"/>
                </a:solidFill>
              </a:rPr>
              <a:t>Address: </a:t>
            </a:r>
            <a:r>
              <a:rPr lang="en-GB" altLang="en-US" sz="1600" dirty="0" err="1" smtClean="0">
                <a:solidFill>
                  <a:schemeClr val="tx2"/>
                </a:solidFill>
              </a:rPr>
              <a:t>Ozyegin</a:t>
            </a:r>
            <a:r>
              <a:rPr lang="en-GB" altLang="en-US" sz="1600" dirty="0" smtClean="0">
                <a:solidFill>
                  <a:schemeClr val="tx2"/>
                </a:solidFill>
              </a:rPr>
              <a:t> University</a:t>
            </a:r>
            <a:r>
              <a:rPr lang="en-US" altLang="en-US" sz="1600" dirty="0" smtClean="0">
                <a:solidFill>
                  <a:schemeClr val="tx2"/>
                </a:solidFill>
              </a:rPr>
              <a:t>, </a:t>
            </a:r>
            <a:r>
              <a:rPr lang="en-GB" altLang="en-US" sz="1600" dirty="0" err="1" smtClean="0">
                <a:solidFill>
                  <a:schemeClr val="tx2"/>
                </a:solidFill>
              </a:rPr>
              <a:t>Nisantepe</a:t>
            </a:r>
            <a:r>
              <a:rPr lang="en-GB" altLang="en-US" sz="1600" dirty="0" smtClean="0">
                <a:solidFill>
                  <a:schemeClr val="tx2"/>
                </a:solidFill>
              </a:rPr>
              <a:t> </a:t>
            </a:r>
            <a:r>
              <a:rPr lang="en-GB" altLang="en-US" sz="1600" dirty="0" err="1" smtClean="0">
                <a:solidFill>
                  <a:schemeClr val="tx2"/>
                </a:solidFill>
              </a:rPr>
              <a:t>Mh</a:t>
            </a:r>
            <a:r>
              <a:rPr lang="en-GB" altLang="en-US" sz="1600" dirty="0" smtClean="0">
                <a:solidFill>
                  <a:schemeClr val="tx2"/>
                </a:solidFill>
              </a:rPr>
              <a:t>. </a:t>
            </a:r>
            <a:r>
              <a:rPr lang="en-GB" altLang="en-US" sz="1600" dirty="0" err="1" smtClean="0">
                <a:solidFill>
                  <a:schemeClr val="tx2"/>
                </a:solidFill>
              </a:rPr>
              <a:t>Orman</a:t>
            </a:r>
            <a:r>
              <a:rPr lang="en-GB" altLang="en-US" sz="1600" dirty="0" smtClean="0">
                <a:solidFill>
                  <a:schemeClr val="tx2"/>
                </a:solidFill>
              </a:rPr>
              <a:t> Sk. No:34-36 </a:t>
            </a:r>
            <a:r>
              <a:rPr lang="en-GB" altLang="en-US" sz="1600" dirty="0" err="1" smtClean="0">
                <a:solidFill>
                  <a:schemeClr val="tx2"/>
                </a:solidFill>
              </a:rPr>
              <a:t>Çekmekoy</a:t>
            </a:r>
            <a:r>
              <a:rPr lang="en-GB" altLang="en-US" sz="1600" dirty="0" smtClean="0">
                <a:solidFill>
                  <a:schemeClr val="tx2"/>
                </a:solidFill>
              </a:rPr>
              <a:t> 34794 Istanbul, Turkey </a:t>
            </a:r>
          </a:p>
          <a:p>
            <a:pPr algn="just">
              <a:spcAft>
                <a:spcPts val="600"/>
              </a:spcAft>
            </a:pPr>
            <a:r>
              <a:rPr lang="en-GB" altLang="en-US" sz="1600" dirty="0" smtClean="0">
                <a:solidFill>
                  <a:schemeClr val="tx2"/>
                </a:solidFill>
              </a:rPr>
              <a:t>Voice: +90 (216) 5649329, Fax: </a:t>
            </a:r>
            <a:r>
              <a:rPr lang="en-GB" sz="1600" dirty="0"/>
              <a:t>+90 (216) </a:t>
            </a:r>
            <a:r>
              <a:rPr lang="en-GB" sz="1600" dirty="0" smtClean="0"/>
              <a:t>5649450</a:t>
            </a:r>
            <a:r>
              <a:rPr lang="en-GB" altLang="en-US" sz="1600" dirty="0" smtClean="0">
                <a:solidFill>
                  <a:schemeClr val="tx2"/>
                </a:solidFill>
              </a:rPr>
              <a:t>, E-Mail: </a:t>
            </a:r>
            <a:r>
              <a:rPr lang="tr-TR" altLang="en-US" sz="1600" dirty="0" smtClean="0">
                <a:solidFill>
                  <a:schemeClr val="tx2"/>
                </a:solidFill>
              </a:rPr>
              <a:t>murat.uysal@ozyegin.edu.tr</a:t>
            </a:r>
            <a:endParaRPr lang="tr-TR" altLang="en-US" sz="1600" b="1" dirty="0">
              <a:solidFill>
                <a:schemeClr val="tx2"/>
              </a:solidFill>
            </a:endParaRPr>
          </a:p>
          <a:p>
            <a:pPr algn="just"/>
            <a:r>
              <a:rPr lang="en-GB" altLang="en-US" sz="1600" b="1" dirty="0" smtClean="0">
                <a:solidFill>
                  <a:schemeClr val="tx2"/>
                </a:solidFill>
              </a:rPr>
              <a:t>Abstract</a:t>
            </a:r>
            <a:r>
              <a:rPr lang="en-GB" altLang="en-US" sz="1600" b="1" dirty="0">
                <a:solidFill>
                  <a:schemeClr val="tx2"/>
                </a:solidFill>
              </a:rPr>
              <a:t>:</a:t>
            </a:r>
            <a:r>
              <a:rPr lang="en-GB" altLang="en-US" sz="1600" dirty="0">
                <a:solidFill>
                  <a:schemeClr val="tx2"/>
                </a:solidFill>
              </a:rPr>
              <a:t>	</a:t>
            </a:r>
            <a:r>
              <a:rPr lang="tr-TR" altLang="en-US" sz="1600" dirty="0" err="1" smtClean="0">
                <a:solidFill>
                  <a:schemeClr val="tx2"/>
                </a:solidFill>
              </a:rPr>
              <a:t>In</a:t>
            </a:r>
            <a:r>
              <a:rPr lang="tr-TR" altLang="en-US" sz="1600" dirty="0" smtClean="0">
                <a:solidFill>
                  <a:schemeClr val="tx2"/>
                </a:solidFill>
              </a:rPr>
              <a:t> </a:t>
            </a:r>
            <a:r>
              <a:rPr lang="tr-TR" altLang="en-US" sz="1600" dirty="0" err="1" smtClean="0">
                <a:solidFill>
                  <a:schemeClr val="tx2"/>
                </a:solidFill>
              </a:rPr>
              <a:t>response</a:t>
            </a:r>
            <a:r>
              <a:rPr lang="tr-TR" altLang="en-US" sz="1600" dirty="0" smtClean="0">
                <a:solidFill>
                  <a:schemeClr val="tx2"/>
                </a:solidFill>
              </a:rPr>
              <a:t> </a:t>
            </a:r>
            <a:r>
              <a:rPr lang="tr-TR" altLang="en-US" sz="1600" dirty="0" err="1" smtClean="0">
                <a:solidFill>
                  <a:schemeClr val="tx2"/>
                </a:solidFill>
              </a:rPr>
              <a:t>to</a:t>
            </a:r>
            <a:r>
              <a:rPr lang="tr-TR" altLang="en-US" sz="1600" dirty="0" smtClean="0">
                <a:solidFill>
                  <a:schemeClr val="tx2"/>
                </a:solidFill>
              </a:rPr>
              <a:t> «</a:t>
            </a:r>
            <a:r>
              <a:rPr lang="en-US" sz="1600" dirty="0" smtClean="0"/>
              <a:t>Call </a:t>
            </a:r>
            <a:r>
              <a:rPr lang="en-US" sz="1600" dirty="0"/>
              <a:t>for Proposals for OWC Channel </a:t>
            </a:r>
            <a:r>
              <a:rPr lang="en-US" sz="1600" dirty="0" smtClean="0"/>
              <a:t>Models</a:t>
            </a:r>
            <a:r>
              <a:rPr lang="tr-TR" sz="1600" dirty="0" smtClean="0"/>
              <a:t>» </a:t>
            </a:r>
            <a:r>
              <a:rPr lang="tr-TR" altLang="en-US" sz="1600" dirty="0" err="1" smtClean="0">
                <a:solidFill>
                  <a:schemeClr val="tx2"/>
                </a:solidFill>
              </a:rPr>
              <a:t>issued</a:t>
            </a:r>
            <a:r>
              <a:rPr lang="tr-TR" altLang="en-US" sz="1600" dirty="0" smtClean="0">
                <a:solidFill>
                  <a:schemeClr val="tx2"/>
                </a:solidFill>
              </a:rPr>
              <a:t> </a:t>
            </a:r>
            <a:r>
              <a:rPr lang="tr-TR" altLang="en-US" sz="1600" dirty="0" err="1" smtClean="0">
                <a:solidFill>
                  <a:schemeClr val="tx2"/>
                </a:solidFill>
              </a:rPr>
              <a:t>by</a:t>
            </a:r>
            <a:r>
              <a:rPr lang="tr-TR" altLang="en-US" sz="1600" dirty="0" smtClean="0">
                <a:solidFill>
                  <a:schemeClr val="tx2"/>
                </a:solidFill>
              </a:rPr>
              <a:t> 802.15.7r1, </a:t>
            </a:r>
            <a:r>
              <a:rPr lang="tr-TR" altLang="en-US" sz="1600" dirty="0" err="1">
                <a:solidFill>
                  <a:schemeClr val="tx2"/>
                </a:solidFill>
              </a:rPr>
              <a:t>t</a:t>
            </a:r>
            <a:r>
              <a:rPr lang="tr-TR" altLang="en-US" sz="1600" dirty="0" err="1" smtClean="0">
                <a:solidFill>
                  <a:schemeClr val="tx2"/>
                </a:solidFill>
              </a:rPr>
              <a:t>his</a:t>
            </a:r>
            <a:r>
              <a:rPr lang="tr-TR" altLang="en-US" sz="1600" dirty="0" smtClean="0">
                <a:solidFill>
                  <a:schemeClr val="tx2"/>
                </a:solidFill>
              </a:rPr>
              <a:t> </a:t>
            </a:r>
            <a:r>
              <a:rPr lang="tr-TR" altLang="en-US" sz="1600" dirty="0" err="1" smtClean="0">
                <a:solidFill>
                  <a:schemeClr val="tx2"/>
                </a:solidFill>
              </a:rPr>
              <a:t>contribution</a:t>
            </a:r>
            <a:r>
              <a:rPr lang="tr-TR" altLang="en-US" sz="1600" dirty="0" smtClean="0">
                <a:solidFill>
                  <a:schemeClr val="tx2"/>
                </a:solidFill>
              </a:rPr>
              <a:t> </a:t>
            </a:r>
            <a:r>
              <a:rPr lang="tr-TR" altLang="en-US" sz="1600" dirty="0" err="1" smtClean="0">
                <a:solidFill>
                  <a:schemeClr val="tx2"/>
                </a:solidFill>
              </a:rPr>
              <a:t>proposes</a:t>
            </a:r>
            <a:r>
              <a:rPr lang="tr-TR" altLang="en-US" sz="1600" dirty="0" smtClean="0">
                <a:solidFill>
                  <a:schemeClr val="tx2"/>
                </a:solidFill>
              </a:rPr>
              <a:t> </a:t>
            </a:r>
            <a:r>
              <a:rPr lang="en-GB" altLang="en-US" sz="1600" dirty="0" err="1" smtClean="0">
                <a:solidFill>
                  <a:schemeClr val="tx2"/>
                </a:solidFill>
              </a:rPr>
              <a:t>LiFi</a:t>
            </a:r>
            <a:r>
              <a:rPr lang="en-GB" altLang="en-US" sz="1600" dirty="0" smtClean="0">
                <a:solidFill>
                  <a:schemeClr val="tx2"/>
                </a:solidFill>
              </a:rPr>
              <a:t> </a:t>
            </a:r>
            <a:r>
              <a:rPr lang="en-US" altLang="en-US" sz="1600" dirty="0" smtClean="0">
                <a:solidFill>
                  <a:schemeClr val="tx2"/>
                </a:solidFill>
              </a:rPr>
              <a:t>reference channel models </a:t>
            </a:r>
            <a:r>
              <a:rPr lang="tr-TR" altLang="en-US" sz="1600" dirty="0" err="1" smtClean="0">
                <a:solidFill>
                  <a:schemeClr val="tx2"/>
                </a:solidFill>
              </a:rPr>
              <a:t>for</a:t>
            </a:r>
            <a:r>
              <a:rPr lang="tr-TR" altLang="en-US" sz="1600" dirty="0" smtClean="0">
                <a:solidFill>
                  <a:schemeClr val="tx2"/>
                </a:solidFill>
              </a:rPr>
              <a:t> </a:t>
            </a:r>
            <a:r>
              <a:rPr lang="tr-TR" altLang="en-US" sz="1600" dirty="0" err="1" smtClean="0">
                <a:solidFill>
                  <a:schemeClr val="tx2"/>
                </a:solidFill>
              </a:rPr>
              <a:t>indoor</a:t>
            </a:r>
            <a:r>
              <a:rPr lang="tr-TR" altLang="en-US" sz="1600" dirty="0" smtClean="0">
                <a:solidFill>
                  <a:schemeClr val="tx2"/>
                </a:solidFill>
              </a:rPr>
              <a:t> </a:t>
            </a:r>
            <a:r>
              <a:rPr lang="tr-TR" altLang="en-US" sz="1600" dirty="0" err="1" smtClean="0">
                <a:solidFill>
                  <a:schemeClr val="tx2"/>
                </a:solidFill>
              </a:rPr>
              <a:t>environments</a:t>
            </a:r>
            <a:r>
              <a:rPr lang="en-US" altLang="en-US" sz="1600" dirty="0" smtClean="0">
                <a:solidFill>
                  <a:schemeClr val="tx2"/>
                </a:solidFill>
              </a:rPr>
              <a:t> such as office, home and hospital.</a:t>
            </a:r>
            <a:endParaRPr lang="en-GB" altLang="en-US" sz="1600" dirty="0" smtClean="0">
              <a:solidFill>
                <a:schemeClr val="tx2"/>
              </a:solidFill>
            </a:endParaRPr>
          </a:p>
          <a:p>
            <a:pPr algn="just">
              <a:spcBef>
                <a:spcPts val="600"/>
              </a:spcBef>
              <a:spcAft>
                <a:spcPts val="600"/>
              </a:spcAft>
            </a:pPr>
            <a:r>
              <a:rPr lang="en-GB" altLang="en-US" sz="1600" b="1" dirty="0" smtClean="0">
                <a:solidFill>
                  <a:schemeClr val="tx2"/>
                </a:solidFill>
              </a:rPr>
              <a:t>Purpose:</a:t>
            </a:r>
            <a:r>
              <a:rPr lang="en-GB" altLang="en-US" sz="1600" dirty="0" smtClean="0">
                <a:solidFill>
                  <a:schemeClr val="tx2"/>
                </a:solidFill>
              </a:rPr>
              <a:t>	To introduce </a:t>
            </a:r>
            <a:r>
              <a:rPr lang="tr-TR" altLang="en-US" sz="1600" dirty="0" smtClean="0">
                <a:solidFill>
                  <a:schemeClr val="tx2"/>
                </a:solidFill>
              </a:rPr>
              <a:t>reference channel model</a:t>
            </a:r>
            <a:r>
              <a:rPr lang="en-US" altLang="en-US" sz="1600" dirty="0" smtClean="0">
                <a:solidFill>
                  <a:schemeClr val="tx2"/>
                </a:solidFill>
              </a:rPr>
              <a:t>s</a:t>
            </a:r>
            <a:r>
              <a:rPr lang="tr-TR" altLang="en-US" sz="1600" dirty="0" smtClean="0">
                <a:solidFill>
                  <a:schemeClr val="tx2"/>
                </a:solidFill>
              </a:rPr>
              <a:t> </a:t>
            </a:r>
            <a:r>
              <a:rPr lang="en-GB" altLang="en-US" sz="1600" dirty="0" smtClean="0">
                <a:solidFill>
                  <a:schemeClr val="tx2"/>
                </a:solidFill>
              </a:rPr>
              <a:t>for the evaluation of different PHY proposals.</a:t>
            </a:r>
          </a:p>
          <a:p>
            <a:pPr algn="just">
              <a:spcAft>
                <a:spcPts val="600"/>
              </a:spcAft>
            </a:pPr>
            <a:r>
              <a:rPr lang="en-GB" altLang="en-US" sz="1600" b="1" dirty="0" smtClean="0">
                <a:solidFill>
                  <a:schemeClr val="tx2"/>
                </a:solidFill>
              </a:rPr>
              <a:t>Notice</a:t>
            </a:r>
            <a:r>
              <a:rPr lang="en-GB" altLang="en-US" sz="1600" b="1" dirty="0">
                <a:solidFill>
                  <a:schemeClr val="tx2"/>
                </a:solidFill>
              </a:rPr>
              <a:t>:</a:t>
            </a:r>
            <a:r>
              <a:rPr lang="en-GB"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r>
              <a:rPr lang="en-GB" altLang="en-US" sz="1600" b="1" dirty="0">
                <a:solidFill>
                  <a:schemeClr val="tx2"/>
                </a:solidFill>
              </a:rPr>
              <a:t>Release:</a:t>
            </a:r>
            <a:r>
              <a:rPr lang="en-GB" altLang="en-US" sz="1600" dirty="0">
                <a:solidFill>
                  <a:schemeClr val="tx2"/>
                </a:solidFill>
              </a:rPr>
              <a:t>	The contributor acknowledges and accepts that this contribution becomes the property of IEEE and may be made publicly available by P802.15</a:t>
            </a:r>
            <a:r>
              <a:rPr lang="en-GB" altLang="en-US" sz="1600" dirty="0" smtClean="0">
                <a:solidFill>
                  <a:schemeClr val="tx2"/>
                </a:solidFill>
              </a:rPr>
              <a:t>.</a:t>
            </a:r>
            <a:r>
              <a:rPr lang="tr-TR" sz="1600" b="1" dirty="0"/>
              <a:t> </a:t>
            </a:r>
            <a:r>
              <a:rPr lang="en-GB" altLang="en-US" sz="1600" dirty="0">
                <a:solidFill>
                  <a:schemeClr val="tx2"/>
                </a:solidFill>
              </a:rPr>
              <a:t>	</a:t>
            </a:r>
          </a:p>
        </p:txBody>
      </p:sp>
    </p:spTree>
    <p:extLst>
      <p:ext uri="{BB962C8B-B14F-4D97-AF65-F5344CB8AC3E}">
        <p14:creationId xmlns:p14="http://schemas.microsoft.com/office/powerpoint/2010/main" val="1174941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10</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Light Source</a:t>
            </a:r>
            <a:endParaRPr lang="en-CA" b="1" dirty="0" smtClean="0">
              <a:solidFill>
                <a:srgbClr val="80B4CE"/>
              </a:solidFill>
              <a:effectLst>
                <a:outerShdw blurRad="38100" dist="38100" dir="2700000" algn="tl">
                  <a:srgbClr val="000000">
                    <a:alpha val="43137"/>
                  </a:srgbClr>
                </a:outerShdw>
              </a:effectLst>
            </a:endParaRPr>
          </a:p>
        </p:txBody>
      </p:sp>
      <p:sp>
        <p:nvSpPr>
          <p:cNvPr id="7" name="TextBox 7"/>
          <p:cNvSpPr txBox="1"/>
          <p:nvPr/>
        </p:nvSpPr>
        <p:spPr>
          <a:xfrm>
            <a:off x="723900" y="1295400"/>
            <a:ext cx="7734300" cy="369332"/>
          </a:xfrm>
          <a:prstGeom prst="rect">
            <a:avLst/>
          </a:prstGeom>
          <a:noFill/>
        </p:spPr>
        <p:txBody>
          <a:bodyPr wrap="square">
            <a:spAutoFit/>
          </a:bodyPr>
          <a:lstStyle/>
          <a:p>
            <a:pPr marL="342900" indent="-342900">
              <a:spcAft>
                <a:spcPts val="1200"/>
              </a:spcAft>
              <a:buClr>
                <a:srgbClr val="3366CC"/>
              </a:buClr>
              <a:buSzPct val="150000"/>
              <a:buFont typeface="Courier New" pitchFamily="49" charset="0"/>
              <a:buChar char="o"/>
              <a:defRPr/>
            </a:pPr>
            <a:r>
              <a:rPr lang="en-US" sz="1800" dirty="0" smtClean="0">
                <a:solidFill>
                  <a:schemeClr val="tx2"/>
                </a:solidFill>
              </a:rPr>
              <a:t>In simulation study, </a:t>
            </a:r>
            <a:r>
              <a:rPr lang="en-US" sz="1800" dirty="0">
                <a:solidFill>
                  <a:schemeClr val="tx2"/>
                </a:solidFill>
              </a:rPr>
              <a:t>we </a:t>
            </a:r>
            <a:r>
              <a:rPr lang="en-US" sz="1800" dirty="0" smtClean="0">
                <a:solidFill>
                  <a:schemeClr val="tx2"/>
                </a:solidFill>
              </a:rPr>
              <a:t>use the LED luminary “LR24-38SKA35” from Cree </a:t>
            </a:r>
            <a:endParaRPr lang="en-US" sz="500" dirty="0" smtClean="0">
              <a:solidFill>
                <a:srgbClr val="0070C0"/>
              </a:solidFill>
            </a:endParaRPr>
          </a:p>
        </p:txBody>
      </p:sp>
      <p:pic>
        <p:nvPicPr>
          <p:cNvPr id="32772" name="Picture 4" descr="D:\OZYEGIN UNIVERSITY\S005827\Ph.D. Works\IEEE 802.15 WPANTM\PureLiFi Ltd\Office Environments\Source-Office\Source-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617"/>
            <a:ext cx="3363582" cy="25241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5029200" y="4645560"/>
            <a:ext cx="3505200" cy="276999"/>
          </a:xfrm>
          <a:prstGeom prst="rect">
            <a:avLst/>
          </a:prstGeom>
          <a:noFill/>
        </p:spPr>
        <p:txBody>
          <a:bodyPr wrap="square">
            <a:spAutoFit/>
          </a:bodyPr>
          <a:lstStyle/>
          <a:p>
            <a:pPr algn="ctr">
              <a:buClr>
                <a:srgbClr val="3366CC"/>
              </a:buClr>
              <a:buSzPct val="150000"/>
              <a:defRPr/>
            </a:pPr>
            <a:r>
              <a:rPr lang="en-US" dirty="0" smtClean="0"/>
              <a:t>Simulated emission </a:t>
            </a:r>
            <a:r>
              <a:rPr lang="en-US" dirty="0"/>
              <a:t>p</a:t>
            </a:r>
            <a:r>
              <a:rPr lang="en-US" dirty="0" smtClean="0"/>
              <a:t>attern in </a:t>
            </a:r>
            <a:r>
              <a:rPr lang="en-US" dirty="0" err="1" smtClean="0"/>
              <a:t>Zemax</a:t>
            </a:r>
            <a:endParaRPr lang="en-US" dirty="0" smtClean="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16719"/>
            <a:ext cx="3933825" cy="405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697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11</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Level Requirements</a:t>
            </a:r>
            <a:endParaRPr lang="en-CA" sz="3200" b="1" dirty="0" smtClean="0">
              <a:solidFill>
                <a:srgbClr val="0070C0"/>
              </a:solidFill>
              <a:effectLst>
                <a:outerShdw blurRad="38100" dist="38100" dir="2700000" algn="tl">
                  <a:srgbClr val="000000">
                    <a:alpha val="43137"/>
                  </a:srgbClr>
                </a:outerShdw>
              </a:effectLst>
            </a:endParaRPr>
          </a:p>
          <a:p>
            <a:pPr eaLnBrk="1" hangingPunct="1">
              <a:defRPr/>
            </a:pPr>
            <a:r>
              <a:rPr lang="en-CA" sz="3200" dirty="0" smtClean="0"/>
              <a:t/>
            </a:r>
            <a:br>
              <a:rPr lang="en-CA" sz="3200" dirty="0" smtClean="0"/>
            </a:b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10" name="TextBox 7"/>
          <p:cNvSpPr txBox="1"/>
          <p:nvPr/>
        </p:nvSpPr>
        <p:spPr>
          <a:xfrm>
            <a:off x="685800" y="1371600"/>
            <a:ext cx="7315199" cy="4247317"/>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For typical indoor</a:t>
            </a:r>
            <a:r>
              <a:rPr lang="tr-TR" sz="1800" dirty="0" smtClean="0">
                <a:solidFill>
                  <a:schemeClr val="tx2"/>
                </a:solidFill>
              </a:rPr>
              <a:t> </a:t>
            </a:r>
            <a:r>
              <a:rPr lang="en-US" sz="1800" dirty="0" smtClean="0">
                <a:solidFill>
                  <a:schemeClr val="tx2"/>
                </a:solidFill>
              </a:rPr>
              <a:t>scenarios </a:t>
            </a:r>
            <a:r>
              <a:rPr lang="en-US" sz="1800" dirty="0">
                <a:solidFill>
                  <a:schemeClr val="tx2"/>
                </a:solidFill>
              </a:rPr>
              <a:t>with dispersed </a:t>
            </a:r>
            <a:r>
              <a:rPr lang="en-US" sz="1800" dirty="0" smtClean="0">
                <a:solidFill>
                  <a:schemeClr val="tx2"/>
                </a:solidFill>
              </a:rPr>
              <a:t>light, the </a:t>
            </a:r>
            <a:r>
              <a:rPr lang="en-US" sz="1800" dirty="0">
                <a:solidFill>
                  <a:schemeClr val="tx2"/>
                </a:solidFill>
              </a:rPr>
              <a:t>illumination </a:t>
            </a:r>
            <a:r>
              <a:rPr lang="en-US" sz="1800" dirty="0" smtClean="0">
                <a:solidFill>
                  <a:schemeClr val="tx2"/>
                </a:solidFill>
              </a:rPr>
              <a:t>requirements according </a:t>
            </a:r>
            <a:r>
              <a:rPr lang="en-US" sz="1800" dirty="0">
                <a:solidFill>
                  <a:schemeClr val="tx2"/>
                </a:solidFill>
              </a:rPr>
              <a:t>to </a:t>
            </a:r>
            <a:r>
              <a:rPr lang="en-US" sz="1800" b="1" dirty="0" smtClean="0"/>
              <a:t>Illuminating </a:t>
            </a:r>
            <a:r>
              <a:rPr lang="en-US" sz="1800" b="1" dirty="0"/>
              <a:t>Engineering Society of North </a:t>
            </a:r>
            <a:r>
              <a:rPr lang="en-US" sz="1800" b="1" dirty="0" smtClean="0"/>
              <a:t>America</a:t>
            </a:r>
            <a:r>
              <a:rPr lang="tr-TR" sz="1800" b="1" dirty="0"/>
              <a:t> </a:t>
            </a:r>
            <a:r>
              <a:rPr lang="tr-TR" sz="1800" b="1" dirty="0" smtClean="0"/>
              <a:t>(IES) </a:t>
            </a:r>
            <a:r>
              <a:rPr lang="en-US" sz="1800" b="1" dirty="0" smtClean="0">
                <a:solidFill>
                  <a:schemeClr val="tx2"/>
                </a:solidFill>
              </a:rPr>
              <a:t>Standard</a:t>
            </a:r>
            <a:r>
              <a:rPr lang="en-US" sz="1800" dirty="0" smtClean="0">
                <a:solidFill>
                  <a:schemeClr val="tx2"/>
                </a:solidFill>
              </a:rPr>
              <a:t>* </a:t>
            </a:r>
            <a:r>
              <a:rPr lang="tr-TR" sz="1800" dirty="0" err="1" smtClean="0">
                <a:solidFill>
                  <a:schemeClr val="tx2"/>
                </a:solidFill>
              </a:rPr>
              <a:t>lead</a:t>
            </a:r>
            <a:r>
              <a:rPr lang="tr-TR" sz="1800" dirty="0" smtClean="0">
                <a:solidFill>
                  <a:schemeClr val="tx2"/>
                </a:solidFill>
              </a:rPr>
              <a:t> </a:t>
            </a:r>
            <a:r>
              <a:rPr lang="tr-TR" sz="1800" dirty="0" err="1" smtClean="0">
                <a:solidFill>
                  <a:schemeClr val="tx2"/>
                </a:solidFill>
              </a:rPr>
              <a:t>to</a:t>
            </a:r>
            <a:r>
              <a:rPr lang="tr-TR" sz="1800" dirty="0" smtClean="0">
                <a:solidFill>
                  <a:schemeClr val="tx2"/>
                </a:solidFill>
              </a:rPr>
              <a:t> </a:t>
            </a:r>
            <a:r>
              <a:rPr lang="en-US" sz="1800" dirty="0" smtClean="0">
                <a:solidFill>
                  <a:schemeClr val="tx2"/>
                </a:solidFill>
              </a:rPr>
              <a:t>expected </a:t>
            </a:r>
            <a:r>
              <a:rPr lang="en-US" sz="1800" dirty="0">
                <a:solidFill>
                  <a:schemeClr val="tx2"/>
                </a:solidFill>
              </a:rPr>
              <a:t>surface illumination levels between </a:t>
            </a:r>
            <a:r>
              <a:rPr lang="en-US" sz="1800" dirty="0" smtClean="0">
                <a:solidFill>
                  <a:schemeClr val="tx2"/>
                </a:solidFill>
              </a:rPr>
              <a:t>100 lx </a:t>
            </a:r>
            <a:r>
              <a:rPr lang="en-US" sz="1800" dirty="0">
                <a:solidFill>
                  <a:schemeClr val="tx2"/>
                </a:solidFill>
              </a:rPr>
              <a:t>and </a:t>
            </a:r>
            <a:r>
              <a:rPr lang="en-US" sz="1800" dirty="0" smtClean="0">
                <a:solidFill>
                  <a:schemeClr val="tx2"/>
                </a:solidFill>
              </a:rPr>
              <a:t>1000 lx</a:t>
            </a:r>
            <a:r>
              <a:rPr lang="en-US" sz="1800" dirty="0">
                <a:solidFill>
                  <a:schemeClr val="tx2"/>
                </a:solidFill>
              </a:rPr>
              <a:t>. </a:t>
            </a:r>
            <a:endParaRPr lang="en-US" sz="1800" dirty="0" smtClean="0">
              <a:solidFill>
                <a:schemeClr val="tx2"/>
              </a:solidFill>
            </a:endParaRPr>
          </a:p>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Average illumination level in an office environment (for a comfortable working area) is 500 lx. This is the required illumination level on desk surface.  </a:t>
            </a:r>
          </a:p>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The </a:t>
            </a:r>
            <a:r>
              <a:rPr lang="tr-TR" sz="1800" dirty="0" err="1" smtClean="0">
                <a:solidFill>
                  <a:schemeClr val="tx2"/>
                </a:solidFill>
              </a:rPr>
              <a:t>achieved</a:t>
            </a:r>
            <a:r>
              <a:rPr lang="tr-TR" sz="1800" dirty="0" smtClean="0">
                <a:solidFill>
                  <a:schemeClr val="tx2"/>
                </a:solidFill>
              </a:rPr>
              <a:t> </a:t>
            </a:r>
            <a:r>
              <a:rPr lang="en-US" sz="1800" dirty="0" smtClean="0">
                <a:solidFill>
                  <a:schemeClr val="tx2"/>
                </a:solidFill>
              </a:rPr>
              <a:t>illumination level depends on </a:t>
            </a:r>
            <a:r>
              <a:rPr lang="tr-TR" sz="1800" dirty="0" err="1" smtClean="0">
                <a:solidFill>
                  <a:schemeClr val="tx2"/>
                </a:solidFill>
              </a:rPr>
              <a:t>the</a:t>
            </a:r>
            <a:r>
              <a:rPr lang="tr-TR" sz="1800" dirty="0" smtClean="0">
                <a:solidFill>
                  <a:schemeClr val="tx2"/>
                </a:solidFill>
              </a:rPr>
              <a:t> </a:t>
            </a:r>
            <a:r>
              <a:rPr lang="tr-TR" sz="1800" dirty="0">
                <a:solidFill>
                  <a:schemeClr val="tx2"/>
                </a:solidFill>
              </a:rPr>
              <a:t>p</a:t>
            </a:r>
            <a:r>
              <a:rPr lang="en-US" sz="1800" dirty="0" err="1" smtClean="0">
                <a:solidFill>
                  <a:schemeClr val="tx2"/>
                </a:solidFill>
              </a:rPr>
              <a:t>roperties</a:t>
            </a:r>
            <a:r>
              <a:rPr lang="en-US" sz="1800" dirty="0" smtClean="0">
                <a:solidFill>
                  <a:schemeClr val="tx2"/>
                </a:solidFill>
              </a:rPr>
              <a:t> of luminary </a:t>
            </a:r>
            <a:r>
              <a:rPr lang="tr-TR" sz="1800" dirty="0" smtClean="0">
                <a:solidFill>
                  <a:schemeClr val="tx2"/>
                </a:solidFill>
              </a:rPr>
              <a:t>(</a:t>
            </a:r>
            <a:r>
              <a:rPr lang="tr-TR" sz="1800" dirty="0" err="1" smtClean="0">
                <a:solidFill>
                  <a:schemeClr val="tx2"/>
                </a:solidFill>
              </a:rPr>
              <a:t>i.e</a:t>
            </a:r>
            <a:r>
              <a:rPr lang="tr-TR" sz="1800" dirty="0" smtClean="0">
                <a:solidFill>
                  <a:schemeClr val="tx2"/>
                </a:solidFill>
              </a:rPr>
              <a:t>., </a:t>
            </a:r>
            <a:r>
              <a:rPr lang="tr-TR" sz="1800" dirty="0" err="1" smtClean="0">
                <a:solidFill>
                  <a:schemeClr val="tx2"/>
                </a:solidFill>
              </a:rPr>
              <a:t>lighting</a:t>
            </a:r>
            <a:r>
              <a:rPr lang="tr-TR" sz="1800" dirty="0" smtClean="0">
                <a:solidFill>
                  <a:schemeClr val="tx2"/>
                </a:solidFill>
              </a:rPr>
              <a:t> </a:t>
            </a:r>
            <a:r>
              <a:rPr lang="tr-TR" sz="1800" dirty="0" err="1" smtClean="0">
                <a:solidFill>
                  <a:schemeClr val="tx2"/>
                </a:solidFill>
              </a:rPr>
              <a:t>output</a:t>
            </a:r>
            <a:r>
              <a:rPr lang="tr-TR" sz="1800" dirty="0" smtClean="0">
                <a:solidFill>
                  <a:schemeClr val="tx2"/>
                </a:solidFill>
              </a:rPr>
              <a:t>) as </a:t>
            </a:r>
            <a:r>
              <a:rPr lang="tr-TR" sz="1800" dirty="0" err="1" smtClean="0">
                <a:solidFill>
                  <a:schemeClr val="tx2"/>
                </a:solidFill>
              </a:rPr>
              <a:t>well</a:t>
            </a:r>
            <a:r>
              <a:rPr lang="tr-TR" sz="1800" dirty="0" smtClean="0">
                <a:solidFill>
                  <a:schemeClr val="tx2"/>
                </a:solidFill>
              </a:rPr>
              <a:t> as </a:t>
            </a:r>
            <a:r>
              <a:rPr lang="tr-TR" sz="1800" dirty="0" err="1" smtClean="0">
                <a:solidFill>
                  <a:schemeClr val="tx2"/>
                </a:solidFill>
              </a:rPr>
              <a:t>the</a:t>
            </a:r>
            <a:r>
              <a:rPr lang="tr-TR" sz="1800" dirty="0" smtClean="0">
                <a:solidFill>
                  <a:schemeClr val="tx2"/>
                </a:solidFill>
              </a:rPr>
              <a:t> </a:t>
            </a:r>
            <a:r>
              <a:rPr lang="tr-TR" sz="1800" dirty="0">
                <a:solidFill>
                  <a:schemeClr val="tx2"/>
                </a:solidFill>
              </a:rPr>
              <a:t>a</a:t>
            </a:r>
            <a:r>
              <a:rPr lang="en-US" sz="1800" dirty="0" err="1" smtClean="0">
                <a:solidFill>
                  <a:schemeClr val="tx2"/>
                </a:solidFill>
              </a:rPr>
              <a:t>rrangement</a:t>
            </a:r>
            <a:r>
              <a:rPr lang="en-US" sz="1800" dirty="0" smtClean="0">
                <a:solidFill>
                  <a:schemeClr val="tx2"/>
                </a:solidFill>
              </a:rPr>
              <a:t> of luminaries (i.e., number of luminaries, distance between them, </a:t>
            </a:r>
            <a:r>
              <a:rPr lang="en-US" sz="1800" dirty="0" err="1" smtClean="0">
                <a:solidFill>
                  <a:schemeClr val="tx2"/>
                </a:solidFill>
              </a:rPr>
              <a:t>etc</a:t>
            </a:r>
            <a:r>
              <a:rPr lang="en-US" sz="1800" dirty="0" smtClean="0">
                <a:solidFill>
                  <a:schemeClr val="tx2"/>
                </a:solidFill>
              </a:rPr>
              <a:t>)</a:t>
            </a:r>
            <a:r>
              <a:rPr lang="tr-TR" sz="1800" dirty="0" smtClean="0">
                <a:solidFill>
                  <a:schemeClr val="tx2"/>
                </a:solidFill>
              </a:rPr>
              <a:t>.</a:t>
            </a:r>
            <a:endParaRPr lang="en-US" sz="1800" dirty="0" smtClean="0">
              <a:solidFill>
                <a:schemeClr val="tx2"/>
              </a:solidFill>
            </a:endParaRPr>
          </a:p>
          <a:p>
            <a:pPr marL="342900" indent="-342900" algn="just">
              <a:spcAft>
                <a:spcPts val="600"/>
              </a:spcAft>
              <a:buClr>
                <a:srgbClr val="3366CC"/>
              </a:buClr>
              <a:buSzPct val="150000"/>
              <a:buFont typeface="Courier New" pitchFamily="49" charset="0"/>
              <a:buChar char="o"/>
              <a:defRPr/>
            </a:pPr>
            <a:r>
              <a:rPr lang="en-US" sz="1800" dirty="0" smtClean="0"/>
              <a:t>Illumination Uniformity</a:t>
            </a:r>
          </a:p>
          <a:p>
            <a:pPr marL="742950" lvl="1" indent="-285750" algn="just">
              <a:spcAft>
                <a:spcPts val="600"/>
              </a:spcAft>
              <a:buClr>
                <a:srgbClr val="3366CC"/>
              </a:buClr>
              <a:buSzPct val="100000"/>
              <a:buFont typeface="Arial" panose="020B0604020202020204" pitchFamily="34" charset="0"/>
              <a:buChar char="•"/>
              <a:defRPr/>
            </a:pPr>
            <a:r>
              <a:rPr lang="en-US" sz="1600" dirty="0" smtClean="0"/>
              <a:t>The </a:t>
            </a:r>
            <a:r>
              <a:rPr lang="en-US" sz="1600" dirty="0"/>
              <a:t>ideal value of uniformity is </a:t>
            </a:r>
            <a:r>
              <a:rPr lang="en-US" sz="1600" dirty="0" smtClean="0"/>
              <a:t>1</a:t>
            </a:r>
          </a:p>
          <a:p>
            <a:pPr marL="742950" lvl="1" indent="-285750" algn="just">
              <a:spcAft>
                <a:spcPts val="1200"/>
              </a:spcAft>
              <a:buClr>
                <a:srgbClr val="3366CC"/>
              </a:buClr>
              <a:buSzPct val="100000"/>
              <a:buFont typeface="Arial" panose="020B0604020202020204" pitchFamily="34" charset="0"/>
              <a:buChar char="•"/>
              <a:defRPr/>
            </a:pPr>
            <a:r>
              <a:rPr lang="en-US" sz="1600" dirty="0" smtClean="0"/>
              <a:t>Typical values are larger than 0.5</a:t>
            </a:r>
            <a:endParaRPr lang="en-US" sz="1600" dirty="0"/>
          </a:p>
        </p:txBody>
      </p:sp>
      <p:sp>
        <p:nvSpPr>
          <p:cNvPr id="7" name="Rectangle 6"/>
          <p:cNvSpPr/>
          <p:nvPr/>
        </p:nvSpPr>
        <p:spPr>
          <a:xfrm>
            <a:off x="762000" y="6096000"/>
            <a:ext cx="8077200" cy="261610"/>
          </a:xfrm>
          <a:prstGeom prst="rect">
            <a:avLst/>
          </a:prstGeom>
        </p:spPr>
        <p:txBody>
          <a:bodyPr wrap="square">
            <a:spAutoFit/>
          </a:bodyPr>
          <a:lstStyle/>
          <a:p>
            <a:pPr lvl="1" algn="just">
              <a:buClr>
                <a:srgbClr val="3366CC"/>
              </a:buClr>
              <a:buSzPct val="150000"/>
              <a:defRPr/>
            </a:pPr>
            <a:r>
              <a:rPr lang="en-GB" sz="1100" dirty="0" smtClean="0"/>
              <a:t>* “Lighting of indoor work places”, International Standard. ISO 8995:2002 CIE S 008/E-2001.</a:t>
            </a:r>
            <a:endParaRPr lang="en-US" sz="1100" dirty="0"/>
          </a:p>
        </p:txBody>
      </p:sp>
      <p:graphicFrame>
        <p:nvGraphicFramePr>
          <p:cNvPr id="2" name="Object 1"/>
          <p:cNvGraphicFramePr>
            <a:graphicFrameLocks noChangeAspect="1"/>
          </p:cNvGraphicFramePr>
          <p:nvPr>
            <p:extLst>
              <p:ext uri="{D42A27DB-BD31-4B8C-83A1-F6EECF244321}">
                <p14:modId xmlns:p14="http://schemas.microsoft.com/office/powerpoint/2010/main" val="1176474425"/>
              </p:ext>
            </p:extLst>
          </p:nvPr>
        </p:nvGraphicFramePr>
        <p:xfrm>
          <a:off x="4942116" y="4876800"/>
          <a:ext cx="2296884" cy="533400"/>
        </p:xfrm>
        <a:graphic>
          <a:graphicData uri="http://schemas.openxmlformats.org/presentationml/2006/ole">
            <mc:AlternateContent xmlns:mc="http://schemas.openxmlformats.org/markup-compatibility/2006">
              <mc:Choice xmlns:v="urn:schemas-microsoft-com:vml" Requires="v">
                <p:oleObj spid="_x0000_s31858" name="Equation" r:id="rId4" imgW="2679480" imgH="622080" progId="Equation.DSMT4">
                  <p:embed/>
                </p:oleObj>
              </mc:Choice>
              <mc:Fallback>
                <p:oleObj name="Equation" r:id="rId4" imgW="2679480" imgH="622080" progId="Equation.DSMT4">
                  <p:embed/>
                  <p:pic>
                    <p:nvPicPr>
                      <p:cNvPr id="0" name="Object 1"/>
                      <p:cNvPicPr>
                        <a:picLocks noChangeAspect="1" noChangeArrowheads="1"/>
                      </p:cNvPicPr>
                      <p:nvPr/>
                    </p:nvPicPr>
                    <p:blipFill>
                      <a:blip r:embed="rId5"/>
                      <a:srcRect/>
                      <a:stretch>
                        <a:fillRect/>
                      </a:stretch>
                    </p:blipFill>
                    <p:spPr bwMode="auto">
                      <a:xfrm>
                        <a:off x="4942116" y="4876800"/>
                        <a:ext cx="2296884" cy="533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49001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12</a:t>
            </a:fld>
            <a:endParaRPr lang="en-GB" altLang="en-US"/>
          </a:p>
        </p:txBody>
      </p:sp>
      <p:sp>
        <p:nvSpPr>
          <p:cNvPr id="10" name="TextBox 7"/>
          <p:cNvSpPr txBox="1"/>
          <p:nvPr/>
        </p:nvSpPr>
        <p:spPr>
          <a:xfrm>
            <a:off x="685800" y="1392237"/>
            <a:ext cx="76961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Based on the properties of </a:t>
            </a:r>
            <a:r>
              <a:rPr lang="tr-TR" sz="1800" dirty="0" err="1" smtClean="0">
                <a:solidFill>
                  <a:schemeClr val="tx2"/>
                </a:solidFill>
              </a:rPr>
              <a:t>employed</a:t>
            </a:r>
            <a:r>
              <a:rPr lang="tr-TR" sz="1800" dirty="0" smtClean="0">
                <a:solidFill>
                  <a:schemeClr val="tx2"/>
                </a:solidFill>
              </a:rPr>
              <a:t> </a:t>
            </a:r>
            <a:r>
              <a:rPr lang="en-US" sz="1800" dirty="0" smtClean="0">
                <a:solidFill>
                  <a:schemeClr val="tx2"/>
                </a:solidFill>
              </a:rPr>
              <a:t>luminary</a:t>
            </a:r>
            <a:r>
              <a:rPr lang="en-US" sz="1800" dirty="0">
                <a:solidFill>
                  <a:schemeClr val="tx2"/>
                </a:solidFill>
              </a:rPr>
              <a:t>, required illumination </a:t>
            </a:r>
            <a:r>
              <a:rPr lang="en-US" sz="1800" dirty="0" smtClean="0">
                <a:solidFill>
                  <a:schemeClr val="tx2"/>
                </a:solidFill>
              </a:rPr>
              <a:t>level (500 lx) </a:t>
            </a:r>
            <a:r>
              <a:rPr lang="en-US" sz="1800" dirty="0">
                <a:solidFill>
                  <a:schemeClr val="tx2"/>
                </a:solidFill>
              </a:rPr>
              <a:t>and </a:t>
            </a:r>
            <a:r>
              <a:rPr lang="en-US" sz="1800" dirty="0" smtClean="0">
                <a:solidFill>
                  <a:schemeClr val="tx2"/>
                </a:solidFill>
              </a:rPr>
              <a:t>the </a:t>
            </a:r>
            <a:r>
              <a:rPr lang="en-US" sz="1800" dirty="0">
                <a:solidFill>
                  <a:schemeClr val="tx2"/>
                </a:solidFill>
              </a:rPr>
              <a:t>size of </a:t>
            </a:r>
            <a:r>
              <a:rPr lang="en-US" sz="1800" dirty="0" smtClean="0">
                <a:solidFill>
                  <a:schemeClr val="tx2"/>
                </a:solidFill>
              </a:rPr>
              <a:t>office place, we arrange the luminaries as follows: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6" y="2209800"/>
            <a:ext cx="3886200" cy="330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Levels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1418055005"/>
              </p:ext>
            </p:extLst>
          </p:nvPr>
        </p:nvGraphicFramePr>
        <p:xfrm>
          <a:off x="5015832" y="2325092"/>
          <a:ext cx="3429000" cy="981456"/>
        </p:xfrm>
        <a:graphic>
          <a:graphicData uri="http://schemas.openxmlformats.org/drawingml/2006/table">
            <a:tbl>
              <a:tblPr firstRow="1" firstCol="1" bandRow="1">
                <a:tableStyleId>{5940675A-B579-460E-94D1-54222C63F5DA}</a:tableStyleId>
              </a:tblPr>
              <a:tblGrid>
                <a:gridCol w="2362200"/>
                <a:gridCol w="1066800"/>
              </a:tblGrid>
              <a:tr h="0">
                <a:tc>
                  <a:txBody>
                    <a:bodyPr/>
                    <a:lstStyle/>
                    <a:p>
                      <a:pPr marL="0" marR="0">
                        <a:lnSpc>
                          <a:spcPct val="115000"/>
                        </a:lnSpc>
                        <a:spcBef>
                          <a:spcPts val="0"/>
                        </a:spcBef>
                        <a:spcAft>
                          <a:spcPts val="0"/>
                        </a:spcAft>
                      </a:pPr>
                      <a:r>
                        <a:rPr lang="en-US" sz="1400" b="1" dirty="0" smtClean="0">
                          <a:effectLst/>
                          <a:latin typeface="+mj-lt"/>
                        </a:rPr>
                        <a:t>Delivered light output from each luminary</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200000"/>
                        </a:lnSpc>
                        <a:spcBef>
                          <a:spcPts val="0"/>
                        </a:spcBef>
                        <a:spcAft>
                          <a:spcPts val="0"/>
                        </a:spcAft>
                      </a:pPr>
                      <a:r>
                        <a:rPr lang="en-US" sz="1400" kern="1200" dirty="0" smtClean="0">
                          <a:solidFill>
                            <a:schemeClr val="tx1"/>
                          </a:solidFill>
                          <a:effectLst/>
                          <a:latin typeface="+mj-lt"/>
                          <a:ea typeface="Calibri"/>
                          <a:cs typeface="Times New Roman"/>
                        </a:rPr>
                        <a:t>3504 lumens</a:t>
                      </a:r>
                      <a:endParaRPr lang="en-US" sz="1400" kern="1200" dirty="0">
                        <a:solidFill>
                          <a:schemeClr val="tx1"/>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Average of illumination</a:t>
                      </a:r>
                      <a:r>
                        <a:rPr lang="en-US" sz="1400" b="1" baseline="0" dirty="0" smtClean="0">
                          <a:effectLst/>
                          <a:latin typeface="+mj-lt"/>
                          <a:ea typeface="Calibri"/>
                          <a:cs typeface="Times New Roman"/>
                        </a:rPr>
                        <a:t> </a:t>
                      </a:r>
                      <a:r>
                        <a:rPr lang="en-US" sz="1400" b="1" dirty="0" smtClean="0">
                          <a:effectLst/>
                          <a:latin typeface="+mj-lt"/>
                          <a:ea typeface="Calibri"/>
                          <a:cs typeface="Times New Roman"/>
                        </a:rPr>
                        <a:t>level</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533 lx</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Uniformity of illumination</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Calibri"/>
                          <a:cs typeface="Times New Roman"/>
                        </a:rPr>
                        <a:t>0.5211</a:t>
                      </a:r>
                      <a:endParaRPr lang="en-US" sz="1400" dirty="0">
                        <a:effectLst/>
                        <a:latin typeface="+mj-lt"/>
                        <a:ea typeface="Calibri"/>
                        <a:cs typeface="Times New Roman"/>
                      </a:endParaRPr>
                    </a:p>
                  </a:txBody>
                  <a:tcPr marL="68580" marR="68580" marT="0" marB="0"/>
                </a:tc>
              </a:tr>
            </a:tbl>
          </a:graphicData>
        </a:graphic>
      </p:graphicFrame>
      <p:pic>
        <p:nvPicPr>
          <p:cNvPr id="11" name="Picture 5" descr="D:\OZYEGIN UNIVERSITY\S005827\Ph.D. Works\IEEE 802.15 WPANTM\PureLiFi Ltd\Office Environments\Illumination Level\Illumination-Zema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032" y="3491913"/>
            <a:ext cx="3276600" cy="24212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942976" y="5376965"/>
            <a:ext cx="3505200" cy="276999"/>
          </a:xfrm>
          <a:prstGeom prst="rect">
            <a:avLst/>
          </a:prstGeom>
          <a:noFill/>
        </p:spPr>
        <p:txBody>
          <a:bodyPr wrap="square">
            <a:spAutoFit/>
          </a:bodyPr>
          <a:lstStyle/>
          <a:p>
            <a:pPr algn="ctr">
              <a:buClr>
                <a:srgbClr val="3366CC"/>
              </a:buClr>
              <a:buSzPct val="150000"/>
              <a:defRPr/>
            </a:pPr>
            <a:r>
              <a:rPr lang="en-US" dirty="0" smtClean="0"/>
              <a:t>Arrangement of luminaries</a:t>
            </a:r>
          </a:p>
        </p:txBody>
      </p:sp>
      <p:sp>
        <p:nvSpPr>
          <p:cNvPr id="14" name="TextBox 7"/>
          <p:cNvSpPr txBox="1"/>
          <p:nvPr/>
        </p:nvSpPr>
        <p:spPr>
          <a:xfrm>
            <a:off x="4977732" y="5913120"/>
            <a:ext cx="3505200" cy="276999"/>
          </a:xfrm>
          <a:prstGeom prst="rect">
            <a:avLst/>
          </a:prstGeom>
          <a:noFill/>
        </p:spPr>
        <p:txBody>
          <a:bodyPr wrap="square">
            <a:spAutoFit/>
          </a:bodyPr>
          <a:lstStyle/>
          <a:p>
            <a:pPr algn="ctr">
              <a:buClr>
                <a:srgbClr val="3366CC"/>
              </a:buClr>
              <a:buSzPct val="150000"/>
              <a:defRPr/>
            </a:pPr>
            <a:r>
              <a:rPr lang="en-US" dirty="0" smtClean="0"/>
              <a:t>Evaluation of illumination level</a:t>
            </a:r>
            <a:r>
              <a:rPr lang="tr-TR" dirty="0" smtClean="0"/>
              <a:t>s</a:t>
            </a:r>
            <a:r>
              <a:rPr lang="en-US" dirty="0" smtClean="0"/>
              <a:t> in </a:t>
            </a:r>
            <a:r>
              <a:rPr lang="en-US" dirty="0" err="1" smtClean="0"/>
              <a:t>Zemax</a:t>
            </a:r>
            <a:endParaRPr lang="en-US" dirty="0" smtClean="0"/>
          </a:p>
        </p:txBody>
      </p:sp>
    </p:spTree>
    <p:extLst>
      <p:ext uri="{BB962C8B-B14F-4D97-AF65-F5344CB8AC3E}">
        <p14:creationId xmlns:p14="http://schemas.microsoft.com/office/powerpoint/2010/main" val="3344909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13</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Patterns</a:t>
            </a:r>
            <a:endParaRPr lang="en-CA" b="1" dirty="0" smtClean="0">
              <a:solidFill>
                <a:srgbClr val="80B4CE"/>
              </a:solidFill>
              <a:effectLst>
                <a:outerShdw blurRad="38100" dist="38100" dir="2700000" algn="tl">
                  <a:srgbClr val="000000">
                    <a:alpha val="43137"/>
                  </a:srgbClr>
                </a:outerShdw>
              </a:effectLst>
            </a:endParaRPr>
          </a:p>
        </p:txBody>
      </p:sp>
      <p:pic>
        <p:nvPicPr>
          <p:cNvPr id="2051" name="Picture 3" descr="D:\OZYEGIN UNIVERSITY\S005827\Ph.D. Works\IEEE 802.15 WPANTM\PureLiFi Ltd\Office Environments\Illumination Level\Illumination 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32560"/>
            <a:ext cx="3777366" cy="2834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534" y="1188720"/>
            <a:ext cx="4607326" cy="341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5800" y="4371201"/>
            <a:ext cx="3505200" cy="276999"/>
          </a:xfrm>
          <a:prstGeom prst="rect">
            <a:avLst/>
          </a:prstGeom>
          <a:noFill/>
        </p:spPr>
        <p:txBody>
          <a:bodyPr wrap="square">
            <a:spAutoFit/>
          </a:bodyPr>
          <a:lstStyle/>
          <a:p>
            <a:pPr algn="ctr">
              <a:buClr>
                <a:srgbClr val="3366CC"/>
              </a:buClr>
              <a:buSzPct val="150000"/>
              <a:defRPr/>
            </a:pPr>
            <a:r>
              <a:rPr lang="en-US" dirty="0" smtClean="0"/>
              <a:t>Simulated illumination levels in </a:t>
            </a:r>
            <a:r>
              <a:rPr lang="en-US" dirty="0" err="1" smtClean="0"/>
              <a:t>Zemax</a:t>
            </a:r>
            <a:endParaRPr lang="en-US" dirty="0" smtClean="0"/>
          </a:p>
        </p:txBody>
      </p:sp>
      <p:sp>
        <p:nvSpPr>
          <p:cNvPr id="9" name="TextBox 8"/>
          <p:cNvSpPr txBox="1"/>
          <p:nvPr/>
        </p:nvSpPr>
        <p:spPr>
          <a:xfrm>
            <a:off x="4991100" y="4371201"/>
            <a:ext cx="3505200" cy="276999"/>
          </a:xfrm>
          <a:prstGeom prst="rect">
            <a:avLst/>
          </a:prstGeom>
          <a:noFill/>
        </p:spPr>
        <p:txBody>
          <a:bodyPr wrap="square">
            <a:spAutoFit/>
          </a:bodyPr>
          <a:lstStyle/>
          <a:p>
            <a:pPr algn="ctr">
              <a:buClr>
                <a:srgbClr val="3366CC"/>
              </a:buClr>
              <a:buSzPct val="150000"/>
              <a:defRPr/>
            </a:pPr>
            <a:r>
              <a:rPr lang="en-US" dirty="0" smtClean="0"/>
              <a:t>Illumination level contours in </a:t>
            </a:r>
            <a:r>
              <a:rPr lang="en-US" dirty="0" err="1" smtClean="0"/>
              <a:t>Matlab</a:t>
            </a:r>
            <a:endParaRPr lang="en-US" dirty="0" smtClean="0"/>
          </a:p>
        </p:txBody>
      </p:sp>
      <p:sp>
        <p:nvSpPr>
          <p:cNvPr id="11" name="TextBox 7"/>
          <p:cNvSpPr txBox="1"/>
          <p:nvPr/>
        </p:nvSpPr>
        <p:spPr>
          <a:xfrm>
            <a:off x="685800" y="4876800"/>
            <a:ext cx="7696200" cy="1354217"/>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Different colors show different values of illumination (lx) at the height of desk in office </a:t>
            </a:r>
            <a:r>
              <a:rPr lang="tr-TR" sz="1800" dirty="0" err="1" smtClean="0"/>
              <a:t>place</a:t>
            </a:r>
            <a:r>
              <a:rPr lang="en-US" sz="1800" dirty="0" smtClean="0"/>
              <a:t>. Red indicates the highest illumination level.</a:t>
            </a:r>
          </a:p>
          <a:p>
            <a:pPr marL="342900" indent="-342900" algn="just">
              <a:spcAft>
                <a:spcPts val="1200"/>
              </a:spcAft>
              <a:buClr>
                <a:srgbClr val="3366CC"/>
              </a:buClr>
              <a:buSzPct val="150000"/>
              <a:buFont typeface="Courier New" pitchFamily="49" charset="0"/>
              <a:buChar char="o"/>
              <a:defRPr/>
            </a:pPr>
            <a:r>
              <a:rPr lang="en-US" sz="1800" dirty="0"/>
              <a:t>The minimum </a:t>
            </a:r>
            <a:r>
              <a:rPr lang="en-US" sz="1800" dirty="0" smtClean="0"/>
              <a:t>and maximum values of illumination </a:t>
            </a:r>
            <a:r>
              <a:rPr lang="en-US" sz="1800" dirty="0"/>
              <a:t>are 278 lx and 712 lx </a:t>
            </a:r>
            <a:r>
              <a:rPr lang="en-US" sz="1800" dirty="0" smtClean="0"/>
              <a:t>respectively. </a:t>
            </a:r>
            <a:endParaRPr lang="en-US" sz="1800" dirty="0">
              <a:solidFill>
                <a:srgbClr val="FF0000"/>
              </a:solidFill>
            </a:endParaRPr>
          </a:p>
        </p:txBody>
      </p:sp>
    </p:spTree>
    <p:extLst>
      <p:ext uri="{BB962C8B-B14F-4D97-AF65-F5344CB8AC3E}">
        <p14:creationId xmlns:p14="http://schemas.microsoft.com/office/powerpoint/2010/main" val="657052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14</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Location of Test Points (Receivers)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8" name="TextBox 7"/>
          <p:cNvSpPr txBox="1"/>
          <p:nvPr/>
        </p:nvSpPr>
        <p:spPr>
          <a:xfrm>
            <a:off x="685800" y="1392237"/>
            <a:ext cx="73151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For evaluation of CIRs, we place 24 test points in the simulated office place. These PDs are placed in three categories</a:t>
            </a:r>
          </a:p>
        </p:txBody>
      </p:sp>
      <p:graphicFrame>
        <p:nvGraphicFramePr>
          <p:cNvPr id="10" name="Table 9"/>
          <p:cNvGraphicFramePr>
            <a:graphicFrameLocks noGrp="1"/>
          </p:cNvGraphicFramePr>
          <p:nvPr>
            <p:extLst>
              <p:ext uri="{D42A27DB-BD31-4B8C-83A1-F6EECF244321}">
                <p14:modId xmlns:p14="http://schemas.microsoft.com/office/powerpoint/2010/main" val="982960743"/>
              </p:ext>
            </p:extLst>
          </p:nvPr>
        </p:nvGraphicFramePr>
        <p:xfrm>
          <a:off x="1524000" y="2362200"/>
          <a:ext cx="6096000" cy="1682496"/>
        </p:xfrm>
        <a:graphic>
          <a:graphicData uri="http://schemas.openxmlformats.org/drawingml/2006/table">
            <a:tbl>
              <a:tblPr firstRow="1" firstCol="1" bandRow="1">
                <a:tableStyleId>{5940675A-B579-460E-94D1-54222C63F5DA}</a:tableStyleId>
              </a:tblPr>
              <a:tblGrid>
                <a:gridCol w="5080000"/>
                <a:gridCol w="1016000"/>
              </a:tblGrid>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In the corridors at a height of 1.7 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(e.g., people who stand with a</a:t>
                      </a:r>
                      <a:r>
                        <a:rPr lang="en-US" sz="1600" kern="1200" baseline="0" dirty="0" smtClean="0">
                          <a:solidFill>
                            <a:schemeClr val="tx2"/>
                          </a:solidFill>
                          <a:latin typeface="+mj-lt"/>
                          <a:ea typeface="+mn-ea"/>
                          <a:cs typeface="+mn-cs"/>
                        </a:rPr>
                        <a:t> cell phone in hand</a:t>
                      </a:r>
                      <a:r>
                        <a:rPr lang="en-US" sz="16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600" dirty="0" smtClean="0">
                          <a:solidFill>
                            <a:srgbClr val="00B0F0"/>
                          </a:solidFill>
                          <a:effectLst/>
                          <a:latin typeface="+mj-lt"/>
                          <a:ea typeface="Calibri"/>
                          <a:cs typeface="Times New Roman"/>
                        </a:rPr>
                        <a:t>D1-D12</a:t>
                      </a:r>
                      <a:endParaRPr lang="en-US" sz="1600" dirty="0">
                        <a:solidFill>
                          <a:srgbClr val="00B0F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desk next to the laptop at a height of 0.85 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(e.g., a USB-type device connected to laptop) </a:t>
                      </a:r>
                      <a:endParaRPr lang="en-US" sz="1600" kern="1200" dirty="0">
                        <a:solidFill>
                          <a:schemeClr val="tx2"/>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rgbClr val="FF0000"/>
                          </a:solidFill>
                          <a:effectLst/>
                          <a:latin typeface="+mj-lt"/>
                          <a:ea typeface="Calibri"/>
                          <a:cs typeface="Times New Roman"/>
                        </a:rPr>
                        <a:t>D13-D18</a:t>
                      </a:r>
                      <a:endParaRPr lang="en-US" sz="1600" dirty="0">
                        <a:solidFill>
                          <a:srgbClr val="FF000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top of chairs at a height of 1.1 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(e.g., people who sit with a</a:t>
                      </a:r>
                      <a:r>
                        <a:rPr lang="en-US" sz="1600" kern="1200" baseline="0" dirty="0" smtClean="0">
                          <a:solidFill>
                            <a:schemeClr val="tx2"/>
                          </a:solidFill>
                          <a:latin typeface="+mj-lt"/>
                          <a:ea typeface="+mn-ea"/>
                          <a:cs typeface="+mn-cs"/>
                        </a:rPr>
                        <a:t> cell phone in hand to his/her ear</a:t>
                      </a:r>
                      <a:r>
                        <a:rPr lang="en-US" sz="16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600" dirty="0" smtClean="0">
                          <a:solidFill>
                            <a:schemeClr val="accent1"/>
                          </a:solidFill>
                          <a:effectLst/>
                          <a:latin typeface="+mj-lt"/>
                        </a:rPr>
                        <a:t>D19-D24</a:t>
                      </a:r>
                      <a:endParaRPr lang="en-US" sz="1600" dirty="0">
                        <a:solidFill>
                          <a:schemeClr val="accent1"/>
                        </a:solidFill>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88061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ltLang="en-US" smtClean="0"/>
              <a:t>&lt;author&gt;, &lt;company&gt;</a:t>
            </a:r>
            <a:endParaRPr lang="en-GB" altLang="en-US"/>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15</a:t>
            </a:fld>
            <a:endParaRPr lang="en-GB" altLang="en-US"/>
          </a:p>
        </p:txBody>
      </p:sp>
      <p:sp>
        <p:nvSpPr>
          <p:cNvPr id="7"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Test Points (Open Office)</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912028"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Tree>
    <p:extLst>
      <p:ext uri="{BB962C8B-B14F-4D97-AF65-F5344CB8AC3E}">
        <p14:creationId xmlns:p14="http://schemas.microsoft.com/office/powerpoint/2010/main" val="4098510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ltLang="en-US" smtClean="0"/>
              <a:t>&lt;author&gt;, &lt;company&gt;</a:t>
            </a:r>
            <a:endParaRPr lang="en-GB" altLang="en-US"/>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16</a:t>
            </a:fld>
            <a:endParaRPr lang="en-GB" altLang="en-US"/>
          </a:p>
        </p:txBody>
      </p:sp>
      <p:sp>
        <p:nvSpPr>
          <p:cNvPr id="6"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Test Points (Office with Cubicles)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73" y="1463040"/>
            <a:ext cx="7665327"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Tree>
    <p:extLst>
      <p:ext uri="{BB962C8B-B14F-4D97-AF65-F5344CB8AC3E}">
        <p14:creationId xmlns:p14="http://schemas.microsoft.com/office/powerpoint/2010/main" val="838716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17</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CIR</a:t>
            </a:r>
            <a:r>
              <a:rPr lang="en-US" sz="3200" b="1" dirty="0">
                <a:solidFill>
                  <a:srgbClr val="0070C0"/>
                </a:solidFill>
              </a:rPr>
              <a:t> </a:t>
            </a:r>
            <a:r>
              <a:rPr lang="en-US" sz="3200" b="1" dirty="0" smtClean="0">
                <a:solidFill>
                  <a:srgbClr val="0070C0"/>
                </a:solidFill>
              </a:rPr>
              <a:t>Results (Open Office)</a:t>
            </a:r>
            <a:endParaRPr lang="en-CA" b="1" dirty="0" smtClean="0">
              <a:solidFill>
                <a:srgbClr val="80B4CE"/>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2957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524000"/>
            <a:ext cx="2941887"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2039" y="1539240"/>
            <a:ext cx="2988570"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140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18</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Channel Characteristics </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932818036"/>
              </p:ext>
            </p:extLst>
          </p:nvPr>
        </p:nvGraphicFramePr>
        <p:xfrm>
          <a:off x="685800" y="1478026"/>
          <a:ext cx="3352801" cy="4335780"/>
        </p:xfrm>
        <a:graphic>
          <a:graphicData uri="http://schemas.openxmlformats.org/drawingml/2006/table">
            <a:tbl>
              <a:tblPr firstRow="1" firstCol="1" bandRow="1">
                <a:tableStyleId>{5940675A-B579-460E-94D1-54222C63F5DA}</a:tableStyleId>
              </a:tblPr>
              <a:tblGrid>
                <a:gridCol w="315925"/>
                <a:gridCol w="750875"/>
                <a:gridCol w="685801"/>
                <a:gridCol w="838199"/>
                <a:gridCol w="762001"/>
              </a:tblGrid>
              <a:tr h="392430">
                <a:tc>
                  <a:txBody>
                    <a:bodyPr/>
                    <a:lstStyle/>
                    <a:p>
                      <a:pPr marL="0" marR="0" algn="r">
                        <a:lnSpc>
                          <a:spcPct val="115000"/>
                        </a:lnSpc>
                        <a:spcBef>
                          <a:spcPts val="0"/>
                        </a:spcBef>
                        <a:spcAft>
                          <a:spcPts val="0"/>
                        </a:spcAft>
                      </a:pPr>
                      <a:endParaRPr lang="en-US" sz="600" dirty="0" smtClean="0">
                        <a:effectLst/>
                        <a:latin typeface="+mj-lt"/>
                      </a:endParaRPr>
                    </a:p>
                    <a:p>
                      <a:pPr marL="0" marR="0" algn="r">
                        <a:lnSpc>
                          <a:spcPct val="115000"/>
                        </a:lnSpc>
                        <a:spcBef>
                          <a:spcPts val="0"/>
                        </a:spcBef>
                        <a:spcAft>
                          <a:spcPts val="0"/>
                        </a:spcAft>
                      </a:pPr>
                      <a:r>
                        <a:rPr lang="en-US" sz="600" dirty="0" smtClean="0">
                          <a:effectLst/>
                          <a:latin typeface="+mj-lt"/>
                        </a:rPr>
                        <a:t>     </a:t>
                      </a:r>
                      <a:endParaRPr lang="en-US" sz="900" dirty="0">
                        <a:effectLst/>
                        <a:latin typeface="+mj-lt"/>
                      </a:endParaRPr>
                    </a:p>
                    <a:p>
                      <a:pPr marL="0" marR="0">
                        <a:lnSpc>
                          <a:spcPct val="115000"/>
                        </a:lnSpc>
                        <a:spcBef>
                          <a:spcPts val="0"/>
                        </a:spcBef>
                        <a:spcAft>
                          <a:spcPts val="0"/>
                        </a:spcAft>
                      </a:pPr>
                      <a:r>
                        <a:rPr lang="en-US" sz="6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800" dirty="0" smtClean="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13.44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12.08</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1.37×10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12.32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1.64×10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13.37</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1.31×10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14.01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14.16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1.07×10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12.09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1.51×10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11.86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1.31×10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13.52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11.96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1.66×10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1.73×10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14.04</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1.18×10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14.18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1.37×10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12.88</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1.47×10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D8</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13.09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1.47×10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13.52</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1.21×10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12.74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1.28×10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13.20</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1.13×10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13.67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12.60</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1.38×10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12.99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1.61×10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14.43</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1.13×10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1.39×10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13.46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1.13×10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D13</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15.34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9.34×10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14.65</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8.49×10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15.00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9.36×10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14.07</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1.09×10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16.03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9.52×10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13.65</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1.07×10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D16</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15.63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8.54×10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16.02</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6.76×10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D17</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15.94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9.23×10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15.29</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9.40×10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D18</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15.12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9.77×10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14.20</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1.06×10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15.29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14.70</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1.03×10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D20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16.06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9.44×10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14.34</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8.67×10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D21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15.17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14.56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9.73×10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D22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16.40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7.40×10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17.61</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5.67×10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48770">
                <a:tc>
                  <a:txBody>
                    <a:bodyPr/>
                    <a:lstStyle/>
                    <a:p>
                      <a:pPr marL="0" marR="0" algn="ctr">
                        <a:lnSpc>
                          <a:spcPct val="115000"/>
                        </a:lnSpc>
                        <a:spcBef>
                          <a:spcPts val="0"/>
                        </a:spcBef>
                        <a:spcAft>
                          <a:spcPts val="0"/>
                        </a:spcAft>
                      </a:pPr>
                      <a:r>
                        <a:rPr lang="en-US" sz="900" b="1">
                          <a:effectLst/>
                          <a:latin typeface="+mj-lt"/>
                        </a:rPr>
                        <a:t>D23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16.63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8.17×10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15.64</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8.21×10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D24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14.36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1.14×10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15.66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7.78×10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defTabSz="914400" rtl="0" eaLnBrk="1" latinLnBrk="0" hangingPunct="1">
                        <a:lnSpc>
                          <a:spcPct val="115000"/>
                        </a:lnSpc>
                        <a:spcBef>
                          <a:spcPts val="0"/>
                        </a:spcBef>
                        <a:spcAft>
                          <a:spcPts val="0"/>
                        </a:spcAft>
                      </a:pPr>
                      <a:r>
                        <a:rPr lang="en-US" sz="900" b="1" kern="1200" dirty="0" smtClean="0">
                          <a:solidFill>
                            <a:schemeClr val="tx1"/>
                          </a:solidFill>
                          <a:effectLst/>
                          <a:latin typeface="Times New Roman"/>
                          <a:ea typeface="Calibri"/>
                          <a:cs typeface="Times New Roman"/>
                        </a:rPr>
                        <a:t>Ave</a:t>
                      </a:r>
                      <a:endParaRPr lang="en-US" sz="900" b="1" kern="1200" dirty="0">
                        <a:solidFill>
                          <a:schemeClr val="tx1"/>
                        </a:solidFill>
                        <a:effectLst/>
                        <a:latin typeface="Times New Roman"/>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14.34</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1.17</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-3</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14.08</a:t>
                      </a:r>
                      <a:endParaRPr lang="en-US" sz="900" kern="1200" dirty="0">
                        <a:solidFill>
                          <a:schemeClr val="tx1"/>
                        </a:solidFill>
                        <a:effectLst/>
                        <a:latin typeface="Times New Roman"/>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1.08</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-3</a:t>
                      </a:r>
                      <a:endParaRPr lang="en-US" sz="900" kern="1200" dirty="0">
                        <a:solidFill>
                          <a:schemeClr val="tx1"/>
                        </a:solidFill>
                        <a:effectLst/>
                        <a:latin typeface="Times New Roman"/>
                        <a:ea typeface="Calibri"/>
                        <a:cs typeface="Times New Roman"/>
                      </a:endParaRPr>
                    </a:p>
                  </a:txBody>
                  <a:tcPr marL="58551" marR="58551" marT="0" marB="0"/>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39946858"/>
              </p:ext>
            </p:extLst>
          </p:nvPr>
        </p:nvGraphicFramePr>
        <p:xfrm>
          <a:off x="2660651" y="1489456"/>
          <a:ext cx="342900" cy="228600"/>
        </p:xfrm>
        <a:graphic>
          <a:graphicData uri="http://schemas.openxmlformats.org/presentationml/2006/ole">
            <mc:AlternateContent xmlns:mc="http://schemas.openxmlformats.org/markup-compatibility/2006">
              <mc:Choice xmlns:v="urn:schemas-microsoft-com:vml" Requires="v">
                <p:oleObj spid="_x0000_s33855" name="Equation" r:id="rId4" imgW="342720" imgH="228600" progId="Equation.DSMT4">
                  <p:embed/>
                </p:oleObj>
              </mc:Choice>
              <mc:Fallback>
                <p:oleObj name="Equation" r:id="rId4" imgW="342720" imgH="228600" progId="Equation.DSMT4">
                  <p:embed/>
                  <p:pic>
                    <p:nvPicPr>
                      <p:cNvPr id="0" name="Object 2"/>
                      <p:cNvPicPr>
                        <a:picLocks noChangeAspect="1" noChangeArrowheads="1"/>
                      </p:cNvPicPr>
                      <p:nvPr/>
                    </p:nvPicPr>
                    <p:blipFill>
                      <a:blip r:embed="rId5"/>
                      <a:srcRect/>
                      <a:stretch>
                        <a:fillRect/>
                      </a:stretch>
                    </p:blipFill>
                    <p:spPr bwMode="auto">
                      <a:xfrm>
                        <a:off x="2660651" y="1489456"/>
                        <a:ext cx="342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4203700" y="1371600"/>
            <a:ext cx="4419600" cy="3877985"/>
          </a:xfrm>
          <a:prstGeom prst="rect">
            <a:avLst/>
          </a:prstGeom>
          <a:noFill/>
        </p:spPr>
        <p:txBody>
          <a:bodyPr wrap="square">
            <a:spAutoFit/>
          </a:bodyPr>
          <a:lstStyle/>
          <a:p>
            <a:pPr marL="342900" indent="-342900" algn="just">
              <a:spcAft>
                <a:spcPts val="600"/>
              </a:spcAft>
              <a:buClr>
                <a:srgbClr val="3366CC"/>
              </a:buClr>
              <a:buSzPct val="150000"/>
              <a:buFont typeface="Courier New" pitchFamily="49" charset="0"/>
              <a:buChar char="o"/>
              <a:defRPr/>
            </a:pPr>
            <a:r>
              <a:rPr lang="en-US" sz="1800" dirty="0" smtClean="0">
                <a:solidFill>
                  <a:schemeClr val="tx2"/>
                </a:solidFill>
              </a:rPr>
              <a:t>With </a:t>
            </a:r>
            <a:r>
              <a:rPr lang="en-US" sz="1800" dirty="0">
                <a:solidFill>
                  <a:schemeClr val="tx2"/>
                </a:solidFill>
              </a:rPr>
              <a:t>respect to an empty room of the same </a:t>
            </a:r>
            <a:r>
              <a:rPr lang="en-US" sz="1800" dirty="0" smtClean="0">
                <a:solidFill>
                  <a:schemeClr val="tx2"/>
                </a:solidFill>
              </a:rPr>
              <a:t>size</a:t>
            </a:r>
          </a:p>
          <a:p>
            <a:pPr marL="800100" lvl="1" indent="-342900" algn="just">
              <a:spcAft>
                <a:spcPts val="600"/>
              </a:spcAft>
              <a:buClr>
                <a:srgbClr val="3366CC"/>
              </a:buClr>
              <a:buSzPct val="100000"/>
              <a:buFont typeface="Arial" panose="020B0604020202020204" pitchFamily="34" charset="0"/>
              <a:buChar char="•"/>
              <a:defRPr/>
            </a:pPr>
            <a:r>
              <a:rPr lang="en-US" sz="1800" dirty="0" smtClean="0">
                <a:solidFill>
                  <a:schemeClr val="tx2"/>
                </a:solidFill>
              </a:rPr>
              <a:t>RMS delay spread </a:t>
            </a:r>
            <a:r>
              <a:rPr lang="en-US" sz="1800" dirty="0" smtClean="0"/>
              <a:t>↓</a:t>
            </a:r>
            <a:r>
              <a:rPr lang="en-US" sz="1800" dirty="0" smtClean="0">
                <a:solidFill>
                  <a:srgbClr val="FF0000"/>
                </a:solidFill>
              </a:rPr>
              <a:t> </a:t>
            </a:r>
            <a:r>
              <a:rPr lang="en-US" sz="1800" dirty="0" smtClean="0">
                <a:solidFill>
                  <a:schemeClr val="tx2"/>
                </a:solidFill>
              </a:rPr>
              <a:t>(avg. 1.8 %) </a:t>
            </a:r>
          </a:p>
          <a:p>
            <a:pPr marL="800100" lvl="1" indent="-342900" algn="just">
              <a:spcAft>
                <a:spcPts val="1200"/>
              </a:spcAft>
              <a:buClr>
                <a:srgbClr val="3366CC"/>
              </a:buClr>
              <a:buSzPct val="100000"/>
              <a:buFont typeface="Arial" panose="020B0604020202020204" pitchFamily="34" charset="0"/>
              <a:buChar char="•"/>
              <a:defRPr/>
            </a:pPr>
            <a:r>
              <a:rPr lang="en-US" sz="1800" dirty="0" smtClean="0">
                <a:solidFill>
                  <a:schemeClr val="tx2"/>
                </a:solidFill>
              </a:rPr>
              <a:t>Channel DC gain </a:t>
            </a:r>
            <a:r>
              <a:rPr lang="en-US" sz="1800" dirty="0" smtClean="0"/>
              <a:t>↓</a:t>
            </a:r>
            <a:r>
              <a:rPr lang="en-US" sz="1800" dirty="0" smtClean="0">
                <a:solidFill>
                  <a:schemeClr val="tx2"/>
                </a:solidFill>
              </a:rPr>
              <a:t> </a:t>
            </a:r>
            <a:r>
              <a:rPr lang="en-US" sz="1800" dirty="0">
                <a:solidFill>
                  <a:schemeClr val="tx2"/>
                </a:solidFill>
              </a:rPr>
              <a:t>(avg. </a:t>
            </a:r>
            <a:r>
              <a:rPr lang="en-US" sz="1800" dirty="0" smtClean="0">
                <a:solidFill>
                  <a:schemeClr val="tx2"/>
                </a:solidFill>
              </a:rPr>
              <a:t>7.7 </a:t>
            </a:r>
            <a:r>
              <a:rPr lang="en-US" sz="1800" dirty="0">
                <a:solidFill>
                  <a:schemeClr val="tx2"/>
                </a:solidFill>
              </a:rPr>
              <a:t>%)</a:t>
            </a:r>
          </a:p>
          <a:p>
            <a:pPr marL="342900" lvl="1" indent="-342900" algn="just">
              <a:spcAft>
                <a:spcPts val="1200"/>
              </a:spcAft>
              <a:buClr>
                <a:srgbClr val="3366CC"/>
              </a:buClr>
              <a:buSzPct val="150000"/>
              <a:buFont typeface="Courier New" pitchFamily="49" charset="0"/>
              <a:buChar char="o"/>
              <a:defRPr/>
            </a:pPr>
            <a:r>
              <a:rPr lang="en-US" sz="1800" dirty="0" smtClean="0">
                <a:solidFill>
                  <a:schemeClr val="tx2"/>
                </a:solidFill>
              </a:rPr>
              <a:t>DC </a:t>
            </a:r>
            <a:r>
              <a:rPr lang="en-US" sz="1800" dirty="0">
                <a:solidFill>
                  <a:schemeClr val="tx2"/>
                </a:solidFill>
              </a:rPr>
              <a:t>gains of D1-D12 </a:t>
            </a:r>
            <a:r>
              <a:rPr lang="en-US" sz="1800" dirty="0" smtClean="0">
                <a:solidFill>
                  <a:schemeClr val="tx2"/>
                </a:solidFill>
              </a:rPr>
              <a:t>(within corridors) are </a:t>
            </a:r>
            <a:r>
              <a:rPr lang="en-US" sz="1800" dirty="0">
                <a:solidFill>
                  <a:schemeClr val="tx2"/>
                </a:solidFill>
              </a:rPr>
              <a:t>larger than other ones because </a:t>
            </a:r>
            <a:r>
              <a:rPr lang="en-US" sz="1800" dirty="0" smtClean="0">
                <a:solidFill>
                  <a:schemeClr val="tx2"/>
                </a:solidFill>
              </a:rPr>
              <a:t>with a height of 1.7 </a:t>
            </a:r>
            <a:r>
              <a:rPr lang="en-US" sz="1800" dirty="0">
                <a:solidFill>
                  <a:schemeClr val="tx2"/>
                </a:solidFill>
              </a:rPr>
              <a:t>m </a:t>
            </a:r>
            <a:r>
              <a:rPr lang="en-US" sz="1800" dirty="0" smtClean="0">
                <a:solidFill>
                  <a:schemeClr val="tx2"/>
                </a:solidFill>
              </a:rPr>
              <a:t>they are located closer to the source.</a:t>
            </a:r>
            <a:endParaRPr lang="en-US" sz="1800" dirty="0">
              <a:solidFill>
                <a:schemeClr val="tx2"/>
              </a:solidFill>
            </a:endParaRPr>
          </a:p>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M</a:t>
            </a:r>
            <a:r>
              <a:rPr lang="en-US" sz="1800" dirty="0" smtClean="0">
                <a:solidFill>
                  <a:schemeClr val="tx2"/>
                </a:solidFill>
              </a:rPr>
              <a:t>ore multipath effects are observed in CIRs of D13-D24 because these receivers are near the objects such as laptops or chairs. </a:t>
            </a:r>
            <a:endParaRPr lang="en-US" sz="1600" dirty="0" smtClean="0">
              <a:solidFill>
                <a:schemeClr val="tx2"/>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13769455"/>
              </p:ext>
            </p:extLst>
          </p:nvPr>
        </p:nvGraphicFramePr>
        <p:xfrm>
          <a:off x="1546225" y="5921375"/>
          <a:ext cx="1730375" cy="250825"/>
        </p:xfrm>
        <a:graphic>
          <a:graphicData uri="http://schemas.openxmlformats.org/presentationml/2006/ole">
            <mc:AlternateContent xmlns:mc="http://schemas.openxmlformats.org/markup-compatibility/2006">
              <mc:Choice xmlns:v="urn:schemas-microsoft-com:vml" Requires="v">
                <p:oleObj spid="_x0000_s33856" name="Equation" r:id="rId6" imgW="1612800" imgH="228600" progId="Equation.DSMT4">
                  <p:embed/>
                </p:oleObj>
              </mc:Choice>
              <mc:Fallback>
                <p:oleObj name="Equation" r:id="rId6" imgW="1612800" imgH="228600" progId="Equation.DSMT4">
                  <p:embed/>
                  <p:pic>
                    <p:nvPicPr>
                      <p:cNvPr id="0" name="Object 7"/>
                      <p:cNvPicPr>
                        <a:picLocks noChangeAspect="1" noChangeArrowheads="1"/>
                      </p:cNvPicPr>
                      <p:nvPr/>
                    </p:nvPicPr>
                    <p:blipFill>
                      <a:blip r:embed="rId7"/>
                      <a:srcRect/>
                      <a:stretch>
                        <a:fillRect/>
                      </a:stretch>
                    </p:blipFill>
                    <p:spPr bwMode="auto">
                      <a:xfrm>
                        <a:off x="1546225" y="5921375"/>
                        <a:ext cx="17303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211605470"/>
              </p:ext>
            </p:extLst>
          </p:nvPr>
        </p:nvGraphicFramePr>
        <p:xfrm>
          <a:off x="1550988" y="6221412"/>
          <a:ext cx="1801812" cy="255588"/>
        </p:xfrm>
        <a:graphic>
          <a:graphicData uri="http://schemas.openxmlformats.org/presentationml/2006/ole">
            <mc:AlternateContent xmlns:mc="http://schemas.openxmlformats.org/markup-compatibility/2006">
              <mc:Choice xmlns:v="urn:schemas-microsoft-com:vml" Requires="v">
                <p:oleObj spid="_x0000_s33857" name="Equation" r:id="rId8" imgW="1854000" imgH="241200" progId="Equation.DSMT4">
                  <p:embed/>
                </p:oleObj>
              </mc:Choice>
              <mc:Fallback>
                <p:oleObj name="Equation" r:id="rId8" imgW="1854000" imgH="241200" progId="Equation.DSMT4">
                  <p:embed/>
                  <p:pic>
                    <p:nvPicPr>
                      <p:cNvPr id="0" name="Object 17"/>
                      <p:cNvPicPr>
                        <a:picLocks noChangeAspect="1" noChangeArrowheads="1"/>
                      </p:cNvPicPr>
                      <p:nvPr/>
                    </p:nvPicPr>
                    <p:blipFill>
                      <a:blip r:embed="rId9"/>
                      <a:srcRect/>
                      <a:stretch>
                        <a:fillRect/>
                      </a:stretch>
                    </p:blipFill>
                    <p:spPr bwMode="auto">
                      <a:xfrm>
                        <a:off x="1550988" y="6221412"/>
                        <a:ext cx="1801812" cy="25558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40210102"/>
              </p:ext>
            </p:extLst>
          </p:nvPr>
        </p:nvGraphicFramePr>
        <p:xfrm>
          <a:off x="1174751" y="1498981"/>
          <a:ext cx="342900" cy="228600"/>
        </p:xfrm>
        <a:graphic>
          <a:graphicData uri="http://schemas.openxmlformats.org/presentationml/2006/ole">
            <mc:AlternateContent xmlns:mc="http://schemas.openxmlformats.org/markup-compatibility/2006">
              <mc:Choice xmlns:v="urn:schemas-microsoft-com:vml" Requires="v">
                <p:oleObj spid="_x0000_s33858" name="Equation" r:id="rId10" imgW="342720" imgH="228600" progId="Equation.DSMT4">
                  <p:embed/>
                </p:oleObj>
              </mc:Choice>
              <mc:Fallback>
                <p:oleObj name="Equation" r:id="rId10" imgW="342720" imgH="228600" progId="Equation.DSMT4">
                  <p:embed/>
                  <p:pic>
                    <p:nvPicPr>
                      <p:cNvPr id="0" name="Object 8"/>
                      <p:cNvPicPr>
                        <a:picLocks noChangeAspect="1" noChangeArrowheads="1"/>
                      </p:cNvPicPr>
                      <p:nvPr/>
                    </p:nvPicPr>
                    <p:blipFill>
                      <a:blip r:embed="rId11"/>
                      <a:srcRect/>
                      <a:stretch>
                        <a:fillRect/>
                      </a:stretch>
                    </p:blipFill>
                    <p:spPr bwMode="auto">
                      <a:xfrm>
                        <a:off x="1174751" y="1498981"/>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69105565"/>
              </p:ext>
            </p:extLst>
          </p:nvPr>
        </p:nvGraphicFramePr>
        <p:xfrm>
          <a:off x="1966914" y="1508506"/>
          <a:ext cx="233362" cy="228600"/>
        </p:xfrm>
        <a:graphic>
          <a:graphicData uri="http://schemas.openxmlformats.org/presentationml/2006/ole">
            <mc:AlternateContent xmlns:mc="http://schemas.openxmlformats.org/markup-compatibility/2006">
              <mc:Choice xmlns:v="urn:schemas-microsoft-com:vml" Requires="v">
                <p:oleObj spid="_x0000_s33859" name="Equation" r:id="rId12" imgW="228600" imgH="228600" progId="Equation.DSMT4">
                  <p:embed/>
                </p:oleObj>
              </mc:Choice>
              <mc:Fallback>
                <p:oleObj name="Equation" r:id="rId12" imgW="228600" imgH="228600" progId="Equation.DSMT4">
                  <p:embed/>
                  <p:pic>
                    <p:nvPicPr>
                      <p:cNvPr id="0" name="Object 9"/>
                      <p:cNvPicPr>
                        <a:picLocks noChangeAspect="1" noChangeArrowheads="1"/>
                      </p:cNvPicPr>
                      <p:nvPr/>
                    </p:nvPicPr>
                    <p:blipFill>
                      <a:blip r:embed="rId13"/>
                      <a:srcRect/>
                      <a:stretch>
                        <a:fillRect/>
                      </a:stretch>
                    </p:blipFill>
                    <p:spPr bwMode="auto">
                      <a:xfrm>
                        <a:off x="1966914" y="1508506"/>
                        <a:ext cx="233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48732765"/>
              </p:ext>
            </p:extLst>
          </p:nvPr>
        </p:nvGraphicFramePr>
        <p:xfrm>
          <a:off x="3567114" y="1495806"/>
          <a:ext cx="233362" cy="228600"/>
        </p:xfrm>
        <a:graphic>
          <a:graphicData uri="http://schemas.openxmlformats.org/presentationml/2006/ole">
            <mc:AlternateContent xmlns:mc="http://schemas.openxmlformats.org/markup-compatibility/2006">
              <mc:Choice xmlns:v="urn:schemas-microsoft-com:vml" Requires="v">
                <p:oleObj spid="_x0000_s33860" name="Equation" r:id="rId14" imgW="228600" imgH="228600" progId="Equation.DSMT4">
                  <p:embed/>
                </p:oleObj>
              </mc:Choice>
              <mc:Fallback>
                <p:oleObj name="Equation" r:id="rId14" imgW="228600" imgH="228600" progId="Equation.DSMT4">
                  <p:embed/>
                  <p:pic>
                    <p:nvPicPr>
                      <p:cNvPr id="0" name="Object 10"/>
                      <p:cNvPicPr>
                        <a:picLocks noChangeAspect="1" noChangeArrowheads="1"/>
                      </p:cNvPicPr>
                      <p:nvPr/>
                    </p:nvPicPr>
                    <p:blipFill>
                      <a:blip r:embed="rId15"/>
                      <a:srcRect/>
                      <a:stretch>
                        <a:fillRect/>
                      </a:stretch>
                    </p:blipFill>
                    <p:spPr bwMode="auto">
                      <a:xfrm>
                        <a:off x="3567114" y="1495806"/>
                        <a:ext cx="233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1409236" y="1537156"/>
            <a:ext cx="343364" cy="215444"/>
          </a:xfrm>
          <a:prstGeom prst="rect">
            <a:avLst/>
          </a:prstGeom>
        </p:spPr>
        <p:txBody>
          <a:bodyPr wrap="none">
            <a:spAutoFit/>
          </a:bodyPr>
          <a:lstStyle/>
          <a:p>
            <a:r>
              <a:rPr lang="en-US" sz="800" dirty="0"/>
              <a:t>(ns)</a:t>
            </a:r>
          </a:p>
        </p:txBody>
      </p:sp>
      <p:sp>
        <p:nvSpPr>
          <p:cNvPr id="19" name="Rectangle 18"/>
          <p:cNvSpPr/>
          <p:nvPr/>
        </p:nvSpPr>
        <p:spPr>
          <a:xfrm>
            <a:off x="2895600" y="1537156"/>
            <a:ext cx="343364" cy="215444"/>
          </a:xfrm>
          <a:prstGeom prst="rect">
            <a:avLst/>
          </a:prstGeom>
        </p:spPr>
        <p:txBody>
          <a:bodyPr wrap="none">
            <a:spAutoFit/>
          </a:bodyPr>
          <a:lstStyle/>
          <a:p>
            <a:r>
              <a:rPr lang="en-US" sz="800" dirty="0"/>
              <a:t>(ns)</a:t>
            </a:r>
          </a:p>
        </p:txBody>
      </p:sp>
      <p:sp>
        <p:nvSpPr>
          <p:cNvPr id="3" name="TextBox 2"/>
          <p:cNvSpPr txBox="1"/>
          <p:nvPr/>
        </p:nvSpPr>
        <p:spPr>
          <a:xfrm>
            <a:off x="990600" y="1260222"/>
            <a:ext cx="1524000" cy="246221"/>
          </a:xfrm>
          <a:prstGeom prst="rect">
            <a:avLst/>
          </a:prstGeom>
          <a:noFill/>
        </p:spPr>
        <p:txBody>
          <a:bodyPr wrap="square" rtlCol="0">
            <a:spAutoFit/>
          </a:bodyPr>
          <a:lstStyle/>
          <a:p>
            <a:r>
              <a:rPr lang="en-US" sz="1000" b="1" dirty="0" smtClean="0"/>
              <a:t>Reference: Empty room</a:t>
            </a:r>
            <a:endParaRPr lang="en-US" sz="1000" b="1" dirty="0"/>
          </a:p>
        </p:txBody>
      </p:sp>
    </p:spTree>
    <p:extLst>
      <p:ext uri="{BB962C8B-B14F-4D97-AF65-F5344CB8AC3E}">
        <p14:creationId xmlns:p14="http://schemas.microsoft.com/office/powerpoint/2010/main" val="3714102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19</a:t>
            </a:fld>
            <a:endParaRPr lang="en-GB" altLang="en-US"/>
          </a:p>
        </p:txBody>
      </p:sp>
      <p:sp>
        <p:nvSpPr>
          <p:cNvPr id="12" name="Rectangle 2"/>
          <p:cNvSpPr txBox="1">
            <a:spLocks noChangeArrowheads="1"/>
          </p:cNvSpPr>
          <p:nvPr/>
        </p:nvSpPr>
        <p:spPr>
          <a:xfrm>
            <a:off x="685800"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CIR</a:t>
            </a:r>
            <a:r>
              <a:rPr lang="en-US" sz="3200" b="1" dirty="0">
                <a:solidFill>
                  <a:srgbClr val="0070C0"/>
                </a:solidFill>
              </a:rPr>
              <a:t> </a:t>
            </a:r>
            <a:r>
              <a:rPr lang="en-US" sz="3200" b="1" dirty="0" smtClean="0">
                <a:solidFill>
                  <a:srgbClr val="0070C0"/>
                </a:solidFill>
              </a:rPr>
              <a:t>Results (Office with Cubicles)</a:t>
            </a:r>
            <a:endParaRPr lang="en-CA" b="1" dirty="0" smtClean="0">
              <a:solidFill>
                <a:srgbClr val="80B4CE"/>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30355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676400"/>
            <a:ext cx="2891123"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661160"/>
            <a:ext cx="3030379" cy="461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753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a:t>
            </a:fld>
            <a:endParaRPr lang="en-GB" altLang="en-US"/>
          </a:p>
        </p:txBody>
      </p:sp>
      <p:sp>
        <p:nvSpPr>
          <p:cNvPr id="16" name="Rectangle 2"/>
          <p:cNvSpPr txBox="1">
            <a:spLocks noChangeArrowheads="1"/>
          </p:cNvSpPr>
          <p:nvPr/>
        </p:nvSpPr>
        <p:spPr>
          <a:xfrm>
            <a:off x="533400" y="1981200"/>
            <a:ext cx="8077200" cy="15240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b="1" dirty="0" err="1" smtClean="0">
                <a:solidFill>
                  <a:srgbClr val="006EC0"/>
                </a:solidFill>
                <a:latin typeface="Times New Roman" pitchFamily="18" charset="0"/>
                <a:cs typeface="Times New Roman" pitchFamily="18" charset="0"/>
              </a:rPr>
              <a:t>LiFi</a:t>
            </a:r>
            <a:r>
              <a:rPr lang="en-US" b="1" dirty="0" smtClean="0">
                <a:solidFill>
                  <a:srgbClr val="006EC0"/>
                </a:solidFill>
                <a:latin typeface="Times New Roman" pitchFamily="18" charset="0"/>
                <a:cs typeface="Times New Roman" pitchFamily="18" charset="0"/>
              </a:rPr>
              <a:t> Reference Channel Models: Office, Home, Hospital</a:t>
            </a:r>
            <a:endParaRPr lang="en-GB" b="1" dirty="0">
              <a:solidFill>
                <a:srgbClr val="006EC0"/>
              </a:solidFill>
              <a:latin typeface="Times New Roman" pitchFamily="18" charset="0"/>
              <a:cs typeface="Times New Roman" pitchFamily="18" charset="0"/>
            </a:endParaRPr>
          </a:p>
        </p:txBody>
      </p:sp>
    </p:spTree>
    <p:extLst>
      <p:ext uri="{BB962C8B-B14F-4D97-AF65-F5344CB8AC3E}">
        <p14:creationId xmlns:p14="http://schemas.microsoft.com/office/powerpoint/2010/main" val="906413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20</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Channel Characteristics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937031089"/>
              </p:ext>
            </p:extLst>
          </p:nvPr>
        </p:nvGraphicFramePr>
        <p:xfrm>
          <a:off x="1066800" y="1447800"/>
          <a:ext cx="2090634" cy="4258818"/>
        </p:xfrm>
        <a:graphic>
          <a:graphicData uri="http://schemas.openxmlformats.org/drawingml/2006/table">
            <a:tbl>
              <a:tblPr firstRow="1" firstCol="1" bandRow="1">
                <a:tableStyleId>{5940675A-B579-460E-94D1-54222C63F5DA}</a:tableStyleId>
              </a:tblPr>
              <a:tblGrid>
                <a:gridCol w="457200"/>
                <a:gridCol w="838200"/>
                <a:gridCol w="795234"/>
              </a:tblGrid>
              <a:tr h="228600">
                <a:tc>
                  <a:txBody>
                    <a:bodyPr/>
                    <a:lstStyle/>
                    <a:p>
                      <a:pPr marL="0" marR="0" algn="r">
                        <a:lnSpc>
                          <a:spcPct val="115000"/>
                        </a:lnSpc>
                        <a:spcBef>
                          <a:spcPts val="0"/>
                        </a:spcBef>
                        <a:spcAft>
                          <a:spcPts val="0"/>
                        </a:spcAft>
                      </a:pPr>
                      <a:endParaRPr lang="en-US" sz="600" dirty="0" smtClean="0">
                        <a:effectLst/>
                        <a:latin typeface="+mj-lt"/>
                      </a:endParaRPr>
                    </a:p>
                    <a:p>
                      <a:pPr marL="0" marR="0" algn="r">
                        <a:lnSpc>
                          <a:spcPct val="115000"/>
                        </a:lnSpc>
                        <a:spcBef>
                          <a:spcPts val="0"/>
                        </a:spcBef>
                        <a:spcAft>
                          <a:spcPts val="0"/>
                        </a:spcAft>
                      </a:pPr>
                      <a:r>
                        <a:rPr lang="en-US" sz="600" dirty="0" smtClean="0">
                          <a:effectLst/>
                          <a:latin typeface="+mj-lt"/>
                        </a:rPr>
                        <a:t>     </a:t>
                      </a:r>
                      <a:endParaRPr lang="en-US" sz="900" dirty="0">
                        <a:effectLst/>
                        <a:latin typeface="+mj-lt"/>
                      </a:endParaRPr>
                    </a:p>
                    <a:p>
                      <a:pPr marL="0" marR="0">
                        <a:lnSpc>
                          <a:spcPct val="115000"/>
                        </a:lnSpc>
                        <a:spcBef>
                          <a:spcPts val="0"/>
                        </a:spcBef>
                        <a:spcAft>
                          <a:spcPts val="0"/>
                        </a:spcAft>
                      </a:pPr>
                      <a:r>
                        <a:rPr lang="en-US" sz="6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800" dirty="0" smtClean="0">
                          <a:effectLst/>
                          <a:latin typeface="+mj-lt"/>
                        </a:rPr>
                        <a:t>            (</a:t>
                      </a:r>
                      <a:r>
                        <a:rPr lang="en-US" sz="800" dirty="0">
                          <a:effectLst/>
                          <a:latin typeface="+mj-lt"/>
                        </a:rPr>
                        <a:t>ns)</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10.27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1.33×10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11.56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12.27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1.03×10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10.80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10.32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12.50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1.14×10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1.43×10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D8</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12.27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1.11×10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10.97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12.23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11.71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8.10×10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12.19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8.79×10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D15</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12.16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8.58×10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12.94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6.01×10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12.21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8.39×10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D18</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11.46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9.95×10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9.67×10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12.73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8.27×10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12.27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9.24×10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14.87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5.03×10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12.86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7.28×10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D24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13.69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7.36×10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defTabSz="914400" rtl="0" eaLnBrk="1" latinLnBrk="0" hangingPunct="1">
                        <a:lnSpc>
                          <a:spcPct val="115000"/>
                        </a:lnSpc>
                        <a:spcBef>
                          <a:spcPts val="0"/>
                        </a:spcBef>
                        <a:spcAft>
                          <a:spcPts val="0"/>
                        </a:spcAft>
                      </a:pPr>
                      <a:r>
                        <a:rPr lang="en-US" sz="900" b="1" kern="1200" dirty="0" smtClean="0">
                          <a:solidFill>
                            <a:schemeClr val="tx1"/>
                          </a:solidFill>
                          <a:effectLst/>
                          <a:latin typeface="Times New Roman"/>
                          <a:ea typeface="Calibri"/>
                          <a:cs typeface="Times New Roman"/>
                        </a:rPr>
                        <a:t>Ave</a:t>
                      </a:r>
                      <a:endParaRPr lang="en-US" sz="900" b="1" kern="1200" dirty="0">
                        <a:solidFill>
                          <a:schemeClr val="tx1"/>
                        </a:solidFill>
                        <a:effectLst/>
                        <a:latin typeface="Times New Roman"/>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12.01</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1.02</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-3</a:t>
                      </a:r>
                      <a:endParaRPr lang="en-US" sz="900" kern="1200" dirty="0">
                        <a:solidFill>
                          <a:schemeClr val="tx1"/>
                        </a:solidFill>
                        <a:effectLst/>
                        <a:latin typeface="Times New Roman"/>
                        <a:ea typeface="Calibri"/>
                        <a:cs typeface="Times New Roman"/>
                      </a:endParaRPr>
                    </a:p>
                  </a:txBody>
                  <a:tcPr marL="68580" marR="68580" marT="0" marB="0"/>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72070132"/>
              </p:ext>
            </p:extLst>
          </p:nvPr>
        </p:nvGraphicFramePr>
        <p:xfrm>
          <a:off x="1676400" y="1447800"/>
          <a:ext cx="342900" cy="228600"/>
        </p:xfrm>
        <a:graphic>
          <a:graphicData uri="http://schemas.openxmlformats.org/presentationml/2006/ole">
            <mc:AlternateContent xmlns:mc="http://schemas.openxmlformats.org/markup-compatibility/2006">
              <mc:Choice xmlns:v="urn:schemas-microsoft-com:vml" Requires="v">
                <p:oleObj spid="_x0000_s10066" name="Equation" r:id="rId4" imgW="342751" imgH="228501" progId="Equation.DSMT4">
                  <p:embed/>
                </p:oleObj>
              </mc:Choice>
              <mc:Fallback>
                <p:oleObj name="Equation" r:id="rId4" imgW="342751"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47800"/>
                        <a:ext cx="342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51019901"/>
              </p:ext>
            </p:extLst>
          </p:nvPr>
        </p:nvGraphicFramePr>
        <p:xfrm>
          <a:off x="2670175" y="1447800"/>
          <a:ext cx="231775" cy="228600"/>
        </p:xfrm>
        <a:graphic>
          <a:graphicData uri="http://schemas.openxmlformats.org/presentationml/2006/ole">
            <mc:AlternateContent xmlns:mc="http://schemas.openxmlformats.org/markup-compatibility/2006">
              <mc:Choice xmlns:v="urn:schemas-microsoft-com:vml" Requires="v">
                <p:oleObj spid="_x0000_s10067" name="Equation" r:id="rId6" imgW="228600" imgH="228600" progId="Equation.DSMT4">
                  <p:embed/>
                </p:oleObj>
              </mc:Choice>
              <mc:Fallback>
                <p:oleObj name="Equation" r:id="rId6" imgW="228600" imgH="228600" progId="Equation.DSMT4">
                  <p:embed/>
                  <p:pic>
                    <p:nvPicPr>
                      <p:cNvPr id="0" name=""/>
                      <p:cNvPicPr>
                        <a:picLocks noChangeAspect="1" noChangeArrowheads="1"/>
                      </p:cNvPicPr>
                      <p:nvPr/>
                    </p:nvPicPr>
                    <p:blipFill>
                      <a:blip r:embed="rId7"/>
                      <a:srcRect/>
                      <a:stretch>
                        <a:fillRect/>
                      </a:stretch>
                    </p:blipFill>
                    <p:spPr bwMode="auto">
                      <a:xfrm>
                        <a:off x="2670175" y="1447800"/>
                        <a:ext cx="231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505200" y="1447800"/>
            <a:ext cx="4495800" cy="3570208"/>
          </a:xfrm>
          <a:prstGeom prst="rect">
            <a:avLst/>
          </a:prstGeom>
          <a:noFill/>
        </p:spPr>
        <p:txBody>
          <a:bodyPr wrap="square">
            <a:spAutoFit/>
          </a:bodyPr>
          <a:lstStyle/>
          <a:p>
            <a:pPr marL="342900" lvl="1" indent="-342900" algn="just">
              <a:spcAft>
                <a:spcPts val="1200"/>
              </a:spcAft>
              <a:buClr>
                <a:srgbClr val="3366CC"/>
              </a:buClr>
              <a:buSzPct val="150000"/>
              <a:buFont typeface="Courier New" pitchFamily="49" charset="0"/>
              <a:buChar char="o"/>
              <a:defRPr/>
            </a:pPr>
            <a:r>
              <a:rPr lang="en-US" sz="1800" dirty="0" smtClean="0">
                <a:solidFill>
                  <a:schemeClr val="tx2"/>
                </a:solidFill>
              </a:rPr>
              <a:t>With respect to open office, channel DC gain </a:t>
            </a:r>
            <a:r>
              <a:rPr lang="en-US" sz="1800" dirty="0" smtClean="0"/>
              <a:t>decreases</a:t>
            </a:r>
            <a:r>
              <a:rPr lang="en-US" sz="1800" dirty="0" smtClean="0">
                <a:solidFill>
                  <a:schemeClr val="tx2"/>
                </a:solidFill>
              </a:rPr>
              <a:t> (</a:t>
            </a:r>
            <a:r>
              <a:rPr lang="en-US" sz="1800" dirty="0" smtClean="0"/>
              <a:t>0.7% - </a:t>
            </a:r>
            <a:r>
              <a:rPr lang="en-US" sz="1800" dirty="0" smtClean="0">
                <a:solidFill>
                  <a:schemeClr val="tx2"/>
                </a:solidFill>
              </a:rPr>
              <a:t>19.8% with an average </a:t>
            </a:r>
            <a:r>
              <a:rPr lang="en-US" sz="1800" dirty="0">
                <a:solidFill>
                  <a:schemeClr val="tx2"/>
                </a:solidFill>
              </a:rPr>
              <a:t>of </a:t>
            </a:r>
            <a:r>
              <a:rPr lang="en-US" sz="1800" dirty="0" smtClean="0">
                <a:solidFill>
                  <a:schemeClr val="tx2"/>
                </a:solidFill>
              </a:rPr>
              <a:t>5.5%). </a:t>
            </a:r>
            <a:r>
              <a:rPr lang="en-US" sz="1800" dirty="0">
                <a:solidFill>
                  <a:schemeClr val="tx2"/>
                </a:solidFill>
              </a:rPr>
              <a:t>This decrease is a result of the presence of cubicles. </a:t>
            </a:r>
            <a:r>
              <a:rPr lang="en-US" sz="1800" dirty="0" smtClean="0">
                <a:solidFill>
                  <a:schemeClr val="tx2"/>
                </a:solidFill>
              </a:rPr>
              <a:t>The rays within cubicles hit the cubicle walls and decay more rapidly than those rays in open </a:t>
            </a:r>
            <a:r>
              <a:rPr lang="en-US" sz="1800" dirty="0" smtClean="0">
                <a:solidFill>
                  <a:schemeClr val="tx2"/>
                </a:solidFill>
              </a:rPr>
              <a:t>office.</a:t>
            </a:r>
            <a:endParaRPr lang="en-US" sz="1800" dirty="0" smtClean="0">
              <a:solidFill>
                <a:schemeClr val="tx2"/>
              </a:solidFill>
            </a:endParaRPr>
          </a:p>
          <a:p>
            <a:pPr marL="342900" lvl="1" indent="-342900" algn="just">
              <a:spcAft>
                <a:spcPts val="1200"/>
              </a:spcAft>
              <a:buClr>
                <a:srgbClr val="3366CC"/>
              </a:buClr>
              <a:buSzPct val="150000"/>
              <a:buFont typeface="Courier New" pitchFamily="49" charset="0"/>
              <a:buChar char="o"/>
              <a:defRPr/>
            </a:pPr>
            <a:r>
              <a:rPr lang="en-US" sz="1800" dirty="0" smtClean="0">
                <a:solidFill>
                  <a:schemeClr val="tx2"/>
                </a:solidFill>
              </a:rPr>
              <a:t>With respect to open office, </a:t>
            </a:r>
            <a:r>
              <a:rPr lang="en-US" sz="1800" dirty="0">
                <a:solidFill>
                  <a:schemeClr val="tx2"/>
                </a:solidFill>
              </a:rPr>
              <a:t>RMS delay spread</a:t>
            </a:r>
            <a:r>
              <a:rPr lang="en-US" sz="1800" dirty="0" smtClean="0">
                <a:solidFill>
                  <a:schemeClr val="tx2"/>
                </a:solidFill>
              </a:rPr>
              <a:t> </a:t>
            </a:r>
            <a:r>
              <a:rPr lang="en-US" sz="1800" dirty="0" smtClean="0"/>
              <a:t>decreases</a:t>
            </a:r>
            <a:r>
              <a:rPr lang="en-US" sz="1800" dirty="0">
                <a:solidFill>
                  <a:schemeClr val="tx2"/>
                </a:solidFill>
              </a:rPr>
              <a:t> </a:t>
            </a:r>
            <a:r>
              <a:rPr lang="en-US" sz="1800" dirty="0" smtClean="0">
                <a:solidFill>
                  <a:schemeClr val="tx2"/>
                </a:solidFill>
              </a:rPr>
              <a:t>(</a:t>
            </a:r>
            <a:r>
              <a:rPr lang="en-US" sz="1800" dirty="0" smtClean="0"/>
              <a:t>8.9% - 20.5% with an </a:t>
            </a:r>
            <a:r>
              <a:rPr lang="en-US" sz="1800" dirty="0" smtClean="0">
                <a:solidFill>
                  <a:schemeClr val="tx2"/>
                </a:solidFill>
              </a:rPr>
              <a:t>average of</a:t>
            </a:r>
            <a:r>
              <a:rPr lang="en-US" sz="1800" dirty="0" smtClean="0">
                <a:solidFill>
                  <a:srgbClr val="FF0000"/>
                </a:solidFill>
              </a:rPr>
              <a:t> </a:t>
            </a:r>
            <a:r>
              <a:rPr lang="en-US" sz="1800" dirty="0" smtClean="0">
                <a:solidFill>
                  <a:schemeClr val="tx2"/>
                </a:solidFill>
              </a:rPr>
              <a:t>14.7%). Since the rays cannot pass through cubicle walls, </a:t>
            </a:r>
            <a:r>
              <a:rPr lang="en-US" sz="1800" dirty="0" smtClean="0"/>
              <a:t>delay spread values are smaller.</a:t>
            </a:r>
          </a:p>
        </p:txBody>
      </p:sp>
      <p:graphicFrame>
        <p:nvGraphicFramePr>
          <p:cNvPr id="15" name="Object 14"/>
          <p:cNvGraphicFramePr>
            <a:graphicFrameLocks noChangeAspect="1"/>
          </p:cNvGraphicFramePr>
          <p:nvPr>
            <p:extLst>
              <p:ext uri="{D42A27DB-BD31-4B8C-83A1-F6EECF244321}">
                <p14:modId xmlns:p14="http://schemas.microsoft.com/office/powerpoint/2010/main" val="1049631625"/>
              </p:ext>
            </p:extLst>
          </p:nvPr>
        </p:nvGraphicFramePr>
        <p:xfrm>
          <a:off x="1219200" y="5791200"/>
          <a:ext cx="1757363" cy="250825"/>
        </p:xfrm>
        <a:graphic>
          <a:graphicData uri="http://schemas.openxmlformats.org/presentationml/2006/ole">
            <mc:AlternateContent xmlns:mc="http://schemas.openxmlformats.org/markup-compatibility/2006">
              <mc:Choice xmlns:v="urn:schemas-microsoft-com:vml" Requires="v">
                <p:oleObj spid="_x0000_s10068" name="Equation" r:id="rId8" imgW="1638000" imgH="228600" progId="Equation.DSMT4">
                  <p:embed/>
                </p:oleObj>
              </mc:Choice>
              <mc:Fallback>
                <p:oleObj name="Equation" r:id="rId8" imgW="1638000" imgH="228600" progId="Equation.DSMT4">
                  <p:embed/>
                  <p:pic>
                    <p:nvPicPr>
                      <p:cNvPr id="0" name="Object 19"/>
                      <p:cNvPicPr>
                        <a:picLocks noChangeAspect="1" noChangeArrowheads="1"/>
                      </p:cNvPicPr>
                      <p:nvPr/>
                    </p:nvPicPr>
                    <p:blipFill>
                      <a:blip r:embed="rId9"/>
                      <a:srcRect/>
                      <a:stretch>
                        <a:fillRect/>
                      </a:stretch>
                    </p:blipFill>
                    <p:spPr bwMode="auto">
                      <a:xfrm>
                        <a:off x="1219200" y="5791200"/>
                        <a:ext cx="1757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71416010"/>
              </p:ext>
            </p:extLst>
          </p:nvPr>
        </p:nvGraphicFramePr>
        <p:xfrm>
          <a:off x="1219200" y="6096000"/>
          <a:ext cx="1789112" cy="255588"/>
        </p:xfrm>
        <a:graphic>
          <a:graphicData uri="http://schemas.openxmlformats.org/presentationml/2006/ole">
            <mc:AlternateContent xmlns:mc="http://schemas.openxmlformats.org/markup-compatibility/2006">
              <mc:Choice xmlns:v="urn:schemas-microsoft-com:vml" Requires="v">
                <p:oleObj spid="_x0000_s10069" name="Equation" r:id="rId10" imgW="1841400" imgH="241200" progId="Equation.DSMT4">
                  <p:embed/>
                </p:oleObj>
              </mc:Choice>
              <mc:Fallback>
                <p:oleObj name="Equation" r:id="rId10" imgW="1841400" imgH="241200" progId="Equation.DSMT4">
                  <p:embed/>
                  <p:pic>
                    <p:nvPicPr>
                      <p:cNvPr id="0" name="Object 20"/>
                      <p:cNvPicPr>
                        <a:picLocks noChangeAspect="1" noChangeArrowheads="1"/>
                      </p:cNvPicPr>
                      <p:nvPr/>
                    </p:nvPicPr>
                    <p:blipFill>
                      <a:blip r:embed="rId11"/>
                      <a:srcRect/>
                      <a:stretch>
                        <a:fillRect/>
                      </a:stretch>
                    </p:blipFill>
                    <p:spPr bwMode="auto">
                      <a:xfrm>
                        <a:off x="1219200" y="6096000"/>
                        <a:ext cx="178911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6219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21</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Effect of Rotation</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8" name="TextBox 7"/>
          <p:cNvSpPr txBox="1"/>
          <p:nvPr/>
        </p:nvSpPr>
        <p:spPr>
          <a:xfrm>
            <a:off x="762001" y="1295400"/>
            <a:ext cx="73151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To evaluate the effect of rotation, we further consider the same test points in the open office</a:t>
            </a:r>
            <a:r>
              <a:rPr lang="tr-TR" sz="1800" dirty="0" smtClean="0">
                <a:solidFill>
                  <a:schemeClr val="tx2"/>
                </a:solidFill>
              </a:rPr>
              <a:t> </a:t>
            </a:r>
            <a:r>
              <a:rPr lang="tr-TR" sz="1800" dirty="0" err="1" smtClean="0">
                <a:solidFill>
                  <a:schemeClr val="tx2"/>
                </a:solidFill>
              </a:rPr>
              <a:t>and</a:t>
            </a:r>
            <a:r>
              <a:rPr lang="tr-TR" sz="1800" dirty="0" smtClean="0">
                <a:solidFill>
                  <a:schemeClr val="tx2"/>
                </a:solidFill>
              </a:rPr>
              <a:t> </a:t>
            </a:r>
            <a:r>
              <a:rPr lang="tr-TR" sz="1800" dirty="0" err="1" smtClean="0">
                <a:solidFill>
                  <a:schemeClr val="tx2"/>
                </a:solidFill>
              </a:rPr>
              <a:t>assume</a:t>
            </a:r>
            <a:r>
              <a:rPr lang="tr-TR" sz="1800" dirty="0" smtClean="0">
                <a:solidFill>
                  <a:schemeClr val="tx2"/>
                </a:solidFill>
              </a:rPr>
              <a:t> </a:t>
            </a:r>
            <a:r>
              <a:rPr lang="en-US" sz="1800" dirty="0"/>
              <a:t>45º </a:t>
            </a:r>
            <a:r>
              <a:rPr lang="tr-TR" sz="1800" dirty="0" err="1" smtClean="0">
                <a:solidFill>
                  <a:schemeClr val="tx2"/>
                </a:solidFill>
              </a:rPr>
              <a:t>rotation</a:t>
            </a:r>
            <a:r>
              <a:rPr lang="tr-TR" sz="1800" dirty="0" smtClean="0">
                <a:solidFill>
                  <a:schemeClr val="tx2"/>
                </a:solidFill>
              </a:rPr>
              <a:t> at </a:t>
            </a:r>
            <a:r>
              <a:rPr lang="tr-TR" sz="1800" dirty="0" err="1" smtClean="0">
                <a:solidFill>
                  <a:schemeClr val="tx2"/>
                </a:solidFill>
              </a:rPr>
              <a:t>the</a:t>
            </a:r>
            <a:r>
              <a:rPr lang="tr-TR" sz="1800" dirty="0" smtClean="0">
                <a:solidFill>
                  <a:schemeClr val="tx2"/>
                </a:solidFill>
              </a:rPr>
              <a:t> </a:t>
            </a:r>
            <a:r>
              <a:rPr lang="tr-TR" sz="1800" dirty="0" err="1" smtClean="0">
                <a:solidFill>
                  <a:schemeClr val="tx2"/>
                </a:solidFill>
              </a:rPr>
              <a:t>receiver</a:t>
            </a:r>
            <a:r>
              <a:rPr lang="tr-TR" sz="1800" dirty="0" smtClean="0">
                <a:solidFill>
                  <a:schemeClr val="tx2"/>
                </a:solidFill>
              </a:rPr>
              <a:t>.</a:t>
            </a:r>
            <a:endParaRPr lang="en-US" sz="1800" dirty="0" smtClean="0">
              <a:solidFill>
                <a:schemeClr val="tx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728292510"/>
              </p:ext>
            </p:extLst>
          </p:nvPr>
        </p:nvGraphicFramePr>
        <p:xfrm>
          <a:off x="1572949" y="2127504"/>
          <a:ext cx="6047051" cy="1682496"/>
        </p:xfrm>
        <a:graphic>
          <a:graphicData uri="http://schemas.openxmlformats.org/drawingml/2006/table">
            <a:tbl>
              <a:tblPr firstRow="1" firstCol="1" bandRow="1">
                <a:tableStyleId>{5940675A-B579-460E-94D1-54222C63F5DA}</a:tableStyleId>
              </a:tblPr>
              <a:tblGrid>
                <a:gridCol w="5105400"/>
                <a:gridCol w="941651"/>
              </a:tblGrid>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1"/>
                          </a:solidFill>
                          <a:latin typeface="+mj-lt"/>
                          <a:ea typeface="+mn-ea"/>
                          <a:cs typeface="+mn-cs"/>
                        </a:rPr>
                        <a:t>In the corridors at a height of 1.7m with 45º rotation</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1"/>
                          </a:solidFill>
                          <a:latin typeface="+mj-lt"/>
                          <a:ea typeface="+mn-ea"/>
                          <a:cs typeface="+mn-cs"/>
                        </a:rPr>
                        <a:t>(e.g., people who stand with a</a:t>
                      </a:r>
                      <a:r>
                        <a:rPr lang="en-US" sz="1600" kern="1200" baseline="0" dirty="0" smtClean="0">
                          <a:solidFill>
                            <a:schemeClr val="tx1"/>
                          </a:solidFill>
                          <a:latin typeface="+mj-lt"/>
                          <a:ea typeface="+mn-ea"/>
                          <a:cs typeface="+mn-cs"/>
                        </a:rPr>
                        <a:t> cell phone in hand</a:t>
                      </a:r>
                      <a:r>
                        <a:rPr lang="en-US" sz="1600" kern="1200" dirty="0" smtClean="0">
                          <a:solidFill>
                            <a:schemeClr val="tx1"/>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600" dirty="0" smtClean="0">
                          <a:solidFill>
                            <a:srgbClr val="00B0F0"/>
                          </a:solidFill>
                          <a:effectLst/>
                          <a:latin typeface="+mj-lt"/>
                          <a:ea typeface="Calibri"/>
                          <a:cs typeface="Times New Roman"/>
                        </a:rPr>
                        <a:t>D1-D12</a:t>
                      </a:r>
                      <a:endParaRPr lang="en-US" sz="1600" dirty="0">
                        <a:solidFill>
                          <a:srgbClr val="00B0F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1"/>
                          </a:solidFill>
                          <a:latin typeface="+mj-lt"/>
                          <a:ea typeface="+mn-ea"/>
                          <a:cs typeface="+mn-cs"/>
                        </a:rPr>
                        <a:t>On the top of chairs at a height of 0.95m with 45º rotation                           (i.e., people with a cell</a:t>
                      </a:r>
                      <a:r>
                        <a:rPr lang="en-US" sz="1600" kern="1200" baseline="0" dirty="0" smtClean="0">
                          <a:solidFill>
                            <a:schemeClr val="tx1"/>
                          </a:solidFill>
                          <a:latin typeface="+mj-lt"/>
                          <a:ea typeface="+mn-ea"/>
                          <a:cs typeface="+mn-cs"/>
                        </a:rPr>
                        <a:t> phone in hand</a:t>
                      </a:r>
                      <a:r>
                        <a:rPr lang="en-US" sz="1600" kern="1200" dirty="0" smtClean="0">
                          <a:solidFill>
                            <a:schemeClr val="tx1"/>
                          </a:solidFill>
                          <a:latin typeface="+mj-lt"/>
                          <a:ea typeface="+mn-ea"/>
                          <a:cs typeface="+mn-cs"/>
                        </a:rPr>
                        <a:t>)</a:t>
                      </a:r>
                      <a:endParaRPr lang="en-US" sz="1600" kern="1200" dirty="0">
                        <a:solidFill>
                          <a:srgbClr val="FF0000"/>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rgbClr val="FF0000"/>
                          </a:solidFill>
                          <a:effectLst/>
                          <a:latin typeface="+mj-lt"/>
                          <a:ea typeface="Calibri"/>
                          <a:cs typeface="Times New Roman"/>
                        </a:rPr>
                        <a:t>D13-D18</a:t>
                      </a:r>
                      <a:endParaRPr lang="en-US" sz="1600" dirty="0">
                        <a:solidFill>
                          <a:srgbClr val="FF000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1"/>
                          </a:solidFill>
                          <a:latin typeface="+mj-lt"/>
                          <a:ea typeface="+mn-ea"/>
                          <a:cs typeface="+mn-cs"/>
                        </a:rPr>
                        <a:t>On the top of chairs at a height of 1.1m with 45º rotation</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1"/>
                          </a:solidFill>
                          <a:latin typeface="+mj-lt"/>
                          <a:ea typeface="+mn-ea"/>
                          <a:cs typeface="+mn-cs"/>
                        </a:rPr>
                        <a:t>(e.g., people who sit with a</a:t>
                      </a:r>
                      <a:r>
                        <a:rPr lang="en-US" sz="1600" kern="1200" baseline="0" dirty="0" smtClean="0">
                          <a:solidFill>
                            <a:schemeClr val="tx1"/>
                          </a:solidFill>
                          <a:latin typeface="+mj-lt"/>
                          <a:ea typeface="+mn-ea"/>
                          <a:cs typeface="+mn-cs"/>
                        </a:rPr>
                        <a:t> cell phone in hand to his/her ear</a:t>
                      </a:r>
                      <a:r>
                        <a:rPr lang="en-US" sz="1600" kern="1200" dirty="0" smtClean="0">
                          <a:solidFill>
                            <a:schemeClr val="tx1"/>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600" dirty="0" smtClean="0">
                          <a:solidFill>
                            <a:schemeClr val="accent1"/>
                          </a:solidFill>
                          <a:effectLst/>
                          <a:latin typeface="+mj-lt"/>
                        </a:rPr>
                        <a:t>D19-D24</a:t>
                      </a:r>
                      <a:endParaRPr lang="en-US" sz="1600" dirty="0">
                        <a:solidFill>
                          <a:schemeClr val="accent1"/>
                        </a:solidFill>
                        <a:effectLst/>
                        <a:latin typeface="+mj-lt"/>
                        <a:ea typeface="Calibri"/>
                        <a:cs typeface="Times New Roman"/>
                      </a:endParaRPr>
                    </a:p>
                  </a:txBody>
                  <a:tcPr marL="68580" marR="68580" marT="0" marB="0"/>
                </a:tc>
              </a:tr>
            </a:tbl>
          </a:graphicData>
        </a:graphic>
      </p:graphicFrame>
      <p:pic>
        <p:nvPicPr>
          <p:cNvPr id="28676" name="Picture 4" descr="D:\OZYEGIN UNIVERSITY\S005827\Ph.D. Works\IEEE 802.15 WPANTM\PureLiFi Ltd\Office Environments\Scenario Figures\Location of Detectors-Office-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56" y="4038600"/>
            <a:ext cx="3328944"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3855720" y="4876800"/>
            <a:ext cx="182880" cy="182880"/>
          </a:xfrm>
          <a:prstGeom prst="rect">
            <a:avLst/>
          </a:prstGeom>
          <a:noFill/>
          <a:ln w="19050" cap="flat" cmpd="sng" algn="ctr">
            <a:solidFill>
              <a:schemeClr val="accent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4038600" y="4953000"/>
            <a:ext cx="182880" cy="182880"/>
          </a:xfrm>
          <a:prstGeom prst="rect">
            <a:avLst/>
          </a:prstGeom>
          <a:noFill/>
          <a:ln w="190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7" name="Straight Arrow Connector 16"/>
          <p:cNvCxnSpPr/>
          <p:nvPr/>
        </p:nvCxnSpPr>
        <p:spPr bwMode="auto">
          <a:xfrm flipH="1" flipV="1">
            <a:off x="2146935" y="4343400"/>
            <a:ext cx="1737360" cy="533400"/>
          </a:xfrm>
          <a:prstGeom prst="straightConnector1">
            <a:avLst/>
          </a:prstGeom>
          <a:solidFill>
            <a:schemeClr val="accent1"/>
          </a:solidFill>
          <a:ln w="19050" cap="flat" cmpd="sng" algn="ctr">
            <a:solidFill>
              <a:schemeClr val="accent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H="1">
            <a:off x="2101215" y="5135880"/>
            <a:ext cx="1937385" cy="762000"/>
          </a:xfrm>
          <a:prstGeom prst="straightConnector1">
            <a:avLst/>
          </a:prstGeom>
          <a:solidFill>
            <a:schemeClr val="accent1"/>
          </a:solidFill>
          <a:ln w="1905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1143000" y="4191000"/>
            <a:ext cx="1110615" cy="276999"/>
          </a:xfrm>
          <a:prstGeom prst="rect">
            <a:avLst/>
          </a:prstGeom>
          <a:noFill/>
        </p:spPr>
        <p:txBody>
          <a:bodyPr wrap="square" rtlCol="0">
            <a:spAutoFit/>
          </a:bodyPr>
          <a:lstStyle/>
          <a:p>
            <a:pPr algn="ctr"/>
            <a:r>
              <a:rPr lang="en-US" dirty="0" smtClean="0"/>
              <a:t>Height: 1.1m</a:t>
            </a:r>
            <a:endParaRPr lang="en-US" dirty="0"/>
          </a:p>
        </p:txBody>
      </p:sp>
      <p:sp>
        <p:nvSpPr>
          <p:cNvPr id="33" name="TextBox 32"/>
          <p:cNvSpPr txBox="1"/>
          <p:nvPr/>
        </p:nvSpPr>
        <p:spPr>
          <a:xfrm>
            <a:off x="1099185" y="5759380"/>
            <a:ext cx="1110615" cy="276999"/>
          </a:xfrm>
          <a:prstGeom prst="rect">
            <a:avLst/>
          </a:prstGeom>
          <a:noFill/>
        </p:spPr>
        <p:txBody>
          <a:bodyPr wrap="square" rtlCol="0">
            <a:spAutoFit/>
          </a:bodyPr>
          <a:lstStyle/>
          <a:p>
            <a:pPr algn="ctr"/>
            <a:r>
              <a:rPr lang="en-US" dirty="0" smtClean="0"/>
              <a:t>Height: 0.95m</a:t>
            </a:r>
            <a:endParaRPr lang="en-US" dirty="0"/>
          </a:p>
        </p:txBody>
      </p:sp>
    </p:spTree>
    <p:extLst>
      <p:ext uri="{BB962C8B-B14F-4D97-AF65-F5344CB8AC3E}">
        <p14:creationId xmlns:p14="http://schemas.microsoft.com/office/powerpoint/2010/main" val="115124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22</a:t>
            </a:fld>
            <a:endParaRPr lang="en-GB" altLang="en-US"/>
          </a:p>
        </p:txBody>
      </p:sp>
      <p:sp>
        <p:nvSpPr>
          <p:cNvPr id="12" name="Rectangle 2"/>
          <p:cNvSpPr txBox="1">
            <a:spLocks noChangeArrowheads="1"/>
          </p:cNvSpPr>
          <p:nvPr/>
        </p:nvSpPr>
        <p:spPr>
          <a:xfrm>
            <a:off x="685800"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CIR</a:t>
            </a:r>
            <a:r>
              <a:rPr lang="en-US" sz="3200" b="1" dirty="0">
                <a:solidFill>
                  <a:srgbClr val="0070C0"/>
                </a:solidFill>
              </a:rPr>
              <a:t> </a:t>
            </a:r>
            <a:r>
              <a:rPr lang="en-US" sz="3200" b="1" dirty="0" smtClean="0">
                <a:solidFill>
                  <a:srgbClr val="0070C0"/>
                </a:solidFill>
              </a:rPr>
              <a:t>Results (Effect of Rotation)</a:t>
            </a:r>
            <a:endParaRPr lang="en-CA" b="1" dirty="0" smtClean="0">
              <a:solidFill>
                <a:srgbClr val="80B4CE"/>
              </a:solidFill>
              <a:effectLst>
                <a:outerShdw blurRad="38100" dist="38100" dir="2700000" algn="tl">
                  <a:srgbClr val="000000">
                    <a:alpha val="43137"/>
                  </a:srgbClr>
                </a:outerShdw>
              </a:effectLst>
            </a:endParaRPr>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68" y="1600200"/>
            <a:ext cx="299313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327" y="1600200"/>
            <a:ext cx="295067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600200"/>
            <a:ext cx="302133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539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23</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Channel Characteristics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4172374628"/>
              </p:ext>
            </p:extLst>
          </p:nvPr>
        </p:nvGraphicFramePr>
        <p:xfrm>
          <a:off x="1066800" y="1447800"/>
          <a:ext cx="1828800" cy="4263390"/>
        </p:xfrm>
        <a:graphic>
          <a:graphicData uri="http://schemas.openxmlformats.org/drawingml/2006/table">
            <a:tbl>
              <a:tblPr firstRow="1" firstCol="1" bandRow="1">
                <a:tableStyleId>{5940675A-B579-460E-94D1-54222C63F5DA}</a:tableStyleId>
              </a:tblPr>
              <a:tblGrid>
                <a:gridCol w="457200"/>
                <a:gridCol w="685800"/>
                <a:gridCol w="685800"/>
              </a:tblGrid>
              <a:tr h="320040">
                <a:tc>
                  <a:txBody>
                    <a:bodyPr/>
                    <a:lstStyle/>
                    <a:p>
                      <a:pPr marL="0" marR="0" algn="r">
                        <a:lnSpc>
                          <a:spcPct val="115000"/>
                        </a:lnSpc>
                        <a:spcBef>
                          <a:spcPts val="0"/>
                        </a:spcBef>
                        <a:spcAft>
                          <a:spcPts val="0"/>
                        </a:spcAft>
                      </a:pPr>
                      <a:endParaRPr lang="en-US" sz="600" dirty="0" smtClean="0">
                        <a:effectLst/>
                        <a:latin typeface="+mj-lt"/>
                      </a:endParaRPr>
                    </a:p>
                    <a:p>
                      <a:pPr marL="0" marR="0" algn="r">
                        <a:lnSpc>
                          <a:spcPct val="115000"/>
                        </a:lnSpc>
                        <a:spcBef>
                          <a:spcPts val="0"/>
                        </a:spcBef>
                        <a:spcAft>
                          <a:spcPts val="0"/>
                        </a:spcAft>
                      </a:pPr>
                      <a:r>
                        <a:rPr lang="en-US" sz="600" dirty="0" smtClean="0">
                          <a:effectLst/>
                          <a:latin typeface="+mj-lt"/>
                        </a:rPr>
                        <a:t>     </a:t>
                      </a:r>
                      <a:endParaRPr lang="en-US" sz="900" dirty="0">
                        <a:effectLst/>
                        <a:latin typeface="+mj-lt"/>
                      </a:endParaRPr>
                    </a:p>
                    <a:p>
                      <a:pPr marL="0" marR="0">
                        <a:lnSpc>
                          <a:spcPct val="115000"/>
                        </a:lnSpc>
                        <a:spcBef>
                          <a:spcPts val="0"/>
                        </a:spcBef>
                        <a:spcAft>
                          <a:spcPts val="0"/>
                        </a:spcAft>
                      </a:pPr>
                      <a:r>
                        <a:rPr lang="en-US" sz="6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800" dirty="0" smtClean="0">
                          <a:effectLst/>
                          <a:latin typeface="+mj-lt"/>
                        </a:rPr>
                        <a:t>            (</a:t>
                      </a:r>
                      <a:r>
                        <a:rPr lang="en-US" sz="800" dirty="0">
                          <a:effectLst/>
                          <a:latin typeface="+mj-lt"/>
                        </a:rPr>
                        <a:t>ns)</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13.72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9.87×10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16.72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7.04×10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17.04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8.97×10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14.53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1.28×10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15.26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9.07×10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15.91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9.86×10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17.81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8.86×10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D8</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17.24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14.18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9.25×10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14.88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1.18×10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16.61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9.73×10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16.31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1.07×10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15.09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8.87×10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15.81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9.31×10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D15</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16.68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5.67×10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14.21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1.02×10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16.05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6.62×10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D18</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16.47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9.26×10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14.35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14.86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8.84×10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18.36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7.22×10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16.77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6.76×10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16.55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7.12×10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57734">
                <a:tc>
                  <a:txBody>
                    <a:bodyPr/>
                    <a:lstStyle/>
                    <a:p>
                      <a:pPr marL="0" marR="0" algn="ctr">
                        <a:lnSpc>
                          <a:spcPct val="115000"/>
                        </a:lnSpc>
                        <a:spcBef>
                          <a:spcPts val="0"/>
                        </a:spcBef>
                        <a:spcAft>
                          <a:spcPts val="0"/>
                        </a:spcAft>
                      </a:pPr>
                      <a:r>
                        <a:rPr lang="en-US" sz="900" b="1" dirty="0">
                          <a:effectLst/>
                          <a:latin typeface="+mj-lt"/>
                        </a:rPr>
                        <a:t>D24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17.10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8.26×10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Ave</a:t>
                      </a:r>
                      <a:endParaRPr lang="en-US" sz="900" b="1" dirty="0">
                        <a:effectLst/>
                        <a:latin typeface="+mj-lt"/>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15.93</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9.08</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-4</a:t>
                      </a:r>
                      <a:endParaRPr lang="en-US" sz="900" kern="1200" dirty="0">
                        <a:solidFill>
                          <a:schemeClr val="tx1"/>
                        </a:solidFill>
                        <a:effectLst/>
                        <a:latin typeface="Times New Roman"/>
                        <a:ea typeface="Calibri"/>
                        <a:cs typeface="Times New Roman"/>
                      </a:endParaRPr>
                    </a:p>
                  </a:txBody>
                  <a:tcPr marL="68580" marR="68580" marT="0" marB="0"/>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06670311"/>
              </p:ext>
            </p:extLst>
          </p:nvPr>
        </p:nvGraphicFramePr>
        <p:xfrm>
          <a:off x="1600200" y="1447800"/>
          <a:ext cx="342900" cy="228600"/>
        </p:xfrm>
        <a:graphic>
          <a:graphicData uri="http://schemas.openxmlformats.org/presentationml/2006/ole">
            <mc:AlternateContent xmlns:mc="http://schemas.openxmlformats.org/markup-compatibility/2006">
              <mc:Choice xmlns:v="urn:schemas-microsoft-com:vml" Requires="v">
                <p:oleObj spid="_x0000_s30164" name="Equation" r:id="rId4" imgW="342751" imgH="228501" progId="Equation.DSMT4">
                  <p:embed/>
                </p:oleObj>
              </mc:Choice>
              <mc:Fallback>
                <p:oleObj name="Equation" r:id="rId4" imgW="342751"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47800"/>
                        <a:ext cx="342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3063709"/>
              </p:ext>
            </p:extLst>
          </p:nvPr>
        </p:nvGraphicFramePr>
        <p:xfrm>
          <a:off x="2447925" y="1447800"/>
          <a:ext cx="219075" cy="228600"/>
        </p:xfrm>
        <a:graphic>
          <a:graphicData uri="http://schemas.openxmlformats.org/presentationml/2006/ole">
            <mc:AlternateContent xmlns:mc="http://schemas.openxmlformats.org/markup-compatibility/2006">
              <mc:Choice xmlns:v="urn:schemas-microsoft-com:vml" Requires="v">
                <p:oleObj spid="_x0000_s30165" name="Equation" r:id="rId6" imgW="215806" imgH="228501" progId="Equation.DSMT4">
                  <p:embed/>
                </p:oleObj>
              </mc:Choice>
              <mc:Fallback>
                <p:oleObj name="Equation" r:id="rId6" imgW="215806"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7925" y="14478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200400" y="1447800"/>
            <a:ext cx="5105400" cy="3600986"/>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In the previous simulations, detectors were pointed toward the luminaries. In the current simulations, detectors are rotated with a 45</a:t>
            </a:r>
            <a:r>
              <a:rPr lang="en-US" sz="1800" dirty="0"/>
              <a:t>º</a:t>
            </a:r>
            <a:r>
              <a:rPr lang="en-US" sz="1800" dirty="0" smtClean="0"/>
              <a:t>. </a:t>
            </a:r>
          </a:p>
          <a:p>
            <a:pPr marL="342900" lvl="1" indent="-342900" algn="just">
              <a:spcAft>
                <a:spcPts val="1200"/>
              </a:spcAft>
              <a:buClr>
                <a:srgbClr val="3366CC"/>
              </a:buClr>
              <a:buSzPct val="150000"/>
              <a:buFont typeface="Courier New" pitchFamily="49" charset="0"/>
              <a:buChar char="o"/>
              <a:defRPr/>
            </a:pPr>
            <a:r>
              <a:rPr lang="en-US" sz="1800" dirty="0">
                <a:solidFill>
                  <a:schemeClr val="tx2"/>
                </a:solidFill>
              </a:rPr>
              <a:t>With respect to the previous case, channel DC gain </a:t>
            </a:r>
            <a:r>
              <a:rPr lang="en-US" sz="1800" dirty="0"/>
              <a:t>decreases</a:t>
            </a:r>
            <a:r>
              <a:rPr lang="en-US" sz="1800" dirty="0">
                <a:solidFill>
                  <a:schemeClr val="tx2"/>
                </a:solidFill>
              </a:rPr>
              <a:t> (</a:t>
            </a:r>
            <a:r>
              <a:rPr lang="en-US" sz="1800" dirty="0" smtClean="0">
                <a:solidFill>
                  <a:schemeClr val="tx2"/>
                </a:solidFill>
              </a:rPr>
              <a:t>avg. </a:t>
            </a:r>
            <a:r>
              <a:rPr lang="en-US" sz="1800" dirty="0" smtClean="0"/>
              <a:t>15.9%). </a:t>
            </a:r>
            <a:r>
              <a:rPr lang="en-US" sz="1800" dirty="0">
                <a:solidFill>
                  <a:schemeClr val="tx2"/>
                </a:solidFill>
              </a:rPr>
              <a:t>This decrease </a:t>
            </a:r>
            <a:r>
              <a:rPr lang="en-US" sz="1800" dirty="0"/>
              <a:t>is a result </a:t>
            </a:r>
            <a:r>
              <a:rPr lang="en-US" sz="1800" dirty="0">
                <a:solidFill>
                  <a:schemeClr val="tx2"/>
                </a:solidFill>
              </a:rPr>
              <a:t>of rotation since the detector is not pointed towards the source.</a:t>
            </a:r>
          </a:p>
          <a:p>
            <a:pPr marL="342900" lvl="1" indent="-342900" algn="just">
              <a:spcAft>
                <a:spcPts val="1200"/>
              </a:spcAft>
              <a:buClr>
                <a:srgbClr val="3366CC"/>
              </a:buClr>
              <a:buSzPct val="150000"/>
              <a:buFont typeface="Courier New" pitchFamily="49" charset="0"/>
              <a:buChar char="o"/>
              <a:defRPr/>
            </a:pPr>
            <a:r>
              <a:rPr lang="en-US" sz="1800" dirty="0">
                <a:solidFill>
                  <a:schemeClr val="tx2"/>
                </a:solidFill>
              </a:rPr>
              <a:t>With respect to the previous case, RMS delay spread </a:t>
            </a:r>
            <a:r>
              <a:rPr lang="en-US" sz="1800" dirty="0"/>
              <a:t>increases</a:t>
            </a:r>
            <a:r>
              <a:rPr lang="en-US" sz="1800" dirty="0">
                <a:solidFill>
                  <a:schemeClr val="tx2"/>
                </a:solidFill>
              </a:rPr>
              <a:t> (avg. </a:t>
            </a:r>
            <a:r>
              <a:rPr lang="en-US" sz="1800" dirty="0" smtClean="0"/>
              <a:t>13.1%</a:t>
            </a:r>
            <a:r>
              <a:rPr lang="en-US" sz="1800" dirty="0" smtClean="0">
                <a:solidFill>
                  <a:schemeClr val="tx2"/>
                </a:solidFill>
              </a:rPr>
              <a:t>) </a:t>
            </a:r>
            <a:r>
              <a:rPr lang="en-US" sz="1800" dirty="0">
                <a:solidFill>
                  <a:schemeClr val="tx2"/>
                </a:solidFill>
              </a:rPr>
              <a:t>due to additional multipath as a result of </a:t>
            </a:r>
            <a:r>
              <a:rPr lang="en-US" sz="1800" dirty="0" smtClean="0">
                <a:solidFill>
                  <a:schemeClr val="tx2"/>
                </a:solidFill>
              </a:rPr>
              <a:t>rotation.</a:t>
            </a:r>
            <a:endParaRPr lang="en-US" sz="1800" dirty="0"/>
          </a:p>
          <a:p>
            <a:pPr marL="342900" indent="-342900" algn="just">
              <a:spcAft>
                <a:spcPts val="1200"/>
              </a:spcAft>
              <a:buClr>
                <a:srgbClr val="3366CC"/>
              </a:buClr>
              <a:buSzPct val="150000"/>
              <a:buFont typeface="Courier New" pitchFamily="49" charset="0"/>
              <a:buChar char="o"/>
              <a:defRPr/>
            </a:pPr>
            <a:endParaRPr lang="en-US" sz="18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3697459339"/>
              </p:ext>
            </p:extLst>
          </p:nvPr>
        </p:nvGraphicFramePr>
        <p:xfrm>
          <a:off x="1136650" y="5791200"/>
          <a:ext cx="1743075" cy="250825"/>
        </p:xfrm>
        <a:graphic>
          <a:graphicData uri="http://schemas.openxmlformats.org/presentationml/2006/ole">
            <mc:AlternateContent xmlns:mc="http://schemas.openxmlformats.org/markup-compatibility/2006">
              <mc:Choice xmlns:v="urn:schemas-microsoft-com:vml" Requires="v">
                <p:oleObj spid="_x0000_s30166" name="Equation" r:id="rId8" imgW="1625400" imgH="228600" progId="Equation.DSMT4">
                  <p:embed/>
                </p:oleObj>
              </mc:Choice>
              <mc:Fallback>
                <p:oleObj name="Equation" r:id="rId8" imgW="1625400" imgH="228600" progId="Equation.DSMT4">
                  <p:embed/>
                  <p:pic>
                    <p:nvPicPr>
                      <p:cNvPr id="0" name="Object 19"/>
                      <p:cNvPicPr>
                        <a:picLocks noChangeAspect="1" noChangeArrowheads="1"/>
                      </p:cNvPicPr>
                      <p:nvPr/>
                    </p:nvPicPr>
                    <p:blipFill>
                      <a:blip r:embed="rId9"/>
                      <a:srcRect/>
                      <a:stretch>
                        <a:fillRect/>
                      </a:stretch>
                    </p:blipFill>
                    <p:spPr bwMode="auto">
                      <a:xfrm>
                        <a:off x="1136650" y="5791200"/>
                        <a:ext cx="1743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00447380"/>
              </p:ext>
            </p:extLst>
          </p:nvPr>
        </p:nvGraphicFramePr>
        <p:xfrm>
          <a:off x="1147763" y="6091238"/>
          <a:ext cx="1801812" cy="255587"/>
        </p:xfrm>
        <a:graphic>
          <a:graphicData uri="http://schemas.openxmlformats.org/presentationml/2006/ole">
            <mc:AlternateContent xmlns:mc="http://schemas.openxmlformats.org/markup-compatibility/2006">
              <mc:Choice xmlns:v="urn:schemas-microsoft-com:vml" Requires="v">
                <p:oleObj spid="_x0000_s30167" name="Equation" r:id="rId10" imgW="1854000" imgH="241200" progId="Equation.DSMT4">
                  <p:embed/>
                </p:oleObj>
              </mc:Choice>
              <mc:Fallback>
                <p:oleObj name="Equation" r:id="rId10" imgW="1854000" imgH="241200" progId="Equation.DSMT4">
                  <p:embed/>
                  <p:pic>
                    <p:nvPicPr>
                      <p:cNvPr id="0" name="Object 20"/>
                      <p:cNvPicPr>
                        <a:picLocks noChangeAspect="1" noChangeArrowheads="1"/>
                      </p:cNvPicPr>
                      <p:nvPr/>
                    </p:nvPicPr>
                    <p:blipFill>
                      <a:blip r:embed="rId11"/>
                      <a:srcRect/>
                      <a:stretch>
                        <a:fillRect/>
                      </a:stretch>
                    </p:blipFill>
                    <p:spPr bwMode="auto">
                      <a:xfrm>
                        <a:off x="1147763" y="6091238"/>
                        <a:ext cx="180181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4989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24</a:t>
            </a:fld>
            <a:endParaRPr lang="en-GB" altLang="en-US"/>
          </a:p>
        </p:txBody>
      </p:sp>
      <p:sp>
        <p:nvSpPr>
          <p:cNvPr id="11" name="TextBox 7"/>
          <p:cNvSpPr txBox="1"/>
          <p:nvPr/>
        </p:nvSpPr>
        <p:spPr>
          <a:xfrm>
            <a:off x="914401" y="1392237"/>
            <a:ext cx="72389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We consider a living room with table, </a:t>
            </a:r>
            <a:r>
              <a:rPr lang="en-US" sz="1800" dirty="0">
                <a:solidFill>
                  <a:schemeClr val="tx2"/>
                </a:solidFill>
              </a:rPr>
              <a:t>chairs, </a:t>
            </a:r>
            <a:r>
              <a:rPr lang="en-US" sz="1800" dirty="0" smtClean="0">
                <a:solidFill>
                  <a:schemeClr val="tx2"/>
                </a:solidFill>
              </a:rPr>
              <a:t>couch </a:t>
            </a:r>
            <a:r>
              <a:rPr lang="en-US" sz="1800" dirty="0">
                <a:solidFill>
                  <a:schemeClr val="tx2"/>
                </a:solidFill>
              </a:rPr>
              <a:t>and </a:t>
            </a:r>
            <a:r>
              <a:rPr lang="en-US" sz="1800" dirty="0" smtClean="0">
                <a:solidFill>
                  <a:schemeClr val="tx2"/>
                </a:solidFill>
              </a:rPr>
              <a:t>coffee table.</a:t>
            </a:r>
            <a:endParaRPr lang="en-US" sz="500" dirty="0" smtClean="0">
              <a:solidFill>
                <a:srgbClr val="0070C0"/>
              </a:solidFill>
            </a:endParaRPr>
          </a:p>
        </p:txBody>
      </p:sp>
      <p:pic>
        <p:nvPicPr>
          <p:cNvPr id="18435" name="Picture 3" descr="D:\OZYEGIN UNIVERSITY\S005827\Ph.D. Works\IEEE 802.15 WPANTM\PureLiFi Ltd\Home Wireless\Scenario Figures\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00"/>
            <a:ext cx="5220898" cy="388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a:solidFill>
                  <a:srgbClr val="0070C0"/>
                </a:solidFill>
              </a:rPr>
              <a:t>Simulation Scenario </a:t>
            </a:r>
            <a:r>
              <a:rPr lang="en-US" sz="3200" b="1" dirty="0" smtClean="0">
                <a:solidFill>
                  <a:srgbClr val="0070C0"/>
                </a:solidFill>
              </a:rPr>
              <a:t>2: Home</a:t>
            </a:r>
            <a:endParaRPr lang="en-CA" b="1" dirty="0" smtClean="0">
              <a:solidFill>
                <a:srgbClr val="80B4C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3749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25</a:t>
            </a:fld>
            <a:endParaRPr lang="en-GB" altLang="en-US"/>
          </a:p>
        </p:txBody>
      </p:sp>
      <p:graphicFrame>
        <p:nvGraphicFramePr>
          <p:cNvPr id="3" name="Table 2"/>
          <p:cNvGraphicFramePr>
            <a:graphicFrameLocks noGrp="1"/>
          </p:cNvGraphicFramePr>
          <p:nvPr>
            <p:extLst>
              <p:ext uri="{D42A27DB-BD31-4B8C-83A1-F6EECF244321}">
                <p14:modId xmlns:p14="http://schemas.microsoft.com/office/powerpoint/2010/main" val="3658487380"/>
              </p:ext>
            </p:extLst>
          </p:nvPr>
        </p:nvGraphicFramePr>
        <p:xfrm>
          <a:off x="1219200" y="1687068"/>
          <a:ext cx="6400800" cy="3189732"/>
        </p:xfrm>
        <a:graphic>
          <a:graphicData uri="http://schemas.openxmlformats.org/drawingml/2006/table">
            <a:tbl>
              <a:tblPr firstRow="1" firstCol="1" bandRow="1">
                <a:tableStyleId>{5940675A-B579-460E-94D1-54222C63F5DA}</a:tableStyleId>
              </a:tblPr>
              <a:tblGrid>
                <a:gridCol w="2895600"/>
                <a:gridCol w="3505200"/>
              </a:tblGrid>
              <a:tr h="0">
                <a:tc>
                  <a:txBody>
                    <a:bodyPr/>
                    <a:lstStyle/>
                    <a:p>
                      <a:pPr marL="0" marR="0">
                        <a:lnSpc>
                          <a:spcPct val="115000"/>
                        </a:lnSpc>
                        <a:spcBef>
                          <a:spcPts val="0"/>
                        </a:spcBef>
                        <a:spcAft>
                          <a:spcPts val="0"/>
                        </a:spcAft>
                      </a:pPr>
                      <a:r>
                        <a:rPr lang="en-US" sz="1400" b="1" dirty="0">
                          <a:effectLst/>
                          <a:latin typeface="+mj-lt"/>
                        </a:rPr>
                        <a:t>Materials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Walls: Plaster</a:t>
                      </a:r>
                    </a:p>
                    <a:p>
                      <a:pPr marL="0" marR="0">
                        <a:lnSpc>
                          <a:spcPct val="115000"/>
                        </a:lnSpc>
                        <a:spcBef>
                          <a:spcPts val="0"/>
                        </a:spcBef>
                        <a:spcAft>
                          <a:spcPts val="0"/>
                        </a:spcAft>
                      </a:pPr>
                      <a:r>
                        <a:rPr lang="en-US" sz="1400" dirty="0">
                          <a:effectLst/>
                          <a:latin typeface="+mj-lt"/>
                        </a:rPr>
                        <a:t>Ceiling: Plaster</a:t>
                      </a:r>
                    </a:p>
                    <a:p>
                      <a:pPr marL="0" marR="0">
                        <a:lnSpc>
                          <a:spcPct val="115000"/>
                        </a:lnSpc>
                        <a:spcBef>
                          <a:spcPts val="0"/>
                        </a:spcBef>
                        <a:spcAft>
                          <a:spcPts val="0"/>
                        </a:spcAft>
                      </a:pPr>
                      <a:r>
                        <a:rPr lang="en-US" sz="1400" dirty="0">
                          <a:effectLst/>
                          <a:latin typeface="+mj-lt"/>
                        </a:rPr>
                        <a:t>Floor: </a:t>
                      </a:r>
                      <a:r>
                        <a:rPr lang="en-US" sz="1400" dirty="0" smtClean="0">
                          <a:effectLst/>
                          <a:latin typeface="+mj-lt"/>
                        </a:rPr>
                        <a:t>Pinewood</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Room size</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6m × 6m × 3m </a:t>
                      </a:r>
                      <a:endParaRPr lang="en-US" sz="1400" dirty="0">
                        <a:effectLst/>
                        <a:latin typeface="+mj-lt"/>
                      </a:endParaRP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Objects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Table with</a:t>
                      </a:r>
                      <a:r>
                        <a:rPr lang="en-US" sz="1400" baseline="0" dirty="0" smtClean="0">
                          <a:effectLst/>
                          <a:latin typeface="+mj-lt"/>
                        </a:rPr>
                        <a:t> </a:t>
                      </a:r>
                      <a:r>
                        <a:rPr lang="en-US" sz="1400" dirty="0" smtClean="0">
                          <a:effectLst/>
                          <a:latin typeface="+mj-lt"/>
                        </a:rPr>
                        <a:t>4 chairs</a:t>
                      </a:r>
                      <a:endParaRPr lang="en-US" sz="1400" dirty="0">
                        <a:effectLst/>
                        <a:latin typeface="+mj-lt"/>
                      </a:endParaRPr>
                    </a:p>
                    <a:p>
                      <a:pPr marL="0" marR="0">
                        <a:lnSpc>
                          <a:spcPct val="115000"/>
                        </a:lnSpc>
                        <a:spcBef>
                          <a:spcPts val="0"/>
                        </a:spcBef>
                        <a:spcAft>
                          <a:spcPts val="0"/>
                        </a:spcAft>
                      </a:pPr>
                      <a:r>
                        <a:rPr lang="en-US" sz="1400" dirty="0" smtClean="0">
                          <a:effectLst/>
                          <a:latin typeface="+mj-lt"/>
                        </a:rPr>
                        <a:t>Couch</a:t>
                      </a:r>
                      <a:endParaRPr lang="en-US" sz="1400" dirty="0">
                        <a:effectLst/>
                        <a:latin typeface="+mj-lt"/>
                      </a:endParaRPr>
                    </a:p>
                    <a:p>
                      <a:pPr marL="0" marR="0">
                        <a:lnSpc>
                          <a:spcPct val="115000"/>
                        </a:lnSpc>
                        <a:spcBef>
                          <a:spcPts val="0"/>
                        </a:spcBef>
                        <a:spcAft>
                          <a:spcPts val="0"/>
                        </a:spcAft>
                      </a:pPr>
                      <a:r>
                        <a:rPr lang="en-US" sz="1400" dirty="0" smtClean="0">
                          <a:effectLst/>
                          <a:latin typeface="+mj-lt"/>
                        </a:rPr>
                        <a:t>Coffee table</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rPr>
                        <a:t>Object Specifications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kern="1200" dirty="0">
                          <a:solidFill>
                            <a:schemeClr val="tx1"/>
                          </a:solidFill>
                          <a:effectLst/>
                          <a:latin typeface="+mj-lt"/>
                          <a:ea typeface="+mn-ea"/>
                          <a:cs typeface="+mn-cs"/>
                        </a:rPr>
                        <a:t>Tables</a:t>
                      </a:r>
                      <a:r>
                        <a:rPr lang="en-US" sz="1400" kern="1200" dirty="0" smtClean="0">
                          <a:solidFill>
                            <a:schemeClr val="tx1"/>
                          </a:solidFill>
                          <a:effectLst/>
                          <a:latin typeface="+mj-lt"/>
                          <a:ea typeface="+mn-ea"/>
                          <a:cs typeface="+mn-cs"/>
                        </a:rPr>
                        <a:t>: Wooden with size of  2m × 1m × 0.9m </a:t>
                      </a:r>
                    </a:p>
                    <a:p>
                      <a:pPr marL="0" marR="0">
                        <a:lnSpc>
                          <a:spcPct val="115000"/>
                        </a:lnSpc>
                        <a:spcBef>
                          <a:spcPts val="0"/>
                        </a:spcBef>
                        <a:spcAft>
                          <a:spcPts val="0"/>
                        </a:spcAft>
                      </a:pPr>
                      <a:r>
                        <a:rPr lang="en-US" sz="1400" kern="1200" dirty="0" smtClean="0">
                          <a:solidFill>
                            <a:schemeClr val="tx1"/>
                          </a:solidFill>
                          <a:effectLst/>
                          <a:latin typeface="+mj-lt"/>
                          <a:ea typeface="+mn-ea"/>
                          <a:cs typeface="+mn-cs"/>
                        </a:rPr>
                        <a:t>Chairs: Wooden matched with table</a:t>
                      </a:r>
                    </a:p>
                    <a:p>
                      <a:pPr marL="0" marR="0" algn="l" defTabSz="914400" rtl="0" eaLnBrk="1" latinLnBrk="0" hangingPunct="1">
                        <a:lnSpc>
                          <a:spcPct val="115000"/>
                        </a:lnSpc>
                        <a:spcBef>
                          <a:spcPts val="0"/>
                        </a:spcBef>
                        <a:spcAft>
                          <a:spcPts val="0"/>
                        </a:spcAft>
                      </a:pPr>
                      <a:r>
                        <a:rPr lang="en-US" sz="1400" kern="1200" dirty="0" smtClean="0">
                          <a:solidFill>
                            <a:schemeClr val="tx1"/>
                          </a:solidFill>
                          <a:effectLst/>
                          <a:latin typeface="+mj-lt"/>
                          <a:ea typeface="+mn-ea"/>
                          <a:cs typeface="+mn-cs"/>
                        </a:rPr>
                        <a:t>Couch: Cotton</a:t>
                      </a:r>
                    </a:p>
                    <a:p>
                      <a:pPr marL="0" marR="0">
                        <a:lnSpc>
                          <a:spcPct val="115000"/>
                        </a:lnSpc>
                        <a:spcBef>
                          <a:spcPts val="0"/>
                        </a:spcBef>
                        <a:spcAft>
                          <a:spcPts val="0"/>
                        </a:spcAft>
                      </a:pPr>
                      <a:r>
                        <a:rPr lang="en-US" sz="1400" kern="1200" dirty="0" smtClean="0">
                          <a:solidFill>
                            <a:schemeClr val="tx1"/>
                          </a:solidFill>
                          <a:effectLst/>
                          <a:latin typeface="+mj-lt"/>
                          <a:ea typeface="+mn-ea"/>
                          <a:cs typeface="+mn-cs"/>
                        </a:rPr>
                        <a:t>Coffee table: Glass</a:t>
                      </a:r>
                      <a:endParaRPr lang="en-US" sz="1400" kern="1200" dirty="0">
                        <a:solidFill>
                          <a:schemeClr val="tx1"/>
                        </a:solidFill>
                        <a:effectLst/>
                        <a:latin typeface="+mj-lt"/>
                        <a:ea typeface="+mn-ea"/>
                        <a:cs typeface="+mn-cs"/>
                      </a:endParaRP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luminaries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9</a:t>
                      </a:r>
                      <a:endParaRPr lang="en-US" sz="1400" dirty="0">
                        <a:effectLst/>
                        <a:latin typeface="+mj-lt"/>
                        <a:ea typeface="Calibri"/>
                        <a:cs typeface="Times New Roman"/>
                      </a:endParaRP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Input power per each luminary</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baseline="0" dirty="0" smtClean="0">
                          <a:effectLst/>
                          <a:latin typeface="+mj-lt"/>
                          <a:ea typeface="+mn-ea"/>
                          <a:cs typeface="+mn-cs"/>
                        </a:rPr>
                        <a:t>12 W</a:t>
                      </a:r>
                      <a:endParaRPr lang="en-US" sz="1400" dirty="0">
                        <a:effectLst/>
                        <a:latin typeface="+mj-lt"/>
                        <a:ea typeface="Calibri"/>
                        <a:cs typeface="Times New Roman"/>
                      </a:endParaRPr>
                    </a:p>
                  </a:txBody>
                  <a:tcPr marL="68580" marR="68580" marT="0" marB="0"/>
                </a:tc>
              </a:tr>
            </a:tbl>
          </a:graphicData>
        </a:graphic>
      </p:graphicFrame>
      <p:sp>
        <p:nvSpPr>
          <p:cNvPr id="7"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Simulation Parameters</a:t>
            </a:r>
            <a:endParaRPr lang="en-CA" sz="3200" b="1" dirty="0" smtClean="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8979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Light Source</a:t>
            </a:r>
            <a:r>
              <a:rPr lang="en-CA" sz="3200" dirty="0" smtClean="0"/>
              <a:t/>
            </a:r>
            <a:br>
              <a:rPr lang="en-CA" sz="3200" dirty="0" smtClean="0"/>
            </a:b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7" name="TextBox 7"/>
          <p:cNvSpPr txBox="1"/>
          <p:nvPr/>
        </p:nvSpPr>
        <p:spPr>
          <a:xfrm>
            <a:off x="723900" y="1324669"/>
            <a:ext cx="73151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In simulation study, we use the LED luminary </a:t>
            </a:r>
            <a:r>
              <a:rPr lang="en-US" sz="1800" dirty="0" smtClean="0">
                <a:solidFill>
                  <a:schemeClr val="tx2"/>
                </a:solidFill>
              </a:rPr>
              <a:t>“</a:t>
            </a:r>
            <a:r>
              <a:rPr lang="en-US" sz="1800" dirty="0">
                <a:solidFill>
                  <a:schemeClr val="tx2"/>
                </a:solidFill>
              </a:rPr>
              <a:t>CR6-800L</a:t>
            </a:r>
            <a:r>
              <a:rPr lang="en-US" sz="1800" dirty="0" smtClean="0">
                <a:solidFill>
                  <a:schemeClr val="tx2"/>
                </a:solidFill>
              </a:rPr>
              <a:t>” </a:t>
            </a:r>
            <a:r>
              <a:rPr lang="en-US" sz="1800" dirty="0">
                <a:solidFill>
                  <a:schemeClr val="tx2"/>
                </a:solidFill>
              </a:rPr>
              <a:t>from Cree </a:t>
            </a:r>
            <a:endParaRPr lang="en-US" sz="500" dirty="0">
              <a:solidFill>
                <a:srgbClr val="0070C0"/>
              </a:solidFill>
            </a:endParaRPr>
          </a:p>
        </p:txBody>
      </p:sp>
      <p:pic>
        <p:nvPicPr>
          <p:cNvPr id="10244" name="Picture 4" descr="D:\OZYEGIN UNIVERSITY\S005827\Ph.D. Works\IEEE 802.15 WPANTM\PureLiFi Ltd\Home Wireless\Source-Home\Source-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475" y="1905000"/>
            <a:ext cx="3124200" cy="23444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5197475" y="4268536"/>
            <a:ext cx="3505200" cy="276999"/>
          </a:xfrm>
          <a:prstGeom prst="rect">
            <a:avLst/>
          </a:prstGeom>
          <a:noFill/>
        </p:spPr>
        <p:txBody>
          <a:bodyPr wrap="square">
            <a:spAutoFit/>
          </a:bodyPr>
          <a:lstStyle/>
          <a:p>
            <a:pPr algn="ctr">
              <a:buClr>
                <a:srgbClr val="3366CC"/>
              </a:buClr>
              <a:buSzPct val="150000"/>
              <a:defRPr/>
            </a:pPr>
            <a:r>
              <a:rPr lang="en-US" dirty="0" smtClean="0"/>
              <a:t>Simulated emission </a:t>
            </a:r>
            <a:r>
              <a:rPr lang="en-US" dirty="0"/>
              <a:t>p</a:t>
            </a:r>
            <a:r>
              <a:rPr lang="en-US" dirty="0" smtClean="0"/>
              <a:t>attern in </a:t>
            </a:r>
            <a:r>
              <a:rPr lang="en-US" dirty="0" err="1" smtClean="0"/>
              <a:t>Zemax</a:t>
            </a:r>
            <a:endParaRPr lang="en-US" dirty="0" smtClean="0"/>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62112"/>
            <a:ext cx="3662775" cy="459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200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27</a:t>
            </a:fld>
            <a:endParaRPr lang="en-GB" altLang="en-US"/>
          </a:p>
        </p:txBody>
      </p:sp>
      <p:sp>
        <p:nvSpPr>
          <p:cNvPr id="10" name="TextBox 7"/>
          <p:cNvSpPr txBox="1"/>
          <p:nvPr/>
        </p:nvSpPr>
        <p:spPr>
          <a:xfrm>
            <a:off x="685800" y="1411069"/>
            <a:ext cx="77723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Based on the properties of </a:t>
            </a:r>
            <a:r>
              <a:rPr lang="en-US" sz="1800" dirty="0" smtClean="0">
                <a:solidFill>
                  <a:schemeClr val="tx2"/>
                </a:solidFill>
              </a:rPr>
              <a:t>luminary</a:t>
            </a:r>
            <a:r>
              <a:rPr lang="en-US" sz="1800" dirty="0">
                <a:solidFill>
                  <a:schemeClr val="tx2"/>
                </a:solidFill>
              </a:rPr>
              <a:t>, required illumination </a:t>
            </a:r>
            <a:r>
              <a:rPr lang="en-US" sz="1800" dirty="0" smtClean="0">
                <a:solidFill>
                  <a:schemeClr val="tx2"/>
                </a:solidFill>
              </a:rPr>
              <a:t>level (150 lx) </a:t>
            </a:r>
            <a:r>
              <a:rPr lang="en-US" sz="1800" dirty="0">
                <a:solidFill>
                  <a:schemeClr val="tx2"/>
                </a:solidFill>
              </a:rPr>
              <a:t>and </a:t>
            </a:r>
            <a:r>
              <a:rPr lang="en-US" sz="1800" dirty="0" smtClean="0">
                <a:solidFill>
                  <a:schemeClr val="tx2"/>
                </a:solidFill>
              </a:rPr>
              <a:t>the </a:t>
            </a:r>
            <a:r>
              <a:rPr lang="en-US" sz="1800" dirty="0">
                <a:solidFill>
                  <a:schemeClr val="tx2"/>
                </a:solidFill>
              </a:rPr>
              <a:t>size </a:t>
            </a:r>
            <a:r>
              <a:rPr lang="en-US" sz="1800" dirty="0" smtClean="0">
                <a:solidFill>
                  <a:schemeClr val="tx2"/>
                </a:solidFill>
              </a:rPr>
              <a:t>of room, we arrange the luminaries as follows:</a:t>
            </a:r>
          </a:p>
        </p:txBody>
      </p:sp>
      <p:pic>
        <p:nvPicPr>
          <p:cNvPr id="1740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213" y="2286000"/>
            <a:ext cx="3597687"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Levels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9" name="TextBox 7"/>
          <p:cNvSpPr txBox="1"/>
          <p:nvPr/>
        </p:nvSpPr>
        <p:spPr>
          <a:xfrm>
            <a:off x="936213" y="5191482"/>
            <a:ext cx="3505200" cy="276999"/>
          </a:xfrm>
          <a:prstGeom prst="rect">
            <a:avLst/>
          </a:prstGeom>
          <a:noFill/>
        </p:spPr>
        <p:txBody>
          <a:bodyPr wrap="square">
            <a:spAutoFit/>
          </a:bodyPr>
          <a:lstStyle/>
          <a:p>
            <a:pPr algn="ctr">
              <a:buClr>
                <a:srgbClr val="3366CC"/>
              </a:buClr>
              <a:buSzPct val="150000"/>
              <a:defRPr/>
            </a:pPr>
            <a:r>
              <a:rPr lang="en-US" dirty="0" smtClean="0"/>
              <a:t>Arrangement of luminaries</a:t>
            </a:r>
          </a:p>
        </p:txBody>
      </p:sp>
      <p:pic>
        <p:nvPicPr>
          <p:cNvPr id="11" name="Picture 4" descr="D:\OZYEGIN UNIVERSITY\S005827\Ph.D. Works\IEEE 802.15 WPANTM\PureLiFi Ltd\Home Wireless\Illumination Level\Illumination-Zema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563481"/>
            <a:ext cx="3345864" cy="24841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4220016147"/>
              </p:ext>
            </p:extLst>
          </p:nvPr>
        </p:nvGraphicFramePr>
        <p:xfrm>
          <a:off x="4953000" y="2407920"/>
          <a:ext cx="3429000" cy="981456"/>
        </p:xfrm>
        <a:graphic>
          <a:graphicData uri="http://schemas.openxmlformats.org/drawingml/2006/table">
            <a:tbl>
              <a:tblPr firstRow="1" firstCol="1" bandRow="1">
                <a:tableStyleId>{5940675A-B579-460E-94D1-54222C63F5DA}</a:tableStyleId>
              </a:tblPr>
              <a:tblGrid>
                <a:gridCol w="2362200"/>
                <a:gridCol w="1066800"/>
              </a:tblGrid>
              <a:tr h="0">
                <a:tc>
                  <a:txBody>
                    <a:bodyPr/>
                    <a:lstStyle/>
                    <a:p>
                      <a:pPr marL="0" marR="0">
                        <a:lnSpc>
                          <a:spcPct val="115000"/>
                        </a:lnSpc>
                        <a:spcBef>
                          <a:spcPts val="0"/>
                        </a:spcBef>
                        <a:spcAft>
                          <a:spcPts val="0"/>
                        </a:spcAft>
                      </a:pPr>
                      <a:r>
                        <a:rPr lang="en-US" sz="1400" b="1" dirty="0" smtClean="0">
                          <a:effectLst/>
                          <a:latin typeface="+mj-lt"/>
                        </a:rPr>
                        <a:t>Delivered light output from each luminary</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200000"/>
                        </a:lnSpc>
                        <a:spcBef>
                          <a:spcPts val="0"/>
                        </a:spcBef>
                        <a:spcAft>
                          <a:spcPts val="0"/>
                        </a:spcAft>
                      </a:pPr>
                      <a:r>
                        <a:rPr lang="en-US" sz="1400" kern="1200" dirty="0" smtClean="0">
                          <a:solidFill>
                            <a:schemeClr val="tx1"/>
                          </a:solidFill>
                          <a:effectLst/>
                          <a:latin typeface="+mj-lt"/>
                          <a:ea typeface="Calibri"/>
                          <a:cs typeface="Times New Roman"/>
                        </a:rPr>
                        <a:t>804 lumens</a:t>
                      </a:r>
                      <a:endParaRPr lang="en-US" sz="1400" kern="1200" dirty="0">
                        <a:solidFill>
                          <a:schemeClr val="tx1"/>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Average of illumination level</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153 lx</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Uniformity of illumination</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Calibri"/>
                          <a:cs typeface="Times New Roman"/>
                        </a:rPr>
                        <a:t>0.9068</a:t>
                      </a:r>
                      <a:endParaRPr lang="en-US" sz="1400" dirty="0">
                        <a:effectLst/>
                        <a:latin typeface="+mj-lt"/>
                        <a:ea typeface="Calibri"/>
                        <a:cs typeface="Times New Roman"/>
                      </a:endParaRPr>
                    </a:p>
                  </a:txBody>
                  <a:tcPr marL="68580" marR="68580" marT="0" marB="0"/>
                </a:tc>
              </a:tr>
            </a:tbl>
          </a:graphicData>
        </a:graphic>
      </p:graphicFrame>
      <p:sp>
        <p:nvSpPr>
          <p:cNvPr id="15" name="TextBox 7"/>
          <p:cNvSpPr txBox="1"/>
          <p:nvPr/>
        </p:nvSpPr>
        <p:spPr>
          <a:xfrm>
            <a:off x="4953000" y="6047601"/>
            <a:ext cx="3505200" cy="276999"/>
          </a:xfrm>
          <a:prstGeom prst="rect">
            <a:avLst/>
          </a:prstGeom>
          <a:noFill/>
        </p:spPr>
        <p:txBody>
          <a:bodyPr wrap="square">
            <a:spAutoFit/>
          </a:bodyPr>
          <a:lstStyle/>
          <a:p>
            <a:pPr algn="ctr">
              <a:buClr>
                <a:srgbClr val="3366CC"/>
              </a:buClr>
              <a:buSzPct val="150000"/>
              <a:defRPr/>
            </a:pPr>
            <a:r>
              <a:rPr lang="en-US" dirty="0" smtClean="0"/>
              <a:t>Evaluation of illumination level in </a:t>
            </a:r>
            <a:r>
              <a:rPr lang="en-US" dirty="0" err="1" smtClean="0"/>
              <a:t>Zemax</a:t>
            </a:r>
            <a:endParaRPr lang="en-US" dirty="0" smtClean="0"/>
          </a:p>
        </p:txBody>
      </p:sp>
    </p:spTree>
    <p:extLst>
      <p:ext uri="{BB962C8B-B14F-4D97-AF65-F5344CB8AC3E}">
        <p14:creationId xmlns:p14="http://schemas.microsoft.com/office/powerpoint/2010/main" val="1484154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28</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Patterns</a:t>
            </a:r>
            <a:endParaRPr lang="en-CA" b="1" dirty="0" smtClean="0">
              <a:solidFill>
                <a:srgbClr val="80B4CE"/>
              </a:solidFill>
              <a:effectLst>
                <a:outerShdw blurRad="38100" dist="38100" dir="2700000" algn="tl">
                  <a:srgbClr val="000000">
                    <a:alpha val="43137"/>
                  </a:srgbClr>
                </a:outerShdw>
              </a:effectLst>
            </a:endParaRPr>
          </a:p>
        </p:txBody>
      </p:sp>
      <p:pic>
        <p:nvPicPr>
          <p:cNvPr id="15361" name="Picture 1" descr="D:\OZYEGIN UNIVERSITY\S005827\Ph.D. Works\IEEE 802.15 WPANTM\PureLiFi Ltd\Home Wireless\Illumination Level\Illumination 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565939"/>
            <a:ext cx="3797674" cy="284988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749" y="1298933"/>
            <a:ext cx="4530409" cy="334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50933" y="4523601"/>
            <a:ext cx="3505200" cy="276999"/>
          </a:xfrm>
          <a:prstGeom prst="rect">
            <a:avLst/>
          </a:prstGeom>
          <a:noFill/>
        </p:spPr>
        <p:txBody>
          <a:bodyPr wrap="square">
            <a:spAutoFit/>
          </a:bodyPr>
          <a:lstStyle/>
          <a:p>
            <a:pPr algn="ctr">
              <a:buClr>
                <a:srgbClr val="3366CC"/>
              </a:buClr>
              <a:buSzPct val="150000"/>
              <a:defRPr/>
            </a:pPr>
            <a:r>
              <a:rPr lang="en-US" dirty="0" smtClean="0"/>
              <a:t>Simulated illumination levels in </a:t>
            </a:r>
            <a:r>
              <a:rPr lang="en-US" dirty="0" err="1" smtClean="0"/>
              <a:t>Zemax</a:t>
            </a:r>
            <a:endParaRPr lang="en-US" dirty="0" smtClean="0"/>
          </a:p>
        </p:txBody>
      </p:sp>
      <p:sp>
        <p:nvSpPr>
          <p:cNvPr id="9" name="TextBox 8"/>
          <p:cNvSpPr txBox="1"/>
          <p:nvPr/>
        </p:nvSpPr>
        <p:spPr>
          <a:xfrm>
            <a:off x="5118158" y="4415819"/>
            <a:ext cx="3505200" cy="276999"/>
          </a:xfrm>
          <a:prstGeom prst="rect">
            <a:avLst/>
          </a:prstGeom>
          <a:noFill/>
        </p:spPr>
        <p:txBody>
          <a:bodyPr wrap="square">
            <a:spAutoFit/>
          </a:bodyPr>
          <a:lstStyle/>
          <a:p>
            <a:pPr algn="ctr">
              <a:buClr>
                <a:srgbClr val="3366CC"/>
              </a:buClr>
              <a:buSzPct val="150000"/>
              <a:defRPr/>
            </a:pPr>
            <a:r>
              <a:rPr lang="en-US" dirty="0" smtClean="0"/>
              <a:t>Illumination level contours in </a:t>
            </a:r>
            <a:r>
              <a:rPr lang="en-US" dirty="0" err="1" smtClean="0"/>
              <a:t>Matlab</a:t>
            </a:r>
            <a:endParaRPr lang="en-US" dirty="0" smtClean="0"/>
          </a:p>
        </p:txBody>
      </p:sp>
      <p:sp>
        <p:nvSpPr>
          <p:cNvPr id="11" name="TextBox 7"/>
          <p:cNvSpPr txBox="1"/>
          <p:nvPr/>
        </p:nvSpPr>
        <p:spPr>
          <a:xfrm>
            <a:off x="685800" y="5029200"/>
            <a:ext cx="7848600"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The </a:t>
            </a:r>
            <a:r>
              <a:rPr lang="en-US" sz="1800" dirty="0"/>
              <a:t>minimum </a:t>
            </a:r>
            <a:r>
              <a:rPr lang="en-US" sz="1800" dirty="0" smtClean="0"/>
              <a:t>and maximum values of illumination </a:t>
            </a:r>
            <a:r>
              <a:rPr lang="en-US" sz="1800" dirty="0"/>
              <a:t>are 139 lx and 169 lx.</a:t>
            </a:r>
          </a:p>
        </p:txBody>
      </p:sp>
    </p:spTree>
    <p:extLst>
      <p:ext uri="{BB962C8B-B14F-4D97-AF65-F5344CB8AC3E}">
        <p14:creationId xmlns:p14="http://schemas.microsoft.com/office/powerpoint/2010/main" val="1180627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29</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Location of Test Points (Receivers</a:t>
            </a:r>
            <a:r>
              <a:rPr lang="en-US" sz="3200" b="1" dirty="0">
                <a:solidFill>
                  <a:srgbClr val="0070C0"/>
                </a:solidFill>
              </a:rPr>
              <a:t>)</a:t>
            </a:r>
            <a:endParaRPr lang="en-CA" sz="3200" b="1" dirty="0" smtClean="0">
              <a:solidFill>
                <a:srgbClr val="0070C0"/>
              </a:solidFill>
              <a:effectLst>
                <a:outerShdw blurRad="38100" dist="38100" dir="2700000" algn="tl">
                  <a:srgbClr val="000000">
                    <a:alpha val="43137"/>
                  </a:srgbClr>
                </a:outerShdw>
              </a:effectLst>
            </a:endParaRPr>
          </a:p>
        </p:txBody>
      </p:sp>
      <p:sp>
        <p:nvSpPr>
          <p:cNvPr id="9" name="TextBox 8"/>
          <p:cNvSpPr txBox="1"/>
          <p:nvPr/>
        </p:nvSpPr>
        <p:spPr>
          <a:xfrm>
            <a:off x="685800" y="1327249"/>
            <a:ext cx="73151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For evaluation of CIRs, we place 8 test points in our home environment. </a:t>
            </a:r>
          </a:p>
        </p:txBody>
      </p:sp>
      <p:graphicFrame>
        <p:nvGraphicFramePr>
          <p:cNvPr id="10" name="Table 9"/>
          <p:cNvGraphicFramePr>
            <a:graphicFrameLocks noGrp="1"/>
          </p:cNvGraphicFramePr>
          <p:nvPr>
            <p:extLst>
              <p:ext uri="{D42A27DB-BD31-4B8C-83A1-F6EECF244321}">
                <p14:modId xmlns:p14="http://schemas.microsoft.com/office/powerpoint/2010/main" val="3338421042"/>
              </p:ext>
            </p:extLst>
          </p:nvPr>
        </p:nvGraphicFramePr>
        <p:xfrm>
          <a:off x="5867400" y="3429000"/>
          <a:ext cx="2971800" cy="2804160"/>
        </p:xfrm>
        <a:graphic>
          <a:graphicData uri="http://schemas.openxmlformats.org/drawingml/2006/table">
            <a:tbl>
              <a:tblPr firstRow="1" firstCol="1" bandRow="1">
                <a:tableStyleId>{5940675A-B579-460E-94D1-54222C63F5DA}</a:tableStyleId>
              </a:tblPr>
              <a:tblGrid>
                <a:gridCol w="2122714"/>
                <a:gridCol w="849086"/>
              </a:tblGrid>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coffee table at a height of 0.6 m</a:t>
                      </a:r>
                    </a:p>
                  </a:txBody>
                  <a:tcPr marL="68580" marR="68580" marT="0" marB="0"/>
                </a:tc>
                <a:tc>
                  <a:txBody>
                    <a:bodyPr/>
                    <a:lstStyle/>
                    <a:p>
                      <a:pPr marL="0" marR="0">
                        <a:lnSpc>
                          <a:spcPct val="115000"/>
                        </a:lnSpc>
                        <a:spcBef>
                          <a:spcPts val="0"/>
                        </a:spcBef>
                        <a:spcAft>
                          <a:spcPts val="0"/>
                        </a:spcAft>
                      </a:pPr>
                      <a:r>
                        <a:rPr lang="en-US" sz="1600" dirty="0" smtClean="0">
                          <a:solidFill>
                            <a:srgbClr val="7030A0"/>
                          </a:solidFill>
                          <a:effectLst/>
                          <a:latin typeface="+mj-lt"/>
                          <a:ea typeface="Calibri"/>
                          <a:cs typeface="Times New Roman"/>
                        </a:rPr>
                        <a:t>D1</a:t>
                      </a:r>
                      <a:endParaRPr lang="en-US" sz="1600" dirty="0">
                        <a:solidFill>
                          <a:srgbClr val="7030A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Next to the wall at a height of 1.7m (e.g., standing people)</a:t>
                      </a:r>
                      <a:endParaRPr lang="en-US" sz="1600" kern="1200" dirty="0">
                        <a:solidFill>
                          <a:schemeClr val="tx2"/>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rgbClr val="00B0F0"/>
                          </a:solidFill>
                          <a:effectLst/>
                          <a:latin typeface="+mj-lt"/>
                          <a:ea typeface="Calibri"/>
                          <a:cs typeface="Times New Roman"/>
                        </a:rPr>
                        <a:t>D2-D3</a:t>
                      </a:r>
                      <a:endParaRPr lang="en-US" sz="1600" dirty="0">
                        <a:solidFill>
                          <a:srgbClr val="00B0F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table at a height of 0.9 m </a:t>
                      </a:r>
                    </a:p>
                  </a:txBody>
                  <a:tcPr marL="68580" marR="68580" marT="0" marB="0"/>
                </a:tc>
                <a:tc>
                  <a:txBody>
                    <a:bodyPr/>
                    <a:lstStyle/>
                    <a:p>
                      <a:pPr marL="0" marR="0">
                        <a:lnSpc>
                          <a:spcPct val="115000"/>
                        </a:lnSpc>
                        <a:spcBef>
                          <a:spcPts val="0"/>
                        </a:spcBef>
                        <a:spcAft>
                          <a:spcPts val="0"/>
                        </a:spcAft>
                      </a:pPr>
                      <a:r>
                        <a:rPr lang="en-US" sz="1600" dirty="0" smtClean="0">
                          <a:solidFill>
                            <a:srgbClr val="FF0000"/>
                          </a:solidFill>
                          <a:effectLst/>
                          <a:latin typeface="+mj-lt"/>
                        </a:rPr>
                        <a:t>D4-D7</a:t>
                      </a:r>
                      <a:endParaRPr lang="en-US" sz="1600" dirty="0">
                        <a:solidFill>
                          <a:srgbClr val="FF000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top of couch at height of 1.1 m (e.g.,</a:t>
                      </a:r>
                      <a:r>
                        <a:rPr lang="en-US" sz="1600" kern="1200" baseline="0" dirty="0" smtClean="0">
                          <a:solidFill>
                            <a:schemeClr val="tx2"/>
                          </a:solidFill>
                          <a:latin typeface="+mj-lt"/>
                          <a:ea typeface="+mn-ea"/>
                          <a:cs typeface="+mn-cs"/>
                        </a:rPr>
                        <a:t> </a:t>
                      </a:r>
                      <a:r>
                        <a:rPr lang="en-US" sz="1600" kern="1200" dirty="0" smtClean="0">
                          <a:solidFill>
                            <a:schemeClr val="tx2"/>
                          </a:solidFill>
                          <a:latin typeface="+mj-lt"/>
                          <a:ea typeface="+mn-ea"/>
                          <a:cs typeface="+mn-cs"/>
                        </a:rPr>
                        <a:t>sitting people)</a:t>
                      </a:r>
                      <a:endParaRPr lang="en-US" sz="1600" kern="1200" dirty="0">
                        <a:solidFill>
                          <a:schemeClr val="tx2"/>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chemeClr val="accent1"/>
                          </a:solidFill>
                          <a:effectLst/>
                          <a:latin typeface="+mj-lt"/>
                        </a:rPr>
                        <a:t>D8</a:t>
                      </a:r>
                      <a:endParaRPr lang="en-US" sz="1600" dirty="0">
                        <a:solidFill>
                          <a:schemeClr val="accent1"/>
                        </a:solidFill>
                        <a:effectLst/>
                        <a:latin typeface="+mj-lt"/>
                        <a:ea typeface="Calibri"/>
                        <a:cs typeface="Times New Roman"/>
                      </a:endParaRPr>
                    </a:p>
                  </a:txBody>
                  <a:tcPr marL="68580" marR="68580" marT="0" marB="0"/>
                </a:tc>
              </a:tr>
            </a:tbl>
          </a:graphicData>
        </a:graphic>
      </p:graphicFrame>
      <p:pic>
        <p:nvPicPr>
          <p:cNvPr id="32771" name="Picture 3" descr="C:\Users\CTTLab\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84" y="2072640"/>
            <a:ext cx="5645816"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455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a:t>
            </a:fld>
            <a:endParaRPr lang="en-GB" altLang="en-US"/>
          </a:p>
        </p:txBody>
      </p:sp>
      <p:sp>
        <p:nvSpPr>
          <p:cNvPr id="15" name="Rectangle 1"/>
          <p:cNvSpPr/>
          <p:nvPr/>
        </p:nvSpPr>
        <p:spPr>
          <a:xfrm>
            <a:off x="914400" y="1398925"/>
            <a:ext cx="7990352" cy="3108543"/>
          </a:xfrm>
          <a:prstGeom prst="rect">
            <a:avLst/>
          </a:prstGeom>
        </p:spPr>
        <p:txBody>
          <a:bodyPr wrap="square">
            <a:spAutoFit/>
          </a:bodyPr>
          <a:lstStyle/>
          <a:p>
            <a:pPr marL="342900" lvl="1" indent="-342900">
              <a:spcAft>
                <a:spcPts val="600"/>
              </a:spcAft>
              <a:buClr>
                <a:srgbClr val="0070C0"/>
              </a:buClr>
              <a:buSzPct val="150000"/>
              <a:buFont typeface="Courier New" pitchFamily="49" charset="0"/>
              <a:buChar char="o"/>
              <a:defRPr/>
            </a:pPr>
            <a:r>
              <a:rPr lang="en-US" sz="1600" dirty="0" smtClean="0">
                <a:solidFill>
                  <a:schemeClr val="tx2"/>
                </a:solidFill>
                <a:latin typeface="+mj-lt"/>
              </a:rPr>
              <a:t> </a:t>
            </a:r>
            <a:r>
              <a:rPr lang="en-US" sz="1800" dirty="0" smtClean="0">
                <a:solidFill>
                  <a:schemeClr val="tx2"/>
                </a:solidFill>
                <a:latin typeface="+mj-lt"/>
              </a:rPr>
              <a:t>Introduction</a:t>
            </a:r>
            <a:endParaRPr lang="en-US" sz="1800" dirty="0">
              <a:solidFill>
                <a:srgbClr val="0070C0"/>
              </a:solidFill>
            </a:endParaRPr>
          </a:p>
          <a:p>
            <a:pPr marL="800100" lvl="1" indent="-342900">
              <a:buClr>
                <a:srgbClr val="3366CC"/>
              </a:buClr>
              <a:buSzPct val="100000"/>
              <a:buFont typeface="Arial" pitchFamily="34" charset="0"/>
              <a:buChar char="•"/>
              <a:defRPr/>
            </a:pPr>
            <a:r>
              <a:rPr lang="en-US" sz="1600" dirty="0" smtClean="0">
                <a:solidFill>
                  <a:schemeClr val="tx2"/>
                </a:solidFill>
              </a:rPr>
              <a:t>Overview of </a:t>
            </a:r>
            <a:r>
              <a:rPr lang="en-US" sz="1600" dirty="0" smtClean="0">
                <a:solidFill>
                  <a:schemeClr val="tx2"/>
                </a:solidFill>
              </a:rPr>
              <a:t>Channel Modeling</a:t>
            </a:r>
            <a:r>
              <a:rPr lang="tr-TR" sz="1600" dirty="0" smtClean="0">
                <a:solidFill>
                  <a:schemeClr val="tx2"/>
                </a:solidFill>
              </a:rPr>
              <a:t> </a:t>
            </a:r>
            <a:r>
              <a:rPr lang="tr-TR" sz="1600" dirty="0" err="1" smtClean="0">
                <a:solidFill>
                  <a:schemeClr val="tx2"/>
                </a:solidFill>
              </a:rPr>
              <a:t>Methodology</a:t>
            </a:r>
            <a:endParaRPr lang="en-US" sz="1800" dirty="0" smtClean="0">
              <a:solidFill>
                <a:schemeClr val="tx2"/>
              </a:solidFill>
              <a:latin typeface="+mj-lt"/>
            </a:endParaRPr>
          </a:p>
          <a:p>
            <a:pPr marL="800100" lvl="1" indent="-342900">
              <a:buClr>
                <a:srgbClr val="3366CC"/>
              </a:buClr>
              <a:buSzPct val="100000"/>
              <a:buFont typeface="Arial" pitchFamily="34" charset="0"/>
              <a:buChar char="•"/>
              <a:defRPr/>
            </a:pPr>
            <a:r>
              <a:rPr lang="tr-TR" sz="1600" dirty="0" err="1" smtClean="0">
                <a:solidFill>
                  <a:schemeClr val="tx2"/>
                </a:solidFill>
              </a:rPr>
              <a:t>Typica</a:t>
            </a:r>
            <a:r>
              <a:rPr lang="tr-TR" sz="1600" dirty="0" err="1" smtClean="0">
                <a:solidFill>
                  <a:schemeClr val="tx2"/>
                </a:solidFill>
              </a:rPr>
              <a:t>l</a:t>
            </a:r>
            <a:r>
              <a:rPr lang="tr-TR" sz="1600" dirty="0" smtClean="0">
                <a:solidFill>
                  <a:schemeClr val="tx2"/>
                </a:solidFill>
              </a:rPr>
              <a:t> </a:t>
            </a:r>
            <a:r>
              <a:rPr lang="tr-TR" sz="1600" dirty="0" err="1" smtClean="0">
                <a:solidFill>
                  <a:schemeClr val="tx2"/>
                </a:solidFill>
              </a:rPr>
              <a:t>Indoor</a:t>
            </a:r>
            <a:r>
              <a:rPr lang="tr-TR" sz="1600" dirty="0" smtClean="0">
                <a:solidFill>
                  <a:schemeClr val="tx2"/>
                </a:solidFill>
              </a:rPr>
              <a:t> </a:t>
            </a:r>
            <a:r>
              <a:rPr lang="tr-TR" sz="1600" dirty="0" err="1" smtClean="0">
                <a:solidFill>
                  <a:schemeClr val="tx2"/>
                </a:solidFill>
              </a:rPr>
              <a:t>Scenarios</a:t>
            </a:r>
            <a:endParaRPr lang="tr-TR" sz="1600" dirty="0" smtClean="0">
              <a:solidFill>
                <a:schemeClr val="tx2"/>
              </a:solidFill>
            </a:endParaRPr>
          </a:p>
          <a:p>
            <a:pPr lvl="1">
              <a:buClr>
                <a:srgbClr val="3366CC"/>
              </a:buClr>
              <a:buSzPct val="100000"/>
              <a:defRPr/>
            </a:pPr>
            <a:endParaRPr lang="tr-TR" sz="1800" dirty="0" smtClean="0">
              <a:solidFill>
                <a:srgbClr val="0070C0"/>
              </a:solidFill>
            </a:endParaRPr>
          </a:p>
          <a:p>
            <a:pPr marL="342900" lvl="1" indent="-342900">
              <a:spcAft>
                <a:spcPts val="600"/>
              </a:spcAft>
              <a:buClr>
                <a:srgbClr val="0070C0"/>
              </a:buClr>
              <a:buSzPct val="150000"/>
              <a:buFont typeface="Courier New" pitchFamily="49" charset="0"/>
              <a:buChar char="o"/>
              <a:defRPr/>
            </a:pPr>
            <a:r>
              <a:rPr lang="en-US" sz="1800" dirty="0" smtClean="0">
                <a:solidFill>
                  <a:schemeClr val="tx2"/>
                </a:solidFill>
              </a:rPr>
              <a:t>High Speed Communication Scenarios</a:t>
            </a:r>
            <a:r>
              <a:rPr lang="en-US" sz="1800" dirty="0" smtClean="0">
                <a:solidFill>
                  <a:schemeClr val="tx2"/>
                </a:solidFill>
                <a:latin typeface="+mj-lt"/>
                <a:cs typeface="Arial" charset="0"/>
              </a:rPr>
              <a:t>: </a:t>
            </a:r>
            <a:r>
              <a:rPr lang="en-US" sz="1800" dirty="0" smtClean="0">
                <a:solidFill>
                  <a:schemeClr val="tx2"/>
                </a:solidFill>
              </a:rPr>
              <a:t>Office, Home, Hospital                          </a:t>
            </a:r>
            <a:endParaRPr lang="en-US" sz="1800" dirty="0">
              <a:solidFill>
                <a:schemeClr val="tx2"/>
              </a:solidFill>
            </a:endParaRPr>
          </a:p>
          <a:p>
            <a:pPr marL="800100" lvl="1" indent="-342900">
              <a:buClr>
                <a:srgbClr val="3366CC"/>
              </a:buClr>
              <a:buSzPct val="100000"/>
              <a:buFont typeface="Arial" pitchFamily="34" charset="0"/>
              <a:buChar char="•"/>
              <a:defRPr/>
            </a:pPr>
            <a:r>
              <a:rPr lang="en-US" sz="1600" dirty="0" smtClean="0">
                <a:solidFill>
                  <a:schemeClr val="tx2"/>
                </a:solidFill>
              </a:rPr>
              <a:t>Modeling of Indoor Environment</a:t>
            </a:r>
            <a:endParaRPr lang="en-US" sz="1600" dirty="0">
              <a:solidFill>
                <a:schemeClr val="tx2"/>
              </a:solidFill>
            </a:endParaRPr>
          </a:p>
          <a:p>
            <a:pPr marL="800100" lvl="1" indent="-342900">
              <a:buClr>
                <a:srgbClr val="3366CC"/>
              </a:buClr>
              <a:buSzPct val="100000"/>
              <a:buFont typeface="Arial" pitchFamily="34" charset="0"/>
              <a:buChar char="•"/>
              <a:defRPr/>
            </a:pPr>
            <a:r>
              <a:rPr lang="en-US" sz="1600" dirty="0">
                <a:solidFill>
                  <a:schemeClr val="tx2"/>
                </a:solidFill>
              </a:rPr>
              <a:t>Source Modeling</a:t>
            </a:r>
          </a:p>
          <a:p>
            <a:pPr marL="800100" lvl="1" indent="-342900">
              <a:buClr>
                <a:srgbClr val="3366CC"/>
              </a:buClr>
              <a:buSzPct val="100000"/>
              <a:buFont typeface="Arial" pitchFamily="34" charset="0"/>
              <a:buChar char="•"/>
              <a:defRPr/>
            </a:pPr>
            <a:r>
              <a:rPr lang="en-US" sz="1600" dirty="0">
                <a:solidFill>
                  <a:schemeClr val="tx2"/>
                </a:solidFill>
              </a:rPr>
              <a:t>Illumination Level Requirements</a:t>
            </a:r>
          </a:p>
          <a:p>
            <a:pPr marL="800100" lvl="1" indent="-342900">
              <a:buClr>
                <a:srgbClr val="3366CC"/>
              </a:buClr>
              <a:buSzPct val="100000"/>
              <a:buFont typeface="Arial" pitchFamily="34" charset="0"/>
              <a:buChar char="•"/>
              <a:defRPr/>
            </a:pPr>
            <a:r>
              <a:rPr lang="en-US" sz="1600" dirty="0">
                <a:solidFill>
                  <a:schemeClr val="tx2"/>
                </a:solidFill>
              </a:rPr>
              <a:t>Channel Impulse Responses (CIR)</a:t>
            </a:r>
          </a:p>
          <a:p>
            <a:pPr marL="1257300" lvl="1" indent="-342900">
              <a:buClr>
                <a:srgbClr val="3366CC"/>
              </a:buClr>
              <a:buSzPct val="100000"/>
              <a:buFont typeface="Arial" pitchFamily="34" charset="0"/>
              <a:buChar char="•"/>
              <a:defRPr/>
            </a:pPr>
            <a:endParaRPr lang="en-US" sz="1800" dirty="0" smtClean="0">
              <a:solidFill>
                <a:schemeClr val="tx2"/>
              </a:solidFill>
              <a:latin typeface="+mj-lt"/>
              <a:cs typeface="Arial" charset="0"/>
            </a:endParaRPr>
          </a:p>
          <a:p>
            <a:pPr marL="342900" indent="-342900">
              <a:buClr>
                <a:srgbClr val="0070C0"/>
              </a:buClr>
              <a:buSzPct val="150000"/>
              <a:buFont typeface="Courier New" pitchFamily="49" charset="0"/>
              <a:buChar char="o"/>
              <a:defRPr/>
            </a:pPr>
            <a:r>
              <a:rPr lang="en-US" sz="1800" dirty="0" smtClean="0">
                <a:solidFill>
                  <a:schemeClr val="tx2"/>
                </a:solidFill>
                <a:latin typeface="+mj-lt"/>
                <a:cs typeface="Arial" charset="0"/>
              </a:rPr>
              <a:t>Conclusion</a:t>
            </a:r>
            <a:r>
              <a:rPr lang="tr-TR" sz="1800" dirty="0" smtClean="0">
                <a:solidFill>
                  <a:schemeClr val="tx2"/>
                </a:solidFill>
                <a:latin typeface="+mj-lt"/>
                <a:cs typeface="Arial" charset="0"/>
              </a:rPr>
              <a:t>s</a:t>
            </a:r>
            <a:endParaRPr lang="en-US" sz="1800" dirty="0">
              <a:solidFill>
                <a:schemeClr val="tx2"/>
              </a:solidFill>
              <a:latin typeface="+mj-lt"/>
              <a:cs typeface="Arial" charset="0"/>
            </a:endParaRPr>
          </a:p>
        </p:txBody>
      </p:sp>
      <p:sp>
        <p:nvSpPr>
          <p:cNvPr id="16" name="Rectangle 2"/>
          <p:cNvSpPr txBox="1">
            <a:spLocks noChangeArrowheads="1"/>
          </p:cNvSpPr>
          <p:nvPr/>
        </p:nvSpPr>
        <p:spPr>
          <a:xfrm>
            <a:off x="755650" y="685800"/>
            <a:ext cx="7016750" cy="55403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Outline</a:t>
            </a:r>
            <a:endParaRPr lang="en-CA" sz="3200" b="1" dirty="0" smtClean="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30</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CIR</a:t>
            </a:r>
            <a:r>
              <a:rPr lang="en-US" sz="3200" b="1" dirty="0">
                <a:solidFill>
                  <a:srgbClr val="0070C0"/>
                </a:solidFill>
              </a:rPr>
              <a:t> </a:t>
            </a:r>
            <a:r>
              <a:rPr lang="en-US" sz="3200" b="1" dirty="0" smtClean="0">
                <a:solidFill>
                  <a:srgbClr val="0070C0"/>
                </a:solidFill>
              </a:rPr>
              <a:t>Results (Home)</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pic>
        <p:nvPicPr>
          <p:cNvPr id="1331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447800"/>
            <a:ext cx="3549338"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02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31</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Channel Characteristics </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785965456"/>
              </p:ext>
            </p:extLst>
          </p:nvPr>
        </p:nvGraphicFramePr>
        <p:xfrm>
          <a:off x="762000" y="1784350"/>
          <a:ext cx="3048000" cy="1853946"/>
        </p:xfrm>
        <a:graphic>
          <a:graphicData uri="http://schemas.openxmlformats.org/drawingml/2006/table">
            <a:tbl>
              <a:tblPr firstRow="1" firstCol="1" bandRow="1">
                <a:tableStyleId>{5940675A-B579-460E-94D1-54222C63F5DA}</a:tableStyleId>
              </a:tblPr>
              <a:tblGrid>
                <a:gridCol w="381000"/>
                <a:gridCol w="685800"/>
                <a:gridCol w="685800"/>
                <a:gridCol w="685800"/>
                <a:gridCol w="609600"/>
              </a:tblGrid>
              <a:tr h="434340">
                <a:tc>
                  <a:txBody>
                    <a:bodyPr/>
                    <a:lstStyle/>
                    <a:p>
                      <a:pPr marL="0" marR="0" algn="r">
                        <a:lnSpc>
                          <a:spcPct val="115000"/>
                        </a:lnSpc>
                        <a:spcBef>
                          <a:spcPts val="0"/>
                        </a:spcBef>
                        <a:spcAft>
                          <a:spcPts val="0"/>
                        </a:spcAft>
                      </a:pPr>
                      <a:endParaRPr lang="en-US" sz="600" dirty="0" smtClean="0">
                        <a:effectLst/>
                        <a:latin typeface="+mj-lt"/>
                      </a:endParaRPr>
                    </a:p>
                    <a:p>
                      <a:pPr marL="0" marR="0" algn="r">
                        <a:lnSpc>
                          <a:spcPct val="115000"/>
                        </a:lnSpc>
                        <a:spcBef>
                          <a:spcPts val="0"/>
                        </a:spcBef>
                        <a:spcAft>
                          <a:spcPts val="0"/>
                        </a:spcAft>
                      </a:pPr>
                      <a:r>
                        <a:rPr lang="en-US" sz="600" dirty="0" smtClean="0">
                          <a:effectLst/>
                          <a:latin typeface="+mj-lt"/>
                        </a:rPr>
                        <a:t>     </a:t>
                      </a:r>
                      <a:endParaRPr lang="en-US" sz="900" dirty="0">
                        <a:effectLst/>
                        <a:latin typeface="+mj-lt"/>
                      </a:endParaRPr>
                    </a:p>
                    <a:p>
                      <a:pPr marL="0" marR="0">
                        <a:lnSpc>
                          <a:spcPct val="115000"/>
                        </a:lnSpc>
                        <a:spcBef>
                          <a:spcPts val="0"/>
                        </a:spcBef>
                        <a:spcAft>
                          <a:spcPts val="0"/>
                        </a:spcAft>
                      </a:pPr>
                      <a:r>
                        <a:rPr lang="en-US" sz="6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11.50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2.38×10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10.67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2.46×10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9.79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3.50×10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9.32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3.57×10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9.59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3.79×10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9.10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3.76×10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10.94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2.52×10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9.91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2.65×10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11.31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2.60×10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10.44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2.63×10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10.31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2.97×10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9.88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2.81×10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11.39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2.46×10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10.56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2.36×10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D8</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10.45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2.79×10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9.82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2.75×10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Ave</a:t>
                      </a:r>
                      <a:endParaRPr lang="en-US" sz="800" b="1" dirty="0">
                        <a:effectLst/>
                        <a:latin typeface="+mj-lt"/>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10.66</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2.87</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-4</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9.96</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2.87</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-4</a:t>
                      </a:r>
                      <a:endParaRPr lang="en-US" sz="900" kern="1200" dirty="0">
                        <a:solidFill>
                          <a:schemeClr val="tx1"/>
                        </a:solidFill>
                        <a:effectLst/>
                        <a:latin typeface="Times New Roman"/>
                        <a:ea typeface="Calibri"/>
                        <a:cs typeface="Times New Roman"/>
                      </a:endParaRPr>
                    </a:p>
                  </a:txBody>
                  <a:tcPr marL="68580" marR="68580" marT="0" marB="0"/>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0903793"/>
              </p:ext>
            </p:extLst>
          </p:nvPr>
        </p:nvGraphicFramePr>
        <p:xfrm>
          <a:off x="2590800" y="1838325"/>
          <a:ext cx="342900" cy="228600"/>
        </p:xfrm>
        <a:graphic>
          <a:graphicData uri="http://schemas.openxmlformats.org/presentationml/2006/ole">
            <mc:AlternateContent xmlns:mc="http://schemas.openxmlformats.org/markup-compatibility/2006">
              <mc:Choice xmlns:v="urn:schemas-microsoft-com:vml" Requires="v">
                <p:oleObj spid="_x0000_s13243" name="Equation" r:id="rId4" imgW="342720" imgH="228600" progId="Equation.DSMT4">
                  <p:embed/>
                </p:oleObj>
              </mc:Choice>
              <mc:Fallback>
                <p:oleObj name="Equation" r:id="rId4" imgW="342720" imgH="228600" progId="Equation.DSMT4">
                  <p:embed/>
                  <p:pic>
                    <p:nvPicPr>
                      <p:cNvPr id="0" name=""/>
                      <p:cNvPicPr>
                        <a:picLocks noChangeAspect="1" noChangeArrowheads="1"/>
                      </p:cNvPicPr>
                      <p:nvPr/>
                    </p:nvPicPr>
                    <p:blipFill>
                      <a:blip r:embed="rId5"/>
                      <a:srcRect/>
                      <a:stretch>
                        <a:fillRect/>
                      </a:stretch>
                    </p:blipFill>
                    <p:spPr bwMode="auto">
                      <a:xfrm>
                        <a:off x="2590800" y="1838325"/>
                        <a:ext cx="342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55035798"/>
              </p:ext>
            </p:extLst>
          </p:nvPr>
        </p:nvGraphicFramePr>
        <p:xfrm>
          <a:off x="3352800" y="1882775"/>
          <a:ext cx="231775" cy="228600"/>
        </p:xfrm>
        <a:graphic>
          <a:graphicData uri="http://schemas.openxmlformats.org/presentationml/2006/ole">
            <mc:AlternateContent xmlns:mc="http://schemas.openxmlformats.org/markup-compatibility/2006">
              <mc:Choice xmlns:v="urn:schemas-microsoft-com:vml" Requires="v">
                <p:oleObj spid="_x0000_s13244" name="Equation" r:id="rId6" imgW="228600" imgH="228600" progId="Equation.DSMT4">
                  <p:embed/>
                </p:oleObj>
              </mc:Choice>
              <mc:Fallback>
                <p:oleObj name="Equation" r:id="rId6" imgW="228600" imgH="228600" progId="Equation.DSMT4">
                  <p:embed/>
                  <p:pic>
                    <p:nvPicPr>
                      <p:cNvPr id="0" name=""/>
                      <p:cNvPicPr>
                        <a:picLocks noChangeAspect="1" noChangeArrowheads="1"/>
                      </p:cNvPicPr>
                      <p:nvPr/>
                    </p:nvPicPr>
                    <p:blipFill>
                      <a:blip r:embed="rId7"/>
                      <a:srcRect/>
                      <a:stretch>
                        <a:fillRect/>
                      </a:stretch>
                    </p:blipFill>
                    <p:spPr bwMode="auto">
                      <a:xfrm>
                        <a:off x="3352800" y="1882775"/>
                        <a:ext cx="231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77913999"/>
              </p:ext>
            </p:extLst>
          </p:nvPr>
        </p:nvGraphicFramePr>
        <p:xfrm>
          <a:off x="1387475" y="3787775"/>
          <a:ext cx="1676400" cy="250825"/>
        </p:xfrm>
        <a:graphic>
          <a:graphicData uri="http://schemas.openxmlformats.org/presentationml/2006/ole">
            <mc:AlternateContent xmlns:mc="http://schemas.openxmlformats.org/markup-compatibility/2006">
              <mc:Choice xmlns:v="urn:schemas-microsoft-com:vml" Requires="v">
                <p:oleObj spid="_x0000_s13245" name="Equation" r:id="rId8" imgW="1562040" imgH="228600" progId="Equation.DSMT4">
                  <p:embed/>
                </p:oleObj>
              </mc:Choice>
              <mc:Fallback>
                <p:oleObj name="Equation" r:id="rId8" imgW="1562040" imgH="228600" progId="Equation.DSMT4">
                  <p:embed/>
                  <p:pic>
                    <p:nvPicPr>
                      <p:cNvPr id="0" name="Object 14"/>
                      <p:cNvPicPr>
                        <a:picLocks noChangeAspect="1" noChangeArrowheads="1"/>
                      </p:cNvPicPr>
                      <p:nvPr/>
                    </p:nvPicPr>
                    <p:blipFill>
                      <a:blip r:embed="rId9"/>
                      <a:srcRect/>
                      <a:stretch>
                        <a:fillRect/>
                      </a:stretch>
                    </p:blipFill>
                    <p:spPr bwMode="auto">
                      <a:xfrm>
                        <a:off x="1387475" y="3787775"/>
                        <a:ext cx="16764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58088825"/>
              </p:ext>
            </p:extLst>
          </p:nvPr>
        </p:nvGraphicFramePr>
        <p:xfrm>
          <a:off x="1309688" y="4087813"/>
          <a:ext cx="1814512" cy="255587"/>
        </p:xfrm>
        <a:graphic>
          <a:graphicData uri="http://schemas.openxmlformats.org/presentationml/2006/ole">
            <mc:AlternateContent xmlns:mc="http://schemas.openxmlformats.org/markup-compatibility/2006">
              <mc:Choice xmlns:v="urn:schemas-microsoft-com:vml" Requires="v">
                <p:oleObj spid="_x0000_s13246" name="Equation" r:id="rId10" imgW="1866600" imgH="241200" progId="Equation.DSMT4">
                  <p:embed/>
                </p:oleObj>
              </mc:Choice>
              <mc:Fallback>
                <p:oleObj name="Equation" r:id="rId10" imgW="1866600" imgH="241200" progId="Equation.DSMT4">
                  <p:embed/>
                  <p:pic>
                    <p:nvPicPr>
                      <p:cNvPr id="0" name="Object 15"/>
                      <p:cNvPicPr>
                        <a:picLocks noChangeAspect="1" noChangeArrowheads="1"/>
                      </p:cNvPicPr>
                      <p:nvPr/>
                    </p:nvPicPr>
                    <p:blipFill>
                      <a:blip r:embed="rId11"/>
                      <a:srcRect/>
                      <a:stretch>
                        <a:fillRect/>
                      </a:stretch>
                    </p:blipFill>
                    <p:spPr bwMode="auto">
                      <a:xfrm>
                        <a:off x="1309688" y="4087813"/>
                        <a:ext cx="181451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4677777"/>
              </p:ext>
            </p:extLst>
          </p:nvPr>
        </p:nvGraphicFramePr>
        <p:xfrm>
          <a:off x="1219200" y="1838325"/>
          <a:ext cx="342900" cy="228600"/>
        </p:xfrm>
        <a:graphic>
          <a:graphicData uri="http://schemas.openxmlformats.org/presentationml/2006/ole">
            <mc:AlternateContent xmlns:mc="http://schemas.openxmlformats.org/markup-compatibility/2006">
              <mc:Choice xmlns:v="urn:schemas-microsoft-com:vml" Requires="v">
                <p:oleObj spid="_x0000_s13247" name="Equation" r:id="rId12" imgW="342720" imgH="228600" progId="Equation.DSMT4">
                  <p:embed/>
                </p:oleObj>
              </mc:Choice>
              <mc:Fallback>
                <p:oleObj name="Equation" r:id="rId12" imgW="342720" imgH="228600" progId="Equation.DSMT4">
                  <p:embed/>
                  <p:pic>
                    <p:nvPicPr>
                      <p:cNvPr id="0" name="Object 8"/>
                      <p:cNvPicPr>
                        <a:picLocks noChangeAspect="1" noChangeArrowheads="1"/>
                      </p:cNvPicPr>
                      <p:nvPr/>
                    </p:nvPicPr>
                    <p:blipFill>
                      <a:blip r:embed="rId13"/>
                      <a:srcRect/>
                      <a:stretch>
                        <a:fillRect/>
                      </a:stretch>
                    </p:blipFill>
                    <p:spPr bwMode="auto">
                      <a:xfrm>
                        <a:off x="1219200" y="1838325"/>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2807344" y="1882775"/>
            <a:ext cx="393056" cy="230832"/>
          </a:xfrm>
          <a:prstGeom prst="rect">
            <a:avLst/>
          </a:prstGeom>
        </p:spPr>
        <p:txBody>
          <a:bodyPr wrap="none">
            <a:spAutoFit/>
          </a:bodyPr>
          <a:lstStyle/>
          <a:p>
            <a:r>
              <a:rPr lang="en-US" sz="900" dirty="0"/>
              <a:t> (ns)</a:t>
            </a:r>
          </a:p>
        </p:txBody>
      </p:sp>
      <p:graphicFrame>
        <p:nvGraphicFramePr>
          <p:cNvPr id="17" name="Object 16"/>
          <p:cNvGraphicFramePr>
            <a:graphicFrameLocks noChangeAspect="1"/>
          </p:cNvGraphicFramePr>
          <p:nvPr>
            <p:extLst>
              <p:ext uri="{D42A27DB-BD31-4B8C-83A1-F6EECF244321}">
                <p14:modId xmlns:p14="http://schemas.microsoft.com/office/powerpoint/2010/main" val="1882754084"/>
              </p:ext>
            </p:extLst>
          </p:nvPr>
        </p:nvGraphicFramePr>
        <p:xfrm>
          <a:off x="2017712" y="1880543"/>
          <a:ext cx="231775" cy="228600"/>
        </p:xfrm>
        <a:graphic>
          <a:graphicData uri="http://schemas.openxmlformats.org/presentationml/2006/ole">
            <mc:AlternateContent xmlns:mc="http://schemas.openxmlformats.org/markup-compatibility/2006">
              <mc:Choice xmlns:v="urn:schemas-microsoft-com:vml" Requires="v">
                <p:oleObj spid="_x0000_s13248" name="Equation" r:id="rId14" imgW="228600" imgH="228600" progId="Equation.DSMT4">
                  <p:embed/>
                </p:oleObj>
              </mc:Choice>
              <mc:Fallback>
                <p:oleObj name="Equation" r:id="rId14" imgW="228600" imgH="228600" progId="Equation.DSMT4">
                  <p:embed/>
                  <p:pic>
                    <p:nvPicPr>
                      <p:cNvPr id="0" name="Object 9"/>
                      <p:cNvPicPr>
                        <a:picLocks noChangeAspect="1" noChangeArrowheads="1"/>
                      </p:cNvPicPr>
                      <p:nvPr/>
                    </p:nvPicPr>
                    <p:blipFill>
                      <a:blip r:embed="rId15"/>
                      <a:srcRect/>
                      <a:stretch>
                        <a:fillRect/>
                      </a:stretch>
                    </p:blipFill>
                    <p:spPr bwMode="auto">
                      <a:xfrm>
                        <a:off x="2017712" y="1880543"/>
                        <a:ext cx="231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8"/>
          <p:cNvSpPr/>
          <p:nvPr/>
        </p:nvSpPr>
        <p:spPr>
          <a:xfrm>
            <a:off x="1435744" y="1878311"/>
            <a:ext cx="393056" cy="230832"/>
          </a:xfrm>
          <a:prstGeom prst="rect">
            <a:avLst/>
          </a:prstGeom>
        </p:spPr>
        <p:txBody>
          <a:bodyPr wrap="none">
            <a:spAutoFit/>
          </a:bodyPr>
          <a:lstStyle/>
          <a:p>
            <a:r>
              <a:rPr lang="en-US" sz="900" dirty="0"/>
              <a:t> (ns)</a:t>
            </a:r>
          </a:p>
        </p:txBody>
      </p:sp>
      <p:sp>
        <p:nvSpPr>
          <p:cNvPr id="18" name="TextBox 17"/>
          <p:cNvSpPr txBox="1"/>
          <p:nvPr/>
        </p:nvSpPr>
        <p:spPr>
          <a:xfrm>
            <a:off x="4191000" y="1524000"/>
            <a:ext cx="4419600" cy="4031873"/>
          </a:xfrm>
          <a:prstGeom prst="rect">
            <a:avLst/>
          </a:prstGeom>
          <a:noFill/>
        </p:spPr>
        <p:txBody>
          <a:bodyPr wrap="square">
            <a:spAutoFit/>
          </a:bodyPr>
          <a:lstStyle/>
          <a:p>
            <a:pPr marL="342900" indent="-342900" algn="just">
              <a:spcAft>
                <a:spcPts val="600"/>
              </a:spcAft>
              <a:buClr>
                <a:srgbClr val="3366CC"/>
              </a:buClr>
              <a:buSzPct val="150000"/>
              <a:buFont typeface="Courier New" pitchFamily="49" charset="0"/>
              <a:buChar char="o"/>
              <a:defRPr/>
            </a:pPr>
            <a:r>
              <a:rPr lang="en-US" sz="1800" dirty="0" smtClean="0">
                <a:solidFill>
                  <a:schemeClr val="tx2"/>
                </a:solidFill>
              </a:rPr>
              <a:t>With </a:t>
            </a:r>
            <a:r>
              <a:rPr lang="en-US" sz="1800" dirty="0">
                <a:solidFill>
                  <a:schemeClr val="tx2"/>
                </a:solidFill>
              </a:rPr>
              <a:t>respect to an empty room of the same </a:t>
            </a:r>
            <a:r>
              <a:rPr lang="en-US" sz="1800" dirty="0" smtClean="0">
                <a:solidFill>
                  <a:schemeClr val="tx2"/>
                </a:solidFill>
              </a:rPr>
              <a:t>size</a:t>
            </a:r>
          </a:p>
          <a:p>
            <a:pPr marL="800100" lvl="1" indent="-342900" algn="just">
              <a:spcAft>
                <a:spcPts val="600"/>
              </a:spcAft>
              <a:buClr>
                <a:srgbClr val="3366CC"/>
              </a:buClr>
              <a:buSzPct val="100000"/>
              <a:buFont typeface="Arial" panose="020B0604020202020204" pitchFamily="34" charset="0"/>
              <a:buChar char="•"/>
              <a:defRPr/>
            </a:pPr>
            <a:r>
              <a:rPr lang="en-US" sz="1800" dirty="0" smtClean="0"/>
              <a:t>RMS delay spread ↓ (avg. 6.5 %) </a:t>
            </a:r>
          </a:p>
          <a:p>
            <a:pPr marL="800100" lvl="1" indent="-342900" algn="just">
              <a:spcAft>
                <a:spcPts val="1200"/>
              </a:spcAft>
              <a:buClr>
                <a:srgbClr val="3366CC"/>
              </a:buClr>
              <a:buSzPct val="100000"/>
              <a:buFont typeface="Arial" panose="020B0604020202020204" pitchFamily="34" charset="0"/>
              <a:buChar char="•"/>
              <a:defRPr/>
            </a:pPr>
            <a:r>
              <a:rPr lang="en-US" sz="1800" dirty="0" smtClean="0"/>
              <a:t>Channel DC gain </a:t>
            </a:r>
            <a:r>
              <a:rPr lang="en-US" sz="1800" dirty="0"/>
              <a:t>↓</a:t>
            </a:r>
            <a:r>
              <a:rPr lang="en-US" sz="1800" dirty="0" smtClean="0"/>
              <a:t> (</a:t>
            </a:r>
            <a:r>
              <a:rPr lang="en-US" sz="1800" dirty="0"/>
              <a:t>avg. </a:t>
            </a:r>
            <a:r>
              <a:rPr lang="en-US" sz="1800" dirty="0" smtClean="0"/>
              <a:t>0.08 </a:t>
            </a:r>
            <a:r>
              <a:rPr lang="en-US" sz="1800" dirty="0"/>
              <a:t>%</a:t>
            </a:r>
            <a:r>
              <a:rPr lang="en-US" sz="1800" dirty="0" smtClean="0"/>
              <a:t>)</a:t>
            </a:r>
            <a:endParaRPr lang="en-US" sz="1800" dirty="0"/>
          </a:p>
          <a:p>
            <a:pPr marL="342900" lvl="1" indent="-342900" algn="just">
              <a:spcAft>
                <a:spcPts val="1200"/>
              </a:spcAft>
              <a:buClr>
                <a:srgbClr val="3366CC"/>
              </a:buClr>
              <a:buSzPct val="150000"/>
              <a:buFont typeface="Courier New" pitchFamily="49" charset="0"/>
              <a:buChar char="o"/>
              <a:defRPr/>
            </a:pPr>
            <a:r>
              <a:rPr lang="en-US" sz="1800" dirty="0" smtClean="0"/>
              <a:t>DC </a:t>
            </a:r>
            <a:r>
              <a:rPr lang="en-US" sz="1800" dirty="0"/>
              <a:t>gains of </a:t>
            </a:r>
            <a:r>
              <a:rPr lang="en-US" sz="1800" dirty="0" smtClean="0"/>
              <a:t>D</a:t>
            </a:r>
            <a:r>
              <a:rPr lang="tr-TR" sz="1800" dirty="0" smtClean="0"/>
              <a:t>2</a:t>
            </a:r>
            <a:r>
              <a:rPr lang="en-US" sz="1800" dirty="0" smtClean="0"/>
              <a:t>-D</a:t>
            </a:r>
            <a:r>
              <a:rPr lang="tr-TR" sz="1800" dirty="0" smtClean="0"/>
              <a:t>3</a:t>
            </a:r>
            <a:r>
              <a:rPr lang="en-US" sz="1800" dirty="0" smtClean="0"/>
              <a:t> are </a:t>
            </a:r>
            <a:r>
              <a:rPr lang="en-US" sz="1800" dirty="0"/>
              <a:t>larger than other ones because </a:t>
            </a:r>
            <a:r>
              <a:rPr lang="en-US" sz="1800" dirty="0" smtClean="0"/>
              <a:t>with a height of 1.7 </a:t>
            </a:r>
            <a:r>
              <a:rPr lang="en-US" sz="1800" dirty="0"/>
              <a:t>m </a:t>
            </a:r>
            <a:r>
              <a:rPr lang="en-US" sz="1800" dirty="0" smtClean="0"/>
              <a:t>they are located closer to the source.</a:t>
            </a:r>
          </a:p>
          <a:p>
            <a:pPr marL="342900" lvl="1" indent="-342900" algn="just">
              <a:spcAft>
                <a:spcPts val="1200"/>
              </a:spcAft>
              <a:buClr>
                <a:srgbClr val="3366CC"/>
              </a:buClr>
              <a:buSzPct val="150000"/>
              <a:buFont typeface="Courier New" pitchFamily="49" charset="0"/>
              <a:buChar char="o"/>
              <a:defRPr/>
            </a:pPr>
            <a:r>
              <a:rPr lang="en-US" sz="1800" dirty="0" smtClean="0"/>
              <a:t>RMS </a:t>
            </a:r>
            <a:r>
              <a:rPr lang="en-US" sz="1800" dirty="0"/>
              <a:t>delay spread of home environment </a:t>
            </a:r>
            <a:r>
              <a:rPr lang="en-US" sz="1800" dirty="0" smtClean="0"/>
              <a:t>is smaller </a:t>
            </a:r>
            <a:r>
              <a:rPr lang="en-US" sz="1800" dirty="0"/>
              <a:t>than </a:t>
            </a:r>
            <a:r>
              <a:rPr lang="en-US" sz="1800" dirty="0" smtClean="0"/>
              <a:t>those </a:t>
            </a:r>
            <a:r>
              <a:rPr lang="en-US" sz="1800" dirty="0"/>
              <a:t>in </a:t>
            </a:r>
            <a:r>
              <a:rPr lang="en-US" sz="1800" dirty="0" smtClean="0"/>
              <a:t>office place because </a:t>
            </a:r>
            <a:r>
              <a:rPr lang="en-US" sz="1800" dirty="0"/>
              <a:t>the dimension of </a:t>
            </a:r>
            <a:r>
              <a:rPr lang="en-US" sz="1800" dirty="0" smtClean="0"/>
              <a:t>living room </a:t>
            </a:r>
            <a:r>
              <a:rPr lang="en-US" sz="1800" dirty="0"/>
              <a:t>is </a:t>
            </a:r>
            <a:r>
              <a:rPr lang="en-US" sz="1800" dirty="0" smtClean="0"/>
              <a:t>smaller.</a:t>
            </a:r>
          </a:p>
          <a:p>
            <a:pPr marL="342900" lvl="1" indent="-342900" algn="just">
              <a:spcAft>
                <a:spcPts val="1200"/>
              </a:spcAft>
              <a:buClr>
                <a:srgbClr val="3366CC"/>
              </a:buClr>
              <a:buSzPct val="150000"/>
              <a:buFont typeface="Courier New" pitchFamily="49" charset="0"/>
              <a:buChar char="o"/>
              <a:defRPr/>
            </a:pPr>
            <a:endParaRPr lang="en-US" sz="1800" dirty="0">
              <a:solidFill>
                <a:srgbClr val="FF0000"/>
              </a:solidFill>
            </a:endParaRPr>
          </a:p>
        </p:txBody>
      </p:sp>
      <p:sp>
        <p:nvSpPr>
          <p:cNvPr id="20" name="TextBox 19"/>
          <p:cNvSpPr txBox="1"/>
          <p:nvPr/>
        </p:nvSpPr>
        <p:spPr>
          <a:xfrm>
            <a:off x="1066800" y="1560354"/>
            <a:ext cx="1524000" cy="246221"/>
          </a:xfrm>
          <a:prstGeom prst="rect">
            <a:avLst/>
          </a:prstGeom>
          <a:noFill/>
        </p:spPr>
        <p:txBody>
          <a:bodyPr wrap="square" rtlCol="0">
            <a:spAutoFit/>
          </a:bodyPr>
          <a:lstStyle/>
          <a:p>
            <a:r>
              <a:rPr lang="en-US" sz="1000" b="1" dirty="0" smtClean="0"/>
              <a:t>Reference: Empty room</a:t>
            </a:r>
            <a:endParaRPr lang="en-US" sz="1000" b="1" dirty="0"/>
          </a:p>
        </p:txBody>
      </p:sp>
    </p:spTree>
    <p:extLst>
      <p:ext uri="{BB962C8B-B14F-4D97-AF65-F5344CB8AC3E}">
        <p14:creationId xmlns:p14="http://schemas.microsoft.com/office/powerpoint/2010/main" val="2107086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32</a:t>
            </a:fld>
            <a:endParaRPr lang="en-GB" altLang="en-US"/>
          </a:p>
        </p:txBody>
      </p:sp>
      <p:sp>
        <p:nvSpPr>
          <p:cNvPr id="11" name="TextBox 7"/>
          <p:cNvSpPr txBox="1"/>
          <p:nvPr/>
        </p:nvSpPr>
        <p:spPr>
          <a:xfrm>
            <a:off x="685800" y="1334869"/>
            <a:ext cx="7620000"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We consider a </a:t>
            </a:r>
            <a:r>
              <a:rPr lang="en-US" sz="1800" dirty="0" smtClean="0">
                <a:solidFill>
                  <a:schemeClr val="tx2"/>
                </a:solidFill>
              </a:rPr>
              <a:t>hospital emergency </a:t>
            </a:r>
            <a:r>
              <a:rPr lang="en-US" sz="1800" dirty="0">
                <a:solidFill>
                  <a:schemeClr val="tx2"/>
                </a:solidFill>
              </a:rPr>
              <a:t>room </a:t>
            </a:r>
            <a:r>
              <a:rPr lang="en-US" sz="1800" dirty="0" smtClean="0">
                <a:solidFill>
                  <a:schemeClr val="tx2"/>
                </a:solidFill>
              </a:rPr>
              <a:t>with beds, reception desk and </a:t>
            </a:r>
            <a:r>
              <a:rPr lang="en-US" sz="1800" dirty="0"/>
              <a:t>l</a:t>
            </a:r>
            <a:r>
              <a:rPr lang="en-US" sz="1800" dirty="0" smtClean="0"/>
              <a:t>arge </a:t>
            </a:r>
            <a:r>
              <a:rPr lang="en-US" sz="1800" dirty="0"/>
              <a:t>diagnostic instruments </a:t>
            </a:r>
            <a:r>
              <a:rPr lang="en-US" sz="1800" dirty="0" smtClean="0"/>
              <a:t>such as MRI</a:t>
            </a:r>
            <a:r>
              <a:rPr lang="en-US" sz="1800" dirty="0"/>
              <a:t>, CT Scan, </a:t>
            </a:r>
            <a:r>
              <a:rPr lang="en-US" sz="1800" dirty="0" smtClean="0"/>
              <a:t>surgical </a:t>
            </a:r>
            <a:r>
              <a:rPr lang="en-US" sz="1800" dirty="0"/>
              <a:t>equipment, etc</a:t>
            </a:r>
            <a:r>
              <a:rPr lang="en-US" sz="1800" dirty="0" smtClean="0"/>
              <a:t>.</a:t>
            </a:r>
            <a:r>
              <a:rPr lang="en-US" sz="1800" dirty="0" smtClean="0">
                <a:solidFill>
                  <a:schemeClr val="tx2"/>
                </a:solidFill>
              </a:rPr>
              <a:t> </a:t>
            </a:r>
            <a:endParaRPr lang="en-US" sz="500" dirty="0" smtClean="0">
              <a:solidFill>
                <a:srgbClr val="0070C0"/>
              </a:solidFill>
            </a:endParaRPr>
          </a:p>
        </p:txBody>
      </p:sp>
      <p:pic>
        <p:nvPicPr>
          <p:cNvPr id="27650" name="Picture 2" descr="D:\OZYEGIN UNIVERSITY\S005827\Ph.D. Works\IEEE 802.15 WPANTM\PureLiFi Ltd\Hospitals\Scenario Figures\Hospi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09800"/>
            <a:ext cx="5229026" cy="388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Simulation Scenario 3: Hospitals</a:t>
            </a:r>
            <a:endParaRPr lang="en-CA" b="1" dirty="0" smtClean="0">
              <a:solidFill>
                <a:srgbClr val="80B4C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9138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33</a:t>
            </a:fld>
            <a:endParaRPr lang="en-GB" altLang="en-US"/>
          </a:p>
        </p:txBody>
      </p:sp>
      <p:graphicFrame>
        <p:nvGraphicFramePr>
          <p:cNvPr id="2" name="Table 1"/>
          <p:cNvGraphicFramePr>
            <a:graphicFrameLocks noGrp="1"/>
          </p:cNvGraphicFramePr>
          <p:nvPr>
            <p:extLst>
              <p:ext uri="{D42A27DB-BD31-4B8C-83A1-F6EECF244321}">
                <p14:modId xmlns:p14="http://schemas.microsoft.com/office/powerpoint/2010/main" val="4438838"/>
              </p:ext>
            </p:extLst>
          </p:nvPr>
        </p:nvGraphicFramePr>
        <p:xfrm>
          <a:off x="1219200" y="1524000"/>
          <a:ext cx="6629400" cy="2944368"/>
        </p:xfrm>
        <a:graphic>
          <a:graphicData uri="http://schemas.openxmlformats.org/drawingml/2006/table">
            <a:tbl>
              <a:tblPr firstRow="1" firstCol="1" bandRow="1">
                <a:tableStyleId>{5940675A-B579-460E-94D1-54222C63F5DA}</a:tableStyleId>
              </a:tblPr>
              <a:tblGrid>
                <a:gridCol w="2743200"/>
                <a:gridCol w="3886200"/>
              </a:tblGrid>
              <a:tr h="0">
                <a:tc>
                  <a:txBody>
                    <a:bodyPr/>
                    <a:lstStyle/>
                    <a:p>
                      <a:pPr marL="0" marR="0">
                        <a:lnSpc>
                          <a:spcPct val="115000"/>
                        </a:lnSpc>
                        <a:spcBef>
                          <a:spcPts val="0"/>
                        </a:spcBef>
                        <a:spcAft>
                          <a:spcPts val="0"/>
                        </a:spcAft>
                      </a:pPr>
                      <a:r>
                        <a:rPr lang="en-US" sz="1400" b="1" dirty="0">
                          <a:effectLst/>
                          <a:latin typeface="+mj-lt"/>
                        </a:rPr>
                        <a:t>Materials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Walls: Plaster</a:t>
                      </a:r>
                    </a:p>
                    <a:p>
                      <a:pPr marL="0" marR="0">
                        <a:lnSpc>
                          <a:spcPct val="115000"/>
                        </a:lnSpc>
                        <a:spcBef>
                          <a:spcPts val="0"/>
                        </a:spcBef>
                        <a:spcAft>
                          <a:spcPts val="0"/>
                        </a:spcAft>
                      </a:pPr>
                      <a:r>
                        <a:rPr lang="en-US" sz="1400" dirty="0">
                          <a:effectLst/>
                          <a:latin typeface="+mj-lt"/>
                        </a:rPr>
                        <a:t>Ceiling: Plaster</a:t>
                      </a:r>
                    </a:p>
                    <a:p>
                      <a:pPr marL="0" marR="0">
                        <a:lnSpc>
                          <a:spcPct val="115000"/>
                        </a:lnSpc>
                        <a:spcBef>
                          <a:spcPts val="0"/>
                        </a:spcBef>
                        <a:spcAft>
                          <a:spcPts val="0"/>
                        </a:spcAft>
                      </a:pPr>
                      <a:r>
                        <a:rPr lang="en-US" sz="1400" dirty="0">
                          <a:effectLst/>
                          <a:latin typeface="+mj-lt"/>
                        </a:rPr>
                        <a:t>Floor: </a:t>
                      </a:r>
                      <a:r>
                        <a:rPr lang="en-US" sz="1400" dirty="0" smtClean="0">
                          <a:effectLst/>
                          <a:latin typeface="+mj-lt"/>
                        </a:rPr>
                        <a:t>Pinewood</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Room size</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8m × 8m × 3m</a:t>
                      </a:r>
                      <a:endParaRPr lang="en-US" sz="1400" dirty="0">
                        <a:effectLst/>
                        <a:latin typeface="+mj-lt"/>
                      </a:endParaRP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Objects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4 </a:t>
                      </a:r>
                      <a:r>
                        <a:rPr lang="en-US" sz="1400" dirty="0">
                          <a:effectLst/>
                          <a:latin typeface="+mj-lt"/>
                        </a:rPr>
                        <a:t>beds</a:t>
                      </a:r>
                    </a:p>
                    <a:p>
                      <a:pPr marL="0" marR="0">
                        <a:lnSpc>
                          <a:spcPct val="115000"/>
                        </a:lnSpc>
                        <a:spcBef>
                          <a:spcPts val="0"/>
                        </a:spcBef>
                        <a:spcAft>
                          <a:spcPts val="0"/>
                        </a:spcAft>
                      </a:pPr>
                      <a:r>
                        <a:rPr lang="en-US" sz="1400" dirty="0" smtClean="0">
                          <a:effectLst/>
                          <a:latin typeface="+mj-lt"/>
                        </a:rPr>
                        <a:t>Ultrasound instrument</a:t>
                      </a:r>
                    </a:p>
                    <a:p>
                      <a:pPr marL="0" marR="0">
                        <a:lnSpc>
                          <a:spcPct val="115000"/>
                        </a:lnSpc>
                        <a:spcBef>
                          <a:spcPts val="0"/>
                        </a:spcBef>
                        <a:spcAft>
                          <a:spcPts val="0"/>
                        </a:spcAft>
                      </a:pPr>
                      <a:r>
                        <a:rPr lang="en-US" sz="1400" dirty="0" smtClean="0">
                          <a:effectLst/>
                          <a:latin typeface="+mj-lt"/>
                          <a:ea typeface="Calibri"/>
                          <a:cs typeface="Times New Roman"/>
                        </a:rPr>
                        <a:t>Reception</a:t>
                      </a:r>
                      <a:r>
                        <a:rPr lang="en-US" sz="1400" baseline="0" dirty="0" smtClean="0">
                          <a:effectLst/>
                          <a:latin typeface="+mj-lt"/>
                          <a:ea typeface="Calibri"/>
                          <a:cs typeface="Times New Roman"/>
                        </a:rPr>
                        <a:t> desk</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Object</a:t>
                      </a:r>
                      <a:r>
                        <a:rPr lang="en-US" sz="1400" b="1" baseline="0" dirty="0" smtClean="0">
                          <a:effectLst/>
                          <a:latin typeface="+mj-lt"/>
                          <a:ea typeface="Calibri"/>
                          <a:cs typeface="Times New Roman"/>
                        </a:rPr>
                        <a:t> specifications</a:t>
                      </a:r>
                      <a:endParaRPr lang="en-US" sz="1400" b="1" dirty="0">
                        <a:effectLst/>
                        <a:latin typeface="+mj-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mn-ea"/>
                          <a:cs typeface="+mn-cs"/>
                        </a:rPr>
                        <a:t>Bed: size of 2m × 1m × 1m with metal frames</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mn-ea"/>
                          <a:cs typeface="+mn-cs"/>
                        </a:rPr>
                        <a:t>Reception desk: Pinewood</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mn-ea"/>
                          <a:cs typeface="+mn-cs"/>
                        </a:rPr>
                        <a:t>Ultrasound instrument: Aluminum metal</a:t>
                      </a: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luminaries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mn-ea"/>
                          <a:cs typeface="+mn-cs"/>
                        </a:rPr>
                        <a:t>16</a:t>
                      </a:r>
                      <a:endParaRPr lang="en-US" sz="1400" dirty="0">
                        <a:effectLst/>
                        <a:latin typeface="+mj-lt"/>
                        <a:ea typeface="Calibri"/>
                        <a:cs typeface="Times New Roman"/>
                      </a:endParaRP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Input power per each luminary</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baseline="0" dirty="0" smtClean="0">
                          <a:effectLst/>
                          <a:latin typeface="+mj-lt"/>
                          <a:ea typeface="+mn-ea"/>
                          <a:cs typeface="+mn-cs"/>
                        </a:rPr>
                        <a:t>19 W</a:t>
                      </a:r>
                      <a:endParaRPr lang="en-US" sz="1400" dirty="0">
                        <a:effectLst/>
                        <a:latin typeface="+mj-lt"/>
                        <a:ea typeface="Calibri"/>
                        <a:cs typeface="Times New Roman"/>
                      </a:endParaRPr>
                    </a:p>
                  </a:txBody>
                  <a:tcPr marL="68580" marR="68580" marT="0" marB="0"/>
                </a:tc>
              </a:tr>
            </a:tbl>
          </a:graphicData>
        </a:graphic>
      </p:graphicFrame>
      <p:sp>
        <p:nvSpPr>
          <p:cNvPr id="7"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Simulation Parameters</a:t>
            </a:r>
            <a:endParaRPr lang="en-CA" sz="3200" b="1" dirty="0" smtClean="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8596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34</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Light Source</a:t>
            </a:r>
            <a:endParaRPr lang="en-CA" sz="3200" b="1" dirty="0" smtClean="0">
              <a:solidFill>
                <a:srgbClr val="0070C0"/>
              </a:solidFill>
              <a:effectLst>
                <a:outerShdw blurRad="38100" dist="38100" dir="2700000" algn="tl">
                  <a:srgbClr val="000000">
                    <a:alpha val="43137"/>
                  </a:srgbClr>
                </a:outerShdw>
              </a:effectLst>
            </a:endParaRPr>
          </a:p>
          <a:p>
            <a:pPr eaLnBrk="1" hangingPunct="1">
              <a:defRPr/>
            </a:pPr>
            <a:r>
              <a:rPr lang="en-CA" sz="3200" dirty="0" smtClean="0"/>
              <a:t/>
            </a:r>
            <a:br>
              <a:rPr lang="en-CA" sz="3200" dirty="0" smtClean="0"/>
            </a:b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7" name="TextBox 7"/>
          <p:cNvSpPr txBox="1"/>
          <p:nvPr/>
        </p:nvSpPr>
        <p:spPr>
          <a:xfrm>
            <a:off x="685800" y="1316037"/>
            <a:ext cx="73151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In simulation study, we use “CR14-40L-HE” from Cree Inc. </a:t>
            </a:r>
            <a:endParaRPr lang="en-US" sz="500" dirty="0" smtClean="0">
              <a:solidFill>
                <a:srgbClr val="0070C0"/>
              </a:solidFill>
            </a:endParaRPr>
          </a:p>
        </p:txBody>
      </p:sp>
      <p:pic>
        <p:nvPicPr>
          <p:cNvPr id="26627" name="Picture 3" descr="D:\OZYEGIN UNIVERSITY\S005827\Ph.D. Works\IEEE 802.15 WPANTM\PureLiFi Ltd\Hospitals\Source-Hospital\Source-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670" y="1900280"/>
            <a:ext cx="3122810" cy="23434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5334000" y="4343400"/>
            <a:ext cx="3505200" cy="276999"/>
          </a:xfrm>
          <a:prstGeom prst="rect">
            <a:avLst/>
          </a:prstGeom>
          <a:noFill/>
        </p:spPr>
        <p:txBody>
          <a:bodyPr wrap="square">
            <a:spAutoFit/>
          </a:bodyPr>
          <a:lstStyle/>
          <a:p>
            <a:pPr algn="ctr">
              <a:buClr>
                <a:srgbClr val="3366CC"/>
              </a:buClr>
              <a:buSzPct val="150000"/>
              <a:defRPr/>
            </a:pPr>
            <a:r>
              <a:rPr lang="en-US" dirty="0" smtClean="0"/>
              <a:t>Simulated emission </a:t>
            </a:r>
            <a:r>
              <a:rPr lang="en-US" dirty="0"/>
              <a:t>p</a:t>
            </a:r>
            <a:r>
              <a:rPr lang="en-US" dirty="0" smtClean="0"/>
              <a:t>attern in </a:t>
            </a:r>
            <a:r>
              <a:rPr lang="en-US" dirty="0" err="1" smtClean="0"/>
              <a:t>Zemax</a:t>
            </a:r>
            <a:endParaRPr lang="en-US" dirty="0" smtClean="0"/>
          </a:p>
        </p:txBody>
      </p:sp>
      <p:pic>
        <p:nvPicPr>
          <p:cNvPr id="348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900282"/>
            <a:ext cx="4032107" cy="422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419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35</a:t>
            </a:fld>
            <a:endParaRPr lang="en-GB" altLang="en-US"/>
          </a:p>
        </p:txBody>
      </p:sp>
      <p:sp>
        <p:nvSpPr>
          <p:cNvPr id="10" name="TextBox 7"/>
          <p:cNvSpPr txBox="1"/>
          <p:nvPr/>
        </p:nvSpPr>
        <p:spPr>
          <a:xfrm>
            <a:off x="685800" y="1334869"/>
            <a:ext cx="7623011"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Based on the properties </a:t>
            </a:r>
            <a:r>
              <a:rPr lang="en-US" sz="1800" dirty="0" smtClean="0">
                <a:solidFill>
                  <a:schemeClr val="tx2"/>
                </a:solidFill>
              </a:rPr>
              <a:t>of luminary</a:t>
            </a:r>
            <a:r>
              <a:rPr lang="en-US" sz="1800" dirty="0">
                <a:solidFill>
                  <a:schemeClr val="tx2"/>
                </a:solidFill>
              </a:rPr>
              <a:t>, required illumination </a:t>
            </a:r>
            <a:r>
              <a:rPr lang="en-US" sz="1800" dirty="0" smtClean="0">
                <a:solidFill>
                  <a:schemeClr val="tx2"/>
                </a:solidFill>
              </a:rPr>
              <a:t>level (500 lx) </a:t>
            </a:r>
            <a:r>
              <a:rPr lang="en-US" sz="1800" dirty="0">
                <a:solidFill>
                  <a:schemeClr val="tx2"/>
                </a:solidFill>
              </a:rPr>
              <a:t>and </a:t>
            </a:r>
            <a:r>
              <a:rPr lang="en-US" sz="1800" dirty="0" smtClean="0">
                <a:solidFill>
                  <a:schemeClr val="tx2"/>
                </a:solidFill>
              </a:rPr>
              <a:t>the </a:t>
            </a:r>
            <a:r>
              <a:rPr lang="en-US" sz="1800" dirty="0">
                <a:solidFill>
                  <a:schemeClr val="tx2"/>
                </a:solidFill>
              </a:rPr>
              <a:t>size of </a:t>
            </a:r>
            <a:r>
              <a:rPr lang="en-US" sz="1800" dirty="0" smtClean="0">
                <a:solidFill>
                  <a:schemeClr val="tx2"/>
                </a:solidFill>
              </a:rPr>
              <a:t>hospital room, we arrange the luminaries as follows</a:t>
            </a:r>
          </a:p>
        </p:txBody>
      </p:sp>
      <p:pic>
        <p:nvPicPr>
          <p:cNvPr id="2560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09800"/>
            <a:ext cx="380322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60023" y="5285601"/>
            <a:ext cx="3505200" cy="276999"/>
          </a:xfrm>
          <a:prstGeom prst="rect">
            <a:avLst/>
          </a:prstGeom>
          <a:noFill/>
        </p:spPr>
        <p:txBody>
          <a:bodyPr wrap="square">
            <a:spAutoFit/>
          </a:bodyPr>
          <a:lstStyle/>
          <a:p>
            <a:pPr algn="ctr">
              <a:buClr>
                <a:srgbClr val="3366CC"/>
              </a:buClr>
              <a:buSzPct val="150000"/>
              <a:defRPr/>
            </a:pPr>
            <a:r>
              <a:rPr lang="en-US" dirty="0" smtClean="0"/>
              <a:t>Arrangement of luminaries</a:t>
            </a:r>
          </a:p>
        </p:txBody>
      </p:sp>
      <p:sp>
        <p:nvSpPr>
          <p:cNvPr id="9"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Levels</a:t>
            </a:r>
            <a:endParaRPr lang="en-CA" sz="3200" b="1" dirty="0" smtClean="0">
              <a:solidFill>
                <a:srgbClr val="0070C0"/>
              </a:solidFill>
              <a:effectLst>
                <a:outerShdw blurRad="38100" dist="38100" dir="2700000" algn="tl">
                  <a:srgbClr val="000000">
                    <a:alpha val="43137"/>
                  </a:srgbClr>
                </a:outerShdw>
              </a:effectLst>
            </a:endParaRPr>
          </a:p>
          <a:p>
            <a:pPr eaLnBrk="1" hangingPunct="1">
              <a:defRPr/>
            </a:pPr>
            <a:r>
              <a:rPr lang="en-CA" sz="3200" dirty="0" smtClean="0"/>
              <a:t/>
            </a:r>
            <a:br>
              <a:rPr lang="en-CA" sz="3200" dirty="0" smtClean="0"/>
            </a:b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11" name="Table 10"/>
          <p:cNvGraphicFramePr>
            <a:graphicFrameLocks noGrp="1"/>
          </p:cNvGraphicFramePr>
          <p:nvPr>
            <p:extLst>
              <p:ext uri="{D42A27DB-BD31-4B8C-83A1-F6EECF244321}">
                <p14:modId xmlns:p14="http://schemas.microsoft.com/office/powerpoint/2010/main" val="2919731758"/>
              </p:ext>
            </p:extLst>
          </p:nvPr>
        </p:nvGraphicFramePr>
        <p:xfrm>
          <a:off x="4946223" y="2286000"/>
          <a:ext cx="3505200" cy="981456"/>
        </p:xfrm>
        <a:graphic>
          <a:graphicData uri="http://schemas.openxmlformats.org/drawingml/2006/table">
            <a:tbl>
              <a:tblPr firstRow="1" firstCol="1" bandRow="1">
                <a:tableStyleId>{5940675A-B579-460E-94D1-54222C63F5DA}</a:tableStyleId>
              </a:tblPr>
              <a:tblGrid>
                <a:gridCol w="2362200"/>
                <a:gridCol w="1143000"/>
              </a:tblGrid>
              <a:tr h="0">
                <a:tc>
                  <a:txBody>
                    <a:bodyPr/>
                    <a:lstStyle/>
                    <a:p>
                      <a:pPr marL="0" marR="0">
                        <a:lnSpc>
                          <a:spcPct val="115000"/>
                        </a:lnSpc>
                        <a:spcBef>
                          <a:spcPts val="0"/>
                        </a:spcBef>
                        <a:spcAft>
                          <a:spcPts val="0"/>
                        </a:spcAft>
                      </a:pPr>
                      <a:r>
                        <a:rPr lang="en-US" sz="1400" b="1" dirty="0" smtClean="0">
                          <a:effectLst/>
                          <a:latin typeface="+mj-lt"/>
                        </a:rPr>
                        <a:t>Delivered light output from each luminary</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200000"/>
                        </a:lnSpc>
                        <a:spcBef>
                          <a:spcPts val="0"/>
                        </a:spcBef>
                        <a:spcAft>
                          <a:spcPts val="0"/>
                        </a:spcAft>
                      </a:pPr>
                      <a:r>
                        <a:rPr lang="en-US" sz="1400" kern="1200" dirty="0" smtClean="0">
                          <a:solidFill>
                            <a:schemeClr val="tx1"/>
                          </a:solidFill>
                          <a:effectLst/>
                          <a:latin typeface="+mj-lt"/>
                          <a:ea typeface="Calibri"/>
                          <a:cs typeface="Times New Roman"/>
                        </a:rPr>
                        <a:t>2375 lumens</a:t>
                      </a:r>
                      <a:endParaRPr lang="en-US" sz="1400" kern="1200" dirty="0">
                        <a:solidFill>
                          <a:schemeClr val="tx1"/>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Average of illumination level</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508 lx</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Uniformity of illumination</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Calibri"/>
                          <a:cs typeface="Times New Roman"/>
                        </a:rPr>
                        <a:t>0.5930</a:t>
                      </a:r>
                      <a:endParaRPr lang="en-US" sz="1400" dirty="0">
                        <a:effectLst/>
                        <a:latin typeface="+mj-lt"/>
                        <a:ea typeface="Calibri"/>
                        <a:cs typeface="Times New Roman"/>
                      </a:endParaRPr>
                    </a:p>
                  </a:txBody>
                  <a:tcPr marL="68580" marR="68580" marT="0" marB="0"/>
                </a:tc>
              </a:tr>
            </a:tbl>
          </a:graphicData>
        </a:graphic>
      </p:graphicFrame>
      <p:pic>
        <p:nvPicPr>
          <p:cNvPr id="14" name="Picture 4" descr="D:\OZYEGIN UNIVERSITY\S005827\Ph.D. Works\IEEE 802.15 WPANTM\PureLiFi Ltd\Hospitals\Illumination Level\Illumination-Zema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811" y="3450200"/>
            <a:ext cx="3206424" cy="23867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7"/>
          <p:cNvSpPr txBox="1"/>
          <p:nvPr/>
        </p:nvSpPr>
        <p:spPr>
          <a:xfrm>
            <a:off x="5022423" y="5867400"/>
            <a:ext cx="3505200" cy="276999"/>
          </a:xfrm>
          <a:prstGeom prst="rect">
            <a:avLst/>
          </a:prstGeom>
          <a:noFill/>
        </p:spPr>
        <p:txBody>
          <a:bodyPr wrap="square">
            <a:spAutoFit/>
          </a:bodyPr>
          <a:lstStyle/>
          <a:p>
            <a:pPr algn="ctr">
              <a:buClr>
                <a:srgbClr val="3366CC"/>
              </a:buClr>
              <a:buSzPct val="150000"/>
              <a:defRPr/>
            </a:pPr>
            <a:r>
              <a:rPr lang="en-US" dirty="0" smtClean="0"/>
              <a:t>Evaluation of illumination level in </a:t>
            </a:r>
            <a:r>
              <a:rPr lang="en-US" dirty="0" err="1" smtClean="0"/>
              <a:t>Zemax</a:t>
            </a:r>
            <a:endParaRPr lang="en-US" dirty="0" smtClean="0"/>
          </a:p>
        </p:txBody>
      </p:sp>
    </p:spTree>
    <p:extLst>
      <p:ext uri="{BB962C8B-B14F-4D97-AF65-F5344CB8AC3E}">
        <p14:creationId xmlns:p14="http://schemas.microsoft.com/office/powerpoint/2010/main" val="3701568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36</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Patterns</a:t>
            </a:r>
            <a:endParaRPr lang="en-CA" b="1" dirty="0" smtClean="0">
              <a:solidFill>
                <a:srgbClr val="80B4CE"/>
              </a:solidFill>
              <a:effectLst>
                <a:outerShdw blurRad="38100" dist="38100" dir="2700000" algn="tl">
                  <a:srgbClr val="000000">
                    <a:alpha val="43137"/>
                  </a:srgbClr>
                </a:outerShdw>
              </a:effectLst>
            </a:endParaRPr>
          </a:p>
        </p:txBody>
      </p:sp>
      <p:pic>
        <p:nvPicPr>
          <p:cNvPr id="23553" name="Picture 1" descr="D:\OZYEGIN UNIVERSITY\S005827\Ph.D. Works\IEEE 802.15 WPANTM\PureLiFi Ltd\Hospitals\Illumination Level\Illumination 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65183"/>
            <a:ext cx="3899216"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2616" y="1251823"/>
            <a:ext cx="447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 y="4513183"/>
            <a:ext cx="3505200" cy="276999"/>
          </a:xfrm>
          <a:prstGeom prst="rect">
            <a:avLst/>
          </a:prstGeom>
          <a:noFill/>
        </p:spPr>
        <p:txBody>
          <a:bodyPr wrap="square">
            <a:spAutoFit/>
          </a:bodyPr>
          <a:lstStyle/>
          <a:p>
            <a:pPr algn="ctr">
              <a:buClr>
                <a:srgbClr val="3366CC"/>
              </a:buClr>
              <a:buSzPct val="150000"/>
              <a:defRPr/>
            </a:pPr>
            <a:r>
              <a:rPr lang="en-US" dirty="0" smtClean="0"/>
              <a:t>Simulated illumination levels in </a:t>
            </a:r>
            <a:r>
              <a:rPr lang="en-US" dirty="0" err="1" smtClean="0"/>
              <a:t>Zemax</a:t>
            </a:r>
            <a:endParaRPr lang="en-US" dirty="0" smtClean="0"/>
          </a:p>
        </p:txBody>
      </p:sp>
      <p:sp>
        <p:nvSpPr>
          <p:cNvPr id="9" name="TextBox 8"/>
          <p:cNvSpPr txBox="1"/>
          <p:nvPr/>
        </p:nvSpPr>
        <p:spPr>
          <a:xfrm>
            <a:off x="4953000" y="4513183"/>
            <a:ext cx="3505200" cy="276999"/>
          </a:xfrm>
          <a:prstGeom prst="rect">
            <a:avLst/>
          </a:prstGeom>
          <a:noFill/>
        </p:spPr>
        <p:txBody>
          <a:bodyPr wrap="square">
            <a:spAutoFit/>
          </a:bodyPr>
          <a:lstStyle/>
          <a:p>
            <a:pPr algn="ctr">
              <a:buClr>
                <a:srgbClr val="3366CC"/>
              </a:buClr>
              <a:buSzPct val="150000"/>
              <a:defRPr/>
            </a:pPr>
            <a:r>
              <a:rPr lang="en-US" dirty="0" smtClean="0"/>
              <a:t>Illumination level contours in </a:t>
            </a:r>
            <a:r>
              <a:rPr lang="en-US" dirty="0" err="1" smtClean="0"/>
              <a:t>Matlab</a:t>
            </a:r>
            <a:endParaRPr lang="en-US" dirty="0" smtClean="0"/>
          </a:p>
        </p:txBody>
      </p:sp>
      <p:sp>
        <p:nvSpPr>
          <p:cNvPr id="11" name="TextBox 7"/>
          <p:cNvSpPr txBox="1"/>
          <p:nvPr/>
        </p:nvSpPr>
        <p:spPr>
          <a:xfrm>
            <a:off x="1066801" y="5269468"/>
            <a:ext cx="73151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The minimum and maximum values of illumination </a:t>
            </a:r>
            <a:r>
              <a:rPr lang="en-US" sz="1800" dirty="0"/>
              <a:t>are 301 lx and 598 lx.</a:t>
            </a:r>
          </a:p>
        </p:txBody>
      </p:sp>
    </p:spTree>
    <p:extLst>
      <p:ext uri="{BB962C8B-B14F-4D97-AF65-F5344CB8AC3E}">
        <p14:creationId xmlns:p14="http://schemas.microsoft.com/office/powerpoint/2010/main" val="3198384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37</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Location of Test Points</a:t>
            </a:r>
            <a:endParaRPr lang="en-CA" b="1" dirty="0" smtClean="0">
              <a:solidFill>
                <a:srgbClr val="80B4CE"/>
              </a:solidFill>
              <a:effectLst>
                <a:outerShdw blurRad="38100" dist="38100" dir="2700000" algn="tl">
                  <a:srgbClr val="000000">
                    <a:alpha val="43137"/>
                  </a:srgbClr>
                </a:outerShdw>
              </a:effectLst>
            </a:endParaRPr>
          </a:p>
        </p:txBody>
      </p:sp>
      <p:sp>
        <p:nvSpPr>
          <p:cNvPr id="8" name="TextBox 7"/>
          <p:cNvSpPr txBox="1"/>
          <p:nvPr/>
        </p:nvSpPr>
        <p:spPr>
          <a:xfrm>
            <a:off x="914401" y="1392237"/>
            <a:ext cx="73151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For evaluation of CIRs, we place 16 test points in simulation environment. </a:t>
            </a:r>
          </a:p>
        </p:txBody>
      </p:sp>
      <p:graphicFrame>
        <p:nvGraphicFramePr>
          <p:cNvPr id="10" name="Table 9"/>
          <p:cNvGraphicFramePr>
            <a:graphicFrameLocks noGrp="1"/>
          </p:cNvGraphicFramePr>
          <p:nvPr>
            <p:extLst>
              <p:ext uri="{D42A27DB-BD31-4B8C-83A1-F6EECF244321}">
                <p14:modId xmlns:p14="http://schemas.microsoft.com/office/powerpoint/2010/main" val="2986367810"/>
              </p:ext>
            </p:extLst>
          </p:nvPr>
        </p:nvGraphicFramePr>
        <p:xfrm>
          <a:off x="1828800" y="2286000"/>
          <a:ext cx="5257800" cy="2944368"/>
        </p:xfrm>
        <a:graphic>
          <a:graphicData uri="http://schemas.openxmlformats.org/drawingml/2006/table">
            <a:tbl>
              <a:tblPr firstRow="1" firstCol="1" bandRow="1">
                <a:tableStyleId>{5940675A-B579-460E-94D1-54222C63F5DA}</a:tableStyleId>
              </a:tblPr>
              <a:tblGrid>
                <a:gridCol w="4309671"/>
                <a:gridCol w="948129"/>
              </a:tblGrid>
              <a:tr h="490728">
                <a:tc>
                  <a:txBody>
                    <a:bodyPr/>
                    <a:lstStyle/>
                    <a:p>
                      <a:pPr marL="0" marR="0">
                        <a:lnSpc>
                          <a:spcPct val="115000"/>
                        </a:lnSpc>
                        <a:spcBef>
                          <a:spcPts val="0"/>
                        </a:spcBef>
                        <a:spcAft>
                          <a:spcPts val="0"/>
                        </a:spcAft>
                      </a:pPr>
                      <a:r>
                        <a:rPr lang="en-US" sz="1400" dirty="0" smtClean="0">
                          <a:solidFill>
                            <a:schemeClr val="tx2"/>
                          </a:solidFill>
                          <a:latin typeface="+mj-lt"/>
                        </a:rPr>
                        <a:t>In the corridor</a:t>
                      </a:r>
                      <a:r>
                        <a:rPr lang="en-US" sz="1400" baseline="0" dirty="0" smtClean="0">
                          <a:solidFill>
                            <a:schemeClr val="tx2"/>
                          </a:solidFill>
                          <a:latin typeface="+mj-lt"/>
                        </a:rPr>
                        <a:t> between beds at a </a:t>
                      </a:r>
                      <a:r>
                        <a:rPr lang="en-US" sz="1400" dirty="0" smtClean="0">
                          <a:solidFill>
                            <a:schemeClr val="tx2"/>
                          </a:solidFill>
                          <a:latin typeface="+mj-lt"/>
                        </a:rPr>
                        <a:t>height of 1.7m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400" kern="1200" dirty="0" smtClean="0">
                          <a:solidFill>
                            <a:schemeClr val="tx2"/>
                          </a:solidFill>
                          <a:latin typeface="+mj-lt"/>
                          <a:ea typeface="+mn-ea"/>
                          <a:cs typeface="+mn-cs"/>
                        </a:rPr>
                        <a:t>(e.g., people who stand with a</a:t>
                      </a:r>
                      <a:r>
                        <a:rPr lang="en-US" sz="1400" kern="1200" baseline="0" dirty="0" smtClean="0">
                          <a:solidFill>
                            <a:schemeClr val="tx2"/>
                          </a:solidFill>
                          <a:latin typeface="+mj-lt"/>
                          <a:ea typeface="+mn-ea"/>
                          <a:cs typeface="+mn-cs"/>
                        </a:rPr>
                        <a:t> cell phone in hand</a:t>
                      </a:r>
                      <a:r>
                        <a:rPr lang="en-US" sz="14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400" dirty="0" smtClean="0">
                          <a:solidFill>
                            <a:srgbClr val="FF0000"/>
                          </a:solidFill>
                          <a:effectLst/>
                          <a:latin typeface="+mj-lt"/>
                          <a:ea typeface="Calibri"/>
                          <a:cs typeface="Times New Roman"/>
                        </a:rPr>
                        <a:t>D1-D3</a:t>
                      </a:r>
                      <a:endParaRPr lang="en-US" sz="1400" dirty="0">
                        <a:solidFill>
                          <a:srgbClr val="FF0000"/>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dirty="0" smtClean="0">
                          <a:solidFill>
                            <a:schemeClr val="tx2"/>
                          </a:solidFill>
                          <a:latin typeface="+mj-lt"/>
                        </a:rPr>
                        <a:t>Next to the</a:t>
                      </a:r>
                      <a:r>
                        <a:rPr lang="en-US" sz="1400" baseline="0" dirty="0" smtClean="0">
                          <a:solidFill>
                            <a:schemeClr val="tx2"/>
                          </a:solidFill>
                          <a:latin typeface="+mj-lt"/>
                        </a:rPr>
                        <a:t> wall </a:t>
                      </a:r>
                      <a:r>
                        <a:rPr lang="en-US" sz="1400" dirty="0" smtClean="0">
                          <a:solidFill>
                            <a:schemeClr val="tx2"/>
                          </a:solidFill>
                          <a:latin typeface="+mj-lt"/>
                        </a:rPr>
                        <a:t>at a height of 1.7m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400" kern="1200" dirty="0" smtClean="0">
                          <a:solidFill>
                            <a:schemeClr val="tx2"/>
                          </a:solidFill>
                          <a:latin typeface="+mj-lt"/>
                          <a:ea typeface="+mn-ea"/>
                          <a:cs typeface="+mn-cs"/>
                        </a:rPr>
                        <a:t>(e.g., people who stand with a</a:t>
                      </a:r>
                      <a:r>
                        <a:rPr lang="en-US" sz="1400" kern="1200" baseline="0" dirty="0" smtClean="0">
                          <a:solidFill>
                            <a:schemeClr val="tx2"/>
                          </a:solidFill>
                          <a:latin typeface="+mj-lt"/>
                          <a:ea typeface="+mn-ea"/>
                          <a:cs typeface="+mn-cs"/>
                        </a:rPr>
                        <a:t> cell phone in hand</a:t>
                      </a:r>
                      <a:r>
                        <a:rPr lang="en-US" sz="14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400" dirty="0" smtClean="0">
                          <a:solidFill>
                            <a:srgbClr val="00B0F0"/>
                          </a:solidFill>
                          <a:effectLst/>
                          <a:latin typeface="+mj-lt"/>
                          <a:ea typeface="Calibri"/>
                          <a:cs typeface="Times New Roman"/>
                        </a:rPr>
                        <a:t>D4</a:t>
                      </a:r>
                      <a:endParaRPr lang="en-US" sz="1400" dirty="0">
                        <a:solidFill>
                          <a:srgbClr val="00B0F0"/>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dirty="0" smtClean="0">
                          <a:solidFill>
                            <a:schemeClr val="tx2"/>
                          </a:solidFill>
                          <a:latin typeface="+mj-lt"/>
                        </a:rPr>
                        <a:t>Next to the bed at height of 1.7m</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400" kern="1200" dirty="0" smtClean="0">
                          <a:solidFill>
                            <a:schemeClr val="tx2"/>
                          </a:solidFill>
                          <a:latin typeface="+mj-lt"/>
                          <a:ea typeface="+mn-ea"/>
                          <a:cs typeface="+mn-cs"/>
                        </a:rPr>
                        <a:t>(e.g., people who stand with a</a:t>
                      </a:r>
                      <a:r>
                        <a:rPr lang="en-US" sz="1400" kern="1200" baseline="0" dirty="0" smtClean="0">
                          <a:solidFill>
                            <a:schemeClr val="tx2"/>
                          </a:solidFill>
                          <a:latin typeface="+mj-lt"/>
                          <a:ea typeface="+mn-ea"/>
                          <a:cs typeface="+mn-cs"/>
                        </a:rPr>
                        <a:t> cell phone in hand</a:t>
                      </a:r>
                      <a:r>
                        <a:rPr lang="en-US" sz="14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400" dirty="0" smtClean="0">
                          <a:solidFill>
                            <a:srgbClr val="0070C0"/>
                          </a:solidFill>
                          <a:effectLst/>
                          <a:latin typeface="+mj-lt"/>
                        </a:rPr>
                        <a:t>D5-D8</a:t>
                      </a:r>
                      <a:endParaRPr lang="en-US" sz="1400" dirty="0">
                        <a:solidFill>
                          <a:srgbClr val="0070C0"/>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dirty="0" smtClean="0">
                          <a:solidFill>
                            <a:schemeClr val="tx2"/>
                          </a:solidFill>
                          <a:latin typeface="+mj-lt"/>
                        </a:rPr>
                        <a:t>On the bed at a height of 1 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400" kern="1200" dirty="0" smtClean="0">
                          <a:solidFill>
                            <a:schemeClr val="tx2"/>
                          </a:solidFill>
                          <a:latin typeface="+mj-lt"/>
                          <a:ea typeface="+mn-ea"/>
                          <a:cs typeface="+mn-cs"/>
                        </a:rPr>
                        <a:t>(e.g., patients who lay with a</a:t>
                      </a:r>
                      <a:r>
                        <a:rPr lang="en-US" sz="1400" kern="1200" baseline="0" dirty="0" smtClean="0">
                          <a:solidFill>
                            <a:schemeClr val="tx2"/>
                          </a:solidFill>
                          <a:latin typeface="+mj-lt"/>
                          <a:ea typeface="+mn-ea"/>
                          <a:cs typeface="+mn-cs"/>
                        </a:rPr>
                        <a:t> cell phone in hand</a:t>
                      </a:r>
                      <a:r>
                        <a:rPr lang="en-US" sz="14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400" dirty="0" smtClean="0">
                          <a:solidFill>
                            <a:srgbClr val="00B050"/>
                          </a:solidFill>
                          <a:effectLst/>
                          <a:latin typeface="+mj-lt"/>
                        </a:rPr>
                        <a:t>D9-D12</a:t>
                      </a:r>
                      <a:endParaRPr lang="en-US" sz="1400" dirty="0">
                        <a:solidFill>
                          <a:srgbClr val="00B05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400" dirty="0" smtClean="0">
                          <a:solidFill>
                            <a:schemeClr val="tx2"/>
                          </a:solidFill>
                          <a:latin typeface="+mj-lt"/>
                        </a:rPr>
                        <a:t>In front</a:t>
                      </a:r>
                      <a:r>
                        <a:rPr lang="en-US" sz="1400" baseline="0" dirty="0" smtClean="0">
                          <a:solidFill>
                            <a:schemeClr val="tx2"/>
                          </a:solidFill>
                          <a:latin typeface="+mj-lt"/>
                        </a:rPr>
                        <a:t> of</a:t>
                      </a:r>
                      <a:r>
                        <a:rPr lang="en-US" sz="1400" dirty="0" smtClean="0">
                          <a:solidFill>
                            <a:schemeClr val="tx2"/>
                          </a:solidFill>
                          <a:latin typeface="+mj-lt"/>
                        </a:rPr>
                        <a:t> the ultrasound machine at a height of 1.7m </a:t>
                      </a:r>
                      <a:r>
                        <a:rPr lang="en-US" sz="1400" kern="1200" dirty="0" smtClean="0">
                          <a:solidFill>
                            <a:schemeClr val="tx2"/>
                          </a:solidFill>
                          <a:latin typeface="+mj-lt"/>
                          <a:ea typeface="+mn-ea"/>
                          <a:cs typeface="+mn-cs"/>
                        </a:rPr>
                        <a:t>(e.g., people who stand with a</a:t>
                      </a:r>
                      <a:r>
                        <a:rPr lang="en-US" sz="1400" kern="1200" baseline="0" dirty="0" smtClean="0">
                          <a:solidFill>
                            <a:schemeClr val="tx2"/>
                          </a:solidFill>
                          <a:latin typeface="+mj-lt"/>
                          <a:ea typeface="+mn-ea"/>
                          <a:cs typeface="+mn-cs"/>
                        </a:rPr>
                        <a:t> cell phone in hand</a:t>
                      </a:r>
                      <a:r>
                        <a:rPr lang="en-US" sz="14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400" dirty="0" smtClean="0">
                          <a:solidFill>
                            <a:srgbClr val="7030A0"/>
                          </a:solidFill>
                          <a:effectLst/>
                          <a:latin typeface="+mj-lt"/>
                          <a:ea typeface="Calibri"/>
                          <a:cs typeface="Times New Roman"/>
                        </a:rPr>
                        <a:t>D13</a:t>
                      </a:r>
                      <a:endParaRPr lang="en-US" sz="1400" dirty="0">
                        <a:solidFill>
                          <a:srgbClr val="7030A0"/>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dirty="0" smtClean="0">
                          <a:solidFill>
                            <a:schemeClr val="tx2"/>
                          </a:solidFill>
                          <a:latin typeface="+mj-lt"/>
                        </a:rPr>
                        <a:t>On the reception desk at height of 0.8m </a:t>
                      </a:r>
                    </a:p>
                    <a:p>
                      <a:pPr marL="0" marR="0">
                        <a:lnSpc>
                          <a:spcPct val="115000"/>
                        </a:lnSpc>
                        <a:spcBef>
                          <a:spcPts val="0"/>
                        </a:spcBef>
                        <a:spcAft>
                          <a:spcPts val="0"/>
                        </a:spcAft>
                      </a:pPr>
                      <a:r>
                        <a:rPr lang="en-US" sz="1400" dirty="0" smtClean="0">
                          <a:effectLst/>
                          <a:latin typeface="+mj-lt"/>
                          <a:ea typeface="Calibri"/>
                          <a:cs typeface="Times New Roman"/>
                        </a:rPr>
                        <a:t>(e.g., receptionist sitting at the desk)</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solidFill>
                            <a:srgbClr val="FF6600"/>
                          </a:solidFill>
                          <a:effectLst/>
                          <a:latin typeface="+mj-lt"/>
                          <a:ea typeface="Calibri"/>
                          <a:cs typeface="Times New Roman"/>
                        </a:rPr>
                        <a:t>D14-D16</a:t>
                      </a:r>
                      <a:endParaRPr lang="en-US" sz="1400" dirty="0">
                        <a:solidFill>
                          <a:srgbClr val="FF6600"/>
                        </a:solidFill>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330569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ltLang="en-US" smtClean="0"/>
              <a:t>&lt;author&gt;, &lt;company&gt;</a:t>
            </a:r>
            <a:endParaRPr lang="en-GB" altLang="en-US"/>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38</a:t>
            </a:fld>
            <a:endParaRPr lang="en-GB" alt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8235111" cy="425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Test Points</a:t>
            </a:r>
            <a:endParaRPr lang="en-CA" b="1" dirty="0" smtClean="0">
              <a:solidFill>
                <a:srgbClr val="80B4CE"/>
              </a:solidFill>
              <a:effectLst>
                <a:outerShdw blurRad="38100" dist="38100" dir="2700000" algn="tl">
                  <a:srgbClr val="000000">
                    <a:alpha val="43137"/>
                  </a:srgbClr>
                </a:outerShdw>
              </a:effectLst>
            </a:endParaRPr>
          </a:p>
        </p:txBody>
      </p:sp>
      <p:sp>
        <p:nvSpPr>
          <p:cNvPr id="7"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Tree>
    <p:extLst>
      <p:ext uri="{BB962C8B-B14F-4D97-AF65-F5344CB8AC3E}">
        <p14:creationId xmlns:p14="http://schemas.microsoft.com/office/powerpoint/2010/main" val="285052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39</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CIR</a:t>
            </a:r>
            <a:r>
              <a:rPr lang="en-US" sz="3200" b="1" dirty="0">
                <a:solidFill>
                  <a:srgbClr val="0070C0"/>
                </a:solidFill>
              </a:rPr>
              <a:t> </a:t>
            </a:r>
            <a:r>
              <a:rPr lang="en-US" sz="3200" b="1" dirty="0" smtClean="0">
                <a:solidFill>
                  <a:srgbClr val="0070C0"/>
                </a:solidFill>
              </a:rPr>
              <a:t>Results</a:t>
            </a:r>
            <a:endParaRPr lang="en-CA" b="1" dirty="0" smtClean="0">
              <a:solidFill>
                <a:srgbClr val="80B4CE"/>
              </a:solidFill>
              <a:effectLst>
                <a:outerShdw blurRad="38100" dist="38100" dir="2700000" algn="tl">
                  <a:srgbClr val="000000">
                    <a:alpha val="43137"/>
                  </a:srgbClr>
                </a:outerShdw>
              </a:effectLst>
            </a:endParaRP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17320"/>
            <a:ext cx="3214823"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2374" y="1493520"/>
            <a:ext cx="32986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880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4</a:t>
            </a:fld>
            <a:endParaRPr lang="en-GB" altLang="en-US"/>
          </a:p>
        </p:txBody>
      </p:sp>
      <p:sp>
        <p:nvSpPr>
          <p:cNvPr id="8" name="Rectangle 2"/>
          <p:cNvSpPr txBox="1">
            <a:spLocks noChangeArrowheads="1"/>
          </p:cNvSpPr>
          <p:nvPr/>
        </p:nvSpPr>
        <p:spPr>
          <a:xfrm>
            <a:off x="685800" y="741363"/>
            <a:ext cx="8305800" cy="78263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Overview of Channel Modeling Methodology</a:t>
            </a:r>
            <a:endParaRPr lang="en-CA" sz="3200" dirty="0" smtClean="0"/>
          </a:p>
        </p:txBody>
      </p:sp>
      <p:sp>
        <p:nvSpPr>
          <p:cNvPr id="7" name="Rectangle 5"/>
          <p:cNvSpPr>
            <a:spLocks noChangeArrowheads="1"/>
          </p:cNvSpPr>
          <p:nvPr/>
        </p:nvSpPr>
        <p:spPr bwMode="auto">
          <a:xfrm>
            <a:off x="739284" y="1809327"/>
            <a:ext cx="8091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solidFill>
                <a:srgbClr val="000000"/>
              </a:solidFill>
            </a:endParaRPr>
          </a:p>
          <a:p>
            <a:endParaRPr lang="en-US" altLang="en-US" b="1"/>
          </a:p>
          <a:p>
            <a:endParaRPr lang="tr-TR" altLang="en-US"/>
          </a:p>
        </p:txBody>
      </p:sp>
      <p:sp>
        <p:nvSpPr>
          <p:cNvPr id="9" name="Rectangle 8"/>
          <p:cNvSpPr>
            <a:spLocks noChangeAspect="1"/>
          </p:cNvSpPr>
          <p:nvPr/>
        </p:nvSpPr>
        <p:spPr bwMode="auto">
          <a:xfrm>
            <a:off x="2080721" y="1679787"/>
            <a:ext cx="1600200" cy="2409190"/>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fontAlgn="base">
              <a:lnSpc>
                <a:spcPct val="106000"/>
              </a:lnSpc>
              <a:spcBef>
                <a:spcPts val="0"/>
              </a:spcBef>
              <a:spcAft>
                <a:spcPts val="0"/>
              </a:spcAft>
            </a:pPr>
            <a:r>
              <a:rPr lang="en-US" b="1" kern="1200" dirty="0" smtClean="0">
                <a:solidFill>
                  <a:srgbClr val="000000"/>
                </a:solidFill>
                <a:effectLst/>
                <a:latin typeface="Times New Roman"/>
                <a:ea typeface="Calibri"/>
              </a:rPr>
              <a:t>3D Indoor </a:t>
            </a:r>
            <a:r>
              <a:rPr lang="en-US" b="1" kern="1200" dirty="0">
                <a:solidFill>
                  <a:srgbClr val="000000"/>
                </a:solidFill>
                <a:effectLst/>
                <a:latin typeface="Times New Roman"/>
                <a:ea typeface="Calibri"/>
              </a:rPr>
              <a:t>Environment Modeling</a:t>
            </a:r>
            <a:endParaRPr lang="en-US" dirty="0">
              <a:effectLst/>
              <a:latin typeface="Times New Roman"/>
              <a:ea typeface="Times New Roman"/>
            </a:endParaRPr>
          </a:p>
          <a:p>
            <a:pPr marL="0" marR="0" algn="ctr" fontAlgn="base">
              <a:lnSpc>
                <a:spcPct val="106000"/>
              </a:lnSpc>
              <a:spcBef>
                <a:spcPts val="0"/>
              </a:spcBef>
              <a:spcAft>
                <a:spcPts val="0"/>
              </a:spcAft>
            </a:pPr>
            <a:r>
              <a:rPr lang="en-US" b="1" kern="1200" dirty="0">
                <a:solidFill>
                  <a:srgbClr val="000000"/>
                </a:solidFill>
                <a:effectLst/>
                <a:latin typeface="Times New Roman"/>
                <a:ea typeface="Calibri"/>
              </a:rPr>
              <a:t>(</a:t>
            </a:r>
            <a:r>
              <a:rPr lang="en-US" b="1" kern="1200" dirty="0" err="1">
                <a:solidFill>
                  <a:srgbClr val="000000"/>
                </a:solidFill>
                <a:effectLst/>
                <a:latin typeface="Times New Roman"/>
                <a:ea typeface="Calibri"/>
              </a:rPr>
              <a:t>Zemax</a:t>
            </a:r>
            <a:r>
              <a:rPr lang="en-US" b="1" kern="1200" dirty="0">
                <a:solidFill>
                  <a:srgbClr val="000000"/>
                </a:solidFill>
                <a:effectLst/>
                <a:latin typeface="Times New Roman"/>
                <a:ea typeface="Calibri"/>
              </a:rPr>
              <a:t>)</a:t>
            </a:r>
            <a:endParaRPr lang="en-US" dirty="0">
              <a:effectLst/>
              <a:latin typeface="Times New Roman"/>
              <a:ea typeface="Times New Roman"/>
            </a:endParaRPr>
          </a:p>
        </p:txBody>
      </p:sp>
      <p:sp>
        <p:nvSpPr>
          <p:cNvPr id="10" name="Rectangle 9"/>
          <p:cNvSpPr>
            <a:spLocks noChangeAspect="1"/>
          </p:cNvSpPr>
          <p:nvPr/>
        </p:nvSpPr>
        <p:spPr bwMode="auto">
          <a:xfrm>
            <a:off x="3990945" y="2196042"/>
            <a:ext cx="1104265" cy="1089025"/>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fontAlgn="base">
              <a:lnSpc>
                <a:spcPct val="106000"/>
              </a:lnSpc>
              <a:spcBef>
                <a:spcPts val="0"/>
              </a:spcBef>
              <a:spcAft>
                <a:spcPts val="0"/>
              </a:spcAft>
            </a:pPr>
            <a:r>
              <a:rPr lang="en-US" b="1" kern="1200" dirty="0">
                <a:solidFill>
                  <a:srgbClr val="000000"/>
                </a:solidFill>
                <a:effectLst/>
                <a:latin typeface="Times New Roman"/>
                <a:ea typeface="Calibri"/>
              </a:rPr>
              <a:t>Non-Sequential Ray-Tracing</a:t>
            </a:r>
            <a:endParaRPr lang="en-US" dirty="0">
              <a:effectLst/>
              <a:latin typeface="Times New Roman"/>
              <a:ea typeface="Times New Roman"/>
            </a:endParaRPr>
          </a:p>
          <a:p>
            <a:pPr marL="0" marR="0" algn="ctr" fontAlgn="base">
              <a:lnSpc>
                <a:spcPct val="106000"/>
              </a:lnSpc>
              <a:spcBef>
                <a:spcPts val="0"/>
              </a:spcBef>
              <a:spcAft>
                <a:spcPts val="0"/>
              </a:spcAft>
            </a:pPr>
            <a:r>
              <a:rPr lang="en-US" b="1" kern="1200" dirty="0">
                <a:solidFill>
                  <a:srgbClr val="000000"/>
                </a:solidFill>
                <a:effectLst/>
                <a:latin typeface="Times New Roman"/>
                <a:ea typeface="Calibri"/>
              </a:rPr>
              <a:t>(</a:t>
            </a:r>
            <a:r>
              <a:rPr lang="en-US" b="1" kern="1200" dirty="0" err="1">
                <a:solidFill>
                  <a:srgbClr val="000000"/>
                </a:solidFill>
                <a:effectLst/>
                <a:latin typeface="Times New Roman"/>
                <a:ea typeface="Calibri"/>
              </a:rPr>
              <a:t>Zemax</a:t>
            </a:r>
            <a:r>
              <a:rPr lang="en-US" b="1" kern="1200" dirty="0">
                <a:solidFill>
                  <a:srgbClr val="000000"/>
                </a:solidFill>
                <a:effectLst/>
                <a:latin typeface="Times New Roman"/>
                <a:ea typeface="Calibri"/>
              </a:rPr>
              <a:t>)</a:t>
            </a:r>
            <a:endParaRPr lang="en-US" dirty="0">
              <a:effectLst/>
              <a:latin typeface="Times New Roman"/>
              <a:ea typeface="Times New Roman"/>
            </a:endParaRPr>
          </a:p>
        </p:txBody>
      </p:sp>
      <p:sp>
        <p:nvSpPr>
          <p:cNvPr id="11" name="Rectangle 10"/>
          <p:cNvSpPr>
            <a:spLocks noChangeAspect="1"/>
          </p:cNvSpPr>
          <p:nvPr/>
        </p:nvSpPr>
        <p:spPr bwMode="auto">
          <a:xfrm>
            <a:off x="5384135" y="2187152"/>
            <a:ext cx="1231900" cy="1089025"/>
          </a:xfrm>
          <a:prstGeom prst="rect">
            <a:avLst/>
          </a:prstGeom>
          <a:solidFill>
            <a:schemeClr val="accent6">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fontAlgn="base">
              <a:lnSpc>
                <a:spcPct val="106000"/>
              </a:lnSpc>
              <a:spcBef>
                <a:spcPts val="0"/>
              </a:spcBef>
              <a:spcAft>
                <a:spcPts val="0"/>
              </a:spcAft>
            </a:pPr>
            <a:r>
              <a:rPr lang="en-US" b="1" kern="1200" dirty="0">
                <a:solidFill>
                  <a:srgbClr val="000000"/>
                </a:solidFill>
                <a:effectLst/>
                <a:latin typeface="Times New Roman"/>
                <a:ea typeface="Calibri"/>
              </a:rPr>
              <a:t>Channel Impulse </a:t>
            </a:r>
            <a:r>
              <a:rPr lang="en-US" b="1" kern="1200" dirty="0" smtClean="0">
                <a:solidFill>
                  <a:srgbClr val="000000"/>
                </a:solidFill>
                <a:effectLst/>
                <a:latin typeface="Times New Roman"/>
                <a:ea typeface="Calibri"/>
              </a:rPr>
              <a:t>Response</a:t>
            </a:r>
            <a:endParaRPr lang="en-US" dirty="0">
              <a:effectLst/>
              <a:latin typeface="Times New Roman"/>
              <a:ea typeface="Times New Roman"/>
            </a:endParaRPr>
          </a:p>
          <a:p>
            <a:pPr marL="0" marR="0" algn="ctr" fontAlgn="base">
              <a:lnSpc>
                <a:spcPct val="106000"/>
              </a:lnSpc>
              <a:spcBef>
                <a:spcPts val="0"/>
              </a:spcBef>
              <a:spcAft>
                <a:spcPts val="0"/>
              </a:spcAft>
            </a:pPr>
            <a:r>
              <a:rPr lang="en-US" b="1" kern="1200" dirty="0">
                <a:solidFill>
                  <a:srgbClr val="000000"/>
                </a:solidFill>
                <a:effectLst/>
                <a:latin typeface="Times New Roman"/>
                <a:ea typeface="Calibri"/>
              </a:rPr>
              <a:t>(</a:t>
            </a:r>
            <a:r>
              <a:rPr lang="en-US" b="1" kern="1200" dirty="0" err="1">
                <a:solidFill>
                  <a:srgbClr val="000000"/>
                </a:solidFill>
                <a:effectLst/>
                <a:latin typeface="Times New Roman"/>
                <a:ea typeface="Calibri"/>
              </a:rPr>
              <a:t>Matlab</a:t>
            </a:r>
            <a:r>
              <a:rPr lang="en-US" b="1" kern="1200" dirty="0">
                <a:solidFill>
                  <a:srgbClr val="000000"/>
                </a:solidFill>
                <a:effectLst/>
                <a:latin typeface="Times New Roman"/>
                <a:ea typeface="Calibri"/>
              </a:rPr>
              <a:t>)</a:t>
            </a:r>
            <a:endParaRPr lang="en-US" dirty="0">
              <a:effectLst/>
              <a:latin typeface="Times New Roman"/>
              <a:ea typeface="Times New Roman"/>
            </a:endParaRPr>
          </a:p>
        </p:txBody>
      </p:sp>
      <p:sp>
        <p:nvSpPr>
          <p:cNvPr id="12" name="Rectangle 11"/>
          <p:cNvSpPr>
            <a:spLocks noChangeAspect="1"/>
          </p:cNvSpPr>
          <p:nvPr/>
        </p:nvSpPr>
        <p:spPr bwMode="auto">
          <a:xfrm>
            <a:off x="6902420" y="1676399"/>
            <a:ext cx="678671" cy="2412578"/>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fontAlgn="base">
              <a:lnSpc>
                <a:spcPct val="106000"/>
              </a:lnSpc>
              <a:spcBef>
                <a:spcPts val="0"/>
              </a:spcBef>
              <a:spcAft>
                <a:spcPts val="0"/>
              </a:spcAft>
            </a:pPr>
            <a:r>
              <a:rPr lang="en-US" sz="700">
                <a:effectLst/>
                <a:latin typeface="Times New Roman"/>
                <a:ea typeface="Times New Roman"/>
              </a:rPr>
              <a:t> </a:t>
            </a:r>
            <a:endParaRPr lang="en-US" sz="1200">
              <a:effectLst/>
              <a:latin typeface="Times New Roman"/>
              <a:ea typeface="Times New Roman"/>
            </a:endParaRPr>
          </a:p>
        </p:txBody>
      </p:sp>
      <p:sp>
        <p:nvSpPr>
          <p:cNvPr id="13" name="Right Arrow 12"/>
          <p:cNvSpPr>
            <a:spLocks noChangeAspect="1"/>
          </p:cNvSpPr>
          <p:nvPr/>
        </p:nvSpPr>
        <p:spPr bwMode="auto">
          <a:xfrm>
            <a:off x="658321" y="1524000"/>
            <a:ext cx="1375410" cy="609600"/>
          </a:xfrm>
          <a:prstGeom prst="rightArrow">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dirty="0" smtClean="0">
                <a:solidFill>
                  <a:srgbClr val="000000"/>
                </a:solidFill>
                <a:latin typeface="Times New Roman"/>
                <a:ea typeface="Times New Roman"/>
                <a:cs typeface="Arial"/>
              </a:rPr>
              <a:t>CAD Objects (Furniture, </a:t>
            </a:r>
            <a:r>
              <a:rPr lang="en-US" sz="800" b="1" dirty="0" err="1" smtClean="0">
                <a:solidFill>
                  <a:srgbClr val="000000"/>
                </a:solidFill>
                <a:latin typeface="Times New Roman"/>
                <a:ea typeface="Times New Roman"/>
                <a:cs typeface="Arial"/>
              </a:rPr>
              <a:t>etc</a:t>
            </a:r>
            <a:r>
              <a:rPr lang="en-US" sz="800" b="1" dirty="0" smtClean="0">
                <a:solidFill>
                  <a:srgbClr val="000000"/>
                </a:solidFill>
                <a:latin typeface="Times New Roman"/>
                <a:ea typeface="Times New Roman"/>
                <a:cs typeface="Arial"/>
              </a:rPr>
              <a:t>)</a:t>
            </a:r>
            <a:endParaRPr lang="en-US" sz="1200" dirty="0">
              <a:effectLst/>
              <a:latin typeface="Times New Roman"/>
              <a:ea typeface="Times New Roman"/>
            </a:endParaRPr>
          </a:p>
        </p:txBody>
      </p:sp>
      <p:sp>
        <p:nvSpPr>
          <p:cNvPr id="14" name="Right Arrow 13"/>
          <p:cNvSpPr>
            <a:spLocks noChangeAspect="1"/>
          </p:cNvSpPr>
          <p:nvPr/>
        </p:nvSpPr>
        <p:spPr bwMode="auto">
          <a:xfrm>
            <a:off x="651336" y="2213609"/>
            <a:ext cx="1375410" cy="605791"/>
          </a:xfrm>
          <a:prstGeom prst="rightArrow">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kern="1200" dirty="0" smtClean="0">
                <a:solidFill>
                  <a:srgbClr val="000000"/>
                </a:solidFill>
                <a:effectLst/>
                <a:latin typeface="Times New Roman"/>
                <a:ea typeface="Calibri"/>
                <a:cs typeface="Arial"/>
              </a:rPr>
              <a:t>Light Source Specifications</a:t>
            </a:r>
            <a:endParaRPr lang="en-US" sz="1200" dirty="0">
              <a:effectLst/>
              <a:latin typeface="Times New Roman"/>
              <a:ea typeface="Times New Roman"/>
            </a:endParaRPr>
          </a:p>
        </p:txBody>
      </p:sp>
      <p:sp>
        <p:nvSpPr>
          <p:cNvPr id="15" name="Right Arrow 14"/>
          <p:cNvSpPr>
            <a:spLocks noChangeAspect="1"/>
          </p:cNvSpPr>
          <p:nvPr/>
        </p:nvSpPr>
        <p:spPr bwMode="auto">
          <a:xfrm>
            <a:off x="653241" y="2870835"/>
            <a:ext cx="1375410" cy="634365"/>
          </a:xfrm>
          <a:prstGeom prst="rightArrow">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dirty="0" smtClean="0">
                <a:solidFill>
                  <a:srgbClr val="000000"/>
                </a:solidFill>
                <a:latin typeface="Times New Roman"/>
                <a:ea typeface="Times New Roman"/>
                <a:cs typeface="Arial"/>
              </a:rPr>
              <a:t>Detector Specifications</a:t>
            </a:r>
            <a:endParaRPr lang="en-US" sz="1200" dirty="0">
              <a:effectLst/>
              <a:latin typeface="Times New Roman"/>
              <a:ea typeface="Times New Roman"/>
            </a:endParaRPr>
          </a:p>
        </p:txBody>
      </p:sp>
      <p:sp>
        <p:nvSpPr>
          <p:cNvPr id="16" name="Right Arrow 15"/>
          <p:cNvSpPr>
            <a:spLocks noChangeAspect="1"/>
          </p:cNvSpPr>
          <p:nvPr/>
        </p:nvSpPr>
        <p:spPr bwMode="auto">
          <a:xfrm>
            <a:off x="646891" y="3579706"/>
            <a:ext cx="1375410" cy="611294"/>
          </a:xfrm>
          <a:prstGeom prst="rightArrow">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dirty="0" smtClean="0">
                <a:solidFill>
                  <a:srgbClr val="000000"/>
                </a:solidFill>
                <a:latin typeface="Times New Roman"/>
                <a:ea typeface="Times New Roman"/>
                <a:cs typeface="Arial"/>
              </a:rPr>
              <a:t>Material Reflectance Values</a:t>
            </a:r>
            <a:endParaRPr lang="en-US" sz="1200" dirty="0">
              <a:effectLst/>
              <a:latin typeface="Times New Roman"/>
              <a:ea typeface="Times New Roman"/>
            </a:endParaRPr>
          </a:p>
        </p:txBody>
      </p:sp>
      <p:sp>
        <p:nvSpPr>
          <p:cNvPr id="17" name="Right Arrow 16"/>
          <p:cNvSpPr/>
          <p:nvPr/>
        </p:nvSpPr>
        <p:spPr>
          <a:xfrm>
            <a:off x="3729325" y="2672292"/>
            <a:ext cx="245745" cy="134620"/>
          </a:xfrm>
          <a:prstGeom prst="rightArrow">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ight Arrow 17"/>
          <p:cNvSpPr/>
          <p:nvPr/>
        </p:nvSpPr>
        <p:spPr>
          <a:xfrm>
            <a:off x="5121880" y="2665307"/>
            <a:ext cx="245745" cy="134620"/>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ight Arrow 18"/>
          <p:cNvSpPr/>
          <p:nvPr/>
        </p:nvSpPr>
        <p:spPr>
          <a:xfrm>
            <a:off x="6638895" y="2666577"/>
            <a:ext cx="245745" cy="134620"/>
          </a:xfrm>
          <a:prstGeom prst="rightArrow">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23"/>
          <p:cNvSpPr txBox="1"/>
          <p:nvPr/>
        </p:nvSpPr>
        <p:spPr>
          <a:xfrm rot="16200000">
            <a:off x="6606607" y="2583075"/>
            <a:ext cx="1276668" cy="254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lnSpc>
                <a:spcPct val="106000"/>
              </a:lnSpc>
              <a:spcBef>
                <a:spcPts val="0"/>
              </a:spcBef>
              <a:spcAft>
                <a:spcPts val="0"/>
              </a:spcAft>
            </a:pPr>
            <a:r>
              <a:rPr lang="en-US" sz="1100" b="1" kern="1200" dirty="0">
                <a:solidFill>
                  <a:srgbClr val="000000"/>
                </a:solidFill>
                <a:effectLst/>
                <a:latin typeface="Times New Roman"/>
                <a:ea typeface="Calibri"/>
              </a:rPr>
              <a:t>Characterization</a:t>
            </a:r>
            <a:endParaRPr lang="en-US" sz="1800" dirty="0">
              <a:effectLst/>
              <a:latin typeface="Times New Roman"/>
              <a:ea typeface="Times New Roman"/>
            </a:endParaRPr>
          </a:p>
          <a:p>
            <a:pPr marL="0" marR="0">
              <a:lnSpc>
                <a:spcPct val="115000"/>
              </a:lnSpc>
              <a:spcBef>
                <a:spcPts val="0"/>
              </a:spcBef>
              <a:spcAft>
                <a:spcPts val="1000"/>
              </a:spcAft>
            </a:pPr>
            <a:r>
              <a:rPr lang="en-US" dirty="0">
                <a:effectLst/>
                <a:ea typeface="Calibri"/>
                <a:cs typeface="Times New Roman"/>
              </a:rPr>
              <a:t> </a:t>
            </a:r>
            <a:endParaRPr lang="en-US" sz="1600" dirty="0">
              <a:effectLst/>
              <a:ea typeface="Calibri"/>
              <a:cs typeface="Times New Roman"/>
            </a:endParaRPr>
          </a:p>
        </p:txBody>
      </p:sp>
      <p:sp>
        <p:nvSpPr>
          <p:cNvPr id="21" name="Right Arrow 20"/>
          <p:cNvSpPr>
            <a:spLocks noChangeAspect="1"/>
          </p:cNvSpPr>
          <p:nvPr/>
        </p:nvSpPr>
        <p:spPr bwMode="auto">
          <a:xfrm>
            <a:off x="7620000" y="2326640"/>
            <a:ext cx="1089660" cy="520700"/>
          </a:xfrm>
          <a:prstGeom prst="rightArrow">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kern="1200" dirty="0">
                <a:solidFill>
                  <a:srgbClr val="000000"/>
                </a:solidFill>
                <a:effectLst/>
                <a:latin typeface="Times New Roman"/>
                <a:ea typeface="Calibri"/>
                <a:cs typeface="Arial"/>
              </a:rPr>
              <a:t>Mean Excess Delay Spread</a:t>
            </a:r>
            <a:endParaRPr lang="en-US" sz="1200" dirty="0">
              <a:effectLst/>
              <a:latin typeface="Times New Roman"/>
              <a:ea typeface="Times New Roman"/>
            </a:endParaRPr>
          </a:p>
        </p:txBody>
      </p:sp>
      <p:sp>
        <p:nvSpPr>
          <p:cNvPr id="22" name="Right Arrow 21"/>
          <p:cNvSpPr>
            <a:spLocks noChangeAspect="1"/>
          </p:cNvSpPr>
          <p:nvPr/>
        </p:nvSpPr>
        <p:spPr bwMode="auto">
          <a:xfrm>
            <a:off x="7620000" y="2941215"/>
            <a:ext cx="1089660" cy="515725"/>
          </a:xfrm>
          <a:prstGeom prst="rightArrow">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kern="1200" dirty="0">
                <a:solidFill>
                  <a:srgbClr val="000000"/>
                </a:solidFill>
                <a:effectLst/>
                <a:latin typeface="Times New Roman"/>
                <a:ea typeface="Calibri"/>
                <a:cs typeface="Arial"/>
              </a:rPr>
              <a:t>Coherence Bandwidth</a:t>
            </a:r>
            <a:endParaRPr lang="en-US" sz="1200" dirty="0">
              <a:effectLst/>
              <a:latin typeface="Times New Roman"/>
              <a:ea typeface="Times New Roman"/>
            </a:endParaRPr>
          </a:p>
        </p:txBody>
      </p:sp>
      <p:sp>
        <p:nvSpPr>
          <p:cNvPr id="23" name="Right Arrow 22"/>
          <p:cNvSpPr>
            <a:spLocks noChangeAspect="1"/>
          </p:cNvSpPr>
          <p:nvPr/>
        </p:nvSpPr>
        <p:spPr bwMode="auto">
          <a:xfrm>
            <a:off x="7620000" y="3533140"/>
            <a:ext cx="1089660" cy="505460"/>
          </a:xfrm>
          <a:prstGeom prst="rightArrow">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kern="1200" dirty="0">
                <a:solidFill>
                  <a:srgbClr val="000000"/>
                </a:solidFill>
                <a:effectLst/>
                <a:latin typeface="Times New Roman"/>
                <a:ea typeface="Calibri"/>
                <a:cs typeface="Arial"/>
              </a:rPr>
              <a:t>RMS Delay Spread</a:t>
            </a:r>
            <a:endParaRPr lang="en-US" sz="1200" dirty="0">
              <a:effectLst/>
              <a:latin typeface="Times New Roman"/>
              <a:ea typeface="Times New Roman"/>
            </a:endParaRPr>
          </a:p>
        </p:txBody>
      </p:sp>
      <p:sp>
        <p:nvSpPr>
          <p:cNvPr id="24" name="Right Arrow 23"/>
          <p:cNvSpPr>
            <a:spLocks noChangeAspect="1"/>
          </p:cNvSpPr>
          <p:nvPr/>
        </p:nvSpPr>
        <p:spPr bwMode="auto">
          <a:xfrm>
            <a:off x="7620000" y="1704340"/>
            <a:ext cx="1089660" cy="505460"/>
          </a:xfrm>
          <a:prstGeom prst="rightArrow">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kern="1200" dirty="0">
                <a:solidFill>
                  <a:srgbClr val="000000"/>
                </a:solidFill>
                <a:effectLst/>
                <a:latin typeface="Times New Roman"/>
                <a:ea typeface="Calibri"/>
                <a:cs typeface="Arial"/>
              </a:rPr>
              <a:t>Channel DC Gain</a:t>
            </a:r>
            <a:endParaRPr lang="en-US" sz="1200" dirty="0">
              <a:effectLst/>
              <a:latin typeface="Times New Roman"/>
              <a:ea typeface="Times New Roman"/>
            </a:endParaRPr>
          </a:p>
        </p:txBody>
      </p:sp>
      <p:sp>
        <p:nvSpPr>
          <p:cNvPr id="2" name="TextBox 1"/>
          <p:cNvSpPr txBox="1"/>
          <p:nvPr/>
        </p:nvSpPr>
        <p:spPr>
          <a:xfrm>
            <a:off x="714292" y="4354086"/>
            <a:ext cx="8305800" cy="2123658"/>
          </a:xfrm>
          <a:prstGeom prst="rect">
            <a:avLst/>
          </a:prstGeom>
          <a:noFill/>
        </p:spPr>
        <p:txBody>
          <a:bodyPr wrap="square" rtlCol="0">
            <a:spAutoFit/>
          </a:bodyPr>
          <a:lstStyle/>
          <a:p>
            <a:pPr marL="800100" lvl="1" indent="-342900" algn="just">
              <a:lnSpc>
                <a:spcPct val="150000"/>
              </a:lnSpc>
              <a:spcAft>
                <a:spcPts val="0"/>
              </a:spcAft>
              <a:buClr>
                <a:srgbClr val="3366CC"/>
              </a:buClr>
              <a:buSzPct val="150000"/>
              <a:buFont typeface="Courier New" pitchFamily="49" charset="0"/>
              <a:buChar char="o"/>
              <a:defRPr/>
            </a:pPr>
            <a:r>
              <a:rPr lang="tr-TR" sz="1800" dirty="0"/>
              <a:t>A</a:t>
            </a:r>
            <a:r>
              <a:rPr lang="tr-TR" sz="1800" dirty="0" smtClean="0"/>
              <a:t> </a:t>
            </a:r>
            <a:r>
              <a:rPr lang="tr-TR" sz="1800" dirty="0" err="1"/>
              <a:t>flexible</a:t>
            </a:r>
            <a:r>
              <a:rPr lang="tr-TR" sz="1800" dirty="0"/>
              <a:t> </a:t>
            </a:r>
            <a:r>
              <a:rPr lang="tr-TR" sz="1800" dirty="0" err="1"/>
              <a:t>and</a:t>
            </a:r>
            <a:r>
              <a:rPr lang="tr-TR" sz="1800" dirty="0"/>
              <a:t> </a:t>
            </a:r>
            <a:r>
              <a:rPr lang="tr-TR" sz="1800" dirty="0" err="1"/>
              <a:t>efficient</a:t>
            </a:r>
            <a:r>
              <a:rPr lang="tr-TR" sz="1800" dirty="0"/>
              <a:t> </a:t>
            </a:r>
            <a:r>
              <a:rPr lang="tr-TR" sz="1800" dirty="0" err="1"/>
              <a:t>method</a:t>
            </a:r>
            <a:r>
              <a:rPr lang="tr-TR" sz="1800" dirty="0"/>
              <a:t> </a:t>
            </a:r>
            <a:r>
              <a:rPr lang="tr-TR" sz="1800" dirty="0" err="1"/>
              <a:t>for</a:t>
            </a:r>
            <a:r>
              <a:rPr lang="tr-TR" sz="1800" dirty="0"/>
              <a:t> </a:t>
            </a:r>
            <a:r>
              <a:rPr lang="tr-TR" sz="1800" dirty="0" err="1"/>
              <a:t>realistic</a:t>
            </a:r>
            <a:r>
              <a:rPr lang="tr-TR" sz="1800" dirty="0"/>
              <a:t> VLC </a:t>
            </a:r>
            <a:r>
              <a:rPr lang="tr-TR" sz="1800" dirty="0" err="1"/>
              <a:t>channel</a:t>
            </a:r>
            <a:r>
              <a:rPr lang="tr-TR" sz="1800" dirty="0"/>
              <a:t> </a:t>
            </a:r>
            <a:r>
              <a:rPr lang="tr-TR" sz="1800" dirty="0" err="1"/>
              <a:t>modeling</a:t>
            </a:r>
            <a:r>
              <a:rPr lang="tr-TR" sz="1800" dirty="0"/>
              <a:t> </a:t>
            </a:r>
          </a:p>
          <a:p>
            <a:pPr marL="1200150" lvl="2" indent="-285750">
              <a:spcAft>
                <a:spcPts val="600"/>
              </a:spcAft>
              <a:buClr>
                <a:srgbClr val="3366CC"/>
              </a:buClr>
              <a:buSzPct val="100000"/>
              <a:buFont typeface="Arial" pitchFamily="34" charset="0"/>
              <a:buChar char="•"/>
              <a:defRPr/>
            </a:pPr>
            <a:r>
              <a:rPr lang="en-US" sz="1600" dirty="0">
                <a:solidFill>
                  <a:schemeClr val="tx2"/>
                </a:solidFill>
              </a:rPr>
              <a:t>Wavelength dependency</a:t>
            </a:r>
          </a:p>
          <a:p>
            <a:pPr marL="1257300" lvl="2" indent="-342900">
              <a:spcAft>
                <a:spcPts val="600"/>
              </a:spcAft>
              <a:buClr>
                <a:srgbClr val="3366CC"/>
              </a:buClr>
              <a:buSzPct val="100000"/>
              <a:buFont typeface="Arial" pitchFamily="34" charset="0"/>
              <a:buChar char="•"/>
              <a:defRPr/>
            </a:pPr>
            <a:r>
              <a:rPr lang="en-US" sz="1600" dirty="0">
                <a:solidFill>
                  <a:schemeClr val="tx2"/>
                </a:solidFill>
              </a:rPr>
              <a:t>Realistic </a:t>
            </a:r>
            <a:r>
              <a:rPr lang="tr-TR" sz="1600" dirty="0" err="1" smtClean="0">
                <a:solidFill>
                  <a:schemeClr val="tx2"/>
                </a:solidFill>
              </a:rPr>
              <a:t>light</a:t>
            </a:r>
            <a:r>
              <a:rPr lang="tr-TR" sz="1600" dirty="0" smtClean="0">
                <a:solidFill>
                  <a:schemeClr val="tx2"/>
                </a:solidFill>
              </a:rPr>
              <a:t> </a:t>
            </a:r>
            <a:r>
              <a:rPr lang="en-US" sz="1600" dirty="0" smtClean="0">
                <a:solidFill>
                  <a:schemeClr val="tx2"/>
                </a:solidFill>
              </a:rPr>
              <a:t>sources</a:t>
            </a:r>
            <a:endParaRPr lang="en-US" sz="1600" dirty="0">
              <a:solidFill>
                <a:schemeClr val="tx2"/>
              </a:solidFill>
            </a:endParaRPr>
          </a:p>
          <a:p>
            <a:pPr marL="1257300" lvl="2" indent="-342900">
              <a:spcAft>
                <a:spcPts val="1800"/>
              </a:spcAft>
              <a:buClr>
                <a:srgbClr val="3366CC"/>
              </a:buClr>
              <a:buSzPct val="100000"/>
              <a:buFont typeface="Arial" pitchFamily="34" charset="0"/>
              <a:buChar char="•"/>
              <a:defRPr/>
            </a:pPr>
            <a:r>
              <a:rPr lang="en-US" sz="1600" dirty="0">
                <a:solidFill>
                  <a:schemeClr val="tx2"/>
                </a:solidFill>
              </a:rPr>
              <a:t>Effect of objects </a:t>
            </a:r>
            <a:r>
              <a:rPr lang="tr-TR" sz="1600" dirty="0" err="1" smtClean="0">
                <a:solidFill>
                  <a:schemeClr val="tx2"/>
                </a:solidFill>
              </a:rPr>
              <a:t>within</a:t>
            </a:r>
            <a:r>
              <a:rPr lang="tr-TR" sz="1600" dirty="0" smtClean="0">
                <a:solidFill>
                  <a:schemeClr val="tx2"/>
                </a:solidFill>
              </a:rPr>
              <a:t> </a:t>
            </a:r>
            <a:r>
              <a:rPr lang="tr-TR" sz="1600" dirty="0" err="1" smtClean="0">
                <a:solidFill>
                  <a:schemeClr val="tx2"/>
                </a:solidFill>
              </a:rPr>
              <a:t>the</a:t>
            </a:r>
            <a:r>
              <a:rPr lang="tr-TR" sz="1600" dirty="0" smtClean="0">
                <a:solidFill>
                  <a:schemeClr val="tx2"/>
                </a:solidFill>
              </a:rPr>
              <a:t> </a:t>
            </a:r>
            <a:r>
              <a:rPr lang="tr-TR" sz="1600" dirty="0" err="1" smtClean="0">
                <a:solidFill>
                  <a:schemeClr val="tx2"/>
                </a:solidFill>
              </a:rPr>
              <a:t>environment</a:t>
            </a:r>
            <a:r>
              <a:rPr lang="tr-TR" sz="1600" dirty="0" smtClean="0">
                <a:solidFill>
                  <a:schemeClr val="tx2"/>
                </a:solidFill>
              </a:rPr>
              <a:t> </a:t>
            </a:r>
            <a:r>
              <a:rPr lang="en-US" sz="1600" dirty="0" smtClean="0">
                <a:solidFill>
                  <a:schemeClr val="tx2"/>
                </a:solidFill>
              </a:rPr>
              <a:t>and </a:t>
            </a:r>
            <a:r>
              <a:rPr lang="tr-TR" sz="1600" dirty="0" err="1" smtClean="0">
                <a:solidFill>
                  <a:schemeClr val="tx2"/>
                </a:solidFill>
              </a:rPr>
              <a:t>types</a:t>
            </a:r>
            <a:r>
              <a:rPr lang="tr-TR" sz="1600" dirty="0" smtClean="0">
                <a:solidFill>
                  <a:schemeClr val="tx2"/>
                </a:solidFill>
              </a:rPr>
              <a:t> of </a:t>
            </a:r>
            <a:r>
              <a:rPr lang="tr-TR" sz="1600" dirty="0" err="1" smtClean="0">
                <a:solidFill>
                  <a:schemeClr val="tx2"/>
                </a:solidFill>
              </a:rPr>
              <a:t>surface</a:t>
            </a:r>
            <a:r>
              <a:rPr lang="tr-TR" sz="1600" dirty="0" smtClean="0">
                <a:solidFill>
                  <a:schemeClr val="tx2"/>
                </a:solidFill>
              </a:rPr>
              <a:t> (</a:t>
            </a:r>
            <a:r>
              <a:rPr lang="tr-TR" sz="1600" dirty="0" err="1" smtClean="0">
                <a:solidFill>
                  <a:schemeClr val="tx2"/>
                </a:solidFill>
              </a:rPr>
              <a:t>coating</a:t>
            </a:r>
            <a:r>
              <a:rPr lang="tr-TR" sz="1600" dirty="0" smtClean="0">
                <a:solidFill>
                  <a:schemeClr val="tx2"/>
                </a:solidFill>
              </a:rPr>
              <a:t>) </a:t>
            </a:r>
            <a:r>
              <a:rPr lang="en-US" sz="1600" dirty="0" smtClean="0">
                <a:solidFill>
                  <a:schemeClr val="tx2"/>
                </a:solidFill>
              </a:rPr>
              <a:t>materials</a:t>
            </a:r>
            <a:endParaRPr lang="tr-TR" sz="1800" dirty="0"/>
          </a:p>
          <a:p>
            <a:r>
              <a:rPr lang="en-US" sz="1400" dirty="0" smtClean="0"/>
              <a:t>See </a:t>
            </a:r>
            <a:r>
              <a:rPr lang="en-US" sz="1400" dirty="0" smtClean="0"/>
              <a:t>IEEE 15-15-0352-00-007a  “Channel Modeling for Visible Light Communications” for additional </a:t>
            </a:r>
            <a:r>
              <a:rPr lang="en-US" sz="1400" dirty="0" smtClean="0"/>
              <a:t>details</a:t>
            </a:r>
            <a:endParaRPr lang="tr-TR" sz="1400" dirty="0" smtClean="0"/>
          </a:p>
          <a:p>
            <a:endParaRPr lang="en-GB" sz="1800" dirty="0"/>
          </a:p>
        </p:txBody>
      </p:sp>
    </p:spTree>
    <p:extLst>
      <p:ext uri="{BB962C8B-B14F-4D97-AF65-F5344CB8AC3E}">
        <p14:creationId xmlns:p14="http://schemas.microsoft.com/office/powerpoint/2010/main" val="3609513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40</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Channel Characteristics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304017852"/>
              </p:ext>
            </p:extLst>
          </p:nvPr>
        </p:nvGraphicFramePr>
        <p:xfrm>
          <a:off x="990600" y="1649413"/>
          <a:ext cx="3200400" cy="3035046"/>
        </p:xfrm>
        <a:graphic>
          <a:graphicData uri="http://schemas.openxmlformats.org/drawingml/2006/table">
            <a:tbl>
              <a:tblPr firstRow="1" firstCol="1" bandRow="1">
                <a:tableStyleId>{5940675A-B579-460E-94D1-54222C63F5DA}</a:tableStyleId>
              </a:tblPr>
              <a:tblGrid>
                <a:gridCol w="381000"/>
                <a:gridCol w="685800"/>
                <a:gridCol w="685800"/>
                <a:gridCol w="762000"/>
                <a:gridCol w="685800"/>
              </a:tblGrid>
              <a:tr h="353568">
                <a:tc>
                  <a:txBody>
                    <a:bodyPr/>
                    <a:lstStyle/>
                    <a:p>
                      <a:pPr marL="0" marR="0" algn="r">
                        <a:lnSpc>
                          <a:spcPct val="115000"/>
                        </a:lnSpc>
                        <a:spcBef>
                          <a:spcPts val="0"/>
                        </a:spcBef>
                        <a:spcAft>
                          <a:spcPts val="0"/>
                        </a:spcAft>
                      </a:pPr>
                      <a:endParaRPr lang="en-US" sz="600" dirty="0" smtClean="0">
                        <a:effectLst/>
                        <a:latin typeface="+mj-lt"/>
                      </a:endParaRPr>
                    </a:p>
                    <a:p>
                      <a:pPr marL="0" marR="0" algn="r">
                        <a:lnSpc>
                          <a:spcPct val="115000"/>
                        </a:lnSpc>
                        <a:spcBef>
                          <a:spcPts val="0"/>
                        </a:spcBef>
                        <a:spcAft>
                          <a:spcPts val="0"/>
                        </a:spcAft>
                      </a:pPr>
                      <a:r>
                        <a:rPr lang="en-US" sz="600" dirty="0" smtClean="0">
                          <a:effectLst/>
                          <a:latin typeface="+mj-lt"/>
                        </a:rPr>
                        <a:t>     </a:t>
                      </a:r>
                      <a:endParaRPr lang="en-US" sz="900" dirty="0">
                        <a:effectLst/>
                        <a:latin typeface="+mj-lt"/>
                      </a:endParaRPr>
                    </a:p>
                    <a:p>
                      <a:pPr marL="0" marR="0">
                        <a:lnSpc>
                          <a:spcPct val="115000"/>
                        </a:lnSpc>
                        <a:spcBef>
                          <a:spcPts val="0"/>
                        </a:spcBef>
                        <a:spcAft>
                          <a:spcPts val="0"/>
                        </a:spcAft>
                      </a:pPr>
                      <a:r>
                        <a:rPr lang="en-US" sz="6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12.52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4.79×10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11.16</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5.02×10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D2</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12.97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4.84×10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11.37</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5.11×10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D3</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13.76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4.59×10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11.18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5.80×10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6.38×10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10.15</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6.65×10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11.91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5.52×10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10.23</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6.19×10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D6</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13.10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5.18×10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10.68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5.42×10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D7</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6.10×10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10.12</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5.72×10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D8</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12.85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5.28×10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11.28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5.13×10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D9</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5.04×10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11.50</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4.72×10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D10</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12.36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5.59×10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10.38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6.27×10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D11</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12.49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5.06×10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12.39</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3.15×10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D12</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12.19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6.07×10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10.64</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4.82×10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D13</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12.33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5.40×10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11.03</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4.87×10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12.51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5.77×10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10.04</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6.15×10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11.95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6.45×10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12.08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4.13×10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D16</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12.37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5.27×10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10.18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5.56×10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Ave</a:t>
                      </a:r>
                      <a:endParaRPr lang="en-US" sz="900" b="1" dirty="0">
                        <a:effectLst/>
                        <a:latin typeface="+mj-lt"/>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12.41</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5.45</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-4</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10.90</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Times New Roman"/>
                          <a:ea typeface="Calibri"/>
                          <a:cs typeface="Times New Roman"/>
                        </a:rPr>
                        <a:t>5.29</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-4</a:t>
                      </a:r>
                      <a:endParaRPr lang="en-US" sz="900" kern="1200" dirty="0" smtClean="0">
                        <a:solidFill>
                          <a:schemeClr val="tx1"/>
                        </a:solidFill>
                        <a:effectLst/>
                        <a:latin typeface="Times New Roman"/>
                        <a:ea typeface="Calibri"/>
                        <a:cs typeface="Times New Roman"/>
                      </a:endParaRPr>
                    </a:p>
                  </a:txBody>
                  <a:tcPr marL="68580" marR="68580" marT="0" marB="0"/>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32608178"/>
              </p:ext>
            </p:extLst>
          </p:nvPr>
        </p:nvGraphicFramePr>
        <p:xfrm>
          <a:off x="2819400" y="1649413"/>
          <a:ext cx="342900" cy="228600"/>
        </p:xfrm>
        <a:graphic>
          <a:graphicData uri="http://schemas.openxmlformats.org/presentationml/2006/ole">
            <mc:AlternateContent xmlns:mc="http://schemas.openxmlformats.org/markup-compatibility/2006">
              <mc:Choice xmlns:v="urn:schemas-microsoft-com:vml" Requires="v">
                <p:oleObj spid="_x0000_s21354" name="Equation" r:id="rId4" imgW="342720" imgH="228600" progId="Equation.DSMT4">
                  <p:embed/>
                </p:oleObj>
              </mc:Choice>
              <mc:Fallback>
                <p:oleObj name="Equation" r:id="rId4" imgW="342720" imgH="228600" progId="Equation.DSMT4">
                  <p:embed/>
                  <p:pic>
                    <p:nvPicPr>
                      <p:cNvPr id="0" name=""/>
                      <p:cNvPicPr>
                        <a:picLocks noChangeAspect="1" noChangeArrowheads="1"/>
                      </p:cNvPicPr>
                      <p:nvPr/>
                    </p:nvPicPr>
                    <p:blipFill>
                      <a:blip r:embed="rId5"/>
                      <a:srcRect/>
                      <a:stretch>
                        <a:fillRect/>
                      </a:stretch>
                    </p:blipFill>
                    <p:spPr bwMode="auto">
                      <a:xfrm>
                        <a:off x="2819400" y="1649413"/>
                        <a:ext cx="342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16112240"/>
              </p:ext>
            </p:extLst>
          </p:nvPr>
        </p:nvGraphicFramePr>
        <p:xfrm>
          <a:off x="3729037" y="1660526"/>
          <a:ext cx="233363" cy="228600"/>
        </p:xfrm>
        <a:graphic>
          <a:graphicData uri="http://schemas.openxmlformats.org/presentationml/2006/ole">
            <mc:AlternateContent xmlns:mc="http://schemas.openxmlformats.org/markup-compatibility/2006">
              <mc:Choice xmlns:v="urn:schemas-microsoft-com:vml" Requires="v">
                <p:oleObj spid="_x0000_s21355" name="Equation" r:id="rId6" imgW="228600" imgH="228600" progId="Equation.DSMT4">
                  <p:embed/>
                </p:oleObj>
              </mc:Choice>
              <mc:Fallback>
                <p:oleObj name="Equation" r:id="rId6" imgW="228600" imgH="228600" progId="Equation.DSMT4">
                  <p:embed/>
                  <p:pic>
                    <p:nvPicPr>
                      <p:cNvPr id="0" name=""/>
                      <p:cNvPicPr>
                        <a:picLocks noChangeAspect="1" noChangeArrowheads="1"/>
                      </p:cNvPicPr>
                      <p:nvPr/>
                    </p:nvPicPr>
                    <p:blipFill>
                      <a:blip r:embed="rId7"/>
                      <a:srcRect/>
                      <a:stretch>
                        <a:fillRect/>
                      </a:stretch>
                    </p:blipFill>
                    <p:spPr bwMode="auto">
                      <a:xfrm>
                        <a:off x="3729037" y="1660526"/>
                        <a:ext cx="233363"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2814645"/>
              </p:ext>
            </p:extLst>
          </p:nvPr>
        </p:nvGraphicFramePr>
        <p:xfrm>
          <a:off x="1676400" y="5105400"/>
          <a:ext cx="1814512" cy="255587"/>
        </p:xfrm>
        <a:graphic>
          <a:graphicData uri="http://schemas.openxmlformats.org/presentationml/2006/ole">
            <mc:AlternateContent xmlns:mc="http://schemas.openxmlformats.org/markup-compatibility/2006">
              <mc:Choice xmlns:v="urn:schemas-microsoft-com:vml" Requires="v">
                <p:oleObj spid="_x0000_s21356" name="Equation" r:id="rId8" imgW="1866600" imgH="241200" progId="Equation.DSMT4">
                  <p:embed/>
                </p:oleObj>
              </mc:Choice>
              <mc:Fallback>
                <p:oleObj name="Equation" r:id="rId8" imgW="1866600" imgH="241200" progId="Equation.DSMT4">
                  <p:embed/>
                  <p:pic>
                    <p:nvPicPr>
                      <p:cNvPr id="0" name="Object 14"/>
                      <p:cNvPicPr>
                        <a:picLocks noChangeAspect="1" noChangeArrowheads="1"/>
                      </p:cNvPicPr>
                      <p:nvPr/>
                    </p:nvPicPr>
                    <p:blipFill>
                      <a:blip r:embed="rId9"/>
                      <a:srcRect/>
                      <a:stretch>
                        <a:fillRect/>
                      </a:stretch>
                    </p:blipFill>
                    <p:spPr bwMode="auto">
                      <a:xfrm>
                        <a:off x="1676400" y="5105400"/>
                        <a:ext cx="181451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25828127"/>
              </p:ext>
            </p:extLst>
          </p:nvPr>
        </p:nvGraphicFramePr>
        <p:xfrm>
          <a:off x="1716088" y="4800600"/>
          <a:ext cx="1744663" cy="250825"/>
        </p:xfrm>
        <a:graphic>
          <a:graphicData uri="http://schemas.openxmlformats.org/presentationml/2006/ole">
            <mc:AlternateContent xmlns:mc="http://schemas.openxmlformats.org/markup-compatibility/2006">
              <mc:Choice xmlns:v="urn:schemas-microsoft-com:vml" Requires="v">
                <p:oleObj spid="_x0000_s21357" name="Equation" r:id="rId10" imgW="1625400" imgH="228600" progId="Equation.DSMT4">
                  <p:embed/>
                </p:oleObj>
              </mc:Choice>
              <mc:Fallback>
                <p:oleObj name="Equation" r:id="rId10" imgW="1625400" imgH="228600" progId="Equation.DSMT4">
                  <p:embed/>
                  <p:pic>
                    <p:nvPicPr>
                      <p:cNvPr id="0" name="Object 13"/>
                      <p:cNvPicPr>
                        <a:picLocks noChangeAspect="1" noChangeArrowheads="1"/>
                      </p:cNvPicPr>
                      <p:nvPr/>
                    </p:nvPicPr>
                    <p:blipFill>
                      <a:blip r:embed="rId11"/>
                      <a:srcRect/>
                      <a:stretch>
                        <a:fillRect/>
                      </a:stretch>
                    </p:blipFill>
                    <p:spPr bwMode="auto">
                      <a:xfrm>
                        <a:off x="1716088" y="4800600"/>
                        <a:ext cx="17446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3035944" y="1688707"/>
            <a:ext cx="393056" cy="230832"/>
          </a:xfrm>
          <a:prstGeom prst="rect">
            <a:avLst/>
          </a:prstGeom>
        </p:spPr>
        <p:txBody>
          <a:bodyPr wrap="none">
            <a:spAutoFit/>
          </a:bodyPr>
          <a:lstStyle/>
          <a:p>
            <a:r>
              <a:rPr lang="en-US" sz="900" dirty="0"/>
              <a:t> (ns)</a:t>
            </a:r>
          </a:p>
        </p:txBody>
      </p:sp>
      <p:graphicFrame>
        <p:nvGraphicFramePr>
          <p:cNvPr id="14" name="Object 13"/>
          <p:cNvGraphicFramePr>
            <a:graphicFrameLocks noChangeAspect="1"/>
          </p:cNvGraphicFramePr>
          <p:nvPr>
            <p:extLst>
              <p:ext uri="{D42A27DB-BD31-4B8C-83A1-F6EECF244321}">
                <p14:modId xmlns:p14="http://schemas.microsoft.com/office/powerpoint/2010/main" val="2936544991"/>
              </p:ext>
            </p:extLst>
          </p:nvPr>
        </p:nvGraphicFramePr>
        <p:xfrm>
          <a:off x="2286000" y="1654176"/>
          <a:ext cx="231775" cy="228600"/>
        </p:xfrm>
        <a:graphic>
          <a:graphicData uri="http://schemas.openxmlformats.org/presentationml/2006/ole">
            <mc:AlternateContent xmlns:mc="http://schemas.openxmlformats.org/markup-compatibility/2006">
              <mc:Choice xmlns:v="urn:schemas-microsoft-com:vml" Requires="v">
                <p:oleObj spid="_x0000_s21358" name="Equation" r:id="rId12" imgW="228600" imgH="228600" progId="Equation.DSMT4">
                  <p:embed/>
                </p:oleObj>
              </mc:Choice>
              <mc:Fallback>
                <p:oleObj name="Equation" r:id="rId12" imgW="228600" imgH="228600" progId="Equation.DSMT4">
                  <p:embed/>
                  <p:pic>
                    <p:nvPicPr>
                      <p:cNvPr id="0" name="Object 9"/>
                      <p:cNvPicPr>
                        <a:picLocks noChangeAspect="1" noChangeArrowheads="1"/>
                      </p:cNvPicPr>
                      <p:nvPr/>
                    </p:nvPicPr>
                    <p:blipFill>
                      <a:blip r:embed="rId13"/>
                      <a:srcRect/>
                      <a:stretch>
                        <a:fillRect/>
                      </a:stretch>
                    </p:blipFill>
                    <p:spPr bwMode="auto">
                      <a:xfrm>
                        <a:off x="2286000" y="1654176"/>
                        <a:ext cx="231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459348634"/>
              </p:ext>
            </p:extLst>
          </p:nvPr>
        </p:nvGraphicFramePr>
        <p:xfrm>
          <a:off x="1447800" y="1649413"/>
          <a:ext cx="342900" cy="228600"/>
        </p:xfrm>
        <a:graphic>
          <a:graphicData uri="http://schemas.openxmlformats.org/presentationml/2006/ole">
            <mc:AlternateContent xmlns:mc="http://schemas.openxmlformats.org/markup-compatibility/2006">
              <mc:Choice xmlns:v="urn:schemas-microsoft-com:vml" Requires="v">
                <p:oleObj spid="_x0000_s21359" name="Equation" r:id="rId14" imgW="342720" imgH="228600" progId="Equation.DSMT4">
                  <p:embed/>
                </p:oleObj>
              </mc:Choice>
              <mc:Fallback>
                <p:oleObj name="Equation" r:id="rId14" imgW="342720" imgH="228600" progId="Equation.DSMT4">
                  <p:embed/>
                  <p:pic>
                    <p:nvPicPr>
                      <p:cNvPr id="0" name="Object 8"/>
                      <p:cNvPicPr>
                        <a:picLocks noChangeAspect="1" noChangeArrowheads="1"/>
                      </p:cNvPicPr>
                      <p:nvPr/>
                    </p:nvPicPr>
                    <p:blipFill>
                      <a:blip r:embed="rId15"/>
                      <a:srcRect/>
                      <a:stretch>
                        <a:fillRect/>
                      </a:stretch>
                    </p:blipFill>
                    <p:spPr bwMode="auto">
                      <a:xfrm>
                        <a:off x="1447800" y="1649413"/>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8"/>
          <p:cNvSpPr/>
          <p:nvPr/>
        </p:nvSpPr>
        <p:spPr>
          <a:xfrm>
            <a:off x="1664344" y="1688110"/>
            <a:ext cx="393056" cy="230832"/>
          </a:xfrm>
          <a:prstGeom prst="rect">
            <a:avLst/>
          </a:prstGeom>
        </p:spPr>
        <p:txBody>
          <a:bodyPr wrap="none">
            <a:spAutoFit/>
          </a:bodyPr>
          <a:lstStyle/>
          <a:p>
            <a:r>
              <a:rPr lang="en-US" sz="900" dirty="0"/>
              <a:t> (ns)</a:t>
            </a:r>
          </a:p>
        </p:txBody>
      </p:sp>
      <p:sp>
        <p:nvSpPr>
          <p:cNvPr id="18" name="TextBox 17"/>
          <p:cNvSpPr txBox="1"/>
          <p:nvPr/>
        </p:nvSpPr>
        <p:spPr>
          <a:xfrm>
            <a:off x="4343400" y="1524000"/>
            <a:ext cx="4419600" cy="3170099"/>
          </a:xfrm>
          <a:prstGeom prst="rect">
            <a:avLst/>
          </a:prstGeom>
          <a:noFill/>
        </p:spPr>
        <p:txBody>
          <a:bodyPr wrap="square">
            <a:spAutoFit/>
          </a:bodyPr>
          <a:lstStyle/>
          <a:p>
            <a:pPr marL="342900" indent="-342900" algn="just">
              <a:spcAft>
                <a:spcPts val="600"/>
              </a:spcAft>
              <a:buClr>
                <a:srgbClr val="3366CC"/>
              </a:buClr>
              <a:buSzPct val="150000"/>
              <a:buFont typeface="Courier New" pitchFamily="49" charset="0"/>
              <a:buChar char="o"/>
              <a:defRPr/>
            </a:pPr>
            <a:r>
              <a:rPr lang="en-US" sz="1800" dirty="0" smtClean="0">
                <a:solidFill>
                  <a:schemeClr val="tx2"/>
                </a:solidFill>
              </a:rPr>
              <a:t>With </a:t>
            </a:r>
            <a:r>
              <a:rPr lang="en-US" sz="1800" dirty="0">
                <a:solidFill>
                  <a:schemeClr val="tx2"/>
                </a:solidFill>
              </a:rPr>
              <a:t>respect to an empty room of the same </a:t>
            </a:r>
            <a:r>
              <a:rPr lang="en-US" sz="1800" dirty="0" smtClean="0">
                <a:solidFill>
                  <a:schemeClr val="tx2"/>
                </a:solidFill>
              </a:rPr>
              <a:t>size</a:t>
            </a:r>
          </a:p>
          <a:p>
            <a:pPr marL="800100" lvl="1" indent="-342900" algn="just">
              <a:spcAft>
                <a:spcPts val="600"/>
              </a:spcAft>
              <a:buClr>
                <a:srgbClr val="3366CC"/>
              </a:buClr>
              <a:buSzPct val="100000"/>
              <a:buFont typeface="Arial" panose="020B0604020202020204" pitchFamily="34" charset="0"/>
              <a:buChar char="•"/>
              <a:defRPr/>
            </a:pPr>
            <a:r>
              <a:rPr lang="en-US" sz="1800" dirty="0" smtClean="0">
                <a:solidFill>
                  <a:schemeClr val="tx2"/>
                </a:solidFill>
              </a:rPr>
              <a:t>RMS delay </a:t>
            </a:r>
            <a:r>
              <a:rPr lang="en-US" sz="1800" dirty="0" smtClean="0"/>
              <a:t>spread ↓ (avg. 12.1 %) </a:t>
            </a:r>
          </a:p>
          <a:p>
            <a:pPr marL="800100" lvl="1" indent="-342900" algn="just">
              <a:spcAft>
                <a:spcPts val="1200"/>
              </a:spcAft>
              <a:buClr>
                <a:srgbClr val="3366CC"/>
              </a:buClr>
              <a:buSzPct val="100000"/>
              <a:buFont typeface="Arial" panose="020B0604020202020204" pitchFamily="34" charset="0"/>
              <a:buChar char="•"/>
              <a:defRPr/>
            </a:pPr>
            <a:r>
              <a:rPr lang="en-US" sz="1800" dirty="0" smtClean="0"/>
              <a:t>Channel DC gain </a:t>
            </a:r>
            <a:r>
              <a:rPr lang="en-US" sz="1800" dirty="0"/>
              <a:t>↓ (avg. </a:t>
            </a:r>
            <a:r>
              <a:rPr lang="en-US" sz="1800" dirty="0" smtClean="0"/>
              <a:t>2.9 %)</a:t>
            </a:r>
            <a:endParaRPr lang="en-US" sz="1800" dirty="0"/>
          </a:p>
          <a:p>
            <a:pPr marL="342900" indent="-342900" algn="just">
              <a:spcAft>
                <a:spcPts val="1200"/>
              </a:spcAft>
              <a:buClr>
                <a:srgbClr val="3366CC"/>
              </a:buClr>
              <a:buSzPct val="150000"/>
              <a:buFont typeface="Courier New" pitchFamily="49" charset="0"/>
              <a:buChar char="o"/>
              <a:defRPr/>
            </a:pPr>
            <a:r>
              <a:rPr lang="en-US" sz="1800" dirty="0" smtClean="0"/>
              <a:t>RMS </a:t>
            </a:r>
            <a:r>
              <a:rPr lang="tr-TR" sz="1800" dirty="0" err="1" smtClean="0"/>
              <a:t>delay</a:t>
            </a:r>
            <a:r>
              <a:rPr lang="tr-TR" sz="1800" dirty="0" smtClean="0"/>
              <a:t> spread </a:t>
            </a:r>
            <a:r>
              <a:rPr lang="en-US" sz="1800" dirty="0" smtClean="0"/>
              <a:t>in </a:t>
            </a:r>
            <a:r>
              <a:rPr lang="en-US" sz="1800" dirty="0"/>
              <a:t>hospital </a:t>
            </a:r>
            <a:r>
              <a:rPr lang="en-US" sz="1800" dirty="0" smtClean="0"/>
              <a:t>is </a:t>
            </a:r>
            <a:r>
              <a:rPr lang="en-US" sz="1800" dirty="0"/>
              <a:t>smaller than </a:t>
            </a:r>
            <a:r>
              <a:rPr lang="tr-TR" sz="1800" dirty="0" err="1" smtClean="0"/>
              <a:t>that</a:t>
            </a:r>
            <a:r>
              <a:rPr lang="tr-TR" sz="1800" dirty="0" smtClean="0"/>
              <a:t> </a:t>
            </a:r>
            <a:r>
              <a:rPr lang="en-US" sz="1800" dirty="0" smtClean="0"/>
              <a:t>in </a:t>
            </a:r>
            <a:r>
              <a:rPr lang="en-US" sz="1800" dirty="0"/>
              <a:t>office </a:t>
            </a:r>
            <a:r>
              <a:rPr lang="en-US" sz="1800" dirty="0" smtClean="0"/>
              <a:t>place </a:t>
            </a:r>
            <a:r>
              <a:rPr lang="en-US" sz="1800" dirty="0"/>
              <a:t>but larger than </a:t>
            </a:r>
            <a:r>
              <a:rPr lang="en-US" sz="1800" dirty="0" smtClean="0"/>
              <a:t>home</a:t>
            </a:r>
            <a:r>
              <a:rPr lang="en-US" sz="1800" dirty="0"/>
              <a:t>. In fact, the dimension of </a:t>
            </a:r>
            <a:r>
              <a:rPr lang="en-US" sz="1800" dirty="0" smtClean="0"/>
              <a:t>hospital room </a:t>
            </a:r>
            <a:r>
              <a:rPr lang="tr-TR" sz="1800" dirty="0" err="1" smtClean="0"/>
              <a:t>under</a:t>
            </a:r>
            <a:r>
              <a:rPr lang="tr-TR" sz="1800" dirty="0" smtClean="0"/>
              <a:t> </a:t>
            </a:r>
            <a:r>
              <a:rPr lang="tr-TR" sz="1800" dirty="0" err="1" smtClean="0"/>
              <a:t>consideration</a:t>
            </a:r>
            <a:r>
              <a:rPr lang="tr-TR" sz="1800" dirty="0" smtClean="0"/>
              <a:t> </a:t>
            </a:r>
            <a:r>
              <a:rPr lang="en-US" sz="1800" dirty="0" smtClean="0"/>
              <a:t>is </a:t>
            </a:r>
            <a:r>
              <a:rPr lang="en-US" sz="1800" dirty="0"/>
              <a:t>larger than </a:t>
            </a:r>
            <a:r>
              <a:rPr lang="en-US" sz="1800" dirty="0" smtClean="0"/>
              <a:t>living room </a:t>
            </a:r>
            <a:r>
              <a:rPr lang="en-US" sz="1800" dirty="0"/>
              <a:t>while it is smaller than </a:t>
            </a:r>
            <a:r>
              <a:rPr lang="en-US" sz="1800" dirty="0" smtClean="0"/>
              <a:t>office place.</a:t>
            </a:r>
            <a:endParaRPr lang="en-US" sz="1800" dirty="0"/>
          </a:p>
        </p:txBody>
      </p:sp>
      <p:sp>
        <p:nvSpPr>
          <p:cNvPr id="20" name="TextBox 19"/>
          <p:cNvSpPr txBox="1"/>
          <p:nvPr/>
        </p:nvSpPr>
        <p:spPr>
          <a:xfrm>
            <a:off x="1295400" y="1430179"/>
            <a:ext cx="1524000" cy="246221"/>
          </a:xfrm>
          <a:prstGeom prst="rect">
            <a:avLst/>
          </a:prstGeom>
          <a:noFill/>
        </p:spPr>
        <p:txBody>
          <a:bodyPr wrap="square" rtlCol="0">
            <a:spAutoFit/>
          </a:bodyPr>
          <a:lstStyle/>
          <a:p>
            <a:r>
              <a:rPr lang="en-US" sz="1000" b="1" dirty="0" smtClean="0"/>
              <a:t>Reference: Empty room</a:t>
            </a:r>
            <a:endParaRPr lang="en-US" sz="1000" b="1" dirty="0"/>
          </a:p>
        </p:txBody>
      </p:sp>
    </p:spTree>
    <p:extLst>
      <p:ext uri="{BB962C8B-B14F-4D97-AF65-F5344CB8AC3E}">
        <p14:creationId xmlns:p14="http://schemas.microsoft.com/office/powerpoint/2010/main" val="198658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a:t>Farshad</a:t>
            </a:r>
            <a:r>
              <a:rPr lang="en-GB" altLang="en-US" dirty="0"/>
              <a:t> </a:t>
            </a:r>
            <a:r>
              <a:rPr lang="en-GB" altLang="en-US" dirty="0" err="1"/>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41</a:t>
            </a:fld>
            <a:endParaRPr lang="en-GB" altLang="en-US"/>
          </a:p>
        </p:txBody>
      </p:sp>
      <p:sp>
        <p:nvSpPr>
          <p:cNvPr id="7" name="Rectangle 2"/>
          <p:cNvSpPr txBox="1">
            <a:spLocks noChangeArrowheads="1"/>
          </p:cNvSpPr>
          <p:nvPr/>
        </p:nvSpPr>
        <p:spPr>
          <a:xfrm>
            <a:off x="685800" y="608013"/>
            <a:ext cx="7016750" cy="78263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Conclusion</a:t>
            </a:r>
            <a:r>
              <a:rPr lang="en-US" sz="3200" b="1" dirty="0">
                <a:solidFill>
                  <a:srgbClr val="0070C0"/>
                </a:solidFill>
              </a:rPr>
              <a:t>s</a:t>
            </a:r>
            <a:endParaRPr lang="en-CA" sz="3200" dirty="0" smtClean="0"/>
          </a:p>
        </p:txBody>
      </p:sp>
      <p:sp>
        <p:nvSpPr>
          <p:cNvPr id="8" name="Rectangle 7"/>
          <p:cNvSpPr/>
          <p:nvPr/>
        </p:nvSpPr>
        <p:spPr>
          <a:xfrm>
            <a:off x="304800" y="1332262"/>
            <a:ext cx="8153400" cy="2785378"/>
          </a:xfrm>
          <a:prstGeom prst="rect">
            <a:avLst/>
          </a:prstGeom>
        </p:spPr>
        <p:txBody>
          <a:bodyPr wrap="square">
            <a:spAutoFit/>
          </a:bodyPr>
          <a:lstStyle/>
          <a:p>
            <a:pPr marL="800100" lvl="1" indent="-342900" algn="just">
              <a:spcAft>
                <a:spcPts val="1200"/>
              </a:spcAft>
              <a:buClr>
                <a:srgbClr val="3366CC"/>
              </a:buClr>
              <a:buSzPct val="150000"/>
              <a:buFont typeface="Courier New" pitchFamily="49" charset="0"/>
              <a:buChar char="o"/>
              <a:defRPr/>
            </a:pPr>
            <a:r>
              <a:rPr lang="tr-TR" altLang="en-US" sz="1800" dirty="0" err="1">
                <a:solidFill>
                  <a:schemeClr val="tx2"/>
                </a:solidFill>
              </a:rPr>
              <a:t>In</a:t>
            </a:r>
            <a:r>
              <a:rPr lang="tr-TR" altLang="en-US" sz="1800" dirty="0">
                <a:solidFill>
                  <a:schemeClr val="tx2"/>
                </a:solidFill>
              </a:rPr>
              <a:t> </a:t>
            </a:r>
            <a:r>
              <a:rPr lang="tr-TR" altLang="en-US" sz="1800" dirty="0" err="1">
                <a:solidFill>
                  <a:schemeClr val="tx2"/>
                </a:solidFill>
              </a:rPr>
              <a:t>response</a:t>
            </a:r>
            <a:r>
              <a:rPr lang="tr-TR" altLang="en-US" sz="1800" dirty="0">
                <a:solidFill>
                  <a:schemeClr val="tx2"/>
                </a:solidFill>
              </a:rPr>
              <a:t> </a:t>
            </a:r>
            <a:r>
              <a:rPr lang="tr-TR" altLang="en-US" sz="1800" dirty="0" err="1">
                <a:solidFill>
                  <a:schemeClr val="tx2"/>
                </a:solidFill>
              </a:rPr>
              <a:t>to</a:t>
            </a:r>
            <a:r>
              <a:rPr lang="tr-TR" altLang="en-US" sz="1800" dirty="0">
                <a:solidFill>
                  <a:schemeClr val="tx2"/>
                </a:solidFill>
              </a:rPr>
              <a:t> «</a:t>
            </a:r>
            <a:r>
              <a:rPr lang="en-US" sz="1800" dirty="0"/>
              <a:t>Call for Proposals for OWC Channel Models</a:t>
            </a:r>
            <a:r>
              <a:rPr lang="tr-TR" sz="1800" dirty="0"/>
              <a:t>» </a:t>
            </a:r>
            <a:r>
              <a:rPr lang="tr-TR" altLang="en-US" sz="1800" dirty="0" err="1">
                <a:solidFill>
                  <a:schemeClr val="tx2"/>
                </a:solidFill>
              </a:rPr>
              <a:t>issued</a:t>
            </a:r>
            <a:r>
              <a:rPr lang="tr-TR" altLang="en-US" sz="1800" dirty="0">
                <a:solidFill>
                  <a:schemeClr val="tx2"/>
                </a:solidFill>
              </a:rPr>
              <a:t> </a:t>
            </a:r>
            <a:r>
              <a:rPr lang="tr-TR" altLang="en-US" sz="1800" dirty="0" err="1">
                <a:solidFill>
                  <a:schemeClr val="tx2"/>
                </a:solidFill>
              </a:rPr>
              <a:t>by</a:t>
            </a:r>
            <a:r>
              <a:rPr lang="tr-TR" altLang="en-US" sz="1800" dirty="0">
                <a:solidFill>
                  <a:schemeClr val="tx2"/>
                </a:solidFill>
              </a:rPr>
              <a:t> 802.15.7r1, </a:t>
            </a:r>
            <a:r>
              <a:rPr lang="tr-TR" altLang="en-US" sz="1800" dirty="0" err="1">
                <a:solidFill>
                  <a:schemeClr val="tx2"/>
                </a:solidFill>
              </a:rPr>
              <a:t>this</a:t>
            </a:r>
            <a:r>
              <a:rPr lang="tr-TR" altLang="en-US" sz="1800" dirty="0">
                <a:solidFill>
                  <a:schemeClr val="tx2"/>
                </a:solidFill>
              </a:rPr>
              <a:t> </a:t>
            </a:r>
            <a:r>
              <a:rPr lang="tr-TR" altLang="en-US" sz="1800" dirty="0" err="1">
                <a:solidFill>
                  <a:schemeClr val="tx2"/>
                </a:solidFill>
              </a:rPr>
              <a:t>contribution</a:t>
            </a:r>
            <a:r>
              <a:rPr lang="tr-TR" altLang="en-US" sz="1800" dirty="0">
                <a:solidFill>
                  <a:schemeClr val="tx2"/>
                </a:solidFill>
              </a:rPr>
              <a:t> </a:t>
            </a:r>
            <a:r>
              <a:rPr lang="tr-TR" altLang="en-US" sz="1800" dirty="0" err="1" smtClean="0">
                <a:solidFill>
                  <a:schemeClr val="tx2"/>
                </a:solidFill>
              </a:rPr>
              <a:t>proposed</a:t>
            </a:r>
            <a:r>
              <a:rPr lang="tr-TR" altLang="en-US" sz="1800" dirty="0" smtClean="0">
                <a:solidFill>
                  <a:schemeClr val="tx2"/>
                </a:solidFill>
              </a:rPr>
              <a:t> </a:t>
            </a:r>
            <a:r>
              <a:rPr lang="en-GB" altLang="en-US" sz="1800" dirty="0" err="1">
                <a:solidFill>
                  <a:schemeClr val="tx2"/>
                </a:solidFill>
              </a:rPr>
              <a:t>LiFi</a:t>
            </a:r>
            <a:r>
              <a:rPr lang="en-GB" altLang="en-US" sz="1800" dirty="0">
                <a:solidFill>
                  <a:schemeClr val="tx2"/>
                </a:solidFill>
              </a:rPr>
              <a:t> </a:t>
            </a:r>
            <a:r>
              <a:rPr lang="en-US" altLang="en-US" sz="1800" dirty="0">
                <a:solidFill>
                  <a:schemeClr val="tx2"/>
                </a:solidFill>
              </a:rPr>
              <a:t>reference channel models </a:t>
            </a:r>
            <a:r>
              <a:rPr lang="tr-TR" altLang="en-US" sz="1800" dirty="0" err="1">
                <a:solidFill>
                  <a:schemeClr val="tx2"/>
                </a:solidFill>
              </a:rPr>
              <a:t>for</a:t>
            </a:r>
            <a:r>
              <a:rPr lang="tr-TR" altLang="en-US" sz="1800" dirty="0">
                <a:solidFill>
                  <a:schemeClr val="tx2"/>
                </a:solidFill>
              </a:rPr>
              <a:t> </a:t>
            </a:r>
            <a:r>
              <a:rPr lang="tr-TR" altLang="en-US" sz="1800" dirty="0" err="1">
                <a:solidFill>
                  <a:schemeClr val="tx2"/>
                </a:solidFill>
              </a:rPr>
              <a:t>indoor</a:t>
            </a:r>
            <a:r>
              <a:rPr lang="tr-TR" altLang="en-US" sz="1800" dirty="0">
                <a:solidFill>
                  <a:schemeClr val="tx2"/>
                </a:solidFill>
              </a:rPr>
              <a:t> </a:t>
            </a:r>
            <a:r>
              <a:rPr lang="tr-TR" altLang="en-US" sz="1800" dirty="0" err="1">
                <a:solidFill>
                  <a:schemeClr val="tx2"/>
                </a:solidFill>
              </a:rPr>
              <a:t>environments</a:t>
            </a:r>
            <a:r>
              <a:rPr lang="en-US" altLang="en-US" sz="1800" dirty="0">
                <a:solidFill>
                  <a:schemeClr val="tx2"/>
                </a:solidFill>
              </a:rPr>
              <a:t> such as office, home and hospital</a:t>
            </a:r>
            <a:r>
              <a:rPr lang="en-US" altLang="en-US" sz="1800" dirty="0" smtClean="0">
                <a:solidFill>
                  <a:schemeClr val="tx2"/>
                </a:solidFill>
              </a:rPr>
              <a:t>.</a:t>
            </a:r>
            <a:endParaRPr lang="tr-TR" sz="1800" dirty="0" smtClean="0"/>
          </a:p>
          <a:p>
            <a:pPr marL="800100" lvl="1" indent="-342900" algn="just">
              <a:spcAft>
                <a:spcPts val="1200"/>
              </a:spcAft>
              <a:buClr>
                <a:srgbClr val="3366CC"/>
              </a:buClr>
              <a:buSzPct val="150000"/>
              <a:buFont typeface="Courier New" pitchFamily="49" charset="0"/>
              <a:buChar char="o"/>
              <a:defRPr/>
            </a:pPr>
            <a:r>
              <a:rPr lang="tr-TR" sz="1800" dirty="0" err="1" smtClean="0"/>
              <a:t>The</a:t>
            </a:r>
            <a:r>
              <a:rPr lang="tr-TR" sz="1800" dirty="0" smtClean="0"/>
              <a:t> </a:t>
            </a:r>
            <a:r>
              <a:rPr lang="tr-TR" sz="1800" dirty="0" err="1" smtClean="0"/>
              <a:t>proposed</a:t>
            </a:r>
            <a:r>
              <a:rPr lang="tr-TR" sz="1800" dirty="0" smtClean="0"/>
              <a:t> </a:t>
            </a:r>
            <a:r>
              <a:rPr lang="tr-TR" sz="1800" dirty="0" err="1" smtClean="0"/>
              <a:t>models</a:t>
            </a:r>
            <a:r>
              <a:rPr lang="tr-TR" sz="1800" dirty="0" smtClean="0"/>
              <a:t> </a:t>
            </a:r>
            <a:r>
              <a:rPr lang="tr-TR" sz="1800" dirty="0" err="1" smtClean="0"/>
              <a:t>were</a:t>
            </a:r>
            <a:r>
              <a:rPr lang="tr-TR" sz="1800" dirty="0" smtClean="0"/>
              <a:t> </a:t>
            </a:r>
            <a:r>
              <a:rPr lang="tr-TR" sz="1800" dirty="0" err="1" smtClean="0"/>
              <a:t>obtained</a:t>
            </a:r>
            <a:r>
              <a:rPr lang="tr-TR" sz="1800" dirty="0" smtClean="0"/>
              <a:t> u</a:t>
            </a:r>
            <a:r>
              <a:rPr lang="en-US" sz="1800" dirty="0" smtClean="0"/>
              <a:t>sing the </a:t>
            </a:r>
            <a:r>
              <a:rPr lang="tr-TR" sz="1800" dirty="0" err="1" smtClean="0"/>
              <a:t>realistic</a:t>
            </a:r>
            <a:r>
              <a:rPr lang="tr-TR" sz="1800" dirty="0" smtClean="0"/>
              <a:t> </a:t>
            </a:r>
            <a:r>
              <a:rPr lang="en-US" sz="1800" dirty="0" smtClean="0"/>
              <a:t>channel modeling approach presented at Vancouver meeting</a:t>
            </a:r>
            <a:r>
              <a:rPr lang="tr-TR" sz="1800" dirty="0" smtClean="0"/>
              <a:t>.</a:t>
            </a:r>
          </a:p>
          <a:p>
            <a:pPr marL="800100" lvl="1" indent="-342900" algn="just">
              <a:spcAft>
                <a:spcPts val="600"/>
              </a:spcAft>
              <a:buClr>
                <a:srgbClr val="3366CC"/>
              </a:buClr>
              <a:buSzPct val="150000"/>
              <a:buFont typeface="Courier New" pitchFamily="49" charset="0"/>
              <a:buChar char="o"/>
              <a:defRPr/>
            </a:pPr>
            <a:r>
              <a:rPr lang="tr-TR" sz="1800" dirty="0" err="1" smtClean="0"/>
              <a:t>Based</a:t>
            </a:r>
            <a:r>
              <a:rPr lang="tr-TR" sz="1800" dirty="0" smtClean="0"/>
              <a:t> </a:t>
            </a:r>
            <a:r>
              <a:rPr lang="tr-TR" sz="1800" dirty="0"/>
              <a:t>on the TG recommendations, we plan to </a:t>
            </a:r>
            <a:r>
              <a:rPr lang="tr-TR" sz="1800" dirty="0" err="1"/>
              <a:t>obtain</a:t>
            </a:r>
            <a:r>
              <a:rPr lang="tr-TR" sz="1800" dirty="0"/>
              <a:t> </a:t>
            </a:r>
            <a:r>
              <a:rPr lang="tr-TR" sz="1800" dirty="0" err="1" smtClean="0"/>
              <a:t>more</a:t>
            </a:r>
            <a:r>
              <a:rPr lang="tr-TR" sz="1800" dirty="0" smtClean="0"/>
              <a:t> </a:t>
            </a:r>
            <a:r>
              <a:rPr lang="en-US" sz="1800" dirty="0" smtClean="0"/>
              <a:t>CIRs </a:t>
            </a:r>
            <a:r>
              <a:rPr lang="tr-TR" sz="1800" dirty="0"/>
              <a:t>for </a:t>
            </a:r>
            <a:r>
              <a:rPr lang="en-US" sz="1800" dirty="0" smtClean="0"/>
              <a:t>other </a:t>
            </a:r>
            <a:r>
              <a:rPr lang="tr-TR" sz="1800" dirty="0" err="1" smtClean="0"/>
              <a:t>indoor</a:t>
            </a:r>
            <a:r>
              <a:rPr lang="tr-TR" sz="1800" dirty="0" smtClean="0"/>
              <a:t> </a:t>
            </a:r>
            <a:r>
              <a:rPr lang="tr-TR" sz="1800" dirty="0" err="1" smtClean="0"/>
              <a:t>environments</a:t>
            </a:r>
            <a:r>
              <a:rPr lang="tr-TR" sz="1800" dirty="0" smtClean="0"/>
              <a:t> </a:t>
            </a:r>
            <a:r>
              <a:rPr lang="tr-TR" sz="1800" dirty="0"/>
              <a:t>and </a:t>
            </a:r>
            <a:r>
              <a:rPr lang="tr-TR" sz="1800" dirty="0" err="1"/>
              <a:t>make</a:t>
            </a:r>
            <a:r>
              <a:rPr lang="tr-TR" sz="1800" dirty="0"/>
              <a:t> </a:t>
            </a:r>
            <a:r>
              <a:rPr lang="tr-TR" sz="1800" dirty="0" err="1" smtClean="0"/>
              <a:t>all</a:t>
            </a:r>
            <a:r>
              <a:rPr lang="tr-TR" sz="1800" dirty="0" smtClean="0"/>
              <a:t> </a:t>
            </a:r>
            <a:r>
              <a:rPr lang="tr-TR" sz="1800" dirty="0" err="1" smtClean="0"/>
              <a:t>CIRs</a:t>
            </a:r>
            <a:r>
              <a:rPr lang="tr-TR" sz="1800" dirty="0" smtClean="0"/>
              <a:t> </a:t>
            </a:r>
            <a:r>
              <a:rPr lang="en-US" sz="1800" dirty="0" smtClean="0"/>
              <a:t>available </a:t>
            </a:r>
            <a:r>
              <a:rPr lang="en-US" sz="1800" dirty="0"/>
              <a:t>as .m files for public </a:t>
            </a:r>
            <a:r>
              <a:rPr lang="en-US" sz="1800" dirty="0" smtClean="0"/>
              <a:t>use</a:t>
            </a:r>
            <a:r>
              <a:rPr lang="tr-TR" sz="1800"/>
              <a:t>.</a:t>
            </a:r>
            <a:endParaRPr lang="en-US" sz="1800" dirty="0"/>
          </a:p>
          <a:p>
            <a:pPr marL="800100" lvl="1" indent="-342900" algn="just">
              <a:lnSpc>
                <a:spcPct val="150000"/>
              </a:lnSpc>
              <a:spcAft>
                <a:spcPts val="600"/>
              </a:spcAft>
              <a:buClr>
                <a:srgbClr val="3366CC"/>
              </a:buClr>
              <a:buSzPct val="150000"/>
              <a:buFont typeface="Courier New" pitchFamily="49" charset="0"/>
              <a:buChar char="o"/>
              <a:defRPr/>
            </a:pPr>
            <a:endParaRPr lang="en-US" sz="1600" dirty="0">
              <a:solidFill>
                <a:schemeClr val="tx2"/>
              </a:solidFill>
            </a:endParaRPr>
          </a:p>
        </p:txBody>
      </p:sp>
    </p:spTree>
    <p:extLst>
      <p:ext uri="{BB962C8B-B14F-4D97-AF65-F5344CB8AC3E}">
        <p14:creationId xmlns:p14="http://schemas.microsoft.com/office/powerpoint/2010/main" val="2041213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a:t>
            </a:r>
            <a:r>
              <a:rPr lang="tr-TR" altLang="en-US" dirty="0" smtClean="0"/>
              <a:t> 2015</a:t>
            </a:r>
            <a:endParaRPr lang="en-GB" altLang="en-US" dirty="0"/>
          </a:p>
        </p:txBody>
      </p:sp>
      <p:sp>
        <p:nvSpPr>
          <p:cNvPr id="3" name="Footer Placeholder 2"/>
          <p:cNvSpPr>
            <a:spLocks noGrp="1"/>
          </p:cNvSpPr>
          <p:nvPr>
            <p:ph type="ftr" sz="quarter" idx="11"/>
          </p:nvPr>
        </p:nvSpPr>
        <p:spPr>
          <a:xfrm>
            <a:off x="5486400" y="6475413"/>
            <a:ext cx="3124200" cy="184666"/>
          </a:xfrm>
        </p:spPr>
        <p:txBody>
          <a:bodyPr/>
          <a:lstStyle/>
          <a:p>
            <a:r>
              <a:rPr lang="en-GB" altLang="en-US" dirty="0"/>
              <a:t>Murat </a:t>
            </a:r>
            <a:r>
              <a:rPr lang="en-GB" altLang="en-US" dirty="0" err="1"/>
              <a:t>Uysal</a:t>
            </a:r>
            <a:r>
              <a:rPr lang="en-GB" altLang="en-US" dirty="0"/>
              <a:t>, </a:t>
            </a:r>
            <a:r>
              <a:rPr lang="tr-TR" altLang="en-US" dirty="0"/>
              <a:t>F</a:t>
            </a:r>
            <a:r>
              <a:rPr lang="en-GB" altLang="en-US" dirty="0" err="1"/>
              <a:t>arshad</a:t>
            </a:r>
            <a:r>
              <a:rPr lang="en-GB" altLang="en-US" dirty="0"/>
              <a:t> </a:t>
            </a:r>
            <a:r>
              <a:rPr lang="en-GB" altLang="en-US" dirty="0" err="1"/>
              <a:t>Miramirkhani</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42</a:t>
            </a:fld>
            <a:endParaRPr lang="en-GB" altLang="en-US"/>
          </a:p>
        </p:txBody>
      </p:sp>
      <p:sp>
        <p:nvSpPr>
          <p:cNvPr id="5" name="Rectangle 2"/>
          <p:cNvSpPr txBox="1">
            <a:spLocks noChangeArrowheads="1"/>
          </p:cNvSpPr>
          <p:nvPr/>
        </p:nvSpPr>
        <p:spPr>
          <a:xfrm>
            <a:off x="685800" y="685800"/>
            <a:ext cx="7016750" cy="78263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tr-TR" sz="3200" b="1" dirty="0" smtClean="0">
                <a:solidFill>
                  <a:srgbClr val="0070C0"/>
                </a:solidFill>
              </a:rPr>
              <a:t>Acknowledgments</a:t>
            </a:r>
            <a:endParaRPr lang="en-CA" sz="3200" dirty="0" smtClean="0"/>
          </a:p>
        </p:txBody>
      </p:sp>
      <p:sp>
        <p:nvSpPr>
          <p:cNvPr id="6" name="Rectangle 5"/>
          <p:cNvSpPr/>
          <p:nvPr/>
        </p:nvSpPr>
        <p:spPr>
          <a:xfrm>
            <a:off x="457200" y="1371600"/>
            <a:ext cx="7696200" cy="1354217"/>
          </a:xfrm>
          <a:prstGeom prst="rect">
            <a:avLst/>
          </a:prstGeom>
        </p:spPr>
        <p:txBody>
          <a:bodyPr wrap="square">
            <a:spAutoFit/>
          </a:bodyPr>
          <a:lstStyle/>
          <a:p>
            <a:pPr marL="742950" lvl="1" indent="-285750" algn="just">
              <a:spcAft>
                <a:spcPts val="1200"/>
              </a:spcAft>
              <a:buClr>
                <a:srgbClr val="3366CC"/>
              </a:buClr>
              <a:buSzPct val="150000"/>
              <a:buFont typeface="Courier New" pitchFamily="49" charset="0"/>
              <a:buChar char="o"/>
              <a:defRPr/>
            </a:pPr>
            <a:r>
              <a:rPr lang="tr-TR" sz="1800" dirty="0" smtClean="0"/>
              <a:t>This work is supported in part by the EU COST Action IC1101 OPTICWISE</a:t>
            </a:r>
            <a:r>
              <a:rPr lang="en-US" sz="1800" dirty="0" smtClean="0"/>
              <a:t>.</a:t>
            </a:r>
          </a:p>
          <a:p>
            <a:pPr marL="800100" lvl="1" indent="-342900" algn="just">
              <a:spcAft>
                <a:spcPts val="600"/>
              </a:spcAft>
              <a:buClr>
                <a:srgbClr val="3366CC"/>
              </a:buClr>
              <a:buSzPct val="150000"/>
              <a:buFont typeface="Courier New" pitchFamily="49" charset="0"/>
              <a:buChar char="o"/>
              <a:defRPr/>
            </a:pPr>
            <a:r>
              <a:rPr lang="en-US" sz="1800" dirty="0" smtClean="0"/>
              <a:t>We </a:t>
            </a:r>
            <a:r>
              <a:rPr lang="en-US" sz="1800" dirty="0"/>
              <a:t>thank Nikola </a:t>
            </a:r>
            <a:r>
              <a:rPr lang="en-US" sz="1800" dirty="0" err="1"/>
              <a:t>Serafimovski</a:t>
            </a:r>
            <a:r>
              <a:rPr lang="en-US" sz="1800" dirty="0"/>
              <a:t> of </a:t>
            </a:r>
            <a:r>
              <a:rPr lang="en-US" sz="1800" dirty="0" err="1"/>
              <a:t>pureLiFi</a:t>
            </a:r>
            <a:r>
              <a:rPr lang="en-US" sz="1800" dirty="0"/>
              <a:t> for providing </a:t>
            </a:r>
            <a:r>
              <a:rPr lang="en-US" sz="1800" dirty="0" smtClean="0"/>
              <a:t>simulation environment </a:t>
            </a:r>
            <a:r>
              <a:rPr lang="en-US" sz="1800" dirty="0"/>
              <a:t>specifications of practical interest. </a:t>
            </a:r>
            <a:endParaRPr lang="tr-TR" sz="1800" dirty="0"/>
          </a:p>
        </p:txBody>
      </p:sp>
    </p:spTree>
    <p:extLst>
      <p:ext uri="{BB962C8B-B14F-4D97-AF65-F5344CB8AC3E}">
        <p14:creationId xmlns:p14="http://schemas.microsoft.com/office/powerpoint/2010/main" val="2789360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tr-TR" altLang="en-US" dirty="0" err="1" smtClean="0"/>
              <a:t>July</a:t>
            </a:r>
            <a:r>
              <a:rPr lang="tr-TR" altLang="en-US" dirty="0" smtClean="0"/>
              <a:t> 2015</a:t>
            </a:r>
            <a:endParaRPr lang="en-GB" altLang="en-US" dirty="0"/>
          </a:p>
        </p:txBody>
      </p:sp>
      <p:sp>
        <p:nvSpPr>
          <p:cNvPr id="3" name="Footer Placeholder 2"/>
          <p:cNvSpPr>
            <a:spLocks noGrp="1"/>
          </p:cNvSpPr>
          <p:nvPr>
            <p:ph type="ftr" sz="quarter" idx="11"/>
          </p:nvPr>
        </p:nvSpPr>
        <p:spPr/>
        <p:txBody>
          <a:bodyPr/>
          <a:lstStyle/>
          <a:p>
            <a:r>
              <a:rPr lang="en-GB" altLang="en-US" smtClean="0"/>
              <a:t>&lt;author&gt;, &lt;company&gt;</a:t>
            </a:r>
            <a:endParaRPr lang="en-GB" altLang="en-US"/>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5</a:t>
            </a:fld>
            <a:endParaRPr lang="en-GB" altLang="en-US"/>
          </a:p>
        </p:txBody>
      </p:sp>
      <p:sp>
        <p:nvSpPr>
          <p:cNvPr id="5" name="Rectangle 4"/>
          <p:cNvSpPr/>
          <p:nvPr/>
        </p:nvSpPr>
        <p:spPr>
          <a:xfrm>
            <a:off x="228600" y="3124200"/>
            <a:ext cx="8610600" cy="3114699"/>
          </a:xfrm>
          <a:prstGeom prst="rect">
            <a:avLst/>
          </a:prstGeom>
        </p:spPr>
        <p:txBody>
          <a:bodyPr wrap="square">
            <a:spAutoFit/>
          </a:bodyPr>
          <a:lstStyle/>
          <a:p>
            <a:pPr marL="800100" lvl="1" indent="-342900" algn="just">
              <a:spcBef>
                <a:spcPts val="0"/>
              </a:spcBef>
              <a:spcAft>
                <a:spcPts val="1200"/>
              </a:spcAft>
              <a:buClr>
                <a:srgbClr val="3366CC"/>
              </a:buClr>
              <a:buSzPct val="150000"/>
              <a:buFont typeface="Courier New" pitchFamily="49" charset="0"/>
              <a:buChar char="o"/>
              <a:defRPr/>
            </a:pPr>
            <a:r>
              <a:rPr lang="en-US" sz="1800" dirty="0" smtClean="0">
                <a:solidFill>
                  <a:srgbClr val="000000"/>
                </a:solidFill>
                <a:ea typeface="Calibri" panose="020F0502020204030204" pitchFamily="34" charset="0"/>
                <a:cs typeface="Times New Roman" panose="02020603050405020304" pitchFamily="18" charset="0"/>
              </a:rPr>
              <a:t>The </a:t>
            </a:r>
            <a:r>
              <a:rPr lang="en-US" sz="1800" dirty="0" err="1" smtClean="0">
                <a:solidFill>
                  <a:srgbClr val="000000"/>
                </a:solidFill>
                <a:ea typeface="Calibri" panose="020F0502020204030204" pitchFamily="34" charset="0"/>
                <a:cs typeface="Times New Roman" panose="02020603050405020304" pitchFamily="18" charset="0"/>
              </a:rPr>
              <a:t>Zemax</a:t>
            </a:r>
            <a:r>
              <a:rPr lang="en-US" sz="1800" dirty="0" smtClean="0">
                <a:solidFill>
                  <a:srgbClr val="000000"/>
                </a:solidFill>
                <a:ea typeface="Calibri" panose="020F0502020204030204" pitchFamily="34" charset="0"/>
                <a:cs typeface="Times New Roman" panose="02020603050405020304" pitchFamily="18" charset="0"/>
              </a:rPr>
              <a:t> </a:t>
            </a:r>
            <a:r>
              <a:rPr lang="en-US" sz="1800" dirty="0">
                <a:solidFill>
                  <a:srgbClr val="000000"/>
                </a:solidFill>
                <a:ea typeface="Calibri" panose="020F0502020204030204" pitchFamily="34" charset="0"/>
                <a:cs typeface="Times New Roman" panose="02020603050405020304" pitchFamily="18" charset="0"/>
              </a:rPr>
              <a:t>non-sequential ray-tracing tool generates an output file, which includes all the data about rays such as the detected power and path lengths for each ray. </a:t>
            </a:r>
          </a:p>
          <a:p>
            <a:pPr marL="800100" lvl="1" indent="-342900" algn="just">
              <a:spcAft>
                <a:spcPts val="600"/>
              </a:spcAft>
              <a:buClr>
                <a:srgbClr val="3366CC"/>
              </a:buClr>
              <a:buSzPct val="150000"/>
              <a:buFont typeface="Courier New" pitchFamily="49" charset="0"/>
              <a:buChar char="o"/>
              <a:defRPr/>
            </a:pPr>
            <a:r>
              <a:rPr lang="en-US" sz="1800" dirty="0">
                <a:solidFill>
                  <a:srgbClr val="000000"/>
                </a:solidFill>
                <a:ea typeface="Calibri" panose="020F0502020204030204" pitchFamily="34" charset="0"/>
                <a:cs typeface="Times New Roman" panose="02020603050405020304" pitchFamily="18" charset="0"/>
              </a:rPr>
              <a:t>The data from </a:t>
            </a:r>
            <a:r>
              <a:rPr lang="en-US" sz="1800" dirty="0" err="1" smtClean="0">
                <a:solidFill>
                  <a:srgbClr val="000000"/>
                </a:solidFill>
                <a:ea typeface="Calibri" panose="020F0502020204030204" pitchFamily="34" charset="0"/>
                <a:cs typeface="Times New Roman" panose="02020603050405020304" pitchFamily="18" charset="0"/>
              </a:rPr>
              <a:t>Zemax</a:t>
            </a:r>
            <a:r>
              <a:rPr lang="en-US" sz="1800" dirty="0" smtClean="0">
                <a:solidFill>
                  <a:srgbClr val="000000"/>
                </a:solidFill>
                <a:ea typeface="Calibri" panose="020F0502020204030204" pitchFamily="34" charset="0"/>
                <a:cs typeface="Times New Roman" panose="02020603050405020304" pitchFamily="18" charset="0"/>
              </a:rPr>
              <a:t> </a:t>
            </a:r>
            <a:r>
              <a:rPr lang="en-US" sz="1800" dirty="0">
                <a:solidFill>
                  <a:srgbClr val="000000"/>
                </a:solidFill>
                <a:ea typeface="Calibri" panose="020F0502020204030204" pitchFamily="34" charset="0"/>
                <a:cs typeface="Times New Roman" panose="02020603050405020304" pitchFamily="18" charset="0"/>
              </a:rPr>
              <a:t>output file is imported to </a:t>
            </a:r>
            <a:r>
              <a:rPr lang="en-US" sz="1800" dirty="0" smtClean="0">
                <a:solidFill>
                  <a:srgbClr val="000000"/>
                </a:solidFill>
                <a:ea typeface="Calibri" panose="020F0502020204030204" pitchFamily="34" charset="0"/>
                <a:cs typeface="Times New Roman" panose="02020603050405020304" pitchFamily="18" charset="0"/>
              </a:rPr>
              <a:t>MATLAB </a:t>
            </a:r>
            <a:r>
              <a:rPr lang="en-US" sz="1800" dirty="0">
                <a:solidFill>
                  <a:srgbClr val="000000"/>
                </a:solidFill>
                <a:ea typeface="Calibri" panose="020F0502020204030204" pitchFamily="34" charset="0"/>
                <a:cs typeface="Times New Roman" panose="02020603050405020304" pitchFamily="18" charset="0"/>
              </a:rPr>
              <a:t>and using these information, the CIR is expressed </a:t>
            </a:r>
            <a:r>
              <a:rPr lang="en-US" sz="1800" dirty="0" smtClean="0">
                <a:solidFill>
                  <a:srgbClr val="000000"/>
                </a:solidFill>
                <a:ea typeface="Calibri" panose="020F0502020204030204" pitchFamily="34" charset="0"/>
                <a:cs typeface="Times New Roman" panose="02020603050405020304" pitchFamily="18" charset="0"/>
              </a:rPr>
              <a:t>as</a:t>
            </a:r>
          </a:p>
          <a:p>
            <a:pPr marL="800100" lvl="1" indent="-342900" algn="just">
              <a:lnSpc>
                <a:spcPct val="107000"/>
              </a:lnSpc>
              <a:buClr>
                <a:srgbClr val="3366CC"/>
              </a:buClr>
              <a:buSzPct val="150000"/>
              <a:buFont typeface="Courier New" pitchFamily="49" charset="0"/>
              <a:buChar char="o"/>
              <a:defRPr/>
            </a:pPr>
            <a:endParaRPr lang="en-US" sz="2000" dirty="0" smtClean="0">
              <a:solidFill>
                <a:srgbClr val="000000"/>
              </a:solidFill>
              <a:ea typeface="Calibri" panose="020F0502020204030204" pitchFamily="34" charset="0"/>
              <a:cs typeface="Times New Roman" panose="02020603050405020304" pitchFamily="18" charset="0"/>
            </a:endParaRPr>
          </a:p>
          <a:p>
            <a:pPr marL="0" indent="0" algn="just">
              <a:buFont typeface="Wingdings"/>
              <a:buNone/>
              <a:defRPr/>
            </a:pPr>
            <a:endParaRPr lang="en-US" sz="2000" dirty="0">
              <a:solidFill>
                <a:srgbClr val="000000"/>
              </a:solidFill>
              <a:cs typeface="Times New Roman" panose="02020603050405020304" pitchFamily="18" charset="0"/>
            </a:endParaRPr>
          </a:p>
          <a:p>
            <a:pPr marL="0" indent="0" algn="just">
              <a:buFont typeface="Wingdings"/>
              <a:buNone/>
              <a:defRPr/>
            </a:pPr>
            <a:r>
              <a:rPr lang="en-US" sz="2000" i="1" dirty="0">
                <a:solidFill>
                  <a:srgbClr val="000000"/>
                </a:solidFill>
                <a:cs typeface="Times New Roman" panose="02020603050405020304" pitchFamily="18" charset="0"/>
              </a:rPr>
              <a:t>	</a:t>
            </a:r>
            <a:r>
              <a:rPr lang="en-US" sz="1600" i="1" dirty="0" smtClean="0">
                <a:solidFill>
                  <a:srgbClr val="000000"/>
                </a:solidFill>
                <a:cs typeface="Times New Roman" panose="02020603050405020304" pitchFamily="18" charset="0"/>
              </a:rPr>
              <a:t>P</a:t>
            </a:r>
            <a:r>
              <a:rPr lang="en-US" sz="1600" i="1" baseline="-25000" dirty="0" smtClean="0">
                <a:solidFill>
                  <a:srgbClr val="000000"/>
                </a:solidFill>
                <a:cs typeface="Times New Roman" panose="02020603050405020304" pitchFamily="18" charset="0"/>
              </a:rPr>
              <a:t>i</a:t>
            </a:r>
            <a:r>
              <a:rPr lang="en-US" sz="1600" dirty="0" smtClean="0">
                <a:solidFill>
                  <a:srgbClr val="000000"/>
                </a:solidFill>
                <a:cs typeface="Times New Roman" panose="02020603050405020304" pitchFamily="18" charset="0"/>
              </a:rPr>
              <a:t>   </a:t>
            </a:r>
            <a:r>
              <a:rPr lang="en-US" sz="1600" dirty="0">
                <a:solidFill>
                  <a:srgbClr val="000000"/>
                </a:solidFill>
                <a:cs typeface="Times New Roman" panose="02020603050405020304" pitchFamily="18" charset="0"/>
              </a:rPr>
              <a:t>= the power of the </a:t>
            </a:r>
            <a:r>
              <a:rPr lang="en-US" sz="1600" i="1" dirty="0" err="1">
                <a:solidFill>
                  <a:srgbClr val="000000"/>
                </a:solidFill>
                <a:cs typeface="Times New Roman" panose="02020603050405020304" pitchFamily="18" charset="0"/>
              </a:rPr>
              <a:t>i</a:t>
            </a:r>
            <a:r>
              <a:rPr lang="en-US" sz="1600" dirty="0" err="1">
                <a:solidFill>
                  <a:srgbClr val="000000"/>
                </a:solidFill>
                <a:cs typeface="Times New Roman" panose="02020603050405020304" pitchFamily="18" charset="0"/>
              </a:rPr>
              <a:t>th</a:t>
            </a:r>
            <a:r>
              <a:rPr lang="en-US" sz="1600" dirty="0">
                <a:solidFill>
                  <a:srgbClr val="000000"/>
                </a:solidFill>
                <a:cs typeface="Times New Roman" panose="02020603050405020304" pitchFamily="18" charset="0"/>
              </a:rPr>
              <a:t> ray</a:t>
            </a:r>
          </a:p>
          <a:p>
            <a:pPr marL="0" indent="0" algn="just">
              <a:buFont typeface="Wingdings"/>
              <a:buNone/>
              <a:defRPr/>
            </a:pPr>
            <a:r>
              <a:rPr lang="en-US" sz="1600" i="1" dirty="0">
                <a:solidFill>
                  <a:srgbClr val="000000"/>
                </a:solidFill>
                <a:cs typeface="Times New Roman" panose="02020603050405020304" pitchFamily="18" charset="0"/>
              </a:rPr>
              <a:t>	</a:t>
            </a:r>
            <a:r>
              <a:rPr lang="el-GR" sz="1600" i="1" dirty="0">
                <a:solidFill>
                  <a:srgbClr val="000000"/>
                </a:solidFill>
                <a:cs typeface="Times New Roman" panose="02020603050405020304" pitchFamily="18" charset="0"/>
              </a:rPr>
              <a:t>τ</a:t>
            </a:r>
            <a:r>
              <a:rPr lang="en-US" sz="1600" i="1" baseline="-25000" dirty="0">
                <a:solidFill>
                  <a:srgbClr val="000000"/>
                </a:solidFill>
                <a:cs typeface="Times New Roman" panose="02020603050405020304" pitchFamily="18" charset="0"/>
              </a:rPr>
              <a:t>i</a:t>
            </a:r>
            <a:r>
              <a:rPr lang="en-US" sz="1600" i="1" dirty="0">
                <a:solidFill>
                  <a:srgbClr val="000000"/>
                </a:solidFill>
                <a:cs typeface="Times New Roman" panose="02020603050405020304" pitchFamily="18" charset="0"/>
              </a:rPr>
              <a:t>    = </a:t>
            </a:r>
            <a:r>
              <a:rPr lang="en-US" sz="1600" dirty="0">
                <a:solidFill>
                  <a:srgbClr val="000000"/>
                </a:solidFill>
                <a:cs typeface="Times New Roman" panose="02020603050405020304" pitchFamily="18" charset="0"/>
              </a:rPr>
              <a:t>the propagation time of the </a:t>
            </a:r>
            <a:r>
              <a:rPr lang="en-US" sz="1600" i="1" dirty="0" err="1">
                <a:solidFill>
                  <a:srgbClr val="000000"/>
                </a:solidFill>
                <a:cs typeface="Times New Roman" panose="02020603050405020304" pitchFamily="18" charset="0"/>
              </a:rPr>
              <a:t>i</a:t>
            </a:r>
            <a:r>
              <a:rPr lang="en-US" sz="1600" dirty="0" err="1">
                <a:solidFill>
                  <a:srgbClr val="000000"/>
                </a:solidFill>
                <a:cs typeface="Times New Roman" panose="02020603050405020304" pitchFamily="18" charset="0"/>
              </a:rPr>
              <a:t>th</a:t>
            </a:r>
            <a:r>
              <a:rPr lang="en-US" sz="1600" dirty="0">
                <a:solidFill>
                  <a:srgbClr val="000000"/>
                </a:solidFill>
                <a:cs typeface="Times New Roman" panose="02020603050405020304" pitchFamily="18" charset="0"/>
              </a:rPr>
              <a:t> ray</a:t>
            </a:r>
          </a:p>
          <a:p>
            <a:pPr marL="0" indent="0" algn="just">
              <a:buFont typeface="Wingdings"/>
              <a:buNone/>
              <a:defRPr/>
            </a:pPr>
            <a:r>
              <a:rPr lang="en-US" sz="1600" i="1" dirty="0">
                <a:solidFill>
                  <a:srgbClr val="000000"/>
                </a:solidFill>
                <a:cs typeface="Times New Roman" panose="02020603050405020304" pitchFamily="18" charset="0"/>
              </a:rPr>
              <a:t>	</a:t>
            </a:r>
            <a:r>
              <a:rPr lang="el-GR" sz="1600" i="1" dirty="0">
                <a:solidFill>
                  <a:srgbClr val="000000"/>
                </a:solidFill>
                <a:cs typeface="Times New Roman" panose="02020603050405020304" pitchFamily="18" charset="0"/>
              </a:rPr>
              <a:t>δ</a:t>
            </a:r>
            <a:r>
              <a:rPr lang="en-US" sz="1600" dirty="0">
                <a:solidFill>
                  <a:srgbClr val="000000"/>
                </a:solidFill>
                <a:cs typeface="Times New Roman" panose="02020603050405020304" pitchFamily="18" charset="0"/>
              </a:rPr>
              <a:t>(</a:t>
            </a:r>
            <a:r>
              <a:rPr lang="en-US" sz="1600" i="1" dirty="0">
                <a:solidFill>
                  <a:srgbClr val="000000"/>
                </a:solidFill>
                <a:cs typeface="Times New Roman" panose="02020603050405020304" pitchFamily="18" charset="0"/>
              </a:rPr>
              <a:t>t</a:t>
            </a:r>
            <a:r>
              <a:rPr lang="en-US" sz="1600" dirty="0">
                <a:solidFill>
                  <a:srgbClr val="000000"/>
                </a:solidFill>
                <a:cs typeface="Times New Roman" panose="02020603050405020304" pitchFamily="18" charset="0"/>
              </a:rPr>
              <a:t>) = the Dirac delta function</a:t>
            </a:r>
          </a:p>
          <a:p>
            <a:pPr marL="0" indent="0" algn="just">
              <a:buFont typeface="Wingdings"/>
              <a:buNone/>
              <a:defRPr/>
            </a:pPr>
            <a:r>
              <a:rPr lang="en-US" sz="1600" i="1" dirty="0">
                <a:solidFill>
                  <a:srgbClr val="000000"/>
                </a:solidFill>
                <a:cs typeface="Times New Roman" panose="02020603050405020304" pitchFamily="18" charset="0"/>
              </a:rPr>
              <a:t>	N</a:t>
            </a:r>
            <a:r>
              <a:rPr lang="en-US" sz="1600" i="1" baseline="-25000" dirty="0">
                <a:solidFill>
                  <a:srgbClr val="000000"/>
                </a:solidFill>
                <a:cs typeface="Times New Roman" panose="02020603050405020304" pitchFamily="18" charset="0"/>
              </a:rPr>
              <a:t>r</a:t>
            </a:r>
            <a:r>
              <a:rPr lang="en-US" sz="1600" dirty="0">
                <a:solidFill>
                  <a:srgbClr val="000000"/>
                </a:solidFill>
                <a:cs typeface="Times New Roman" panose="02020603050405020304" pitchFamily="18" charset="0"/>
              </a:rPr>
              <a:t>   = the number of rays received at the </a:t>
            </a:r>
            <a:r>
              <a:rPr lang="en-US" sz="1600" dirty="0" smtClean="0">
                <a:solidFill>
                  <a:srgbClr val="000000"/>
                </a:solidFill>
                <a:cs typeface="Times New Roman" panose="02020603050405020304" pitchFamily="18" charset="0"/>
              </a:rPr>
              <a:t>detector</a:t>
            </a:r>
            <a:endParaRPr lang="en-US" sz="1600" dirty="0">
              <a:solidFill>
                <a:srgbClr val="000000"/>
              </a:solidFill>
              <a:cs typeface="Times New Roman" panose="02020603050405020304" pitchFamily="18" charset="0"/>
            </a:endParaRPr>
          </a:p>
        </p:txBody>
      </p:sp>
      <p:sp>
        <p:nvSpPr>
          <p:cNvPr id="6" name="Rectangle 5"/>
          <p:cNvSpPr/>
          <p:nvPr/>
        </p:nvSpPr>
        <p:spPr>
          <a:xfrm>
            <a:off x="228600" y="1324451"/>
            <a:ext cx="9623612" cy="1723549"/>
          </a:xfrm>
          <a:prstGeom prst="rect">
            <a:avLst/>
          </a:prstGeom>
        </p:spPr>
        <p:txBody>
          <a:bodyPr wrap="square">
            <a:spAutoFit/>
          </a:bodyPr>
          <a:lstStyle/>
          <a:p>
            <a:pPr marL="800100" lvl="1" indent="-342900" algn="just">
              <a:lnSpc>
                <a:spcPct val="150000"/>
              </a:lnSpc>
              <a:buClr>
                <a:srgbClr val="3366CC"/>
              </a:buClr>
              <a:buSzPct val="150000"/>
              <a:buFont typeface="Courier New" pitchFamily="49" charset="0"/>
              <a:buChar char="o"/>
              <a:defRPr/>
            </a:pPr>
            <a:r>
              <a:rPr lang="en-US" sz="1800" dirty="0" smtClean="0"/>
              <a:t>Creation of 3D </a:t>
            </a:r>
            <a:r>
              <a:rPr lang="en-US" sz="1800" dirty="0"/>
              <a:t>i</a:t>
            </a:r>
            <a:r>
              <a:rPr lang="en-US" sz="1800" dirty="0" smtClean="0"/>
              <a:t>ndoor environment</a:t>
            </a:r>
            <a:r>
              <a:rPr lang="tr-TR" sz="1800" dirty="0" smtClean="0"/>
              <a:t> in </a:t>
            </a:r>
            <a:r>
              <a:rPr lang="tr-TR" sz="1800" dirty="0" err="1" smtClean="0"/>
              <a:t>Zemax</a:t>
            </a:r>
            <a:r>
              <a:rPr lang="en-US" sz="1800" dirty="0" smtClean="0"/>
              <a:t> involves the selection of</a:t>
            </a:r>
            <a:endParaRPr lang="en-US" sz="1800" dirty="0"/>
          </a:p>
          <a:p>
            <a:pPr marL="1257300" lvl="2" indent="-342900">
              <a:spcAft>
                <a:spcPts val="600"/>
              </a:spcAft>
              <a:buClr>
                <a:srgbClr val="3366CC"/>
              </a:buClr>
              <a:buSzPct val="100000"/>
              <a:buFont typeface="Arial" pitchFamily="34" charset="0"/>
              <a:buChar char="•"/>
              <a:defRPr/>
            </a:pPr>
            <a:r>
              <a:rPr lang="en-US" sz="1600" dirty="0" smtClean="0">
                <a:solidFill>
                  <a:schemeClr val="tx2"/>
                </a:solidFill>
              </a:rPr>
              <a:t>Room size and shape</a:t>
            </a:r>
          </a:p>
          <a:p>
            <a:pPr marL="1257300" lvl="2" indent="-342900">
              <a:spcAft>
                <a:spcPts val="600"/>
              </a:spcAft>
              <a:buClr>
                <a:srgbClr val="3366CC"/>
              </a:buClr>
              <a:buSzPct val="100000"/>
              <a:buFont typeface="Arial" pitchFamily="34" charset="0"/>
              <a:buChar char="•"/>
              <a:defRPr/>
            </a:pPr>
            <a:r>
              <a:rPr lang="en-US" sz="1600" dirty="0">
                <a:solidFill>
                  <a:schemeClr val="tx2"/>
                </a:solidFill>
              </a:rPr>
              <a:t>CAD </a:t>
            </a:r>
            <a:r>
              <a:rPr lang="en-US" sz="1600" dirty="0" smtClean="0">
                <a:solidFill>
                  <a:schemeClr val="tx2"/>
                </a:solidFill>
              </a:rPr>
              <a:t>objects within</a:t>
            </a:r>
            <a:r>
              <a:rPr lang="tr-TR" sz="1600" dirty="0" smtClean="0">
                <a:solidFill>
                  <a:schemeClr val="tx2"/>
                </a:solidFill>
              </a:rPr>
              <a:t> </a:t>
            </a:r>
            <a:r>
              <a:rPr lang="en-US" sz="1600" dirty="0" smtClean="0">
                <a:solidFill>
                  <a:schemeClr val="tx2"/>
                </a:solidFill>
              </a:rPr>
              <a:t>the environment (furniture </a:t>
            </a:r>
            <a:r>
              <a:rPr lang="en-US" sz="1600" dirty="0" err="1" smtClean="0">
                <a:solidFill>
                  <a:schemeClr val="tx2"/>
                </a:solidFill>
              </a:rPr>
              <a:t>etc</a:t>
            </a:r>
            <a:r>
              <a:rPr lang="en-US" sz="1600" dirty="0" smtClean="0">
                <a:solidFill>
                  <a:schemeClr val="tx2"/>
                </a:solidFill>
              </a:rPr>
              <a:t>)</a:t>
            </a:r>
            <a:endParaRPr lang="tr-TR" sz="1600" dirty="0" smtClean="0">
              <a:solidFill>
                <a:schemeClr val="tx2"/>
              </a:solidFill>
            </a:endParaRPr>
          </a:p>
          <a:p>
            <a:pPr marL="1257300" lvl="2" indent="-342900">
              <a:spcAft>
                <a:spcPts val="600"/>
              </a:spcAft>
              <a:buClr>
                <a:srgbClr val="3366CC"/>
              </a:buClr>
              <a:buSzPct val="100000"/>
              <a:buFont typeface="Arial" pitchFamily="34" charset="0"/>
              <a:buChar char="•"/>
              <a:defRPr/>
            </a:pPr>
            <a:r>
              <a:rPr lang="en-US" sz="1600" dirty="0">
                <a:solidFill>
                  <a:schemeClr val="tx2"/>
                </a:solidFill>
              </a:rPr>
              <a:t>Position and type of transmitters</a:t>
            </a:r>
            <a:r>
              <a:rPr lang="en-US" sz="1600" dirty="0"/>
              <a:t> and </a:t>
            </a:r>
            <a:r>
              <a:rPr lang="en-US" sz="1600" dirty="0" smtClean="0"/>
              <a:t>receivers</a:t>
            </a:r>
            <a:endParaRPr lang="en-US" sz="1600" dirty="0" smtClean="0">
              <a:solidFill>
                <a:schemeClr val="tx2"/>
              </a:solidFill>
            </a:endParaRPr>
          </a:p>
          <a:p>
            <a:pPr marL="1257300" lvl="2" indent="-342900">
              <a:spcAft>
                <a:spcPts val="600"/>
              </a:spcAft>
              <a:buClr>
                <a:srgbClr val="3366CC"/>
              </a:buClr>
              <a:buSzPct val="100000"/>
              <a:buFont typeface="Arial" pitchFamily="34" charset="0"/>
              <a:buChar char="•"/>
              <a:defRPr/>
            </a:pPr>
            <a:r>
              <a:rPr lang="en-US" sz="1600" dirty="0" smtClean="0">
                <a:solidFill>
                  <a:schemeClr val="tx2"/>
                </a:solidFill>
              </a:rPr>
              <a:t>Type</a:t>
            </a:r>
            <a:r>
              <a:rPr lang="tr-TR" sz="1600" dirty="0" smtClean="0">
                <a:solidFill>
                  <a:schemeClr val="tx2"/>
                </a:solidFill>
              </a:rPr>
              <a:t> </a:t>
            </a:r>
            <a:r>
              <a:rPr lang="tr-TR" sz="1600" dirty="0" err="1" smtClean="0">
                <a:solidFill>
                  <a:schemeClr val="tx2"/>
                </a:solidFill>
              </a:rPr>
              <a:t>and</a:t>
            </a:r>
            <a:r>
              <a:rPr lang="tr-TR" sz="1600" dirty="0" smtClean="0">
                <a:solidFill>
                  <a:schemeClr val="tx2"/>
                </a:solidFill>
              </a:rPr>
              <a:t> </a:t>
            </a:r>
            <a:r>
              <a:rPr lang="tr-TR" sz="1600" dirty="0" err="1" smtClean="0">
                <a:solidFill>
                  <a:schemeClr val="tx2"/>
                </a:solidFill>
              </a:rPr>
              <a:t>properties</a:t>
            </a:r>
            <a:r>
              <a:rPr lang="en-US" sz="1600" dirty="0" smtClean="0">
                <a:solidFill>
                  <a:schemeClr val="tx2"/>
                </a:solidFill>
              </a:rPr>
              <a:t> </a:t>
            </a:r>
            <a:r>
              <a:rPr lang="en-US" sz="1600" dirty="0">
                <a:solidFill>
                  <a:schemeClr val="tx2"/>
                </a:solidFill>
              </a:rPr>
              <a:t>of </a:t>
            </a:r>
            <a:r>
              <a:rPr lang="en-US" sz="1600" dirty="0" smtClean="0">
                <a:solidFill>
                  <a:schemeClr val="tx2"/>
                </a:solidFill>
              </a:rPr>
              <a:t>materials (walls, floor, ceiling, objects </a:t>
            </a:r>
            <a:r>
              <a:rPr lang="en-US" sz="1600" dirty="0" err="1" smtClean="0">
                <a:solidFill>
                  <a:schemeClr val="tx2"/>
                </a:solidFill>
              </a:rPr>
              <a:t>etc</a:t>
            </a:r>
            <a:r>
              <a:rPr lang="en-US" sz="1600" dirty="0" smtClean="0">
                <a:solidFill>
                  <a:schemeClr val="tx2"/>
                </a:solidFill>
              </a:rPr>
              <a:t>)</a:t>
            </a:r>
            <a:endParaRPr lang="en-US" sz="1600" dirty="0">
              <a:solidFill>
                <a:schemeClr val="tx2"/>
              </a:solidFill>
            </a:endParaRPr>
          </a:p>
        </p:txBody>
      </p:sp>
      <p:sp>
        <p:nvSpPr>
          <p:cNvPr id="7" name="Rectangle 2"/>
          <p:cNvSpPr txBox="1">
            <a:spLocks noChangeArrowheads="1"/>
          </p:cNvSpPr>
          <p:nvPr/>
        </p:nvSpPr>
        <p:spPr>
          <a:xfrm>
            <a:off x="685800" y="741363"/>
            <a:ext cx="8305800" cy="78263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Overview of Channel Modeling Methodology</a:t>
            </a:r>
            <a:endParaRPr lang="en-CA" sz="3200" dirty="0" smtClean="0"/>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495800"/>
            <a:ext cx="2168418"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127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ltLang="en-US" smtClean="0"/>
              <a:t>&lt;author&gt;, &lt;company&gt;</a:t>
            </a:r>
            <a:endParaRPr lang="en-GB" altLang="en-US"/>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6</a:t>
            </a:fld>
            <a:endParaRPr lang="en-GB" altLang="en-US"/>
          </a:p>
        </p:txBody>
      </p:sp>
      <p:sp>
        <p:nvSpPr>
          <p:cNvPr id="5" name="Rectangle 2"/>
          <p:cNvSpPr txBox="1">
            <a:spLocks noChangeArrowheads="1"/>
          </p:cNvSpPr>
          <p:nvPr/>
        </p:nvSpPr>
        <p:spPr>
          <a:xfrm>
            <a:off x="533400" y="609600"/>
            <a:ext cx="7848600" cy="53498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Characterization of CIR</a:t>
            </a:r>
            <a:endParaRPr lang="en-CA" b="1" dirty="0" smtClean="0">
              <a:solidFill>
                <a:srgbClr val="80B4CE"/>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563563" y="1733127"/>
            <a:ext cx="8091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solidFill>
                <a:srgbClr val="000000"/>
              </a:solidFill>
            </a:endParaRPr>
          </a:p>
          <a:p>
            <a:endParaRPr lang="en-US" altLang="en-US" b="1"/>
          </a:p>
          <a:p>
            <a:endParaRPr lang="tr-TR" altLang="en-US"/>
          </a:p>
        </p:txBody>
      </p:sp>
      <p:graphicFrame>
        <p:nvGraphicFramePr>
          <p:cNvPr id="7" name="Table 6"/>
          <p:cNvGraphicFramePr>
            <a:graphicFrameLocks noGrp="1"/>
          </p:cNvGraphicFramePr>
          <p:nvPr>
            <p:extLst>
              <p:ext uri="{D42A27DB-BD31-4B8C-83A1-F6EECF244321}">
                <p14:modId xmlns:p14="http://schemas.microsoft.com/office/powerpoint/2010/main" val="1493647310"/>
              </p:ext>
            </p:extLst>
          </p:nvPr>
        </p:nvGraphicFramePr>
        <p:xfrm>
          <a:off x="1447800" y="1394783"/>
          <a:ext cx="6324600" cy="4701217"/>
        </p:xfrm>
        <a:graphic>
          <a:graphicData uri="http://schemas.openxmlformats.org/drawingml/2006/table">
            <a:tbl>
              <a:tblPr firstRow="1" bandRow="1">
                <a:tableStyleId>{5940675A-B579-460E-94D1-54222C63F5DA}</a:tableStyleId>
              </a:tblPr>
              <a:tblGrid>
                <a:gridCol w="3276600"/>
                <a:gridCol w="3048000"/>
              </a:tblGrid>
              <a:tr h="592536">
                <a:tc>
                  <a:txBody>
                    <a:bodyPr/>
                    <a:lstStyle/>
                    <a:p>
                      <a:pPr algn="ctr"/>
                      <a:r>
                        <a:rPr lang="en-US" sz="2400" b="1" dirty="0" smtClean="0">
                          <a:solidFill>
                            <a:srgbClr val="0069B8"/>
                          </a:solidFill>
                          <a:latin typeface="+mj-lt"/>
                        </a:rPr>
                        <a:t>Channel Parameters</a:t>
                      </a:r>
                      <a:endParaRPr lang="en-US" sz="2400" b="1" dirty="0">
                        <a:solidFill>
                          <a:srgbClr val="0069B8"/>
                        </a:solidFill>
                        <a:latin typeface="+mj-lt"/>
                      </a:endParaRPr>
                    </a:p>
                  </a:txBody>
                  <a:tcPr/>
                </a:tc>
                <a:tc>
                  <a:txBody>
                    <a:bodyPr/>
                    <a:lstStyle/>
                    <a:p>
                      <a:pPr algn="ctr"/>
                      <a:r>
                        <a:rPr lang="en-US" sz="2400" b="1" dirty="0" smtClean="0">
                          <a:solidFill>
                            <a:srgbClr val="0069B8"/>
                          </a:solidFill>
                          <a:latin typeface="+mj-lt"/>
                        </a:rPr>
                        <a:t>Definition</a:t>
                      </a:r>
                      <a:endParaRPr lang="en-US" sz="2400" b="1" dirty="0">
                        <a:solidFill>
                          <a:srgbClr val="0069B8"/>
                        </a:solidFill>
                        <a:latin typeface="+mj-lt"/>
                      </a:endParaRPr>
                    </a:p>
                  </a:txBody>
                  <a:tcPr/>
                </a:tc>
              </a:tr>
              <a:tr h="474264">
                <a:tc>
                  <a:txBody>
                    <a:bodyPr/>
                    <a:lstStyle/>
                    <a:p>
                      <a:pPr algn="ctr"/>
                      <a:r>
                        <a:rPr lang="en-US" sz="1600" b="1" dirty="0" smtClean="0">
                          <a:latin typeface="+mj-lt"/>
                        </a:rPr>
                        <a:t>Channel  DC Gain</a:t>
                      </a:r>
                      <a:endParaRPr lang="en-US" sz="1600" b="1" dirty="0">
                        <a:latin typeface="+mj-lt"/>
                      </a:endParaRPr>
                    </a:p>
                  </a:txBody>
                  <a:tcPr/>
                </a:tc>
                <a:tc>
                  <a:txBody>
                    <a:bodyPr/>
                    <a:lstStyle/>
                    <a:p>
                      <a:endParaRPr lang="en-US">
                        <a:latin typeface="+mj-lt"/>
                      </a:endParaRPr>
                    </a:p>
                  </a:txBody>
                  <a:tcPr/>
                </a:tc>
              </a:tr>
              <a:tr h="762000">
                <a:tc>
                  <a:txBody>
                    <a:bodyPr/>
                    <a:lstStyle/>
                    <a:p>
                      <a:pPr algn="ctr"/>
                      <a:endParaRPr lang="en-US" sz="1600" b="1" dirty="0" smtClean="0">
                        <a:latin typeface="+mj-lt"/>
                      </a:endParaRPr>
                    </a:p>
                    <a:p>
                      <a:pPr algn="ctr"/>
                      <a:r>
                        <a:rPr lang="en-US" sz="1600" b="1" dirty="0" smtClean="0">
                          <a:latin typeface="+mj-lt"/>
                        </a:rPr>
                        <a:t>Mean Excess Delay Spread</a:t>
                      </a:r>
                      <a:endParaRPr lang="en-US" sz="1600" b="1" dirty="0">
                        <a:latin typeface="+mj-lt"/>
                      </a:endParaRPr>
                    </a:p>
                  </a:txBody>
                  <a:tcPr/>
                </a:tc>
                <a:tc>
                  <a:txBody>
                    <a:bodyPr/>
                    <a:lstStyle/>
                    <a:p>
                      <a:endParaRPr lang="en-US" dirty="0">
                        <a:latin typeface="+mj-lt"/>
                      </a:endParaRPr>
                    </a:p>
                  </a:txBody>
                  <a:tcPr/>
                </a:tc>
              </a:tr>
              <a:tr h="762000">
                <a:tc>
                  <a:txBody>
                    <a:bodyPr/>
                    <a:lstStyle/>
                    <a:p>
                      <a:pPr algn="ctr"/>
                      <a:endParaRPr lang="en-US" sz="1600" b="1" dirty="0" smtClean="0">
                        <a:latin typeface="+mj-lt"/>
                      </a:endParaRPr>
                    </a:p>
                    <a:p>
                      <a:pPr algn="ctr"/>
                      <a:r>
                        <a:rPr lang="en-US" sz="1600" b="1" dirty="0" smtClean="0">
                          <a:latin typeface="+mj-lt"/>
                        </a:rPr>
                        <a:t>RMS Delay Spread</a:t>
                      </a:r>
                      <a:endParaRPr lang="en-US" sz="1600" b="1" dirty="0">
                        <a:latin typeface="+mj-lt"/>
                      </a:endParaRPr>
                    </a:p>
                  </a:txBody>
                  <a:tcPr/>
                </a:tc>
                <a:tc>
                  <a:txBody>
                    <a:bodyPr/>
                    <a:lstStyle/>
                    <a:p>
                      <a:endParaRPr lang="en-US" dirty="0">
                        <a:latin typeface="+mj-lt"/>
                      </a:endParaRPr>
                    </a:p>
                  </a:txBody>
                  <a:tcPr/>
                </a:tc>
              </a:tr>
              <a:tr h="592536">
                <a:tc>
                  <a:txBody>
                    <a:bodyPr/>
                    <a:lstStyle/>
                    <a:p>
                      <a:pPr algn="ctr"/>
                      <a:r>
                        <a:rPr lang="en-US" sz="1600" b="1" dirty="0" smtClean="0">
                          <a:latin typeface="+mj-lt"/>
                        </a:rPr>
                        <a:t>Frequency Correlation Function</a:t>
                      </a:r>
                      <a:endParaRPr lang="en-US" sz="1600" b="1" dirty="0">
                        <a:latin typeface="+mj-lt"/>
                      </a:endParaRPr>
                    </a:p>
                  </a:txBody>
                  <a:tcPr/>
                </a:tc>
                <a:tc>
                  <a:txBody>
                    <a:bodyPr/>
                    <a:lstStyle/>
                    <a:p>
                      <a:endParaRPr lang="en-US" dirty="0">
                        <a:latin typeface="+mj-lt"/>
                      </a:endParaRPr>
                    </a:p>
                  </a:txBody>
                  <a:tcPr/>
                </a:tc>
              </a:tr>
              <a:tr h="925345">
                <a:tc>
                  <a:txBody>
                    <a:bodyPr/>
                    <a:lstStyle/>
                    <a:p>
                      <a:pPr algn="ctr"/>
                      <a:endParaRPr lang="en-US" sz="1600" b="1" dirty="0" smtClean="0">
                        <a:latin typeface="+mj-lt"/>
                      </a:endParaRPr>
                    </a:p>
                    <a:p>
                      <a:pPr algn="ctr"/>
                      <a:r>
                        <a:rPr lang="en-US" sz="1600" b="1" dirty="0" smtClean="0">
                          <a:latin typeface="+mj-lt"/>
                        </a:rPr>
                        <a:t>Coherence Bandwidth </a:t>
                      </a:r>
                    </a:p>
                    <a:p>
                      <a:pPr algn="ctr"/>
                      <a:r>
                        <a:rPr lang="en-US" sz="1200" b="1" dirty="0" smtClean="0">
                          <a:latin typeface="+mj-lt"/>
                        </a:rPr>
                        <a:t>(Correlation</a:t>
                      </a:r>
                      <a:r>
                        <a:rPr lang="en-US" sz="1200" b="1" baseline="0" dirty="0" smtClean="0">
                          <a:latin typeface="+mj-lt"/>
                        </a:rPr>
                        <a:t> level of 0.9)</a:t>
                      </a:r>
                      <a:endParaRPr lang="en-US" sz="1200" b="1" dirty="0">
                        <a:latin typeface="+mj-lt"/>
                      </a:endParaRPr>
                    </a:p>
                  </a:txBody>
                  <a:tcPr/>
                </a:tc>
                <a:tc>
                  <a:txBody>
                    <a:bodyPr/>
                    <a:lstStyle/>
                    <a:p>
                      <a:endParaRPr lang="en-US" dirty="0">
                        <a:latin typeface="+mj-lt"/>
                      </a:endParaRPr>
                    </a:p>
                  </a:txBody>
                  <a:tcPr/>
                </a:tc>
              </a:tr>
              <a:tr h="592536">
                <a:tc>
                  <a:txBody>
                    <a:bodyPr/>
                    <a:lstStyle/>
                    <a:p>
                      <a:pPr algn="ctr"/>
                      <a:r>
                        <a:rPr lang="tr-TR" sz="1600" b="1" dirty="0" smtClean="0">
                          <a:latin typeface="+mj-lt"/>
                        </a:rPr>
                        <a:t>Channel Transfer </a:t>
                      </a:r>
                      <a:r>
                        <a:rPr lang="tr-TR" sz="1600" b="1" dirty="0" err="1" smtClean="0">
                          <a:latin typeface="+mj-lt"/>
                        </a:rPr>
                        <a:t>Function</a:t>
                      </a:r>
                      <a:endParaRPr lang="en-US" sz="1600" b="1" dirty="0">
                        <a:latin typeface="+mj-lt"/>
                      </a:endParaRPr>
                    </a:p>
                  </a:txBody>
                  <a:tcPr/>
                </a:tc>
                <a:tc>
                  <a:txBody>
                    <a:bodyPr/>
                    <a:lstStyle/>
                    <a:p>
                      <a:endParaRPr lang="en-US" dirty="0">
                        <a:latin typeface="+mj-lt"/>
                      </a:endParaRPr>
                    </a:p>
                  </a:txBody>
                  <a:tcP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93686187"/>
              </p:ext>
            </p:extLst>
          </p:nvPr>
        </p:nvGraphicFramePr>
        <p:xfrm>
          <a:off x="5638800" y="2025020"/>
          <a:ext cx="1116013" cy="373062"/>
        </p:xfrm>
        <a:graphic>
          <a:graphicData uri="http://schemas.openxmlformats.org/presentationml/2006/ole">
            <mc:AlternateContent xmlns:mc="http://schemas.openxmlformats.org/markup-compatibility/2006">
              <mc:Choice xmlns:v="urn:schemas-microsoft-com:vml" Requires="v">
                <p:oleObj spid="_x0000_s33082" name="Equation" r:id="rId4" imgW="1079280" imgH="355320" progId="Equation.DSMT4">
                  <p:embed/>
                </p:oleObj>
              </mc:Choice>
              <mc:Fallback>
                <p:oleObj name="Equation" r:id="rId4" imgW="1079280" imgH="3553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025020"/>
                        <a:ext cx="11160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64591401"/>
              </p:ext>
            </p:extLst>
          </p:nvPr>
        </p:nvGraphicFramePr>
        <p:xfrm>
          <a:off x="5257800" y="3293000"/>
          <a:ext cx="1752600" cy="713220"/>
        </p:xfrm>
        <a:graphic>
          <a:graphicData uri="http://schemas.openxmlformats.org/presentationml/2006/ole">
            <mc:AlternateContent xmlns:mc="http://schemas.openxmlformats.org/markup-compatibility/2006">
              <mc:Choice xmlns:v="urn:schemas-microsoft-com:vml" Requires="v">
                <p:oleObj spid="_x0000_s33083" name="Equation" r:id="rId6" imgW="1803240" imgH="736560" progId="Equation.DSMT4">
                  <p:embed/>
                </p:oleObj>
              </mc:Choice>
              <mc:Fallback>
                <p:oleObj name="Equation" r:id="rId6" imgW="1803240" imgH="736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293000"/>
                        <a:ext cx="1752600" cy="713220"/>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81844116"/>
              </p:ext>
            </p:extLst>
          </p:nvPr>
        </p:nvGraphicFramePr>
        <p:xfrm>
          <a:off x="5486400" y="2482220"/>
          <a:ext cx="1295400" cy="755033"/>
        </p:xfrm>
        <a:graphic>
          <a:graphicData uri="http://schemas.openxmlformats.org/presentationml/2006/ole">
            <mc:AlternateContent xmlns:mc="http://schemas.openxmlformats.org/markup-compatibility/2006">
              <mc:Choice xmlns:v="urn:schemas-microsoft-com:vml" Requires="v">
                <p:oleObj spid="_x0000_s33084" name="Equation" r:id="rId8" imgW="1206360" imgH="685800" progId="Equation.DSMT4">
                  <p:embed/>
                </p:oleObj>
              </mc:Choice>
              <mc:Fallback>
                <p:oleObj name="Equation" r:id="rId8" imgW="1206360" imgH="685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2482220"/>
                        <a:ext cx="1295400" cy="75503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64014726"/>
              </p:ext>
            </p:extLst>
          </p:nvPr>
        </p:nvGraphicFramePr>
        <p:xfrm>
          <a:off x="5224462" y="4082420"/>
          <a:ext cx="1938338" cy="393700"/>
        </p:xfrm>
        <a:graphic>
          <a:graphicData uri="http://schemas.openxmlformats.org/presentationml/2006/ole">
            <mc:AlternateContent xmlns:mc="http://schemas.openxmlformats.org/markup-compatibility/2006">
              <mc:Choice xmlns:v="urn:schemas-microsoft-com:vml" Requires="v">
                <p:oleObj spid="_x0000_s33085" name="Equation" r:id="rId10" imgW="1765080" imgH="355320" progId="Equation.DSMT4">
                  <p:embed/>
                </p:oleObj>
              </mc:Choice>
              <mc:Fallback>
                <p:oleObj name="Equation" r:id="rId10" imgW="1765080" imgH="35532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4462" y="4082420"/>
                        <a:ext cx="19383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16344857"/>
              </p:ext>
            </p:extLst>
          </p:nvPr>
        </p:nvGraphicFramePr>
        <p:xfrm>
          <a:off x="4887913" y="4921250"/>
          <a:ext cx="2649537" cy="285750"/>
        </p:xfrm>
        <a:graphic>
          <a:graphicData uri="http://schemas.openxmlformats.org/presentationml/2006/ole">
            <mc:AlternateContent xmlns:mc="http://schemas.openxmlformats.org/markup-compatibility/2006">
              <mc:Choice xmlns:v="urn:schemas-microsoft-com:vml" Requires="v">
                <p:oleObj spid="_x0000_s33086" name="Equation" r:id="rId12" imgW="2450880" imgH="279360" progId="Equation.DSMT4">
                  <p:embed/>
                </p:oleObj>
              </mc:Choice>
              <mc:Fallback>
                <p:oleObj name="Equation" r:id="rId12" imgW="2450880" imgH="279360" progId="Equation.DSMT4">
                  <p:embed/>
                  <p:pic>
                    <p:nvPicPr>
                      <p:cNvPr id="0" name=""/>
                      <p:cNvPicPr>
                        <a:picLocks noChangeAspect="1" noChangeArrowheads="1"/>
                      </p:cNvPicPr>
                      <p:nvPr/>
                    </p:nvPicPr>
                    <p:blipFill>
                      <a:blip r:embed="rId13"/>
                      <a:srcRect/>
                      <a:stretch>
                        <a:fillRect/>
                      </a:stretch>
                    </p:blipFill>
                    <p:spPr bwMode="auto">
                      <a:xfrm>
                        <a:off x="4887913" y="4921250"/>
                        <a:ext cx="26495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62661002"/>
              </p:ext>
            </p:extLst>
          </p:nvPr>
        </p:nvGraphicFramePr>
        <p:xfrm>
          <a:off x="5334000" y="5606420"/>
          <a:ext cx="1697037" cy="360363"/>
        </p:xfrm>
        <a:graphic>
          <a:graphicData uri="http://schemas.openxmlformats.org/presentationml/2006/ole">
            <mc:AlternateContent xmlns:mc="http://schemas.openxmlformats.org/markup-compatibility/2006">
              <mc:Choice xmlns:v="urn:schemas-microsoft-com:vml" Requires="v">
                <p:oleObj spid="_x0000_s33087" name="Equation" r:id="rId14" imgW="1625400" imgH="355320" progId="Equation.DSMT4">
                  <p:embed/>
                </p:oleObj>
              </mc:Choice>
              <mc:Fallback>
                <p:oleObj name="Equation" r:id="rId14" imgW="1625400" imgH="35532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5606420"/>
                        <a:ext cx="16970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Tree>
    <p:extLst>
      <p:ext uri="{BB962C8B-B14F-4D97-AF65-F5344CB8AC3E}">
        <p14:creationId xmlns:p14="http://schemas.microsoft.com/office/powerpoint/2010/main" val="1449544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7</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Typical Indoor VLC Scenarios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13" name="TextBox 7"/>
          <p:cNvSpPr txBox="1"/>
          <p:nvPr/>
        </p:nvSpPr>
        <p:spPr>
          <a:xfrm>
            <a:off x="914401" y="1446341"/>
            <a:ext cx="7619999" cy="3508653"/>
          </a:xfrm>
          <a:prstGeom prst="rect">
            <a:avLst/>
          </a:prstGeom>
          <a:noFill/>
        </p:spPr>
        <p:txBody>
          <a:bodyPr wrap="square">
            <a:spAutoFit/>
          </a:bodyPr>
          <a:lstStyle/>
          <a:p>
            <a:pPr>
              <a:spcAft>
                <a:spcPts val="1200"/>
              </a:spcAft>
              <a:buClr>
                <a:srgbClr val="3366CC"/>
              </a:buClr>
              <a:buSzPct val="150000"/>
              <a:defRPr/>
            </a:pPr>
            <a:r>
              <a:rPr lang="en-US" sz="1800" dirty="0" smtClean="0">
                <a:solidFill>
                  <a:schemeClr val="tx2"/>
                </a:solidFill>
              </a:rPr>
              <a:t>Typical indoor VLC scenarios can be divided into the following two categories</a:t>
            </a:r>
          </a:p>
          <a:p>
            <a:pPr marL="342900" indent="-342900">
              <a:spcAft>
                <a:spcPts val="600"/>
              </a:spcAft>
              <a:buClr>
                <a:srgbClr val="3366CC"/>
              </a:buClr>
              <a:buSzPct val="150000"/>
              <a:buFont typeface="Courier New" pitchFamily="49" charset="0"/>
              <a:buChar char="o"/>
              <a:defRPr/>
            </a:pPr>
            <a:r>
              <a:rPr lang="en-US" sz="1800" dirty="0" smtClean="0">
                <a:solidFill>
                  <a:schemeClr val="tx2"/>
                </a:solidFill>
              </a:rPr>
              <a:t>High Illumination Scenarios</a:t>
            </a:r>
            <a:endParaRPr lang="en-US" sz="2000" dirty="0">
              <a:solidFill>
                <a:srgbClr val="0070C0"/>
              </a:solidFill>
            </a:endParaRPr>
          </a:p>
          <a:p>
            <a:pPr marL="800100" lvl="1" indent="-342900">
              <a:buClr>
                <a:srgbClr val="3366CC"/>
              </a:buClr>
              <a:buSzPct val="100000"/>
              <a:buFont typeface="Arial" pitchFamily="34" charset="0"/>
              <a:buChar char="•"/>
              <a:defRPr/>
            </a:pPr>
            <a:r>
              <a:rPr lang="en-US" sz="1600" dirty="0" smtClean="0">
                <a:solidFill>
                  <a:schemeClr val="tx2"/>
                </a:solidFill>
              </a:rPr>
              <a:t>Conference Centers</a:t>
            </a:r>
            <a:endParaRPr lang="en-US" sz="1600" dirty="0">
              <a:solidFill>
                <a:schemeClr val="tx2"/>
              </a:solidFill>
            </a:endParaRPr>
          </a:p>
          <a:p>
            <a:pPr marL="800100" lvl="1" indent="-342900">
              <a:buClr>
                <a:srgbClr val="3366CC"/>
              </a:buClr>
              <a:buSzPct val="100000"/>
              <a:buFont typeface="Arial" pitchFamily="34" charset="0"/>
              <a:buChar char="•"/>
              <a:defRPr/>
            </a:pPr>
            <a:r>
              <a:rPr lang="en-US" sz="1600" dirty="0" smtClean="0">
                <a:solidFill>
                  <a:schemeClr val="tx2"/>
                </a:solidFill>
              </a:rPr>
              <a:t>Exhibition Halls</a:t>
            </a:r>
          </a:p>
          <a:p>
            <a:pPr marL="800100" lvl="1" indent="-342900">
              <a:buClr>
                <a:srgbClr val="3366CC"/>
              </a:buClr>
              <a:buSzPct val="100000"/>
              <a:buFont typeface="Arial" pitchFamily="34" charset="0"/>
              <a:buChar char="•"/>
              <a:defRPr/>
            </a:pPr>
            <a:r>
              <a:rPr lang="en-US" sz="1600" dirty="0" smtClean="0">
                <a:solidFill>
                  <a:schemeClr val="tx2"/>
                </a:solidFill>
              </a:rPr>
              <a:t>Presentation Theaters</a:t>
            </a:r>
          </a:p>
          <a:p>
            <a:pPr marL="800100" lvl="1" indent="-342900">
              <a:buClr>
                <a:srgbClr val="3366CC"/>
              </a:buClr>
              <a:buSzPct val="100000"/>
              <a:buFont typeface="Arial" pitchFamily="34" charset="0"/>
              <a:buChar char="•"/>
              <a:defRPr/>
            </a:pPr>
            <a:r>
              <a:rPr lang="en-US" sz="1600" dirty="0" smtClean="0">
                <a:solidFill>
                  <a:schemeClr val="tx2"/>
                </a:solidFill>
              </a:rPr>
              <a:t>Sports Halls</a:t>
            </a:r>
            <a:endParaRPr lang="en-US" sz="1600" dirty="0">
              <a:solidFill>
                <a:schemeClr val="tx2"/>
              </a:solidFill>
            </a:endParaRPr>
          </a:p>
          <a:p>
            <a:pPr>
              <a:buClr>
                <a:srgbClr val="3366CC"/>
              </a:buClr>
              <a:buSzPct val="150000"/>
              <a:defRPr/>
            </a:pPr>
            <a:endParaRPr lang="en-US" sz="900" dirty="0" smtClean="0">
              <a:solidFill>
                <a:schemeClr val="tx2"/>
              </a:solidFill>
            </a:endParaRPr>
          </a:p>
          <a:p>
            <a:pPr marL="342900" indent="-342900">
              <a:spcAft>
                <a:spcPts val="600"/>
              </a:spcAft>
              <a:buClr>
                <a:srgbClr val="3366CC"/>
              </a:buClr>
              <a:buSzPct val="150000"/>
              <a:buFont typeface="Courier New" pitchFamily="49" charset="0"/>
              <a:buChar char="o"/>
              <a:defRPr/>
            </a:pPr>
            <a:r>
              <a:rPr lang="en-US" sz="1800" dirty="0" smtClean="0">
                <a:solidFill>
                  <a:schemeClr val="tx2"/>
                </a:solidFill>
              </a:rPr>
              <a:t>High Speed Communication Scenarios</a:t>
            </a:r>
            <a:endParaRPr lang="en-US" sz="2000" dirty="0">
              <a:solidFill>
                <a:srgbClr val="0070C0"/>
              </a:solidFill>
            </a:endParaRPr>
          </a:p>
          <a:p>
            <a:pPr marL="800100" lvl="1" indent="-342900">
              <a:buClr>
                <a:srgbClr val="3366CC"/>
              </a:buClr>
              <a:buSzPct val="100000"/>
              <a:buFont typeface="Arial" pitchFamily="34" charset="0"/>
              <a:buChar char="•"/>
              <a:defRPr/>
            </a:pPr>
            <a:r>
              <a:rPr lang="en-US" sz="1600" dirty="0" smtClean="0">
                <a:solidFill>
                  <a:schemeClr val="tx2"/>
                </a:solidFill>
              </a:rPr>
              <a:t>Office </a:t>
            </a:r>
          </a:p>
          <a:p>
            <a:pPr marL="800100" lvl="1" indent="-342900">
              <a:buClr>
                <a:srgbClr val="3366CC"/>
              </a:buClr>
              <a:buSzPct val="100000"/>
              <a:buFont typeface="Arial" pitchFamily="34" charset="0"/>
              <a:buChar char="•"/>
              <a:defRPr/>
            </a:pPr>
            <a:r>
              <a:rPr lang="en-US" sz="1600" dirty="0" smtClean="0">
                <a:solidFill>
                  <a:schemeClr val="tx2"/>
                </a:solidFill>
              </a:rPr>
              <a:t>Home</a:t>
            </a:r>
          </a:p>
          <a:p>
            <a:pPr marL="800100" lvl="1" indent="-342900">
              <a:buClr>
                <a:srgbClr val="3366CC"/>
              </a:buClr>
              <a:buSzPct val="100000"/>
              <a:buFont typeface="Arial" pitchFamily="34" charset="0"/>
              <a:buChar char="•"/>
              <a:defRPr/>
            </a:pPr>
            <a:r>
              <a:rPr lang="en-US" sz="1600" dirty="0" smtClean="0">
                <a:solidFill>
                  <a:schemeClr val="tx2"/>
                </a:solidFill>
              </a:rPr>
              <a:t>Hospitals</a:t>
            </a:r>
          </a:p>
          <a:p>
            <a:pPr>
              <a:buClr>
                <a:srgbClr val="3366CC"/>
              </a:buClr>
              <a:buSzPct val="150000"/>
              <a:defRPr/>
            </a:pPr>
            <a:endParaRPr lang="en-US" sz="900" dirty="0">
              <a:solidFill>
                <a:schemeClr val="tx2"/>
              </a:solidFill>
            </a:endParaRPr>
          </a:p>
          <a:p>
            <a:pPr marL="342900" indent="-342900">
              <a:spcAft>
                <a:spcPts val="600"/>
              </a:spcAft>
              <a:buClr>
                <a:srgbClr val="3366CC"/>
              </a:buClr>
              <a:buSzPct val="150000"/>
              <a:buFont typeface="Courier New" pitchFamily="49" charset="0"/>
              <a:buChar char="o"/>
              <a:defRPr/>
            </a:pPr>
            <a:r>
              <a:rPr lang="en-US" sz="1800" dirty="0" smtClean="0">
                <a:solidFill>
                  <a:schemeClr val="tx2"/>
                </a:solidFill>
              </a:rPr>
              <a:t>In this contribution, we focus on the latter.</a:t>
            </a:r>
            <a:endParaRPr lang="en-US" sz="1600" dirty="0" smtClean="0">
              <a:solidFill>
                <a:schemeClr val="tx2"/>
              </a:solidFill>
            </a:endParaRPr>
          </a:p>
        </p:txBody>
      </p:sp>
    </p:spTree>
    <p:extLst>
      <p:ext uri="{BB962C8B-B14F-4D97-AF65-F5344CB8AC3E}">
        <p14:creationId xmlns:p14="http://schemas.microsoft.com/office/powerpoint/2010/main" val="1016859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8</a:t>
            </a:fld>
            <a:endParaRPr lang="en-GB" altLang="en-US"/>
          </a:p>
        </p:txBody>
      </p:sp>
      <p:pic>
        <p:nvPicPr>
          <p:cNvPr id="28676" name="Picture 4" descr="D:\OZYEGIN UNIVERSITY\S005827\Ph.D. Works\IEEE 802.15 WPANTM\PureLiFi Ltd\Office Environments\Scenario Figures\Office Environment-Cubicle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0"/>
            <a:ext cx="4328718" cy="3200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7"/>
          <p:cNvSpPr txBox="1"/>
          <p:nvPr/>
        </p:nvSpPr>
        <p:spPr>
          <a:xfrm>
            <a:off x="685800" y="1312783"/>
            <a:ext cx="7315199" cy="1354217"/>
          </a:xfrm>
          <a:prstGeom prst="rect">
            <a:avLst/>
          </a:prstGeom>
          <a:noFill/>
        </p:spPr>
        <p:txBody>
          <a:bodyPr wrap="square">
            <a:spAutoFit/>
          </a:bodyPr>
          <a:lstStyle/>
          <a:p>
            <a:pPr marL="342900" indent="-342900" algn="just">
              <a:spcAft>
                <a:spcPts val="600"/>
              </a:spcAft>
              <a:buClr>
                <a:srgbClr val="3366CC"/>
              </a:buClr>
              <a:buSzPct val="150000"/>
              <a:buFont typeface="Courier New" pitchFamily="49" charset="0"/>
              <a:buChar char="o"/>
              <a:defRPr/>
            </a:pPr>
            <a:r>
              <a:rPr lang="en-US" sz="1800" dirty="0" smtClean="0">
                <a:solidFill>
                  <a:schemeClr val="tx2"/>
                </a:solidFill>
              </a:rPr>
              <a:t>Typical office </a:t>
            </a:r>
            <a:r>
              <a:rPr lang="tr-TR" sz="1800" dirty="0" err="1" smtClean="0">
                <a:solidFill>
                  <a:schemeClr val="tx2"/>
                </a:solidFill>
              </a:rPr>
              <a:t>places</a:t>
            </a:r>
            <a:r>
              <a:rPr lang="en-US" sz="1800" dirty="0" smtClean="0">
                <a:solidFill>
                  <a:schemeClr val="tx2"/>
                </a:solidFill>
              </a:rPr>
              <a:t> include </a:t>
            </a:r>
            <a:r>
              <a:rPr lang="tr-TR" sz="1800" dirty="0" err="1" smtClean="0">
                <a:solidFill>
                  <a:schemeClr val="tx2"/>
                </a:solidFill>
              </a:rPr>
              <a:t>furniture</a:t>
            </a:r>
            <a:r>
              <a:rPr lang="tr-TR" sz="1800" dirty="0">
                <a:solidFill>
                  <a:schemeClr val="tx2"/>
                </a:solidFill>
              </a:rPr>
              <a:t> </a:t>
            </a:r>
            <a:r>
              <a:rPr lang="tr-TR" sz="1800" dirty="0" smtClean="0">
                <a:solidFill>
                  <a:schemeClr val="tx2"/>
                </a:solidFill>
              </a:rPr>
              <a:t>(</a:t>
            </a:r>
            <a:r>
              <a:rPr lang="tr-TR" sz="1800" dirty="0" err="1" smtClean="0">
                <a:solidFill>
                  <a:schemeClr val="tx2"/>
                </a:solidFill>
              </a:rPr>
              <a:t>e.g</a:t>
            </a:r>
            <a:r>
              <a:rPr lang="tr-TR" sz="1800" dirty="0" smtClean="0">
                <a:solidFill>
                  <a:schemeClr val="tx2"/>
                </a:solidFill>
              </a:rPr>
              <a:t>., </a:t>
            </a:r>
            <a:r>
              <a:rPr lang="en-US" sz="1800" dirty="0" smtClean="0">
                <a:solidFill>
                  <a:schemeClr val="tx2"/>
                </a:solidFill>
              </a:rPr>
              <a:t>desk, chairs, cubicles</a:t>
            </a:r>
            <a:r>
              <a:rPr lang="tr-TR" sz="1800" dirty="0" smtClean="0">
                <a:solidFill>
                  <a:schemeClr val="tx2"/>
                </a:solidFill>
              </a:rPr>
              <a:t> </a:t>
            </a:r>
            <a:r>
              <a:rPr lang="tr-TR" sz="1800" dirty="0" err="1" smtClean="0">
                <a:solidFill>
                  <a:schemeClr val="tx2"/>
                </a:solidFill>
              </a:rPr>
              <a:t>etc</a:t>
            </a:r>
            <a:r>
              <a:rPr lang="tr-TR" sz="1800" dirty="0" smtClean="0">
                <a:solidFill>
                  <a:schemeClr val="tx2"/>
                </a:solidFill>
              </a:rPr>
              <a:t>) </a:t>
            </a:r>
            <a:r>
              <a:rPr lang="tr-TR" sz="1800" dirty="0" err="1" smtClean="0">
                <a:solidFill>
                  <a:schemeClr val="tx2"/>
                </a:solidFill>
              </a:rPr>
              <a:t>and</a:t>
            </a:r>
            <a:r>
              <a:rPr lang="tr-TR" sz="1800" dirty="0" smtClean="0">
                <a:solidFill>
                  <a:schemeClr val="tx2"/>
                </a:solidFill>
              </a:rPr>
              <a:t> </a:t>
            </a:r>
            <a:r>
              <a:rPr lang="tr-TR" sz="1800" dirty="0" err="1" smtClean="0">
                <a:solidFill>
                  <a:schemeClr val="tx2"/>
                </a:solidFill>
              </a:rPr>
              <a:t>various</a:t>
            </a:r>
            <a:r>
              <a:rPr lang="tr-TR" sz="1800" dirty="0" smtClean="0">
                <a:solidFill>
                  <a:schemeClr val="tx2"/>
                </a:solidFill>
              </a:rPr>
              <a:t> </a:t>
            </a:r>
            <a:r>
              <a:rPr lang="tr-TR" sz="1800" dirty="0" err="1" smtClean="0">
                <a:solidFill>
                  <a:schemeClr val="tx2"/>
                </a:solidFill>
              </a:rPr>
              <a:t>equipments</a:t>
            </a:r>
            <a:r>
              <a:rPr lang="tr-TR" sz="1800" dirty="0" smtClean="0">
                <a:solidFill>
                  <a:schemeClr val="tx2"/>
                </a:solidFill>
              </a:rPr>
              <a:t> (</a:t>
            </a:r>
            <a:r>
              <a:rPr lang="tr-TR" sz="1800" dirty="0" err="1" smtClean="0">
                <a:solidFill>
                  <a:schemeClr val="tx2"/>
                </a:solidFill>
              </a:rPr>
              <a:t>e.g</a:t>
            </a:r>
            <a:r>
              <a:rPr lang="tr-TR" sz="1800" dirty="0" smtClean="0">
                <a:solidFill>
                  <a:schemeClr val="tx2"/>
                </a:solidFill>
              </a:rPr>
              <a:t>., </a:t>
            </a:r>
            <a:r>
              <a:rPr lang="tr-TR" sz="1800" dirty="0" err="1" smtClean="0">
                <a:solidFill>
                  <a:schemeClr val="tx2"/>
                </a:solidFill>
              </a:rPr>
              <a:t>computers</a:t>
            </a:r>
            <a:r>
              <a:rPr lang="tr-TR" sz="1800" dirty="0" smtClean="0">
                <a:solidFill>
                  <a:schemeClr val="tx2"/>
                </a:solidFill>
              </a:rPr>
              <a:t>, </a:t>
            </a:r>
            <a:r>
              <a:rPr lang="tr-TR" sz="1800" dirty="0" err="1" smtClean="0">
                <a:solidFill>
                  <a:schemeClr val="tx2"/>
                </a:solidFill>
              </a:rPr>
              <a:t>printers</a:t>
            </a:r>
            <a:r>
              <a:rPr lang="tr-TR" sz="1800" dirty="0" smtClean="0">
                <a:solidFill>
                  <a:schemeClr val="tx2"/>
                </a:solidFill>
              </a:rPr>
              <a:t> </a:t>
            </a:r>
            <a:r>
              <a:rPr lang="tr-TR" sz="1800" dirty="0" err="1" smtClean="0">
                <a:solidFill>
                  <a:schemeClr val="tx2"/>
                </a:solidFill>
              </a:rPr>
              <a:t>etc</a:t>
            </a:r>
            <a:r>
              <a:rPr lang="tr-TR" sz="1800" dirty="0" smtClean="0">
                <a:solidFill>
                  <a:schemeClr val="tx2"/>
                </a:solidFill>
              </a:rPr>
              <a:t>)</a:t>
            </a:r>
            <a:r>
              <a:rPr lang="en-US" sz="1800" dirty="0" smtClean="0">
                <a:solidFill>
                  <a:schemeClr val="tx2"/>
                </a:solidFill>
              </a:rPr>
              <a:t>. CAD objects of such furniture </a:t>
            </a:r>
            <a:r>
              <a:rPr lang="tr-TR" sz="1800" dirty="0" err="1" smtClean="0">
                <a:solidFill>
                  <a:schemeClr val="tx2"/>
                </a:solidFill>
              </a:rPr>
              <a:t>and</a:t>
            </a:r>
            <a:r>
              <a:rPr lang="tr-TR" sz="1800" dirty="0" smtClean="0">
                <a:solidFill>
                  <a:schemeClr val="tx2"/>
                </a:solidFill>
              </a:rPr>
              <a:t> </a:t>
            </a:r>
            <a:r>
              <a:rPr lang="tr-TR" sz="1800" dirty="0" err="1" smtClean="0">
                <a:solidFill>
                  <a:schemeClr val="tx2"/>
                </a:solidFill>
              </a:rPr>
              <a:t>equipment</a:t>
            </a:r>
            <a:r>
              <a:rPr lang="tr-TR" sz="1800" dirty="0" smtClean="0">
                <a:solidFill>
                  <a:schemeClr val="tx2"/>
                </a:solidFill>
              </a:rPr>
              <a:t> </a:t>
            </a:r>
            <a:r>
              <a:rPr lang="en-US" sz="1800" dirty="0" smtClean="0">
                <a:solidFill>
                  <a:schemeClr val="tx2"/>
                </a:solidFill>
              </a:rPr>
              <a:t>can be imported to </a:t>
            </a:r>
            <a:r>
              <a:rPr lang="en-US" sz="1800" dirty="0" err="1" smtClean="0">
                <a:solidFill>
                  <a:schemeClr val="tx2"/>
                </a:solidFill>
              </a:rPr>
              <a:t>Zemax</a:t>
            </a:r>
            <a:r>
              <a:rPr lang="en-US" sz="1800" dirty="0" smtClean="0">
                <a:solidFill>
                  <a:schemeClr val="tx2"/>
                </a:solidFill>
              </a:rPr>
              <a:t> for modeling of realistic scenarios.</a:t>
            </a:r>
            <a:endParaRPr lang="en-US" sz="500" dirty="0" smtClean="0">
              <a:solidFill>
                <a:srgbClr val="0070C0"/>
              </a:solidFill>
            </a:endParaRPr>
          </a:p>
          <a:p>
            <a:pPr>
              <a:buClr>
                <a:srgbClr val="3366CC"/>
              </a:buClr>
              <a:buSzPct val="150000"/>
              <a:defRPr/>
            </a:pPr>
            <a:endParaRPr lang="en-US" sz="500" dirty="0" smtClean="0">
              <a:solidFill>
                <a:srgbClr val="0070C0"/>
              </a:solidFill>
            </a:endParaRPr>
          </a:p>
        </p:txBody>
      </p:sp>
      <p:pic>
        <p:nvPicPr>
          <p:cNvPr id="14" name="Picture 2" descr="D:\OZYEGIN UNIVERSITY\S005827\Ph.D. Works\IEEE 802.15 WPANTM\PureLiFi Ltd\Office Environments\Scenario Figures\Office Environm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90" y="3048000"/>
            <a:ext cx="4325410"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Simulation Scenario 1: Office</a:t>
            </a:r>
            <a:endParaRPr lang="en-CA" b="1" dirty="0" smtClean="0">
              <a:solidFill>
                <a:srgbClr val="80B4CE"/>
              </a:solidFill>
              <a:effectLst>
                <a:outerShdw blurRad="38100" dist="38100" dir="2700000" algn="tl">
                  <a:srgbClr val="000000">
                    <a:alpha val="43137"/>
                  </a:srgbClr>
                </a:outerShdw>
              </a:effectLst>
            </a:endParaRPr>
          </a:p>
        </p:txBody>
      </p:sp>
      <p:sp>
        <p:nvSpPr>
          <p:cNvPr id="10" name="TextBox 7"/>
          <p:cNvSpPr txBox="1"/>
          <p:nvPr/>
        </p:nvSpPr>
        <p:spPr>
          <a:xfrm>
            <a:off x="1606551" y="2667000"/>
            <a:ext cx="1365249" cy="338554"/>
          </a:xfrm>
          <a:prstGeom prst="rect">
            <a:avLst/>
          </a:prstGeom>
          <a:noFill/>
        </p:spPr>
        <p:txBody>
          <a:bodyPr wrap="square">
            <a:spAutoFit/>
          </a:bodyPr>
          <a:lstStyle/>
          <a:p>
            <a:pPr algn="ctr">
              <a:buClr>
                <a:srgbClr val="3366CC"/>
              </a:buClr>
              <a:buSzPct val="150000"/>
              <a:defRPr/>
            </a:pPr>
            <a:r>
              <a:rPr lang="en-US" sz="1600" b="1" dirty="0" smtClean="0"/>
              <a:t>Open Office</a:t>
            </a:r>
          </a:p>
        </p:txBody>
      </p:sp>
      <p:sp>
        <p:nvSpPr>
          <p:cNvPr id="12" name="TextBox 7"/>
          <p:cNvSpPr txBox="1"/>
          <p:nvPr/>
        </p:nvSpPr>
        <p:spPr>
          <a:xfrm>
            <a:off x="5562600" y="2667000"/>
            <a:ext cx="2209800" cy="338554"/>
          </a:xfrm>
          <a:prstGeom prst="rect">
            <a:avLst/>
          </a:prstGeom>
          <a:noFill/>
        </p:spPr>
        <p:txBody>
          <a:bodyPr wrap="square">
            <a:spAutoFit/>
          </a:bodyPr>
          <a:lstStyle/>
          <a:p>
            <a:pPr algn="ctr">
              <a:buClr>
                <a:srgbClr val="3366CC"/>
              </a:buClr>
              <a:buSzPct val="150000"/>
              <a:defRPr/>
            </a:pPr>
            <a:r>
              <a:rPr lang="en-US" sz="1600" b="1" dirty="0" smtClean="0"/>
              <a:t>Office With Cubicles</a:t>
            </a:r>
          </a:p>
        </p:txBody>
      </p:sp>
    </p:spTree>
    <p:extLst>
      <p:ext uri="{BB962C8B-B14F-4D97-AF65-F5344CB8AC3E}">
        <p14:creationId xmlns:p14="http://schemas.microsoft.com/office/powerpoint/2010/main" val="719822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9</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Simulation Parameters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4188098429"/>
              </p:ext>
            </p:extLst>
          </p:nvPr>
        </p:nvGraphicFramePr>
        <p:xfrm>
          <a:off x="1143000" y="1600200"/>
          <a:ext cx="6934200" cy="3189732"/>
        </p:xfrm>
        <a:graphic>
          <a:graphicData uri="http://schemas.openxmlformats.org/drawingml/2006/table">
            <a:tbl>
              <a:tblPr firstRow="1" firstCol="1" bandRow="1">
                <a:tableStyleId>{5940675A-B579-460E-94D1-54222C63F5DA}</a:tableStyleId>
              </a:tblPr>
              <a:tblGrid>
                <a:gridCol w="3054350"/>
                <a:gridCol w="3879850"/>
              </a:tblGrid>
              <a:tr h="0">
                <a:tc>
                  <a:txBody>
                    <a:bodyPr/>
                    <a:lstStyle/>
                    <a:p>
                      <a:pPr marL="0" marR="0">
                        <a:lnSpc>
                          <a:spcPct val="115000"/>
                        </a:lnSpc>
                        <a:spcBef>
                          <a:spcPts val="0"/>
                        </a:spcBef>
                        <a:spcAft>
                          <a:spcPts val="0"/>
                        </a:spcAft>
                      </a:pPr>
                      <a:r>
                        <a:rPr lang="en-US" sz="1400" b="1" dirty="0">
                          <a:effectLst/>
                          <a:latin typeface="+mj-lt"/>
                        </a:rPr>
                        <a:t>Room size</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14m × 14m × 3m</a:t>
                      </a:r>
                      <a:endParaRPr lang="en-US" sz="1400" dirty="0">
                        <a:effectLst/>
                        <a:latin typeface="+mj-lt"/>
                      </a:endParaRP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Materials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Walls: Plaster</a:t>
                      </a:r>
                    </a:p>
                    <a:p>
                      <a:pPr marL="0" marR="0">
                        <a:lnSpc>
                          <a:spcPct val="115000"/>
                        </a:lnSpc>
                        <a:spcBef>
                          <a:spcPts val="0"/>
                        </a:spcBef>
                        <a:spcAft>
                          <a:spcPts val="0"/>
                        </a:spcAft>
                      </a:pPr>
                      <a:r>
                        <a:rPr lang="en-US" sz="1400" dirty="0" smtClean="0">
                          <a:effectLst/>
                          <a:latin typeface="+mj-lt"/>
                        </a:rPr>
                        <a:t>Ceiling:</a:t>
                      </a:r>
                      <a:r>
                        <a:rPr lang="en-US" sz="1400" baseline="0" dirty="0" smtClean="0">
                          <a:effectLst/>
                          <a:latin typeface="+mj-lt"/>
                        </a:rPr>
                        <a:t> </a:t>
                      </a:r>
                      <a:r>
                        <a:rPr lang="en-US" sz="1400" dirty="0" smtClean="0">
                          <a:effectLst/>
                          <a:latin typeface="+mj-lt"/>
                        </a:rPr>
                        <a:t>Plaster</a:t>
                      </a:r>
                      <a:endParaRPr lang="en-US" sz="1400" dirty="0">
                        <a:effectLst/>
                        <a:latin typeface="+mj-lt"/>
                      </a:endParaRPr>
                    </a:p>
                    <a:p>
                      <a:pPr marL="0" marR="0">
                        <a:lnSpc>
                          <a:spcPct val="115000"/>
                        </a:lnSpc>
                        <a:spcBef>
                          <a:spcPts val="0"/>
                        </a:spcBef>
                        <a:spcAft>
                          <a:spcPts val="0"/>
                        </a:spcAft>
                      </a:pPr>
                      <a:r>
                        <a:rPr lang="en-US" sz="1400" dirty="0">
                          <a:effectLst/>
                          <a:latin typeface="+mj-lt"/>
                        </a:rPr>
                        <a:t>Floor: </a:t>
                      </a:r>
                      <a:r>
                        <a:rPr lang="en-US" sz="1400" dirty="0" smtClean="0">
                          <a:effectLst/>
                          <a:latin typeface="+mj-lt"/>
                        </a:rPr>
                        <a:t>Pinewood</a:t>
                      </a: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Objects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6</a:t>
                      </a:r>
                      <a:r>
                        <a:rPr lang="tr-TR" sz="1400" baseline="0" dirty="0" smtClean="0">
                          <a:effectLst/>
                          <a:latin typeface="+mj-lt"/>
                        </a:rPr>
                        <a:t> </a:t>
                      </a:r>
                      <a:r>
                        <a:rPr lang="en-US" sz="1400" dirty="0" smtClean="0">
                          <a:effectLst/>
                          <a:latin typeface="+mj-lt"/>
                        </a:rPr>
                        <a:t>desks</a:t>
                      </a:r>
                      <a:r>
                        <a:rPr lang="en-US" sz="1400" baseline="0" dirty="0" smtClean="0">
                          <a:effectLst/>
                          <a:latin typeface="+mj-lt"/>
                        </a:rPr>
                        <a:t> </a:t>
                      </a:r>
                      <a:r>
                        <a:rPr lang="en-US" sz="1400" dirty="0" smtClean="0">
                          <a:effectLst/>
                          <a:latin typeface="+mj-lt"/>
                        </a:rPr>
                        <a:t>and </a:t>
                      </a:r>
                      <a:r>
                        <a:rPr lang="en-US" sz="1400" dirty="0">
                          <a:effectLst/>
                          <a:latin typeface="+mj-lt"/>
                        </a:rPr>
                        <a:t>a chair paired with each desk </a:t>
                      </a:r>
                      <a:endParaRPr lang="en-US" sz="1400" dirty="0" smtClean="0">
                        <a:effectLst/>
                        <a:latin typeface="+mj-lt"/>
                      </a:endParaRPr>
                    </a:p>
                    <a:p>
                      <a:pPr marL="0" marR="0">
                        <a:lnSpc>
                          <a:spcPct val="115000"/>
                        </a:lnSpc>
                        <a:spcBef>
                          <a:spcPts val="0"/>
                        </a:spcBef>
                        <a:spcAft>
                          <a:spcPts val="0"/>
                        </a:spcAft>
                      </a:pPr>
                      <a:r>
                        <a:rPr lang="en-US" sz="1400" dirty="0" smtClean="0">
                          <a:effectLst/>
                          <a:latin typeface="+mj-lt"/>
                        </a:rPr>
                        <a:t>6 laptops on each desk</a:t>
                      </a:r>
                      <a:endParaRPr lang="en-US" sz="1400" dirty="0">
                        <a:effectLst/>
                        <a:latin typeface="+mj-lt"/>
                      </a:endParaRPr>
                    </a:p>
                    <a:p>
                      <a:pPr marL="0" marR="0">
                        <a:lnSpc>
                          <a:spcPct val="115000"/>
                        </a:lnSpc>
                        <a:spcBef>
                          <a:spcPts val="0"/>
                        </a:spcBef>
                        <a:spcAft>
                          <a:spcPts val="0"/>
                        </a:spcAft>
                      </a:pPr>
                      <a:r>
                        <a:rPr lang="en-US" sz="1400" dirty="0" smtClean="0">
                          <a:effectLst/>
                          <a:latin typeface="+mj-lt"/>
                        </a:rPr>
                        <a:t>6 cubicles (optional)</a:t>
                      </a: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Objects specifications</a:t>
                      </a:r>
                      <a:endParaRPr lang="en-US" sz="1400" b="1" dirty="0">
                        <a:effectLst/>
                        <a:latin typeface="+mj-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Cubicles: Plaster</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Desk: Pinewood</a:t>
                      </a:r>
                      <a:r>
                        <a:rPr lang="tr-TR" sz="1400" kern="1200" dirty="0" smtClean="0">
                          <a:solidFill>
                            <a:schemeClr val="tx1"/>
                          </a:solidFill>
                          <a:effectLst/>
                          <a:latin typeface="+mj-lt"/>
                          <a:ea typeface="Calibri"/>
                          <a:cs typeface="Times New Roman"/>
                        </a:rPr>
                        <a:t> (</a:t>
                      </a:r>
                      <a:r>
                        <a:rPr lang="tr-TR" sz="1400" kern="1200" dirty="0" smtClean="0">
                          <a:solidFill>
                            <a:schemeClr val="tx1"/>
                          </a:solidFill>
                          <a:effectLst/>
                          <a:latin typeface="+mj-lt"/>
                          <a:ea typeface="+mn-ea"/>
                          <a:cs typeface="+mn-cs"/>
                        </a:rPr>
                        <a:t>T</a:t>
                      </a:r>
                      <a:r>
                        <a:rPr lang="en-US" sz="1400" kern="1200" dirty="0" err="1" smtClean="0">
                          <a:solidFill>
                            <a:schemeClr val="tx1"/>
                          </a:solidFill>
                          <a:effectLst/>
                          <a:latin typeface="+mj-lt"/>
                          <a:ea typeface="+mn-ea"/>
                          <a:cs typeface="+mn-cs"/>
                        </a:rPr>
                        <a:t>ypical</a:t>
                      </a:r>
                      <a:r>
                        <a:rPr lang="en-US" sz="1400" kern="1200" dirty="0" smtClean="0">
                          <a:solidFill>
                            <a:schemeClr val="tx1"/>
                          </a:solidFill>
                          <a:effectLst/>
                          <a:latin typeface="+mj-lt"/>
                          <a:ea typeface="+mn-ea"/>
                          <a:cs typeface="+mn-cs"/>
                        </a:rPr>
                        <a:t> height of 0.85m</a:t>
                      </a:r>
                      <a:r>
                        <a:rPr lang="tr-TR" sz="1400" kern="1200" dirty="0" smtClean="0">
                          <a:solidFill>
                            <a:schemeClr val="tx1"/>
                          </a:solidFill>
                          <a:effectLst/>
                          <a:latin typeface="+mj-lt"/>
                          <a:ea typeface="+mn-ea"/>
                          <a:cs typeface="+mn-cs"/>
                        </a:rPr>
                        <a:t>)</a:t>
                      </a:r>
                      <a:endParaRPr lang="en-US" sz="1400" kern="1200" dirty="0" smtClean="0">
                        <a:solidFill>
                          <a:schemeClr val="tx1"/>
                        </a:solidFill>
                        <a:effectLst/>
                        <a:latin typeface="+mj-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Chair: Pinewood</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Laptop: Black gloss paint</a:t>
                      </a: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luminaries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32</a:t>
                      </a:r>
                      <a:endParaRPr lang="en-US" sz="1400" dirty="0">
                        <a:effectLst/>
                        <a:latin typeface="+mj-lt"/>
                        <a:ea typeface="Calibri"/>
                        <a:cs typeface="Times New Roman"/>
                      </a:endParaRP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Input power per each luminary</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mn-ea"/>
                          <a:cs typeface="+mn-cs"/>
                        </a:rPr>
                        <a:t>48</a:t>
                      </a:r>
                      <a:r>
                        <a:rPr lang="en-US" sz="1400" baseline="0" dirty="0" smtClean="0">
                          <a:effectLst/>
                          <a:latin typeface="+mj-lt"/>
                          <a:ea typeface="+mn-ea"/>
                          <a:cs typeface="+mn-cs"/>
                        </a:rPr>
                        <a:t> W</a:t>
                      </a:r>
                      <a:endParaRPr lang="en-US" sz="1400" dirty="0">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41306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4688</TotalTime>
  <Words>3472</Words>
  <Application>Microsoft Office PowerPoint</Application>
  <PresentationFormat>On-screen Show (4:3)</PresentationFormat>
  <Paragraphs>1023</Paragraphs>
  <Slides>42</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IEEE-P802_15</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Hewlett-Packard Company</dc:creator>
  <dc:description>&lt;doc#&gt;</dc:description>
  <cp:lastModifiedBy>muratuysal</cp:lastModifiedBy>
  <cp:revision>571</cp:revision>
  <cp:lastPrinted>2015-07-07T08:34:05Z</cp:lastPrinted>
  <dcterms:created xsi:type="dcterms:W3CDTF">2015-01-07T12:47:05Z</dcterms:created>
  <dcterms:modified xsi:type="dcterms:W3CDTF">2015-07-13T14:32:29Z</dcterms:modified>
</cp:coreProperties>
</file>