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9" r:id="rId2"/>
    <p:sldId id="262" r:id="rId3"/>
    <p:sldId id="299" r:id="rId4"/>
    <p:sldId id="298" r:id="rId5"/>
    <p:sldId id="300" r:id="rId6"/>
    <p:sldId id="301" r:id="rId7"/>
    <p:sldId id="302" r:id="rId8"/>
    <p:sldId id="303" r:id="rId9"/>
    <p:sldId id="304" r:id="rId10"/>
    <p:sldId id="305" r:id="rId11"/>
    <p:sldId id="306" r:id="rId12"/>
    <p:sldId id="307" r:id="rId13"/>
    <p:sldId id="380" r:id="rId14"/>
    <p:sldId id="309" r:id="rId15"/>
    <p:sldId id="364" r:id="rId16"/>
    <p:sldId id="365" r:id="rId17"/>
    <p:sldId id="312" r:id="rId18"/>
    <p:sldId id="366" r:id="rId19"/>
    <p:sldId id="314" r:id="rId20"/>
    <p:sldId id="394" r:id="rId21"/>
    <p:sldId id="395" r:id="rId22"/>
    <p:sldId id="396" r:id="rId23"/>
    <p:sldId id="397" r:id="rId24"/>
    <p:sldId id="308" r:id="rId25"/>
    <p:sldId id="310" r:id="rId26"/>
    <p:sldId id="332" r:id="rId27"/>
    <p:sldId id="333" r:id="rId28"/>
    <p:sldId id="334" r:id="rId29"/>
    <p:sldId id="335" r:id="rId30"/>
    <p:sldId id="354" r:id="rId31"/>
    <p:sldId id="337" r:id="rId32"/>
    <p:sldId id="338" r:id="rId33"/>
    <p:sldId id="339" r:id="rId34"/>
    <p:sldId id="340" r:id="rId35"/>
    <p:sldId id="341" r:id="rId36"/>
    <p:sldId id="381" r:id="rId37"/>
    <p:sldId id="342" r:id="rId38"/>
    <p:sldId id="343" r:id="rId39"/>
    <p:sldId id="318" r:id="rId40"/>
    <p:sldId id="326" r:id="rId41"/>
    <p:sldId id="351" r:id="rId42"/>
    <p:sldId id="352" r:id="rId43"/>
    <p:sldId id="353" r:id="rId44"/>
    <p:sldId id="336" r:id="rId45"/>
    <p:sldId id="355" r:id="rId46"/>
    <p:sldId id="356" r:id="rId47"/>
    <p:sldId id="325" r:id="rId48"/>
    <p:sldId id="319" r:id="rId49"/>
    <p:sldId id="320" r:id="rId50"/>
    <p:sldId id="322" r:id="rId51"/>
    <p:sldId id="323" r:id="rId52"/>
    <p:sldId id="368" r:id="rId53"/>
    <p:sldId id="324" r:id="rId54"/>
    <p:sldId id="369" r:id="rId55"/>
    <p:sldId id="382" r:id="rId56"/>
    <p:sldId id="328" r:id="rId57"/>
    <p:sldId id="383" r:id="rId58"/>
    <p:sldId id="384" r:id="rId59"/>
    <p:sldId id="370" r:id="rId60"/>
    <p:sldId id="385" r:id="rId61"/>
    <p:sldId id="386" r:id="rId62"/>
    <p:sldId id="387" r:id="rId63"/>
    <p:sldId id="371" r:id="rId64"/>
    <p:sldId id="388" r:id="rId65"/>
    <p:sldId id="389" r:id="rId66"/>
    <p:sldId id="390" r:id="rId67"/>
    <p:sldId id="346" r:id="rId68"/>
    <p:sldId id="350" r:id="rId69"/>
    <p:sldId id="349" r:id="rId70"/>
    <p:sldId id="377" r:id="rId71"/>
    <p:sldId id="379" r:id="rId72"/>
    <p:sldId id="361" r:id="rId73"/>
    <p:sldId id="373" r:id="rId74"/>
    <p:sldId id="374" r:id="rId75"/>
    <p:sldId id="375" r:id="rId76"/>
    <p:sldId id="376" r:id="rId77"/>
    <p:sldId id="391" r:id="rId78"/>
    <p:sldId id="392" r:id="rId79"/>
    <p:sldId id="363" r:id="rId80"/>
    <p:sldId id="398" r:id="rId81"/>
    <p:sldId id="399" r:id="rId82"/>
    <p:sldId id="400" r:id="rId83"/>
    <p:sldId id="401" r:id="rId84"/>
    <p:sldId id="402" r:id="rId85"/>
    <p:sldId id="403" r:id="rId86"/>
    <p:sldId id="404" r:id="rId87"/>
    <p:sldId id="405" r:id="rId88"/>
    <p:sldId id="406" r:id="rId89"/>
    <p:sldId id="407" r:id="rId90"/>
    <p:sldId id="408" r:id="rId91"/>
    <p:sldId id="409" r:id="rId92"/>
    <p:sldId id="410" r:id="rId93"/>
    <p:sldId id="411" r:id="rId94"/>
    <p:sldId id="412" r:id="rId95"/>
    <p:sldId id="413" r:id="rId96"/>
    <p:sldId id="414" r:id="rId97"/>
    <p:sldId id="393" r:id="rId98"/>
    <p:sldId id="286" r:id="rId99"/>
    <p:sldId id="284" r:id="rId10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86490" autoAdjust="0"/>
  </p:normalViewPr>
  <p:slideViewPr>
    <p:cSldViewPr>
      <p:cViewPr>
        <p:scale>
          <a:sx n="110" d="100"/>
          <a:sy n="110" d="100"/>
        </p:scale>
        <p:origin x="-696" y="-312"/>
      </p:cViewPr>
      <p:guideLst>
        <p:guide orient="horz" pos="2160"/>
        <p:guide pos="2880"/>
      </p:guideLst>
    </p:cSldViewPr>
  </p:slideViewPr>
  <p:notesTextViewPr>
    <p:cViewPr>
      <p:scale>
        <a:sx n="1" d="1"/>
        <a:sy n="1" d="1"/>
      </p:scale>
      <p:origin x="0" y="0"/>
    </p:cViewPr>
  </p:notesTextViewPr>
  <p:notesViewPr>
    <p:cSldViewPr>
      <p:cViewPr varScale="1">
        <p:scale>
          <a:sx n="103" d="100"/>
          <a:sy n="103" d="100"/>
        </p:scale>
        <p:origin x="-1746" y="-90"/>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a:p>
            <a:r>
              <a:rPr lang="en-US" altLang="ko-KR" baseline="0" dirty="0" smtClean="0">
                <a:sym typeface="Wingdings" panose="05000000000000000000" pitchFamily="2" charset="2"/>
              </a:rPr>
              <a:t> </a:t>
            </a: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0"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r>
              <a:rPr lang="en-US" altLang="ko-KR" dirty="0" smtClean="0"/>
              <a:t>8, 512 </a:t>
            </a:r>
            <a:r>
              <a:rPr lang="ko-KR" altLang="en-US" dirty="0" smtClean="0"/>
              <a:t>삭제</a:t>
            </a:r>
            <a:r>
              <a:rPr lang="en-US" altLang="ko-KR" dirty="0" smtClean="0"/>
              <a:t>?</a:t>
            </a:r>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98</a:t>
            </a:fld>
            <a:endParaRPr lang="en-US" altLang="ko-KR"/>
          </a:p>
        </p:txBody>
      </p:sp>
    </p:spTree>
    <p:extLst>
      <p:ext uri="{BB962C8B-B14F-4D97-AF65-F5344CB8AC3E}">
        <p14:creationId xmlns:p14="http://schemas.microsoft.com/office/powerpoint/2010/main" val="1175606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99</a:t>
            </a:fld>
            <a:endParaRPr lang="en-US" altLang="ko-KR"/>
          </a:p>
        </p:txBody>
      </p:sp>
    </p:spTree>
    <p:extLst>
      <p:ext uri="{BB962C8B-B14F-4D97-AF65-F5344CB8AC3E}">
        <p14:creationId xmlns:p14="http://schemas.microsoft.com/office/powerpoint/2010/main" val="423586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dirty="0" smtClean="0"/>
              <a:t>March 2015</a:t>
            </a:r>
          </a:p>
        </p:txBody>
      </p:sp>
      <p:sp>
        <p:nvSpPr>
          <p:cNvPr id="3" name="바닥글 개체 틀 2"/>
          <p:cNvSpPr>
            <a:spLocks noGrp="1"/>
          </p:cNvSpPr>
          <p:nvPr>
            <p:ph type="ftr" sz="quarter" idx="11"/>
          </p:nvPr>
        </p:nvSpPr>
        <p:spPr/>
        <p:txBody>
          <a:bodyPr/>
          <a:lstStyle>
            <a:lvl1pPr>
              <a:defRPr/>
            </a:lvl1p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March.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802.15-15-0476-00-003e</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jchun@etri.re.kr"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image" Target="../media/image20.emf"/><Relationship Id="rId26" Type="http://schemas.openxmlformats.org/officeDocument/2006/relationships/image" Target="../media/image28.emf"/><Relationship Id="rId39" Type="http://schemas.openxmlformats.org/officeDocument/2006/relationships/image" Target="../media/image41.emf"/><Relationship Id="rId21" Type="http://schemas.openxmlformats.org/officeDocument/2006/relationships/image" Target="../media/image23.emf"/><Relationship Id="rId34" Type="http://schemas.openxmlformats.org/officeDocument/2006/relationships/image" Target="../media/image36.emf"/><Relationship Id="rId42" Type="http://schemas.openxmlformats.org/officeDocument/2006/relationships/image" Target="../media/image44.emf"/><Relationship Id="rId7" Type="http://schemas.openxmlformats.org/officeDocument/2006/relationships/image" Target="../media/image9.emf"/><Relationship Id="rId2" Type="http://schemas.openxmlformats.org/officeDocument/2006/relationships/notesSlide" Target="../notesSlides/notesSlide9.xml"/><Relationship Id="rId16" Type="http://schemas.openxmlformats.org/officeDocument/2006/relationships/image" Target="../media/image18.emf"/><Relationship Id="rId20" Type="http://schemas.openxmlformats.org/officeDocument/2006/relationships/image" Target="../media/image22.emf"/><Relationship Id="rId29" Type="http://schemas.openxmlformats.org/officeDocument/2006/relationships/image" Target="../media/image31.emf"/><Relationship Id="rId41"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image" Target="../media/image26.emf"/><Relationship Id="rId32" Type="http://schemas.openxmlformats.org/officeDocument/2006/relationships/image" Target="../media/image34.emf"/><Relationship Id="rId37" Type="http://schemas.openxmlformats.org/officeDocument/2006/relationships/image" Target="../media/image39.emf"/><Relationship Id="rId40" Type="http://schemas.openxmlformats.org/officeDocument/2006/relationships/image" Target="../media/image42.emf"/><Relationship Id="rId5" Type="http://schemas.openxmlformats.org/officeDocument/2006/relationships/image" Target="../media/image7.emf"/><Relationship Id="rId15" Type="http://schemas.openxmlformats.org/officeDocument/2006/relationships/image" Target="../media/image17.emf"/><Relationship Id="rId23" Type="http://schemas.openxmlformats.org/officeDocument/2006/relationships/image" Target="../media/image25.emf"/><Relationship Id="rId28" Type="http://schemas.openxmlformats.org/officeDocument/2006/relationships/image" Target="../media/image30.emf"/><Relationship Id="rId36" Type="http://schemas.openxmlformats.org/officeDocument/2006/relationships/image" Target="../media/image38.emf"/><Relationship Id="rId10" Type="http://schemas.openxmlformats.org/officeDocument/2006/relationships/image" Target="../media/image12.emf"/><Relationship Id="rId19" Type="http://schemas.openxmlformats.org/officeDocument/2006/relationships/image" Target="../media/image21.emf"/><Relationship Id="rId31" Type="http://schemas.openxmlformats.org/officeDocument/2006/relationships/image" Target="../media/image33.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 Id="rId22" Type="http://schemas.openxmlformats.org/officeDocument/2006/relationships/image" Target="../media/image24.emf"/><Relationship Id="rId27" Type="http://schemas.openxmlformats.org/officeDocument/2006/relationships/image" Target="../media/image29.emf"/><Relationship Id="rId30" Type="http://schemas.openxmlformats.org/officeDocument/2006/relationships/image" Target="../media/image32.emf"/><Relationship Id="rId35" Type="http://schemas.openxmlformats.org/officeDocument/2006/relationships/image" Target="../media/image37.emf"/><Relationship Id="rId8" Type="http://schemas.openxmlformats.org/officeDocument/2006/relationships/image" Target="../media/image10.emf"/><Relationship Id="rId3" Type="http://schemas.openxmlformats.org/officeDocument/2006/relationships/image" Target="../media/image5.emf"/><Relationship Id="rId12" Type="http://schemas.openxmlformats.org/officeDocument/2006/relationships/image" Target="../media/image14.emf"/><Relationship Id="rId17" Type="http://schemas.openxmlformats.org/officeDocument/2006/relationships/image" Target="../media/image19.emf"/><Relationship Id="rId25" Type="http://schemas.openxmlformats.org/officeDocument/2006/relationships/image" Target="../media/image27.emf"/><Relationship Id="rId33" Type="http://schemas.openxmlformats.org/officeDocument/2006/relationships/image" Target="../media/image35.emf"/><Relationship Id="rId38" Type="http://schemas.openxmlformats.org/officeDocument/2006/relationships/image" Target="../media/image4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7.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1.bin"/><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5.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9.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8.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61.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4.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5.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6.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7.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8.e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7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77.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78.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July 2015</a:t>
            </a:r>
            <a:endParaRPr lang="en-US" altLang="ko-KR" dirty="0"/>
          </a:p>
        </p:txBody>
      </p:sp>
      <p:sp>
        <p:nvSpPr>
          <p:cNvPr id="5" name="바닥글 개체 틀 2"/>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a:t>ETRI Proposal for Close Proximity PHY</a:t>
            </a:r>
            <a:endParaRPr lang="en-US" altLang="ko-KR" sz="1600" dirty="0">
              <a:solidFill>
                <a:schemeClr val="tx2"/>
              </a:solidFill>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July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a:t>Jae </a:t>
            </a:r>
            <a:r>
              <a:rPr lang="en-US" altLang="ko-KR" sz="1600" dirty="0" err="1"/>
              <a:t>Seung</a:t>
            </a:r>
            <a:r>
              <a:rPr lang="en-US" altLang="ko-KR" sz="1600" dirty="0"/>
              <a:t> Lee, Young-</a:t>
            </a:r>
            <a:r>
              <a:rPr lang="en-US" altLang="ko-KR" sz="1600" dirty="0" err="1"/>
              <a:t>Hoon</a:t>
            </a:r>
            <a:r>
              <a:rPr lang="en-US" altLang="ko-KR" sz="1600" dirty="0"/>
              <a:t> Kim, </a:t>
            </a:r>
            <a:r>
              <a:rPr lang="en-US" altLang="ko-KR" sz="1600" dirty="0" err="1"/>
              <a:t>Hoo</a:t>
            </a:r>
            <a:r>
              <a:rPr lang="en-US" altLang="ko-KR" sz="1600" dirty="0"/>
              <a:t>-Sung Lee, </a:t>
            </a:r>
            <a:r>
              <a:rPr lang="en-US" altLang="ko-KR" sz="1600" dirty="0" err="1"/>
              <a:t>Gyung-Chul</a:t>
            </a:r>
            <a:r>
              <a:rPr lang="en-US" altLang="ko-KR" sz="1600" dirty="0"/>
              <a:t> </a:t>
            </a:r>
            <a:r>
              <a:rPr lang="en-US" altLang="ko-KR" sz="1600" dirty="0" err="1"/>
              <a:t>Sihn</a:t>
            </a:r>
            <a:r>
              <a:rPr lang="en-US" altLang="ko-KR" sz="1600" dirty="0"/>
              <a:t>, Moon-</a:t>
            </a:r>
            <a:r>
              <a:rPr lang="en-US" altLang="ko-KR" sz="1600" dirty="0" err="1"/>
              <a:t>Sik</a:t>
            </a:r>
            <a:r>
              <a:rPr lang="en-US" altLang="ko-KR" sz="1600" dirty="0"/>
              <a:t> Lee, </a:t>
            </a:r>
            <a:r>
              <a:rPr lang="en-US" altLang="ko-KR" sz="1600" dirty="0" err="1"/>
              <a:t>Jee</a:t>
            </a:r>
            <a:r>
              <a:rPr lang="en-US" altLang="ko-KR" sz="1600" dirty="0"/>
              <a:t>-Yon Choi, Jae-Woo Park, </a:t>
            </a:r>
            <a:r>
              <a:rPr lang="en-US" altLang="ko-KR" sz="1600" dirty="0" err="1"/>
              <a:t>Ik</a:t>
            </a:r>
            <a:r>
              <a:rPr lang="en-US" altLang="ko-KR" sz="1600" dirty="0"/>
              <a:t>-Jae </a:t>
            </a:r>
            <a:r>
              <a:rPr lang="en-US" altLang="ko-KR" sz="1600" dirty="0" smtClean="0"/>
              <a:t>Chun, </a:t>
            </a:r>
            <a:r>
              <a:rPr lang="en-US" altLang="ko-KR" sz="1600" dirty="0"/>
              <a:t>Dong-</a:t>
            </a:r>
            <a:r>
              <a:rPr lang="en-US" altLang="ko-KR" sz="1600" dirty="0" err="1"/>
              <a:t>Seung</a:t>
            </a:r>
            <a:r>
              <a:rPr lang="en-US" altLang="ko-KR" sz="1600" dirty="0"/>
              <a:t> Kwon </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Company: </a:t>
            </a:r>
            <a:r>
              <a:rPr lang="en-US" altLang="ko-KR" sz="1600" dirty="0" smtClean="0">
                <a:ea typeface="굴림" charset="-127"/>
              </a:rPr>
              <a:t>ETRI</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Address: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Daejeon, 305-700, Korea</a:t>
            </a:r>
          </a:p>
          <a:p>
            <a:r>
              <a:rPr lang="en-US" altLang="ko-KR" sz="1600" dirty="0" smtClean="0">
                <a:solidFill>
                  <a:schemeClr val="tx2"/>
                </a:solidFill>
                <a:ea typeface="굴림" charset="-127"/>
              </a:rPr>
              <a:t>Voice: +82-42-860-1326</a:t>
            </a:r>
          </a:p>
          <a:p>
            <a:r>
              <a:rPr lang="en-US" altLang="ko-KR" sz="1600" dirty="0" smtClean="0">
                <a:solidFill>
                  <a:schemeClr val="tx2"/>
                </a:solidFill>
                <a:ea typeface="굴림" charset="-127"/>
              </a:rPr>
              <a:t>FAX:</a:t>
            </a:r>
          </a:p>
          <a:p>
            <a:r>
              <a:rPr lang="en-US" altLang="ko-KR" sz="1600" dirty="0" smtClean="0">
                <a:solidFill>
                  <a:schemeClr val="tx2"/>
                </a:solidFill>
                <a:ea typeface="굴림" charset="-127"/>
              </a:rPr>
              <a:t>E-Mail: </a:t>
            </a:r>
            <a:r>
              <a:rPr lang="en-US" altLang="ko-KR" sz="1600" dirty="0">
                <a:solidFill>
                  <a:schemeClr val="tx2"/>
                </a:solidFill>
                <a:ea typeface="굴림" charset="-127"/>
              </a:rPr>
              <a:t>[jasonlee@etri.re.kr, yhkim23@etri.re.kr, hslee@etri.re.kr, neuro@etri.re.kr, moonsiklee@etri.re.kr, jychoi@etri.re.kr, parkjw@etri.re.kr, </a:t>
            </a:r>
            <a:r>
              <a:rPr lang="en-US" altLang="ko-KR" sz="1600" dirty="0" smtClean="0">
                <a:solidFill>
                  <a:schemeClr val="tx2"/>
                </a:solidFill>
                <a:ea typeface="굴림" charset="-127"/>
                <a:hlinkClick r:id="rId2"/>
              </a:rPr>
              <a:t>ijchun@etri.re.kr</a:t>
            </a:r>
            <a:r>
              <a:rPr lang="en-US" altLang="ko-KR" sz="1600" dirty="0" smtClean="0">
                <a:solidFill>
                  <a:schemeClr val="tx2"/>
                </a:solidFill>
                <a:ea typeface="굴림" charset="-127"/>
              </a:rPr>
              <a:t>, </a:t>
            </a:r>
            <a:r>
              <a:rPr lang="en-US" altLang="ko-KR" sz="1600" dirty="0"/>
              <a:t>dskwon@etri.re.kr</a:t>
            </a:r>
            <a:r>
              <a:rPr lang="en-US" altLang="ko-KR" sz="1600" dirty="0" smtClean="0">
                <a:solidFill>
                  <a:schemeClr val="tx2"/>
                </a:solidFill>
                <a:ea typeface="굴림" charset="-127"/>
              </a:rPr>
              <a: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In response </a:t>
            </a:r>
            <a:r>
              <a:rPr lang="en-US" altLang="ko-KR" sz="1600" dirty="0">
                <a:solidFill>
                  <a:schemeClr val="tx2"/>
                </a:solidFill>
                <a:ea typeface="굴림" charset="-127"/>
              </a:rPr>
              <a:t>to TG3e High Rate Close Proximity Call for Proposals </a:t>
            </a:r>
            <a:r>
              <a:rPr lang="en-US" altLang="ko-KR" sz="1600" dirty="0" smtClean="0">
                <a:solidFill>
                  <a:schemeClr val="tx2"/>
                </a:solidFill>
                <a:ea typeface="굴림" charset="-127"/>
              </a:rPr>
              <a:t>(15-15-0381-02-003e-tg3e</a:t>
            </a:r>
            <a:r>
              <a:rPr lang="en-US" altLang="ko-KR" sz="1600" dirty="0">
                <a:solidFill>
                  <a:schemeClr val="tx2"/>
                </a:solidFill>
                <a:ea typeface="굴림" charset="-127"/>
              </a:rPr>
              <a:t>)</a:t>
            </a:r>
            <a:endParaRPr lang="en-US" altLang="ko-KR" dirty="0" smtClean="0">
              <a:ea typeface="굴림" charset="-127"/>
            </a:endParaRPr>
          </a:p>
          <a:p>
            <a:pPr>
              <a:spcBef>
                <a:spcPts val="600"/>
              </a:spcBef>
              <a:spcAft>
                <a:spcPts val="600"/>
              </a:spcAft>
            </a:pPr>
            <a:r>
              <a:rPr lang="en-US" altLang="ko-KR" sz="1600" b="1" dirty="0" smtClean="0">
                <a:solidFill>
                  <a:schemeClr val="tx2"/>
                </a:solidFill>
                <a:ea typeface="굴림" charset="-127"/>
              </a:rPr>
              <a:t>Abstract:</a:t>
            </a:r>
            <a:r>
              <a:rPr lang="en-US" altLang="ko-KR" sz="1600" dirty="0" smtClean="0">
                <a:solidFill>
                  <a:schemeClr val="tx2"/>
                </a:solidFill>
                <a:ea typeface="굴림" charset="-127"/>
              </a:rPr>
              <a:t>	ETRI Proposal for IEEE 802.15 TG3e PHY (PHY Part of the Full Proposal)</a:t>
            </a:r>
          </a:p>
          <a:p>
            <a:pPr>
              <a:spcBef>
                <a:spcPts val="600"/>
              </a:spcBef>
              <a:spcAft>
                <a:spcPts val="600"/>
              </a:spcAft>
            </a:pPr>
            <a:r>
              <a:rPr lang="en-US" altLang="ko-KR" sz="1600" b="1" dirty="0" smtClean="0">
                <a:solidFill>
                  <a:schemeClr val="tx2"/>
                </a:solidFill>
                <a:ea typeface="굴림" charset="-127"/>
              </a:rPr>
              <a:t>Purpose</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To be considered in TG3e baseline document</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Dual mode PHY Complexity  (1/2)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a:latin typeface="Arial" panose="020B0604020202020204" pitchFamily="34" charset="0"/>
                <a:cs typeface="Arial" panose="020B0604020202020204" pitchFamily="34" charset="0"/>
              </a:rPr>
              <a:t>OOK enables simplest Radio Architecture</a:t>
            </a:r>
          </a:p>
          <a:p>
            <a:pPr marL="492125" lvl="1" indent="-206375">
              <a:spcBef>
                <a:spcPts val="0"/>
              </a:spcBef>
              <a:spcAft>
                <a:spcPts val="1200"/>
              </a:spcAft>
            </a:pPr>
            <a:r>
              <a:rPr lang="en-US" altLang="ko-KR" sz="1600" dirty="0">
                <a:latin typeface="Arial" panose="020B0604020202020204" pitchFamily="34" charset="0"/>
                <a:cs typeface="Arial" panose="020B0604020202020204" pitchFamily="34" charset="0"/>
              </a:rPr>
              <a:t>OOK only device: Much simpler than FSK/PSK only </a:t>
            </a:r>
            <a:r>
              <a:rPr lang="en-US" altLang="ko-KR" sz="1600" dirty="0" smtClean="0">
                <a:latin typeface="Arial" panose="020B0604020202020204" pitchFamily="34" charset="0"/>
                <a:cs typeface="Arial" panose="020B0604020202020204" pitchFamily="34" charset="0"/>
              </a:rPr>
              <a:t>devices</a:t>
            </a: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Note: Dual mode MAC Complexity is described in ETRI MAC proposal document</a:t>
            </a:r>
            <a:endParaRPr lang="en-US" altLang="ko-KR" sz="16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581277"/>
            <a:ext cx="3819525" cy="271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2450155"/>
            <a:ext cx="39338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42668" y="5380851"/>
            <a:ext cx="2303836" cy="307777"/>
          </a:xfrm>
          <a:prstGeom prst="rect">
            <a:avLst/>
          </a:prstGeom>
          <a:noFill/>
        </p:spPr>
        <p:txBody>
          <a:bodyPr wrap="none" rtlCol="0">
            <a:spAutoFit/>
          </a:bodyPr>
          <a:lstStyle/>
          <a:p>
            <a:r>
              <a:rPr lang="en-US" altLang="ko-KR" sz="1400" u="sng" dirty="0" smtClean="0"/>
              <a:t>OOK only </a:t>
            </a:r>
            <a:r>
              <a:rPr lang="en-US" altLang="ko-KR" sz="1400" dirty="0" smtClean="0"/>
              <a:t>vs. </a:t>
            </a:r>
            <a:r>
              <a:rPr lang="en-US" altLang="ko-KR" sz="1400" u="sng" dirty="0" smtClean="0"/>
              <a:t>FSK/PSK only</a:t>
            </a:r>
            <a:endParaRPr lang="ko-KR" altLang="en-US" sz="1400" u="sng" dirty="0"/>
          </a:p>
        </p:txBody>
      </p:sp>
    </p:spTree>
    <p:extLst>
      <p:ext uri="{BB962C8B-B14F-4D97-AF65-F5344CB8AC3E}">
        <p14:creationId xmlns:p14="http://schemas.microsoft.com/office/powerpoint/2010/main" val="3681088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Dual mode PHY Complexity  (2/2)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a:latin typeface="Arial" panose="020B0604020202020204" pitchFamily="34" charset="0"/>
                <a:cs typeface="Arial" panose="020B0604020202020204" pitchFamily="34" charset="0"/>
              </a:rPr>
              <a:t>Additional PHY complexity by adding OOK to PSK transceiver is very </a:t>
            </a:r>
            <a:r>
              <a:rPr lang="en-US" altLang="ko-KR" sz="1800" dirty="0" smtClean="0">
                <a:latin typeface="Arial" panose="020B0604020202020204" pitchFamily="34" charset="0"/>
                <a:cs typeface="Arial" panose="020B0604020202020204" pitchFamily="34" charset="0"/>
              </a:rPr>
              <a:t>low!!</a:t>
            </a:r>
            <a:endParaRPr lang="en-US" altLang="ko-KR" sz="1800" dirty="0">
              <a:latin typeface="Arial" panose="020B0604020202020204" pitchFamily="34" charset="0"/>
              <a:cs typeface="Arial" panose="020B0604020202020204" pitchFamily="34" charset="0"/>
            </a:endParaRPr>
          </a:p>
          <a:p>
            <a:pPr lvl="1"/>
            <a:r>
              <a:rPr lang="en-US" altLang="ko-KR" sz="1600" dirty="0"/>
              <a:t>BPSK / QPSK can be an upper compatible system for OOK to support high end applications</a:t>
            </a:r>
          </a:p>
          <a:p>
            <a:pPr lvl="1"/>
            <a:r>
              <a:rPr lang="en-US" altLang="ko-KR" sz="1600" dirty="0"/>
              <a:t>no significant hardware impacts for BPSK / QPSK transceiver to adopt OOK mode</a:t>
            </a:r>
            <a:endParaRPr lang="en-US" altLang="ko-KR" sz="16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1" name="직사각형 10"/>
          <p:cNvSpPr/>
          <p:nvPr/>
        </p:nvSpPr>
        <p:spPr>
          <a:xfrm>
            <a:off x="455963" y="6244446"/>
            <a:ext cx="8525302" cy="215444"/>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800" b="1" i="1" dirty="0" smtClean="0"/>
              <a:t>Source: Single-Element and Phased-Array </a:t>
            </a:r>
            <a:r>
              <a:rPr lang="en-US" altLang="ko-KR" sz="800" b="1" i="1" dirty="0"/>
              <a:t>Transceiver Chipsets </a:t>
            </a:r>
            <a:r>
              <a:rPr lang="en-US" altLang="ko-KR" sz="800" b="1" i="1" dirty="0" smtClean="0"/>
              <a:t>for 60-GHz </a:t>
            </a:r>
            <a:r>
              <a:rPr lang="en-US" altLang="ko-KR" sz="800" b="1" i="1" dirty="0"/>
              <a:t>Gb/s Communications, INTEGRATED CIRCIUTS </a:t>
            </a:r>
            <a:r>
              <a:rPr lang="en-US" altLang="ko-KR" sz="800" b="1" i="1" dirty="0" smtClean="0"/>
              <a:t>FOR COMMUNICATIONS, 2011</a:t>
            </a:r>
            <a:endParaRPr lang="ko-KR" altLang="en-US" sz="800" i="1"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674" y="3478362"/>
            <a:ext cx="5057194" cy="273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19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Channelization (1/3) </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Adopt 15.3c </a:t>
            </a:r>
            <a:r>
              <a:rPr lang="en-US" altLang="ko-KR" sz="1800" dirty="0" err="1" smtClean="0">
                <a:latin typeface="Arial" panose="020B0604020202020204" pitchFamily="34" charset="0"/>
                <a:cs typeface="Arial" panose="020B0604020202020204" pitchFamily="34" charset="0"/>
              </a:rPr>
              <a:t>mmWave</a:t>
            </a:r>
            <a:r>
              <a:rPr lang="en-US" altLang="ko-KR" sz="1800" dirty="0" smtClean="0">
                <a:latin typeface="Arial" panose="020B0604020202020204" pitchFamily="34" charset="0"/>
                <a:cs typeface="Arial" panose="020B0604020202020204" pitchFamily="34" charset="0"/>
              </a:rPr>
              <a:t> PHY Channelization with additional channel bonding/aggregation</a:t>
            </a:r>
          </a:p>
          <a:p>
            <a:pPr marL="663575" lvl="1" indent="-206375">
              <a:spcBef>
                <a:spcPts val="0"/>
              </a:spcBef>
              <a:spcAft>
                <a:spcPts val="1200"/>
              </a:spcAft>
            </a:pPr>
            <a:r>
              <a:rPr lang="en-US" altLang="ko-KR" sz="1400" dirty="0"/>
              <a:t>Ch2 is the default </a:t>
            </a:r>
            <a:r>
              <a:rPr lang="en-US" altLang="ko-KR" sz="1400" dirty="0" smtClean="0"/>
              <a:t>channel (specified in TGD): 15.3e may use only this channel for single band transmission</a:t>
            </a:r>
          </a:p>
          <a:p>
            <a:pPr marL="663575" lvl="1" indent="-206375">
              <a:spcBef>
                <a:spcPts val="0"/>
              </a:spcBef>
              <a:spcAft>
                <a:spcPts val="1200"/>
              </a:spcAft>
            </a:pPr>
            <a:r>
              <a:rPr lang="en-US" altLang="ko-KR" sz="1400" dirty="0" smtClean="0"/>
              <a:t>Ch2 </a:t>
            </a:r>
            <a:r>
              <a:rPr lang="en-US" altLang="ko-KR" sz="1400" dirty="0"/>
              <a:t>and Ch3 </a:t>
            </a:r>
            <a:r>
              <a:rPr lang="en-US" altLang="ko-KR" sz="1400" dirty="0" smtClean="0"/>
              <a:t>are used for 2 channel bonding (specified in TGD): </a:t>
            </a:r>
            <a:r>
              <a:rPr lang="en-US" altLang="ko-KR" sz="1400" dirty="0" smtClean="0">
                <a:sym typeface="Wingdings" panose="05000000000000000000" pitchFamily="2" charset="2"/>
              </a:rPr>
              <a:t>Japan, Europe, US/Canada, South Korea, China</a:t>
            </a:r>
            <a:endParaRPr lang="en-US" altLang="ko-KR" sz="1400" dirty="0" smtClean="0">
              <a:solidFill>
                <a:srgbClr val="FF0000"/>
              </a:solidFill>
              <a:sym typeface="Wingdings" panose="05000000000000000000" pitchFamily="2" charset="2"/>
            </a:endParaRPr>
          </a:p>
          <a:p>
            <a:pPr marL="1006475" lvl="2" indent="-206375">
              <a:spcBef>
                <a:spcPts val="0"/>
              </a:spcBef>
              <a:spcAft>
                <a:spcPts val="1200"/>
              </a:spcAft>
            </a:pPr>
            <a:r>
              <a:rPr lang="en-US" altLang="ko-KR" sz="1200" dirty="0" smtClean="0"/>
              <a:t>Ch2 should be always included in the bonded channel (default channel)</a:t>
            </a:r>
          </a:p>
          <a:p>
            <a:pPr marL="1006475" lvl="2" indent="-206375">
              <a:spcBef>
                <a:spcPts val="0"/>
              </a:spcBef>
              <a:spcAft>
                <a:spcPts val="1200"/>
              </a:spcAft>
            </a:pPr>
            <a:r>
              <a:rPr lang="en-US" altLang="ko-KR" sz="1200" dirty="0" smtClean="0"/>
              <a:t>Using two bonded channels (Ch1&amp;Ch2, and Ch3&amp;Ch4) in adjacent Close Proximity Peer Network is not necessary since the range of one Close Proximity Peer Network is very limited</a:t>
            </a:r>
            <a:endParaRPr lang="en-US" altLang="ko-KR" sz="1200" dirty="0"/>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663575" lvl="1" indent="-206375">
              <a:spcBef>
                <a:spcPts val="0"/>
              </a:spcBef>
              <a:spcAft>
                <a:spcPts val="1200"/>
              </a:spcAft>
            </a:pPr>
            <a:endParaRPr lang="en-US" altLang="ko-KR" sz="14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pSp>
        <p:nvGrpSpPr>
          <p:cNvPr id="4" name="Group 4"/>
          <p:cNvGrpSpPr>
            <a:grpSpLocks noChangeAspect="1"/>
          </p:cNvGrpSpPr>
          <p:nvPr/>
        </p:nvGrpSpPr>
        <p:grpSpPr bwMode="auto">
          <a:xfrm>
            <a:off x="2411760" y="4366344"/>
            <a:ext cx="4295775" cy="2152650"/>
            <a:chOff x="2880" y="2251"/>
            <a:chExt cx="2706" cy="1356"/>
          </a:xfrm>
        </p:grpSpPr>
        <p:sp>
          <p:nvSpPr>
            <p:cNvPr id="7" name="AutoShape 3"/>
            <p:cNvSpPr>
              <a:spLocks noChangeAspect="1" noChangeArrowheads="1" noTextEdit="1"/>
            </p:cNvSpPr>
            <p:nvPr/>
          </p:nvSpPr>
          <p:spPr bwMode="auto">
            <a:xfrm>
              <a:off x="2880" y="2251"/>
              <a:ext cx="2706" cy="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9" name="Group 205"/>
            <p:cNvGrpSpPr>
              <a:grpSpLocks/>
            </p:cNvGrpSpPr>
            <p:nvPr/>
          </p:nvGrpSpPr>
          <p:grpSpPr bwMode="auto">
            <a:xfrm>
              <a:off x="2880" y="2251"/>
              <a:ext cx="2578" cy="1315"/>
              <a:chOff x="2880" y="2251"/>
              <a:chExt cx="2578" cy="1315"/>
            </a:xfrm>
          </p:grpSpPr>
          <p:pic>
            <p:nvPicPr>
              <p:cNvPr id="337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3611" y="2261"/>
                <a:ext cx="534" cy="36"/>
              </a:xfrm>
              <a:prstGeom prst="rect">
                <a:avLst/>
              </a:prstGeom>
              <a:solidFill>
                <a:srgbClr val="E9E9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 name="Rectangle 8"/>
              <p:cNvSpPr>
                <a:spLocks noChangeArrowheads="1"/>
              </p:cNvSpPr>
              <p:nvPr/>
            </p:nvSpPr>
            <p:spPr bwMode="auto">
              <a:xfrm>
                <a:off x="3611" y="2297"/>
                <a:ext cx="534" cy="44"/>
              </a:xfrm>
              <a:prstGeom prst="rect">
                <a:avLst/>
              </a:prstGeom>
              <a:solidFill>
                <a:srgbClr val="E7E7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Rectangle 9"/>
              <p:cNvSpPr>
                <a:spLocks noChangeArrowheads="1"/>
              </p:cNvSpPr>
              <p:nvPr/>
            </p:nvSpPr>
            <p:spPr bwMode="auto">
              <a:xfrm>
                <a:off x="3611" y="2341"/>
                <a:ext cx="534" cy="35"/>
              </a:xfrm>
              <a:prstGeom prst="rect">
                <a:avLst/>
              </a:prstGeom>
              <a:solidFill>
                <a:srgbClr val="E5E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Rectangle 10"/>
              <p:cNvSpPr>
                <a:spLocks noChangeArrowheads="1"/>
              </p:cNvSpPr>
              <p:nvPr/>
            </p:nvSpPr>
            <p:spPr bwMode="auto">
              <a:xfrm>
                <a:off x="3611" y="2376"/>
                <a:ext cx="534" cy="38"/>
              </a:xfrm>
              <a:prstGeom prst="rect">
                <a:avLst/>
              </a:prstGeom>
              <a:solidFill>
                <a:srgbClr val="E3E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Rectangle 11"/>
              <p:cNvSpPr>
                <a:spLocks noChangeArrowheads="1"/>
              </p:cNvSpPr>
              <p:nvPr/>
            </p:nvSpPr>
            <p:spPr bwMode="auto">
              <a:xfrm>
                <a:off x="3611" y="2414"/>
                <a:ext cx="534" cy="48"/>
              </a:xfrm>
              <a:prstGeom prst="rect">
                <a:avLst/>
              </a:prstGeom>
              <a:solidFill>
                <a:srgbClr val="E1E1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Rectangle 12"/>
              <p:cNvSpPr>
                <a:spLocks noChangeArrowheads="1"/>
              </p:cNvSpPr>
              <p:nvPr/>
            </p:nvSpPr>
            <p:spPr bwMode="auto">
              <a:xfrm>
                <a:off x="3611" y="2462"/>
                <a:ext cx="534" cy="38"/>
              </a:xfrm>
              <a:prstGeom prst="rect">
                <a:avLst/>
              </a:prstGeom>
              <a:solidFill>
                <a:srgbClr val="DFD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1" name="Rectangle 13"/>
              <p:cNvSpPr>
                <a:spLocks noChangeArrowheads="1"/>
              </p:cNvSpPr>
              <p:nvPr/>
            </p:nvSpPr>
            <p:spPr bwMode="auto">
              <a:xfrm>
                <a:off x="3611" y="2500"/>
                <a:ext cx="534" cy="36"/>
              </a:xfrm>
              <a:prstGeom prst="rect">
                <a:avLst/>
              </a:prstGeom>
              <a:solidFill>
                <a:srgbClr val="DDD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 name="Rectangle 14"/>
              <p:cNvSpPr>
                <a:spLocks noChangeArrowheads="1"/>
              </p:cNvSpPr>
              <p:nvPr/>
            </p:nvSpPr>
            <p:spPr bwMode="auto">
              <a:xfrm>
                <a:off x="3611" y="2536"/>
                <a:ext cx="534" cy="44"/>
              </a:xfrm>
              <a:prstGeom prst="rect">
                <a:avLst/>
              </a:prstGeom>
              <a:solidFill>
                <a:srgbClr val="DBD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Rectangle 15"/>
              <p:cNvSpPr>
                <a:spLocks noChangeArrowheads="1"/>
              </p:cNvSpPr>
              <p:nvPr/>
            </p:nvSpPr>
            <p:spPr bwMode="auto">
              <a:xfrm>
                <a:off x="3611" y="2580"/>
                <a:ext cx="534" cy="44"/>
              </a:xfrm>
              <a:prstGeom prst="rect">
                <a:avLst/>
              </a:prstGeom>
              <a:solidFill>
                <a:srgbClr val="D9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Rectangle 16"/>
              <p:cNvSpPr>
                <a:spLocks noChangeArrowheads="1"/>
              </p:cNvSpPr>
              <p:nvPr/>
            </p:nvSpPr>
            <p:spPr bwMode="auto">
              <a:xfrm>
                <a:off x="3611" y="2624"/>
                <a:ext cx="534" cy="36"/>
              </a:xfrm>
              <a:prstGeom prst="rect">
                <a:avLst/>
              </a:prstGeom>
              <a:solidFill>
                <a:srgbClr val="D7D7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Rectangle 17"/>
              <p:cNvSpPr>
                <a:spLocks noChangeArrowheads="1"/>
              </p:cNvSpPr>
              <p:nvPr/>
            </p:nvSpPr>
            <p:spPr bwMode="auto">
              <a:xfrm>
                <a:off x="3611" y="2660"/>
                <a:ext cx="534" cy="38"/>
              </a:xfrm>
              <a:prstGeom prst="rect">
                <a:avLst/>
              </a:prstGeom>
              <a:solidFill>
                <a:srgbClr val="D5D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Rectangle 18"/>
              <p:cNvSpPr>
                <a:spLocks noChangeArrowheads="1"/>
              </p:cNvSpPr>
              <p:nvPr/>
            </p:nvSpPr>
            <p:spPr bwMode="auto">
              <a:xfrm>
                <a:off x="3611" y="2698"/>
                <a:ext cx="534" cy="47"/>
              </a:xfrm>
              <a:prstGeom prst="rect">
                <a:avLst/>
              </a:prstGeom>
              <a:solidFill>
                <a:srgbClr val="D3D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Rectangle 19"/>
              <p:cNvSpPr>
                <a:spLocks noChangeArrowheads="1"/>
              </p:cNvSpPr>
              <p:nvPr/>
            </p:nvSpPr>
            <p:spPr bwMode="auto">
              <a:xfrm>
                <a:off x="3611" y="2745"/>
                <a:ext cx="534" cy="38"/>
              </a:xfrm>
              <a:prstGeom prst="rect">
                <a:avLst/>
              </a:prstGeom>
              <a:solidFill>
                <a:srgbClr val="D1D1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Rectangle 20"/>
              <p:cNvSpPr>
                <a:spLocks noChangeArrowheads="1"/>
              </p:cNvSpPr>
              <p:nvPr/>
            </p:nvSpPr>
            <p:spPr bwMode="auto">
              <a:xfrm>
                <a:off x="3611" y="2783"/>
                <a:ext cx="534" cy="36"/>
              </a:xfrm>
              <a:prstGeom prst="rect">
                <a:avLst/>
              </a:prstGeom>
              <a:solidFill>
                <a:srgbClr val="CFCF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Rectangle 21"/>
              <p:cNvSpPr>
                <a:spLocks noChangeArrowheads="1"/>
              </p:cNvSpPr>
              <p:nvPr/>
            </p:nvSpPr>
            <p:spPr bwMode="auto">
              <a:xfrm>
                <a:off x="3611" y="2819"/>
                <a:ext cx="534" cy="44"/>
              </a:xfrm>
              <a:prstGeom prst="rect">
                <a:avLst/>
              </a:prstGeom>
              <a:solidFill>
                <a:srgbClr val="C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Rectangle 22"/>
              <p:cNvSpPr>
                <a:spLocks noChangeArrowheads="1"/>
              </p:cNvSpPr>
              <p:nvPr/>
            </p:nvSpPr>
            <p:spPr bwMode="auto">
              <a:xfrm>
                <a:off x="3611" y="2863"/>
                <a:ext cx="534" cy="45"/>
              </a:xfrm>
              <a:prstGeom prst="rect">
                <a:avLst/>
              </a:prstGeom>
              <a:solidFill>
                <a:srgbClr val="CB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Rectangle 23"/>
              <p:cNvSpPr>
                <a:spLocks noChangeArrowheads="1"/>
              </p:cNvSpPr>
              <p:nvPr/>
            </p:nvSpPr>
            <p:spPr bwMode="auto">
              <a:xfrm>
                <a:off x="3611" y="2908"/>
                <a:ext cx="534" cy="35"/>
              </a:xfrm>
              <a:prstGeom prst="rect">
                <a:avLst/>
              </a:prstGeom>
              <a:solidFill>
                <a:srgbClr val="C9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Rectangle 24"/>
              <p:cNvSpPr>
                <a:spLocks noChangeArrowheads="1"/>
              </p:cNvSpPr>
              <p:nvPr/>
            </p:nvSpPr>
            <p:spPr bwMode="auto">
              <a:xfrm>
                <a:off x="3611" y="2943"/>
                <a:ext cx="534" cy="35"/>
              </a:xfrm>
              <a:prstGeom prst="rect">
                <a:avLst/>
              </a:prstGeom>
              <a:solidFill>
                <a:srgbClr val="C7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Rectangle 25"/>
              <p:cNvSpPr>
                <a:spLocks noChangeArrowheads="1"/>
              </p:cNvSpPr>
              <p:nvPr/>
            </p:nvSpPr>
            <p:spPr bwMode="auto">
              <a:xfrm>
                <a:off x="3611" y="2978"/>
                <a:ext cx="534" cy="36"/>
              </a:xfrm>
              <a:prstGeom prst="rect">
                <a:avLst/>
              </a:prstGeom>
              <a:solidFill>
                <a:srgbClr val="C5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Rectangle 26"/>
              <p:cNvSpPr>
                <a:spLocks noChangeArrowheads="1"/>
              </p:cNvSpPr>
              <p:nvPr/>
            </p:nvSpPr>
            <p:spPr bwMode="auto">
              <a:xfrm>
                <a:off x="3611" y="3014"/>
                <a:ext cx="534" cy="35"/>
              </a:xfrm>
              <a:prstGeom prst="rect">
                <a:avLst/>
              </a:prstGeom>
              <a:solidFill>
                <a:srgbClr val="C3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Rectangle 27"/>
              <p:cNvSpPr>
                <a:spLocks noChangeArrowheads="1"/>
              </p:cNvSpPr>
              <p:nvPr/>
            </p:nvSpPr>
            <p:spPr bwMode="auto">
              <a:xfrm>
                <a:off x="3611" y="3049"/>
                <a:ext cx="534" cy="35"/>
              </a:xfrm>
              <a:prstGeom prst="rect">
                <a:avLst/>
              </a:prstGeom>
              <a:solidFill>
                <a:srgbClr val="C1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Rectangle 28"/>
              <p:cNvSpPr>
                <a:spLocks noChangeArrowheads="1"/>
              </p:cNvSpPr>
              <p:nvPr/>
            </p:nvSpPr>
            <p:spPr bwMode="auto">
              <a:xfrm>
                <a:off x="3611" y="3084"/>
                <a:ext cx="534" cy="34"/>
              </a:xfrm>
              <a:prstGeom prst="rect">
                <a:avLst/>
              </a:prstGeom>
              <a:solidFill>
                <a:srgbClr val="BF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7" name="Rectangle 29"/>
              <p:cNvSpPr>
                <a:spLocks noChangeArrowheads="1"/>
              </p:cNvSpPr>
              <p:nvPr/>
            </p:nvSpPr>
            <p:spPr bwMode="auto">
              <a:xfrm>
                <a:off x="3611" y="3118"/>
                <a:ext cx="534" cy="28"/>
              </a:xfrm>
              <a:prstGeom prst="rect">
                <a:avLst/>
              </a:prstGeom>
              <a:solidFill>
                <a:srgbClr val="BD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8" name="Rectangle 30"/>
              <p:cNvSpPr>
                <a:spLocks noChangeArrowheads="1"/>
              </p:cNvSpPr>
              <p:nvPr/>
            </p:nvSpPr>
            <p:spPr bwMode="auto">
              <a:xfrm>
                <a:off x="3611" y="3146"/>
                <a:ext cx="534" cy="29"/>
              </a:xfrm>
              <a:prstGeom prst="rect">
                <a:avLst/>
              </a:prstGeom>
              <a:solidFill>
                <a:srgbClr val="BB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Rectangle 31"/>
              <p:cNvSpPr>
                <a:spLocks noChangeArrowheads="1"/>
              </p:cNvSpPr>
              <p:nvPr/>
            </p:nvSpPr>
            <p:spPr bwMode="auto">
              <a:xfrm>
                <a:off x="3611" y="3175"/>
                <a:ext cx="534" cy="34"/>
              </a:xfrm>
              <a:prstGeom prst="rect">
                <a:avLst/>
              </a:prstGeom>
              <a:solidFill>
                <a:srgbClr val="B9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Rectangle 32"/>
              <p:cNvSpPr>
                <a:spLocks noChangeArrowheads="1"/>
              </p:cNvSpPr>
              <p:nvPr/>
            </p:nvSpPr>
            <p:spPr bwMode="auto">
              <a:xfrm>
                <a:off x="3611" y="3209"/>
                <a:ext cx="534" cy="35"/>
              </a:xfrm>
              <a:prstGeom prst="rect">
                <a:avLst/>
              </a:prstGeom>
              <a:solidFill>
                <a:srgbClr val="B7B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Rectangle 33"/>
              <p:cNvSpPr>
                <a:spLocks noChangeArrowheads="1"/>
              </p:cNvSpPr>
              <p:nvPr/>
            </p:nvSpPr>
            <p:spPr bwMode="auto">
              <a:xfrm>
                <a:off x="3611" y="3244"/>
                <a:ext cx="534" cy="30"/>
              </a:xfrm>
              <a:prstGeom prst="rect">
                <a:avLst/>
              </a:prstGeom>
              <a:solidFill>
                <a:srgbClr val="B5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Rectangle 34"/>
              <p:cNvSpPr>
                <a:spLocks noChangeArrowheads="1"/>
              </p:cNvSpPr>
              <p:nvPr/>
            </p:nvSpPr>
            <p:spPr bwMode="auto">
              <a:xfrm>
                <a:off x="3611" y="3274"/>
                <a:ext cx="534" cy="28"/>
              </a:xfrm>
              <a:prstGeom prst="rect">
                <a:avLst/>
              </a:prstGeom>
              <a:solidFill>
                <a:srgbClr val="B3B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Rectangle 35"/>
              <p:cNvSpPr>
                <a:spLocks noChangeArrowheads="1"/>
              </p:cNvSpPr>
              <p:nvPr/>
            </p:nvSpPr>
            <p:spPr bwMode="auto">
              <a:xfrm>
                <a:off x="3611" y="3302"/>
                <a:ext cx="534" cy="30"/>
              </a:xfrm>
              <a:prstGeom prst="rect">
                <a:avLst/>
              </a:prstGeom>
              <a:solidFill>
                <a:srgbClr val="B1B1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Rectangle 36"/>
              <p:cNvSpPr>
                <a:spLocks noChangeArrowheads="1"/>
              </p:cNvSpPr>
              <p:nvPr/>
            </p:nvSpPr>
            <p:spPr bwMode="auto">
              <a:xfrm>
                <a:off x="3611" y="3332"/>
                <a:ext cx="534" cy="36"/>
              </a:xfrm>
              <a:prstGeom prst="rect">
                <a:avLst/>
              </a:prstGeom>
              <a:solidFill>
                <a:srgbClr val="AFA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Rectangle 37"/>
              <p:cNvSpPr>
                <a:spLocks noChangeArrowheads="1"/>
              </p:cNvSpPr>
              <p:nvPr/>
            </p:nvSpPr>
            <p:spPr bwMode="auto">
              <a:xfrm>
                <a:off x="3611" y="3368"/>
                <a:ext cx="534" cy="26"/>
              </a:xfrm>
              <a:prstGeom prst="rect">
                <a:avLst/>
              </a:prstGeom>
              <a:solidFill>
                <a:srgbClr val="ACA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Freeform 38"/>
              <p:cNvSpPr>
                <a:spLocks noEditPoints="1"/>
              </p:cNvSpPr>
              <p:nvPr/>
            </p:nvSpPr>
            <p:spPr bwMode="auto">
              <a:xfrm>
                <a:off x="3609" y="2259"/>
                <a:ext cx="538" cy="1137"/>
              </a:xfrm>
              <a:custGeom>
                <a:avLst/>
                <a:gdLst>
                  <a:gd name="T0" fmla="*/ 0 w 7144"/>
                  <a:gd name="T1" fmla="*/ 24 h 15088"/>
                  <a:gd name="T2" fmla="*/ 24 w 7144"/>
                  <a:gd name="T3" fmla="*/ 0 h 15088"/>
                  <a:gd name="T4" fmla="*/ 7120 w 7144"/>
                  <a:gd name="T5" fmla="*/ 0 h 15088"/>
                  <a:gd name="T6" fmla="*/ 7144 w 7144"/>
                  <a:gd name="T7" fmla="*/ 24 h 15088"/>
                  <a:gd name="T8" fmla="*/ 7144 w 7144"/>
                  <a:gd name="T9" fmla="*/ 15064 h 15088"/>
                  <a:gd name="T10" fmla="*/ 7120 w 7144"/>
                  <a:gd name="T11" fmla="*/ 15088 h 15088"/>
                  <a:gd name="T12" fmla="*/ 24 w 7144"/>
                  <a:gd name="T13" fmla="*/ 15088 h 15088"/>
                  <a:gd name="T14" fmla="*/ 0 w 7144"/>
                  <a:gd name="T15" fmla="*/ 15064 h 15088"/>
                  <a:gd name="T16" fmla="*/ 0 w 7144"/>
                  <a:gd name="T17" fmla="*/ 24 h 15088"/>
                  <a:gd name="T18" fmla="*/ 48 w 7144"/>
                  <a:gd name="T19" fmla="*/ 15064 h 15088"/>
                  <a:gd name="T20" fmla="*/ 24 w 7144"/>
                  <a:gd name="T21" fmla="*/ 15040 h 15088"/>
                  <a:gd name="T22" fmla="*/ 7120 w 7144"/>
                  <a:gd name="T23" fmla="*/ 15040 h 15088"/>
                  <a:gd name="T24" fmla="*/ 7096 w 7144"/>
                  <a:gd name="T25" fmla="*/ 15064 h 15088"/>
                  <a:gd name="T26" fmla="*/ 7096 w 7144"/>
                  <a:gd name="T27" fmla="*/ 24 h 15088"/>
                  <a:gd name="T28" fmla="*/ 7120 w 7144"/>
                  <a:gd name="T29" fmla="*/ 48 h 15088"/>
                  <a:gd name="T30" fmla="*/ 24 w 7144"/>
                  <a:gd name="T31" fmla="*/ 48 h 15088"/>
                  <a:gd name="T32" fmla="*/ 48 w 7144"/>
                  <a:gd name="T33" fmla="*/ 24 h 15088"/>
                  <a:gd name="T34" fmla="*/ 48 w 7144"/>
                  <a:gd name="T35" fmla="*/ 15064 h 1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4" h="15088">
                    <a:moveTo>
                      <a:pt x="0" y="24"/>
                    </a:moveTo>
                    <a:cubicBezTo>
                      <a:pt x="0" y="11"/>
                      <a:pt x="11" y="0"/>
                      <a:pt x="24" y="0"/>
                    </a:cubicBezTo>
                    <a:lnTo>
                      <a:pt x="7120" y="0"/>
                    </a:lnTo>
                    <a:cubicBezTo>
                      <a:pt x="7134" y="0"/>
                      <a:pt x="7144" y="11"/>
                      <a:pt x="7144" y="24"/>
                    </a:cubicBezTo>
                    <a:lnTo>
                      <a:pt x="7144" y="15064"/>
                    </a:lnTo>
                    <a:cubicBezTo>
                      <a:pt x="7144" y="15078"/>
                      <a:pt x="7134" y="15088"/>
                      <a:pt x="7120" y="15088"/>
                    </a:cubicBezTo>
                    <a:lnTo>
                      <a:pt x="24" y="15088"/>
                    </a:lnTo>
                    <a:cubicBezTo>
                      <a:pt x="11" y="15088"/>
                      <a:pt x="0" y="15078"/>
                      <a:pt x="0" y="15064"/>
                    </a:cubicBezTo>
                    <a:lnTo>
                      <a:pt x="0" y="24"/>
                    </a:lnTo>
                    <a:close/>
                    <a:moveTo>
                      <a:pt x="48" y="15064"/>
                    </a:moveTo>
                    <a:lnTo>
                      <a:pt x="24" y="15040"/>
                    </a:lnTo>
                    <a:lnTo>
                      <a:pt x="7120" y="15040"/>
                    </a:lnTo>
                    <a:lnTo>
                      <a:pt x="7096" y="15064"/>
                    </a:lnTo>
                    <a:lnTo>
                      <a:pt x="7096" y="24"/>
                    </a:lnTo>
                    <a:lnTo>
                      <a:pt x="7120" y="48"/>
                    </a:lnTo>
                    <a:lnTo>
                      <a:pt x="24" y="48"/>
                    </a:lnTo>
                    <a:lnTo>
                      <a:pt x="48" y="24"/>
                    </a:lnTo>
                    <a:lnTo>
                      <a:pt x="48" y="15064"/>
                    </a:lnTo>
                    <a:close/>
                  </a:path>
                </a:pathLst>
              </a:custGeom>
              <a:solidFill>
                <a:srgbClr val="292989"/>
              </a:solidFill>
              <a:ln w="0" cap="flat">
                <a:solidFill>
                  <a:srgbClr val="292989"/>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83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7"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1"/>
              <p:cNvSpPr>
                <a:spLocks noChangeArrowheads="1"/>
              </p:cNvSpPr>
              <p:nvPr/>
            </p:nvSpPr>
            <p:spPr bwMode="auto">
              <a:xfrm>
                <a:off x="4145" y="2261"/>
                <a:ext cx="534" cy="36"/>
              </a:xfrm>
              <a:prstGeom prst="rect">
                <a:avLst/>
              </a:prstGeom>
              <a:solidFill>
                <a:srgbClr val="E9E9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Rectangle 42"/>
              <p:cNvSpPr>
                <a:spLocks noChangeArrowheads="1"/>
              </p:cNvSpPr>
              <p:nvPr/>
            </p:nvSpPr>
            <p:spPr bwMode="auto">
              <a:xfrm>
                <a:off x="4145" y="2297"/>
                <a:ext cx="534" cy="44"/>
              </a:xfrm>
              <a:prstGeom prst="rect">
                <a:avLst/>
              </a:prstGeom>
              <a:solidFill>
                <a:srgbClr val="E7E7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Rectangle 43"/>
              <p:cNvSpPr>
                <a:spLocks noChangeArrowheads="1"/>
              </p:cNvSpPr>
              <p:nvPr/>
            </p:nvSpPr>
            <p:spPr bwMode="auto">
              <a:xfrm>
                <a:off x="4145" y="2341"/>
                <a:ext cx="534" cy="35"/>
              </a:xfrm>
              <a:prstGeom prst="rect">
                <a:avLst/>
              </a:prstGeom>
              <a:solidFill>
                <a:srgbClr val="E5E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Rectangle 44"/>
              <p:cNvSpPr>
                <a:spLocks noChangeArrowheads="1"/>
              </p:cNvSpPr>
              <p:nvPr/>
            </p:nvSpPr>
            <p:spPr bwMode="auto">
              <a:xfrm>
                <a:off x="4145" y="2376"/>
                <a:ext cx="534" cy="38"/>
              </a:xfrm>
              <a:prstGeom prst="rect">
                <a:avLst/>
              </a:prstGeom>
              <a:solidFill>
                <a:srgbClr val="E3E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Rectangle 45"/>
              <p:cNvSpPr>
                <a:spLocks noChangeArrowheads="1"/>
              </p:cNvSpPr>
              <p:nvPr/>
            </p:nvSpPr>
            <p:spPr bwMode="auto">
              <a:xfrm>
                <a:off x="4145" y="2414"/>
                <a:ext cx="534" cy="48"/>
              </a:xfrm>
              <a:prstGeom prst="rect">
                <a:avLst/>
              </a:prstGeom>
              <a:solidFill>
                <a:srgbClr val="E1E1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Rectangle 46"/>
              <p:cNvSpPr>
                <a:spLocks noChangeArrowheads="1"/>
              </p:cNvSpPr>
              <p:nvPr/>
            </p:nvSpPr>
            <p:spPr bwMode="auto">
              <a:xfrm>
                <a:off x="4145" y="2462"/>
                <a:ext cx="534" cy="38"/>
              </a:xfrm>
              <a:prstGeom prst="rect">
                <a:avLst/>
              </a:prstGeom>
              <a:solidFill>
                <a:srgbClr val="DFD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Rectangle 47"/>
              <p:cNvSpPr>
                <a:spLocks noChangeArrowheads="1"/>
              </p:cNvSpPr>
              <p:nvPr/>
            </p:nvSpPr>
            <p:spPr bwMode="auto">
              <a:xfrm>
                <a:off x="4145" y="2500"/>
                <a:ext cx="534" cy="36"/>
              </a:xfrm>
              <a:prstGeom prst="rect">
                <a:avLst/>
              </a:prstGeom>
              <a:solidFill>
                <a:srgbClr val="DDD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4" name="Rectangle 48"/>
              <p:cNvSpPr>
                <a:spLocks noChangeArrowheads="1"/>
              </p:cNvSpPr>
              <p:nvPr/>
            </p:nvSpPr>
            <p:spPr bwMode="auto">
              <a:xfrm>
                <a:off x="4145" y="2536"/>
                <a:ext cx="534" cy="44"/>
              </a:xfrm>
              <a:prstGeom prst="rect">
                <a:avLst/>
              </a:prstGeom>
              <a:solidFill>
                <a:srgbClr val="DBD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Rectangle 49"/>
              <p:cNvSpPr>
                <a:spLocks noChangeArrowheads="1"/>
              </p:cNvSpPr>
              <p:nvPr/>
            </p:nvSpPr>
            <p:spPr bwMode="auto">
              <a:xfrm>
                <a:off x="4145" y="2580"/>
                <a:ext cx="534" cy="44"/>
              </a:xfrm>
              <a:prstGeom prst="rect">
                <a:avLst/>
              </a:prstGeom>
              <a:solidFill>
                <a:srgbClr val="D9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Rectangle 50"/>
              <p:cNvSpPr>
                <a:spLocks noChangeArrowheads="1"/>
              </p:cNvSpPr>
              <p:nvPr/>
            </p:nvSpPr>
            <p:spPr bwMode="auto">
              <a:xfrm>
                <a:off x="4145" y="2624"/>
                <a:ext cx="534" cy="36"/>
              </a:xfrm>
              <a:prstGeom prst="rect">
                <a:avLst/>
              </a:prstGeom>
              <a:solidFill>
                <a:srgbClr val="D7D7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Rectangle 51"/>
              <p:cNvSpPr>
                <a:spLocks noChangeArrowheads="1"/>
              </p:cNvSpPr>
              <p:nvPr/>
            </p:nvSpPr>
            <p:spPr bwMode="auto">
              <a:xfrm>
                <a:off x="4145" y="2660"/>
                <a:ext cx="534" cy="38"/>
              </a:xfrm>
              <a:prstGeom prst="rect">
                <a:avLst/>
              </a:prstGeom>
              <a:solidFill>
                <a:srgbClr val="D5D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Rectangle 52"/>
              <p:cNvSpPr>
                <a:spLocks noChangeArrowheads="1"/>
              </p:cNvSpPr>
              <p:nvPr/>
            </p:nvSpPr>
            <p:spPr bwMode="auto">
              <a:xfrm>
                <a:off x="4145" y="2698"/>
                <a:ext cx="534" cy="47"/>
              </a:xfrm>
              <a:prstGeom prst="rect">
                <a:avLst/>
              </a:prstGeom>
              <a:solidFill>
                <a:srgbClr val="D3D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Rectangle 53"/>
              <p:cNvSpPr>
                <a:spLocks noChangeArrowheads="1"/>
              </p:cNvSpPr>
              <p:nvPr/>
            </p:nvSpPr>
            <p:spPr bwMode="auto">
              <a:xfrm>
                <a:off x="4145" y="2745"/>
                <a:ext cx="534" cy="38"/>
              </a:xfrm>
              <a:prstGeom prst="rect">
                <a:avLst/>
              </a:prstGeom>
              <a:solidFill>
                <a:srgbClr val="D1D1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0" name="Rectangle 54"/>
              <p:cNvSpPr>
                <a:spLocks noChangeArrowheads="1"/>
              </p:cNvSpPr>
              <p:nvPr/>
            </p:nvSpPr>
            <p:spPr bwMode="auto">
              <a:xfrm>
                <a:off x="4145" y="2783"/>
                <a:ext cx="534" cy="36"/>
              </a:xfrm>
              <a:prstGeom prst="rect">
                <a:avLst/>
              </a:prstGeom>
              <a:solidFill>
                <a:srgbClr val="CFCF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Rectangle 55"/>
              <p:cNvSpPr>
                <a:spLocks noChangeArrowheads="1"/>
              </p:cNvSpPr>
              <p:nvPr/>
            </p:nvSpPr>
            <p:spPr bwMode="auto">
              <a:xfrm>
                <a:off x="4145" y="2819"/>
                <a:ext cx="534" cy="44"/>
              </a:xfrm>
              <a:prstGeom prst="rect">
                <a:avLst/>
              </a:prstGeom>
              <a:solidFill>
                <a:srgbClr val="C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Rectangle 56"/>
              <p:cNvSpPr>
                <a:spLocks noChangeArrowheads="1"/>
              </p:cNvSpPr>
              <p:nvPr/>
            </p:nvSpPr>
            <p:spPr bwMode="auto">
              <a:xfrm>
                <a:off x="4145" y="2863"/>
                <a:ext cx="534" cy="45"/>
              </a:xfrm>
              <a:prstGeom prst="rect">
                <a:avLst/>
              </a:prstGeom>
              <a:solidFill>
                <a:srgbClr val="CB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Rectangle 57"/>
              <p:cNvSpPr>
                <a:spLocks noChangeArrowheads="1"/>
              </p:cNvSpPr>
              <p:nvPr/>
            </p:nvSpPr>
            <p:spPr bwMode="auto">
              <a:xfrm>
                <a:off x="4145" y="2908"/>
                <a:ext cx="534" cy="35"/>
              </a:xfrm>
              <a:prstGeom prst="rect">
                <a:avLst/>
              </a:prstGeom>
              <a:solidFill>
                <a:srgbClr val="C9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2" name="Rectangle 58"/>
              <p:cNvSpPr>
                <a:spLocks noChangeArrowheads="1"/>
              </p:cNvSpPr>
              <p:nvPr/>
            </p:nvSpPr>
            <p:spPr bwMode="auto">
              <a:xfrm>
                <a:off x="4145" y="2943"/>
                <a:ext cx="534" cy="35"/>
              </a:xfrm>
              <a:prstGeom prst="rect">
                <a:avLst/>
              </a:prstGeom>
              <a:solidFill>
                <a:srgbClr val="C7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3" name="Rectangle 59"/>
              <p:cNvSpPr>
                <a:spLocks noChangeArrowheads="1"/>
              </p:cNvSpPr>
              <p:nvPr/>
            </p:nvSpPr>
            <p:spPr bwMode="auto">
              <a:xfrm>
                <a:off x="4145" y="2978"/>
                <a:ext cx="534" cy="36"/>
              </a:xfrm>
              <a:prstGeom prst="rect">
                <a:avLst/>
              </a:prstGeom>
              <a:solidFill>
                <a:srgbClr val="C5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4" name="Rectangle 60"/>
              <p:cNvSpPr>
                <a:spLocks noChangeArrowheads="1"/>
              </p:cNvSpPr>
              <p:nvPr/>
            </p:nvSpPr>
            <p:spPr bwMode="auto">
              <a:xfrm>
                <a:off x="4145" y="3014"/>
                <a:ext cx="534" cy="35"/>
              </a:xfrm>
              <a:prstGeom prst="rect">
                <a:avLst/>
              </a:prstGeom>
              <a:solidFill>
                <a:srgbClr val="C3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5" name="Rectangle 61"/>
              <p:cNvSpPr>
                <a:spLocks noChangeArrowheads="1"/>
              </p:cNvSpPr>
              <p:nvPr/>
            </p:nvSpPr>
            <p:spPr bwMode="auto">
              <a:xfrm>
                <a:off x="4145" y="3049"/>
                <a:ext cx="534" cy="35"/>
              </a:xfrm>
              <a:prstGeom prst="rect">
                <a:avLst/>
              </a:prstGeom>
              <a:solidFill>
                <a:srgbClr val="C1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6" name="Rectangle 62"/>
              <p:cNvSpPr>
                <a:spLocks noChangeArrowheads="1"/>
              </p:cNvSpPr>
              <p:nvPr/>
            </p:nvSpPr>
            <p:spPr bwMode="auto">
              <a:xfrm>
                <a:off x="4145" y="3084"/>
                <a:ext cx="534" cy="34"/>
              </a:xfrm>
              <a:prstGeom prst="rect">
                <a:avLst/>
              </a:prstGeom>
              <a:solidFill>
                <a:srgbClr val="BF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9" name="Rectangle 63"/>
              <p:cNvSpPr>
                <a:spLocks noChangeArrowheads="1"/>
              </p:cNvSpPr>
              <p:nvPr/>
            </p:nvSpPr>
            <p:spPr bwMode="auto">
              <a:xfrm>
                <a:off x="4145" y="3118"/>
                <a:ext cx="534" cy="28"/>
              </a:xfrm>
              <a:prstGeom prst="rect">
                <a:avLst/>
              </a:prstGeom>
              <a:solidFill>
                <a:srgbClr val="BD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0" name="Rectangle 64"/>
              <p:cNvSpPr>
                <a:spLocks noChangeArrowheads="1"/>
              </p:cNvSpPr>
              <p:nvPr/>
            </p:nvSpPr>
            <p:spPr bwMode="auto">
              <a:xfrm>
                <a:off x="4145" y="3146"/>
                <a:ext cx="534" cy="29"/>
              </a:xfrm>
              <a:prstGeom prst="rect">
                <a:avLst/>
              </a:prstGeom>
              <a:solidFill>
                <a:srgbClr val="BB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1" name="Rectangle 65"/>
              <p:cNvSpPr>
                <a:spLocks noChangeArrowheads="1"/>
              </p:cNvSpPr>
              <p:nvPr/>
            </p:nvSpPr>
            <p:spPr bwMode="auto">
              <a:xfrm>
                <a:off x="4145" y="3175"/>
                <a:ext cx="534" cy="34"/>
              </a:xfrm>
              <a:prstGeom prst="rect">
                <a:avLst/>
              </a:prstGeom>
              <a:solidFill>
                <a:srgbClr val="B9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2" name="Rectangle 66"/>
              <p:cNvSpPr>
                <a:spLocks noChangeArrowheads="1"/>
              </p:cNvSpPr>
              <p:nvPr/>
            </p:nvSpPr>
            <p:spPr bwMode="auto">
              <a:xfrm>
                <a:off x="4145" y="3209"/>
                <a:ext cx="534" cy="35"/>
              </a:xfrm>
              <a:prstGeom prst="rect">
                <a:avLst/>
              </a:prstGeom>
              <a:solidFill>
                <a:srgbClr val="B7B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3" name="Rectangle 67"/>
              <p:cNvSpPr>
                <a:spLocks noChangeArrowheads="1"/>
              </p:cNvSpPr>
              <p:nvPr/>
            </p:nvSpPr>
            <p:spPr bwMode="auto">
              <a:xfrm>
                <a:off x="4145" y="3244"/>
                <a:ext cx="534" cy="30"/>
              </a:xfrm>
              <a:prstGeom prst="rect">
                <a:avLst/>
              </a:prstGeom>
              <a:solidFill>
                <a:srgbClr val="B5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4" name="Rectangle 68"/>
              <p:cNvSpPr>
                <a:spLocks noChangeArrowheads="1"/>
              </p:cNvSpPr>
              <p:nvPr/>
            </p:nvSpPr>
            <p:spPr bwMode="auto">
              <a:xfrm>
                <a:off x="4145" y="3274"/>
                <a:ext cx="534" cy="28"/>
              </a:xfrm>
              <a:prstGeom prst="rect">
                <a:avLst/>
              </a:prstGeom>
              <a:solidFill>
                <a:srgbClr val="B3B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5" name="Rectangle 69"/>
              <p:cNvSpPr>
                <a:spLocks noChangeArrowheads="1"/>
              </p:cNvSpPr>
              <p:nvPr/>
            </p:nvSpPr>
            <p:spPr bwMode="auto">
              <a:xfrm>
                <a:off x="4145" y="3302"/>
                <a:ext cx="534" cy="30"/>
              </a:xfrm>
              <a:prstGeom prst="rect">
                <a:avLst/>
              </a:prstGeom>
              <a:solidFill>
                <a:srgbClr val="B1B1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6" name="Rectangle 70"/>
              <p:cNvSpPr>
                <a:spLocks noChangeArrowheads="1"/>
              </p:cNvSpPr>
              <p:nvPr/>
            </p:nvSpPr>
            <p:spPr bwMode="auto">
              <a:xfrm>
                <a:off x="4145" y="3332"/>
                <a:ext cx="534" cy="36"/>
              </a:xfrm>
              <a:prstGeom prst="rect">
                <a:avLst/>
              </a:prstGeom>
              <a:solidFill>
                <a:srgbClr val="AFA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7" name="Rectangle 71"/>
              <p:cNvSpPr>
                <a:spLocks noChangeArrowheads="1"/>
              </p:cNvSpPr>
              <p:nvPr/>
            </p:nvSpPr>
            <p:spPr bwMode="auto">
              <a:xfrm>
                <a:off x="4145" y="3368"/>
                <a:ext cx="534" cy="26"/>
              </a:xfrm>
              <a:prstGeom prst="rect">
                <a:avLst/>
              </a:prstGeom>
              <a:solidFill>
                <a:srgbClr val="ACA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8" name="Freeform 72"/>
              <p:cNvSpPr>
                <a:spLocks noEditPoints="1"/>
              </p:cNvSpPr>
              <p:nvPr/>
            </p:nvSpPr>
            <p:spPr bwMode="auto">
              <a:xfrm>
                <a:off x="4143" y="2259"/>
                <a:ext cx="538" cy="1137"/>
              </a:xfrm>
              <a:custGeom>
                <a:avLst/>
                <a:gdLst>
                  <a:gd name="T0" fmla="*/ 0 w 7144"/>
                  <a:gd name="T1" fmla="*/ 24 h 15088"/>
                  <a:gd name="T2" fmla="*/ 24 w 7144"/>
                  <a:gd name="T3" fmla="*/ 0 h 15088"/>
                  <a:gd name="T4" fmla="*/ 7120 w 7144"/>
                  <a:gd name="T5" fmla="*/ 0 h 15088"/>
                  <a:gd name="T6" fmla="*/ 7144 w 7144"/>
                  <a:gd name="T7" fmla="*/ 24 h 15088"/>
                  <a:gd name="T8" fmla="*/ 7144 w 7144"/>
                  <a:gd name="T9" fmla="*/ 15064 h 15088"/>
                  <a:gd name="T10" fmla="*/ 7120 w 7144"/>
                  <a:gd name="T11" fmla="*/ 15088 h 15088"/>
                  <a:gd name="T12" fmla="*/ 24 w 7144"/>
                  <a:gd name="T13" fmla="*/ 15088 h 15088"/>
                  <a:gd name="T14" fmla="*/ 0 w 7144"/>
                  <a:gd name="T15" fmla="*/ 15064 h 15088"/>
                  <a:gd name="T16" fmla="*/ 0 w 7144"/>
                  <a:gd name="T17" fmla="*/ 24 h 15088"/>
                  <a:gd name="T18" fmla="*/ 48 w 7144"/>
                  <a:gd name="T19" fmla="*/ 15064 h 15088"/>
                  <a:gd name="T20" fmla="*/ 24 w 7144"/>
                  <a:gd name="T21" fmla="*/ 15040 h 15088"/>
                  <a:gd name="T22" fmla="*/ 7120 w 7144"/>
                  <a:gd name="T23" fmla="*/ 15040 h 15088"/>
                  <a:gd name="T24" fmla="*/ 7096 w 7144"/>
                  <a:gd name="T25" fmla="*/ 15064 h 15088"/>
                  <a:gd name="T26" fmla="*/ 7096 w 7144"/>
                  <a:gd name="T27" fmla="*/ 24 h 15088"/>
                  <a:gd name="T28" fmla="*/ 7120 w 7144"/>
                  <a:gd name="T29" fmla="*/ 48 h 15088"/>
                  <a:gd name="T30" fmla="*/ 24 w 7144"/>
                  <a:gd name="T31" fmla="*/ 48 h 15088"/>
                  <a:gd name="T32" fmla="*/ 48 w 7144"/>
                  <a:gd name="T33" fmla="*/ 24 h 15088"/>
                  <a:gd name="T34" fmla="*/ 48 w 7144"/>
                  <a:gd name="T35" fmla="*/ 15064 h 1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4" h="15088">
                    <a:moveTo>
                      <a:pt x="0" y="24"/>
                    </a:moveTo>
                    <a:cubicBezTo>
                      <a:pt x="0" y="11"/>
                      <a:pt x="11" y="0"/>
                      <a:pt x="24" y="0"/>
                    </a:cubicBezTo>
                    <a:lnTo>
                      <a:pt x="7120" y="0"/>
                    </a:lnTo>
                    <a:cubicBezTo>
                      <a:pt x="7134" y="0"/>
                      <a:pt x="7144" y="11"/>
                      <a:pt x="7144" y="24"/>
                    </a:cubicBezTo>
                    <a:lnTo>
                      <a:pt x="7144" y="15064"/>
                    </a:lnTo>
                    <a:cubicBezTo>
                      <a:pt x="7144" y="15078"/>
                      <a:pt x="7134" y="15088"/>
                      <a:pt x="7120" y="15088"/>
                    </a:cubicBezTo>
                    <a:lnTo>
                      <a:pt x="24" y="15088"/>
                    </a:lnTo>
                    <a:cubicBezTo>
                      <a:pt x="11" y="15088"/>
                      <a:pt x="0" y="15078"/>
                      <a:pt x="0" y="15064"/>
                    </a:cubicBezTo>
                    <a:lnTo>
                      <a:pt x="0" y="24"/>
                    </a:lnTo>
                    <a:close/>
                    <a:moveTo>
                      <a:pt x="48" y="15064"/>
                    </a:moveTo>
                    <a:lnTo>
                      <a:pt x="24" y="15040"/>
                    </a:lnTo>
                    <a:lnTo>
                      <a:pt x="7120" y="15040"/>
                    </a:lnTo>
                    <a:lnTo>
                      <a:pt x="7096" y="15064"/>
                    </a:lnTo>
                    <a:lnTo>
                      <a:pt x="7096" y="24"/>
                    </a:lnTo>
                    <a:lnTo>
                      <a:pt x="7120" y="48"/>
                    </a:lnTo>
                    <a:lnTo>
                      <a:pt x="24" y="48"/>
                    </a:lnTo>
                    <a:lnTo>
                      <a:pt x="48" y="24"/>
                    </a:lnTo>
                    <a:lnTo>
                      <a:pt x="48" y="15064"/>
                    </a:lnTo>
                    <a:close/>
                  </a:path>
                </a:pathLst>
              </a:custGeom>
              <a:solidFill>
                <a:srgbClr val="292989"/>
              </a:solidFill>
              <a:ln w="0" cap="flat">
                <a:solidFill>
                  <a:srgbClr val="292989"/>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09" name="Rectangle 73"/>
              <p:cNvSpPr>
                <a:spLocks noChangeArrowheads="1"/>
              </p:cNvSpPr>
              <p:nvPr/>
            </p:nvSpPr>
            <p:spPr bwMode="auto">
              <a:xfrm>
                <a:off x="4679" y="2261"/>
                <a:ext cx="534" cy="36"/>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0" name="Rectangle 74"/>
              <p:cNvSpPr>
                <a:spLocks noChangeArrowheads="1"/>
              </p:cNvSpPr>
              <p:nvPr/>
            </p:nvSpPr>
            <p:spPr bwMode="auto">
              <a:xfrm>
                <a:off x="4679" y="2297"/>
                <a:ext cx="534" cy="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1" name="Rectangle 75"/>
              <p:cNvSpPr>
                <a:spLocks noChangeArrowheads="1"/>
              </p:cNvSpPr>
              <p:nvPr/>
            </p:nvSpPr>
            <p:spPr bwMode="auto">
              <a:xfrm>
                <a:off x="4679" y="2344"/>
                <a:ext cx="534" cy="4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2" name="Rectangle 76"/>
              <p:cNvSpPr>
                <a:spLocks noChangeArrowheads="1"/>
              </p:cNvSpPr>
              <p:nvPr/>
            </p:nvSpPr>
            <p:spPr bwMode="auto">
              <a:xfrm>
                <a:off x="4679" y="2391"/>
                <a:ext cx="534" cy="65"/>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3" name="Rectangle 77"/>
              <p:cNvSpPr>
                <a:spLocks noChangeArrowheads="1"/>
              </p:cNvSpPr>
              <p:nvPr/>
            </p:nvSpPr>
            <p:spPr bwMode="auto">
              <a:xfrm>
                <a:off x="4679" y="2456"/>
                <a:ext cx="534" cy="5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4" name="Rectangle 78"/>
              <p:cNvSpPr>
                <a:spLocks noChangeArrowheads="1"/>
              </p:cNvSpPr>
              <p:nvPr/>
            </p:nvSpPr>
            <p:spPr bwMode="auto">
              <a:xfrm>
                <a:off x="4679" y="2509"/>
                <a:ext cx="534" cy="4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5" name="Rectangle 79"/>
              <p:cNvSpPr>
                <a:spLocks noChangeArrowheads="1"/>
              </p:cNvSpPr>
              <p:nvPr/>
            </p:nvSpPr>
            <p:spPr bwMode="auto">
              <a:xfrm>
                <a:off x="4679" y="2556"/>
                <a:ext cx="534" cy="4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6" name="Rectangle 80"/>
              <p:cNvSpPr>
                <a:spLocks noChangeArrowheads="1"/>
              </p:cNvSpPr>
              <p:nvPr/>
            </p:nvSpPr>
            <p:spPr bwMode="auto">
              <a:xfrm>
                <a:off x="4679" y="2603"/>
                <a:ext cx="534" cy="4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7" name="Rectangle 81"/>
              <p:cNvSpPr>
                <a:spLocks noChangeArrowheads="1"/>
              </p:cNvSpPr>
              <p:nvPr/>
            </p:nvSpPr>
            <p:spPr bwMode="auto">
              <a:xfrm>
                <a:off x="4679" y="2651"/>
                <a:ext cx="534" cy="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8" name="Rectangle 82"/>
              <p:cNvSpPr>
                <a:spLocks noChangeArrowheads="1"/>
              </p:cNvSpPr>
              <p:nvPr/>
            </p:nvSpPr>
            <p:spPr bwMode="auto">
              <a:xfrm>
                <a:off x="4679" y="2698"/>
                <a:ext cx="534" cy="4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9" name="Rectangle 83"/>
              <p:cNvSpPr>
                <a:spLocks noChangeArrowheads="1"/>
              </p:cNvSpPr>
              <p:nvPr/>
            </p:nvSpPr>
            <p:spPr bwMode="auto">
              <a:xfrm>
                <a:off x="4679" y="2745"/>
                <a:ext cx="534" cy="6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0" name="Rectangle 84"/>
              <p:cNvSpPr>
                <a:spLocks noChangeArrowheads="1"/>
              </p:cNvSpPr>
              <p:nvPr/>
            </p:nvSpPr>
            <p:spPr bwMode="auto">
              <a:xfrm>
                <a:off x="4679" y="2810"/>
                <a:ext cx="534" cy="53"/>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1" name="Rectangle 85"/>
              <p:cNvSpPr>
                <a:spLocks noChangeArrowheads="1"/>
              </p:cNvSpPr>
              <p:nvPr/>
            </p:nvSpPr>
            <p:spPr bwMode="auto">
              <a:xfrm>
                <a:off x="4679" y="2863"/>
                <a:ext cx="534" cy="4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2" name="Rectangle 86"/>
              <p:cNvSpPr>
                <a:spLocks noChangeArrowheads="1"/>
              </p:cNvSpPr>
              <p:nvPr/>
            </p:nvSpPr>
            <p:spPr bwMode="auto">
              <a:xfrm>
                <a:off x="4679" y="2910"/>
                <a:ext cx="534" cy="4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3" name="Rectangle 87"/>
              <p:cNvSpPr>
                <a:spLocks noChangeArrowheads="1"/>
              </p:cNvSpPr>
              <p:nvPr/>
            </p:nvSpPr>
            <p:spPr bwMode="auto">
              <a:xfrm>
                <a:off x="4679" y="2958"/>
                <a:ext cx="534" cy="4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4" name="Rectangle 88"/>
              <p:cNvSpPr>
                <a:spLocks noChangeArrowheads="1"/>
              </p:cNvSpPr>
              <p:nvPr/>
            </p:nvSpPr>
            <p:spPr bwMode="auto">
              <a:xfrm>
                <a:off x="4679" y="3005"/>
                <a:ext cx="534" cy="4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5" name="Rectangle 89"/>
              <p:cNvSpPr>
                <a:spLocks noChangeArrowheads="1"/>
              </p:cNvSpPr>
              <p:nvPr/>
            </p:nvSpPr>
            <p:spPr bwMode="auto">
              <a:xfrm>
                <a:off x="4679" y="3049"/>
                <a:ext cx="534" cy="3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6" name="Rectangle 90"/>
              <p:cNvSpPr>
                <a:spLocks noChangeArrowheads="1"/>
              </p:cNvSpPr>
              <p:nvPr/>
            </p:nvSpPr>
            <p:spPr bwMode="auto">
              <a:xfrm>
                <a:off x="4679" y="3084"/>
                <a:ext cx="534" cy="39"/>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7" name="Rectangle 91"/>
              <p:cNvSpPr>
                <a:spLocks noChangeArrowheads="1"/>
              </p:cNvSpPr>
              <p:nvPr/>
            </p:nvSpPr>
            <p:spPr bwMode="auto">
              <a:xfrm>
                <a:off x="4679" y="3123"/>
                <a:ext cx="534" cy="47"/>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8" name="Rectangle 92"/>
              <p:cNvSpPr>
                <a:spLocks noChangeArrowheads="1"/>
              </p:cNvSpPr>
              <p:nvPr/>
            </p:nvSpPr>
            <p:spPr bwMode="auto">
              <a:xfrm>
                <a:off x="4679" y="3170"/>
                <a:ext cx="534" cy="3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9" name="Rectangle 93"/>
              <p:cNvSpPr>
                <a:spLocks noChangeArrowheads="1"/>
              </p:cNvSpPr>
              <p:nvPr/>
            </p:nvSpPr>
            <p:spPr bwMode="auto">
              <a:xfrm>
                <a:off x="4679" y="3209"/>
                <a:ext cx="534" cy="35"/>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0" name="Rectangle 94"/>
              <p:cNvSpPr>
                <a:spLocks noChangeArrowheads="1"/>
              </p:cNvSpPr>
              <p:nvPr/>
            </p:nvSpPr>
            <p:spPr bwMode="auto">
              <a:xfrm>
                <a:off x="4679" y="3244"/>
                <a:ext cx="534" cy="44"/>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3" name="Rectangle 95"/>
              <p:cNvSpPr>
                <a:spLocks noChangeArrowheads="1"/>
              </p:cNvSpPr>
              <p:nvPr/>
            </p:nvSpPr>
            <p:spPr bwMode="auto">
              <a:xfrm>
                <a:off x="4679" y="3288"/>
                <a:ext cx="534" cy="4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4" name="Rectangle 96"/>
              <p:cNvSpPr>
                <a:spLocks noChangeArrowheads="1"/>
              </p:cNvSpPr>
              <p:nvPr/>
            </p:nvSpPr>
            <p:spPr bwMode="auto">
              <a:xfrm>
                <a:off x="4679" y="3332"/>
                <a:ext cx="534" cy="3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5" name="Rectangle 97"/>
              <p:cNvSpPr>
                <a:spLocks noChangeArrowheads="1"/>
              </p:cNvSpPr>
              <p:nvPr/>
            </p:nvSpPr>
            <p:spPr bwMode="auto">
              <a:xfrm>
                <a:off x="4679" y="3368"/>
                <a:ext cx="534" cy="2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6" name="Freeform 98"/>
              <p:cNvSpPr>
                <a:spLocks noEditPoints="1"/>
              </p:cNvSpPr>
              <p:nvPr/>
            </p:nvSpPr>
            <p:spPr bwMode="auto">
              <a:xfrm>
                <a:off x="4677" y="2259"/>
                <a:ext cx="538" cy="1137"/>
              </a:xfrm>
              <a:custGeom>
                <a:avLst/>
                <a:gdLst>
                  <a:gd name="T0" fmla="*/ 0 w 7144"/>
                  <a:gd name="T1" fmla="*/ 24 h 15088"/>
                  <a:gd name="T2" fmla="*/ 24 w 7144"/>
                  <a:gd name="T3" fmla="*/ 0 h 15088"/>
                  <a:gd name="T4" fmla="*/ 7120 w 7144"/>
                  <a:gd name="T5" fmla="*/ 0 h 15088"/>
                  <a:gd name="T6" fmla="*/ 7144 w 7144"/>
                  <a:gd name="T7" fmla="*/ 24 h 15088"/>
                  <a:gd name="T8" fmla="*/ 7144 w 7144"/>
                  <a:gd name="T9" fmla="*/ 15064 h 15088"/>
                  <a:gd name="T10" fmla="*/ 7120 w 7144"/>
                  <a:gd name="T11" fmla="*/ 15088 h 15088"/>
                  <a:gd name="T12" fmla="*/ 24 w 7144"/>
                  <a:gd name="T13" fmla="*/ 15088 h 15088"/>
                  <a:gd name="T14" fmla="*/ 0 w 7144"/>
                  <a:gd name="T15" fmla="*/ 15064 h 15088"/>
                  <a:gd name="T16" fmla="*/ 0 w 7144"/>
                  <a:gd name="T17" fmla="*/ 24 h 15088"/>
                  <a:gd name="T18" fmla="*/ 48 w 7144"/>
                  <a:gd name="T19" fmla="*/ 15064 h 15088"/>
                  <a:gd name="T20" fmla="*/ 24 w 7144"/>
                  <a:gd name="T21" fmla="*/ 15040 h 15088"/>
                  <a:gd name="T22" fmla="*/ 7120 w 7144"/>
                  <a:gd name="T23" fmla="*/ 15040 h 15088"/>
                  <a:gd name="T24" fmla="*/ 7096 w 7144"/>
                  <a:gd name="T25" fmla="*/ 15064 h 15088"/>
                  <a:gd name="T26" fmla="*/ 7096 w 7144"/>
                  <a:gd name="T27" fmla="*/ 24 h 15088"/>
                  <a:gd name="T28" fmla="*/ 7120 w 7144"/>
                  <a:gd name="T29" fmla="*/ 48 h 15088"/>
                  <a:gd name="T30" fmla="*/ 24 w 7144"/>
                  <a:gd name="T31" fmla="*/ 48 h 15088"/>
                  <a:gd name="T32" fmla="*/ 48 w 7144"/>
                  <a:gd name="T33" fmla="*/ 24 h 15088"/>
                  <a:gd name="T34" fmla="*/ 48 w 7144"/>
                  <a:gd name="T35" fmla="*/ 15064 h 1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4" h="15088">
                    <a:moveTo>
                      <a:pt x="0" y="24"/>
                    </a:moveTo>
                    <a:cubicBezTo>
                      <a:pt x="0" y="11"/>
                      <a:pt x="11" y="0"/>
                      <a:pt x="24" y="0"/>
                    </a:cubicBezTo>
                    <a:lnTo>
                      <a:pt x="7120" y="0"/>
                    </a:lnTo>
                    <a:cubicBezTo>
                      <a:pt x="7134" y="0"/>
                      <a:pt x="7144" y="11"/>
                      <a:pt x="7144" y="24"/>
                    </a:cubicBezTo>
                    <a:lnTo>
                      <a:pt x="7144" y="15064"/>
                    </a:lnTo>
                    <a:cubicBezTo>
                      <a:pt x="7144" y="15078"/>
                      <a:pt x="7134" y="15088"/>
                      <a:pt x="7120" y="15088"/>
                    </a:cubicBezTo>
                    <a:lnTo>
                      <a:pt x="24" y="15088"/>
                    </a:lnTo>
                    <a:cubicBezTo>
                      <a:pt x="11" y="15088"/>
                      <a:pt x="0" y="15078"/>
                      <a:pt x="0" y="15064"/>
                    </a:cubicBezTo>
                    <a:lnTo>
                      <a:pt x="0" y="24"/>
                    </a:lnTo>
                    <a:close/>
                    <a:moveTo>
                      <a:pt x="48" y="15064"/>
                    </a:moveTo>
                    <a:lnTo>
                      <a:pt x="24" y="15040"/>
                    </a:lnTo>
                    <a:lnTo>
                      <a:pt x="7120" y="15040"/>
                    </a:lnTo>
                    <a:lnTo>
                      <a:pt x="7096" y="15064"/>
                    </a:lnTo>
                    <a:lnTo>
                      <a:pt x="7096" y="24"/>
                    </a:lnTo>
                    <a:lnTo>
                      <a:pt x="7120" y="48"/>
                    </a:lnTo>
                    <a:lnTo>
                      <a:pt x="24" y="48"/>
                    </a:lnTo>
                    <a:lnTo>
                      <a:pt x="48" y="24"/>
                    </a:lnTo>
                    <a:lnTo>
                      <a:pt x="48" y="15064"/>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37" name="Rectangle 99"/>
              <p:cNvSpPr>
                <a:spLocks noChangeArrowheads="1"/>
              </p:cNvSpPr>
              <p:nvPr/>
            </p:nvSpPr>
            <p:spPr bwMode="auto">
              <a:xfrm>
                <a:off x="3077" y="2261"/>
                <a:ext cx="534" cy="36"/>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8" name="Rectangle 100"/>
              <p:cNvSpPr>
                <a:spLocks noChangeArrowheads="1"/>
              </p:cNvSpPr>
              <p:nvPr/>
            </p:nvSpPr>
            <p:spPr bwMode="auto">
              <a:xfrm>
                <a:off x="3077" y="2297"/>
                <a:ext cx="534" cy="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9" name="Rectangle 101"/>
              <p:cNvSpPr>
                <a:spLocks noChangeArrowheads="1"/>
              </p:cNvSpPr>
              <p:nvPr/>
            </p:nvSpPr>
            <p:spPr bwMode="auto">
              <a:xfrm>
                <a:off x="3077" y="2344"/>
                <a:ext cx="534" cy="4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0" name="Rectangle 102"/>
              <p:cNvSpPr>
                <a:spLocks noChangeArrowheads="1"/>
              </p:cNvSpPr>
              <p:nvPr/>
            </p:nvSpPr>
            <p:spPr bwMode="auto">
              <a:xfrm>
                <a:off x="3077" y="2391"/>
                <a:ext cx="534" cy="65"/>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1" name="Rectangle 103"/>
              <p:cNvSpPr>
                <a:spLocks noChangeArrowheads="1"/>
              </p:cNvSpPr>
              <p:nvPr/>
            </p:nvSpPr>
            <p:spPr bwMode="auto">
              <a:xfrm>
                <a:off x="3077" y="2456"/>
                <a:ext cx="534" cy="5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2" name="Rectangle 104"/>
              <p:cNvSpPr>
                <a:spLocks noChangeArrowheads="1"/>
              </p:cNvSpPr>
              <p:nvPr/>
            </p:nvSpPr>
            <p:spPr bwMode="auto">
              <a:xfrm>
                <a:off x="3077" y="2509"/>
                <a:ext cx="534" cy="4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3" name="Rectangle 105"/>
              <p:cNvSpPr>
                <a:spLocks noChangeArrowheads="1"/>
              </p:cNvSpPr>
              <p:nvPr/>
            </p:nvSpPr>
            <p:spPr bwMode="auto">
              <a:xfrm>
                <a:off x="3077" y="2556"/>
                <a:ext cx="534" cy="4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4" name="Rectangle 106"/>
              <p:cNvSpPr>
                <a:spLocks noChangeArrowheads="1"/>
              </p:cNvSpPr>
              <p:nvPr/>
            </p:nvSpPr>
            <p:spPr bwMode="auto">
              <a:xfrm>
                <a:off x="3077" y="2603"/>
                <a:ext cx="534" cy="4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5" name="Rectangle 107"/>
              <p:cNvSpPr>
                <a:spLocks noChangeArrowheads="1"/>
              </p:cNvSpPr>
              <p:nvPr/>
            </p:nvSpPr>
            <p:spPr bwMode="auto">
              <a:xfrm>
                <a:off x="3077" y="2651"/>
                <a:ext cx="534" cy="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6" name="Rectangle 108"/>
              <p:cNvSpPr>
                <a:spLocks noChangeArrowheads="1"/>
              </p:cNvSpPr>
              <p:nvPr/>
            </p:nvSpPr>
            <p:spPr bwMode="auto">
              <a:xfrm>
                <a:off x="3077" y="2698"/>
                <a:ext cx="534" cy="4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7" name="Rectangle 109"/>
              <p:cNvSpPr>
                <a:spLocks noChangeArrowheads="1"/>
              </p:cNvSpPr>
              <p:nvPr/>
            </p:nvSpPr>
            <p:spPr bwMode="auto">
              <a:xfrm>
                <a:off x="3077" y="2745"/>
                <a:ext cx="534" cy="6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8" name="Rectangle 110"/>
              <p:cNvSpPr>
                <a:spLocks noChangeArrowheads="1"/>
              </p:cNvSpPr>
              <p:nvPr/>
            </p:nvSpPr>
            <p:spPr bwMode="auto">
              <a:xfrm>
                <a:off x="3077" y="2810"/>
                <a:ext cx="534" cy="53"/>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9" name="Rectangle 111"/>
              <p:cNvSpPr>
                <a:spLocks noChangeArrowheads="1"/>
              </p:cNvSpPr>
              <p:nvPr/>
            </p:nvSpPr>
            <p:spPr bwMode="auto">
              <a:xfrm>
                <a:off x="3077" y="2863"/>
                <a:ext cx="534" cy="4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0" name="Rectangle 112"/>
              <p:cNvSpPr>
                <a:spLocks noChangeArrowheads="1"/>
              </p:cNvSpPr>
              <p:nvPr/>
            </p:nvSpPr>
            <p:spPr bwMode="auto">
              <a:xfrm>
                <a:off x="3077" y="2910"/>
                <a:ext cx="534" cy="4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1" name="Rectangle 113"/>
              <p:cNvSpPr>
                <a:spLocks noChangeArrowheads="1"/>
              </p:cNvSpPr>
              <p:nvPr/>
            </p:nvSpPr>
            <p:spPr bwMode="auto">
              <a:xfrm>
                <a:off x="3077" y="2958"/>
                <a:ext cx="534" cy="4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2" name="Rectangle 114"/>
              <p:cNvSpPr>
                <a:spLocks noChangeArrowheads="1"/>
              </p:cNvSpPr>
              <p:nvPr/>
            </p:nvSpPr>
            <p:spPr bwMode="auto">
              <a:xfrm>
                <a:off x="3077" y="3005"/>
                <a:ext cx="534" cy="4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3" name="Rectangle 115"/>
              <p:cNvSpPr>
                <a:spLocks noChangeArrowheads="1"/>
              </p:cNvSpPr>
              <p:nvPr/>
            </p:nvSpPr>
            <p:spPr bwMode="auto">
              <a:xfrm>
                <a:off x="3077" y="3049"/>
                <a:ext cx="534" cy="3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4" name="Rectangle 116"/>
              <p:cNvSpPr>
                <a:spLocks noChangeArrowheads="1"/>
              </p:cNvSpPr>
              <p:nvPr/>
            </p:nvSpPr>
            <p:spPr bwMode="auto">
              <a:xfrm>
                <a:off x="3077" y="3084"/>
                <a:ext cx="534" cy="39"/>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5" name="Rectangle 117"/>
              <p:cNvSpPr>
                <a:spLocks noChangeArrowheads="1"/>
              </p:cNvSpPr>
              <p:nvPr/>
            </p:nvSpPr>
            <p:spPr bwMode="auto">
              <a:xfrm>
                <a:off x="3077" y="3123"/>
                <a:ext cx="534" cy="47"/>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6" name="Rectangle 118"/>
              <p:cNvSpPr>
                <a:spLocks noChangeArrowheads="1"/>
              </p:cNvSpPr>
              <p:nvPr/>
            </p:nvSpPr>
            <p:spPr bwMode="auto">
              <a:xfrm>
                <a:off x="3077" y="3170"/>
                <a:ext cx="534" cy="3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7" name="Rectangle 119"/>
              <p:cNvSpPr>
                <a:spLocks noChangeArrowheads="1"/>
              </p:cNvSpPr>
              <p:nvPr/>
            </p:nvSpPr>
            <p:spPr bwMode="auto">
              <a:xfrm>
                <a:off x="3077" y="3209"/>
                <a:ext cx="534" cy="35"/>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8" name="Rectangle 120"/>
              <p:cNvSpPr>
                <a:spLocks noChangeArrowheads="1"/>
              </p:cNvSpPr>
              <p:nvPr/>
            </p:nvSpPr>
            <p:spPr bwMode="auto">
              <a:xfrm>
                <a:off x="3077" y="3244"/>
                <a:ext cx="534" cy="44"/>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9" name="Rectangle 121"/>
              <p:cNvSpPr>
                <a:spLocks noChangeArrowheads="1"/>
              </p:cNvSpPr>
              <p:nvPr/>
            </p:nvSpPr>
            <p:spPr bwMode="auto">
              <a:xfrm>
                <a:off x="3077" y="3288"/>
                <a:ext cx="534" cy="4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60" name="Rectangle 122"/>
              <p:cNvSpPr>
                <a:spLocks noChangeArrowheads="1"/>
              </p:cNvSpPr>
              <p:nvPr/>
            </p:nvSpPr>
            <p:spPr bwMode="auto">
              <a:xfrm>
                <a:off x="3077" y="3332"/>
                <a:ext cx="534" cy="3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61" name="Rectangle 123"/>
              <p:cNvSpPr>
                <a:spLocks noChangeArrowheads="1"/>
              </p:cNvSpPr>
              <p:nvPr/>
            </p:nvSpPr>
            <p:spPr bwMode="auto">
              <a:xfrm>
                <a:off x="3077" y="3368"/>
                <a:ext cx="534" cy="2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62" name="Freeform 124"/>
              <p:cNvSpPr>
                <a:spLocks noEditPoints="1"/>
              </p:cNvSpPr>
              <p:nvPr/>
            </p:nvSpPr>
            <p:spPr bwMode="auto">
              <a:xfrm>
                <a:off x="3075" y="2259"/>
                <a:ext cx="538" cy="1137"/>
              </a:xfrm>
              <a:custGeom>
                <a:avLst/>
                <a:gdLst>
                  <a:gd name="T0" fmla="*/ 0 w 14288"/>
                  <a:gd name="T1" fmla="*/ 48 h 30176"/>
                  <a:gd name="T2" fmla="*/ 48 w 14288"/>
                  <a:gd name="T3" fmla="*/ 0 h 30176"/>
                  <a:gd name="T4" fmla="*/ 14240 w 14288"/>
                  <a:gd name="T5" fmla="*/ 0 h 30176"/>
                  <a:gd name="T6" fmla="*/ 14288 w 14288"/>
                  <a:gd name="T7" fmla="*/ 48 h 30176"/>
                  <a:gd name="T8" fmla="*/ 14288 w 14288"/>
                  <a:gd name="T9" fmla="*/ 30128 h 30176"/>
                  <a:gd name="T10" fmla="*/ 14240 w 14288"/>
                  <a:gd name="T11" fmla="*/ 30176 h 30176"/>
                  <a:gd name="T12" fmla="*/ 48 w 14288"/>
                  <a:gd name="T13" fmla="*/ 30176 h 30176"/>
                  <a:gd name="T14" fmla="*/ 0 w 14288"/>
                  <a:gd name="T15" fmla="*/ 30128 h 30176"/>
                  <a:gd name="T16" fmla="*/ 0 w 14288"/>
                  <a:gd name="T17" fmla="*/ 48 h 30176"/>
                  <a:gd name="T18" fmla="*/ 96 w 14288"/>
                  <a:gd name="T19" fmla="*/ 30128 h 30176"/>
                  <a:gd name="T20" fmla="*/ 48 w 14288"/>
                  <a:gd name="T21" fmla="*/ 30080 h 30176"/>
                  <a:gd name="T22" fmla="*/ 14240 w 14288"/>
                  <a:gd name="T23" fmla="*/ 30080 h 30176"/>
                  <a:gd name="T24" fmla="*/ 14192 w 14288"/>
                  <a:gd name="T25" fmla="*/ 30128 h 30176"/>
                  <a:gd name="T26" fmla="*/ 14192 w 14288"/>
                  <a:gd name="T27" fmla="*/ 48 h 30176"/>
                  <a:gd name="T28" fmla="*/ 14240 w 14288"/>
                  <a:gd name="T29" fmla="*/ 96 h 30176"/>
                  <a:gd name="T30" fmla="*/ 48 w 14288"/>
                  <a:gd name="T31" fmla="*/ 96 h 30176"/>
                  <a:gd name="T32" fmla="*/ 96 w 14288"/>
                  <a:gd name="T33" fmla="*/ 48 h 30176"/>
                  <a:gd name="T34" fmla="*/ 96 w 14288"/>
                  <a:gd name="T35" fmla="*/ 30128 h 30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88" h="30176">
                    <a:moveTo>
                      <a:pt x="0" y="48"/>
                    </a:moveTo>
                    <a:cubicBezTo>
                      <a:pt x="0" y="22"/>
                      <a:pt x="22" y="0"/>
                      <a:pt x="48" y="0"/>
                    </a:cubicBezTo>
                    <a:lnTo>
                      <a:pt x="14240" y="0"/>
                    </a:lnTo>
                    <a:cubicBezTo>
                      <a:pt x="14267" y="0"/>
                      <a:pt x="14288" y="22"/>
                      <a:pt x="14288" y="48"/>
                    </a:cubicBezTo>
                    <a:lnTo>
                      <a:pt x="14288" y="30128"/>
                    </a:lnTo>
                    <a:cubicBezTo>
                      <a:pt x="14288" y="30155"/>
                      <a:pt x="14267" y="30176"/>
                      <a:pt x="14240" y="30176"/>
                    </a:cubicBezTo>
                    <a:lnTo>
                      <a:pt x="48" y="30176"/>
                    </a:lnTo>
                    <a:cubicBezTo>
                      <a:pt x="22" y="30176"/>
                      <a:pt x="0" y="30155"/>
                      <a:pt x="0" y="30128"/>
                    </a:cubicBezTo>
                    <a:lnTo>
                      <a:pt x="0" y="48"/>
                    </a:lnTo>
                    <a:close/>
                    <a:moveTo>
                      <a:pt x="96" y="30128"/>
                    </a:moveTo>
                    <a:lnTo>
                      <a:pt x="48" y="30080"/>
                    </a:lnTo>
                    <a:lnTo>
                      <a:pt x="14240" y="30080"/>
                    </a:lnTo>
                    <a:lnTo>
                      <a:pt x="14192" y="30128"/>
                    </a:lnTo>
                    <a:lnTo>
                      <a:pt x="14192" y="48"/>
                    </a:lnTo>
                    <a:lnTo>
                      <a:pt x="14240" y="96"/>
                    </a:lnTo>
                    <a:lnTo>
                      <a:pt x="48" y="96"/>
                    </a:lnTo>
                    <a:lnTo>
                      <a:pt x="96" y="48"/>
                    </a:lnTo>
                    <a:lnTo>
                      <a:pt x="96" y="30128"/>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17" name="Picture 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3341"/>
                <a:ext cx="257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18" name="Picture 1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0" y="3341"/>
                <a:ext cx="257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3" name="Freeform 127"/>
              <p:cNvSpPr>
                <a:spLocks noEditPoints="1"/>
              </p:cNvSpPr>
              <p:nvPr/>
            </p:nvSpPr>
            <p:spPr bwMode="auto">
              <a:xfrm>
                <a:off x="2896" y="3371"/>
                <a:ext cx="2499" cy="48"/>
              </a:xfrm>
              <a:custGeom>
                <a:avLst/>
                <a:gdLst>
                  <a:gd name="T0" fmla="*/ 0 w 16606"/>
                  <a:gd name="T1" fmla="*/ 123 h 315"/>
                  <a:gd name="T2" fmla="*/ 16539 w 16606"/>
                  <a:gd name="T3" fmla="*/ 123 h 315"/>
                  <a:gd name="T4" fmla="*/ 16539 w 16606"/>
                  <a:gd name="T5" fmla="*/ 191 h 315"/>
                  <a:gd name="T6" fmla="*/ 0 w 16606"/>
                  <a:gd name="T7" fmla="*/ 191 h 315"/>
                  <a:gd name="T8" fmla="*/ 0 w 16606"/>
                  <a:gd name="T9" fmla="*/ 123 h 315"/>
                  <a:gd name="T10" fmla="*/ 16352 w 16606"/>
                  <a:gd name="T11" fmla="*/ 9 h 315"/>
                  <a:gd name="T12" fmla="*/ 16606 w 16606"/>
                  <a:gd name="T13" fmla="*/ 157 h 315"/>
                  <a:gd name="T14" fmla="*/ 16352 w 16606"/>
                  <a:gd name="T15" fmla="*/ 306 h 315"/>
                  <a:gd name="T16" fmla="*/ 16305 w 16606"/>
                  <a:gd name="T17" fmla="*/ 294 h 315"/>
                  <a:gd name="T18" fmla="*/ 16317 w 16606"/>
                  <a:gd name="T19" fmla="*/ 247 h 315"/>
                  <a:gd name="T20" fmla="*/ 16521 w 16606"/>
                  <a:gd name="T21" fmla="*/ 128 h 315"/>
                  <a:gd name="T22" fmla="*/ 16521 w 16606"/>
                  <a:gd name="T23" fmla="*/ 187 h 315"/>
                  <a:gd name="T24" fmla="*/ 16317 w 16606"/>
                  <a:gd name="T25" fmla="*/ 68 h 315"/>
                  <a:gd name="T26" fmla="*/ 16305 w 16606"/>
                  <a:gd name="T27" fmla="*/ 21 h 315"/>
                  <a:gd name="T28" fmla="*/ 16352 w 16606"/>
                  <a:gd name="T29" fmla="*/ 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06" h="315">
                    <a:moveTo>
                      <a:pt x="0" y="123"/>
                    </a:moveTo>
                    <a:lnTo>
                      <a:pt x="16539" y="123"/>
                    </a:lnTo>
                    <a:lnTo>
                      <a:pt x="16539" y="191"/>
                    </a:lnTo>
                    <a:lnTo>
                      <a:pt x="0" y="191"/>
                    </a:lnTo>
                    <a:lnTo>
                      <a:pt x="0" y="123"/>
                    </a:lnTo>
                    <a:close/>
                    <a:moveTo>
                      <a:pt x="16352" y="9"/>
                    </a:moveTo>
                    <a:lnTo>
                      <a:pt x="16606" y="157"/>
                    </a:lnTo>
                    <a:lnTo>
                      <a:pt x="16352" y="306"/>
                    </a:lnTo>
                    <a:cubicBezTo>
                      <a:pt x="16335" y="315"/>
                      <a:pt x="16314" y="310"/>
                      <a:pt x="16305" y="294"/>
                    </a:cubicBezTo>
                    <a:cubicBezTo>
                      <a:pt x="16296" y="277"/>
                      <a:pt x="16301" y="257"/>
                      <a:pt x="16317" y="247"/>
                    </a:cubicBezTo>
                    <a:lnTo>
                      <a:pt x="16521" y="128"/>
                    </a:lnTo>
                    <a:lnTo>
                      <a:pt x="16521" y="187"/>
                    </a:lnTo>
                    <a:lnTo>
                      <a:pt x="16317" y="68"/>
                    </a:lnTo>
                    <a:cubicBezTo>
                      <a:pt x="16301" y="58"/>
                      <a:pt x="16296" y="38"/>
                      <a:pt x="16305" y="21"/>
                    </a:cubicBezTo>
                    <a:cubicBezTo>
                      <a:pt x="16314" y="5"/>
                      <a:pt x="16335" y="0"/>
                      <a:pt x="16352" y="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0" name="Picture 1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21" name="Picture 1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4" name="Freeform 130"/>
              <p:cNvSpPr>
                <a:spLocks noEditPoints="1"/>
              </p:cNvSpPr>
              <p:nvPr/>
            </p:nvSpPr>
            <p:spPr bwMode="auto">
              <a:xfrm>
                <a:off x="3006" y="2261"/>
                <a:ext cx="10" cy="1166"/>
              </a:xfrm>
              <a:custGeom>
                <a:avLst/>
                <a:gdLst>
                  <a:gd name="T0" fmla="*/ 10 w 10"/>
                  <a:gd name="T1" fmla="*/ 41 h 1166"/>
                  <a:gd name="T2" fmla="*/ 0 w 10"/>
                  <a:gd name="T3" fmla="*/ 0 h 1166"/>
                  <a:gd name="T4" fmla="*/ 10 w 10"/>
                  <a:gd name="T5" fmla="*/ 72 h 1166"/>
                  <a:gd name="T6" fmla="*/ 0 w 10"/>
                  <a:gd name="T7" fmla="*/ 113 h 1166"/>
                  <a:gd name="T8" fmla="*/ 10 w 10"/>
                  <a:gd name="T9" fmla="*/ 72 h 1166"/>
                  <a:gd name="T10" fmla="*/ 10 w 10"/>
                  <a:gd name="T11" fmla="*/ 185 h 1166"/>
                  <a:gd name="T12" fmla="*/ 0 w 10"/>
                  <a:gd name="T13" fmla="*/ 144 h 1166"/>
                  <a:gd name="T14" fmla="*/ 10 w 10"/>
                  <a:gd name="T15" fmla="*/ 216 h 1166"/>
                  <a:gd name="T16" fmla="*/ 0 w 10"/>
                  <a:gd name="T17" fmla="*/ 257 h 1166"/>
                  <a:gd name="T18" fmla="*/ 10 w 10"/>
                  <a:gd name="T19" fmla="*/ 216 h 1166"/>
                  <a:gd name="T20" fmla="*/ 10 w 10"/>
                  <a:gd name="T21" fmla="*/ 328 h 1166"/>
                  <a:gd name="T22" fmla="*/ 0 w 10"/>
                  <a:gd name="T23" fmla="*/ 287 h 1166"/>
                  <a:gd name="T24" fmla="*/ 10 w 10"/>
                  <a:gd name="T25" fmla="*/ 359 h 1166"/>
                  <a:gd name="T26" fmla="*/ 0 w 10"/>
                  <a:gd name="T27" fmla="*/ 400 h 1166"/>
                  <a:gd name="T28" fmla="*/ 10 w 10"/>
                  <a:gd name="T29" fmla="*/ 359 h 1166"/>
                  <a:gd name="T30" fmla="*/ 10 w 10"/>
                  <a:gd name="T31" fmla="*/ 472 h 1166"/>
                  <a:gd name="T32" fmla="*/ 0 w 10"/>
                  <a:gd name="T33" fmla="*/ 431 h 1166"/>
                  <a:gd name="T34" fmla="*/ 10 w 10"/>
                  <a:gd name="T35" fmla="*/ 503 h 1166"/>
                  <a:gd name="T36" fmla="*/ 0 w 10"/>
                  <a:gd name="T37" fmla="*/ 544 h 1166"/>
                  <a:gd name="T38" fmla="*/ 10 w 10"/>
                  <a:gd name="T39" fmla="*/ 503 h 1166"/>
                  <a:gd name="T40" fmla="*/ 10 w 10"/>
                  <a:gd name="T41" fmla="*/ 615 h 1166"/>
                  <a:gd name="T42" fmla="*/ 0 w 10"/>
                  <a:gd name="T43" fmla="*/ 574 h 1166"/>
                  <a:gd name="T44" fmla="*/ 10 w 10"/>
                  <a:gd name="T45" fmla="*/ 646 h 1166"/>
                  <a:gd name="T46" fmla="*/ 0 w 10"/>
                  <a:gd name="T47" fmla="*/ 687 h 1166"/>
                  <a:gd name="T48" fmla="*/ 10 w 10"/>
                  <a:gd name="T49" fmla="*/ 646 h 1166"/>
                  <a:gd name="T50" fmla="*/ 10 w 10"/>
                  <a:gd name="T51" fmla="*/ 759 h 1166"/>
                  <a:gd name="T52" fmla="*/ 0 w 10"/>
                  <a:gd name="T53" fmla="*/ 718 h 1166"/>
                  <a:gd name="T54" fmla="*/ 10 w 10"/>
                  <a:gd name="T55" fmla="*/ 790 h 1166"/>
                  <a:gd name="T56" fmla="*/ 0 w 10"/>
                  <a:gd name="T57" fmla="*/ 831 h 1166"/>
                  <a:gd name="T58" fmla="*/ 10 w 10"/>
                  <a:gd name="T59" fmla="*/ 790 h 1166"/>
                  <a:gd name="T60" fmla="*/ 10 w 10"/>
                  <a:gd name="T61" fmla="*/ 902 h 1166"/>
                  <a:gd name="T62" fmla="*/ 0 w 10"/>
                  <a:gd name="T63" fmla="*/ 861 h 1166"/>
                  <a:gd name="T64" fmla="*/ 10 w 10"/>
                  <a:gd name="T65" fmla="*/ 933 h 1166"/>
                  <a:gd name="T66" fmla="*/ 0 w 10"/>
                  <a:gd name="T67" fmla="*/ 974 h 1166"/>
                  <a:gd name="T68" fmla="*/ 10 w 10"/>
                  <a:gd name="T69" fmla="*/ 933 h 1166"/>
                  <a:gd name="T70" fmla="*/ 10 w 10"/>
                  <a:gd name="T71" fmla="*/ 1046 h 1166"/>
                  <a:gd name="T72" fmla="*/ 0 w 10"/>
                  <a:gd name="T73" fmla="*/ 1005 h 1166"/>
                  <a:gd name="T74" fmla="*/ 10 w 10"/>
                  <a:gd name="T75" fmla="*/ 1077 h 1166"/>
                  <a:gd name="T76" fmla="*/ 0 w 10"/>
                  <a:gd name="T77" fmla="*/ 1118 h 1166"/>
                  <a:gd name="T78" fmla="*/ 10 w 10"/>
                  <a:gd name="T79" fmla="*/ 1077 h 1166"/>
                  <a:gd name="T80" fmla="*/ 10 w 10"/>
                  <a:gd name="T81" fmla="*/ 1166 h 1166"/>
                  <a:gd name="T82" fmla="*/ 0 w 10"/>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 h="1166">
                    <a:moveTo>
                      <a:pt x="10" y="0"/>
                    </a:moveTo>
                    <a:lnTo>
                      <a:pt x="10" y="41"/>
                    </a:lnTo>
                    <a:lnTo>
                      <a:pt x="0" y="41"/>
                    </a:lnTo>
                    <a:lnTo>
                      <a:pt x="0" y="0"/>
                    </a:lnTo>
                    <a:lnTo>
                      <a:pt x="10" y="0"/>
                    </a:lnTo>
                    <a:close/>
                    <a:moveTo>
                      <a:pt x="10" y="72"/>
                    </a:moveTo>
                    <a:lnTo>
                      <a:pt x="10" y="113"/>
                    </a:lnTo>
                    <a:lnTo>
                      <a:pt x="0" y="113"/>
                    </a:lnTo>
                    <a:lnTo>
                      <a:pt x="0" y="72"/>
                    </a:lnTo>
                    <a:lnTo>
                      <a:pt x="10" y="72"/>
                    </a:lnTo>
                    <a:close/>
                    <a:moveTo>
                      <a:pt x="10" y="144"/>
                    </a:moveTo>
                    <a:lnTo>
                      <a:pt x="10" y="185"/>
                    </a:lnTo>
                    <a:lnTo>
                      <a:pt x="0" y="185"/>
                    </a:lnTo>
                    <a:lnTo>
                      <a:pt x="0" y="144"/>
                    </a:lnTo>
                    <a:lnTo>
                      <a:pt x="10" y="144"/>
                    </a:lnTo>
                    <a:close/>
                    <a:moveTo>
                      <a:pt x="10" y="216"/>
                    </a:moveTo>
                    <a:lnTo>
                      <a:pt x="10" y="257"/>
                    </a:lnTo>
                    <a:lnTo>
                      <a:pt x="0" y="257"/>
                    </a:lnTo>
                    <a:lnTo>
                      <a:pt x="0" y="216"/>
                    </a:lnTo>
                    <a:lnTo>
                      <a:pt x="10" y="216"/>
                    </a:lnTo>
                    <a:close/>
                    <a:moveTo>
                      <a:pt x="10" y="287"/>
                    </a:moveTo>
                    <a:lnTo>
                      <a:pt x="10" y="328"/>
                    </a:lnTo>
                    <a:lnTo>
                      <a:pt x="0" y="328"/>
                    </a:lnTo>
                    <a:lnTo>
                      <a:pt x="0" y="287"/>
                    </a:lnTo>
                    <a:lnTo>
                      <a:pt x="10" y="287"/>
                    </a:lnTo>
                    <a:close/>
                    <a:moveTo>
                      <a:pt x="10" y="359"/>
                    </a:moveTo>
                    <a:lnTo>
                      <a:pt x="10" y="400"/>
                    </a:lnTo>
                    <a:lnTo>
                      <a:pt x="0" y="400"/>
                    </a:lnTo>
                    <a:lnTo>
                      <a:pt x="0" y="359"/>
                    </a:lnTo>
                    <a:lnTo>
                      <a:pt x="10" y="359"/>
                    </a:lnTo>
                    <a:close/>
                    <a:moveTo>
                      <a:pt x="10" y="431"/>
                    </a:moveTo>
                    <a:lnTo>
                      <a:pt x="10" y="472"/>
                    </a:lnTo>
                    <a:lnTo>
                      <a:pt x="0" y="472"/>
                    </a:lnTo>
                    <a:lnTo>
                      <a:pt x="0" y="431"/>
                    </a:lnTo>
                    <a:lnTo>
                      <a:pt x="10" y="431"/>
                    </a:lnTo>
                    <a:close/>
                    <a:moveTo>
                      <a:pt x="10" y="503"/>
                    </a:moveTo>
                    <a:lnTo>
                      <a:pt x="10" y="544"/>
                    </a:lnTo>
                    <a:lnTo>
                      <a:pt x="0" y="544"/>
                    </a:lnTo>
                    <a:lnTo>
                      <a:pt x="0" y="503"/>
                    </a:lnTo>
                    <a:lnTo>
                      <a:pt x="10" y="503"/>
                    </a:lnTo>
                    <a:close/>
                    <a:moveTo>
                      <a:pt x="10" y="574"/>
                    </a:moveTo>
                    <a:lnTo>
                      <a:pt x="10" y="615"/>
                    </a:lnTo>
                    <a:lnTo>
                      <a:pt x="0" y="615"/>
                    </a:lnTo>
                    <a:lnTo>
                      <a:pt x="0" y="574"/>
                    </a:lnTo>
                    <a:lnTo>
                      <a:pt x="10" y="574"/>
                    </a:lnTo>
                    <a:close/>
                    <a:moveTo>
                      <a:pt x="10" y="646"/>
                    </a:moveTo>
                    <a:lnTo>
                      <a:pt x="10" y="687"/>
                    </a:lnTo>
                    <a:lnTo>
                      <a:pt x="0" y="687"/>
                    </a:lnTo>
                    <a:lnTo>
                      <a:pt x="0" y="646"/>
                    </a:lnTo>
                    <a:lnTo>
                      <a:pt x="10" y="646"/>
                    </a:lnTo>
                    <a:close/>
                    <a:moveTo>
                      <a:pt x="10" y="718"/>
                    </a:moveTo>
                    <a:lnTo>
                      <a:pt x="10" y="759"/>
                    </a:lnTo>
                    <a:lnTo>
                      <a:pt x="0" y="759"/>
                    </a:lnTo>
                    <a:lnTo>
                      <a:pt x="0" y="718"/>
                    </a:lnTo>
                    <a:lnTo>
                      <a:pt x="10" y="718"/>
                    </a:lnTo>
                    <a:close/>
                    <a:moveTo>
                      <a:pt x="10" y="790"/>
                    </a:moveTo>
                    <a:lnTo>
                      <a:pt x="10" y="831"/>
                    </a:lnTo>
                    <a:lnTo>
                      <a:pt x="0" y="831"/>
                    </a:lnTo>
                    <a:lnTo>
                      <a:pt x="0" y="790"/>
                    </a:lnTo>
                    <a:lnTo>
                      <a:pt x="10" y="790"/>
                    </a:lnTo>
                    <a:close/>
                    <a:moveTo>
                      <a:pt x="10" y="861"/>
                    </a:moveTo>
                    <a:lnTo>
                      <a:pt x="10" y="902"/>
                    </a:lnTo>
                    <a:lnTo>
                      <a:pt x="0" y="902"/>
                    </a:lnTo>
                    <a:lnTo>
                      <a:pt x="0" y="861"/>
                    </a:lnTo>
                    <a:lnTo>
                      <a:pt x="10" y="861"/>
                    </a:lnTo>
                    <a:close/>
                    <a:moveTo>
                      <a:pt x="10" y="933"/>
                    </a:moveTo>
                    <a:lnTo>
                      <a:pt x="10" y="974"/>
                    </a:lnTo>
                    <a:lnTo>
                      <a:pt x="0" y="974"/>
                    </a:lnTo>
                    <a:lnTo>
                      <a:pt x="0" y="933"/>
                    </a:lnTo>
                    <a:lnTo>
                      <a:pt x="10" y="933"/>
                    </a:lnTo>
                    <a:close/>
                    <a:moveTo>
                      <a:pt x="10" y="1005"/>
                    </a:moveTo>
                    <a:lnTo>
                      <a:pt x="10" y="1046"/>
                    </a:lnTo>
                    <a:lnTo>
                      <a:pt x="0" y="1046"/>
                    </a:lnTo>
                    <a:lnTo>
                      <a:pt x="0" y="1005"/>
                    </a:lnTo>
                    <a:lnTo>
                      <a:pt x="10" y="1005"/>
                    </a:lnTo>
                    <a:close/>
                    <a:moveTo>
                      <a:pt x="10" y="1077"/>
                    </a:moveTo>
                    <a:lnTo>
                      <a:pt x="10" y="1118"/>
                    </a:lnTo>
                    <a:lnTo>
                      <a:pt x="0" y="1118"/>
                    </a:lnTo>
                    <a:lnTo>
                      <a:pt x="0" y="1077"/>
                    </a:lnTo>
                    <a:lnTo>
                      <a:pt x="10" y="1077"/>
                    </a:lnTo>
                    <a:close/>
                    <a:moveTo>
                      <a:pt x="10" y="1148"/>
                    </a:moveTo>
                    <a:lnTo>
                      <a:pt x="10" y="1166"/>
                    </a:lnTo>
                    <a:lnTo>
                      <a:pt x="0" y="1166"/>
                    </a:lnTo>
                    <a:lnTo>
                      <a:pt x="0" y="1148"/>
                    </a:lnTo>
                    <a:lnTo>
                      <a:pt x="10"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3" name="Picture 1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56"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24" name="Picture 1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6"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5" name="Freeform 133"/>
              <p:cNvSpPr>
                <a:spLocks noEditPoints="1"/>
              </p:cNvSpPr>
              <p:nvPr/>
            </p:nvSpPr>
            <p:spPr bwMode="auto">
              <a:xfrm>
                <a:off x="3072"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6" name="Picture 1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27" name="Picture 1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6" name="Freeform 136"/>
              <p:cNvSpPr>
                <a:spLocks noEditPoints="1"/>
              </p:cNvSpPr>
              <p:nvPr/>
            </p:nvSpPr>
            <p:spPr bwMode="auto">
              <a:xfrm>
                <a:off x="3606"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9" name="Picture 13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24"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0" name="Picture 1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24"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7" name="Freeform 139"/>
              <p:cNvSpPr>
                <a:spLocks noEditPoints="1"/>
              </p:cNvSpPr>
              <p:nvPr/>
            </p:nvSpPr>
            <p:spPr bwMode="auto">
              <a:xfrm>
                <a:off x="4140"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32" name="Picture 1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58"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3" name="Picture 14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58"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8" name="Freeform 142"/>
              <p:cNvSpPr>
                <a:spLocks noEditPoints="1"/>
              </p:cNvSpPr>
              <p:nvPr/>
            </p:nvSpPr>
            <p:spPr bwMode="auto">
              <a:xfrm>
                <a:off x="4674"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35" name="Picture 1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92"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6" name="Picture 14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92"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9" name="Freeform 145"/>
              <p:cNvSpPr>
                <a:spLocks noEditPoints="1"/>
              </p:cNvSpPr>
              <p:nvPr/>
            </p:nvSpPr>
            <p:spPr bwMode="auto">
              <a:xfrm>
                <a:off x="5208"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38" name="Picture 14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45"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9" name="Picture 14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5"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70" name="Freeform 148"/>
              <p:cNvSpPr>
                <a:spLocks noEditPoints="1"/>
              </p:cNvSpPr>
              <p:nvPr/>
            </p:nvSpPr>
            <p:spPr bwMode="auto">
              <a:xfrm>
                <a:off x="5261"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71" name="Rectangle 149"/>
              <p:cNvSpPr>
                <a:spLocks noChangeArrowheads="1"/>
              </p:cNvSpPr>
              <p:nvPr/>
            </p:nvSpPr>
            <p:spPr bwMode="auto">
              <a:xfrm>
                <a:off x="2880"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굴림" pitchFamily="50" charset="-127"/>
                    <a:cs typeface="굴림" pitchFamily="50" charset="-127"/>
                  </a:rPr>
                  <a:t>57.00</a:t>
                </a:r>
                <a:endParaRPr kumimoji="1" lang="ko-KR" altLang="ko-KR" sz="800" b="0" i="0" u="none" strike="noStrike" cap="none" normalizeH="0" baseline="0" dirty="0" smtClean="0">
                  <a:ln>
                    <a:noFill/>
                  </a:ln>
                  <a:solidFill>
                    <a:schemeClr val="tx1"/>
                  </a:solidFill>
                  <a:effectLst/>
                  <a:ea typeface="굴림" pitchFamily="50" charset="-127"/>
                  <a:cs typeface="굴림" pitchFamily="50" charset="-127"/>
                </a:endParaRPr>
              </a:p>
            </p:txBody>
          </p:sp>
          <p:sp>
            <p:nvSpPr>
              <p:cNvPr id="33872" name="Rectangle 150"/>
              <p:cNvSpPr>
                <a:spLocks noChangeArrowheads="1"/>
              </p:cNvSpPr>
              <p:nvPr/>
            </p:nvSpPr>
            <p:spPr bwMode="auto">
              <a:xfrm>
                <a:off x="3057"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57.24</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3" name="Rectangle 151"/>
              <p:cNvSpPr>
                <a:spLocks noChangeArrowheads="1"/>
              </p:cNvSpPr>
              <p:nvPr/>
            </p:nvSpPr>
            <p:spPr bwMode="auto">
              <a:xfrm>
                <a:off x="3591"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59.40</a:t>
                </a:r>
                <a:endParaRPr kumimoji="1" lang="ko-KR" altLang="ko-KR" sz="800" b="0" i="0" u="none" strike="noStrike" cap="none" normalizeH="0" baseline="0" smtClean="0">
                  <a:ln>
                    <a:noFill/>
                  </a:ln>
                  <a:solidFill>
                    <a:schemeClr val="tx1"/>
                  </a:solidFill>
                  <a:effectLst/>
                  <a:cs typeface="굴림" pitchFamily="50" charset="-127"/>
                </a:endParaRPr>
              </a:p>
            </p:txBody>
          </p:sp>
          <p:sp>
            <p:nvSpPr>
              <p:cNvPr id="33874" name="Rectangle 152"/>
              <p:cNvSpPr>
                <a:spLocks noChangeArrowheads="1"/>
              </p:cNvSpPr>
              <p:nvPr/>
            </p:nvSpPr>
            <p:spPr bwMode="auto">
              <a:xfrm>
                <a:off x="4125"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61.56</a:t>
                </a:r>
                <a:endParaRPr kumimoji="1" lang="ko-KR" altLang="ko-KR" sz="800" b="0" i="0" u="none" strike="noStrike" cap="none" normalizeH="0" baseline="0" smtClean="0">
                  <a:ln>
                    <a:noFill/>
                  </a:ln>
                  <a:solidFill>
                    <a:schemeClr val="tx1"/>
                  </a:solidFill>
                  <a:effectLst/>
                  <a:cs typeface="굴림" pitchFamily="50" charset="-127"/>
                </a:endParaRPr>
              </a:p>
            </p:txBody>
          </p:sp>
          <p:sp>
            <p:nvSpPr>
              <p:cNvPr id="33875" name="Rectangle 153"/>
              <p:cNvSpPr>
                <a:spLocks noChangeArrowheads="1"/>
              </p:cNvSpPr>
              <p:nvPr/>
            </p:nvSpPr>
            <p:spPr bwMode="auto">
              <a:xfrm>
                <a:off x="4659"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63.72</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6" name="Rectangle 154"/>
              <p:cNvSpPr>
                <a:spLocks noChangeArrowheads="1"/>
              </p:cNvSpPr>
              <p:nvPr/>
            </p:nvSpPr>
            <p:spPr bwMode="auto">
              <a:xfrm>
                <a:off x="5103"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65.88</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7" name="Rectangle 155"/>
              <p:cNvSpPr>
                <a:spLocks noChangeArrowheads="1"/>
              </p:cNvSpPr>
              <p:nvPr/>
            </p:nvSpPr>
            <p:spPr bwMode="auto">
              <a:xfrm>
                <a:off x="5278" y="3430"/>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66.00</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8" name="Rectangle 156"/>
              <p:cNvSpPr>
                <a:spLocks noChangeArrowheads="1"/>
              </p:cNvSpPr>
              <p:nvPr/>
            </p:nvSpPr>
            <p:spPr bwMode="auto">
              <a:xfrm>
                <a:off x="4921" y="3488"/>
                <a:ext cx="2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Frequency</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9" name="Rectangle 157"/>
              <p:cNvSpPr>
                <a:spLocks noChangeArrowheads="1"/>
              </p:cNvSpPr>
              <p:nvPr/>
            </p:nvSpPr>
            <p:spPr bwMode="auto">
              <a:xfrm>
                <a:off x="5239" y="3502"/>
                <a:ext cx="16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0" i="0" u="none" strike="noStrike" cap="none" normalizeH="0" baseline="0" dirty="0" smtClean="0">
                    <a:ln>
                      <a:noFill/>
                    </a:ln>
                    <a:solidFill>
                      <a:srgbClr val="000000"/>
                    </a:solidFill>
                    <a:effectLst/>
                    <a:latin typeface="HGP酳ﾊﾇ?????UB" charset="-128"/>
                    <a:ea typeface="HGP酳ﾊﾇ?????UB" charset="-128"/>
                    <a:cs typeface="굴림" pitchFamily="50" charset="-127"/>
                  </a:rPr>
                  <a:t>[GHz]</a:t>
                </a: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33880" name="Rectangle 158"/>
              <p:cNvSpPr>
                <a:spLocks noChangeArrowheads="1"/>
              </p:cNvSpPr>
              <p:nvPr/>
            </p:nvSpPr>
            <p:spPr bwMode="auto">
              <a:xfrm>
                <a:off x="3211" y="2312"/>
                <a:ext cx="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1</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81" name="Rectangle 159"/>
              <p:cNvSpPr>
                <a:spLocks noChangeArrowheads="1"/>
              </p:cNvSpPr>
              <p:nvPr/>
            </p:nvSpPr>
            <p:spPr bwMode="auto">
              <a:xfrm>
                <a:off x="3745" y="2312"/>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2</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82" name="Rectangle 160"/>
              <p:cNvSpPr>
                <a:spLocks noChangeArrowheads="1"/>
              </p:cNvSpPr>
              <p:nvPr/>
            </p:nvSpPr>
            <p:spPr bwMode="auto">
              <a:xfrm>
                <a:off x="4279" y="2312"/>
                <a:ext cx="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3</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83" name="Rectangle 161"/>
              <p:cNvSpPr>
                <a:spLocks noChangeArrowheads="1"/>
              </p:cNvSpPr>
              <p:nvPr/>
            </p:nvSpPr>
            <p:spPr bwMode="auto">
              <a:xfrm>
                <a:off x="4813" y="2312"/>
                <a:ext cx="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4</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54" name="Picture 16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5" name="Picture 16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2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4" name="Rectangle 164"/>
              <p:cNvSpPr>
                <a:spLocks noChangeArrowheads="1"/>
              </p:cNvSpPr>
              <p:nvPr/>
            </p:nvSpPr>
            <p:spPr bwMode="auto">
              <a:xfrm>
                <a:off x="3337"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57" name="Picture 16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57" y="3367"/>
                <a:ext cx="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8" name="Picture 16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57" y="3367"/>
                <a:ext cx="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5" name="Rectangle 167"/>
              <p:cNvSpPr>
                <a:spLocks noChangeArrowheads="1"/>
              </p:cNvSpPr>
              <p:nvPr/>
            </p:nvSpPr>
            <p:spPr bwMode="auto">
              <a:xfrm>
                <a:off x="3873"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60" name="Picture 16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9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61" name="Picture 16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39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6" name="Rectangle 170"/>
              <p:cNvSpPr>
                <a:spLocks noChangeArrowheads="1"/>
              </p:cNvSpPr>
              <p:nvPr/>
            </p:nvSpPr>
            <p:spPr bwMode="auto">
              <a:xfrm>
                <a:off x="4407"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63" name="Picture 17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23"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64" name="Picture 17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923"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7" name="Rectangle 173"/>
              <p:cNvSpPr>
                <a:spLocks noChangeArrowheads="1"/>
              </p:cNvSpPr>
              <p:nvPr/>
            </p:nvSpPr>
            <p:spPr bwMode="auto">
              <a:xfrm>
                <a:off x="4939"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88" name="Rectangle 174"/>
              <p:cNvSpPr>
                <a:spLocks noChangeArrowheads="1"/>
              </p:cNvSpPr>
              <p:nvPr/>
            </p:nvSpPr>
            <p:spPr bwMode="auto">
              <a:xfrm>
                <a:off x="3321"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58.32</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89" name="Rectangle 175"/>
              <p:cNvSpPr>
                <a:spLocks noChangeArrowheads="1"/>
              </p:cNvSpPr>
              <p:nvPr/>
            </p:nvSpPr>
            <p:spPr bwMode="auto">
              <a:xfrm>
                <a:off x="3858"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60.48</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90" name="Rectangle 176"/>
              <p:cNvSpPr>
                <a:spLocks noChangeArrowheads="1"/>
              </p:cNvSpPr>
              <p:nvPr/>
            </p:nvSpPr>
            <p:spPr bwMode="auto">
              <a:xfrm>
                <a:off x="4392"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62.64</a:t>
                </a:r>
                <a:endParaRPr kumimoji="1" lang="ko-KR" altLang="ko-KR" sz="800" b="0" i="0" u="none" strike="noStrike" cap="none" normalizeH="0" baseline="0" smtClean="0">
                  <a:ln>
                    <a:noFill/>
                  </a:ln>
                  <a:solidFill>
                    <a:schemeClr val="tx1"/>
                  </a:solidFill>
                  <a:effectLst/>
                  <a:cs typeface="굴림" pitchFamily="50" charset="-127"/>
                </a:endParaRPr>
              </a:p>
            </p:txBody>
          </p:sp>
          <p:sp>
            <p:nvSpPr>
              <p:cNvPr id="33891" name="Rectangle 177"/>
              <p:cNvSpPr>
                <a:spLocks noChangeArrowheads="1"/>
              </p:cNvSpPr>
              <p:nvPr/>
            </p:nvSpPr>
            <p:spPr bwMode="auto">
              <a:xfrm>
                <a:off x="4926"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64.80</a:t>
                </a:r>
                <a:endParaRPr kumimoji="1" lang="ko-KR" altLang="ko-KR" sz="800" b="0" i="0" u="none" strike="noStrike" cap="none" normalizeH="0" baseline="0" dirty="0" smtClean="0">
                  <a:ln>
                    <a:noFill/>
                  </a:ln>
                  <a:solidFill>
                    <a:schemeClr val="tx1"/>
                  </a:solidFill>
                  <a:effectLst/>
                  <a:cs typeface="굴림" pitchFamily="50" charset="-127"/>
                </a:endParaRPr>
              </a:p>
            </p:txBody>
          </p:sp>
          <p:pic>
            <p:nvPicPr>
              <p:cNvPr id="33970" name="Picture 17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994" y="241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71" name="Picture 179"/>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994" y="241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2" name="Rectangle 180"/>
              <p:cNvSpPr>
                <a:spLocks noChangeArrowheads="1"/>
              </p:cNvSpPr>
              <p:nvPr/>
            </p:nvSpPr>
            <p:spPr bwMode="auto">
              <a:xfrm>
                <a:off x="3779" y="2451"/>
                <a:ext cx="35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Japan (57.00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3" name="Rectangle 181"/>
              <p:cNvSpPr>
                <a:spLocks noChangeArrowheads="1"/>
              </p:cNvSpPr>
              <p:nvPr/>
            </p:nvSpPr>
            <p:spPr bwMode="auto">
              <a:xfrm>
                <a:off x="4144" y="2451"/>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4" name="Rectangle 182"/>
              <p:cNvSpPr>
                <a:spLocks noChangeArrowheads="1"/>
              </p:cNvSpPr>
              <p:nvPr/>
            </p:nvSpPr>
            <p:spPr bwMode="auto">
              <a:xfrm>
                <a:off x="4198" y="2451"/>
                <a:ext cx="2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66.00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75" name="Picture 18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001" y="257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76" name="Picture 184"/>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01" y="257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 name="Rectangle 185"/>
              <p:cNvSpPr>
                <a:spLocks noChangeArrowheads="1"/>
              </p:cNvSpPr>
              <p:nvPr/>
            </p:nvSpPr>
            <p:spPr bwMode="auto">
              <a:xfrm>
                <a:off x="3774" y="2611"/>
                <a:ext cx="37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Europe (57.00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6" name="Rectangle 186"/>
              <p:cNvSpPr>
                <a:spLocks noChangeArrowheads="1"/>
              </p:cNvSpPr>
              <p:nvPr/>
            </p:nvSpPr>
            <p:spPr bwMode="auto">
              <a:xfrm>
                <a:off x="4163" y="2611"/>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7" name="Rectangle 187"/>
              <p:cNvSpPr>
                <a:spLocks noChangeArrowheads="1"/>
              </p:cNvSpPr>
              <p:nvPr/>
            </p:nvSpPr>
            <p:spPr bwMode="auto">
              <a:xfrm>
                <a:off x="4216" y="2611"/>
                <a:ext cx="2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66.00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80" name="Picture 18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03" y="2739"/>
                <a:ext cx="176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81" name="Picture 189"/>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003" y="2739"/>
                <a:ext cx="176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8" name="Rectangle 190"/>
              <p:cNvSpPr>
                <a:spLocks noChangeArrowheads="1"/>
              </p:cNvSpPr>
              <p:nvPr/>
            </p:nvSpPr>
            <p:spPr bwMode="auto">
              <a:xfrm>
                <a:off x="3400" y="2772"/>
                <a:ext cx="60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U.S. and Canada (57.05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9" name="Rectangle 191"/>
              <p:cNvSpPr>
                <a:spLocks noChangeArrowheads="1"/>
              </p:cNvSpPr>
              <p:nvPr/>
            </p:nvSpPr>
            <p:spPr bwMode="auto">
              <a:xfrm>
                <a:off x="4019" y="2772"/>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0" name="Rectangle 192"/>
              <p:cNvSpPr>
                <a:spLocks noChangeArrowheads="1"/>
              </p:cNvSpPr>
              <p:nvPr/>
            </p:nvSpPr>
            <p:spPr bwMode="auto">
              <a:xfrm>
                <a:off x="4073" y="2772"/>
                <a:ext cx="2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64.00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85" name="Picture 193"/>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994" y="2899"/>
                <a:ext cx="224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86" name="Picture 19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994" y="2886"/>
                <a:ext cx="22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01" name="Rectangle 195"/>
              <p:cNvSpPr>
                <a:spLocks noChangeArrowheads="1"/>
              </p:cNvSpPr>
              <p:nvPr/>
            </p:nvSpPr>
            <p:spPr bwMode="auto">
              <a:xfrm>
                <a:off x="3446" y="2912"/>
                <a:ext cx="50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South Korea (57.00 </a:t>
                </a: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33902" name="Rectangle 196"/>
              <p:cNvSpPr>
                <a:spLocks noChangeArrowheads="1"/>
              </p:cNvSpPr>
              <p:nvPr/>
            </p:nvSpPr>
            <p:spPr bwMode="auto">
              <a:xfrm>
                <a:off x="3963" y="2932"/>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3" name="Rectangle 197"/>
              <p:cNvSpPr>
                <a:spLocks noChangeArrowheads="1"/>
              </p:cNvSpPr>
              <p:nvPr/>
            </p:nvSpPr>
            <p:spPr bwMode="auto">
              <a:xfrm>
                <a:off x="4018" y="2908"/>
                <a:ext cx="26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6</a:t>
                </a:r>
                <a:r>
                  <a:rPr kumimoji="1" lang="en-US"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6</a:t>
                </a:r>
                <a:r>
                  <a:rPr kumimoji="1" lang="ko-KR"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.00 GHz)</a:t>
                </a: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pic>
            <p:nvPicPr>
              <p:cNvPr id="33990" name="Picture 198"/>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483" y="3060"/>
                <a:ext cx="128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1" name="Picture 19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83" y="3060"/>
                <a:ext cx="128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04" name="Rectangle 200"/>
              <p:cNvSpPr>
                <a:spLocks noChangeArrowheads="1"/>
              </p:cNvSpPr>
              <p:nvPr/>
            </p:nvSpPr>
            <p:spPr bwMode="auto">
              <a:xfrm>
                <a:off x="3772" y="3093"/>
                <a:ext cx="3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China (59.00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5" name="Rectangle 201"/>
              <p:cNvSpPr>
                <a:spLocks noChangeArrowheads="1"/>
              </p:cNvSpPr>
              <p:nvPr/>
            </p:nvSpPr>
            <p:spPr bwMode="auto">
              <a:xfrm>
                <a:off x="4128" y="3093"/>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6" name="Rectangle 202"/>
              <p:cNvSpPr>
                <a:spLocks noChangeArrowheads="1"/>
              </p:cNvSpPr>
              <p:nvPr/>
            </p:nvSpPr>
            <p:spPr bwMode="auto">
              <a:xfrm>
                <a:off x="4181" y="3093"/>
                <a:ext cx="29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64.00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95" name="Picture 203"/>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94" y="3220"/>
                <a:ext cx="93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6" name="Picture 204"/>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594" y="3220"/>
                <a:ext cx="93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206"/>
            <p:cNvSpPr>
              <a:spLocks noChangeArrowheads="1"/>
            </p:cNvSpPr>
            <p:nvPr/>
          </p:nvSpPr>
          <p:spPr bwMode="auto">
            <a:xfrm>
              <a:off x="3667" y="3253"/>
              <a:ext cx="2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Australia</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2" name="Rectangle 207"/>
            <p:cNvSpPr>
              <a:spLocks noChangeArrowheads="1"/>
            </p:cNvSpPr>
            <p:nvPr/>
          </p:nvSpPr>
          <p:spPr bwMode="auto">
            <a:xfrm>
              <a:off x="3895" y="3253"/>
              <a:ext cx="18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(59.40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3" name="Rectangle 208"/>
            <p:cNvSpPr>
              <a:spLocks noChangeArrowheads="1"/>
            </p:cNvSpPr>
            <p:nvPr/>
          </p:nvSpPr>
          <p:spPr bwMode="auto">
            <a:xfrm>
              <a:off x="4097" y="3253"/>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4" name="Rectangle 209"/>
            <p:cNvSpPr>
              <a:spLocks noChangeArrowheads="1"/>
            </p:cNvSpPr>
            <p:nvPr/>
          </p:nvSpPr>
          <p:spPr bwMode="auto">
            <a:xfrm>
              <a:off x="4151" y="3253"/>
              <a:ext cx="29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62.90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grpSp>
      <p:sp>
        <p:nvSpPr>
          <p:cNvPr id="10" name="직사각형 9"/>
          <p:cNvSpPr/>
          <p:nvPr/>
        </p:nvSpPr>
        <p:spPr bwMode="auto">
          <a:xfrm>
            <a:off x="2437160" y="5350197"/>
            <a:ext cx="3976688" cy="277019"/>
          </a:xfrm>
          <a:prstGeom prst="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65734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Channelization (2/3)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663575" lvl="1" indent="-206375">
              <a:spcBef>
                <a:spcPts val="0"/>
              </a:spcBef>
              <a:spcAft>
                <a:spcPts val="1200"/>
              </a:spcAft>
            </a:pPr>
            <a:r>
              <a:rPr lang="en-US" altLang="ko-KR" sz="1400" dirty="0" smtClean="0"/>
              <a:t>Ch1, Ch2, and Ch3 are used for 3 channel bonding (Japan, Europe, US/Canada, South Korea)</a:t>
            </a:r>
          </a:p>
          <a:p>
            <a:pPr marL="663575" lvl="1" indent="-206375">
              <a:spcBef>
                <a:spcPts val="0"/>
              </a:spcBef>
              <a:spcAft>
                <a:spcPts val="1200"/>
              </a:spcAft>
            </a:pPr>
            <a:r>
              <a:rPr lang="en-US" altLang="ko-KR" sz="1400" dirty="0" smtClean="0"/>
              <a:t>4 channel bonding: Japan, Europe, and </a:t>
            </a:r>
            <a:r>
              <a:rPr lang="en-US" altLang="ko-KR" sz="1400" u="sng" dirty="0" smtClean="0"/>
              <a:t>South Korea</a:t>
            </a:r>
          </a:p>
          <a:p>
            <a:pPr marL="663575" lvl="1" indent="-206375">
              <a:spcBef>
                <a:spcPts val="0"/>
              </a:spcBef>
              <a:spcAft>
                <a:spcPts val="1200"/>
              </a:spcAft>
            </a:pPr>
            <a:r>
              <a:rPr lang="en-US" altLang="ko-KR" sz="1400" u="sng" dirty="0" smtClean="0"/>
              <a:t>It is expected that 4 channel will be available in USA sooner or later</a:t>
            </a:r>
          </a:p>
          <a:p>
            <a:pPr marL="1006475" lvl="2" indent="-206375">
              <a:spcBef>
                <a:spcPts val="0"/>
              </a:spcBef>
              <a:spcAft>
                <a:spcPts val="1200"/>
              </a:spcAft>
            </a:pPr>
            <a:r>
              <a:rPr lang="en-US" altLang="ko-KR" sz="1400" dirty="0" smtClean="0"/>
              <a:t>FCC Request for Comment on 60 GHz Bands:</a:t>
            </a:r>
          </a:p>
          <a:p>
            <a:pPr marL="1349375" lvl="3" indent="-206375">
              <a:spcBef>
                <a:spcPts val="0"/>
              </a:spcBef>
              <a:spcAft>
                <a:spcPts val="1200"/>
              </a:spcAft>
            </a:pPr>
            <a:r>
              <a:rPr lang="en-US" altLang="en-US" sz="1400" i="1" dirty="0"/>
              <a:t>“</a:t>
            </a:r>
            <a:r>
              <a:rPr lang="en-US" altLang="ko-KR" sz="1400" i="1" dirty="0"/>
              <a:t>We seek comment on the advisability of amending our rules to allow unlicensed Part 15 operations in the 64-71 GHz band segment</a:t>
            </a:r>
            <a:r>
              <a:rPr lang="en-US" altLang="ko-KR" sz="1400" i="1" dirty="0" smtClean="0"/>
              <a:t>.</a:t>
            </a:r>
            <a:r>
              <a:rPr lang="en-US" altLang="en-US" sz="1400" i="1" dirty="0" smtClean="0"/>
              <a:t>” (FCC)</a:t>
            </a:r>
          </a:p>
          <a:p>
            <a:pPr marL="1143000" lvl="3" indent="0">
              <a:spcBef>
                <a:spcPts val="0"/>
              </a:spcBef>
              <a:spcAft>
                <a:spcPts val="1200"/>
              </a:spcAft>
              <a:buNone/>
            </a:pPr>
            <a:r>
              <a:rPr lang="en-US" altLang="ko-KR" sz="1400" i="1" dirty="0" smtClean="0"/>
              <a:t>(Reference: 15-14-0639-03-003d, </a:t>
            </a:r>
            <a:r>
              <a:rPr lang="en-US" altLang="ko-KR" sz="1400" dirty="0">
                <a:solidFill>
                  <a:schemeClr val="tx2"/>
                </a:solidFill>
              </a:rPr>
              <a:t>FCC NOI on Frequencies Above 24 GHz, </a:t>
            </a:r>
            <a:r>
              <a:rPr lang="is-IS" altLang="ko-KR" sz="1400" dirty="0">
                <a:solidFill>
                  <a:schemeClr val="tx2"/>
                </a:solidFill>
              </a:rPr>
              <a:t>FCC-14-154A1, </a:t>
            </a:r>
            <a:r>
              <a:rPr lang="en-US" altLang="ko-KR" sz="1400" dirty="0"/>
              <a:t>GN Docket No. </a:t>
            </a:r>
            <a:r>
              <a:rPr lang="en-US" altLang="ko-KR" sz="1400" dirty="0" smtClean="0"/>
              <a:t>14-177, November 2014)</a:t>
            </a:r>
            <a:r>
              <a:rPr lang="en-US" altLang="ko-KR" sz="1400" dirty="0">
                <a:solidFill>
                  <a:schemeClr val="tx2"/>
                </a:solidFill>
              </a:rPr>
              <a:t>	</a:t>
            </a:r>
            <a:endParaRPr lang="en-US" altLang="ko-KR" sz="1400" i="1" dirty="0"/>
          </a:p>
          <a:p>
            <a:pPr marL="1349375" lvl="3" indent="-206375">
              <a:spcBef>
                <a:spcPts val="0"/>
              </a:spcBef>
              <a:spcAft>
                <a:spcPts val="1200"/>
              </a:spcAft>
            </a:pPr>
            <a:endParaRPr lang="en-US" altLang="ko-KR" sz="600" dirty="0" smtClean="0"/>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663575" lvl="1" indent="-206375">
              <a:spcBef>
                <a:spcPts val="0"/>
              </a:spcBef>
              <a:spcAft>
                <a:spcPts val="1200"/>
              </a:spcAft>
            </a:pPr>
            <a:endParaRPr lang="en-US" altLang="ko-KR" sz="14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1288576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Channelization (3/3)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15.3e PHY Channelization</a:t>
            </a:r>
          </a:p>
          <a:p>
            <a:pPr marL="263525" indent="-206375">
              <a:spcBef>
                <a:spcPts val="0"/>
              </a:spcBef>
              <a:spcAft>
                <a:spcPts val="1200"/>
              </a:spcAft>
            </a:pPr>
            <a:endParaRPr lang="en-US" altLang="ko-KR" sz="1800" dirty="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4061053533"/>
              </p:ext>
            </p:extLst>
          </p:nvPr>
        </p:nvGraphicFramePr>
        <p:xfrm>
          <a:off x="899592" y="2060848"/>
          <a:ext cx="7128792" cy="1219200"/>
        </p:xfrm>
        <a:graphic>
          <a:graphicData uri="http://schemas.openxmlformats.org/drawingml/2006/table">
            <a:tbl>
              <a:tblPr firstRow="1" firstCol="1" bandRow="1">
                <a:tableStyleId>{5C22544A-7EE6-4342-B048-85BDC9FD1C3A}</a:tableStyleId>
              </a:tblPr>
              <a:tblGrid>
                <a:gridCol w="810090"/>
                <a:gridCol w="1377153"/>
                <a:gridCol w="1377153"/>
                <a:gridCol w="1377153"/>
                <a:gridCol w="2187243"/>
              </a:tblGrid>
              <a:tr h="0">
                <a:tc>
                  <a:txBody>
                    <a:bodyPr/>
                    <a:lstStyle/>
                    <a:p>
                      <a:pPr algn="just" latinLnBrk="1">
                        <a:spcAft>
                          <a:spcPts val="0"/>
                        </a:spcAft>
                      </a:pPr>
                      <a:r>
                        <a:rPr lang="en-US" sz="1000" kern="100" dirty="0">
                          <a:effectLst/>
                        </a:rPr>
                        <a:t>CHNL_ID</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dirty="0">
                          <a:effectLst/>
                        </a:rPr>
                        <a:t>Start Frequency</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a:effectLst/>
                        </a:rPr>
                        <a:t>Center Frequency</a:t>
                      </a:r>
                      <a:endParaRPr lang="ko-KR" sz="1000" kern="10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a:effectLst/>
                        </a:rPr>
                        <a:t>Stop Frequency</a:t>
                      </a:r>
                      <a:endParaRPr lang="ko-KR" sz="1000" kern="10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a:effectLst/>
                        </a:rPr>
                        <a:t>Remarks</a:t>
                      </a:r>
                      <a:endParaRPr lang="ko-KR" sz="1000" kern="10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1</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a:effectLst/>
                        </a:rPr>
                        <a:t>59.400 GHz</a:t>
                      </a:r>
                      <a:endParaRPr lang="ko-KR" sz="1000" kern="10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dirty="0">
                          <a:effectLst/>
                        </a:rPr>
                        <a:t>60.480 GHz</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a:effectLst/>
                        </a:rPr>
                        <a:t>61.560 GHz</a:t>
                      </a:r>
                      <a:endParaRPr lang="ko-KR" sz="1000" kern="10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dirty="0" smtClean="0">
                          <a:effectLst/>
                        </a:rPr>
                        <a:t>Default</a:t>
                      </a:r>
                      <a:r>
                        <a:rPr lang="en-US" sz="1000" kern="100" baseline="0" dirty="0" smtClean="0">
                          <a:effectLst/>
                        </a:rPr>
                        <a:t> channel</a:t>
                      </a:r>
                      <a:r>
                        <a:rPr lang="en-US" sz="1000" kern="100" dirty="0">
                          <a:effectLst/>
                        </a:rPr>
                        <a:t> </a:t>
                      </a:r>
                      <a:r>
                        <a:rPr lang="en-US" sz="1000" kern="100" dirty="0" smtClean="0">
                          <a:effectLst/>
                        </a:rPr>
                        <a:t> (</a:t>
                      </a:r>
                      <a:r>
                        <a:rPr lang="en-US" sz="1000" kern="100" dirty="0" err="1" smtClean="0">
                          <a:effectLst/>
                        </a:rPr>
                        <a:t>Ch</a:t>
                      </a:r>
                      <a:r>
                        <a:rPr lang="en-US" sz="1000" kern="100" dirty="0" smtClean="0">
                          <a:effectLst/>
                        </a:rPr>
                        <a:t> 2)</a:t>
                      </a:r>
                      <a:endParaRPr lang="ko-KR" sz="1000" kern="100" dirty="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mn-lt"/>
                          <a:ea typeface="돋움체"/>
                          <a:cs typeface="Times New Roman"/>
                        </a:rPr>
                        <a:t>2</a:t>
                      </a:r>
                      <a:endParaRPr lang="ko-KR" sz="1000" kern="100" dirty="0">
                        <a:effectLst/>
                        <a:latin typeface="+mn-lt"/>
                        <a:ea typeface="돋움체"/>
                        <a:cs typeface="Times New Roman"/>
                      </a:endParaRPr>
                    </a:p>
                  </a:txBody>
                  <a:tcPr marL="68580" marR="68580" marT="0" marB="0"/>
                </a:tc>
                <a:tc>
                  <a:txBody>
                    <a:bodyPr/>
                    <a:lstStyle/>
                    <a:p>
                      <a:pPr algn="ctr" latinLnBrk="1">
                        <a:spcAft>
                          <a:spcPts val="0"/>
                        </a:spcAft>
                      </a:pPr>
                      <a:r>
                        <a:rPr lang="en-US" sz="1000" kern="100" dirty="0">
                          <a:effectLst/>
                        </a:rPr>
                        <a:t>59.400 GHz</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dirty="0">
                          <a:effectLst/>
                        </a:rPr>
                        <a:t>61.560 GHz</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dirty="0">
                          <a:effectLst/>
                        </a:rPr>
                        <a:t>63.720 GHz</a:t>
                      </a:r>
                      <a:endParaRPr lang="ko-KR" sz="1000" kern="100" dirty="0">
                        <a:effectLst/>
                        <a:latin typeface="Book Antiqua"/>
                        <a:ea typeface="돋움체"/>
                        <a:cs typeface="Times New Roman"/>
                      </a:endParaRPr>
                    </a:p>
                  </a:txBody>
                  <a:tcPr marL="68580" marR="68580" marT="0" marB="0"/>
                </a:tc>
                <a:tc>
                  <a:txBody>
                    <a:bodyPr/>
                    <a:lstStyle/>
                    <a:p>
                      <a:pPr algn="ctr" latinLnBrk="1">
                        <a:spcAft>
                          <a:spcPts val="0"/>
                        </a:spcAft>
                      </a:pPr>
                      <a:r>
                        <a:rPr lang="en-US" sz="1000" kern="100" dirty="0" smtClean="0">
                          <a:effectLst/>
                        </a:rPr>
                        <a:t>Channel</a:t>
                      </a:r>
                      <a:r>
                        <a:rPr lang="en-US" sz="1000" kern="100" baseline="0" dirty="0" smtClean="0">
                          <a:effectLst/>
                        </a:rPr>
                        <a:t> </a:t>
                      </a:r>
                      <a:r>
                        <a:rPr lang="en-US" sz="1000" kern="100" dirty="0" smtClean="0">
                          <a:effectLst/>
                        </a:rPr>
                        <a:t>2&amp;3 bonding (</a:t>
                      </a:r>
                      <a:r>
                        <a:rPr lang="en-US" sz="1000" kern="100" dirty="0" smtClean="0">
                          <a:solidFill>
                            <a:schemeClr val="tx1"/>
                          </a:solidFill>
                          <a:effectLst/>
                        </a:rPr>
                        <a:t>Japan, Europe, US</a:t>
                      </a:r>
                      <a:r>
                        <a:rPr lang="en-US" sz="1000" kern="100" dirty="0" smtClean="0">
                          <a:effectLst/>
                        </a:rPr>
                        <a:t>/</a:t>
                      </a:r>
                      <a:r>
                        <a:rPr lang="en-US" sz="1000" kern="100" baseline="0" dirty="0" smtClean="0">
                          <a:effectLst/>
                        </a:rPr>
                        <a:t>Canada, </a:t>
                      </a:r>
                      <a:r>
                        <a:rPr lang="en-US" sz="1000" kern="100" baseline="0" dirty="0" smtClean="0">
                          <a:solidFill>
                            <a:schemeClr val="tx1"/>
                          </a:solidFill>
                          <a:effectLst/>
                        </a:rPr>
                        <a:t>South Korea, </a:t>
                      </a:r>
                      <a:r>
                        <a:rPr lang="en-US" sz="1000" kern="100" baseline="0" dirty="0" smtClean="0">
                          <a:effectLst/>
                        </a:rPr>
                        <a:t>China)</a:t>
                      </a:r>
                      <a:endParaRPr lang="ko-KR" sz="1000" kern="100" dirty="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mn-lt"/>
                          <a:ea typeface="돋움체"/>
                          <a:cs typeface="Times New Roman"/>
                        </a:rPr>
                        <a:t>3</a:t>
                      </a:r>
                      <a:endParaRPr lang="ko-KR" sz="1000" kern="100" dirty="0">
                        <a:effectLst/>
                        <a:latin typeface="+mn-lt"/>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57.240 GHz</a:t>
                      </a:r>
                      <a:endParaRPr lang="ko-KR" altLang="ko-KR" sz="1000" kern="100" dirty="0" smtClean="0">
                        <a:effectLst/>
                        <a:latin typeface="Book Antiqua"/>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60.480 GHz</a:t>
                      </a:r>
                      <a:endParaRPr lang="ko-KR" altLang="ko-KR" sz="1000" kern="100" dirty="0" smtClean="0">
                        <a:effectLst/>
                        <a:latin typeface="Book Antiqua"/>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63.720 GHz</a:t>
                      </a:r>
                      <a:endParaRPr lang="ko-KR" altLang="ko-KR" sz="1000" kern="100" dirty="0" smtClean="0">
                        <a:effectLst/>
                        <a:latin typeface="Book Antiqua"/>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Channel</a:t>
                      </a:r>
                      <a:r>
                        <a:rPr lang="en-US" altLang="ko-KR" sz="1000" kern="100" baseline="0" dirty="0" smtClean="0">
                          <a:effectLst/>
                        </a:rPr>
                        <a:t> 1&amp;</a:t>
                      </a:r>
                      <a:r>
                        <a:rPr lang="en-US" altLang="ko-KR" sz="1000" kern="100" dirty="0" smtClean="0">
                          <a:effectLst/>
                        </a:rPr>
                        <a:t>2&amp;3 bonding (</a:t>
                      </a:r>
                      <a:r>
                        <a:rPr lang="en-US" altLang="ko-KR" sz="1000" kern="100" dirty="0" smtClean="0">
                          <a:solidFill>
                            <a:schemeClr val="tx1"/>
                          </a:solidFill>
                          <a:effectLst/>
                        </a:rPr>
                        <a:t>Japan, Europe, </a:t>
                      </a:r>
                      <a:r>
                        <a:rPr lang="en-US" altLang="ko-KR" sz="1000" kern="100" dirty="0" smtClean="0">
                          <a:effectLst/>
                        </a:rPr>
                        <a:t>US/</a:t>
                      </a:r>
                      <a:r>
                        <a:rPr lang="en-US" altLang="ko-KR" sz="1000" kern="100" baseline="0" dirty="0" smtClean="0">
                          <a:effectLst/>
                        </a:rPr>
                        <a:t>Canada, South Korea)</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mn-lt"/>
                          <a:ea typeface="돋움체"/>
                          <a:cs typeface="Times New Roman"/>
                        </a:rPr>
                        <a:t>4</a:t>
                      </a:r>
                      <a:endParaRPr lang="ko-KR" sz="1000" kern="100" dirty="0">
                        <a:effectLst/>
                        <a:latin typeface="+mn-lt"/>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57.240 GHz</a:t>
                      </a:r>
                      <a:endParaRPr lang="ko-KR" altLang="ko-KR" sz="1000" kern="100" dirty="0" smtClean="0">
                        <a:effectLst/>
                        <a:latin typeface="Book Antiqua"/>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61.560 GHz</a:t>
                      </a:r>
                      <a:endParaRPr lang="ko-KR" altLang="ko-KR" sz="1000" kern="100" dirty="0" smtClean="0">
                        <a:effectLst/>
                        <a:latin typeface="Book Antiqua"/>
                        <a:ea typeface="돋움체"/>
                        <a:cs typeface="Times New Roman"/>
                      </a:endParaRPr>
                    </a:p>
                  </a:txBody>
                  <a:tcPr marL="68580" marR="68580" marT="0" marB="0"/>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65.880 GHz</a:t>
                      </a:r>
                      <a:endParaRPr lang="ko-KR" altLang="ko-KR" sz="1000" kern="100" dirty="0" smtClean="0">
                        <a:effectLst/>
                        <a:latin typeface="Book Antiqua"/>
                        <a:ea typeface="돋움체"/>
                        <a:cs typeface="Times New Roman"/>
                      </a:endParaRPr>
                    </a:p>
                  </a:txBody>
                  <a:tcPr marL="68580" marR="68580" marT="0" marB="0"/>
                </a:tc>
                <a:tc>
                  <a:txBody>
                    <a:bodyPr/>
                    <a:lstStyle/>
                    <a:p>
                      <a:pPr algn="ctr" latinLnBrk="1">
                        <a:spcAft>
                          <a:spcPts val="0"/>
                        </a:spcAft>
                      </a:pPr>
                      <a:r>
                        <a:rPr lang="en-US" altLang="ko-KR" sz="1000" kern="100" dirty="0" smtClean="0">
                          <a:effectLst/>
                          <a:latin typeface="+mn-lt"/>
                          <a:ea typeface="돋움체"/>
                          <a:cs typeface="Times New Roman"/>
                        </a:rPr>
                        <a:t>4</a:t>
                      </a:r>
                      <a:r>
                        <a:rPr lang="en-US" altLang="ko-KR" sz="1000" kern="100" baseline="0" dirty="0" smtClean="0">
                          <a:effectLst/>
                          <a:latin typeface="+mn-lt"/>
                          <a:ea typeface="돋움체"/>
                          <a:cs typeface="Times New Roman"/>
                        </a:rPr>
                        <a:t> Channel bonding (Japan, Europe, and </a:t>
                      </a:r>
                      <a:r>
                        <a:rPr lang="en-US" altLang="ko-KR" sz="1000" kern="100" baseline="0" dirty="0" smtClean="0">
                          <a:solidFill>
                            <a:schemeClr val="tx1"/>
                          </a:solidFill>
                          <a:effectLst/>
                          <a:latin typeface="+mn-lt"/>
                          <a:ea typeface="돋움체"/>
                          <a:cs typeface="Times New Roman"/>
                        </a:rPr>
                        <a:t>South Korea)</a:t>
                      </a:r>
                      <a:endParaRPr lang="ko-KR" sz="1000" kern="100" dirty="0">
                        <a:solidFill>
                          <a:schemeClr val="tx1"/>
                        </a:solidFill>
                        <a:effectLst/>
                        <a:latin typeface="+mn-lt"/>
                        <a:ea typeface="돋움체"/>
                        <a:cs typeface="Times New Roman"/>
                      </a:endParaRPr>
                    </a:p>
                  </a:txBody>
                  <a:tcPr marL="68580" marR="68580" marT="0" marB="0"/>
                </a:tc>
              </a:tr>
            </a:tbl>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17032"/>
            <a:ext cx="5395312" cy="71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337" y="4434041"/>
            <a:ext cx="5309836" cy="127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074" y="5729316"/>
            <a:ext cx="5283099" cy="69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직사각형 11"/>
          <p:cNvSpPr/>
          <p:nvPr/>
        </p:nvSpPr>
        <p:spPr bwMode="auto">
          <a:xfrm>
            <a:off x="3131840" y="3789040"/>
            <a:ext cx="1558776" cy="566587"/>
          </a:xfrm>
          <a:prstGeom prst="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37966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Bonding Options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Option 1: 2x Contiguous Channel Bonding</a:t>
            </a:r>
          </a:p>
          <a:p>
            <a:pPr marL="263525" indent="-206375">
              <a:spcBef>
                <a:spcPts val="0"/>
              </a:spcBef>
              <a:spcAft>
                <a:spcPts val="1200"/>
              </a:spcAft>
            </a:pPr>
            <a:endParaRPr lang="en-US" altLang="ko-KR" sz="1800" dirty="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663575" lvl="1" indent="-206375">
              <a:spcBef>
                <a:spcPts val="0"/>
              </a:spcBef>
              <a:spcAft>
                <a:spcPts val="1200"/>
              </a:spcAft>
            </a:pPr>
            <a:r>
              <a:rPr lang="en-US" altLang="ko-KR" sz="1400" dirty="0" smtClean="0"/>
              <a:t>Chip rate for 2 channel bonding: 1.76 X 2 = 3.52 </a:t>
            </a:r>
            <a:r>
              <a:rPr lang="en-US" altLang="ko-KR" sz="1400" dirty="0" err="1" smtClean="0"/>
              <a:t>Gchip</a:t>
            </a:r>
            <a:r>
              <a:rPr lang="en-US" altLang="ko-KR" sz="1400" dirty="0" smtClean="0"/>
              <a:t>/s</a:t>
            </a:r>
          </a:p>
          <a:p>
            <a:pPr marL="263525" indent="-206375">
              <a:spcBef>
                <a:spcPts val="0"/>
              </a:spcBef>
              <a:spcAft>
                <a:spcPts val="1200"/>
              </a:spcAft>
            </a:pPr>
            <a:r>
              <a:rPr lang="en-US" altLang="ko-KR" sz="1800" dirty="0" smtClean="0"/>
              <a:t>Option 2: 2.2x Contiguous Channel Bonding (utilizing 0.4 GHz between single channels)</a:t>
            </a:r>
          </a:p>
          <a:p>
            <a:pPr marL="263525" indent="-206375">
              <a:spcBef>
                <a:spcPts val="0"/>
              </a:spcBef>
              <a:spcAft>
                <a:spcPts val="1200"/>
              </a:spcAft>
            </a:pPr>
            <a:endParaRPr lang="en-US" altLang="ko-KR" sz="1800" dirty="0" smtClean="0"/>
          </a:p>
          <a:p>
            <a:pPr marL="1006475" lvl="2" indent="-206375">
              <a:spcBef>
                <a:spcPts val="0"/>
              </a:spcBef>
              <a:spcAft>
                <a:spcPts val="1200"/>
              </a:spcAft>
            </a:pPr>
            <a:endParaRPr lang="en-US" altLang="ko-KR" sz="1000" dirty="0" smtClean="0"/>
          </a:p>
          <a:p>
            <a:pPr marL="606425" lvl="2" indent="-206375">
              <a:spcBef>
                <a:spcPts val="0"/>
              </a:spcBef>
              <a:spcAft>
                <a:spcPts val="1200"/>
              </a:spcAft>
            </a:pPr>
            <a:r>
              <a:rPr lang="en-US" altLang="ko-KR" sz="1400" dirty="0"/>
              <a:t>Chip rate for </a:t>
            </a:r>
            <a:r>
              <a:rPr lang="en-US" altLang="ko-KR" sz="1400" dirty="0" smtClean="0"/>
              <a:t>2.2x </a:t>
            </a:r>
            <a:r>
              <a:rPr lang="en-US" altLang="ko-KR" sz="1400" dirty="0"/>
              <a:t>channel bonding: </a:t>
            </a:r>
            <a:r>
              <a:rPr lang="en-US" altLang="ko-KR" sz="1400" dirty="0" smtClean="0"/>
              <a:t>3.92 GHz </a:t>
            </a:r>
            <a:r>
              <a:rPr lang="en-US" altLang="ko-KR" sz="1400" dirty="0" err="1" smtClean="0"/>
              <a:t>Gchip</a:t>
            </a:r>
            <a:r>
              <a:rPr lang="en-US" altLang="ko-KR" sz="1400" dirty="0" smtClean="0"/>
              <a:t>/s</a:t>
            </a:r>
          </a:p>
          <a:p>
            <a:pPr marL="263525" indent="-206375">
              <a:spcBef>
                <a:spcPts val="0"/>
              </a:spcBef>
              <a:spcAft>
                <a:spcPts val="1200"/>
              </a:spcAft>
            </a:pPr>
            <a:r>
              <a:rPr lang="en-US" altLang="ko-KR" sz="1800" dirty="0" smtClean="0"/>
              <a:t>Cons &amp; Pros</a:t>
            </a:r>
            <a:endParaRPr lang="en-US" altLang="ko-KR" sz="1800" dirty="0"/>
          </a:p>
          <a:p>
            <a:pPr marL="663575" lvl="1" indent="-206375">
              <a:spcBef>
                <a:spcPts val="0"/>
              </a:spcBef>
              <a:spcAft>
                <a:spcPts val="1200"/>
              </a:spcAft>
            </a:pPr>
            <a:r>
              <a:rPr lang="en-US" altLang="ko-KR" sz="1400" dirty="0" smtClean="0"/>
              <a:t>Option 2: 10% higher throughput can be achieved by adopting option 2</a:t>
            </a:r>
          </a:p>
          <a:p>
            <a:pPr marL="663575" lvl="1" indent="-206375">
              <a:spcBef>
                <a:spcPts val="0"/>
              </a:spcBef>
              <a:spcAft>
                <a:spcPts val="1200"/>
              </a:spcAft>
            </a:pPr>
            <a:r>
              <a:rPr lang="en-US" altLang="ko-KR" sz="1400" dirty="0" smtClean="0"/>
              <a:t>Option 2 is more complex to implement</a:t>
            </a:r>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cxnSp>
        <p:nvCxnSpPr>
          <p:cNvPr id="228" name="Straight Connector 56"/>
          <p:cNvCxnSpPr/>
          <p:nvPr/>
        </p:nvCxnSpPr>
        <p:spPr bwMode="auto">
          <a:xfrm>
            <a:off x="1691680" y="4545124"/>
            <a:ext cx="5616624"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0" name="TextBox 229"/>
          <p:cNvSpPr txBox="1"/>
          <p:nvPr/>
        </p:nvSpPr>
        <p:spPr>
          <a:xfrm>
            <a:off x="2843808" y="4545124"/>
            <a:ext cx="367408" cy="215444"/>
          </a:xfrm>
          <a:prstGeom prst="rect">
            <a:avLst/>
          </a:prstGeom>
          <a:noFill/>
        </p:spPr>
        <p:txBody>
          <a:bodyPr wrap="none" rtlCol="0">
            <a:spAutoFit/>
          </a:bodyPr>
          <a:lstStyle/>
          <a:p>
            <a:r>
              <a:rPr lang="en-US" sz="800" dirty="0" smtClean="0">
                <a:solidFill>
                  <a:schemeClr val="tx1"/>
                </a:solidFill>
                <a:latin typeface="+mn-lt"/>
              </a:rPr>
              <a:t>0Hz</a:t>
            </a:r>
            <a:endParaRPr lang="en-US" sz="800" dirty="0">
              <a:solidFill>
                <a:schemeClr val="tx1"/>
              </a:solidFill>
              <a:latin typeface="+mn-lt"/>
            </a:endParaRPr>
          </a:p>
        </p:txBody>
      </p:sp>
      <p:sp>
        <p:nvSpPr>
          <p:cNvPr id="231" name="TextBox 230"/>
          <p:cNvSpPr txBox="1"/>
          <p:nvPr/>
        </p:nvSpPr>
        <p:spPr>
          <a:xfrm>
            <a:off x="5564347" y="4525379"/>
            <a:ext cx="591829" cy="215444"/>
          </a:xfrm>
          <a:prstGeom prst="rect">
            <a:avLst/>
          </a:prstGeom>
          <a:noFill/>
        </p:spPr>
        <p:txBody>
          <a:bodyPr wrap="none" rtlCol="0">
            <a:spAutoFit/>
          </a:bodyPr>
          <a:lstStyle/>
          <a:p>
            <a:r>
              <a:rPr lang="en-US" sz="800" dirty="0" smtClean="0">
                <a:solidFill>
                  <a:schemeClr val="tx1"/>
                </a:solidFill>
                <a:latin typeface="+mn-lt"/>
              </a:rPr>
              <a:t>2.16GHz</a:t>
            </a:r>
            <a:endParaRPr lang="en-US" sz="800" dirty="0">
              <a:solidFill>
                <a:schemeClr val="tx1"/>
              </a:solidFill>
              <a:latin typeface="+mn-lt"/>
            </a:endParaRPr>
          </a:p>
        </p:txBody>
      </p:sp>
      <p:sp>
        <p:nvSpPr>
          <p:cNvPr id="235" name="Rectangle 66"/>
          <p:cNvSpPr/>
          <p:nvPr/>
        </p:nvSpPr>
        <p:spPr bwMode="auto">
          <a:xfrm>
            <a:off x="1907703" y="4077072"/>
            <a:ext cx="5099865" cy="46805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238" name="Straight Arrow Connector 62"/>
          <p:cNvCxnSpPr/>
          <p:nvPr/>
        </p:nvCxnSpPr>
        <p:spPr bwMode="auto">
          <a:xfrm flipV="1">
            <a:off x="4355976" y="3841303"/>
            <a:ext cx="0" cy="66781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39" name="TextBox 238"/>
          <p:cNvSpPr txBox="1"/>
          <p:nvPr/>
        </p:nvSpPr>
        <p:spPr>
          <a:xfrm>
            <a:off x="6588224" y="4525379"/>
            <a:ext cx="591829" cy="215444"/>
          </a:xfrm>
          <a:prstGeom prst="rect">
            <a:avLst/>
          </a:prstGeom>
          <a:noFill/>
        </p:spPr>
        <p:txBody>
          <a:bodyPr wrap="none" rtlCol="0">
            <a:spAutoFit/>
          </a:bodyPr>
          <a:lstStyle/>
          <a:p>
            <a:r>
              <a:rPr lang="en-US" sz="800" dirty="0" smtClean="0">
                <a:solidFill>
                  <a:schemeClr val="tx1"/>
                </a:solidFill>
                <a:latin typeface="+mn-lt"/>
              </a:rPr>
              <a:t>3.04GHz</a:t>
            </a:r>
            <a:endParaRPr lang="en-US" sz="800" dirty="0">
              <a:solidFill>
                <a:schemeClr val="tx1"/>
              </a:solidFill>
              <a:latin typeface="+mn-lt"/>
            </a:endParaRPr>
          </a:p>
        </p:txBody>
      </p:sp>
      <p:sp>
        <p:nvSpPr>
          <p:cNvPr id="241" name="TextBox 240"/>
          <p:cNvSpPr txBox="1"/>
          <p:nvPr/>
        </p:nvSpPr>
        <p:spPr>
          <a:xfrm>
            <a:off x="4052179" y="4525379"/>
            <a:ext cx="591829" cy="215444"/>
          </a:xfrm>
          <a:prstGeom prst="rect">
            <a:avLst/>
          </a:prstGeom>
          <a:noFill/>
        </p:spPr>
        <p:txBody>
          <a:bodyPr wrap="none" rtlCol="0">
            <a:spAutoFit/>
          </a:bodyPr>
          <a:lstStyle/>
          <a:p>
            <a:r>
              <a:rPr lang="en-US" sz="800" dirty="0" smtClean="0">
                <a:solidFill>
                  <a:schemeClr val="tx1"/>
                </a:solidFill>
                <a:latin typeface="+mn-lt"/>
              </a:rPr>
              <a:t>1.08GHz</a:t>
            </a:r>
            <a:endParaRPr lang="en-US" sz="800" dirty="0">
              <a:solidFill>
                <a:schemeClr val="tx1"/>
              </a:solidFill>
              <a:latin typeface="+mn-lt"/>
            </a:endParaRPr>
          </a:p>
        </p:txBody>
      </p:sp>
      <p:cxnSp>
        <p:nvCxnSpPr>
          <p:cNvPr id="26" name="Straight Connector 56"/>
          <p:cNvCxnSpPr/>
          <p:nvPr/>
        </p:nvCxnSpPr>
        <p:spPr bwMode="auto">
          <a:xfrm>
            <a:off x="1691680" y="2709500"/>
            <a:ext cx="5616624"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9" name="Rectangle 66"/>
          <p:cNvSpPr/>
          <p:nvPr/>
        </p:nvSpPr>
        <p:spPr bwMode="auto">
          <a:xfrm>
            <a:off x="2267744" y="2241448"/>
            <a:ext cx="4392488" cy="46805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30" name="Straight Arrow Connector 62"/>
          <p:cNvCxnSpPr/>
          <p:nvPr/>
        </p:nvCxnSpPr>
        <p:spPr bwMode="auto">
          <a:xfrm flipV="1">
            <a:off x="4355976" y="2041683"/>
            <a:ext cx="0" cy="66781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1" name="TextBox 30"/>
          <p:cNvSpPr txBox="1"/>
          <p:nvPr/>
        </p:nvSpPr>
        <p:spPr>
          <a:xfrm>
            <a:off x="6364317" y="2786948"/>
            <a:ext cx="591829" cy="215444"/>
          </a:xfrm>
          <a:prstGeom prst="rect">
            <a:avLst/>
          </a:prstGeom>
          <a:noFill/>
        </p:spPr>
        <p:txBody>
          <a:bodyPr wrap="none" rtlCol="0">
            <a:spAutoFit/>
          </a:bodyPr>
          <a:lstStyle/>
          <a:p>
            <a:r>
              <a:rPr lang="en-US" sz="800" dirty="0" smtClean="0">
                <a:solidFill>
                  <a:schemeClr val="tx1"/>
                </a:solidFill>
                <a:latin typeface="+mn-lt"/>
              </a:rPr>
              <a:t>2.84GHz</a:t>
            </a:r>
            <a:endParaRPr lang="en-US" sz="800" dirty="0">
              <a:solidFill>
                <a:schemeClr val="tx1"/>
              </a:solidFill>
              <a:latin typeface="+mn-lt"/>
            </a:endParaRPr>
          </a:p>
        </p:txBody>
      </p:sp>
      <p:sp>
        <p:nvSpPr>
          <p:cNvPr id="32" name="TextBox 31"/>
          <p:cNvSpPr txBox="1"/>
          <p:nvPr/>
        </p:nvSpPr>
        <p:spPr>
          <a:xfrm>
            <a:off x="4052179" y="2689755"/>
            <a:ext cx="591829" cy="215444"/>
          </a:xfrm>
          <a:prstGeom prst="rect">
            <a:avLst/>
          </a:prstGeom>
          <a:noFill/>
        </p:spPr>
        <p:txBody>
          <a:bodyPr wrap="none" rtlCol="0">
            <a:spAutoFit/>
          </a:bodyPr>
          <a:lstStyle/>
          <a:p>
            <a:r>
              <a:rPr lang="en-US" sz="800" dirty="0" smtClean="0">
                <a:solidFill>
                  <a:schemeClr val="tx1"/>
                </a:solidFill>
                <a:latin typeface="+mn-lt"/>
              </a:rPr>
              <a:t>1.08GHz</a:t>
            </a:r>
            <a:endParaRPr lang="en-US" sz="800" dirty="0">
              <a:solidFill>
                <a:schemeClr val="tx1"/>
              </a:solidFill>
              <a:latin typeface="+mn-lt"/>
            </a:endParaRPr>
          </a:p>
        </p:txBody>
      </p:sp>
    </p:spTree>
    <p:extLst>
      <p:ext uri="{BB962C8B-B14F-4D97-AF65-F5344CB8AC3E}">
        <p14:creationId xmlns:p14="http://schemas.microsoft.com/office/powerpoint/2010/main" val="420508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990656" cy="1066800"/>
          </a:xfrm>
        </p:spPr>
        <p:txBody>
          <a:bodyPr/>
          <a:lstStyle/>
          <a:p>
            <a:r>
              <a:rPr lang="en-US" altLang="ko-KR" dirty="0" smtClean="0"/>
              <a:t>Short Range MIMO with Polarization (1/3)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Optional support of 2X2 Short Range MIMO with Polarization Separation</a:t>
            </a:r>
          </a:p>
          <a:p>
            <a:pPr marL="663575" lvl="1" indent="-206375">
              <a:spcBef>
                <a:spcPts val="0"/>
              </a:spcBef>
              <a:spcAft>
                <a:spcPts val="1200"/>
              </a:spcAft>
            </a:pPr>
            <a:endParaRPr lang="en-US" altLang="ko-KR" sz="1600" dirty="0" smtClean="0">
              <a:cs typeface="Arial" panose="020B0604020202020204" pitchFamily="34" charset="0"/>
            </a:endParaRPr>
          </a:p>
          <a:p>
            <a:pPr marL="663575" lvl="1" indent="-206375">
              <a:spcBef>
                <a:spcPts val="0"/>
              </a:spcBef>
              <a:spcAft>
                <a:spcPts val="1200"/>
              </a:spcAft>
            </a:pPr>
            <a:endParaRPr lang="en-US" altLang="ko-KR" sz="1600" dirty="0">
              <a:cs typeface="Arial" panose="020B0604020202020204" pitchFamily="34" charset="0"/>
            </a:endParaRPr>
          </a:p>
          <a:p>
            <a:pPr marL="663575" lvl="1" indent="-206375">
              <a:spcBef>
                <a:spcPts val="0"/>
              </a:spcBef>
              <a:spcAft>
                <a:spcPts val="1200"/>
              </a:spcAft>
            </a:pPr>
            <a:endParaRPr lang="en-US" altLang="ko-KR" sz="1600" dirty="0" smtClean="0">
              <a:cs typeface="Arial" panose="020B0604020202020204" pitchFamily="34" charset="0"/>
            </a:endParaRPr>
          </a:p>
          <a:p>
            <a:pPr marL="663575" lvl="1" indent="-206375">
              <a:spcBef>
                <a:spcPts val="0"/>
              </a:spcBef>
              <a:spcAft>
                <a:spcPts val="1200"/>
              </a:spcAft>
            </a:pPr>
            <a:endParaRPr lang="en-US" altLang="ko-KR" sz="1600" dirty="0" smtClean="0">
              <a:cs typeface="Arial" panose="020B0604020202020204" pitchFamily="34" charset="0"/>
            </a:endParaRPr>
          </a:p>
          <a:p>
            <a:pPr marL="1143000" lvl="3" indent="0">
              <a:spcBef>
                <a:spcPts val="0"/>
              </a:spcBef>
              <a:spcAft>
                <a:spcPts val="1200"/>
              </a:spcAft>
              <a:buNone/>
            </a:pPr>
            <a:r>
              <a:rPr lang="en-US" altLang="ko-KR" sz="1400" dirty="0" smtClean="0">
                <a:cs typeface="Arial" panose="020B0604020202020204" pitchFamily="34" charset="0"/>
              </a:rPr>
              <a:t>                              Basic model of SR MIMO [Source: 15.3e TGD]</a:t>
            </a:r>
            <a:endParaRPr lang="en-US" altLang="ko-KR" sz="1400" dirty="0">
              <a:cs typeface="Arial" panose="020B0604020202020204" pitchFamily="34" charset="0"/>
            </a:endParaRPr>
          </a:p>
          <a:p>
            <a:pPr marL="663575" lvl="1" indent="-206375">
              <a:spcBef>
                <a:spcPts val="0"/>
              </a:spcBef>
              <a:spcAft>
                <a:spcPts val="1200"/>
              </a:spcAft>
            </a:pPr>
            <a:r>
              <a:rPr lang="en-US" altLang="ko-KR" sz="1600" dirty="0" smtClean="0">
                <a:cs typeface="Arial" panose="020B0604020202020204" pitchFamily="34" charset="0"/>
              </a:rPr>
              <a:t>Two antenna elements directly communicate with each other</a:t>
            </a:r>
          </a:p>
          <a:p>
            <a:pPr marL="1006475" lvl="2" indent="-206375">
              <a:spcBef>
                <a:spcPts val="0"/>
              </a:spcBef>
              <a:spcAft>
                <a:spcPts val="1200"/>
              </a:spcAft>
            </a:pPr>
            <a:r>
              <a:rPr lang="en-US" altLang="ko-KR" sz="1600" dirty="0" smtClean="0">
                <a:cs typeface="Arial" panose="020B0604020202020204" pitchFamily="34" charset="0"/>
              </a:rPr>
              <a:t>Low spatial correlation</a:t>
            </a:r>
          </a:p>
          <a:p>
            <a:pPr marL="1006475" lvl="2" indent="-206375">
              <a:spcBef>
                <a:spcPts val="0"/>
              </a:spcBef>
              <a:spcAft>
                <a:spcPts val="1200"/>
              </a:spcAft>
            </a:pPr>
            <a:r>
              <a:rPr lang="en-US" altLang="ko-KR" sz="1600" dirty="0" smtClean="0">
                <a:cs typeface="Arial" panose="020B0604020202020204" pitchFamily="34" charset="0"/>
              </a:rPr>
              <a:t>Channel capacity obtained by ZF at the receiver without BF is almost the same as that using </a:t>
            </a:r>
            <a:r>
              <a:rPr lang="en-US" altLang="ko-KR" sz="1600" dirty="0" err="1" smtClean="0">
                <a:cs typeface="Arial" panose="020B0604020202020204" pitchFamily="34" charset="0"/>
              </a:rPr>
              <a:t>eigenmode</a:t>
            </a:r>
            <a:r>
              <a:rPr lang="en-US" altLang="ko-KR" sz="1600" dirty="0" smtClean="0">
                <a:cs typeface="Arial" panose="020B0604020202020204" pitchFamily="34" charset="0"/>
              </a:rPr>
              <a:t>  transmission [8]</a:t>
            </a:r>
          </a:p>
          <a:p>
            <a:pPr marL="66357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a:latin typeface="Arial" panose="020B0604020202020204" pitchFamily="34" charset="0"/>
              <a:cs typeface="Arial" panose="020B0604020202020204" pitchFamily="34" charset="0"/>
            </a:endParaRPr>
          </a:p>
          <a:p>
            <a:pPr marL="663575" lvl="1" indent="-206375">
              <a:spcBef>
                <a:spcPts val="0"/>
              </a:spcBef>
              <a:spcAft>
                <a:spcPts val="1200"/>
              </a:spcAft>
            </a:pPr>
            <a:endParaRPr lang="en-US" altLang="ko-KR" sz="14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pSp>
        <p:nvGrpSpPr>
          <p:cNvPr id="4" name="Group 4"/>
          <p:cNvGrpSpPr>
            <a:grpSpLocks noChangeAspect="1"/>
          </p:cNvGrpSpPr>
          <p:nvPr/>
        </p:nvGrpSpPr>
        <p:grpSpPr bwMode="auto">
          <a:xfrm>
            <a:off x="2555776" y="2420888"/>
            <a:ext cx="3863975" cy="1541462"/>
            <a:chOff x="1746" y="1389"/>
            <a:chExt cx="2434" cy="971"/>
          </a:xfrm>
        </p:grpSpPr>
        <p:sp>
          <p:nvSpPr>
            <p:cNvPr id="9" name="AutoShape 3"/>
            <p:cNvSpPr>
              <a:spLocks noChangeAspect="1" noChangeArrowheads="1" noTextEdit="1"/>
            </p:cNvSpPr>
            <p:nvPr/>
          </p:nvSpPr>
          <p:spPr bwMode="auto">
            <a:xfrm>
              <a:off x="1746" y="1389"/>
              <a:ext cx="2434"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Freeform 5"/>
            <p:cNvSpPr>
              <a:spLocks/>
            </p:cNvSpPr>
            <p:nvPr/>
          </p:nvSpPr>
          <p:spPr bwMode="auto">
            <a:xfrm>
              <a:off x="2424" y="1921"/>
              <a:ext cx="154" cy="208"/>
            </a:xfrm>
            <a:custGeom>
              <a:avLst/>
              <a:gdLst>
                <a:gd name="T0" fmla="*/ 154 w 154"/>
                <a:gd name="T1" fmla="*/ 208 h 208"/>
                <a:gd name="T2" fmla="*/ 0 w 154"/>
                <a:gd name="T3" fmla="*/ 104 h 208"/>
                <a:gd name="T4" fmla="*/ 154 w 154"/>
                <a:gd name="T5" fmla="*/ 0 h 208"/>
                <a:gd name="T6" fmla="*/ 154 w 154"/>
                <a:gd name="T7" fmla="*/ 208 h 208"/>
              </a:gdLst>
              <a:ahLst/>
              <a:cxnLst>
                <a:cxn ang="0">
                  <a:pos x="T0" y="T1"/>
                </a:cxn>
                <a:cxn ang="0">
                  <a:pos x="T2" y="T3"/>
                </a:cxn>
                <a:cxn ang="0">
                  <a:pos x="T4" y="T5"/>
                </a:cxn>
                <a:cxn ang="0">
                  <a:pos x="T6" y="T7"/>
                </a:cxn>
              </a:cxnLst>
              <a:rect l="0" t="0" r="r" b="b"/>
              <a:pathLst>
                <a:path w="154" h="208">
                  <a:moveTo>
                    <a:pt x="154" y="208"/>
                  </a:moveTo>
                  <a:lnTo>
                    <a:pt x="0" y="104"/>
                  </a:lnTo>
                  <a:lnTo>
                    <a:pt x="154" y="0"/>
                  </a:lnTo>
                  <a:lnTo>
                    <a:pt x="154"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Freeform 6"/>
            <p:cNvSpPr>
              <a:spLocks noEditPoints="1"/>
            </p:cNvSpPr>
            <p:nvPr/>
          </p:nvSpPr>
          <p:spPr bwMode="auto">
            <a:xfrm>
              <a:off x="2417" y="1914"/>
              <a:ext cx="165" cy="223"/>
            </a:xfrm>
            <a:custGeom>
              <a:avLst/>
              <a:gdLst>
                <a:gd name="T0" fmla="*/ 165 w 165"/>
                <a:gd name="T1" fmla="*/ 223 h 223"/>
                <a:gd name="T2" fmla="*/ 0 w 165"/>
                <a:gd name="T3" fmla="*/ 111 h 223"/>
                <a:gd name="T4" fmla="*/ 165 w 165"/>
                <a:gd name="T5" fmla="*/ 0 h 223"/>
                <a:gd name="T6" fmla="*/ 165 w 165"/>
                <a:gd name="T7" fmla="*/ 223 h 223"/>
                <a:gd name="T8" fmla="*/ 157 w 165"/>
                <a:gd name="T9" fmla="*/ 7 h 223"/>
                <a:gd name="T10" fmla="*/ 163 w 165"/>
                <a:gd name="T11" fmla="*/ 10 h 223"/>
                <a:gd name="T12" fmla="*/ 9 w 165"/>
                <a:gd name="T13" fmla="*/ 114 h 223"/>
                <a:gd name="T14" fmla="*/ 9 w 165"/>
                <a:gd name="T15" fmla="*/ 108 h 223"/>
                <a:gd name="T16" fmla="*/ 163 w 165"/>
                <a:gd name="T17" fmla="*/ 212 h 223"/>
                <a:gd name="T18" fmla="*/ 157 w 165"/>
                <a:gd name="T19" fmla="*/ 215 h 223"/>
                <a:gd name="T20" fmla="*/ 157 w 165"/>
                <a:gd name="T21" fmla="*/ 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223">
                  <a:moveTo>
                    <a:pt x="165" y="223"/>
                  </a:moveTo>
                  <a:lnTo>
                    <a:pt x="0" y="111"/>
                  </a:lnTo>
                  <a:lnTo>
                    <a:pt x="165" y="0"/>
                  </a:lnTo>
                  <a:lnTo>
                    <a:pt x="165" y="223"/>
                  </a:lnTo>
                  <a:close/>
                  <a:moveTo>
                    <a:pt x="157" y="7"/>
                  </a:moveTo>
                  <a:lnTo>
                    <a:pt x="163" y="10"/>
                  </a:lnTo>
                  <a:lnTo>
                    <a:pt x="9" y="114"/>
                  </a:lnTo>
                  <a:lnTo>
                    <a:pt x="9" y="108"/>
                  </a:lnTo>
                  <a:lnTo>
                    <a:pt x="163" y="212"/>
                  </a:lnTo>
                  <a:lnTo>
                    <a:pt x="157" y="215"/>
                  </a:lnTo>
                  <a:lnTo>
                    <a:pt x="157" y="7"/>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2" name="Rectangle 7"/>
            <p:cNvSpPr>
              <a:spLocks noChangeArrowheads="1"/>
            </p:cNvSpPr>
            <p:nvPr/>
          </p:nvSpPr>
          <p:spPr bwMode="auto">
            <a:xfrm>
              <a:off x="2162" y="2025"/>
              <a:ext cx="416" cy="8"/>
            </a:xfrm>
            <a:prstGeom prst="rect">
              <a:avLst/>
            </a:pr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8"/>
            <p:cNvSpPr>
              <a:spLocks/>
            </p:cNvSpPr>
            <p:nvPr/>
          </p:nvSpPr>
          <p:spPr bwMode="auto">
            <a:xfrm>
              <a:off x="2424" y="1428"/>
              <a:ext cx="154" cy="208"/>
            </a:xfrm>
            <a:custGeom>
              <a:avLst/>
              <a:gdLst>
                <a:gd name="T0" fmla="*/ 154 w 154"/>
                <a:gd name="T1" fmla="*/ 208 h 208"/>
                <a:gd name="T2" fmla="*/ 0 w 154"/>
                <a:gd name="T3" fmla="*/ 104 h 208"/>
                <a:gd name="T4" fmla="*/ 154 w 154"/>
                <a:gd name="T5" fmla="*/ 0 h 208"/>
                <a:gd name="T6" fmla="*/ 154 w 154"/>
                <a:gd name="T7" fmla="*/ 208 h 208"/>
              </a:gdLst>
              <a:ahLst/>
              <a:cxnLst>
                <a:cxn ang="0">
                  <a:pos x="T0" y="T1"/>
                </a:cxn>
                <a:cxn ang="0">
                  <a:pos x="T2" y="T3"/>
                </a:cxn>
                <a:cxn ang="0">
                  <a:pos x="T4" y="T5"/>
                </a:cxn>
                <a:cxn ang="0">
                  <a:pos x="T6" y="T7"/>
                </a:cxn>
              </a:cxnLst>
              <a:rect l="0" t="0" r="r" b="b"/>
              <a:pathLst>
                <a:path w="154" h="208">
                  <a:moveTo>
                    <a:pt x="154" y="208"/>
                  </a:moveTo>
                  <a:lnTo>
                    <a:pt x="0" y="104"/>
                  </a:lnTo>
                  <a:lnTo>
                    <a:pt x="154" y="0"/>
                  </a:lnTo>
                  <a:lnTo>
                    <a:pt x="154"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Freeform 9"/>
            <p:cNvSpPr>
              <a:spLocks noEditPoints="1"/>
            </p:cNvSpPr>
            <p:nvPr/>
          </p:nvSpPr>
          <p:spPr bwMode="auto">
            <a:xfrm>
              <a:off x="2417" y="1420"/>
              <a:ext cx="165" cy="223"/>
            </a:xfrm>
            <a:custGeom>
              <a:avLst/>
              <a:gdLst>
                <a:gd name="T0" fmla="*/ 165 w 165"/>
                <a:gd name="T1" fmla="*/ 223 h 223"/>
                <a:gd name="T2" fmla="*/ 0 w 165"/>
                <a:gd name="T3" fmla="*/ 112 h 223"/>
                <a:gd name="T4" fmla="*/ 165 w 165"/>
                <a:gd name="T5" fmla="*/ 0 h 223"/>
                <a:gd name="T6" fmla="*/ 165 w 165"/>
                <a:gd name="T7" fmla="*/ 223 h 223"/>
                <a:gd name="T8" fmla="*/ 157 w 165"/>
                <a:gd name="T9" fmla="*/ 8 h 223"/>
                <a:gd name="T10" fmla="*/ 163 w 165"/>
                <a:gd name="T11" fmla="*/ 11 h 223"/>
                <a:gd name="T12" fmla="*/ 9 w 165"/>
                <a:gd name="T13" fmla="*/ 115 h 223"/>
                <a:gd name="T14" fmla="*/ 9 w 165"/>
                <a:gd name="T15" fmla="*/ 109 h 223"/>
                <a:gd name="T16" fmla="*/ 163 w 165"/>
                <a:gd name="T17" fmla="*/ 213 h 223"/>
                <a:gd name="T18" fmla="*/ 157 w 165"/>
                <a:gd name="T19" fmla="*/ 216 h 223"/>
                <a:gd name="T20" fmla="*/ 157 w 165"/>
                <a:gd name="T21"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223">
                  <a:moveTo>
                    <a:pt x="165" y="223"/>
                  </a:moveTo>
                  <a:lnTo>
                    <a:pt x="0" y="112"/>
                  </a:lnTo>
                  <a:lnTo>
                    <a:pt x="165" y="0"/>
                  </a:lnTo>
                  <a:lnTo>
                    <a:pt x="165" y="223"/>
                  </a:lnTo>
                  <a:close/>
                  <a:moveTo>
                    <a:pt x="157" y="8"/>
                  </a:moveTo>
                  <a:lnTo>
                    <a:pt x="163" y="11"/>
                  </a:lnTo>
                  <a:lnTo>
                    <a:pt x="9" y="115"/>
                  </a:lnTo>
                  <a:lnTo>
                    <a:pt x="9" y="109"/>
                  </a:lnTo>
                  <a:lnTo>
                    <a:pt x="163" y="213"/>
                  </a:lnTo>
                  <a:lnTo>
                    <a:pt x="157" y="216"/>
                  </a:lnTo>
                  <a:lnTo>
                    <a:pt x="157" y="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5" name="Rectangle 10"/>
            <p:cNvSpPr>
              <a:spLocks noChangeArrowheads="1"/>
            </p:cNvSpPr>
            <p:nvPr/>
          </p:nvSpPr>
          <p:spPr bwMode="auto">
            <a:xfrm>
              <a:off x="2162" y="1524"/>
              <a:ext cx="416" cy="8"/>
            </a:xfrm>
            <a:prstGeom prst="rect">
              <a:avLst/>
            </a:pr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6" name="Freeform 11"/>
            <p:cNvSpPr>
              <a:spLocks/>
            </p:cNvSpPr>
            <p:nvPr/>
          </p:nvSpPr>
          <p:spPr bwMode="auto">
            <a:xfrm>
              <a:off x="3410" y="1913"/>
              <a:ext cx="161" cy="208"/>
            </a:xfrm>
            <a:custGeom>
              <a:avLst/>
              <a:gdLst>
                <a:gd name="T0" fmla="*/ 0 w 161"/>
                <a:gd name="T1" fmla="*/ 0 h 208"/>
                <a:gd name="T2" fmla="*/ 161 w 161"/>
                <a:gd name="T3" fmla="*/ 104 h 208"/>
                <a:gd name="T4" fmla="*/ 0 w 161"/>
                <a:gd name="T5" fmla="*/ 208 h 208"/>
                <a:gd name="T6" fmla="*/ 0 w 161"/>
                <a:gd name="T7" fmla="*/ 0 h 208"/>
              </a:gdLst>
              <a:ahLst/>
              <a:cxnLst>
                <a:cxn ang="0">
                  <a:pos x="T0" y="T1"/>
                </a:cxn>
                <a:cxn ang="0">
                  <a:pos x="T2" y="T3"/>
                </a:cxn>
                <a:cxn ang="0">
                  <a:pos x="T4" y="T5"/>
                </a:cxn>
                <a:cxn ang="0">
                  <a:pos x="T6" y="T7"/>
                </a:cxn>
              </a:cxnLst>
              <a:rect l="0" t="0" r="r" b="b"/>
              <a:pathLst>
                <a:path w="161" h="208">
                  <a:moveTo>
                    <a:pt x="0" y="0"/>
                  </a:moveTo>
                  <a:lnTo>
                    <a:pt x="161" y="104"/>
                  </a:lnTo>
                  <a:lnTo>
                    <a:pt x="0" y="20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12"/>
            <p:cNvSpPr>
              <a:spLocks noEditPoints="1"/>
            </p:cNvSpPr>
            <p:nvPr/>
          </p:nvSpPr>
          <p:spPr bwMode="auto">
            <a:xfrm>
              <a:off x="3406" y="1906"/>
              <a:ext cx="173" cy="222"/>
            </a:xfrm>
            <a:custGeom>
              <a:avLst/>
              <a:gdLst>
                <a:gd name="T0" fmla="*/ 0 w 173"/>
                <a:gd name="T1" fmla="*/ 0 h 222"/>
                <a:gd name="T2" fmla="*/ 173 w 173"/>
                <a:gd name="T3" fmla="*/ 111 h 222"/>
                <a:gd name="T4" fmla="*/ 0 w 173"/>
                <a:gd name="T5" fmla="*/ 222 h 222"/>
                <a:gd name="T6" fmla="*/ 0 w 173"/>
                <a:gd name="T7" fmla="*/ 0 h 222"/>
                <a:gd name="T8" fmla="*/ 8 w 173"/>
                <a:gd name="T9" fmla="*/ 215 h 222"/>
                <a:gd name="T10" fmla="*/ 2 w 173"/>
                <a:gd name="T11" fmla="*/ 212 h 222"/>
                <a:gd name="T12" fmla="*/ 164 w 173"/>
                <a:gd name="T13" fmla="*/ 108 h 222"/>
                <a:gd name="T14" fmla="*/ 164 w 173"/>
                <a:gd name="T15" fmla="*/ 114 h 222"/>
                <a:gd name="T16" fmla="*/ 2 w 173"/>
                <a:gd name="T17" fmla="*/ 10 h 222"/>
                <a:gd name="T18" fmla="*/ 8 w 173"/>
                <a:gd name="T19" fmla="*/ 7 h 222"/>
                <a:gd name="T20" fmla="*/ 8 w 173"/>
                <a:gd name="T21" fmla="*/ 21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22">
                  <a:moveTo>
                    <a:pt x="0" y="0"/>
                  </a:moveTo>
                  <a:lnTo>
                    <a:pt x="173" y="111"/>
                  </a:lnTo>
                  <a:lnTo>
                    <a:pt x="0" y="222"/>
                  </a:lnTo>
                  <a:lnTo>
                    <a:pt x="0" y="0"/>
                  </a:lnTo>
                  <a:close/>
                  <a:moveTo>
                    <a:pt x="8" y="215"/>
                  </a:moveTo>
                  <a:lnTo>
                    <a:pt x="2" y="212"/>
                  </a:lnTo>
                  <a:lnTo>
                    <a:pt x="164" y="108"/>
                  </a:lnTo>
                  <a:lnTo>
                    <a:pt x="164" y="114"/>
                  </a:lnTo>
                  <a:lnTo>
                    <a:pt x="2" y="10"/>
                  </a:lnTo>
                  <a:lnTo>
                    <a:pt x="8" y="7"/>
                  </a:lnTo>
                  <a:lnTo>
                    <a:pt x="8" y="215"/>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 name="Rectangle 13"/>
            <p:cNvSpPr>
              <a:spLocks noChangeArrowheads="1"/>
            </p:cNvSpPr>
            <p:nvPr/>
          </p:nvSpPr>
          <p:spPr bwMode="auto">
            <a:xfrm>
              <a:off x="3417" y="2009"/>
              <a:ext cx="409" cy="8"/>
            </a:xfrm>
            <a:prstGeom prst="rect">
              <a:avLst/>
            </a:pr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9" name="Freeform 14"/>
            <p:cNvSpPr>
              <a:spLocks/>
            </p:cNvSpPr>
            <p:nvPr/>
          </p:nvSpPr>
          <p:spPr bwMode="auto">
            <a:xfrm>
              <a:off x="3410" y="1420"/>
              <a:ext cx="161" cy="200"/>
            </a:xfrm>
            <a:custGeom>
              <a:avLst/>
              <a:gdLst>
                <a:gd name="T0" fmla="*/ 0 w 161"/>
                <a:gd name="T1" fmla="*/ 0 h 200"/>
                <a:gd name="T2" fmla="*/ 161 w 161"/>
                <a:gd name="T3" fmla="*/ 100 h 200"/>
                <a:gd name="T4" fmla="*/ 0 w 161"/>
                <a:gd name="T5" fmla="*/ 200 h 200"/>
                <a:gd name="T6" fmla="*/ 0 w 161"/>
                <a:gd name="T7" fmla="*/ 0 h 200"/>
              </a:gdLst>
              <a:ahLst/>
              <a:cxnLst>
                <a:cxn ang="0">
                  <a:pos x="T0" y="T1"/>
                </a:cxn>
                <a:cxn ang="0">
                  <a:pos x="T2" y="T3"/>
                </a:cxn>
                <a:cxn ang="0">
                  <a:pos x="T4" y="T5"/>
                </a:cxn>
                <a:cxn ang="0">
                  <a:pos x="T6" y="T7"/>
                </a:cxn>
              </a:cxnLst>
              <a:rect l="0" t="0" r="r" b="b"/>
              <a:pathLst>
                <a:path w="161" h="200">
                  <a:moveTo>
                    <a:pt x="0" y="0"/>
                  </a:moveTo>
                  <a:lnTo>
                    <a:pt x="161" y="100"/>
                  </a:lnTo>
                  <a:lnTo>
                    <a:pt x="0" y="2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15"/>
            <p:cNvSpPr>
              <a:spLocks noEditPoints="1"/>
            </p:cNvSpPr>
            <p:nvPr/>
          </p:nvSpPr>
          <p:spPr bwMode="auto">
            <a:xfrm>
              <a:off x="3406" y="1413"/>
              <a:ext cx="173" cy="214"/>
            </a:xfrm>
            <a:custGeom>
              <a:avLst/>
              <a:gdLst>
                <a:gd name="T0" fmla="*/ 0 w 173"/>
                <a:gd name="T1" fmla="*/ 0 h 214"/>
                <a:gd name="T2" fmla="*/ 173 w 173"/>
                <a:gd name="T3" fmla="*/ 107 h 214"/>
                <a:gd name="T4" fmla="*/ 0 w 173"/>
                <a:gd name="T5" fmla="*/ 214 h 214"/>
                <a:gd name="T6" fmla="*/ 0 w 173"/>
                <a:gd name="T7" fmla="*/ 0 h 214"/>
                <a:gd name="T8" fmla="*/ 8 w 173"/>
                <a:gd name="T9" fmla="*/ 207 h 214"/>
                <a:gd name="T10" fmla="*/ 2 w 173"/>
                <a:gd name="T11" fmla="*/ 204 h 214"/>
                <a:gd name="T12" fmla="*/ 164 w 173"/>
                <a:gd name="T13" fmla="*/ 104 h 214"/>
                <a:gd name="T14" fmla="*/ 164 w 173"/>
                <a:gd name="T15" fmla="*/ 110 h 214"/>
                <a:gd name="T16" fmla="*/ 2 w 173"/>
                <a:gd name="T17" fmla="*/ 10 h 214"/>
                <a:gd name="T18" fmla="*/ 8 w 173"/>
                <a:gd name="T19" fmla="*/ 7 h 214"/>
                <a:gd name="T20" fmla="*/ 8 w 173"/>
                <a:gd name="T21"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14">
                  <a:moveTo>
                    <a:pt x="0" y="0"/>
                  </a:moveTo>
                  <a:lnTo>
                    <a:pt x="173" y="107"/>
                  </a:lnTo>
                  <a:lnTo>
                    <a:pt x="0" y="214"/>
                  </a:lnTo>
                  <a:lnTo>
                    <a:pt x="0" y="0"/>
                  </a:lnTo>
                  <a:close/>
                  <a:moveTo>
                    <a:pt x="8" y="207"/>
                  </a:moveTo>
                  <a:lnTo>
                    <a:pt x="2" y="204"/>
                  </a:lnTo>
                  <a:lnTo>
                    <a:pt x="164" y="104"/>
                  </a:lnTo>
                  <a:lnTo>
                    <a:pt x="164" y="110"/>
                  </a:lnTo>
                  <a:lnTo>
                    <a:pt x="2" y="10"/>
                  </a:lnTo>
                  <a:lnTo>
                    <a:pt x="8" y="7"/>
                  </a:lnTo>
                  <a:lnTo>
                    <a:pt x="8" y="207"/>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1" name="Rectangle 16"/>
            <p:cNvSpPr>
              <a:spLocks noChangeArrowheads="1"/>
            </p:cNvSpPr>
            <p:nvPr/>
          </p:nvSpPr>
          <p:spPr bwMode="auto">
            <a:xfrm>
              <a:off x="3417" y="1516"/>
              <a:ext cx="409" cy="8"/>
            </a:xfrm>
            <a:prstGeom prst="rect">
              <a:avLst/>
            </a:pr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2" name="Rectangle 17"/>
            <p:cNvSpPr>
              <a:spLocks noChangeArrowheads="1"/>
            </p:cNvSpPr>
            <p:nvPr/>
          </p:nvSpPr>
          <p:spPr bwMode="auto">
            <a:xfrm>
              <a:off x="3834" y="1446"/>
              <a:ext cx="33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500" b="0" i="0" u="none" strike="noStrike" cap="none" normalizeH="0" baseline="0" smtClean="0">
                  <a:ln>
                    <a:noFill/>
                  </a:ln>
                  <a:solidFill>
                    <a:srgbClr val="000000"/>
                  </a:solidFill>
                  <a:effectLst/>
                  <a:latin typeface="Times New Roman" pitchFamily="18" charset="0"/>
                  <a:ea typeface="굴림" pitchFamily="50" charset="-127"/>
                  <a:cs typeface="굴림" pitchFamily="50" charset="-127"/>
                </a:rPr>
                <a:t>Rx#1</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23" name="Rectangle 18"/>
            <p:cNvSpPr>
              <a:spLocks noChangeArrowheads="1"/>
            </p:cNvSpPr>
            <p:nvPr/>
          </p:nvSpPr>
          <p:spPr bwMode="auto">
            <a:xfrm>
              <a:off x="3834" y="1939"/>
              <a:ext cx="33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500" b="0" i="0" u="none" strike="noStrike" cap="none" normalizeH="0" baseline="0" smtClean="0">
                  <a:ln>
                    <a:noFill/>
                  </a:ln>
                  <a:solidFill>
                    <a:srgbClr val="000000"/>
                  </a:solidFill>
                  <a:effectLst/>
                  <a:latin typeface="Times New Roman" pitchFamily="18" charset="0"/>
                  <a:ea typeface="굴림" pitchFamily="50" charset="-127"/>
                  <a:cs typeface="굴림" pitchFamily="50" charset="-127"/>
                </a:rPr>
                <a:t>Rx#2</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24" name="Rectangle 19"/>
            <p:cNvSpPr>
              <a:spLocks noChangeArrowheads="1"/>
            </p:cNvSpPr>
            <p:nvPr/>
          </p:nvSpPr>
          <p:spPr bwMode="auto">
            <a:xfrm>
              <a:off x="1831" y="1446"/>
              <a:ext cx="33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500" b="0" i="0" u="none" strike="noStrike" cap="none" normalizeH="0" baseline="0" smtClean="0">
                  <a:ln>
                    <a:noFill/>
                  </a:ln>
                  <a:solidFill>
                    <a:srgbClr val="000000"/>
                  </a:solidFill>
                  <a:effectLst/>
                  <a:latin typeface="Times New Roman" pitchFamily="18" charset="0"/>
                  <a:ea typeface="굴림" pitchFamily="50" charset="-127"/>
                  <a:cs typeface="굴림" pitchFamily="50" charset="-127"/>
                </a:rPr>
                <a:t>Tx#1</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25" name="Rectangle 20"/>
            <p:cNvSpPr>
              <a:spLocks noChangeArrowheads="1"/>
            </p:cNvSpPr>
            <p:nvPr/>
          </p:nvSpPr>
          <p:spPr bwMode="auto">
            <a:xfrm>
              <a:off x="1831" y="1939"/>
              <a:ext cx="33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500" b="0" i="0" u="none" strike="noStrike" cap="none" normalizeH="0" baseline="0" smtClean="0">
                  <a:ln>
                    <a:noFill/>
                  </a:ln>
                  <a:solidFill>
                    <a:srgbClr val="000000"/>
                  </a:solidFill>
                  <a:effectLst/>
                  <a:latin typeface="Times New Roman" pitchFamily="18" charset="0"/>
                  <a:ea typeface="굴림" pitchFamily="50" charset="-127"/>
                  <a:cs typeface="굴림" pitchFamily="50" charset="-127"/>
                </a:rPr>
                <a:t>Tx#2</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26" name="Freeform 21"/>
            <p:cNvSpPr>
              <a:spLocks noEditPoints="1"/>
            </p:cNvSpPr>
            <p:nvPr/>
          </p:nvSpPr>
          <p:spPr bwMode="auto">
            <a:xfrm>
              <a:off x="2632" y="2214"/>
              <a:ext cx="779" cy="62"/>
            </a:xfrm>
            <a:custGeom>
              <a:avLst/>
              <a:gdLst>
                <a:gd name="T0" fmla="*/ 51 w 779"/>
                <a:gd name="T1" fmla="*/ 34 h 62"/>
                <a:gd name="T2" fmla="*/ 74 w 779"/>
                <a:gd name="T3" fmla="*/ 34 h 62"/>
                <a:gd name="T4" fmla="*/ 90 w 779"/>
                <a:gd name="T5" fmla="*/ 27 h 62"/>
                <a:gd name="T6" fmla="*/ 98 w 779"/>
                <a:gd name="T7" fmla="*/ 27 h 62"/>
                <a:gd name="T8" fmla="*/ 98 w 779"/>
                <a:gd name="T9" fmla="*/ 27 h 62"/>
                <a:gd name="T10" fmla="*/ 113 w 779"/>
                <a:gd name="T11" fmla="*/ 34 h 62"/>
                <a:gd name="T12" fmla="*/ 136 w 779"/>
                <a:gd name="T13" fmla="*/ 34 h 62"/>
                <a:gd name="T14" fmla="*/ 151 w 779"/>
                <a:gd name="T15" fmla="*/ 27 h 62"/>
                <a:gd name="T16" fmla="*/ 159 w 779"/>
                <a:gd name="T17" fmla="*/ 27 h 62"/>
                <a:gd name="T18" fmla="*/ 159 w 779"/>
                <a:gd name="T19" fmla="*/ 27 h 62"/>
                <a:gd name="T20" fmla="*/ 175 w 779"/>
                <a:gd name="T21" fmla="*/ 34 h 62"/>
                <a:gd name="T22" fmla="*/ 198 w 779"/>
                <a:gd name="T23" fmla="*/ 34 h 62"/>
                <a:gd name="T24" fmla="*/ 214 w 779"/>
                <a:gd name="T25" fmla="*/ 27 h 62"/>
                <a:gd name="T26" fmla="*/ 221 w 779"/>
                <a:gd name="T27" fmla="*/ 27 h 62"/>
                <a:gd name="T28" fmla="*/ 221 w 779"/>
                <a:gd name="T29" fmla="*/ 27 h 62"/>
                <a:gd name="T30" fmla="*/ 237 w 779"/>
                <a:gd name="T31" fmla="*/ 34 h 62"/>
                <a:gd name="T32" fmla="*/ 260 w 779"/>
                <a:gd name="T33" fmla="*/ 34 h 62"/>
                <a:gd name="T34" fmla="*/ 275 w 779"/>
                <a:gd name="T35" fmla="*/ 27 h 62"/>
                <a:gd name="T36" fmla="*/ 283 w 779"/>
                <a:gd name="T37" fmla="*/ 27 h 62"/>
                <a:gd name="T38" fmla="*/ 283 w 779"/>
                <a:gd name="T39" fmla="*/ 27 h 62"/>
                <a:gd name="T40" fmla="*/ 298 w 779"/>
                <a:gd name="T41" fmla="*/ 34 h 62"/>
                <a:gd name="T42" fmla="*/ 321 w 779"/>
                <a:gd name="T43" fmla="*/ 34 h 62"/>
                <a:gd name="T44" fmla="*/ 337 w 779"/>
                <a:gd name="T45" fmla="*/ 27 h 62"/>
                <a:gd name="T46" fmla="*/ 344 w 779"/>
                <a:gd name="T47" fmla="*/ 27 h 62"/>
                <a:gd name="T48" fmla="*/ 344 w 779"/>
                <a:gd name="T49" fmla="*/ 27 h 62"/>
                <a:gd name="T50" fmla="*/ 360 w 779"/>
                <a:gd name="T51" fmla="*/ 34 h 62"/>
                <a:gd name="T52" fmla="*/ 383 w 779"/>
                <a:gd name="T53" fmla="*/ 34 h 62"/>
                <a:gd name="T54" fmla="*/ 398 w 779"/>
                <a:gd name="T55" fmla="*/ 27 h 62"/>
                <a:gd name="T56" fmla="*/ 406 w 779"/>
                <a:gd name="T57" fmla="*/ 27 h 62"/>
                <a:gd name="T58" fmla="*/ 406 w 779"/>
                <a:gd name="T59" fmla="*/ 27 h 62"/>
                <a:gd name="T60" fmla="*/ 422 w 779"/>
                <a:gd name="T61" fmla="*/ 34 h 62"/>
                <a:gd name="T62" fmla="*/ 445 w 779"/>
                <a:gd name="T63" fmla="*/ 34 h 62"/>
                <a:gd name="T64" fmla="*/ 460 w 779"/>
                <a:gd name="T65" fmla="*/ 27 h 62"/>
                <a:gd name="T66" fmla="*/ 468 w 779"/>
                <a:gd name="T67" fmla="*/ 27 h 62"/>
                <a:gd name="T68" fmla="*/ 468 w 779"/>
                <a:gd name="T69" fmla="*/ 27 h 62"/>
                <a:gd name="T70" fmla="*/ 483 w 779"/>
                <a:gd name="T71" fmla="*/ 34 h 62"/>
                <a:gd name="T72" fmla="*/ 506 w 779"/>
                <a:gd name="T73" fmla="*/ 34 h 62"/>
                <a:gd name="T74" fmla="*/ 522 w 779"/>
                <a:gd name="T75" fmla="*/ 27 h 62"/>
                <a:gd name="T76" fmla="*/ 529 w 779"/>
                <a:gd name="T77" fmla="*/ 27 h 62"/>
                <a:gd name="T78" fmla="*/ 529 w 779"/>
                <a:gd name="T79" fmla="*/ 27 h 62"/>
                <a:gd name="T80" fmla="*/ 545 w 779"/>
                <a:gd name="T81" fmla="*/ 34 h 62"/>
                <a:gd name="T82" fmla="*/ 568 w 779"/>
                <a:gd name="T83" fmla="*/ 34 h 62"/>
                <a:gd name="T84" fmla="*/ 583 w 779"/>
                <a:gd name="T85" fmla="*/ 27 h 62"/>
                <a:gd name="T86" fmla="*/ 591 w 779"/>
                <a:gd name="T87" fmla="*/ 27 h 62"/>
                <a:gd name="T88" fmla="*/ 591 w 779"/>
                <a:gd name="T89" fmla="*/ 27 h 62"/>
                <a:gd name="T90" fmla="*/ 606 w 779"/>
                <a:gd name="T91" fmla="*/ 34 h 62"/>
                <a:gd name="T92" fmla="*/ 629 w 779"/>
                <a:gd name="T93" fmla="*/ 34 h 62"/>
                <a:gd name="T94" fmla="*/ 645 w 779"/>
                <a:gd name="T95" fmla="*/ 27 h 62"/>
                <a:gd name="T96" fmla="*/ 653 w 779"/>
                <a:gd name="T97" fmla="*/ 27 h 62"/>
                <a:gd name="T98" fmla="*/ 653 w 779"/>
                <a:gd name="T99" fmla="*/ 27 h 62"/>
                <a:gd name="T100" fmla="*/ 668 w 779"/>
                <a:gd name="T101" fmla="*/ 34 h 62"/>
                <a:gd name="T102" fmla="*/ 692 w 779"/>
                <a:gd name="T103" fmla="*/ 34 h 62"/>
                <a:gd name="T104" fmla="*/ 707 w 779"/>
                <a:gd name="T105" fmla="*/ 27 h 62"/>
                <a:gd name="T106" fmla="*/ 715 w 779"/>
                <a:gd name="T107" fmla="*/ 27 h 62"/>
                <a:gd name="T108" fmla="*/ 715 w 779"/>
                <a:gd name="T109" fmla="*/ 27 h 62"/>
                <a:gd name="T110" fmla="*/ 62 w 779"/>
                <a:gd name="T111" fmla="*/ 62 h 62"/>
                <a:gd name="T112" fmla="*/ 718 w 779"/>
                <a:gd name="T11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9" h="62">
                  <a:moveTo>
                    <a:pt x="51" y="27"/>
                  </a:moveTo>
                  <a:lnTo>
                    <a:pt x="59" y="27"/>
                  </a:lnTo>
                  <a:lnTo>
                    <a:pt x="59" y="34"/>
                  </a:lnTo>
                  <a:lnTo>
                    <a:pt x="51" y="34"/>
                  </a:lnTo>
                  <a:lnTo>
                    <a:pt x="51" y="27"/>
                  </a:lnTo>
                  <a:close/>
                  <a:moveTo>
                    <a:pt x="67" y="27"/>
                  </a:moveTo>
                  <a:lnTo>
                    <a:pt x="74" y="27"/>
                  </a:lnTo>
                  <a:lnTo>
                    <a:pt x="74" y="34"/>
                  </a:lnTo>
                  <a:lnTo>
                    <a:pt x="67" y="34"/>
                  </a:lnTo>
                  <a:lnTo>
                    <a:pt x="67" y="27"/>
                  </a:lnTo>
                  <a:close/>
                  <a:moveTo>
                    <a:pt x="82" y="27"/>
                  </a:moveTo>
                  <a:lnTo>
                    <a:pt x="90" y="27"/>
                  </a:lnTo>
                  <a:lnTo>
                    <a:pt x="90" y="34"/>
                  </a:lnTo>
                  <a:lnTo>
                    <a:pt x="82" y="34"/>
                  </a:lnTo>
                  <a:lnTo>
                    <a:pt x="82" y="27"/>
                  </a:lnTo>
                  <a:close/>
                  <a:moveTo>
                    <a:pt x="98" y="27"/>
                  </a:moveTo>
                  <a:lnTo>
                    <a:pt x="105" y="27"/>
                  </a:lnTo>
                  <a:lnTo>
                    <a:pt x="105" y="34"/>
                  </a:lnTo>
                  <a:lnTo>
                    <a:pt x="98" y="34"/>
                  </a:lnTo>
                  <a:lnTo>
                    <a:pt x="98" y="27"/>
                  </a:lnTo>
                  <a:close/>
                  <a:moveTo>
                    <a:pt x="113" y="27"/>
                  </a:moveTo>
                  <a:lnTo>
                    <a:pt x="121" y="27"/>
                  </a:lnTo>
                  <a:lnTo>
                    <a:pt x="121" y="34"/>
                  </a:lnTo>
                  <a:lnTo>
                    <a:pt x="113" y="34"/>
                  </a:lnTo>
                  <a:lnTo>
                    <a:pt x="113" y="27"/>
                  </a:lnTo>
                  <a:close/>
                  <a:moveTo>
                    <a:pt x="128" y="27"/>
                  </a:moveTo>
                  <a:lnTo>
                    <a:pt x="136" y="27"/>
                  </a:lnTo>
                  <a:lnTo>
                    <a:pt x="136" y="34"/>
                  </a:lnTo>
                  <a:lnTo>
                    <a:pt x="128" y="34"/>
                  </a:lnTo>
                  <a:lnTo>
                    <a:pt x="128" y="27"/>
                  </a:lnTo>
                  <a:close/>
                  <a:moveTo>
                    <a:pt x="144" y="27"/>
                  </a:moveTo>
                  <a:lnTo>
                    <a:pt x="151" y="27"/>
                  </a:lnTo>
                  <a:lnTo>
                    <a:pt x="151" y="34"/>
                  </a:lnTo>
                  <a:lnTo>
                    <a:pt x="144" y="34"/>
                  </a:lnTo>
                  <a:lnTo>
                    <a:pt x="144" y="27"/>
                  </a:lnTo>
                  <a:close/>
                  <a:moveTo>
                    <a:pt x="159" y="27"/>
                  </a:moveTo>
                  <a:lnTo>
                    <a:pt x="167" y="27"/>
                  </a:lnTo>
                  <a:lnTo>
                    <a:pt x="167" y="34"/>
                  </a:lnTo>
                  <a:lnTo>
                    <a:pt x="159" y="34"/>
                  </a:lnTo>
                  <a:lnTo>
                    <a:pt x="159" y="27"/>
                  </a:lnTo>
                  <a:close/>
                  <a:moveTo>
                    <a:pt x="175" y="27"/>
                  </a:moveTo>
                  <a:lnTo>
                    <a:pt x="183" y="27"/>
                  </a:lnTo>
                  <a:lnTo>
                    <a:pt x="183" y="34"/>
                  </a:lnTo>
                  <a:lnTo>
                    <a:pt x="175" y="34"/>
                  </a:lnTo>
                  <a:lnTo>
                    <a:pt x="175" y="27"/>
                  </a:lnTo>
                  <a:close/>
                  <a:moveTo>
                    <a:pt x="190" y="27"/>
                  </a:moveTo>
                  <a:lnTo>
                    <a:pt x="198" y="27"/>
                  </a:lnTo>
                  <a:lnTo>
                    <a:pt x="198" y="34"/>
                  </a:lnTo>
                  <a:lnTo>
                    <a:pt x="190" y="34"/>
                  </a:lnTo>
                  <a:lnTo>
                    <a:pt x="190" y="27"/>
                  </a:lnTo>
                  <a:close/>
                  <a:moveTo>
                    <a:pt x="206" y="27"/>
                  </a:moveTo>
                  <a:lnTo>
                    <a:pt x="214" y="27"/>
                  </a:lnTo>
                  <a:lnTo>
                    <a:pt x="214" y="34"/>
                  </a:lnTo>
                  <a:lnTo>
                    <a:pt x="206" y="34"/>
                  </a:lnTo>
                  <a:lnTo>
                    <a:pt x="206" y="27"/>
                  </a:lnTo>
                  <a:close/>
                  <a:moveTo>
                    <a:pt x="221" y="27"/>
                  </a:moveTo>
                  <a:lnTo>
                    <a:pt x="229" y="27"/>
                  </a:lnTo>
                  <a:lnTo>
                    <a:pt x="229" y="34"/>
                  </a:lnTo>
                  <a:lnTo>
                    <a:pt x="221" y="34"/>
                  </a:lnTo>
                  <a:lnTo>
                    <a:pt x="221" y="27"/>
                  </a:lnTo>
                  <a:close/>
                  <a:moveTo>
                    <a:pt x="237" y="27"/>
                  </a:moveTo>
                  <a:lnTo>
                    <a:pt x="244" y="27"/>
                  </a:lnTo>
                  <a:lnTo>
                    <a:pt x="244" y="34"/>
                  </a:lnTo>
                  <a:lnTo>
                    <a:pt x="237" y="34"/>
                  </a:lnTo>
                  <a:lnTo>
                    <a:pt x="237" y="27"/>
                  </a:lnTo>
                  <a:close/>
                  <a:moveTo>
                    <a:pt x="252" y="27"/>
                  </a:moveTo>
                  <a:lnTo>
                    <a:pt x="260" y="27"/>
                  </a:lnTo>
                  <a:lnTo>
                    <a:pt x="260" y="34"/>
                  </a:lnTo>
                  <a:lnTo>
                    <a:pt x="252" y="34"/>
                  </a:lnTo>
                  <a:lnTo>
                    <a:pt x="252" y="27"/>
                  </a:lnTo>
                  <a:close/>
                  <a:moveTo>
                    <a:pt x="267" y="27"/>
                  </a:moveTo>
                  <a:lnTo>
                    <a:pt x="275" y="27"/>
                  </a:lnTo>
                  <a:lnTo>
                    <a:pt x="275" y="34"/>
                  </a:lnTo>
                  <a:lnTo>
                    <a:pt x="267" y="34"/>
                  </a:lnTo>
                  <a:lnTo>
                    <a:pt x="267" y="27"/>
                  </a:lnTo>
                  <a:close/>
                  <a:moveTo>
                    <a:pt x="283" y="27"/>
                  </a:moveTo>
                  <a:lnTo>
                    <a:pt x="291" y="27"/>
                  </a:lnTo>
                  <a:lnTo>
                    <a:pt x="291" y="34"/>
                  </a:lnTo>
                  <a:lnTo>
                    <a:pt x="283" y="34"/>
                  </a:lnTo>
                  <a:lnTo>
                    <a:pt x="283" y="27"/>
                  </a:lnTo>
                  <a:close/>
                  <a:moveTo>
                    <a:pt x="298" y="27"/>
                  </a:moveTo>
                  <a:lnTo>
                    <a:pt x="306" y="27"/>
                  </a:lnTo>
                  <a:lnTo>
                    <a:pt x="306" y="34"/>
                  </a:lnTo>
                  <a:lnTo>
                    <a:pt x="298" y="34"/>
                  </a:lnTo>
                  <a:lnTo>
                    <a:pt x="298" y="27"/>
                  </a:lnTo>
                  <a:close/>
                  <a:moveTo>
                    <a:pt x="314" y="27"/>
                  </a:moveTo>
                  <a:lnTo>
                    <a:pt x="321" y="27"/>
                  </a:lnTo>
                  <a:lnTo>
                    <a:pt x="321" y="34"/>
                  </a:lnTo>
                  <a:lnTo>
                    <a:pt x="314" y="34"/>
                  </a:lnTo>
                  <a:lnTo>
                    <a:pt x="314" y="27"/>
                  </a:lnTo>
                  <a:close/>
                  <a:moveTo>
                    <a:pt x="329" y="27"/>
                  </a:moveTo>
                  <a:lnTo>
                    <a:pt x="337" y="27"/>
                  </a:lnTo>
                  <a:lnTo>
                    <a:pt x="337" y="34"/>
                  </a:lnTo>
                  <a:lnTo>
                    <a:pt x="329" y="34"/>
                  </a:lnTo>
                  <a:lnTo>
                    <a:pt x="329" y="27"/>
                  </a:lnTo>
                  <a:close/>
                  <a:moveTo>
                    <a:pt x="344" y="27"/>
                  </a:moveTo>
                  <a:lnTo>
                    <a:pt x="352" y="27"/>
                  </a:lnTo>
                  <a:lnTo>
                    <a:pt x="352" y="34"/>
                  </a:lnTo>
                  <a:lnTo>
                    <a:pt x="344" y="34"/>
                  </a:lnTo>
                  <a:lnTo>
                    <a:pt x="344" y="27"/>
                  </a:lnTo>
                  <a:close/>
                  <a:moveTo>
                    <a:pt x="360" y="27"/>
                  </a:moveTo>
                  <a:lnTo>
                    <a:pt x="368" y="27"/>
                  </a:lnTo>
                  <a:lnTo>
                    <a:pt x="368" y="34"/>
                  </a:lnTo>
                  <a:lnTo>
                    <a:pt x="360" y="34"/>
                  </a:lnTo>
                  <a:lnTo>
                    <a:pt x="360" y="27"/>
                  </a:lnTo>
                  <a:close/>
                  <a:moveTo>
                    <a:pt x="375" y="27"/>
                  </a:moveTo>
                  <a:lnTo>
                    <a:pt x="383" y="27"/>
                  </a:lnTo>
                  <a:lnTo>
                    <a:pt x="383" y="34"/>
                  </a:lnTo>
                  <a:lnTo>
                    <a:pt x="375" y="34"/>
                  </a:lnTo>
                  <a:lnTo>
                    <a:pt x="375" y="27"/>
                  </a:lnTo>
                  <a:close/>
                  <a:moveTo>
                    <a:pt x="391" y="27"/>
                  </a:moveTo>
                  <a:lnTo>
                    <a:pt x="398" y="27"/>
                  </a:lnTo>
                  <a:lnTo>
                    <a:pt x="398" y="34"/>
                  </a:lnTo>
                  <a:lnTo>
                    <a:pt x="391" y="34"/>
                  </a:lnTo>
                  <a:lnTo>
                    <a:pt x="391" y="27"/>
                  </a:lnTo>
                  <a:close/>
                  <a:moveTo>
                    <a:pt x="406" y="27"/>
                  </a:moveTo>
                  <a:lnTo>
                    <a:pt x="414" y="27"/>
                  </a:lnTo>
                  <a:lnTo>
                    <a:pt x="414" y="34"/>
                  </a:lnTo>
                  <a:lnTo>
                    <a:pt x="406" y="34"/>
                  </a:lnTo>
                  <a:lnTo>
                    <a:pt x="406" y="27"/>
                  </a:lnTo>
                  <a:close/>
                  <a:moveTo>
                    <a:pt x="422" y="27"/>
                  </a:moveTo>
                  <a:lnTo>
                    <a:pt x="429" y="27"/>
                  </a:lnTo>
                  <a:lnTo>
                    <a:pt x="429" y="34"/>
                  </a:lnTo>
                  <a:lnTo>
                    <a:pt x="422" y="34"/>
                  </a:lnTo>
                  <a:lnTo>
                    <a:pt x="422" y="27"/>
                  </a:lnTo>
                  <a:close/>
                  <a:moveTo>
                    <a:pt x="437" y="27"/>
                  </a:moveTo>
                  <a:lnTo>
                    <a:pt x="445" y="27"/>
                  </a:lnTo>
                  <a:lnTo>
                    <a:pt x="445" y="34"/>
                  </a:lnTo>
                  <a:lnTo>
                    <a:pt x="437" y="34"/>
                  </a:lnTo>
                  <a:lnTo>
                    <a:pt x="437" y="27"/>
                  </a:lnTo>
                  <a:close/>
                  <a:moveTo>
                    <a:pt x="452" y="27"/>
                  </a:moveTo>
                  <a:lnTo>
                    <a:pt x="460" y="27"/>
                  </a:lnTo>
                  <a:lnTo>
                    <a:pt x="460" y="34"/>
                  </a:lnTo>
                  <a:lnTo>
                    <a:pt x="452" y="34"/>
                  </a:lnTo>
                  <a:lnTo>
                    <a:pt x="452" y="27"/>
                  </a:lnTo>
                  <a:close/>
                  <a:moveTo>
                    <a:pt x="468" y="27"/>
                  </a:moveTo>
                  <a:lnTo>
                    <a:pt x="475" y="27"/>
                  </a:lnTo>
                  <a:lnTo>
                    <a:pt x="475" y="34"/>
                  </a:lnTo>
                  <a:lnTo>
                    <a:pt x="468" y="34"/>
                  </a:lnTo>
                  <a:lnTo>
                    <a:pt x="468" y="27"/>
                  </a:lnTo>
                  <a:close/>
                  <a:moveTo>
                    <a:pt x="483" y="27"/>
                  </a:moveTo>
                  <a:lnTo>
                    <a:pt x="491" y="27"/>
                  </a:lnTo>
                  <a:lnTo>
                    <a:pt x="491" y="34"/>
                  </a:lnTo>
                  <a:lnTo>
                    <a:pt x="483" y="34"/>
                  </a:lnTo>
                  <a:lnTo>
                    <a:pt x="483" y="27"/>
                  </a:lnTo>
                  <a:close/>
                  <a:moveTo>
                    <a:pt x="499" y="27"/>
                  </a:moveTo>
                  <a:lnTo>
                    <a:pt x="506" y="27"/>
                  </a:lnTo>
                  <a:lnTo>
                    <a:pt x="506" y="34"/>
                  </a:lnTo>
                  <a:lnTo>
                    <a:pt x="499" y="34"/>
                  </a:lnTo>
                  <a:lnTo>
                    <a:pt x="499" y="27"/>
                  </a:lnTo>
                  <a:close/>
                  <a:moveTo>
                    <a:pt x="514" y="27"/>
                  </a:moveTo>
                  <a:lnTo>
                    <a:pt x="522" y="27"/>
                  </a:lnTo>
                  <a:lnTo>
                    <a:pt x="522" y="34"/>
                  </a:lnTo>
                  <a:lnTo>
                    <a:pt x="514" y="34"/>
                  </a:lnTo>
                  <a:lnTo>
                    <a:pt x="514" y="27"/>
                  </a:lnTo>
                  <a:close/>
                  <a:moveTo>
                    <a:pt x="529" y="27"/>
                  </a:moveTo>
                  <a:lnTo>
                    <a:pt x="537" y="27"/>
                  </a:lnTo>
                  <a:lnTo>
                    <a:pt x="537" y="34"/>
                  </a:lnTo>
                  <a:lnTo>
                    <a:pt x="529" y="34"/>
                  </a:lnTo>
                  <a:lnTo>
                    <a:pt x="529" y="27"/>
                  </a:lnTo>
                  <a:close/>
                  <a:moveTo>
                    <a:pt x="545" y="27"/>
                  </a:moveTo>
                  <a:lnTo>
                    <a:pt x="552" y="27"/>
                  </a:lnTo>
                  <a:lnTo>
                    <a:pt x="552" y="34"/>
                  </a:lnTo>
                  <a:lnTo>
                    <a:pt x="545" y="34"/>
                  </a:lnTo>
                  <a:lnTo>
                    <a:pt x="545" y="27"/>
                  </a:lnTo>
                  <a:close/>
                  <a:moveTo>
                    <a:pt x="560" y="27"/>
                  </a:moveTo>
                  <a:lnTo>
                    <a:pt x="568" y="27"/>
                  </a:lnTo>
                  <a:lnTo>
                    <a:pt x="568" y="34"/>
                  </a:lnTo>
                  <a:lnTo>
                    <a:pt x="560" y="34"/>
                  </a:lnTo>
                  <a:lnTo>
                    <a:pt x="560" y="27"/>
                  </a:lnTo>
                  <a:close/>
                  <a:moveTo>
                    <a:pt x="576" y="27"/>
                  </a:moveTo>
                  <a:lnTo>
                    <a:pt x="583" y="27"/>
                  </a:lnTo>
                  <a:lnTo>
                    <a:pt x="583" y="34"/>
                  </a:lnTo>
                  <a:lnTo>
                    <a:pt x="576" y="34"/>
                  </a:lnTo>
                  <a:lnTo>
                    <a:pt x="576" y="27"/>
                  </a:lnTo>
                  <a:close/>
                  <a:moveTo>
                    <a:pt x="591" y="27"/>
                  </a:moveTo>
                  <a:lnTo>
                    <a:pt x="599" y="27"/>
                  </a:lnTo>
                  <a:lnTo>
                    <a:pt x="599" y="34"/>
                  </a:lnTo>
                  <a:lnTo>
                    <a:pt x="591" y="34"/>
                  </a:lnTo>
                  <a:lnTo>
                    <a:pt x="591" y="27"/>
                  </a:lnTo>
                  <a:close/>
                  <a:moveTo>
                    <a:pt x="606" y="27"/>
                  </a:moveTo>
                  <a:lnTo>
                    <a:pt x="614" y="27"/>
                  </a:lnTo>
                  <a:lnTo>
                    <a:pt x="614" y="34"/>
                  </a:lnTo>
                  <a:lnTo>
                    <a:pt x="606" y="34"/>
                  </a:lnTo>
                  <a:lnTo>
                    <a:pt x="606" y="27"/>
                  </a:lnTo>
                  <a:close/>
                  <a:moveTo>
                    <a:pt x="622" y="27"/>
                  </a:moveTo>
                  <a:lnTo>
                    <a:pt x="629" y="27"/>
                  </a:lnTo>
                  <a:lnTo>
                    <a:pt x="629" y="34"/>
                  </a:lnTo>
                  <a:lnTo>
                    <a:pt x="622" y="34"/>
                  </a:lnTo>
                  <a:lnTo>
                    <a:pt x="622" y="27"/>
                  </a:lnTo>
                  <a:close/>
                  <a:moveTo>
                    <a:pt x="637" y="27"/>
                  </a:moveTo>
                  <a:lnTo>
                    <a:pt x="645" y="27"/>
                  </a:lnTo>
                  <a:lnTo>
                    <a:pt x="645" y="34"/>
                  </a:lnTo>
                  <a:lnTo>
                    <a:pt x="637" y="34"/>
                  </a:lnTo>
                  <a:lnTo>
                    <a:pt x="637" y="27"/>
                  </a:lnTo>
                  <a:close/>
                  <a:moveTo>
                    <a:pt x="653" y="27"/>
                  </a:moveTo>
                  <a:lnTo>
                    <a:pt x="661" y="27"/>
                  </a:lnTo>
                  <a:lnTo>
                    <a:pt x="661" y="34"/>
                  </a:lnTo>
                  <a:lnTo>
                    <a:pt x="653" y="34"/>
                  </a:lnTo>
                  <a:lnTo>
                    <a:pt x="653" y="27"/>
                  </a:lnTo>
                  <a:close/>
                  <a:moveTo>
                    <a:pt x="668" y="27"/>
                  </a:moveTo>
                  <a:lnTo>
                    <a:pt x="676" y="27"/>
                  </a:lnTo>
                  <a:lnTo>
                    <a:pt x="676" y="34"/>
                  </a:lnTo>
                  <a:lnTo>
                    <a:pt x="668" y="34"/>
                  </a:lnTo>
                  <a:lnTo>
                    <a:pt x="668" y="27"/>
                  </a:lnTo>
                  <a:close/>
                  <a:moveTo>
                    <a:pt x="684" y="27"/>
                  </a:moveTo>
                  <a:lnTo>
                    <a:pt x="692" y="27"/>
                  </a:lnTo>
                  <a:lnTo>
                    <a:pt x="692" y="34"/>
                  </a:lnTo>
                  <a:lnTo>
                    <a:pt x="684" y="34"/>
                  </a:lnTo>
                  <a:lnTo>
                    <a:pt x="684" y="27"/>
                  </a:lnTo>
                  <a:close/>
                  <a:moveTo>
                    <a:pt x="699" y="27"/>
                  </a:moveTo>
                  <a:lnTo>
                    <a:pt x="707" y="27"/>
                  </a:lnTo>
                  <a:lnTo>
                    <a:pt x="707" y="34"/>
                  </a:lnTo>
                  <a:lnTo>
                    <a:pt x="699" y="34"/>
                  </a:lnTo>
                  <a:lnTo>
                    <a:pt x="699" y="27"/>
                  </a:lnTo>
                  <a:close/>
                  <a:moveTo>
                    <a:pt x="715" y="27"/>
                  </a:moveTo>
                  <a:lnTo>
                    <a:pt x="722" y="27"/>
                  </a:lnTo>
                  <a:lnTo>
                    <a:pt x="722" y="34"/>
                  </a:lnTo>
                  <a:lnTo>
                    <a:pt x="715" y="34"/>
                  </a:lnTo>
                  <a:lnTo>
                    <a:pt x="715" y="27"/>
                  </a:lnTo>
                  <a:close/>
                  <a:moveTo>
                    <a:pt x="62" y="62"/>
                  </a:moveTo>
                  <a:lnTo>
                    <a:pt x="0" y="30"/>
                  </a:lnTo>
                  <a:lnTo>
                    <a:pt x="62" y="0"/>
                  </a:lnTo>
                  <a:lnTo>
                    <a:pt x="62" y="62"/>
                  </a:lnTo>
                  <a:close/>
                  <a:moveTo>
                    <a:pt x="718" y="0"/>
                  </a:moveTo>
                  <a:lnTo>
                    <a:pt x="779" y="30"/>
                  </a:lnTo>
                  <a:lnTo>
                    <a:pt x="718" y="62"/>
                  </a:lnTo>
                  <a:lnTo>
                    <a:pt x="718" y="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7" name="Freeform 22"/>
            <p:cNvSpPr>
              <a:spLocks noEditPoints="1"/>
            </p:cNvSpPr>
            <p:nvPr/>
          </p:nvSpPr>
          <p:spPr bwMode="auto">
            <a:xfrm>
              <a:off x="3287" y="1512"/>
              <a:ext cx="62" cy="555"/>
            </a:xfrm>
            <a:custGeom>
              <a:avLst/>
              <a:gdLst>
                <a:gd name="T0" fmla="*/ 26 w 62"/>
                <a:gd name="T1" fmla="*/ 60 h 555"/>
                <a:gd name="T2" fmla="*/ 34 w 62"/>
                <a:gd name="T3" fmla="*/ 67 h 555"/>
                <a:gd name="T4" fmla="*/ 26 w 62"/>
                <a:gd name="T5" fmla="*/ 67 h 555"/>
                <a:gd name="T6" fmla="*/ 34 w 62"/>
                <a:gd name="T7" fmla="*/ 90 h 555"/>
                <a:gd name="T8" fmla="*/ 34 w 62"/>
                <a:gd name="T9" fmla="*/ 83 h 555"/>
                <a:gd name="T10" fmla="*/ 26 w 62"/>
                <a:gd name="T11" fmla="*/ 106 h 555"/>
                <a:gd name="T12" fmla="*/ 34 w 62"/>
                <a:gd name="T13" fmla="*/ 114 h 555"/>
                <a:gd name="T14" fmla="*/ 26 w 62"/>
                <a:gd name="T15" fmla="*/ 114 h 555"/>
                <a:gd name="T16" fmla="*/ 34 w 62"/>
                <a:gd name="T17" fmla="*/ 137 h 555"/>
                <a:gd name="T18" fmla="*/ 34 w 62"/>
                <a:gd name="T19" fmla="*/ 129 h 555"/>
                <a:gd name="T20" fmla="*/ 26 w 62"/>
                <a:gd name="T21" fmla="*/ 152 h 555"/>
                <a:gd name="T22" fmla="*/ 34 w 62"/>
                <a:gd name="T23" fmla="*/ 160 h 555"/>
                <a:gd name="T24" fmla="*/ 26 w 62"/>
                <a:gd name="T25" fmla="*/ 160 h 555"/>
                <a:gd name="T26" fmla="*/ 34 w 62"/>
                <a:gd name="T27" fmla="*/ 183 h 555"/>
                <a:gd name="T28" fmla="*/ 34 w 62"/>
                <a:gd name="T29" fmla="*/ 175 h 555"/>
                <a:gd name="T30" fmla="*/ 26 w 62"/>
                <a:gd name="T31" fmla="*/ 199 h 555"/>
                <a:gd name="T32" fmla="*/ 34 w 62"/>
                <a:gd name="T33" fmla="*/ 206 h 555"/>
                <a:gd name="T34" fmla="*/ 26 w 62"/>
                <a:gd name="T35" fmla="*/ 206 h 555"/>
                <a:gd name="T36" fmla="*/ 34 w 62"/>
                <a:gd name="T37" fmla="*/ 230 h 555"/>
                <a:gd name="T38" fmla="*/ 34 w 62"/>
                <a:gd name="T39" fmla="*/ 222 h 555"/>
                <a:gd name="T40" fmla="*/ 26 w 62"/>
                <a:gd name="T41" fmla="*/ 245 h 555"/>
                <a:gd name="T42" fmla="*/ 34 w 62"/>
                <a:gd name="T43" fmla="*/ 253 h 555"/>
                <a:gd name="T44" fmla="*/ 26 w 62"/>
                <a:gd name="T45" fmla="*/ 253 h 555"/>
                <a:gd name="T46" fmla="*/ 34 w 62"/>
                <a:gd name="T47" fmla="*/ 276 h 555"/>
                <a:gd name="T48" fmla="*/ 34 w 62"/>
                <a:gd name="T49" fmla="*/ 268 h 555"/>
                <a:gd name="T50" fmla="*/ 26 w 62"/>
                <a:gd name="T51" fmla="*/ 291 h 555"/>
                <a:gd name="T52" fmla="*/ 34 w 62"/>
                <a:gd name="T53" fmla="*/ 299 h 555"/>
                <a:gd name="T54" fmla="*/ 26 w 62"/>
                <a:gd name="T55" fmla="*/ 299 h 555"/>
                <a:gd name="T56" fmla="*/ 34 w 62"/>
                <a:gd name="T57" fmla="*/ 322 h 555"/>
                <a:gd name="T58" fmla="*/ 34 w 62"/>
                <a:gd name="T59" fmla="*/ 314 h 555"/>
                <a:gd name="T60" fmla="*/ 26 w 62"/>
                <a:gd name="T61" fmla="*/ 337 h 555"/>
                <a:gd name="T62" fmla="*/ 34 w 62"/>
                <a:gd name="T63" fmla="*/ 345 h 555"/>
                <a:gd name="T64" fmla="*/ 26 w 62"/>
                <a:gd name="T65" fmla="*/ 345 h 555"/>
                <a:gd name="T66" fmla="*/ 34 w 62"/>
                <a:gd name="T67" fmla="*/ 368 h 555"/>
                <a:gd name="T68" fmla="*/ 34 w 62"/>
                <a:gd name="T69" fmla="*/ 361 h 555"/>
                <a:gd name="T70" fmla="*/ 26 w 62"/>
                <a:gd name="T71" fmla="*/ 384 h 555"/>
                <a:gd name="T72" fmla="*/ 34 w 62"/>
                <a:gd name="T73" fmla="*/ 391 h 555"/>
                <a:gd name="T74" fmla="*/ 26 w 62"/>
                <a:gd name="T75" fmla="*/ 391 h 555"/>
                <a:gd name="T76" fmla="*/ 34 w 62"/>
                <a:gd name="T77" fmla="*/ 415 h 555"/>
                <a:gd name="T78" fmla="*/ 34 w 62"/>
                <a:gd name="T79" fmla="*/ 407 h 555"/>
                <a:gd name="T80" fmla="*/ 26 w 62"/>
                <a:gd name="T81" fmla="*/ 430 h 555"/>
                <a:gd name="T82" fmla="*/ 34 w 62"/>
                <a:gd name="T83" fmla="*/ 438 h 555"/>
                <a:gd name="T84" fmla="*/ 26 w 62"/>
                <a:gd name="T85" fmla="*/ 438 h 555"/>
                <a:gd name="T86" fmla="*/ 34 w 62"/>
                <a:gd name="T87" fmla="*/ 461 h 555"/>
                <a:gd name="T88" fmla="*/ 34 w 62"/>
                <a:gd name="T89" fmla="*/ 453 h 555"/>
                <a:gd name="T90" fmla="*/ 26 w 62"/>
                <a:gd name="T91" fmla="*/ 476 h 555"/>
                <a:gd name="T92" fmla="*/ 34 w 62"/>
                <a:gd name="T93" fmla="*/ 484 h 555"/>
                <a:gd name="T94" fmla="*/ 26 w 62"/>
                <a:gd name="T95" fmla="*/ 484 h 555"/>
                <a:gd name="T96" fmla="*/ 34 w 62"/>
                <a:gd name="T97" fmla="*/ 503 h 555"/>
                <a:gd name="T98" fmla="*/ 34 w 62"/>
                <a:gd name="T99" fmla="*/ 499 h 555"/>
                <a:gd name="T100" fmla="*/ 62 w 62"/>
                <a:gd name="T101" fmla="*/ 62 h 555"/>
                <a:gd name="T102" fmla="*/ 30 w 62"/>
                <a:gd name="T103"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555">
                  <a:moveTo>
                    <a:pt x="34" y="52"/>
                  </a:moveTo>
                  <a:lnTo>
                    <a:pt x="34" y="60"/>
                  </a:lnTo>
                  <a:lnTo>
                    <a:pt x="26" y="60"/>
                  </a:lnTo>
                  <a:lnTo>
                    <a:pt x="26" y="52"/>
                  </a:lnTo>
                  <a:lnTo>
                    <a:pt x="34" y="52"/>
                  </a:lnTo>
                  <a:close/>
                  <a:moveTo>
                    <a:pt x="34" y="67"/>
                  </a:moveTo>
                  <a:lnTo>
                    <a:pt x="34" y="75"/>
                  </a:lnTo>
                  <a:lnTo>
                    <a:pt x="26" y="75"/>
                  </a:lnTo>
                  <a:lnTo>
                    <a:pt x="26" y="67"/>
                  </a:lnTo>
                  <a:lnTo>
                    <a:pt x="34" y="67"/>
                  </a:lnTo>
                  <a:close/>
                  <a:moveTo>
                    <a:pt x="34" y="83"/>
                  </a:moveTo>
                  <a:lnTo>
                    <a:pt x="34" y="90"/>
                  </a:lnTo>
                  <a:lnTo>
                    <a:pt x="26" y="90"/>
                  </a:lnTo>
                  <a:lnTo>
                    <a:pt x="26" y="83"/>
                  </a:lnTo>
                  <a:lnTo>
                    <a:pt x="34" y="83"/>
                  </a:lnTo>
                  <a:close/>
                  <a:moveTo>
                    <a:pt x="34" y="98"/>
                  </a:moveTo>
                  <a:lnTo>
                    <a:pt x="34" y="106"/>
                  </a:lnTo>
                  <a:lnTo>
                    <a:pt x="26" y="106"/>
                  </a:lnTo>
                  <a:lnTo>
                    <a:pt x="26" y="98"/>
                  </a:lnTo>
                  <a:lnTo>
                    <a:pt x="34" y="98"/>
                  </a:lnTo>
                  <a:close/>
                  <a:moveTo>
                    <a:pt x="34" y="114"/>
                  </a:moveTo>
                  <a:lnTo>
                    <a:pt x="34" y="121"/>
                  </a:lnTo>
                  <a:lnTo>
                    <a:pt x="26" y="121"/>
                  </a:lnTo>
                  <a:lnTo>
                    <a:pt x="26" y="114"/>
                  </a:lnTo>
                  <a:lnTo>
                    <a:pt x="34" y="114"/>
                  </a:lnTo>
                  <a:close/>
                  <a:moveTo>
                    <a:pt x="34" y="129"/>
                  </a:moveTo>
                  <a:lnTo>
                    <a:pt x="34" y="137"/>
                  </a:lnTo>
                  <a:lnTo>
                    <a:pt x="26" y="137"/>
                  </a:lnTo>
                  <a:lnTo>
                    <a:pt x="26" y="129"/>
                  </a:lnTo>
                  <a:lnTo>
                    <a:pt x="34" y="129"/>
                  </a:lnTo>
                  <a:close/>
                  <a:moveTo>
                    <a:pt x="34" y="144"/>
                  </a:moveTo>
                  <a:lnTo>
                    <a:pt x="34" y="152"/>
                  </a:lnTo>
                  <a:lnTo>
                    <a:pt x="26" y="152"/>
                  </a:lnTo>
                  <a:lnTo>
                    <a:pt x="26" y="144"/>
                  </a:lnTo>
                  <a:lnTo>
                    <a:pt x="34" y="144"/>
                  </a:lnTo>
                  <a:close/>
                  <a:moveTo>
                    <a:pt x="34" y="160"/>
                  </a:moveTo>
                  <a:lnTo>
                    <a:pt x="34" y="167"/>
                  </a:lnTo>
                  <a:lnTo>
                    <a:pt x="26" y="167"/>
                  </a:lnTo>
                  <a:lnTo>
                    <a:pt x="26" y="160"/>
                  </a:lnTo>
                  <a:lnTo>
                    <a:pt x="34" y="160"/>
                  </a:lnTo>
                  <a:close/>
                  <a:moveTo>
                    <a:pt x="34" y="175"/>
                  </a:moveTo>
                  <a:lnTo>
                    <a:pt x="34" y="183"/>
                  </a:lnTo>
                  <a:lnTo>
                    <a:pt x="26" y="183"/>
                  </a:lnTo>
                  <a:lnTo>
                    <a:pt x="26" y="175"/>
                  </a:lnTo>
                  <a:lnTo>
                    <a:pt x="34" y="175"/>
                  </a:lnTo>
                  <a:close/>
                  <a:moveTo>
                    <a:pt x="34" y="191"/>
                  </a:moveTo>
                  <a:lnTo>
                    <a:pt x="34" y="199"/>
                  </a:lnTo>
                  <a:lnTo>
                    <a:pt x="26" y="199"/>
                  </a:lnTo>
                  <a:lnTo>
                    <a:pt x="26" y="191"/>
                  </a:lnTo>
                  <a:lnTo>
                    <a:pt x="34" y="191"/>
                  </a:lnTo>
                  <a:close/>
                  <a:moveTo>
                    <a:pt x="34" y="206"/>
                  </a:moveTo>
                  <a:lnTo>
                    <a:pt x="34" y="214"/>
                  </a:lnTo>
                  <a:lnTo>
                    <a:pt x="26" y="214"/>
                  </a:lnTo>
                  <a:lnTo>
                    <a:pt x="26" y="206"/>
                  </a:lnTo>
                  <a:lnTo>
                    <a:pt x="34" y="206"/>
                  </a:lnTo>
                  <a:close/>
                  <a:moveTo>
                    <a:pt x="34" y="222"/>
                  </a:moveTo>
                  <a:lnTo>
                    <a:pt x="34" y="230"/>
                  </a:lnTo>
                  <a:lnTo>
                    <a:pt x="26" y="230"/>
                  </a:lnTo>
                  <a:lnTo>
                    <a:pt x="26" y="222"/>
                  </a:lnTo>
                  <a:lnTo>
                    <a:pt x="34" y="222"/>
                  </a:lnTo>
                  <a:close/>
                  <a:moveTo>
                    <a:pt x="34" y="237"/>
                  </a:moveTo>
                  <a:lnTo>
                    <a:pt x="34" y="245"/>
                  </a:lnTo>
                  <a:lnTo>
                    <a:pt x="26" y="245"/>
                  </a:lnTo>
                  <a:lnTo>
                    <a:pt x="26" y="237"/>
                  </a:lnTo>
                  <a:lnTo>
                    <a:pt x="34" y="237"/>
                  </a:lnTo>
                  <a:close/>
                  <a:moveTo>
                    <a:pt x="34" y="253"/>
                  </a:moveTo>
                  <a:lnTo>
                    <a:pt x="34" y="260"/>
                  </a:lnTo>
                  <a:lnTo>
                    <a:pt x="26" y="260"/>
                  </a:lnTo>
                  <a:lnTo>
                    <a:pt x="26" y="253"/>
                  </a:lnTo>
                  <a:lnTo>
                    <a:pt x="34" y="253"/>
                  </a:lnTo>
                  <a:close/>
                  <a:moveTo>
                    <a:pt x="34" y="268"/>
                  </a:moveTo>
                  <a:lnTo>
                    <a:pt x="34" y="276"/>
                  </a:lnTo>
                  <a:lnTo>
                    <a:pt x="26" y="276"/>
                  </a:lnTo>
                  <a:lnTo>
                    <a:pt x="26" y="268"/>
                  </a:lnTo>
                  <a:lnTo>
                    <a:pt x="34" y="268"/>
                  </a:lnTo>
                  <a:close/>
                  <a:moveTo>
                    <a:pt x="34" y="284"/>
                  </a:moveTo>
                  <a:lnTo>
                    <a:pt x="34" y="291"/>
                  </a:lnTo>
                  <a:lnTo>
                    <a:pt x="26" y="291"/>
                  </a:lnTo>
                  <a:lnTo>
                    <a:pt x="26" y="284"/>
                  </a:lnTo>
                  <a:lnTo>
                    <a:pt x="34" y="284"/>
                  </a:lnTo>
                  <a:close/>
                  <a:moveTo>
                    <a:pt x="34" y="299"/>
                  </a:moveTo>
                  <a:lnTo>
                    <a:pt x="34" y="307"/>
                  </a:lnTo>
                  <a:lnTo>
                    <a:pt x="26" y="307"/>
                  </a:lnTo>
                  <a:lnTo>
                    <a:pt x="26" y="299"/>
                  </a:lnTo>
                  <a:lnTo>
                    <a:pt x="34" y="299"/>
                  </a:lnTo>
                  <a:close/>
                  <a:moveTo>
                    <a:pt x="34" y="314"/>
                  </a:moveTo>
                  <a:lnTo>
                    <a:pt x="34" y="322"/>
                  </a:lnTo>
                  <a:lnTo>
                    <a:pt x="26" y="322"/>
                  </a:lnTo>
                  <a:lnTo>
                    <a:pt x="26" y="314"/>
                  </a:lnTo>
                  <a:lnTo>
                    <a:pt x="34" y="314"/>
                  </a:lnTo>
                  <a:close/>
                  <a:moveTo>
                    <a:pt x="34" y="330"/>
                  </a:moveTo>
                  <a:lnTo>
                    <a:pt x="34" y="337"/>
                  </a:lnTo>
                  <a:lnTo>
                    <a:pt x="26" y="337"/>
                  </a:lnTo>
                  <a:lnTo>
                    <a:pt x="26" y="330"/>
                  </a:lnTo>
                  <a:lnTo>
                    <a:pt x="34" y="330"/>
                  </a:lnTo>
                  <a:close/>
                  <a:moveTo>
                    <a:pt x="34" y="345"/>
                  </a:moveTo>
                  <a:lnTo>
                    <a:pt x="34" y="353"/>
                  </a:lnTo>
                  <a:lnTo>
                    <a:pt x="26" y="353"/>
                  </a:lnTo>
                  <a:lnTo>
                    <a:pt x="26" y="345"/>
                  </a:lnTo>
                  <a:lnTo>
                    <a:pt x="34" y="345"/>
                  </a:lnTo>
                  <a:close/>
                  <a:moveTo>
                    <a:pt x="34" y="361"/>
                  </a:moveTo>
                  <a:lnTo>
                    <a:pt x="34" y="368"/>
                  </a:lnTo>
                  <a:lnTo>
                    <a:pt x="26" y="368"/>
                  </a:lnTo>
                  <a:lnTo>
                    <a:pt x="26" y="361"/>
                  </a:lnTo>
                  <a:lnTo>
                    <a:pt x="34" y="361"/>
                  </a:lnTo>
                  <a:close/>
                  <a:moveTo>
                    <a:pt x="34" y="376"/>
                  </a:moveTo>
                  <a:lnTo>
                    <a:pt x="34" y="384"/>
                  </a:lnTo>
                  <a:lnTo>
                    <a:pt x="26" y="384"/>
                  </a:lnTo>
                  <a:lnTo>
                    <a:pt x="26" y="376"/>
                  </a:lnTo>
                  <a:lnTo>
                    <a:pt x="34" y="376"/>
                  </a:lnTo>
                  <a:close/>
                  <a:moveTo>
                    <a:pt x="34" y="391"/>
                  </a:moveTo>
                  <a:lnTo>
                    <a:pt x="34" y="399"/>
                  </a:lnTo>
                  <a:lnTo>
                    <a:pt x="26" y="399"/>
                  </a:lnTo>
                  <a:lnTo>
                    <a:pt x="26" y="391"/>
                  </a:lnTo>
                  <a:lnTo>
                    <a:pt x="34" y="391"/>
                  </a:lnTo>
                  <a:close/>
                  <a:moveTo>
                    <a:pt x="34" y="407"/>
                  </a:moveTo>
                  <a:lnTo>
                    <a:pt x="34" y="415"/>
                  </a:lnTo>
                  <a:lnTo>
                    <a:pt x="26" y="415"/>
                  </a:lnTo>
                  <a:lnTo>
                    <a:pt x="26" y="407"/>
                  </a:lnTo>
                  <a:lnTo>
                    <a:pt x="34" y="407"/>
                  </a:lnTo>
                  <a:close/>
                  <a:moveTo>
                    <a:pt x="34" y="422"/>
                  </a:moveTo>
                  <a:lnTo>
                    <a:pt x="34" y="430"/>
                  </a:lnTo>
                  <a:lnTo>
                    <a:pt x="26" y="430"/>
                  </a:lnTo>
                  <a:lnTo>
                    <a:pt x="26" y="422"/>
                  </a:lnTo>
                  <a:lnTo>
                    <a:pt x="34" y="422"/>
                  </a:lnTo>
                  <a:close/>
                  <a:moveTo>
                    <a:pt x="34" y="438"/>
                  </a:moveTo>
                  <a:lnTo>
                    <a:pt x="34" y="445"/>
                  </a:lnTo>
                  <a:lnTo>
                    <a:pt x="26" y="445"/>
                  </a:lnTo>
                  <a:lnTo>
                    <a:pt x="26" y="438"/>
                  </a:lnTo>
                  <a:lnTo>
                    <a:pt x="34" y="438"/>
                  </a:lnTo>
                  <a:close/>
                  <a:moveTo>
                    <a:pt x="34" y="453"/>
                  </a:moveTo>
                  <a:lnTo>
                    <a:pt x="34" y="461"/>
                  </a:lnTo>
                  <a:lnTo>
                    <a:pt x="26" y="461"/>
                  </a:lnTo>
                  <a:lnTo>
                    <a:pt x="26" y="453"/>
                  </a:lnTo>
                  <a:lnTo>
                    <a:pt x="34" y="453"/>
                  </a:lnTo>
                  <a:close/>
                  <a:moveTo>
                    <a:pt x="34" y="468"/>
                  </a:moveTo>
                  <a:lnTo>
                    <a:pt x="34" y="476"/>
                  </a:lnTo>
                  <a:lnTo>
                    <a:pt x="26" y="476"/>
                  </a:lnTo>
                  <a:lnTo>
                    <a:pt x="26" y="468"/>
                  </a:lnTo>
                  <a:lnTo>
                    <a:pt x="34" y="468"/>
                  </a:lnTo>
                  <a:close/>
                  <a:moveTo>
                    <a:pt x="34" y="484"/>
                  </a:moveTo>
                  <a:lnTo>
                    <a:pt x="34" y="492"/>
                  </a:lnTo>
                  <a:lnTo>
                    <a:pt x="26" y="492"/>
                  </a:lnTo>
                  <a:lnTo>
                    <a:pt x="26" y="484"/>
                  </a:lnTo>
                  <a:lnTo>
                    <a:pt x="34" y="484"/>
                  </a:lnTo>
                  <a:close/>
                  <a:moveTo>
                    <a:pt x="34" y="499"/>
                  </a:moveTo>
                  <a:lnTo>
                    <a:pt x="34" y="503"/>
                  </a:lnTo>
                  <a:lnTo>
                    <a:pt x="26" y="503"/>
                  </a:lnTo>
                  <a:lnTo>
                    <a:pt x="26" y="499"/>
                  </a:lnTo>
                  <a:lnTo>
                    <a:pt x="34" y="499"/>
                  </a:lnTo>
                  <a:close/>
                  <a:moveTo>
                    <a:pt x="0" y="62"/>
                  </a:moveTo>
                  <a:lnTo>
                    <a:pt x="30" y="0"/>
                  </a:lnTo>
                  <a:lnTo>
                    <a:pt x="62" y="62"/>
                  </a:lnTo>
                  <a:lnTo>
                    <a:pt x="0" y="62"/>
                  </a:lnTo>
                  <a:close/>
                  <a:moveTo>
                    <a:pt x="62" y="493"/>
                  </a:moveTo>
                  <a:lnTo>
                    <a:pt x="30" y="555"/>
                  </a:lnTo>
                  <a:lnTo>
                    <a:pt x="0" y="493"/>
                  </a:lnTo>
                  <a:lnTo>
                    <a:pt x="62" y="493"/>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8" name="Rectangle 23"/>
            <p:cNvSpPr>
              <a:spLocks noChangeArrowheads="1"/>
            </p:cNvSpPr>
            <p:nvPr/>
          </p:nvSpPr>
          <p:spPr bwMode="auto">
            <a:xfrm>
              <a:off x="2905" y="2133"/>
              <a:ext cx="23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Rectangle 24"/>
            <p:cNvSpPr>
              <a:spLocks noChangeArrowheads="1"/>
            </p:cNvSpPr>
            <p:nvPr/>
          </p:nvSpPr>
          <p:spPr bwMode="auto">
            <a:xfrm>
              <a:off x="2979" y="2182"/>
              <a:ext cx="1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500" b="0" i="1" u="none" strike="noStrike" cap="none" normalizeH="0" baseline="0" smtClean="0">
                  <a:ln>
                    <a:noFill/>
                  </a:ln>
                  <a:solidFill>
                    <a:srgbClr val="000000"/>
                  </a:solidFill>
                  <a:effectLst/>
                  <a:latin typeface="Times New Roman" pitchFamily="18" charset="0"/>
                  <a:ea typeface="굴림" pitchFamily="50" charset="-127"/>
                  <a:cs typeface="굴림" pitchFamily="50" charset="-127"/>
                </a:rPr>
                <a:t>D</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0" name="Rectangle 25"/>
            <p:cNvSpPr>
              <a:spLocks noChangeArrowheads="1"/>
            </p:cNvSpPr>
            <p:nvPr/>
          </p:nvSpPr>
          <p:spPr bwMode="auto">
            <a:xfrm>
              <a:off x="3206" y="1670"/>
              <a:ext cx="208" cy="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Rectangle 26"/>
            <p:cNvSpPr>
              <a:spLocks noChangeArrowheads="1"/>
            </p:cNvSpPr>
            <p:nvPr/>
          </p:nvSpPr>
          <p:spPr bwMode="auto">
            <a:xfrm>
              <a:off x="3281" y="1716"/>
              <a:ext cx="1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500" b="0" i="1" u="none" strike="noStrike" cap="none" normalizeH="0" baseline="0" smtClean="0">
                  <a:ln>
                    <a:noFill/>
                  </a:ln>
                  <a:solidFill>
                    <a:srgbClr val="000000"/>
                  </a:solidFill>
                  <a:effectLst/>
                  <a:latin typeface="Times New Roman" pitchFamily="18" charset="0"/>
                  <a:ea typeface="굴림" pitchFamily="50" charset="-127"/>
                  <a:cs typeface="굴림" pitchFamily="50" charset="-127"/>
                </a:rPr>
                <a:t>d</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484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 y="1574"/>
              <a:ext cx="67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 y="1574"/>
              <a:ext cx="67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29"/>
            <p:cNvSpPr>
              <a:spLocks noChangeArrowheads="1"/>
            </p:cNvSpPr>
            <p:nvPr/>
          </p:nvSpPr>
          <p:spPr bwMode="auto">
            <a:xfrm>
              <a:off x="2825" y="1630"/>
              <a:ext cx="33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300" b="0" i="1" u="none" strike="noStrike" cap="none" normalizeH="0" baseline="0" smtClean="0">
                  <a:ln>
                    <a:noFill/>
                  </a:ln>
                  <a:solidFill>
                    <a:srgbClr val="000000"/>
                  </a:solidFill>
                  <a:effectLst/>
                  <a:latin typeface="Times New Roman" pitchFamily="18" charset="0"/>
                  <a:ea typeface="굴림" pitchFamily="50" charset="-127"/>
                  <a:cs typeface="굴림" pitchFamily="50" charset="-127"/>
                </a:rPr>
                <a:t>MIMO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 name="Rectangle 30"/>
            <p:cNvSpPr>
              <a:spLocks noChangeArrowheads="1"/>
            </p:cNvSpPr>
            <p:nvPr/>
          </p:nvSpPr>
          <p:spPr bwMode="auto">
            <a:xfrm>
              <a:off x="2709" y="1752"/>
              <a:ext cx="56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300" b="0" i="1" u="none" strike="noStrike" cap="none" normalizeH="0" baseline="0" smtClean="0">
                  <a:ln>
                    <a:noFill/>
                  </a:ln>
                  <a:solidFill>
                    <a:srgbClr val="000000"/>
                  </a:solidFill>
                  <a:effectLst/>
                  <a:latin typeface="Times New Roman" pitchFamily="18" charset="0"/>
                  <a:ea typeface="굴림" pitchFamily="50" charset="-127"/>
                  <a:cs typeface="굴림" pitchFamily="50" charset="-127"/>
                </a:rPr>
                <a:t>propagation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4" name="Rectangle 31"/>
            <p:cNvSpPr>
              <a:spLocks noChangeArrowheads="1"/>
            </p:cNvSpPr>
            <p:nvPr/>
          </p:nvSpPr>
          <p:spPr bwMode="auto">
            <a:xfrm>
              <a:off x="2794" y="1875"/>
              <a:ext cx="35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300" b="0" i="1" u="none" strike="noStrike" cap="none" normalizeH="0" baseline="0" smtClean="0">
                  <a:ln>
                    <a:noFill/>
                  </a:ln>
                  <a:solidFill>
                    <a:srgbClr val="000000"/>
                  </a:solidFill>
                  <a:effectLst/>
                  <a:latin typeface="Times New Roman" pitchFamily="18" charset="0"/>
                  <a:ea typeface="굴림" pitchFamily="50" charset="-127"/>
                  <a:cs typeface="굴림" pitchFamily="50" charset="-127"/>
                </a:rPr>
                <a:t>channel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grpSp>
    </p:spTree>
    <p:extLst>
      <p:ext uri="{BB962C8B-B14F-4D97-AF65-F5344CB8AC3E}">
        <p14:creationId xmlns:p14="http://schemas.microsoft.com/office/powerpoint/2010/main" val="229224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Polarization can provide more gain to Short Range MIMO transmission</a:t>
            </a:r>
          </a:p>
          <a:p>
            <a:pPr marL="663575" lvl="1" indent="-206375">
              <a:spcBef>
                <a:spcPts val="0"/>
              </a:spcBef>
              <a:spcAft>
                <a:spcPts val="1200"/>
              </a:spcAft>
            </a:pPr>
            <a:r>
              <a:rPr lang="en-US" altLang="ko-KR" sz="1600" dirty="0" smtClean="0">
                <a:cs typeface="Arial" panose="020B0604020202020204" pitchFamily="34" charset="0"/>
              </a:rPr>
              <a:t>The use of co-located orthogonally-polarized antennas is a </a:t>
            </a:r>
            <a:r>
              <a:rPr lang="en-US" altLang="ko-KR" sz="1600" dirty="0" smtClean="0">
                <a:solidFill>
                  <a:srgbClr val="FF0000"/>
                </a:solidFill>
                <a:cs typeface="Arial" panose="020B0604020202020204" pitchFamily="34" charset="0"/>
              </a:rPr>
              <a:t>cost effective MIMO scheme for providing de-correlation</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Orthogonal polarizations ideally offer a good separation between channels with de-correlation at both transmit and receive sides</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Measurement results in [9] show that the use of circular polarization can effectively reduce the RMS delay spread by about 50% over vertical and horizontal polarization</a:t>
            </a:r>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990656" cy="1066800"/>
          </a:xfrm>
        </p:spPr>
        <p:txBody>
          <a:bodyPr/>
          <a:lstStyle/>
          <a:p>
            <a:r>
              <a:rPr lang="en-US" altLang="ko-KR" dirty="0" smtClean="0"/>
              <a:t>Short Range MIMO with Polarization (2/3)</a:t>
            </a:r>
            <a:endParaRPr lang="ko-KR" altLang="en-US" dirty="0"/>
          </a:p>
        </p:txBody>
      </p:sp>
    </p:spTree>
    <p:extLst>
      <p:ext uri="{BB962C8B-B14F-4D97-AF65-F5344CB8AC3E}">
        <p14:creationId xmlns:p14="http://schemas.microsoft.com/office/powerpoint/2010/main" val="3610984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u="sng" dirty="0" smtClean="0">
                <a:latin typeface="Arial" panose="020B0604020202020204" pitchFamily="34" charset="0"/>
                <a:cs typeface="Arial" panose="020B0604020202020204" pitchFamily="34" charset="0"/>
              </a:rPr>
              <a:t>Cost effective solution for achieving 100 </a:t>
            </a:r>
            <a:r>
              <a:rPr lang="en-US" altLang="ko-KR" sz="1800" u="sng" dirty="0" err="1" smtClean="0">
                <a:latin typeface="Arial" panose="020B0604020202020204" pitchFamily="34" charset="0"/>
                <a:cs typeface="Arial" panose="020B0604020202020204" pitchFamily="34" charset="0"/>
              </a:rPr>
              <a:t>Gbps</a:t>
            </a:r>
            <a:r>
              <a:rPr lang="en-US" altLang="ko-KR" sz="1800" u="sng" dirty="0" smtClean="0">
                <a:latin typeface="Arial" panose="020B0604020202020204" pitchFamily="34" charset="0"/>
                <a:cs typeface="Arial" panose="020B0604020202020204" pitchFamily="34" charset="0"/>
              </a:rPr>
              <a:t> throughput</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Many RF chains are required to implement high order MIMO </a:t>
            </a:r>
            <a:endParaRPr lang="en-US" altLang="ko-KR" sz="1200" dirty="0" smtClean="0">
              <a:latin typeface="Arial" panose="020B0604020202020204" pitchFamily="34" charset="0"/>
              <a:cs typeface="Arial" panose="020B0604020202020204" pitchFamily="34" charset="0"/>
            </a:endParaRPr>
          </a:p>
          <a:p>
            <a:pPr marL="1006475" lvl="2" indent="-206375">
              <a:spcBef>
                <a:spcPts val="0"/>
              </a:spcBef>
              <a:spcAft>
                <a:spcPts val="1200"/>
              </a:spcAft>
            </a:pPr>
            <a:r>
              <a:rPr lang="en-US" altLang="ko-KR" sz="1400" dirty="0" smtClean="0">
                <a:latin typeface="Arial" panose="020B0604020202020204" pitchFamily="34" charset="0"/>
                <a:cs typeface="Arial" panose="020B0604020202020204" pitchFamily="34" charset="0"/>
              </a:rPr>
              <a:t>Better to use small number of antenna (2X2 MIMO) with higher multilevel modulation (~ 1024 QAM) to achieve 100 </a:t>
            </a:r>
            <a:r>
              <a:rPr lang="en-US" altLang="ko-KR" sz="1400" dirty="0" err="1" smtClean="0">
                <a:latin typeface="Arial" panose="020B0604020202020204" pitchFamily="34" charset="0"/>
                <a:cs typeface="Arial" panose="020B0604020202020204" pitchFamily="34" charset="0"/>
              </a:rPr>
              <a:t>Gbps</a:t>
            </a:r>
            <a:r>
              <a:rPr lang="en-US" altLang="ko-KR" sz="1400" dirty="0" smtClean="0">
                <a:latin typeface="Arial" panose="020B0604020202020204" pitchFamily="34" charset="0"/>
                <a:cs typeface="Arial" panose="020B0604020202020204" pitchFamily="34" charset="0"/>
              </a:rPr>
              <a:t> throughput</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Polarization can make it possible to use higher multilevel QAM in MIMO transmission to achieve 100 </a:t>
            </a:r>
            <a:r>
              <a:rPr lang="en-US" altLang="ko-KR" sz="1600" dirty="0" err="1" smtClean="0">
                <a:latin typeface="Arial" panose="020B0604020202020204" pitchFamily="34" charset="0"/>
                <a:cs typeface="Arial" panose="020B0604020202020204" pitchFamily="34" charset="0"/>
              </a:rPr>
              <a:t>Gbps</a:t>
            </a:r>
            <a:r>
              <a:rPr lang="en-US" altLang="ko-KR" sz="1600" dirty="0" smtClean="0">
                <a:latin typeface="Arial" panose="020B0604020202020204" pitchFamily="34" charset="0"/>
                <a:cs typeface="Arial" panose="020B0604020202020204" pitchFamily="34" charset="0"/>
              </a:rPr>
              <a:t> </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Propose to use </a:t>
            </a:r>
            <a:r>
              <a:rPr lang="en-US" altLang="ko-KR" sz="1600" dirty="0">
                <a:latin typeface="Arial" panose="020B0604020202020204" pitchFamily="34" charset="0"/>
                <a:cs typeface="Arial" panose="020B0604020202020204" pitchFamily="34" charset="0"/>
              </a:rPr>
              <a:t>circular </a:t>
            </a:r>
            <a:r>
              <a:rPr lang="en-US" altLang="ko-KR" sz="1600" dirty="0" smtClean="0">
                <a:latin typeface="Arial" panose="020B0604020202020204" pitchFamily="34" charset="0"/>
                <a:cs typeface="Arial" panose="020B0604020202020204" pitchFamily="34" charset="0"/>
              </a:rPr>
              <a:t>polarization for 2X2 MIMO</a:t>
            </a:r>
          </a:p>
          <a:p>
            <a:pPr marL="1006475" lvl="2" indent="-206375">
              <a:spcBef>
                <a:spcPts val="0"/>
              </a:spcBef>
              <a:spcAft>
                <a:spcPts val="1200"/>
              </a:spcAft>
            </a:pPr>
            <a:r>
              <a:rPr lang="en-US" altLang="ko-KR" sz="1400" dirty="0" smtClean="0">
                <a:latin typeface="Arial" panose="020B0604020202020204" pitchFamily="34" charset="0"/>
                <a:cs typeface="Arial" panose="020B0604020202020204" pitchFamily="34" charset="0"/>
              </a:rPr>
              <a:t>MIMO capable 15.3e device shall support polarization (2X2)</a:t>
            </a:r>
            <a:endParaRPr lang="en-US" altLang="ko-KR" sz="1400" dirty="0">
              <a:latin typeface="Arial" panose="020B0604020202020204" pitchFamily="34" charset="0"/>
              <a:cs typeface="Arial" panose="020B0604020202020204" pitchFamily="34" charset="0"/>
            </a:endParaRPr>
          </a:p>
          <a:p>
            <a:pPr marL="1006475" lvl="2" indent="-206375">
              <a:spcBef>
                <a:spcPts val="0"/>
              </a:spcBef>
              <a:spcAft>
                <a:spcPts val="1200"/>
              </a:spcAft>
            </a:pPr>
            <a:r>
              <a:rPr lang="en-US" altLang="ko-KR" sz="1400" dirty="0" smtClean="0">
                <a:latin typeface="Arial" panose="020B0604020202020204" pitchFamily="34" charset="0"/>
                <a:cs typeface="Arial" panose="020B0604020202020204" pitchFamily="34" charset="0"/>
              </a:rPr>
              <a:t>Use RHCP </a:t>
            </a:r>
            <a:r>
              <a:rPr lang="en-US" altLang="ko-KR" sz="1400" dirty="0">
                <a:latin typeface="Arial" panose="020B0604020202020204" pitchFamily="34" charset="0"/>
                <a:cs typeface="Arial" panose="020B0604020202020204" pitchFamily="34" charset="0"/>
              </a:rPr>
              <a:t>&amp; LHCP</a:t>
            </a:r>
          </a:p>
          <a:p>
            <a:pPr marL="1006475" lvl="2" indent="-206375">
              <a:spcBef>
                <a:spcPts val="0"/>
              </a:spcBef>
              <a:spcAft>
                <a:spcPts val="1200"/>
              </a:spcAft>
            </a:pPr>
            <a:r>
              <a:rPr lang="en-US" altLang="ko-KR" sz="1400" dirty="0">
                <a:latin typeface="Arial" panose="020B0604020202020204" pitchFamily="34" charset="0"/>
                <a:cs typeface="Arial" panose="020B0604020202020204" pitchFamily="34" charset="0"/>
              </a:rPr>
              <a:t>If a 15.3e device only has one antenna, RHCP shall be </a:t>
            </a:r>
            <a:r>
              <a:rPr lang="en-US" altLang="ko-KR" sz="1400" dirty="0" smtClean="0">
                <a:latin typeface="Arial" panose="020B0604020202020204" pitchFamily="34" charset="0"/>
                <a:cs typeface="Arial" panose="020B0604020202020204" pitchFamily="34" charset="0"/>
              </a:rPr>
              <a:t>used </a:t>
            </a:r>
          </a:p>
          <a:p>
            <a:pPr marL="800100" lvl="2" indent="0">
              <a:spcBef>
                <a:spcPts val="0"/>
              </a:spcBef>
              <a:spcAft>
                <a:spcPts val="1200"/>
              </a:spcAft>
              <a:buNone/>
            </a:pPr>
            <a:r>
              <a:rPr lang="en-US" altLang="ko-KR" sz="1400" dirty="0" smtClean="0">
                <a:latin typeface="Arial" panose="020B0604020202020204" pitchFamily="34" charset="0"/>
                <a:cs typeface="Arial" panose="020B0604020202020204" pitchFamily="34" charset="0"/>
              </a:rPr>
              <a:t>(RHCP is mandatory for 15.3e device)</a:t>
            </a:r>
            <a:endParaRPr lang="en-US" altLang="ko-KR" sz="1400" dirty="0">
              <a:latin typeface="Arial" panose="020B0604020202020204" pitchFamily="34" charset="0"/>
              <a:cs typeface="Arial" panose="020B0604020202020204" pitchFamily="34" charset="0"/>
            </a:endParaRPr>
          </a:p>
          <a:p>
            <a:pPr marL="66357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a:latin typeface="Arial" panose="020B0604020202020204" pitchFamily="34" charset="0"/>
              <a:cs typeface="Arial" panose="020B0604020202020204" pitchFamily="34" charset="0"/>
            </a:endParaRPr>
          </a:p>
          <a:p>
            <a:pPr marL="663575" lvl="1" indent="-206375">
              <a:spcBef>
                <a:spcPts val="0"/>
              </a:spcBef>
              <a:spcAft>
                <a:spcPts val="1200"/>
              </a:spcAft>
            </a:pPr>
            <a:endParaRPr lang="en-US" altLang="ko-KR" sz="14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ph type="title"/>
          </p:nvPr>
        </p:nvSpPr>
        <p:spPr>
          <a:xfrm>
            <a:off x="685800" y="685800"/>
            <a:ext cx="7990656" cy="1066800"/>
          </a:xfrm>
        </p:spPr>
        <p:txBody>
          <a:bodyPr/>
          <a:lstStyle/>
          <a:p>
            <a:r>
              <a:rPr lang="en-US" altLang="ko-KR" dirty="0" smtClean="0"/>
              <a:t>Short Range MIMO with Polarization (3/3)</a:t>
            </a:r>
            <a:endParaRPr lang="ko-KR" altLang="en-US" dirty="0"/>
          </a:p>
        </p:txBody>
      </p:sp>
    </p:spTree>
    <p:extLst>
      <p:ext uri="{BB962C8B-B14F-4D97-AF65-F5344CB8AC3E}">
        <p14:creationId xmlns:p14="http://schemas.microsoft.com/office/powerpoint/2010/main" val="757329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0" name="제목 1"/>
          <p:cNvSpPr>
            <a:spLocks noGrp="1"/>
          </p:cNvSpPr>
          <p:nvPr>
            <p:ph type="title"/>
          </p:nvPr>
        </p:nvSpPr>
        <p:spPr>
          <a:xfrm>
            <a:off x="685800" y="685800"/>
            <a:ext cx="7772400" cy="1066800"/>
          </a:xfrm>
        </p:spPr>
        <p:txBody>
          <a:bodyPr/>
          <a:lstStyle/>
          <a:p>
            <a:r>
              <a:rPr lang="en-US" altLang="ko-KR" dirty="0" smtClean="0"/>
              <a:t>Polarization Separation (1/5)</a:t>
            </a:r>
            <a:endParaRPr lang="ko-KR" altLang="en-US" dirty="0"/>
          </a:p>
        </p:txBody>
      </p:sp>
      <p:sp>
        <p:nvSpPr>
          <p:cNvPr id="11"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Polarization loss</a:t>
            </a: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060848"/>
            <a:ext cx="6030348" cy="39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타원 12"/>
          <p:cNvSpPr/>
          <p:nvPr/>
        </p:nvSpPr>
        <p:spPr bwMode="auto">
          <a:xfrm>
            <a:off x="971600" y="5157192"/>
            <a:ext cx="7128792" cy="648072"/>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806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ETRI Proposal for Close Proximity PHY</a:t>
            </a:r>
            <a:endParaRPr lang="ko-KR" altLang="en-US" dirty="0"/>
          </a:p>
        </p:txBody>
      </p:sp>
      <p:sp>
        <p:nvSpPr>
          <p:cNvPr id="3" name="부제목 2"/>
          <p:cNvSpPr>
            <a:spLocks noGrp="1"/>
          </p:cNvSpPr>
          <p:nvPr>
            <p:ph type="subTitle" idx="1"/>
          </p:nvPr>
        </p:nvSpPr>
        <p:spPr/>
        <p:txBody>
          <a:bodyPr/>
          <a:lstStyle/>
          <a:p>
            <a:r>
              <a:rPr lang="en-US" altLang="ko-KR" dirty="0" smtClean="0">
                <a:latin typeface="+mj-lt"/>
              </a:rPr>
              <a:t>July 9, 2015</a:t>
            </a:r>
            <a:endParaRPr lang="ko-KR" altLang="en-US" dirty="0">
              <a:latin typeface="+mj-lt"/>
            </a:endParaRPr>
          </a:p>
        </p:txBody>
      </p:sp>
      <p:sp>
        <p:nvSpPr>
          <p:cNvPr id="4" name="날짜 개체 틀 3"/>
          <p:cNvSpPr>
            <a:spLocks noGrp="1"/>
          </p:cNvSpPr>
          <p:nvPr>
            <p:ph type="dt" sz="half" idx="10"/>
          </p:nvPr>
        </p:nvSpPr>
        <p:spPr/>
        <p:txBody>
          <a:bodyPr/>
          <a:lstStyle/>
          <a:p>
            <a:r>
              <a:rPr lang="en-US" altLang="ko-KR" dirty="0" smtClean="0"/>
              <a:t>July 2015</a:t>
            </a:r>
            <a:endParaRPr lang="en-US" altLang="ko-KR"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Polarization Separation (2/5)</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Analysis on antenna characteristics related to Positioning</a:t>
            </a:r>
          </a:p>
          <a:p>
            <a:pPr marL="663575" lvl="1" indent="-206375">
              <a:spcBef>
                <a:spcPts val="0"/>
              </a:spcBef>
              <a:spcAft>
                <a:spcPts val="1200"/>
              </a:spcAft>
            </a:pPr>
            <a:r>
              <a:rPr lang="en-US" altLang="ko-KR" sz="2000" dirty="0" smtClean="0">
                <a:latin typeface="+mn-ea"/>
                <a:cs typeface="Arial" panose="020B0604020202020204" pitchFamily="34" charset="0"/>
              </a:rPr>
              <a:t>Characteristics </a:t>
            </a:r>
            <a:r>
              <a:rPr lang="en-US" altLang="ko-KR" sz="2000" dirty="0">
                <a:latin typeface="+mn-ea"/>
                <a:cs typeface="Arial" panose="020B0604020202020204" pitchFamily="34" charset="0"/>
              </a:rPr>
              <a:t>analysis </a:t>
            </a:r>
            <a:r>
              <a:rPr lang="en-US" altLang="ko-KR" sz="2000" dirty="0" smtClean="0">
                <a:latin typeface="+mn-ea"/>
                <a:cs typeface="Arial" panose="020B0604020202020204" pitchFamily="34" charset="0"/>
              </a:rPr>
              <a:t>due to Angle variation between reader/tag</a:t>
            </a:r>
            <a:endParaRPr lang="en-US" altLang="ko-KR" sz="20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19" name="개체 18"/>
          <p:cNvGraphicFramePr>
            <a:graphicFrameLocks/>
          </p:cNvGraphicFramePr>
          <p:nvPr>
            <p:extLst>
              <p:ext uri="{D42A27DB-BD31-4B8C-83A1-F6EECF244321}">
                <p14:modId xmlns:p14="http://schemas.microsoft.com/office/powerpoint/2010/main" val="920419273"/>
              </p:ext>
            </p:extLst>
          </p:nvPr>
        </p:nvGraphicFramePr>
        <p:xfrm>
          <a:off x="4067944" y="2745344"/>
          <a:ext cx="5040000" cy="3780000"/>
        </p:xfrm>
        <a:graphic>
          <a:graphicData uri="http://schemas.openxmlformats.org/presentationml/2006/ole">
            <mc:AlternateContent xmlns:mc="http://schemas.openxmlformats.org/markup-compatibility/2006">
              <mc:Choice xmlns:v="urn:schemas-microsoft-com:vml" Requires="v">
                <p:oleObj spid="_x0000_s36876" name="Graph" r:id="rId4" imgW="4154760" imgH="2901600" progId="Origin50.Graph">
                  <p:embed/>
                </p:oleObj>
              </mc:Choice>
              <mc:Fallback>
                <p:oleObj name="Graph" r:id="rId4" imgW="4154760" imgH="2901600" progId="Origin50.Graph">
                  <p:embed/>
                  <p:pic>
                    <p:nvPicPr>
                      <p:cNvPr id="0" name=""/>
                      <p:cNvPicPr/>
                      <p:nvPr/>
                    </p:nvPicPr>
                    <p:blipFill>
                      <a:blip r:embed="rId5"/>
                      <a:stretch>
                        <a:fillRect/>
                      </a:stretch>
                    </p:blipFill>
                    <p:spPr>
                      <a:xfrm>
                        <a:off x="4067944" y="2745344"/>
                        <a:ext cx="5040000" cy="3780000"/>
                      </a:xfrm>
                      <a:prstGeom prst="rect">
                        <a:avLst/>
                      </a:prstGeom>
                    </p:spPr>
                  </p:pic>
                </p:oleObj>
              </mc:Fallback>
            </mc:AlternateContent>
          </a:graphicData>
        </a:graphic>
      </p:graphicFrame>
      <p:cxnSp>
        <p:nvCxnSpPr>
          <p:cNvPr id="20" name="직선 연결선 19"/>
          <p:cNvCxnSpPr/>
          <p:nvPr/>
        </p:nvCxnSpPr>
        <p:spPr>
          <a:xfrm flipV="1">
            <a:off x="4976969" y="4616569"/>
            <a:ext cx="3452086" cy="64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76969" y="4274386"/>
            <a:ext cx="2290820" cy="307777"/>
          </a:xfrm>
          <a:prstGeom prst="rect">
            <a:avLst/>
          </a:prstGeom>
          <a:noFill/>
        </p:spPr>
        <p:txBody>
          <a:bodyPr wrap="none" rtlCol="0">
            <a:spAutoFit/>
          </a:bodyPr>
          <a:lstStyle/>
          <a:p>
            <a:r>
              <a:rPr lang="en-US" altLang="ko-KR" sz="1400" dirty="0" smtClean="0">
                <a:latin typeface="맑은 고딕" panose="020B0503020000020004" pitchFamily="50" charset="-127"/>
                <a:ea typeface="맑은 고딕" panose="020B0503020000020004" pitchFamily="50" charset="-127"/>
              </a:rPr>
              <a:t>Receiver</a:t>
            </a:r>
            <a:r>
              <a:rPr lang="en-US" altLang="ko-KR" sz="1400" dirty="0" smtClean="0"/>
              <a:t> </a:t>
            </a:r>
            <a:r>
              <a:rPr lang="en-US" altLang="ko-KR" sz="1400" dirty="0" smtClean="0">
                <a:latin typeface="맑은 고딕" panose="020B0503020000020004" pitchFamily="50" charset="-127"/>
                <a:ea typeface="맑은 고딕" panose="020B0503020000020004" pitchFamily="50" charset="-127"/>
              </a:rPr>
              <a:t>sensitivity (</a:t>
            </a:r>
            <a:r>
              <a:rPr lang="en-US" altLang="ko-KR" sz="1400" dirty="0" err="1" smtClean="0">
                <a:latin typeface="맑은 고딕" panose="020B0503020000020004" pitchFamily="50" charset="-127"/>
                <a:ea typeface="맑은 고딕" panose="020B0503020000020004" pitchFamily="50" charset="-127"/>
              </a:rPr>
              <a:t>R</a:t>
            </a:r>
            <a:r>
              <a:rPr lang="en-US" altLang="ko-KR" sz="1400" baseline="-25000" dirty="0" err="1" smtClean="0">
                <a:latin typeface="맑은 고딕" panose="020B0503020000020004" pitchFamily="50" charset="-127"/>
                <a:ea typeface="맑은 고딕" panose="020B0503020000020004" pitchFamily="50" charset="-127"/>
              </a:rPr>
              <a:t>sense</a:t>
            </a:r>
            <a:r>
              <a:rPr lang="en-US" altLang="ko-KR" sz="1400" dirty="0" smtClean="0">
                <a:latin typeface="맑은 고딕" panose="020B0503020000020004" pitchFamily="50" charset="-127"/>
                <a:ea typeface="맑은 고딕" panose="020B0503020000020004" pitchFamily="50" charset="-127"/>
              </a:rPr>
              <a:t>)</a:t>
            </a:r>
            <a:endParaRPr lang="ko-KR" altLang="en-US" sz="1400" dirty="0">
              <a:latin typeface="맑은 고딕" panose="020B0503020000020004" pitchFamily="50" charset="-127"/>
              <a:ea typeface="맑은 고딕" panose="020B0503020000020004" pitchFamily="50" charset="-127"/>
            </a:endParaRPr>
          </a:p>
        </p:txBody>
      </p:sp>
      <p:pic>
        <p:nvPicPr>
          <p:cNvPr id="22"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15890"/>
          <a:stretch/>
        </p:blipFill>
        <p:spPr bwMode="auto">
          <a:xfrm>
            <a:off x="395536" y="2864700"/>
            <a:ext cx="3552146" cy="396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직선 화살표 연결선 22"/>
          <p:cNvCxnSpPr/>
          <p:nvPr/>
        </p:nvCxnSpPr>
        <p:spPr bwMode="auto">
          <a:xfrm flipH="1" flipV="1">
            <a:off x="755576" y="5203214"/>
            <a:ext cx="1504435" cy="226754"/>
          </a:xfrm>
          <a:prstGeom prst="straightConnector1">
            <a:avLst/>
          </a:prstGeom>
          <a:solidFill>
            <a:schemeClr val="accent1"/>
          </a:solidFill>
          <a:ln w="19050" cap="flat" cmpd="sng" algn="ctr">
            <a:solidFill>
              <a:schemeClr val="tx1"/>
            </a:solidFill>
            <a:prstDash val="sysDot"/>
            <a:round/>
            <a:headEnd type="none" w="med" len="med"/>
            <a:tailEnd type="triangle" w="med" len="med"/>
          </a:ln>
          <a:effectLst/>
        </p:spPr>
      </p:cxnSp>
      <p:cxnSp>
        <p:nvCxnSpPr>
          <p:cNvPr id="24" name="직선 화살표 연결선 23"/>
          <p:cNvCxnSpPr/>
          <p:nvPr/>
        </p:nvCxnSpPr>
        <p:spPr bwMode="auto">
          <a:xfrm flipV="1">
            <a:off x="2247997" y="4587584"/>
            <a:ext cx="796482" cy="840282"/>
          </a:xfrm>
          <a:prstGeom prst="straightConnector1">
            <a:avLst/>
          </a:prstGeom>
          <a:solidFill>
            <a:schemeClr val="accent1"/>
          </a:solidFill>
          <a:ln w="19050" cap="flat" cmpd="sng" algn="ctr">
            <a:solidFill>
              <a:schemeClr val="tx1"/>
            </a:solidFill>
            <a:prstDash val="sysDot"/>
            <a:round/>
            <a:headEnd type="none" w="med" len="med"/>
            <a:tailEnd type="triangle" w="med" len="med"/>
          </a:ln>
          <a:effectLst/>
        </p:spPr>
      </p:cxnSp>
      <p:sp>
        <p:nvSpPr>
          <p:cNvPr id="25" name="TextBox 24"/>
          <p:cNvSpPr txBox="1"/>
          <p:nvPr/>
        </p:nvSpPr>
        <p:spPr>
          <a:xfrm rot="508838">
            <a:off x="2323806" y="2813877"/>
            <a:ext cx="1312539" cy="276999"/>
          </a:xfrm>
          <a:prstGeom prst="rect">
            <a:avLst/>
          </a:prstGeom>
          <a:noFill/>
        </p:spPr>
        <p:txBody>
          <a:bodyPr wrap="none" rtlCol="0">
            <a:spAutoFit/>
          </a:bodyPr>
          <a:lstStyle/>
          <a:p>
            <a:r>
              <a:rPr lang="en-US" altLang="ko-KR" b="1" dirty="0" smtClean="0">
                <a:solidFill>
                  <a:srgbClr val="FF0000"/>
                </a:solidFill>
                <a:latin typeface="맑은 고딕" pitchFamily="50" charset="-127"/>
                <a:ea typeface="맑은 고딕" pitchFamily="50" charset="-127"/>
              </a:rPr>
              <a:t>Angle Variation</a:t>
            </a:r>
            <a:endParaRPr lang="ko-KR" altLang="en-US" b="1" dirty="0">
              <a:solidFill>
                <a:srgbClr val="FF0000"/>
              </a:solidFill>
              <a:latin typeface="맑은 고딕" pitchFamily="50" charset="-127"/>
              <a:ea typeface="맑은 고딕" pitchFamily="50" charset="-127"/>
            </a:endParaRPr>
          </a:p>
        </p:txBody>
      </p:sp>
      <p:sp>
        <p:nvSpPr>
          <p:cNvPr id="26" name="TextBox 25"/>
          <p:cNvSpPr txBox="1"/>
          <p:nvPr/>
        </p:nvSpPr>
        <p:spPr>
          <a:xfrm>
            <a:off x="584039" y="4906851"/>
            <a:ext cx="279244"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x</a:t>
            </a:r>
            <a:endParaRPr lang="ko-KR" altLang="en-US" sz="1600" dirty="0" smtClean="0">
              <a:latin typeface="맑은 고딕" pitchFamily="50" charset="-127"/>
              <a:ea typeface="맑은 고딕" pitchFamily="50" charset="-127"/>
            </a:endParaRPr>
          </a:p>
        </p:txBody>
      </p:sp>
      <p:sp>
        <p:nvSpPr>
          <p:cNvPr id="27" name="TextBox 26"/>
          <p:cNvSpPr txBox="1"/>
          <p:nvPr/>
        </p:nvSpPr>
        <p:spPr>
          <a:xfrm>
            <a:off x="2990200" y="4329179"/>
            <a:ext cx="285656"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y</a:t>
            </a:r>
            <a:endParaRPr lang="ko-KR" altLang="en-US" sz="1600" dirty="0" smtClean="0">
              <a:latin typeface="맑은 고딕" pitchFamily="50" charset="-127"/>
              <a:ea typeface="맑은 고딕" pitchFamily="50" charset="-127"/>
            </a:endParaRPr>
          </a:p>
        </p:txBody>
      </p:sp>
      <p:sp>
        <p:nvSpPr>
          <p:cNvPr id="28" name="TextBox 27"/>
          <p:cNvSpPr txBox="1"/>
          <p:nvPr/>
        </p:nvSpPr>
        <p:spPr>
          <a:xfrm>
            <a:off x="2125308" y="2315274"/>
            <a:ext cx="279244"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z</a:t>
            </a:r>
            <a:endParaRPr lang="ko-KR" altLang="en-US" sz="1600" dirty="0" smtClean="0">
              <a:latin typeface="맑은 고딕" pitchFamily="50" charset="-127"/>
              <a:ea typeface="맑은 고딕" pitchFamily="50" charset="-127"/>
            </a:endParaRPr>
          </a:p>
        </p:txBody>
      </p:sp>
      <p:cxnSp>
        <p:nvCxnSpPr>
          <p:cNvPr id="29" name="직선 화살표 연결선 28"/>
          <p:cNvCxnSpPr/>
          <p:nvPr/>
        </p:nvCxnSpPr>
        <p:spPr bwMode="auto">
          <a:xfrm flipV="1">
            <a:off x="2246282" y="2603306"/>
            <a:ext cx="17137" cy="972000"/>
          </a:xfrm>
          <a:prstGeom prst="straightConnector1">
            <a:avLst/>
          </a:prstGeom>
          <a:solidFill>
            <a:schemeClr val="accent1"/>
          </a:solidFill>
          <a:ln w="19050" cap="flat" cmpd="sng" algn="ctr">
            <a:solidFill>
              <a:schemeClr val="tx1"/>
            </a:solidFill>
            <a:prstDash val="sysDot"/>
            <a:round/>
            <a:headEnd type="none" w="med" len="med"/>
            <a:tailEnd type="triangle" w="med" len="med"/>
          </a:ln>
          <a:effectLst/>
        </p:spPr>
      </p:cxnSp>
      <p:sp>
        <p:nvSpPr>
          <p:cNvPr id="30" name="원형 화살표 29"/>
          <p:cNvSpPr/>
          <p:nvPr/>
        </p:nvSpPr>
        <p:spPr bwMode="auto">
          <a:xfrm rot="16514768">
            <a:off x="1892251" y="2626449"/>
            <a:ext cx="601250" cy="1173253"/>
          </a:xfrm>
          <a:prstGeom prst="circularArrow">
            <a:avLst>
              <a:gd name="adj1" fmla="val 12500"/>
              <a:gd name="adj2" fmla="val 1142319"/>
              <a:gd name="adj3" fmla="val 20457681"/>
              <a:gd name="adj4" fmla="val 2086455"/>
              <a:gd name="adj5" fmla="val 12500"/>
            </a:avLst>
          </a:prstGeom>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dirty="0" err="1" smtClean="0">
              <a:ln>
                <a:noFill/>
              </a:ln>
              <a:solidFill>
                <a:schemeClr val="tx1"/>
              </a:solidFill>
              <a:effectLst/>
              <a:latin typeface="맑은 고딕" pitchFamily="50" charset="-127"/>
              <a:ea typeface="맑은 고딕" pitchFamily="50" charset="-127"/>
            </a:endParaRPr>
          </a:p>
        </p:txBody>
      </p:sp>
      <p:cxnSp>
        <p:nvCxnSpPr>
          <p:cNvPr id="31" name="직선 화살표 연결선 30"/>
          <p:cNvCxnSpPr/>
          <p:nvPr/>
        </p:nvCxnSpPr>
        <p:spPr bwMode="auto">
          <a:xfrm flipV="1">
            <a:off x="2233836" y="3868970"/>
            <a:ext cx="17137" cy="1548000"/>
          </a:xfrm>
          <a:prstGeom prst="straightConnector1">
            <a:avLst/>
          </a:prstGeom>
          <a:solidFill>
            <a:schemeClr val="accent1"/>
          </a:solidFill>
          <a:ln w="19050" cap="flat" cmpd="sng" algn="ctr">
            <a:solidFill>
              <a:schemeClr val="tx1"/>
            </a:solidFill>
            <a:prstDash val="sysDot"/>
            <a:round/>
            <a:headEnd type="none" w="med" len="med"/>
            <a:tailEnd type="none" w="med" len="med"/>
          </a:ln>
          <a:effectLst/>
        </p:spPr>
      </p:cxnSp>
      <p:pic>
        <p:nvPicPr>
          <p:cNvPr id="32"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1144" y="4722607"/>
            <a:ext cx="713705" cy="69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직사각형 32"/>
          <p:cNvSpPr/>
          <p:nvPr/>
        </p:nvSpPr>
        <p:spPr>
          <a:xfrm>
            <a:off x="8063788" y="3190165"/>
            <a:ext cx="343042" cy="2689696"/>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rot="20981921">
            <a:off x="4822810" y="6115711"/>
            <a:ext cx="1285160" cy="276999"/>
          </a:xfrm>
          <a:prstGeom prst="rect">
            <a:avLst/>
          </a:prstGeom>
          <a:noFill/>
        </p:spPr>
        <p:txBody>
          <a:bodyPr wrap="none" rtlCol="0">
            <a:spAutoFit/>
          </a:bodyPr>
          <a:lstStyle/>
          <a:p>
            <a:r>
              <a:rPr lang="en-US" altLang="ko-KR" b="1" dirty="0" smtClean="0">
                <a:solidFill>
                  <a:srgbClr val="FF0000"/>
                </a:solidFill>
                <a:latin typeface="맑은 고딕" pitchFamily="50" charset="-127"/>
                <a:ea typeface="맑은 고딕" pitchFamily="50" charset="-127"/>
              </a:rPr>
              <a:t>Shadow region</a:t>
            </a:r>
            <a:endParaRPr lang="ko-KR" altLang="en-US" b="1" dirty="0">
              <a:solidFill>
                <a:srgbClr val="FF0000"/>
              </a:solidFill>
              <a:latin typeface="맑은 고딕" pitchFamily="50" charset="-127"/>
              <a:ea typeface="맑은 고딕" pitchFamily="50" charset="-127"/>
            </a:endParaRPr>
          </a:p>
        </p:txBody>
      </p:sp>
      <p:sp>
        <p:nvSpPr>
          <p:cNvPr id="35" name="아래쪽 화살표 34"/>
          <p:cNvSpPr/>
          <p:nvPr/>
        </p:nvSpPr>
        <p:spPr bwMode="auto">
          <a:xfrm rot="15608324">
            <a:off x="6372208" y="3911297"/>
            <a:ext cx="448138" cy="3670507"/>
          </a:xfrm>
          <a:prstGeom prst="downArrow">
            <a:avLst/>
          </a:prstGeom>
          <a:solidFill>
            <a:schemeClr val="bg2">
              <a:lumMod val="40000"/>
              <a:lumOff val="60000"/>
              <a:alpha val="31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dirty="0" err="1" smtClean="0">
              <a:ln>
                <a:noFill/>
              </a:ln>
              <a:solidFill>
                <a:schemeClr val="tx1"/>
              </a:solidFill>
              <a:effectLst/>
              <a:latin typeface="맑은 고딕" pitchFamily="50" charset="-127"/>
              <a:ea typeface="맑은 고딕" pitchFamily="50" charset="-127"/>
            </a:endParaRPr>
          </a:p>
        </p:txBody>
      </p:sp>
      <p:sp>
        <p:nvSpPr>
          <p:cNvPr id="36" name="TextBox 35"/>
          <p:cNvSpPr txBox="1"/>
          <p:nvPr/>
        </p:nvSpPr>
        <p:spPr>
          <a:xfrm>
            <a:off x="4781054" y="2783099"/>
            <a:ext cx="3315844" cy="338554"/>
          </a:xfrm>
          <a:prstGeom prst="rect">
            <a:avLst/>
          </a:prstGeom>
          <a:noFill/>
        </p:spPr>
        <p:txBody>
          <a:bodyPr wrap="none" rtlCol="0">
            <a:spAutoFit/>
          </a:bodyPr>
          <a:lstStyle/>
          <a:p>
            <a:r>
              <a:rPr lang="en-US" altLang="ko-KR" sz="1600" dirty="0" smtClean="0">
                <a:solidFill>
                  <a:srgbClr val="FF0000"/>
                </a:solidFill>
                <a:latin typeface="맑은 고딕" pitchFamily="50" charset="-127"/>
                <a:ea typeface="맑은 고딕" pitchFamily="50" charset="-127"/>
              </a:rPr>
              <a:t>Linear polarization </a:t>
            </a:r>
            <a:r>
              <a:rPr lang="en-US" altLang="ko-KR" sz="1600" dirty="0" smtClean="0">
                <a:latin typeface="맑은 고딕" pitchFamily="50" charset="-127"/>
                <a:ea typeface="맑은 고딕" pitchFamily="50" charset="-127"/>
              </a:rPr>
              <a:t>patch antenna</a:t>
            </a:r>
            <a:endParaRPr lang="ko-KR" altLang="en-US" sz="1600" dirty="0" smtClean="0">
              <a:latin typeface="맑은 고딕" pitchFamily="50" charset="-127"/>
              <a:ea typeface="맑은 고딕" pitchFamily="50" charset="-127"/>
            </a:endParaRPr>
          </a:p>
        </p:txBody>
      </p:sp>
      <p:grpSp>
        <p:nvGrpSpPr>
          <p:cNvPr id="4" name="그룹 3"/>
          <p:cNvGrpSpPr/>
          <p:nvPr/>
        </p:nvGrpSpPr>
        <p:grpSpPr>
          <a:xfrm>
            <a:off x="626913" y="5260250"/>
            <a:ext cx="2432919" cy="1409111"/>
            <a:chOff x="1187624" y="5243207"/>
            <a:chExt cx="2541942" cy="1498161"/>
          </a:xfrm>
        </p:grpSpPr>
        <p:pic>
          <p:nvPicPr>
            <p:cNvPr id="3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35735">
              <a:off x="1742415" y="5412398"/>
              <a:ext cx="1987151" cy="12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직선 화살표 연결선 37"/>
            <p:cNvCxnSpPr/>
            <p:nvPr/>
          </p:nvCxnSpPr>
          <p:spPr bwMode="auto">
            <a:xfrm>
              <a:off x="2484963" y="5434650"/>
              <a:ext cx="1065827" cy="216000"/>
            </a:xfrm>
            <a:prstGeom prst="straightConnector1">
              <a:avLst/>
            </a:prstGeom>
            <a:solidFill>
              <a:schemeClr val="accent1"/>
            </a:solidFill>
            <a:ln w="38100" cap="flat" cmpd="sng" algn="ctr">
              <a:solidFill>
                <a:srgbClr val="FF0000"/>
              </a:solidFill>
              <a:prstDash val="solid"/>
              <a:round/>
              <a:headEnd type="triangle" w="med" len="med"/>
              <a:tailEnd type="triangle" w="med" len="med"/>
            </a:ln>
            <a:effectLst/>
          </p:spPr>
        </p:cxnSp>
        <p:cxnSp>
          <p:nvCxnSpPr>
            <p:cNvPr id="39" name="직선 화살표 연결선 38"/>
            <p:cNvCxnSpPr/>
            <p:nvPr/>
          </p:nvCxnSpPr>
          <p:spPr bwMode="auto">
            <a:xfrm flipV="1">
              <a:off x="1827365" y="5436835"/>
              <a:ext cx="653039" cy="524114"/>
            </a:xfrm>
            <a:prstGeom prst="straightConnector1">
              <a:avLst/>
            </a:prstGeom>
            <a:solidFill>
              <a:schemeClr val="accent1"/>
            </a:solidFill>
            <a:ln w="38100" cap="flat" cmpd="sng" algn="ctr">
              <a:solidFill>
                <a:srgbClr val="FF0000"/>
              </a:solidFill>
              <a:prstDash val="solid"/>
              <a:round/>
              <a:headEnd type="triangle" w="med" len="med"/>
              <a:tailEnd type="triangle" w="med" len="med"/>
            </a:ln>
            <a:effectLst/>
          </p:spPr>
        </p:cxnSp>
        <p:sp>
          <p:nvSpPr>
            <p:cNvPr id="40" name="TextBox 39"/>
            <p:cNvSpPr txBox="1"/>
            <p:nvPr/>
          </p:nvSpPr>
          <p:spPr>
            <a:xfrm>
              <a:off x="1809750" y="5402958"/>
              <a:ext cx="457176"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3.2</a:t>
              </a:r>
              <a:endParaRPr lang="ko-KR" altLang="en-US" sz="1600" dirty="0" smtClean="0">
                <a:latin typeface="맑은 고딕" pitchFamily="50" charset="-127"/>
                <a:ea typeface="맑은 고딕" pitchFamily="50" charset="-127"/>
              </a:endParaRPr>
            </a:p>
          </p:txBody>
        </p:sp>
        <p:sp>
          <p:nvSpPr>
            <p:cNvPr id="41" name="TextBox 40"/>
            <p:cNvSpPr txBox="1"/>
            <p:nvPr/>
          </p:nvSpPr>
          <p:spPr>
            <a:xfrm>
              <a:off x="2801700" y="5243207"/>
              <a:ext cx="457176"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3.2</a:t>
              </a:r>
              <a:endParaRPr lang="ko-KR" altLang="en-US" sz="1600" dirty="0" smtClean="0">
                <a:latin typeface="맑은 고딕" pitchFamily="50" charset="-127"/>
                <a:ea typeface="맑은 고딕" pitchFamily="50" charset="-127"/>
              </a:endParaRPr>
            </a:p>
          </p:txBody>
        </p:sp>
        <p:sp>
          <p:nvSpPr>
            <p:cNvPr id="42" name="TextBox 41"/>
            <p:cNvSpPr txBox="1"/>
            <p:nvPr/>
          </p:nvSpPr>
          <p:spPr>
            <a:xfrm>
              <a:off x="2934255" y="5858586"/>
              <a:ext cx="570990"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1.27</a:t>
              </a:r>
              <a:endParaRPr lang="ko-KR" altLang="en-US" sz="1600" dirty="0" smtClean="0">
                <a:latin typeface="맑은 고딕" pitchFamily="50" charset="-127"/>
                <a:ea typeface="맑은 고딕" pitchFamily="50" charset="-127"/>
              </a:endParaRPr>
            </a:p>
          </p:txBody>
        </p:sp>
        <p:sp>
          <p:nvSpPr>
            <p:cNvPr id="43" name="TextBox 42"/>
            <p:cNvSpPr txBox="1"/>
            <p:nvPr/>
          </p:nvSpPr>
          <p:spPr>
            <a:xfrm>
              <a:off x="2085230" y="6402814"/>
              <a:ext cx="684803"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0.254</a:t>
              </a:r>
              <a:endParaRPr lang="ko-KR" altLang="en-US" sz="1600" dirty="0" smtClean="0">
                <a:latin typeface="맑은 고딕" pitchFamily="50" charset="-127"/>
                <a:ea typeface="맑은 고딕" pitchFamily="50" charset="-127"/>
              </a:endParaRPr>
            </a:p>
          </p:txBody>
        </p:sp>
        <p:cxnSp>
          <p:nvCxnSpPr>
            <p:cNvPr id="44" name="직선 화살표 연결선 43"/>
            <p:cNvCxnSpPr/>
            <p:nvPr/>
          </p:nvCxnSpPr>
          <p:spPr bwMode="auto">
            <a:xfrm flipV="1">
              <a:off x="2868382" y="5855686"/>
              <a:ext cx="218685" cy="211186"/>
            </a:xfrm>
            <a:prstGeom prst="straightConnector1">
              <a:avLst/>
            </a:prstGeom>
            <a:solidFill>
              <a:schemeClr val="accent1"/>
            </a:solidFill>
            <a:ln w="38100" cap="flat" cmpd="sng" algn="ctr">
              <a:solidFill>
                <a:srgbClr val="FF0000"/>
              </a:solidFill>
              <a:prstDash val="solid"/>
              <a:round/>
              <a:headEnd type="triangle" w="med" len="med"/>
              <a:tailEnd type="triangle" w="med" len="med"/>
            </a:ln>
            <a:effectLst/>
          </p:spPr>
        </p:cxnSp>
        <p:cxnSp>
          <p:nvCxnSpPr>
            <p:cNvPr id="45" name="직선 화살표 연결선 44"/>
            <p:cNvCxnSpPr/>
            <p:nvPr/>
          </p:nvCxnSpPr>
          <p:spPr bwMode="auto">
            <a:xfrm flipV="1">
              <a:off x="2715681" y="6341939"/>
              <a:ext cx="168912" cy="159850"/>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46" name="직선 연결선 45"/>
            <p:cNvCxnSpPr/>
            <p:nvPr/>
          </p:nvCxnSpPr>
          <p:spPr bwMode="auto">
            <a:xfrm flipV="1">
              <a:off x="2483106" y="5345533"/>
              <a:ext cx="0" cy="180000"/>
            </a:xfrm>
            <a:prstGeom prst="line">
              <a:avLst/>
            </a:prstGeom>
            <a:solidFill>
              <a:schemeClr val="accent1"/>
            </a:solidFill>
            <a:ln w="6350" cap="flat" cmpd="sng" algn="ctr">
              <a:solidFill>
                <a:schemeClr val="tx1"/>
              </a:solidFill>
              <a:prstDash val="dash"/>
              <a:round/>
              <a:headEnd type="none" w="med" len="med"/>
              <a:tailEnd type="none" w="med" len="med"/>
            </a:ln>
            <a:effectLst/>
          </p:spPr>
        </p:cxnSp>
        <p:cxnSp>
          <p:nvCxnSpPr>
            <p:cNvPr id="47" name="직선 연결선 46"/>
            <p:cNvCxnSpPr/>
            <p:nvPr/>
          </p:nvCxnSpPr>
          <p:spPr bwMode="auto">
            <a:xfrm flipV="1">
              <a:off x="3550790" y="5564311"/>
              <a:ext cx="0" cy="180000"/>
            </a:xfrm>
            <a:prstGeom prst="line">
              <a:avLst/>
            </a:prstGeom>
            <a:solidFill>
              <a:schemeClr val="accent1"/>
            </a:solidFill>
            <a:ln w="6350" cap="flat" cmpd="sng" algn="ctr">
              <a:solidFill>
                <a:schemeClr val="tx1"/>
              </a:solidFill>
              <a:prstDash val="dash"/>
              <a:round/>
              <a:headEnd type="none" w="med" len="med"/>
              <a:tailEnd type="none" w="med" len="med"/>
            </a:ln>
            <a:effectLst/>
          </p:spPr>
        </p:cxnSp>
        <p:cxnSp>
          <p:nvCxnSpPr>
            <p:cNvPr id="48" name="직선 연결선 47"/>
            <p:cNvCxnSpPr/>
            <p:nvPr/>
          </p:nvCxnSpPr>
          <p:spPr bwMode="auto">
            <a:xfrm flipV="1">
              <a:off x="1813076" y="5894242"/>
              <a:ext cx="0" cy="180000"/>
            </a:xfrm>
            <a:prstGeom prst="line">
              <a:avLst/>
            </a:prstGeom>
            <a:solidFill>
              <a:schemeClr val="accent1"/>
            </a:solidFill>
            <a:ln w="6350" cap="flat" cmpd="sng" algn="ctr">
              <a:solidFill>
                <a:schemeClr val="tx1"/>
              </a:solidFill>
              <a:prstDash val="dash"/>
              <a:round/>
              <a:headEnd type="none" w="med" len="med"/>
              <a:tailEnd type="none" w="med" len="med"/>
            </a:ln>
            <a:effectLst/>
          </p:spPr>
        </p:cxnSp>
        <p:sp>
          <p:nvSpPr>
            <p:cNvPr id="49" name="TextBox 48"/>
            <p:cNvSpPr txBox="1"/>
            <p:nvPr/>
          </p:nvSpPr>
          <p:spPr>
            <a:xfrm>
              <a:off x="1187624" y="5285599"/>
              <a:ext cx="780983" cy="230832"/>
            </a:xfrm>
            <a:prstGeom prst="rect">
              <a:avLst/>
            </a:prstGeom>
            <a:noFill/>
          </p:spPr>
          <p:txBody>
            <a:bodyPr wrap="none" rtlCol="0">
              <a:spAutoFit/>
            </a:bodyPr>
            <a:lstStyle/>
            <a:p>
              <a:r>
                <a:rPr lang="en-US" altLang="ko-KR" sz="900" dirty="0" smtClean="0">
                  <a:latin typeface="맑은 고딕" pitchFamily="50" charset="-127"/>
                  <a:ea typeface="맑은 고딕" pitchFamily="50" charset="-127"/>
                </a:rPr>
                <a:t>Unit</a:t>
              </a:r>
              <a:r>
                <a:rPr lang="ko-KR" altLang="en-US" sz="900" dirty="0" smtClean="0">
                  <a:latin typeface="맑은 고딕" pitchFamily="50" charset="-127"/>
                  <a:ea typeface="맑은 고딕" pitchFamily="50" charset="-127"/>
                </a:rPr>
                <a:t> </a:t>
              </a:r>
              <a:r>
                <a:rPr lang="en-US" altLang="ko-KR" sz="900" dirty="0" smtClean="0">
                  <a:latin typeface="맑은 고딕" pitchFamily="50" charset="-127"/>
                  <a:ea typeface="맑은 고딕" pitchFamily="50" charset="-127"/>
                </a:rPr>
                <a:t>: [mm]</a:t>
              </a:r>
              <a:endParaRPr lang="ko-KR" altLang="en-US" sz="900" dirty="0" smtClean="0">
                <a:latin typeface="맑은 고딕" pitchFamily="50" charset="-127"/>
                <a:ea typeface="맑은 고딕" pitchFamily="50" charset="-127"/>
              </a:endParaRPr>
            </a:p>
          </p:txBody>
        </p:sp>
        <p:cxnSp>
          <p:nvCxnSpPr>
            <p:cNvPr id="50" name="직선 연결선 49"/>
            <p:cNvCxnSpPr/>
            <p:nvPr/>
          </p:nvCxnSpPr>
          <p:spPr bwMode="auto">
            <a:xfrm flipH="1" flipV="1">
              <a:off x="2934255" y="5815157"/>
              <a:ext cx="167242" cy="33274"/>
            </a:xfrm>
            <a:prstGeom prst="line">
              <a:avLst/>
            </a:prstGeom>
            <a:solidFill>
              <a:schemeClr val="accent1"/>
            </a:solidFill>
            <a:ln w="6350" cap="flat" cmpd="sng" algn="ctr">
              <a:solidFill>
                <a:schemeClr val="tx1"/>
              </a:solidFill>
              <a:prstDash val="dash"/>
              <a:round/>
              <a:headEnd type="none" w="med" len="med"/>
              <a:tailEnd type="none" w="med" len="med"/>
            </a:ln>
            <a:effectLst/>
          </p:spPr>
        </p:cxnSp>
        <p:cxnSp>
          <p:nvCxnSpPr>
            <p:cNvPr id="51" name="직선 연결선 50"/>
            <p:cNvCxnSpPr/>
            <p:nvPr/>
          </p:nvCxnSpPr>
          <p:spPr bwMode="auto">
            <a:xfrm flipH="1" flipV="1">
              <a:off x="2737106" y="6050691"/>
              <a:ext cx="146781" cy="32362"/>
            </a:xfrm>
            <a:prstGeom prst="line">
              <a:avLst/>
            </a:prstGeom>
            <a:solidFill>
              <a:schemeClr val="accent1"/>
            </a:solidFill>
            <a:ln w="6350" cap="flat" cmpd="sng" algn="ctr">
              <a:solidFill>
                <a:schemeClr val="tx1"/>
              </a:solidFill>
              <a:prstDash val="dash"/>
              <a:round/>
              <a:headEnd type="none" w="med" len="med"/>
              <a:tailEnd type="none" w="med" len="med"/>
            </a:ln>
            <a:effectLst/>
          </p:spPr>
        </p:cxnSp>
      </p:grpSp>
    </p:spTree>
    <p:extLst>
      <p:ext uri="{BB962C8B-B14F-4D97-AF65-F5344CB8AC3E}">
        <p14:creationId xmlns:p14="http://schemas.microsoft.com/office/powerpoint/2010/main" val="2852858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Polarization Separation (3/5)</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Analysis on antenna characteristics related to Positioning</a:t>
            </a:r>
          </a:p>
          <a:p>
            <a:pPr marL="663575" lvl="1" indent="-206375">
              <a:spcBef>
                <a:spcPts val="0"/>
              </a:spcBef>
              <a:spcAft>
                <a:spcPts val="1200"/>
              </a:spcAft>
            </a:pPr>
            <a:r>
              <a:rPr lang="en-US" altLang="ko-KR" sz="2000" dirty="0" smtClean="0">
                <a:latin typeface="+mn-ea"/>
                <a:cs typeface="Arial" panose="020B0604020202020204" pitchFamily="34" charset="0"/>
              </a:rPr>
              <a:t>Characteristics </a:t>
            </a:r>
            <a:r>
              <a:rPr lang="en-US" altLang="ko-KR" sz="2000" dirty="0">
                <a:latin typeface="+mn-ea"/>
                <a:cs typeface="Arial" panose="020B0604020202020204" pitchFamily="34" charset="0"/>
              </a:rPr>
              <a:t>analysis </a:t>
            </a:r>
            <a:r>
              <a:rPr lang="en-US" altLang="ko-KR" sz="2000" dirty="0" smtClean="0">
                <a:latin typeface="+mn-ea"/>
                <a:cs typeface="Arial" panose="020B0604020202020204" pitchFamily="34" charset="0"/>
              </a:rPr>
              <a:t>due to Angle variation between reader/tag</a:t>
            </a:r>
            <a:endParaRPr lang="en-US" altLang="ko-KR" sz="20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pSp>
        <p:nvGrpSpPr>
          <p:cNvPr id="34" name="그룹 33"/>
          <p:cNvGrpSpPr/>
          <p:nvPr/>
        </p:nvGrpSpPr>
        <p:grpSpPr>
          <a:xfrm>
            <a:off x="4317866" y="2348880"/>
            <a:ext cx="5040000" cy="3780000"/>
            <a:chOff x="4174991" y="2655067"/>
            <a:chExt cx="5040000" cy="3780000"/>
          </a:xfrm>
        </p:grpSpPr>
        <p:graphicFrame>
          <p:nvGraphicFramePr>
            <p:cNvPr id="35" name="개체 34"/>
            <p:cNvGraphicFramePr>
              <a:graphicFrameLocks/>
            </p:cNvGraphicFramePr>
            <p:nvPr>
              <p:extLst>
                <p:ext uri="{D42A27DB-BD31-4B8C-83A1-F6EECF244321}">
                  <p14:modId xmlns:p14="http://schemas.microsoft.com/office/powerpoint/2010/main" val="3675176061"/>
                </p:ext>
              </p:extLst>
            </p:nvPr>
          </p:nvGraphicFramePr>
          <p:xfrm>
            <a:off x="4174991" y="2655067"/>
            <a:ext cx="5040000" cy="3780000"/>
          </p:xfrm>
          <a:graphic>
            <a:graphicData uri="http://schemas.openxmlformats.org/presentationml/2006/ole">
              <mc:AlternateContent xmlns:mc="http://schemas.openxmlformats.org/markup-compatibility/2006">
                <mc:Choice xmlns:v="urn:schemas-microsoft-com:vml" Requires="v">
                  <p:oleObj spid="_x0000_s37910" name="Graph" r:id="rId4" imgW="4154760" imgH="2901600" progId="Origin50.Graph">
                    <p:embed/>
                  </p:oleObj>
                </mc:Choice>
                <mc:Fallback>
                  <p:oleObj name="Graph" r:id="rId4" imgW="4154760" imgH="2901600" progId="Origin50.Graph">
                    <p:embed/>
                    <p:pic>
                      <p:nvPicPr>
                        <p:cNvPr id="0" name=""/>
                        <p:cNvPicPr/>
                        <p:nvPr/>
                      </p:nvPicPr>
                      <p:blipFill>
                        <a:blip r:embed="rId5"/>
                        <a:stretch>
                          <a:fillRect/>
                        </a:stretch>
                      </p:blipFill>
                      <p:spPr>
                        <a:xfrm>
                          <a:off x="4174991" y="2655067"/>
                          <a:ext cx="5040000" cy="3780000"/>
                        </a:xfrm>
                        <a:prstGeom prst="rect">
                          <a:avLst/>
                        </a:prstGeom>
                      </p:spPr>
                    </p:pic>
                  </p:oleObj>
                </mc:Fallback>
              </mc:AlternateContent>
            </a:graphicData>
          </a:graphic>
        </p:graphicFrame>
        <p:cxnSp>
          <p:nvCxnSpPr>
            <p:cNvPr id="36" name="직선 연결선 35"/>
            <p:cNvCxnSpPr/>
            <p:nvPr/>
          </p:nvCxnSpPr>
          <p:spPr>
            <a:xfrm flipV="1">
              <a:off x="5084016" y="4571932"/>
              <a:ext cx="3452086" cy="64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84016" y="4229749"/>
              <a:ext cx="2290820" cy="307777"/>
            </a:xfrm>
            <a:prstGeom prst="rect">
              <a:avLst/>
            </a:prstGeom>
            <a:noFill/>
          </p:spPr>
          <p:txBody>
            <a:bodyPr wrap="none" rtlCol="0">
              <a:spAutoFit/>
            </a:bodyPr>
            <a:lstStyle/>
            <a:p>
              <a:r>
                <a:rPr lang="en-US" altLang="ko-KR" sz="1400" dirty="0" smtClean="0">
                  <a:latin typeface="맑은 고딕" panose="020B0503020000020004" pitchFamily="50" charset="-127"/>
                  <a:ea typeface="맑은 고딕" panose="020B0503020000020004" pitchFamily="50" charset="-127"/>
                </a:rPr>
                <a:t>Receiver</a:t>
              </a:r>
              <a:r>
                <a:rPr lang="en-US" altLang="ko-KR" sz="1400" dirty="0" smtClean="0"/>
                <a:t> </a:t>
              </a:r>
              <a:r>
                <a:rPr lang="en-US" altLang="ko-KR" sz="1400" dirty="0" smtClean="0">
                  <a:latin typeface="맑은 고딕" panose="020B0503020000020004" pitchFamily="50" charset="-127"/>
                  <a:ea typeface="맑은 고딕" panose="020B0503020000020004" pitchFamily="50" charset="-127"/>
                </a:rPr>
                <a:t>sensitivity (</a:t>
              </a:r>
              <a:r>
                <a:rPr lang="en-US" altLang="ko-KR" sz="1400" dirty="0" err="1" smtClean="0">
                  <a:latin typeface="맑은 고딕" panose="020B0503020000020004" pitchFamily="50" charset="-127"/>
                  <a:ea typeface="맑은 고딕" panose="020B0503020000020004" pitchFamily="50" charset="-127"/>
                </a:rPr>
                <a:t>R</a:t>
              </a:r>
              <a:r>
                <a:rPr lang="en-US" altLang="ko-KR" sz="1400" baseline="-25000" dirty="0" err="1" smtClean="0">
                  <a:latin typeface="맑은 고딕" panose="020B0503020000020004" pitchFamily="50" charset="-127"/>
                  <a:ea typeface="맑은 고딕" panose="020B0503020000020004" pitchFamily="50" charset="-127"/>
                </a:rPr>
                <a:t>sense</a:t>
              </a:r>
              <a:r>
                <a:rPr lang="en-US" altLang="ko-KR" sz="1400" dirty="0" smtClean="0">
                  <a:latin typeface="맑은 고딕" panose="020B0503020000020004" pitchFamily="50" charset="-127"/>
                  <a:ea typeface="맑은 고딕" panose="020B0503020000020004" pitchFamily="50" charset="-127"/>
                </a:rPr>
                <a:t>)</a:t>
              </a:r>
              <a:endParaRPr lang="ko-KR" altLang="en-US" sz="1400" dirty="0">
                <a:latin typeface="맑은 고딕" panose="020B0503020000020004" pitchFamily="50" charset="-127"/>
                <a:ea typeface="맑은 고딕" panose="020B0503020000020004" pitchFamily="50" charset="-127"/>
              </a:endParaRPr>
            </a:p>
          </p:txBody>
        </p:sp>
      </p:grpSp>
      <p:grpSp>
        <p:nvGrpSpPr>
          <p:cNvPr id="38" name="그룹 37"/>
          <p:cNvGrpSpPr/>
          <p:nvPr/>
        </p:nvGrpSpPr>
        <p:grpSpPr>
          <a:xfrm>
            <a:off x="41003" y="2348880"/>
            <a:ext cx="5040000" cy="3780000"/>
            <a:chOff x="-101872" y="2655067"/>
            <a:chExt cx="5040000" cy="3780000"/>
          </a:xfrm>
        </p:grpSpPr>
        <p:cxnSp>
          <p:nvCxnSpPr>
            <p:cNvPr id="39" name="직선 연결선 38"/>
            <p:cNvCxnSpPr/>
            <p:nvPr/>
          </p:nvCxnSpPr>
          <p:spPr>
            <a:xfrm flipV="1">
              <a:off x="807153" y="4560919"/>
              <a:ext cx="3452086" cy="64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7153" y="4218736"/>
              <a:ext cx="2290820" cy="307777"/>
            </a:xfrm>
            <a:prstGeom prst="rect">
              <a:avLst/>
            </a:prstGeom>
            <a:noFill/>
          </p:spPr>
          <p:txBody>
            <a:bodyPr wrap="none" rtlCol="0">
              <a:spAutoFit/>
            </a:bodyPr>
            <a:lstStyle/>
            <a:p>
              <a:r>
                <a:rPr lang="en-US" altLang="ko-KR" sz="1400" dirty="0" smtClean="0">
                  <a:latin typeface="맑은 고딕" panose="020B0503020000020004" pitchFamily="50" charset="-127"/>
                  <a:ea typeface="맑은 고딕" panose="020B0503020000020004" pitchFamily="50" charset="-127"/>
                </a:rPr>
                <a:t>Receiver</a:t>
              </a:r>
              <a:r>
                <a:rPr lang="en-US" altLang="ko-KR" sz="1400" dirty="0" smtClean="0"/>
                <a:t> </a:t>
              </a:r>
              <a:r>
                <a:rPr lang="en-US" altLang="ko-KR" sz="1400" dirty="0" smtClean="0">
                  <a:latin typeface="맑은 고딕" panose="020B0503020000020004" pitchFamily="50" charset="-127"/>
                  <a:ea typeface="맑은 고딕" panose="020B0503020000020004" pitchFamily="50" charset="-127"/>
                </a:rPr>
                <a:t>sensitivity (</a:t>
              </a:r>
              <a:r>
                <a:rPr lang="en-US" altLang="ko-KR" sz="1400" dirty="0" err="1" smtClean="0">
                  <a:latin typeface="맑은 고딕" panose="020B0503020000020004" pitchFamily="50" charset="-127"/>
                  <a:ea typeface="맑은 고딕" panose="020B0503020000020004" pitchFamily="50" charset="-127"/>
                </a:rPr>
                <a:t>R</a:t>
              </a:r>
              <a:r>
                <a:rPr lang="en-US" altLang="ko-KR" sz="1400" baseline="-25000" dirty="0" err="1" smtClean="0">
                  <a:latin typeface="맑은 고딕" panose="020B0503020000020004" pitchFamily="50" charset="-127"/>
                  <a:ea typeface="맑은 고딕" panose="020B0503020000020004" pitchFamily="50" charset="-127"/>
                </a:rPr>
                <a:t>sense</a:t>
              </a:r>
              <a:r>
                <a:rPr lang="en-US" altLang="ko-KR" sz="1400" dirty="0" smtClean="0">
                  <a:latin typeface="맑은 고딕" panose="020B0503020000020004" pitchFamily="50" charset="-127"/>
                  <a:ea typeface="맑은 고딕" panose="020B0503020000020004" pitchFamily="50" charset="-127"/>
                </a:rPr>
                <a:t>)</a:t>
              </a:r>
              <a:endParaRPr lang="ko-KR" altLang="en-US" sz="1400" dirty="0">
                <a:latin typeface="맑은 고딕" panose="020B0503020000020004" pitchFamily="50" charset="-127"/>
                <a:ea typeface="맑은 고딕" panose="020B0503020000020004" pitchFamily="50" charset="-127"/>
              </a:endParaRPr>
            </a:p>
          </p:txBody>
        </p:sp>
        <p:sp>
          <p:nvSpPr>
            <p:cNvPr id="41" name="직사각형 40"/>
            <p:cNvSpPr/>
            <p:nvPr/>
          </p:nvSpPr>
          <p:spPr>
            <a:xfrm>
              <a:off x="3880665" y="3088661"/>
              <a:ext cx="343042" cy="2689696"/>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2" name="개체 41"/>
            <p:cNvGraphicFramePr>
              <a:graphicFrameLocks/>
            </p:cNvGraphicFramePr>
            <p:nvPr>
              <p:extLst>
                <p:ext uri="{D42A27DB-BD31-4B8C-83A1-F6EECF244321}">
                  <p14:modId xmlns:p14="http://schemas.microsoft.com/office/powerpoint/2010/main" val="248905313"/>
                </p:ext>
              </p:extLst>
            </p:nvPr>
          </p:nvGraphicFramePr>
          <p:xfrm>
            <a:off x="-101872" y="2655067"/>
            <a:ext cx="5040000" cy="3780000"/>
          </p:xfrm>
          <a:graphic>
            <a:graphicData uri="http://schemas.openxmlformats.org/presentationml/2006/ole">
              <mc:AlternateContent xmlns:mc="http://schemas.openxmlformats.org/markup-compatibility/2006">
                <mc:Choice xmlns:v="urn:schemas-microsoft-com:vml" Requires="v">
                  <p:oleObj spid="_x0000_s37911" name="Graph" r:id="rId6" imgW="4154760" imgH="2901600" progId="Origin50.Graph">
                    <p:embed/>
                  </p:oleObj>
                </mc:Choice>
                <mc:Fallback>
                  <p:oleObj name="Graph" r:id="rId6" imgW="4154760" imgH="2901600" progId="Origin50.Graph">
                    <p:embed/>
                    <p:pic>
                      <p:nvPicPr>
                        <p:cNvPr id="0" name=""/>
                        <p:cNvPicPr/>
                        <p:nvPr/>
                      </p:nvPicPr>
                      <p:blipFill>
                        <a:blip r:embed="rId7"/>
                        <a:stretch>
                          <a:fillRect/>
                        </a:stretch>
                      </p:blipFill>
                      <p:spPr>
                        <a:xfrm>
                          <a:off x="-101872" y="2655067"/>
                          <a:ext cx="5040000" cy="3780000"/>
                        </a:xfrm>
                        <a:prstGeom prst="rect">
                          <a:avLst/>
                        </a:prstGeom>
                      </p:spPr>
                    </p:pic>
                  </p:oleObj>
                </mc:Fallback>
              </mc:AlternateContent>
            </a:graphicData>
          </a:graphic>
        </p:graphicFrame>
      </p:grpSp>
      <p:sp>
        <p:nvSpPr>
          <p:cNvPr id="43" name="TextBox 42"/>
          <p:cNvSpPr txBox="1"/>
          <p:nvPr/>
        </p:nvSpPr>
        <p:spPr>
          <a:xfrm>
            <a:off x="971600" y="6165303"/>
            <a:ext cx="3315844" cy="338554"/>
          </a:xfrm>
          <a:prstGeom prst="rect">
            <a:avLst/>
          </a:prstGeom>
          <a:noFill/>
        </p:spPr>
        <p:txBody>
          <a:bodyPr wrap="none" rtlCol="0">
            <a:spAutoFit/>
          </a:bodyPr>
          <a:lstStyle/>
          <a:p>
            <a:r>
              <a:rPr lang="en-US" altLang="ko-KR" sz="1600" dirty="0" smtClean="0">
                <a:solidFill>
                  <a:srgbClr val="FF0000"/>
                </a:solidFill>
                <a:latin typeface="맑은 고딕" pitchFamily="50" charset="-127"/>
                <a:ea typeface="맑은 고딕" pitchFamily="50" charset="-127"/>
              </a:rPr>
              <a:t>Linear polarization </a:t>
            </a:r>
            <a:r>
              <a:rPr lang="en-US" altLang="ko-KR" sz="1600" dirty="0" smtClean="0">
                <a:latin typeface="맑은 고딕" pitchFamily="50" charset="-127"/>
                <a:ea typeface="맑은 고딕" pitchFamily="50" charset="-127"/>
              </a:rPr>
              <a:t>patch antenna</a:t>
            </a:r>
            <a:endParaRPr lang="ko-KR" altLang="en-US" sz="1600" dirty="0" smtClean="0">
              <a:latin typeface="맑은 고딕" pitchFamily="50" charset="-127"/>
              <a:ea typeface="맑은 고딕" pitchFamily="50" charset="-127"/>
            </a:endParaRPr>
          </a:p>
        </p:txBody>
      </p:sp>
      <p:sp>
        <p:nvSpPr>
          <p:cNvPr id="44" name="TextBox 43"/>
          <p:cNvSpPr txBox="1"/>
          <p:nvPr/>
        </p:nvSpPr>
        <p:spPr>
          <a:xfrm>
            <a:off x="5238909" y="6165304"/>
            <a:ext cx="3527761" cy="338554"/>
          </a:xfrm>
          <a:prstGeom prst="rect">
            <a:avLst/>
          </a:prstGeom>
          <a:noFill/>
        </p:spPr>
        <p:txBody>
          <a:bodyPr wrap="none" rtlCol="0">
            <a:spAutoFit/>
          </a:bodyPr>
          <a:lstStyle/>
          <a:p>
            <a:r>
              <a:rPr lang="en-US" altLang="ko-KR" sz="1600" dirty="0" smtClean="0">
                <a:solidFill>
                  <a:srgbClr val="FF0000"/>
                </a:solidFill>
                <a:latin typeface="맑은 고딕" pitchFamily="50" charset="-127"/>
                <a:ea typeface="맑은 고딕" pitchFamily="50" charset="-127"/>
              </a:rPr>
              <a:t>Circular polarization </a:t>
            </a:r>
            <a:r>
              <a:rPr lang="en-US" altLang="ko-KR" sz="1600" dirty="0" smtClean="0">
                <a:latin typeface="맑은 고딕" pitchFamily="50" charset="-127"/>
                <a:ea typeface="맑은 고딕" pitchFamily="50" charset="-127"/>
              </a:rPr>
              <a:t>patch antenna</a:t>
            </a:r>
            <a:endParaRPr lang="ko-KR" altLang="en-US" sz="1600" dirty="0" smtClean="0">
              <a:latin typeface="맑은 고딕" pitchFamily="50" charset="-127"/>
              <a:ea typeface="맑은 고딕" pitchFamily="50" charset="-127"/>
            </a:endParaRPr>
          </a:p>
        </p:txBody>
      </p:sp>
    </p:spTree>
    <p:extLst>
      <p:ext uri="{BB962C8B-B14F-4D97-AF65-F5344CB8AC3E}">
        <p14:creationId xmlns:p14="http://schemas.microsoft.com/office/powerpoint/2010/main" val="42162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Polarization Separation </a:t>
            </a:r>
            <a:r>
              <a:rPr lang="en-US" altLang="ko-KR" dirty="0" smtClean="0"/>
              <a:t>(4/5)</a:t>
            </a:r>
            <a:endParaRPr lang="ko-KR" altLang="en-US" dirty="0"/>
          </a:p>
        </p:txBody>
      </p:sp>
      <p:sp>
        <p:nvSpPr>
          <p:cNvPr id="3" name="내용 개체 틀 2"/>
          <p:cNvSpPr>
            <a:spLocks noGrp="1"/>
          </p:cNvSpPr>
          <p:nvPr>
            <p:ph idx="1"/>
          </p:nvPr>
        </p:nvSpPr>
        <p:spPr>
          <a:xfrm>
            <a:off x="685800" y="1495428"/>
            <a:ext cx="7772400" cy="4114800"/>
          </a:xfrm>
        </p:spPr>
        <p:txBody>
          <a:bodyPr/>
          <a:lstStyle/>
          <a:p>
            <a:r>
              <a:rPr lang="en-US" altLang="ko-KR" sz="2000" dirty="0" smtClean="0"/>
              <a:t>Simulation environment</a:t>
            </a:r>
            <a:endParaRPr lang="ko-KR" altLang="en-US" sz="2000"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22</a:t>
            </a:fld>
            <a:endParaRPr lang="en-US" altLang="ko-K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71"/>
          <a:stretch/>
        </p:blipFill>
        <p:spPr bwMode="auto">
          <a:xfrm>
            <a:off x="1489770" y="2286857"/>
            <a:ext cx="5814673" cy="341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3332459" y="2313898"/>
            <a:ext cx="854721" cy="584775"/>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b="1" dirty="0" smtClean="0">
                <a:latin typeface="맑은 고딕" pitchFamily="50" charset="-127"/>
                <a:ea typeface="맑은 고딕" pitchFamily="50" charset="-127"/>
              </a:rPr>
              <a:t>Ant#4</a:t>
            </a:r>
          </a:p>
          <a:p>
            <a:r>
              <a:rPr lang="en-US" altLang="ko-KR" sz="1600" b="1" dirty="0" smtClean="0">
                <a:latin typeface="맑은 고딕" pitchFamily="50" charset="-127"/>
                <a:ea typeface="맑은 고딕" pitchFamily="50" charset="-127"/>
              </a:rPr>
              <a:t>(LHCP)</a:t>
            </a:r>
            <a:endParaRPr lang="ko-KR" altLang="en-US" sz="1600" b="1" dirty="0" smtClean="0">
              <a:latin typeface="맑은 고딕" pitchFamily="50" charset="-127"/>
              <a:ea typeface="맑은 고딕" pitchFamily="50" charset="-127"/>
            </a:endParaRPr>
          </a:p>
        </p:txBody>
      </p:sp>
      <p:sp>
        <p:nvSpPr>
          <p:cNvPr id="9" name="TextBox 6"/>
          <p:cNvSpPr txBox="1"/>
          <p:nvPr/>
        </p:nvSpPr>
        <p:spPr>
          <a:xfrm>
            <a:off x="4482055" y="2420888"/>
            <a:ext cx="883575" cy="584775"/>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b="1" dirty="0" smtClean="0">
                <a:latin typeface="맑은 고딕" pitchFamily="50" charset="-127"/>
                <a:ea typeface="맑은 고딕" pitchFamily="50" charset="-127"/>
              </a:rPr>
              <a:t>Ant#2</a:t>
            </a:r>
          </a:p>
          <a:p>
            <a:r>
              <a:rPr lang="en-US" altLang="ko-KR" sz="1600" b="1" dirty="0" smtClean="0">
                <a:latin typeface="맑은 고딕" pitchFamily="50" charset="-127"/>
                <a:ea typeface="맑은 고딕" pitchFamily="50" charset="-127"/>
              </a:rPr>
              <a:t>(RHCP)</a:t>
            </a:r>
          </a:p>
        </p:txBody>
      </p:sp>
      <p:sp>
        <p:nvSpPr>
          <p:cNvPr id="10" name="TextBox 7"/>
          <p:cNvSpPr txBox="1"/>
          <p:nvPr/>
        </p:nvSpPr>
        <p:spPr>
          <a:xfrm>
            <a:off x="3084648" y="4657192"/>
            <a:ext cx="854721" cy="584775"/>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b="1" dirty="0" smtClean="0">
                <a:latin typeface="맑은 고딕" pitchFamily="50" charset="-127"/>
                <a:ea typeface="맑은 고딕" pitchFamily="50" charset="-127"/>
              </a:rPr>
              <a:t>Ant#3</a:t>
            </a:r>
          </a:p>
          <a:p>
            <a:r>
              <a:rPr lang="en-US" altLang="ko-KR" sz="1600" b="1" dirty="0" smtClean="0">
                <a:latin typeface="맑은 고딕" pitchFamily="50" charset="-127"/>
                <a:ea typeface="맑은 고딕" pitchFamily="50" charset="-127"/>
              </a:rPr>
              <a:t>(LHCP)</a:t>
            </a:r>
            <a:endParaRPr lang="ko-KR" altLang="en-US" sz="1600" b="1" dirty="0" smtClean="0">
              <a:latin typeface="맑은 고딕" pitchFamily="50" charset="-127"/>
              <a:ea typeface="맑은 고딕" pitchFamily="50" charset="-127"/>
            </a:endParaRPr>
          </a:p>
        </p:txBody>
      </p:sp>
      <p:sp>
        <p:nvSpPr>
          <p:cNvPr id="11" name="TextBox 8"/>
          <p:cNvSpPr txBox="1"/>
          <p:nvPr/>
        </p:nvSpPr>
        <p:spPr>
          <a:xfrm>
            <a:off x="4100542" y="4668965"/>
            <a:ext cx="883575" cy="584775"/>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b="1" dirty="0" smtClean="0">
                <a:latin typeface="맑은 고딕" pitchFamily="50" charset="-127"/>
                <a:ea typeface="맑은 고딕" pitchFamily="50" charset="-127"/>
              </a:rPr>
              <a:t>Ant#1</a:t>
            </a:r>
          </a:p>
          <a:p>
            <a:r>
              <a:rPr lang="en-US" altLang="ko-KR" sz="1600" b="1" dirty="0" smtClean="0">
                <a:latin typeface="맑은 고딕" pitchFamily="50" charset="-127"/>
                <a:ea typeface="맑은 고딕" pitchFamily="50" charset="-127"/>
              </a:rPr>
              <a:t>(RHCP)</a:t>
            </a:r>
            <a:endParaRPr lang="ko-KR" altLang="en-US" sz="1600" b="1" dirty="0" smtClean="0">
              <a:latin typeface="맑은 고딕" pitchFamily="50" charset="-127"/>
              <a:ea typeface="맑은 고딕" pitchFamily="50" charset="-127"/>
            </a:endParaRPr>
          </a:p>
        </p:txBody>
      </p:sp>
      <p:sp>
        <p:nvSpPr>
          <p:cNvPr id="12" name="TextBox 25"/>
          <p:cNvSpPr txBox="1"/>
          <p:nvPr/>
        </p:nvSpPr>
        <p:spPr>
          <a:xfrm rot="910521">
            <a:off x="1498946" y="3011896"/>
            <a:ext cx="2015295" cy="338554"/>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dirty="0" smtClean="0">
                <a:latin typeface="맑은 고딕" pitchFamily="50" charset="-127"/>
                <a:ea typeface="맑은 고딕" pitchFamily="50" charset="-127"/>
              </a:rPr>
              <a:t>Case : 40 x 50 mm</a:t>
            </a:r>
            <a:r>
              <a:rPr lang="en-US" altLang="ko-KR" sz="1600" baseline="30000" dirty="0" smtClean="0">
                <a:latin typeface="맑은 고딕" pitchFamily="50" charset="-127"/>
                <a:ea typeface="맑은 고딕" pitchFamily="50" charset="-127"/>
              </a:rPr>
              <a:t>2</a:t>
            </a:r>
            <a:endParaRPr lang="ko-KR" altLang="en-US" sz="1600" baseline="30000" dirty="0" smtClean="0">
              <a:latin typeface="맑은 고딕" pitchFamily="50" charset="-127"/>
              <a:ea typeface="맑은 고딕" pitchFamily="50" charset="-127"/>
            </a:endParaRPr>
          </a:p>
        </p:txBody>
      </p:sp>
      <p:sp>
        <p:nvSpPr>
          <p:cNvPr id="13" name="TextBox 30"/>
          <p:cNvSpPr txBox="1"/>
          <p:nvPr/>
        </p:nvSpPr>
        <p:spPr>
          <a:xfrm rot="962360">
            <a:off x="4069259" y="3383551"/>
            <a:ext cx="2256067" cy="338554"/>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dirty="0" smtClean="0">
                <a:latin typeface="맑은 고딕" pitchFamily="50" charset="-127"/>
                <a:ea typeface="맑은 고딕" pitchFamily="50" charset="-127"/>
              </a:rPr>
              <a:t>ground : 40 x 50 mm</a:t>
            </a:r>
            <a:r>
              <a:rPr lang="en-US" altLang="ko-KR" sz="1600" baseline="30000" dirty="0" smtClean="0">
                <a:latin typeface="맑은 고딕" pitchFamily="50" charset="-127"/>
                <a:ea typeface="맑은 고딕" pitchFamily="50" charset="-127"/>
              </a:rPr>
              <a:t>2</a:t>
            </a:r>
            <a:endParaRPr lang="ko-KR" altLang="en-US" sz="1600" baseline="30000" dirty="0" smtClean="0">
              <a:latin typeface="맑은 고딕" pitchFamily="50" charset="-127"/>
              <a:ea typeface="맑은 고딕" pitchFamily="50" charset="-127"/>
            </a:endParaRPr>
          </a:p>
        </p:txBody>
      </p:sp>
      <p:sp>
        <p:nvSpPr>
          <p:cNvPr id="16" name="TextBox 2"/>
          <p:cNvSpPr txBox="1"/>
          <p:nvPr/>
        </p:nvSpPr>
        <p:spPr>
          <a:xfrm>
            <a:off x="155627" y="3628520"/>
            <a:ext cx="2406428" cy="830997"/>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600" dirty="0" smtClean="0">
                <a:latin typeface="맑은 고딕" pitchFamily="50" charset="-127"/>
                <a:ea typeface="맑은 고딕" pitchFamily="50" charset="-127"/>
              </a:rPr>
              <a:t>Case (Polyimide)</a:t>
            </a:r>
          </a:p>
          <a:p>
            <a:r>
              <a:rPr lang="en-US" altLang="ko-KR" sz="1600" dirty="0">
                <a:latin typeface="맑은 고딕" pitchFamily="50" charset="-127"/>
                <a:ea typeface="맑은 고딕" pitchFamily="50" charset="-127"/>
              </a:rPr>
              <a:t> </a:t>
            </a:r>
            <a:r>
              <a:rPr lang="en-US" altLang="ko-KR" sz="1600" dirty="0" smtClean="0">
                <a:latin typeface="맑은 고딕" pitchFamily="50" charset="-127"/>
                <a:ea typeface="맑은 고딕" pitchFamily="50" charset="-127"/>
              </a:rPr>
              <a:t>- Epsilon : 3.5</a:t>
            </a:r>
          </a:p>
          <a:p>
            <a:r>
              <a:rPr lang="en-US" altLang="ko-KR" sz="1600" dirty="0">
                <a:latin typeface="맑은 고딕" pitchFamily="50" charset="-127"/>
                <a:ea typeface="맑은 고딕" pitchFamily="50" charset="-127"/>
              </a:rPr>
              <a:t> </a:t>
            </a:r>
            <a:r>
              <a:rPr lang="en-US" altLang="ko-KR" sz="1600" dirty="0" smtClean="0">
                <a:latin typeface="맑은 고딕" pitchFamily="50" charset="-127"/>
                <a:ea typeface="맑은 고딕" pitchFamily="50" charset="-127"/>
              </a:rPr>
              <a:t>- Loss tangent : 0.0027</a:t>
            </a:r>
            <a:endParaRPr lang="ko-KR" altLang="en-US" sz="1600" dirty="0" smtClean="0">
              <a:latin typeface="맑은 고딕" pitchFamily="50" charset="-127"/>
              <a:ea typeface="맑은 고딕" pitchFamily="50" charset="-127"/>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82" y="5504126"/>
            <a:ext cx="7572375" cy="102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2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Polarization Separation (5/5)</a:t>
            </a:r>
            <a:endParaRPr lang="ko-KR" altLang="en-US" dirty="0"/>
          </a:p>
        </p:txBody>
      </p:sp>
      <p:sp>
        <p:nvSpPr>
          <p:cNvPr id="3" name="내용 개체 틀 2"/>
          <p:cNvSpPr>
            <a:spLocks noGrp="1"/>
          </p:cNvSpPr>
          <p:nvPr>
            <p:ph idx="1"/>
          </p:nvPr>
        </p:nvSpPr>
        <p:spPr>
          <a:xfrm>
            <a:off x="685800" y="1700808"/>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Analysis on antenna characteristics related to Positioning</a:t>
            </a:r>
          </a:p>
          <a:p>
            <a:pPr marL="663575" lvl="1" indent="-206375">
              <a:spcBef>
                <a:spcPts val="0"/>
              </a:spcBef>
              <a:spcAft>
                <a:spcPts val="1200"/>
              </a:spcAft>
            </a:pPr>
            <a:r>
              <a:rPr lang="en-US" altLang="ko-KR" sz="1600" dirty="0" smtClean="0">
                <a:latin typeface="+mn-ea"/>
                <a:cs typeface="Arial" panose="020B0604020202020204" pitchFamily="34" charset="0"/>
              </a:rPr>
              <a:t>Characteristics </a:t>
            </a:r>
            <a:r>
              <a:rPr lang="en-US" altLang="ko-KR" sz="1600" dirty="0">
                <a:latin typeface="+mn-ea"/>
                <a:cs typeface="Arial" panose="020B0604020202020204" pitchFamily="34" charset="0"/>
              </a:rPr>
              <a:t>analysis </a:t>
            </a:r>
            <a:r>
              <a:rPr lang="en-US" altLang="ko-KR" sz="1600" dirty="0" smtClean="0">
                <a:latin typeface="+mn-ea"/>
                <a:cs typeface="Arial" panose="020B0604020202020204" pitchFamily="34" charset="0"/>
              </a:rPr>
              <a:t>on </a:t>
            </a:r>
            <a:r>
              <a:rPr lang="en-US" altLang="ko-KR" sz="1600" dirty="0" smtClean="0">
                <a:solidFill>
                  <a:srgbClr val="FF0000"/>
                </a:solidFill>
                <a:latin typeface="+mn-ea"/>
                <a:cs typeface="Arial" panose="020B0604020202020204" pitchFamily="34" charset="0"/>
              </a:rPr>
              <a:t>RHCP &amp; LHCP </a:t>
            </a:r>
            <a:r>
              <a:rPr lang="en-US" altLang="ko-KR" sz="1600" dirty="0" smtClean="0">
                <a:latin typeface="+mn-ea"/>
                <a:cs typeface="Arial" panose="020B0604020202020204" pitchFamily="34" charset="0"/>
              </a:rPr>
              <a:t>transmission between reader/tag</a:t>
            </a:r>
          </a:p>
          <a:p>
            <a:pPr marL="1006475" lvl="2" indent="-206375">
              <a:spcBef>
                <a:spcPts val="0"/>
              </a:spcBef>
              <a:spcAft>
                <a:spcPts val="1200"/>
              </a:spcAft>
            </a:pPr>
            <a:r>
              <a:rPr lang="en-US" altLang="ko-KR" sz="1200" dirty="0" smtClean="0">
                <a:solidFill>
                  <a:srgbClr val="FF0000"/>
                </a:solidFill>
                <a:latin typeface="+mn-ea"/>
                <a:cs typeface="Arial" panose="020B0604020202020204" pitchFamily="34" charset="0"/>
              </a:rPr>
              <a:t>35 dB gain </a:t>
            </a:r>
            <a:r>
              <a:rPr lang="en-US" altLang="ko-KR" sz="1200" dirty="0" smtClean="0">
                <a:latin typeface="+mn-ea"/>
                <a:cs typeface="Arial" panose="020B0604020202020204" pitchFamily="34" charset="0"/>
              </a:rPr>
              <a:t>when the antenna gap is more than 20 mm</a:t>
            </a:r>
            <a:r>
              <a:rPr lang="en-US" altLang="ko-KR" sz="1200" dirty="0" smtClean="0">
                <a:solidFill>
                  <a:srgbClr val="FF0000"/>
                </a:solidFill>
                <a:latin typeface="+mn-ea"/>
                <a:cs typeface="Arial" panose="020B0604020202020204" pitchFamily="34" charset="0"/>
              </a:rPr>
              <a:t> </a:t>
            </a:r>
            <a:r>
              <a:rPr lang="en-US" altLang="ko-KR" sz="1200" dirty="0">
                <a:solidFill>
                  <a:srgbClr val="FF0000"/>
                </a:solidFill>
                <a:latin typeface="+mn-ea"/>
                <a:cs typeface="Arial" panose="020B0604020202020204" pitchFamily="34" charset="0"/>
              </a:rPr>
              <a:t>: 1024QAM is </a:t>
            </a:r>
            <a:r>
              <a:rPr lang="en-US" altLang="ko-KR" sz="1200" dirty="0" smtClean="0">
                <a:solidFill>
                  <a:srgbClr val="FF0000"/>
                </a:solidFill>
                <a:latin typeface="+mn-ea"/>
                <a:cs typeface="Arial" panose="020B0604020202020204" pitchFamily="34" charset="0"/>
              </a:rPr>
              <a:t>possible </a:t>
            </a:r>
            <a:endParaRPr lang="en-US" altLang="ko-KR" sz="1200" dirty="0">
              <a:solidFill>
                <a:srgbClr val="FF0000"/>
              </a:solidFill>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a:xfrm>
            <a:off x="6948264" y="6667201"/>
            <a:ext cx="440825" cy="184666"/>
          </a:xfrm>
        </p:spPr>
        <p:txBody>
          <a:bodyPr/>
          <a:lstStyle/>
          <a:p>
            <a:r>
              <a:rPr lang="en-US" altLang="ko-KR" dirty="0" smtClean="0"/>
              <a:t>Slid </a:t>
            </a:r>
            <a:fld id="{CDE46E7E-3960-4637-AA10-33D76C39FA32}" type="slidenum">
              <a:rPr lang="en-US" altLang="ko-KR" smtClean="0"/>
              <a:pPr/>
              <a:t>23</a:t>
            </a:fld>
            <a:endParaRPr lang="en-US" altLang="ko-KR" dirty="0"/>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개체 3"/>
          <p:cNvGraphicFramePr>
            <a:graphicFrameLocks noChangeAspect="1"/>
          </p:cNvGraphicFramePr>
          <p:nvPr>
            <p:extLst>
              <p:ext uri="{D42A27DB-BD31-4B8C-83A1-F6EECF244321}">
                <p14:modId xmlns:p14="http://schemas.microsoft.com/office/powerpoint/2010/main" val="1912677862"/>
              </p:ext>
            </p:extLst>
          </p:nvPr>
        </p:nvGraphicFramePr>
        <p:xfrm>
          <a:off x="-108520" y="2348880"/>
          <a:ext cx="5378450" cy="3779838"/>
        </p:xfrm>
        <a:graphic>
          <a:graphicData uri="http://schemas.openxmlformats.org/presentationml/2006/ole">
            <mc:AlternateContent xmlns:mc="http://schemas.openxmlformats.org/markup-compatibility/2006">
              <mc:Choice xmlns:v="urn:schemas-microsoft-com:vml" Requires="v">
                <p:oleObj spid="_x0000_s38934" name="Graph" r:id="rId4" imgW="4162320" imgH="2926080" progId="Origin50.Graph">
                  <p:embed/>
                </p:oleObj>
              </mc:Choice>
              <mc:Fallback>
                <p:oleObj name="Graph" r:id="rId4" imgW="4162320" imgH="292608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2348880"/>
                        <a:ext cx="53784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개체 6"/>
          <p:cNvGraphicFramePr>
            <a:graphicFrameLocks noChangeAspect="1"/>
          </p:cNvGraphicFramePr>
          <p:nvPr>
            <p:extLst>
              <p:ext uri="{D42A27DB-BD31-4B8C-83A1-F6EECF244321}">
                <p14:modId xmlns:p14="http://schemas.microsoft.com/office/powerpoint/2010/main" val="466251062"/>
              </p:ext>
            </p:extLst>
          </p:nvPr>
        </p:nvGraphicFramePr>
        <p:xfrm>
          <a:off x="4283968" y="2348880"/>
          <a:ext cx="5378450" cy="3779838"/>
        </p:xfrm>
        <a:graphic>
          <a:graphicData uri="http://schemas.openxmlformats.org/presentationml/2006/ole">
            <mc:AlternateContent xmlns:mc="http://schemas.openxmlformats.org/markup-compatibility/2006">
              <mc:Choice xmlns:v="urn:schemas-microsoft-com:vml" Requires="v">
                <p:oleObj spid="_x0000_s38935" name="Graph" r:id="rId6" imgW="4162320" imgH="2926080" progId="Origin50.Graph">
                  <p:embed/>
                </p:oleObj>
              </mc:Choice>
              <mc:Fallback>
                <p:oleObj name="Graph" r:id="rId6" imgW="4162320" imgH="292608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2348880"/>
                        <a:ext cx="53784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직선 화살표 연결선 30"/>
          <p:cNvCxnSpPr/>
          <p:nvPr/>
        </p:nvCxnSpPr>
        <p:spPr bwMode="auto">
          <a:xfrm flipH="1">
            <a:off x="4355976" y="6021468"/>
            <a:ext cx="504056" cy="7901"/>
          </a:xfrm>
          <a:prstGeom prst="straightConnector1">
            <a:avLst/>
          </a:prstGeom>
          <a:solidFill>
            <a:schemeClr val="accent1"/>
          </a:solidFill>
          <a:ln w="38100" cap="flat" cmpd="sng" algn="ctr">
            <a:solidFill>
              <a:srgbClr val="FF0000"/>
            </a:solidFill>
            <a:prstDash val="solid"/>
            <a:round/>
            <a:headEnd type="triangle" w="med" len="med"/>
            <a:tailEnd type="triangle" w="med" len="med"/>
          </a:ln>
          <a:effectLst/>
        </p:spPr>
      </p:cxnSp>
      <p:cxnSp>
        <p:nvCxnSpPr>
          <p:cNvPr id="32" name="직선 연결선 31"/>
          <p:cNvCxnSpPr/>
          <p:nvPr/>
        </p:nvCxnSpPr>
        <p:spPr bwMode="auto">
          <a:xfrm flipV="1">
            <a:off x="4355976" y="5858991"/>
            <a:ext cx="0" cy="2520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3" name="직선 연결선 32"/>
          <p:cNvCxnSpPr/>
          <p:nvPr/>
        </p:nvCxnSpPr>
        <p:spPr bwMode="auto">
          <a:xfrm flipV="1">
            <a:off x="4860032" y="5860092"/>
            <a:ext cx="0" cy="25200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4" name="TextBox 33"/>
          <p:cNvSpPr txBox="1"/>
          <p:nvPr/>
        </p:nvSpPr>
        <p:spPr>
          <a:xfrm>
            <a:off x="4870113" y="5860092"/>
            <a:ext cx="1630446" cy="338554"/>
          </a:xfrm>
          <a:prstGeom prst="rect">
            <a:avLst/>
          </a:prstGeom>
          <a:noFill/>
        </p:spPr>
        <p:txBody>
          <a:bodyPr wrap="none" rtlCol="0">
            <a:spAutoFit/>
          </a:bodyPr>
          <a:lstStyle/>
          <a:p>
            <a:r>
              <a:rPr lang="en-US" altLang="ko-KR" sz="1600" dirty="0" smtClean="0">
                <a:latin typeface="맑은 고딕" pitchFamily="50" charset="-127"/>
                <a:ea typeface="맑은 고딕" pitchFamily="50" charset="-127"/>
              </a:rPr>
              <a:t>antenna gap(G)</a:t>
            </a:r>
            <a:endParaRPr lang="ko-KR" altLang="en-US" sz="1600" dirty="0" smtClean="0">
              <a:latin typeface="맑은 고딕" pitchFamily="50" charset="-127"/>
              <a:ea typeface="맑은 고딕" pitchFamily="50" charset="-127"/>
            </a:endParaRPr>
          </a:p>
        </p:txBody>
      </p:sp>
      <p:pic>
        <p:nvPicPr>
          <p:cNvPr id="35978" name="Picture 1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8006" y="6198646"/>
            <a:ext cx="3744416" cy="21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타원 12"/>
          <p:cNvSpPr/>
          <p:nvPr/>
        </p:nvSpPr>
        <p:spPr bwMode="auto">
          <a:xfrm>
            <a:off x="5156673" y="4581128"/>
            <a:ext cx="1280487" cy="576064"/>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85730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Low Complexity SC PHY Design</a:t>
            </a:r>
            <a:endParaRPr lang="ko-KR" altLang="en-US" dirty="0"/>
          </a:p>
        </p:txBody>
      </p:sp>
      <p:sp>
        <p:nvSpPr>
          <p:cNvPr id="4" name="날짜 개체 틀 3"/>
          <p:cNvSpPr>
            <a:spLocks noGrp="1"/>
          </p:cNvSpPr>
          <p:nvPr>
            <p:ph type="dt" sz="half" idx="10"/>
          </p:nvPr>
        </p:nvSpPr>
        <p:spPr/>
        <p:txBody>
          <a:bodyPr/>
          <a:lstStyle/>
          <a:p>
            <a:r>
              <a:rPr lang="en-US" altLang="ko-KR" dirty="0" smtClean="0"/>
              <a:t>July 2015</a:t>
            </a:r>
            <a:endParaRPr lang="en-US" altLang="ko-KR"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24</a:t>
            </a:fld>
            <a:endParaRPr lang="en-US" altLang="ko-KR"/>
          </a:p>
        </p:txBody>
      </p:sp>
    </p:spTree>
    <p:extLst>
      <p:ext uri="{BB962C8B-B14F-4D97-AF65-F5344CB8AC3E}">
        <p14:creationId xmlns:p14="http://schemas.microsoft.com/office/powerpoint/2010/main" val="1077437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Low Complexity SC </a:t>
            </a:r>
            <a:r>
              <a:rPr lang="en-US" altLang="ko-KR" dirty="0" smtClean="0"/>
              <a:t>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2000" dirty="0" smtClean="0">
                <a:latin typeface="Arial" panose="020B0604020202020204" pitchFamily="34" charset="0"/>
                <a:cs typeface="Arial" panose="020B0604020202020204" pitchFamily="34" charset="0"/>
              </a:rPr>
              <a:t>Inherit the concept of OOK PHY from 15.3c </a:t>
            </a:r>
          </a:p>
          <a:p>
            <a:pPr marL="857250" lvl="2" indent="-171450">
              <a:spcBef>
                <a:spcPts val="0"/>
              </a:spcBef>
              <a:spcAft>
                <a:spcPts val="1200"/>
              </a:spcAft>
            </a:pPr>
            <a:r>
              <a:rPr lang="en-US" altLang="ko-KR" sz="1800" i="1" dirty="0">
                <a:latin typeface="Arial" panose="020B0604020202020204" pitchFamily="34" charset="0"/>
                <a:cs typeface="Arial" panose="020B0604020202020204" pitchFamily="34" charset="0"/>
              </a:rPr>
              <a:t>There </a:t>
            </a:r>
            <a:r>
              <a:rPr lang="en-US" altLang="ko-KR" sz="1800" i="1" dirty="0" smtClean="0">
                <a:latin typeface="Arial" panose="020B0604020202020204" pitchFamily="34" charset="0"/>
                <a:cs typeface="Arial" panose="020B0604020202020204" pitchFamily="34" charset="0"/>
              </a:rPr>
              <a:t>is one </a:t>
            </a:r>
            <a:r>
              <a:rPr lang="en-US" altLang="ko-KR" sz="1800" i="1" dirty="0">
                <a:latin typeface="Arial" panose="020B0604020202020204" pitchFamily="34" charset="0"/>
                <a:cs typeface="Arial" panose="020B0604020202020204" pitchFamily="34" charset="0"/>
              </a:rPr>
              <a:t>mandatory </a:t>
            </a:r>
            <a:r>
              <a:rPr lang="en-US" altLang="ko-KR" sz="1800" i="1" dirty="0" smtClean="0">
                <a:latin typeface="Arial" panose="020B0604020202020204" pitchFamily="34" charset="0"/>
                <a:cs typeface="Arial" panose="020B0604020202020204" pitchFamily="34" charset="0"/>
              </a:rPr>
              <a:t>MCS (mandatory PHY rate (MPR)) </a:t>
            </a:r>
            <a:r>
              <a:rPr lang="en-US" altLang="ko-KR" sz="1800" i="1" dirty="0">
                <a:latin typeface="Arial" panose="020B0604020202020204" pitchFamily="34" charset="0"/>
                <a:cs typeface="Arial" panose="020B0604020202020204" pitchFamily="34" charset="0"/>
              </a:rPr>
              <a:t>for all </a:t>
            </a:r>
            <a:r>
              <a:rPr lang="en-US" altLang="ko-KR" sz="1800" i="1" dirty="0" smtClean="0">
                <a:latin typeface="Arial" panose="020B0604020202020204" pitchFamily="34" charset="0"/>
                <a:cs typeface="Arial" panose="020B0604020202020204" pitchFamily="34" charset="0"/>
              </a:rPr>
              <a:t>15.3e SC </a:t>
            </a:r>
            <a:r>
              <a:rPr lang="en-US" altLang="ko-KR" sz="1800" i="1" dirty="0">
                <a:latin typeface="Arial" panose="020B0604020202020204" pitchFamily="34" charset="0"/>
                <a:cs typeface="Arial" panose="020B0604020202020204" pitchFamily="34" charset="0"/>
              </a:rPr>
              <a:t>DEVs except for the optional </a:t>
            </a:r>
            <a:r>
              <a:rPr lang="en-US" altLang="ko-KR" sz="1800" i="1" dirty="0" smtClean="0">
                <a:latin typeface="Arial" panose="020B0604020202020204" pitchFamily="34" charset="0"/>
                <a:cs typeface="Arial" panose="020B0604020202020204" pitchFamily="34" charset="0"/>
              </a:rPr>
              <a:t>OOK </a:t>
            </a:r>
            <a:r>
              <a:rPr lang="en-US" altLang="ko-KR" sz="1800" i="1" dirty="0">
                <a:latin typeface="Arial" panose="020B0604020202020204" pitchFamily="34" charset="0"/>
                <a:cs typeface="Arial" panose="020B0604020202020204" pitchFamily="34" charset="0"/>
              </a:rPr>
              <a:t>mode </a:t>
            </a:r>
            <a:r>
              <a:rPr lang="en-US" altLang="ko-KR" sz="1800" i="1" dirty="0" smtClean="0">
                <a:latin typeface="Arial" panose="020B0604020202020204" pitchFamily="34" charset="0"/>
                <a:cs typeface="Arial" panose="020B0604020202020204" pitchFamily="34" charset="0"/>
              </a:rPr>
              <a:t>DEVs. The </a:t>
            </a:r>
            <a:r>
              <a:rPr lang="en-US" altLang="ko-KR" sz="1800" i="1" dirty="0">
                <a:latin typeface="Arial" panose="020B0604020202020204" pitchFamily="34" charset="0"/>
                <a:cs typeface="Arial" panose="020B0604020202020204" pitchFamily="34" charset="0"/>
              </a:rPr>
              <a:t>optional </a:t>
            </a:r>
            <a:r>
              <a:rPr lang="en-US" altLang="ko-KR" sz="1800" i="1" dirty="0" smtClean="0">
                <a:latin typeface="Arial" panose="020B0604020202020204" pitchFamily="34" charset="0"/>
                <a:cs typeface="Arial" panose="020B0604020202020204" pitchFamily="34" charset="0"/>
              </a:rPr>
              <a:t>OOK mode is </a:t>
            </a:r>
            <a:r>
              <a:rPr lang="en-US" altLang="ko-KR" sz="1800" i="1" dirty="0">
                <a:latin typeface="Arial" panose="020B0604020202020204" pitchFamily="34" charset="0"/>
                <a:cs typeface="Arial" panose="020B0604020202020204" pitchFamily="34" charset="0"/>
              </a:rPr>
              <a:t>allowed for low complexity SC DEVs</a:t>
            </a:r>
            <a:r>
              <a:rPr lang="en-US" altLang="ko-KR" sz="1800" i="1" dirty="0" smtClean="0">
                <a:latin typeface="Arial" panose="020B0604020202020204" pitchFamily="34" charset="0"/>
                <a:cs typeface="Arial" panose="020B0604020202020204" pitchFamily="34" charset="0"/>
              </a:rPr>
              <a:t>.</a:t>
            </a:r>
            <a:endParaRPr lang="en-US" altLang="ko-KR" sz="1800" dirty="0" smtClean="0">
              <a:latin typeface="Arial" panose="020B0604020202020204" pitchFamily="34" charset="0"/>
              <a:cs typeface="Arial" panose="020B0604020202020204" pitchFamily="34" charset="0"/>
            </a:endParaRPr>
          </a:p>
          <a:p>
            <a:pPr marL="857250" lvl="2" indent="-171450">
              <a:spcBef>
                <a:spcPts val="0"/>
              </a:spcBef>
              <a:spcAft>
                <a:spcPts val="1200"/>
              </a:spcAft>
            </a:pPr>
            <a:r>
              <a:rPr lang="en-US" altLang="ko-KR" sz="1800" dirty="0" smtClean="0">
                <a:latin typeface="Arial" panose="020B0604020202020204" pitchFamily="34" charset="0"/>
                <a:cs typeface="Arial" panose="020B0604020202020204" pitchFamily="34" charset="0"/>
              </a:rPr>
              <a:t>No </a:t>
            </a:r>
            <a:r>
              <a:rPr lang="en-US" altLang="ko-KR" sz="1800" dirty="0">
                <a:latin typeface="Arial" panose="020B0604020202020204" pitchFamily="34" charset="0"/>
                <a:cs typeface="Arial" panose="020B0604020202020204" pitchFamily="34" charset="0"/>
              </a:rPr>
              <a:t>coexistence problem in 15.3e </a:t>
            </a:r>
            <a:r>
              <a:rPr lang="en-US" altLang="ko-KR" sz="1800" dirty="0" smtClean="0">
                <a:latin typeface="Arial" panose="020B0604020202020204" pitchFamily="34" charset="0"/>
                <a:cs typeface="Arial" panose="020B0604020202020204" pitchFamily="34" charset="0"/>
              </a:rPr>
              <a:t>due to the limited range, so it is not necessary to support CMS</a:t>
            </a:r>
          </a:p>
          <a:p>
            <a:pPr marL="857250" lvl="2" indent="-171450">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857250" lvl="2" indent="-171450">
              <a:spcBef>
                <a:spcPts val="0"/>
              </a:spcBef>
              <a:spcAft>
                <a:spcPts val="1200"/>
              </a:spcAft>
            </a:pPr>
            <a:r>
              <a:rPr lang="en-US" altLang="ko-KR" sz="1800" i="1" dirty="0" smtClean="0">
                <a:latin typeface="Arial" panose="020B0604020202020204" pitchFamily="34" charset="0"/>
                <a:cs typeface="Arial" panose="020B0604020202020204" pitchFamily="34" charset="0"/>
              </a:rPr>
              <a:t>Note: MAC features related to OOK PHY are described in ETRI MAC Proposal document</a:t>
            </a:r>
            <a:endParaRPr lang="en-US" altLang="ko-KR" sz="1800" i="1" dirty="0">
              <a:latin typeface="Arial" panose="020B0604020202020204" pitchFamily="34" charset="0"/>
              <a:cs typeface="Arial" panose="020B0604020202020204" pitchFamily="34" charset="0"/>
            </a:endParaRPr>
          </a:p>
          <a:p>
            <a:pPr marL="342900" lvl="1"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1656559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Low Complexity SC </a:t>
            </a:r>
            <a:r>
              <a:rPr lang="en-US" altLang="ko-KR" dirty="0" smtClean="0"/>
              <a:t>PHY frame format</a:t>
            </a:r>
            <a:br>
              <a:rPr lang="en-US" altLang="ko-KR" dirty="0" smtClean="0"/>
            </a:br>
            <a:r>
              <a:rPr lang="en-US" altLang="ko-KR" dirty="0" smtClean="0"/>
              <a:t>(1/3)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PHY frame format: very similar to 15.3c SC PHY</a:t>
            </a: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sym typeface="Wingdings" panose="05000000000000000000" pitchFamily="2" charset="2"/>
              </a:rPr>
              <a:t>Preamble Structure</a:t>
            </a: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7" name="개체 6"/>
          <p:cNvGraphicFramePr>
            <a:graphicFrameLocks noChangeAspect="1"/>
          </p:cNvGraphicFramePr>
          <p:nvPr>
            <p:extLst>
              <p:ext uri="{D42A27DB-BD31-4B8C-83A1-F6EECF244321}">
                <p14:modId xmlns:p14="http://schemas.microsoft.com/office/powerpoint/2010/main" val="1902494186"/>
              </p:ext>
            </p:extLst>
          </p:nvPr>
        </p:nvGraphicFramePr>
        <p:xfrm>
          <a:off x="1691680" y="2492896"/>
          <a:ext cx="4867275" cy="1581150"/>
        </p:xfrm>
        <a:graphic>
          <a:graphicData uri="http://schemas.openxmlformats.org/presentationml/2006/ole">
            <mc:AlternateContent xmlns:mc="http://schemas.openxmlformats.org/markup-compatibility/2006">
              <mc:Choice xmlns:v="urn:schemas-microsoft-com:vml" Requires="v">
                <p:oleObj spid="_x0000_s22794" name="Visio" r:id="rId4" imgW="6388644" imgH="2078730" progId="Visio.Drawing.11">
                  <p:embed/>
                </p:oleObj>
              </mc:Choice>
              <mc:Fallback>
                <p:oleObj name="Visio" r:id="rId4" imgW="6388644" imgH="207873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492896"/>
                        <a:ext cx="4867275"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0" name="개체 9"/>
          <p:cNvGraphicFramePr>
            <a:graphicFrameLocks noChangeAspect="1"/>
          </p:cNvGraphicFramePr>
          <p:nvPr>
            <p:extLst>
              <p:ext uri="{D42A27DB-BD31-4B8C-83A1-F6EECF244321}">
                <p14:modId xmlns:p14="http://schemas.microsoft.com/office/powerpoint/2010/main" val="2252717769"/>
              </p:ext>
            </p:extLst>
          </p:nvPr>
        </p:nvGraphicFramePr>
        <p:xfrm>
          <a:off x="1619672" y="4581128"/>
          <a:ext cx="5514975" cy="1885950"/>
        </p:xfrm>
        <a:graphic>
          <a:graphicData uri="http://schemas.openxmlformats.org/presentationml/2006/ole">
            <mc:AlternateContent xmlns:mc="http://schemas.openxmlformats.org/markup-compatibility/2006">
              <mc:Choice xmlns:v="urn:schemas-microsoft-com:vml" Requires="v">
                <p:oleObj spid="_x0000_s22795" name="Visio" r:id="rId6" imgW="5515699" imgH="1887030" progId="Visio.Drawing.11">
                  <p:embed/>
                </p:oleObj>
              </mc:Choice>
              <mc:Fallback>
                <p:oleObj name="Visio" r:id="rId6" imgW="5515699" imgH="1887030" progId="Visio.Drawing.11">
                  <p:embed/>
                  <p:pic>
                    <p:nvPicPr>
                      <p:cNvPr id="0" name="Object 3"/>
                      <p:cNvPicPr>
                        <a:picLocks noChangeAspect="1" noChangeArrowheads="1"/>
                      </p:cNvPicPr>
                      <p:nvPr/>
                    </p:nvPicPr>
                    <p:blipFill>
                      <a:blip r:embed="rId7"/>
                      <a:srcRect/>
                      <a:stretch>
                        <a:fillRect/>
                      </a:stretch>
                    </p:blipFill>
                    <p:spPr bwMode="auto">
                      <a:xfrm>
                        <a:off x="1619672" y="4581128"/>
                        <a:ext cx="5514975"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3846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Low Complexity SC </a:t>
            </a:r>
            <a:r>
              <a:rPr lang="en-US" altLang="ko-KR" dirty="0" smtClean="0"/>
              <a:t>PHY frame format</a:t>
            </a:r>
            <a:br>
              <a:rPr lang="en-US" altLang="ko-KR" dirty="0" smtClean="0"/>
            </a:br>
            <a:r>
              <a:rPr lang="en-US" altLang="ko-KR" dirty="0" smtClean="0"/>
              <a:t>(2/3)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LC SC PHY preambles </a:t>
            </a:r>
            <a:r>
              <a:rPr lang="en-US" altLang="ko-KR" sz="1800" dirty="0">
                <a:latin typeface="Arial" panose="020B0604020202020204" pitchFamily="34" charset="0"/>
                <a:cs typeface="Arial" panose="020B0604020202020204" pitchFamily="34" charset="0"/>
              </a:rPr>
              <a:t>shall be modulated in OOK waveform with spreading factor of 2 in </a:t>
            </a:r>
            <a:r>
              <a:rPr lang="en-US" altLang="ko-KR" sz="1800" dirty="0" smtClean="0">
                <a:latin typeface="Arial" panose="020B0604020202020204" pitchFamily="34" charset="0"/>
                <a:cs typeface="Arial" panose="020B0604020202020204" pitchFamily="34" charset="0"/>
              </a:rPr>
              <a:t>bit repetition</a:t>
            </a:r>
          </a:p>
          <a:p>
            <a:pPr marL="571500" lvl="1">
              <a:spcBef>
                <a:spcPts val="0"/>
              </a:spcBef>
              <a:spcAft>
                <a:spcPts val="1200"/>
              </a:spcAft>
              <a:buFontTx/>
              <a:buChar char="-"/>
            </a:pPr>
            <a:r>
              <a:rPr lang="en-US" altLang="ko-KR" sz="1800" dirty="0" smtClean="0"/>
              <a:t>Each field consists of 128 bit </a:t>
            </a:r>
            <a:r>
              <a:rPr lang="en-US" altLang="ko-KR" sz="1800" dirty="0" err="1" smtClean="0"/>
              <a:t>Golay</a:t>
            </a:r>
            <a:r>
              <a:rPr lang="en-US" altLang="ko-KR" sz="1800" dirty="0" smtClean="0"/>
              <a:t> sequence </a:t>
            </a:r>
            <a:r>
              <a:rPr lang="en-US" altLang="ko-KR" sz="1800" dirty="0" smtClean="0">
                <a:latin typeface="Arial" panose="020B0604020202020204" pitchFamily="34" charset="0"/>
                <a:cs typeface="Arial" panose="020B0604020202020204" pitchFamily="34" charset="0"/>
              </a:rPr>
              <a:t>a</a:t>
            </a:r>
            <a:r>
              <a:rPr lang="en-US" altLang="ko-KR" sz="1800" baseline="-25000" dirty="0" smtClean="0">
                <a:latin typeface="Arial" panose="020B0604020202020204" pitchFamily="34" charset="0"/>
                <a:cs typeface="Arial" panose="020B0604020202020204" pitchFamily="34" charset="0"/>
              </a:rPr>
              <a:t>128  </a:t>
            </a:r>
            <a:r>
              <a:rPr lang="en-US" altLang="ko-KR" sz="1800" dirty="0" smtClean="0"/>
              <a:t>&amp;</a:t>
            </a:r>
            <a:r>
              <a:rPr lang="en-US" altLang="ko-KR" sz="1800" baseline="-25000" dirty="0" smtClean="0">
                <a:latin typeface="Arial" panose="020B0604020202020204" pitchFamily="34" charset="0"/>
                <a:cs typeface="Arial" panose="020B0604020202020204" pitchFamily="34" charset="0"/>
              </a:rPr>
              <a:t>  </a:t>
            </a:r>
            <a:r>
              <a:rPr lang="en-US" altLang="ko-KR" sz="1800" dirty="0" smtClean="0">
                <a:latin typeface="Arial" panose="020B0604020202020204" pitchFamily="34" charset="0"/>
                <a:cs typeface="Arial" panose="020B0604020202020204" pitchFamily="34" charset="0"/>
              </a:rPr>
              <a:t>b</a:t>
            </a:r>
            <a:r>
              <a:rPr lang="en-US" altLang="ko-KR" sz="1800" baseline="-25000" dirty="0" smtClean="0">
                <a:latin typeface="Arial" panose="020B0604020202020204" pitchFamily="34" charset="0"/>
                <a:cs typeface="Arial" panose="020B0604020202020204" pitchFamily="34" charset="0"/>
              </a:rPr>
              <a:t>128</a:t>
            </a:r>
          </a:p>
          <a:p>
            <a:pPr marL="571500" lvl="1">
              <a:spcBef>
                <a:spcPts val="0"/>
              </a:spcBef>
              <a:spcAft>
                <a:spcPts val="1200"/>
              </a:spcAft>
              <a:buFontTx/>
              <a:buChar char="-"/>
            </a:pPr>
            <a:endParaRPr lang="en-US" altLang="ko-KR" sz="1800" baseline="-250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baseline="-250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baseline="-250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p>
          <a:p>
            <a:pPr marL="571500" lvl="1">
              <a:spcBef>
                <a:spcPts val="0"/>
              </a:spcBef>
              <a:spcAft>
                <a:spcPts val="1200"/>
              </a:spcAft>
              <a:buFontTx/>
              <a:buChar char="-"/>
            </a:pPr>
            <a:r>
              <a:rPr lang="en-US" altLang="ko-KR" sz="1800" dirty="0" smtClean="0"/>
              <a:t>SNYC </a:t>
            </a:r>
            <a:r>
              <a:rPr lang="en-US" altLang="ko-KR" sz="1800" dirty="0"/>
              <a:t>field consists of 16 code repetitions of </a:t>
            </a:r>
            <a:r>
              <a:rPr lang="en-US" altLang="ko-KR" sz="1800" dirty="0" err="1"/>
              <a:t>Golay</a:t>
            </a:r>
            <a:r>
              <a:rPr lang="en-US" altLang="ko-KR" sz="1800" dirty="0"/>
              <a:t> sequence </a:t>
            </a:r>
            <a:r>
              <a:rPr lang="en-US" altLang="ko-KR" sz="1800" dirty="0">
                <a:latin typeface="Arial" panose="020B0604020202020204" pitchFamily="34" charset="0"/>
                <a:cs typeface="Arial" panose="020B0604020202020204" pitchFamily="34" charset="0"/>
              </a:rPr>
              <a:t>a</a:t>
            </a:r>
            <a:r>
              <a:rPr lang="en-US" altLang="ko-KR" sz="1800" baseline="-25000" dirty="0">
                <a:latin typeface="Arial" panose="020B0604020202020204" pitchFamily="34" charset="0"/>
                <a:cs typeface="Arial" panose="020B0604020202020204" pitchFamily="34" charset="0"/>
              </a:rPr>
              <a:t>128</a:t>
            </a:r>
            <a:endParaRPr lang="en-US" altLang="ko-KR" sz="1800" baseline="-25000" dirty="0" smtClean="0">
              <a:latin typeface="Arial" panose="020B0604020202020204" pitchFamily="34" charset="0"/>
              <a:cs typeface="Arial" panose="020B0604020202020204" pitchFamily="34" charset="0"/>
            </a:endParaRPr>
          </a:p>
          <a:p>
            <a:pPr marL="914400" lvl="2">
              <a:spcBef>
                <a:spcPts val="0"/>
              </a:spcBef>
              <a:spcAft>
                <a:spcPts val="1200"/>
              </a:spcAft>
              <a:buFontTx/>
              <a:buChar char="-"/>
            </a:pPr>
            <a:r>
              <a:rPr lang="en-US" altLang="ko-KR" sz="1400" dirty="0"/>
              <a:t>The SYNC field is used primarily for frame detection</a:t>
            </a:r>
            <a:endParaRPr lang="en-US" altLang="ko-KR" sz="1400" dirty="0" smtClean="0"/>
          </a:p>
          <a:p>
            <a:pPr marL="571500" lvl="1">
              <a:spcBef>
                <a:spcPts val="0"/>
              </a:spcBef>
              <a:spcAft>
                <a:spcPts val="1200"/>
              </a:spcAft>
              <a:buFontTx/>
              <a:buChar char="-"/>
            </a:pPr>
            <a:r>
              <a:rPr lang="en-US" altLang="ko-KR" sz="1800" dirty="0" smtClean="0"/>
              <a:t>SFD </a:t>
            </a:r>
            <a:r>
              <a:rPr lang="en-US" altLang="ko-KR" sz="1800" dirty="0"/>
              <a:t>consists of 4 code repetitions of </a:t>
            </a:r>
            <a:r>
              <a:rPr lang="en-US" altLang="ko-KR" sz="1800" dirty="0" err="1"/>
              <a:t>Golay</a:t>
            </a:r>
            <a:r>
              <a:rPr lang="en-US" altLang="ko-KR" sz="1800" dirty="0"/>
              <a:t> </a:t>
            </a:r>
            <a:r>
              <a:rPr lang="en-US" altLang="ko-KR" sz="1800" dirty="0" smtClean="0"/>
              <a:t>sequence </a:t>
            </a:r>
            <a:r>
              <a:rPr lang="en-US" altLang="ko-KR" sz="1800" dirty="0">
                <a:latin typeface="Arial" panose="020B0604020202020204" pitchFamily="34" charset="0"/>
                <a:cs typeface="Arial" panose="020B0604020202020204" pitchFamily="34" charset="0"/>
              </a:rPr>
              <a:t>a</a:t>
            </a:r>
            <a:r>
              <a:rPr lang="en-US" altLang="ko-KR" sz="1800" baseline="-25000" dirty="0">
                <a:latin typeface="Arial" panose="020B0604020202020204" pitchFamily="34" charset="0"/>
                <a:cs typeface="Arial" panose="020B0604020202020204" pitchFamily="34" charset="0"/>
              </a:rPr>
              <a:t>128</a:t>
            </a:r>
          </a:p>
          <a:p>
            <a:pPr marL="914400" lvl="2">
              <a:spcBef>
                <a:spcPts val="0"/>
              </a:spcBef>
              <a:spcAft>
                <a:spcPts val="1200"/>
              </a:spcAft>
              <a:buFontTx/>
              <a:buChar char="-"/>
            </a:pPr>
            <a:r>
              <a:rPr lang="en-US" altLang="ko-KR" sz="1400" dirty="0"/>
              <a:t>SFD is used to establish frame </a:t>
            </a:r>
            <a:r>
              <a:rPr lang="en-US" altLang="ko-KR" sz="1400" dirty="0" smtClean="0"/>
              <a:t>timing and to indicate MCSs including number of bonded channels and number of antennas</a:t>
            </a:r>
            <a:endParaRPr lang="en-US" altLang="ko-KR" sz="14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1" name="그림 10"/>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924944"/>
            <a:ext cx="3848100" cy="1057275"/>
          </a:xfrm>
          <a:prstGeom prst="rect">
            <a:avLst/>
          </a:prstGeom>
          <a:noFill/>
          <a:ln>
            <a:noFill/>
          </a:ln>
        </p:spPr>
      </p:pic>
    </p:spTree>
    <p:extLst>
      <p:ext uri="{BB962C8B-B14F-4D97-AF65-F5344CB8AC3E}">
        <p14:creationId xmlns:p14="http://schemas.microsoft.com/office/powerpoint/2010/main" val="960255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Low Complexity SC </a:t>
            </a:r>
            <a:r>
              <a:rPr lang="en-US" altLang="ko-KR" dirty="0" smtClean="0"/>
              <a:t>PHY frame format</a:t>
            </a:r>
            <a:br>
              <a:rPr lang="en-US" altLang="ko-KR" dirty="0" smtClean="0"/>
            </a:br>
            <a:r>
              <a:rPr lang="en-US" altLang="ko-KR" dirty="0" smtClean="0"/>
              <a:t>(3/3)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The </a:t>
            </a:r>
            <a:r>
              <a:rPr lang="en-US" altLang="ko-KR" sz="1800" dirty="0">
                <a:latin typeface="Arial" panose="020B0604020202020204" pitchFamily="34" charset="0"/>
                <a:cs typeface="Arial" panose="020B0604020202020204" pitchFamily="34" charset="0"/>
              </a:rPr>
              <a:t>usage of the four SFD </a:t>
            </a:r>
            <a:r>
              <a:rPr lang="en-US" altLang="ko-KR" sz="1800" dirty="0" smtClean="0">
                <a:latin typeface="Arial" panose="020B0604020202020204" pitchFamily="34" charset="0"/>
                <a:cs typeface="Arial" panose="020B0604020202020204" pitchFamily="34" charset="0"/>
              </a:rPr>
              <a:t>codes: </a:t>
            </a: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1 </a:t>
            </a:r>
            <a:r>
              <a:rPr lang="en-US" altLang="ko-KR" sz="1600" dirty="0">
                <a:latin typeface="Arial" panose="020B0604020202020204" pitchFamily="34" charset="0"/>
                <a:cs typeface="Arial" panose="020B0604020202020204" pitchFamily="34" charset="0"/>
              </a:rPr>
              <a:t>for </a:t>
            </a:r>
            <a:r>
              <a:rPr lang="en-US" altLang="ko-KR" sz="1600" dirty="0" smtClean="0">
                <a:latin typeface="Arial" panose="020B0604020202020204" pitchFamily="34" charset="0"/>
                <a:cs typeface="Arial" panose="020B0604020202020204" pitchFamily="34" charset="0"/>
              </a:rPr>
              <a:t>delimiter &amp; </a:t>
            </a:r>
            <a:r>
              <a:rPr lang="en-US" altLang="ko-KR" sz="1600" dirty="0">
                <a:latin typeface="Arial" panose="020B0604020202020204" pitchFamily="34" charset="0"/>
                <a:cs typeface="Arial" panose="020B0604020202020204" pitchFamily="34" charset="0"/>
              </a:rPr>
              <a:t>CES </a:t>
            </a:r>
            <a:r>
              <a:rPr lang="en-US" altLang="ko-KR" sz="1600" dirty="0" smtClean="0">
                <a:latin typeface="Arial" panose="020B0604020202020204" pitchFamily="34" charset="0"/>
                <a:cs typeface="Arial" panose="020B0604020202020204" pitchFamily="34" charset="0"/>
              </a:rPr>
              <a:t>selection</a:t>
            </a:r>
          </a:p>
          <a:p>
            <a:pPr marL="914400" lvl="2">
              <a:spcBef>
                <a:spcPts val="0"/>
              </a:spcBef>
              <a:spcAft>
                <a:spcPts val="1200"/>
              </a:spcAft>
              <a:buFontTx/>
              <a:buChar char="-"/>
            </a:pPr>
            <a:r>
              <a:rPr lang="en-US" altLang="ko-KR" sz="1600" dirty="0">
                <a:latin typeface="Arial" panose="020B0604020202020204" pitchFamily="34" charset="0"/>
                <a:cs typeface="Arial" panose="020B0604020202020204" pitchFamily="34" charset="0"/>
              </a:rPr>
              <a:t>3</a:t>
            </a:r>
            <a:r>
              <a:rPr lang="en-US" altLang="ko-KR" sz="1600" dirty="0" smtClean="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for OOK MCS </a:t>
            </a:r>
            <a:r>
              <a:rPr lang="en-US" altLang="ko-KR" sz="1600" dirty="0" smtClean="0">
                <a:latin typeface="Arial" panose="020B0604020202020204" pitchFamily="34" charset="0"/>
                <a:cs typeface="Arial" panose="020B0604020202020204" pitchFamily="34" charset="0"/>
              </a:rPr>
              <a:t>selections</a:t>
            </a: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SFD 1 is the delimiter. The values are:</a:t>
            </a:r>
          </a:p>
          <a:p>
            <a:pPr marL="685800" lvl="2" indent="0">
              <a:spcBef>
                <a:spcPts val="0"/>
              </a:spcBef>
              <a:spcAft>
                <a:spcPts val="1200"/>
              </a:spcAft>
              <a:buNone/>
            </a:pP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   . - a</a:t>
            </a:r>
            <a:r>
              <a:rPr lang="en-US" altLang="ko-KR" sz="1600" baseline="-25000" dirty="0" smtClean="0">
                <a:latin typeface="Arial" panose="020B0604020202020204" pitchFamily="34" charset="0"/>
                <a:cs typeface="Arial" panose="020B0604020202020204" pitchFamily="34" charset="0"/>
              </a:rPr>
              <a:t>128 </a:t>
            </a:r>
            <a:r>
              <a:rPr lang="en-US" altLang="ko-KR" sz="1600" dirty="0" smtClean="0"/>
              <a:t>: delimiter indication &amp; indicate that CES is not present</a:t>
            </a:r>
          </a:p>
          <a:p>
            <a:pPr marL="685800" lvl="2" indent="0">
              <a:spcBef>
                <a:spcPts val="0"/>
              </a:spcBef>
              <a:spcAft>
                <a:spcPts val="1200"/>
              </a:spcAft>
              <a:buNone/>
            </a:pPr>
            <a:r>
              <a:rPr lang="en-US" altLang="ko-KR" sz="1600" baseline="-25000" dirty="0">
                <a:latin typeface="Arial" panose="020B0604020202020204" pitchFamily="34" charset="0"/>
                <a:cs typeface="Arial" panose="020B0604020202020204" pitchFamily="34" charset="0"/>
              </a:rPr>
              <a:t> </a:t>
            </a:r>
            <a:r>
              <a:rPr lang="en-US" altLang="ko-KR" sz="1600" baseline="-25000" dirty="0" smtClean="0">
                <a:latin typeface="Arial" panose="020B0604020202020204" pitchFamily="34" charset="0"/>
                <a:cs typeface="Arial" panose="020B0604020202020204" pitchFamily="34" charset="0"/>
              </a:rPr>
              <a:t>     . </a:t>
            </a:r>
            <a:r>
              <a:rPr lang="en-US" altLang="ko-KR" sz="1600" dirty="0">
                <a:latin typeface="Arial" panose="020B0604020202020204" pitchFamily="34" charset="0"/>
                <a:cs typeface="Arial" panose="020B0604020202020204" pitchFamily="34" charset="0"/>
              </a:rPr>
              <a:t>- </a:t>
            </a:r>
            <a:r>
              <a:rPr lang="en-US" altLang="ko-KR" sz="1600" baseline="-25000" dirty="0" smtClean="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b</a:t>
            </a:r>
            <a:r>
              <a:rPr lang="en-US" altLang="ko-KR" sz="1600" baseline="-25000" dirty="0" smtClean="0">
                <a:latin typeface="Arial" panose="020B0604020202020204" pitchFamily="34" charset="0"/>
                <a:cs typeface="Arial" panose="020B0604020202020204" pitchFamily="34" charset="0"/>
              </a:rPr>
              <a:t>128</a:t>
            </a:r>
            <a:r>
              <a:rPr lang="en-US" altLang="ko-KR" sz="1600" dirty="0"/>
              <a:t>: delimiter indication &amp; indicate that CES is </a:t>
            </a:r>
            <a:r>
              <a:rPr lang="en-US" altLang="ko-KR" sz="1600" dirty="0" smtClean="0"/>
              <a:t>present</a:t>
            </a:r>
            <a:endParaRPr lang="en-US" altLang="ko-KR" sz="1600" dirty="0" smtClean="0">
              <a:latin typeface="Arial" panose="020B0604020202020204" pitchFamily="34" charset="0"/>
              <a:cs typeface="Arial" panose="020B0604020202020204" pitchFamily="34" charset="0"/>
            </a:endParaRP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SFD 2, 3, 4 indicate OOK MCS (including MIMO, channel bonding indication)</a:t>
            </a:r>
          </a:p>
          <a:p>
            <a:pPr marL="914400" lvl="2">
              <a:spcBef>
                <a:spcPts val="0"/>
              </a:spcBef>
              <a:spcAft>
                <a:spcPts val="1200"/>
              </a:spcAft>
              <a:buFontTx/>
              <a:buChar char="-"/>
            </a:pPr>
            <a:endParaRPr lang="en-US" altLang="ko-KR" sz="1600" dirty="0" smtClean="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7" name="표 6"/>
          <p:cNvGraphicFramePr>
            <a:graphicFrameLocks noGrp="1"/>
          </p:cNvGraphicFramePr>
          <p:nvPr>
            <p:extLst>
              <p:ext uri="{D42A27DB-BD31-4B8C-83A1-F6EECF244321}">
                <p14:modId xmlns:p14="http://schemas.microsoft.com/office/powerpoint/2010/main" val="3355865246"/>
              </p:ext>
            </p:extLst>
          </p:nvPr>
        </p:nvGraphicFramePr>
        <p:xfrm>
          <a:off x="3203848" y="4437112"/>
          <a:ext cx="2304256" cy="2132451"/>
        </p:xfrm>
        <a:graphic>
          <a:graphicData uri="http://schemas.openxmlformats.org/drawingml/2006/table">
            <a:tbl>
              <a:tblPr firstRow="1" firstCol="1" bandRow="1">
                <a:tableStyleId>{5C22544A-7EE6-4342-B048-85BDC9FD1C3A}</a:tableStyleId>
              </a:tblPr>
              <a:tblGrid>
                <a:gridCol w="1137246"/>
                <a:gridCol w="1167010"/>
              </a:tblGrid>
              <a:tr h="456051">
                <a:tc>
                  <a:txBody>
                    <a:bodyPr/>
                    <a:lstStyle/>
                    <a:p>
                      <a:pPr algn="ctr" latinLnBrk="1">
                        <a:spcAft>
                          <a:spcPts val="0"/>
                        </a:spcAft>
                      </a:pPr>
                      <a:r>
                        <a:rPr lang="en-US" sz="1000" kern="100" dirty="0">
                          <a:effectLst/>
                        </a:rPr>
                        <a:t>SFD pattern </a:t>
                      </a:r>
                      <a:r>
                        <a:rPr lang="en-US" sz="1000" kern="100" dirty="0" smtClean="0">
                          <a:effectLst/>
                        </a:rPr>
                        <a:t>(SFD2,</a:t>
                      </a:r>
                      <a:r>
                        <a:rPr lang="en-US" sz="1000" kern="100" baseline="0" dirty="0" smtClean="0">
                          <a:effectLst/>
                        </a:rPr>
                        <a:t> </a:t>
                      </a:r>
                      <a:r>
                        <a:rPr lang="en-US" sz="1000" kern="100" dirty="0" smtClean="0">
                          <a:effectLst/>
                        </a:rPr>
                        <a:t>SFD3, </a:t>
                      </a:r>
                      <a:r>
                        <a:rPr lang="en-US" sz="1000" kern="100" dirty="0">
                          <a:effectLst/>
                        </a:rPr>
                        <a:t>SFD4)</a:t>
                      </a:r>
                      <a:endParaRPr lang="ko-KR" sz="1000" kern="100" dirty="0">
                        <a:effectLst/>
                        <a:latin typeface="Book Antiqua"/>
                        <a:ea typeface="돋움체"/>
                        <a:cs typeface="Times New Roman"/>
                      </a:endParaRPr>
                    </a:p>
                  </a:txBody>
                  <a:tcPr marL="68580" marR="68580" marT="0" marB="0" anchor="ctr"/>
                </a:tc>
                <a:tc>
                  <a:txBody>
                    <a:bodyPr/>
                    <a:lstStyle/>
                    <a:p>
                      <a:pPr algn="ctr" latinLnBrk="1">
                        <a:spcAft>
                          <a:spcPts val="0"/>
                        </a:spcAft>
                      </a:pPr>
                      <a:r>
                        <a:rPr lang="en-US" sz="1000" kern="100" dirty="0">
                          <a:effectLst/>
                        </a:rPr>
                        <a:t>OOK MCS</a:t>
                      </a:r>
                      <a:endParaRPr lang="ko-KR" sz="1000" kern="100" dirty="0">
                        <a:effectLst/>
                        <a:latin typeface="Book Antiqua"/>
                        <a:ea typeface="돋움체"/>
                        <a:cs typeface="Times New Roman"/>
                      </a:endParaRPr>
                    </a:p>
                  </a:txBody>
                  <a:tcPr marL="68580" marR="68580" marT="0" marB="0" anchor="ctr"/>
                </a:tc>
              </a:tr>
              <a:tr h="114013">
                <a:tc>
                  <a:txBody>
                    <a:bodyPr/>
                    <a:lstStyle/>
                    <a:p>
                      <a:pPr algn="ctr" latinLnBrk="1">
                        <a:spcAft>
                          <a:spcPts val="0"/>
                        </a:spcAft>
                      </a:pPr>
                      <a:r>
                        <a:rPr lang="en-US" sz="1000" kern="100" dirty="0" smtClean="0">
                          <a:effectLst/>
                        </a:rPr>
                        <a:t>+a +a +a</a:t>
                      </a:r>
                      <a:endParaRPr lang="ko-KR" sz="1000" kern="100" dirty="0">
                        <a:effectLst/>
                        <a:latin typeface="Book Antiqua"/>
                        <a:ea typeface="돋움체"/>
                        <a:cs typeface="Times New Roman"/>
                      </a:endParaRPr>
                    </a:p>
                  </a:txBody>
                  <a:tcPr marL="68580" marR="68580" marT="0" marB="0"/>
                </a:tc>
                <a:tc>
                  <a:txBody>
                    <a:bodyPr/>
                    <a:lstStyle/>
                    <a:p>
                      <a:pPr algn="just" latinLnBrk="1">
                        <a:spcAft>
                          <a:spcPts val="0"/>
                        </a:spcAft>
                      </a:pPr>
                      <a:r>
                        <a:rPr lang="en-US" sz="1000" kern="100" dirty="0">
                          <a:effectLst/>
                        </a:rPr>
                        <a:t> </a:t>
                      </a:r>
                      <a:r>
                        <a:rPr lang="en-US" sz="1000" kern="100" dirty="0" smtClean="0">
                          <a:effectLst/>
                        </a:rPr>
                        <a:t>0</a:t>
                      </a:r>
                      <a:endParaRPr lang="ko-KR" sz="1000" kern="100" dirty="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1</a:t>
                      </a:r>
                      <a:endParaRPr lang="ko-KR" altLang="ko-KR" sz="1000" kern="100" dirty="0" smtClean="0">
                        <a:effectLst/>
                        <a:latin typeface="Book Antiqua"/>
                        <a:ea typeface="돋움체"/>
                        <a:cs typeface="Times New Roman"/>
                      </a:endParaRPr>
                    </a:p>
                  </a:txBody>
                  <a:tcPr marL="68580" marR="68580" marT="0" marB="0"/>
                </a:tc>
              </a:tr>
              <a:tr h="114013">
                <a:tc>
                  <a:txBody>
                    <a:bodyPr/>
                    <a:lstStyle/>
                    <a:p>
                      <a:pPr algn="ctr" latinLnBrk="1">
                        <a:spcAft>
                          <a:spcPts val="0"/>
                        </a:spcAft>
                      </a:pPr>
                      <a:r>
                        <a:rPr lang="en-US" altLang="ko-KR" sz="1000" kern="100" dirty="0" smtClean="0">
                          <a:effectLst/>
                          <a:latin typeface="+mn-lt"/>
                          <a:ea typeface="+mn-ea"/>
                          <a:cs typeface="+mn-cs"/>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2</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3</a:t>
                      </a:r>
                      <a:endParaRPr lang="ko-KR" altLang="ko-KR" sz="1000" kern="100" dirty="0" smtClean="0">
                        <a:effectLst/>
                        <a:latin typeface="Book Antiqua"/>
                        <a:ea typeface="돋움체"/>
                        <a:cs typeface="Times New Roman"/>
                      </a:endParaRPr>
                    </a:p>
                  </a:txBody>
                  <a:tcPr marL="68580" marR="68580" marT="0" marB="0"/>
                </a:tc>
              </a:tr>
              <a:tr h="114013">
                <a:tc>
                  <a:txBody>
                    <a:bodyPr/>
                    <a:lstStyle/>
                    <a:p>
                      <a:pPr algn="ctr" latinLnBrk="1">
                        <a:spcAft>
                          <a:spcPts val="0"/>
                        </a:spcAft>
                      </a:pPr>
                      <a:r>
                        <a:rPr lang="en-US" sz="1000" kern="100" dirty="0" smtClean="0">
                          <a:effectLst/>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4</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a:t>
                      </a:r>
                      <a:r>
                        <a:rPr lang="en-US" altLang="ko-KR" sz="1000" kern="100" baseline="0" dirty="0" smtClean="0">
                          <a:effectLst/>
                          <a:latin typeface="Book Antiqua"/>
                          <a:ea typeface="돋움체"/>
                          <a:cs typeface="Times New Roman"/>
                        </a:rPr>
                        <a:t> </a:t>
                      </a:r>
                      <a:r>
                        <a:rPr lang="en-US" altLang="ko-KR" sz="1000" kern="100" dirty="0" smtClean="0">
                          <a:effectLst/>
                          <a:latin typeface="Book Antiqua"/>
                          <a:ea typeface="돋움체"/>
                          <a:cs typeface="Times New Roman"/>
                        </a:rPr>
                        <a:t>–a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5</a:t>
                      </a:r>
                      <a:endParaRPr lang="ko-KR" altLang="ko-KR" sz="1000" kern="100" dirty="0" smtClean="0">
                        <a:effectLst/>
                        <a:latin typeface="Book Antiqua"/>
                        <a:ea typeface="돋움체"/>
                        <a:cs typeface="Times New Roman"/>
                      </a:endParaRPr>
                    </a:p>
                  </a:txBody>
                  <a:tcPr marL="68580" marR="68580" marT="0" marB="0"/>
                </a:tc>
              </a:tr>
              <a:tr h="114013">
                <a:tc>
                  <a:txBody>
                    <a:bodyPr/>
                    <a:lstStyle/>
                    <a:p>
                      <a:pPr algn="ctr" latinLnBrk="1">
                        <a:spcAft>
                          <a:spcPts val="0"/>
                        </a:spcAft>
                      </a:pPr>
                      <a:r>
                        <a:rPr lang="en-US" altLang="ko-KR" sz="1000" kern="100" dirty="0" smtClean="0">
                          <a:effectLst/>
                          <a:latin typeface="+mn-lt"/>
                          <a:ea typeface="+mn-ea"/>
                          <a:cs typeface="+mn-cs"/>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6</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7</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+b +b +b</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latin typeface="Book Antiqua"/>
                          <a:ea typeface="돋움체"/>
                          <a:cs typeface="Times New Roman"/>
                        </a:rPr>
                        <a:t>8</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+b</a:t>
                      </a:r>
                      <a:r>
                        <a:rPr lang="en-US" altLang="ko-KR" sz="1000" kern="100" baseline="0" dirty="0" smtClean="0">
                          <a:effectLst/>
                          <a:latin typeface="Book Antiqua"/>
                          <a:ea typeface="돋움체"/>
                          <a:cs typeface="Times New Roman"/>
                        </a:rPr>
                        <a:t> +b -b </a:t>
                      </a:r>
                    </a:p>
                    <a:p>
                      <a:pPr algn="ctr" latinLnBrk="1">
                        <a:spcAft>
                          <a:spcPts val="0"/>
                        </a:spcAft>
                      </a:pPr>
                      <a:r>
                        <a:rPr lang="en-US" altLang="ko-KR" sz="1000" kern="100" baseline="0" dirty="0" smtClean="0">
                          <a:effectLst/>
                          <a:latin typeface="Book Antiqua"/>
                          <a:ea typeface="돋움체"/>
                          <a:cs typeface="Times New Roman"/>
                        </a:rPr>
                        <a:t>~ -b –b –b</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latin typeface="Book Antiqua"/>
                          <a:ea typeface="돋움체"/>
                          <a:cs typeface="Times New Roman"/>
                        </a:rPr>
                        <a:t>reserved</a:t>
                      </a:r>
                      <a:endParaRPr lang="ko-KR" altLang="ko-KR" sz="1000" kern="100" dirty="0" smtClean="0">
                        <a:effectLst/>
                        <a:latin typeface="Book Antiqua"/>
                        <a:ea typeface="돋움체"/>
                        <a:cs typeface="Times New Roman"/>
                      </a:endParaRPr>
                    </a:p>
                  </a:txBody>
                  <a:tcPr marL="68580" marR="68580" marT="0" marB="0"/>
                </a:tc>
              </a:tr>
            </a:tbl>
          </a:graphicData>
        </a:graphic>
      </p:graphicFrame>
    </p:spTree>
    <p:extLst>
      <p:ext uri="{BB962C8B-B14F-4D97-AF65-F5344CB8AC3E}">
        <p14:creationId xmlns:p14="http://schemas.microsoft.com/office/powerpoint/2010/main" val="2057526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Preamble for MIMO &amp; Channel Bonding</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If MCS indicates that MIMO (2 stream) is used, then two CES are included</a:t>
            </a:r>
          </a:p>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If Channel Bonding is used,</a:t>
            </a: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CES sequence (8 code repetition) is repeated n times (n: number of bonded channel): 128 bit </a:t>
            </a:r>
            <a:r>
              <a:rPr lang="en-US" altLang="ko-KR" sz="1600" dirty="0" err="1" smtClean="0">
                <a:latin typeface="Arial" panose="020B0604020202020204" pitchFamily="34" charset="0"/>
                <a:cs typeface="Arial" panose="020B0604020202020204" pitchFamily="34" charset="0"/>
              </a:rPr>
              <a:t>golay</a:t>
            </a:r>
            <a:r>
              <a:rPr lang="en-US" altLang="ko-KR" sz="1600" dirty="0" smtClean="0">
                <a:latin typeface="Arial" panose="020B0604020202020204" pitchFamily="34" charset="0"/>
                <a:cs typeface="Arial" panose="020B0604020202020204" pitchFamily="34" charset="0"/>
              </a:rPr>
              <a:t> sequence * n times</a:t>
            </a:r>
          </a:p>
          <a:p>
            <a:pPr lvl="2"/>
            <a:r>
              <a:rPr lang="en-US" altLang="ko-KR" sz="1600" dirty="0" smtClean="0">
                <a:latin typeface="Arial" panose="020B0604020202020204" pitchFamily="34" charset="0"/>
                <a:cs typeface="Arial" panose="020B0604020202020204" pitchFamily="34" charset="0"/>
              </a:rPr>
              <a:t>SFD (4 code </a:t>
            </a:r>
            <a:r>
              <a:rPr lang="en-US" altLang="ko-KR" sz="1600" dirty="0" err="1" smtClean="0">
                <a:latin typeface="Arial" panose="020B0604020202020204" pitchFamily="34" charset="0"/>
                <a:cs typeface="Arial" panose="020B0604020202020204" pitchFamily="34" charset="0"/>
              </a:rPr>
              <a:t>repitition</a:t>
            </a:r>
            <a:r>
              <a:rPr lang="en-US" altLang="ko-KR" sz="1600" dirty="0" smtClean="0">
                <a:latin typeface="Arial" panose="020B0604020202020204" pitchFamily="34" charset="0"/>
                <a:cs typeface="Arial" panose="020B0604020202020204" pitchFamily="34" charset="0"/>
              </a:rPr>
              <a:t>), SYNC (16 code </a:t>
            </a:r>
            <a:r>
              <a:rPr lang="en-US" altLang="ko-KR" sz="1600" dirty="0" err="1" smtClean="0">
                <a:latin typeface="Arial" panose="020B0604020202020204" pitchFamily="34" charset="0"/>
                <a:cs typeface="Arial" panose="020B0604020202020204" pitchFamily="34" charset="0"/>
              </a:rPr>
              <a:t>repitition</a:t>
            </a:r>
            <a:r>
              <a:rPr lang="en-US" altLang="ko-KR" sz="1600" dirty="0" smtClean="0">
                <a:latin typeface="Arial" panose="020B0604020202020204" pitchFamily="34" charset="0"/>
                <a:cs typeface="Arial" panose="020B0604020202020204" pitchFamily="34" charset="0"/>
              </a:rPr>
              <a:t>) are also </a:t>
            </a:r>
            <a:r>
              <a:rPr lang="en-US" altLang="ko-KR" sz="1600" dirty="0">
                <a:latin typeface="Arial" panose="020B0604020202020204" pitchFamily="34" charset="0"/>
                <a:cs typeface="Arial" panose="020B0604020202020204" pitchFamily="34" charset="0"/>
              </a:rPr>
              <a:t>repeated n times </a:t>
            </a:r>
            <a:endParaRPr lang="en-US" altLang="ko-KR" sz="1600" dirty="0" smtClean="0">
              <a:latin typeface="Arial" panose="020B0604020202020204" pitchFamily="34" charset="0"/>
              <a:cs typeface="Arial" panose="020B0604020202020204" pitchFamily="34" charset="0"/>
            </a:endParaRPr>
          </a:p>
          <a:p>
            <a:pPr lvl="2"/>
            <a:r>
              <a:rPr lang="en-US" altLang="ko-KR" sz="1600" dirty="0" smtClean="0">
                <a:latin typeface="Arial" panose="020B0604020202020204" pitchFamily="34" charset="0"/>
                <a:cs typeface="Arial" panose="020B0604020202020204" pitchFamily="34" charset="0"/>
              </a:rPr>
              <a:t>Number of CES depends on the number of antenna</a:t>
            </a:r>
            <a:endParaRPr lang="en-US" altLang="ko-KR" sz="16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0" name="개체 9"/>
          <p:cNvGraphicFramePr>
            <a:graphicFrameLocks noChangeAspect="1"/>
          </p:cNvGraphicFramePr>
          <p:nvPr>
            <p:extLst>
              <p:ext uri="{D42A27DB-BD31-4B8C-83A1-F6EECF244321}">
                <p14:modId xmlns:p14="http://schemas.microsoft.com/office/powerpoint/2010/main" val="4180666980"/>
              </p:ext>
            </p:extLst>
          </p:nvPr>
        </p:nvGraphicFramePr>
        <p:xfrm>
          <a:off x="1258888" y="4564063"/>
          <a:ext cx="7281862" cy="1889125"/>
        </p:xfrm>
        <a:graphic>
          <a:graphicData uri="http://schemas.openxmlformats.org/presentationml/2006/ole">
            <mc:AlternateContent xmlns:mc="http://schemas.openxmlformats.org/markup-compatibility/2006">
              <mc:Choice xmlns:v="urn:schemas-microsoft-com:vml" Requires="v">
                <p:oleObj spid="_x0000_s26760" name="Visio" r:id="rId4" imgW="7284956" imgH="1887030" progId="Visio.Drawing.11">
                  <p:embed/>
                </p:oleObj>
              </mc:Choice>
              <mc:Fallback>
                <p:oleObj name="Visio" r:id="rId4" imgW="7284956" imgH="1887030" progId="Visio.Drawing.11">
                  <p:embed/>
                  <p:pic>
                    <p:nvPicPr>
                      <p:cNvPr id="0" name="개체 9"/>
                      <p:cNvPicPr>
                        <a:picLocks noChangeAspect="1" noChangeArrowheads="1"/>
                      </p:cNvPicPr>
                      <p:nvPr/>
                    </p:nvPicPr>
                    <p:blipFill>
                      <a:blip r:embed="rId5"/>
                      <a:srcRect/>
                      <a:stretch>
                        <a:fillRect/>
                      </a:stretch>
                    </p:blipFill>
                    <p:spPr bwMode="auto">
                      <a:xfrm>
                        <a:off x="1258888" y="4564063"/>
                        <a:ext cx="72818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직선 연결선 10"/>
          <p:cNvCxnSpPr/>
          <p:nvPr/>
        </p:nvCxnSpPr>
        <p:spPr bwMode="auto">
          <a:xfrm flipV="1">
            <a:off x="1979712" y="4567386"/>
            <a:ext cx="288032" cy="43204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123728" y="4310411"/>
            <a:ext cx="1146468" cy="276999"/>
          </a:xfrm>
          <a:prstGeom prst="rect">
            <a:avLst/>
          </a:prstGeom>
          <a:noFill/>
        </p:spPr>
        <p:txBody>
          <a:bodyPr wrap="none" rtlCol="0">
            <a:spAutoFit/>
          </a:bodyPr>
          <a:lstStyle/>
          <a:p>
            <a:r>
              <a:rPr lang="en-US" altLang="ko-KR" dirty="0" smtClean="0"/>
              <a:t>0 or 1 or 2 CES</a:t>
            </a:r>
            <a:endParaRPr lang="ko-KR" altLang="en-US" dirty="0"/>
          </a:p>
        </p:txBody>
      </p:sp>
    </p:spTree>
    <p:extLst>
      <p:ext uri="{BB962C8B-B14F-4D97-AF65-F5344CB8AC3E}">
        <p14:creationId xmlns:p14="http://schemas.microsoft.com/office/powerpoint/2010/main" val="426761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400" dirty="0" smtClean="0"/>
              <a:t>Overview</a:t>
            </a:r>
          </a:p>
          <a:p>
            <a:r>
              <a:rPr lang="en-US" altLang="ko-KR" sz="2400" dirty="0" smtClean="0"/>
              <a:t>Single Carrier PHY</a:t>
            </a:r>
          </a:p>
          <a:p>
            <a:r>
              <a:rPr lang="en-US" altLang="ko-KR" sz="2400" dirty="0" smtClean="0"/>
              <a:t>Channel Bonding</a:t>
            </a:r>
          </a:p>
          <a:p>
            <a:r>
              <a:rPr lang="en-US" altLang="ko-KR" sz="2400" dirty="0" smtClean="0"/>
              <a:t>Short Range MIMO with Polarization</a:t>
            </a:r>
          </a:p>
          <a:p>
            <a:r>
              <a:rPr lang="en-US" altLang="ko-KR" sz="2400" dirty="0" smtClean="0"/>
              <a:t>Low Complexity SC PHY Design</a:t>
            </a:r>
          </a:p>
          <a:p>
            <a:r>
              <a:rPr lang="en-US" altLang="ko-KR" sz="2400" dirty="0" smtClean="0"/>
              <a:t>High Rate SC PHY Design</a:t>
            </a:r>
          </a:p>
          <a:p>
            <a:r>
              <a:rPr lang="en-US" altLang="ko-KR" sz="2400" dirty="0" smtClean="0"/>
              <a:t>Simulation </a:t>
            </a:r>
            <a:r>
              <a:rPr lang="en-US" altLang="ko-KR" sz="2400" dirty="0" smtClean="0"/>
              <a:t>Results</a:t>
            </a:r>
          </a:p>
          <a:p>
            <a:r>
              <a:rPr lang="en-US" altLang="ko-KR" sz="2400" dirty="0" smtClean="0"/>
              <a:t>Conformance to TGD</a:t>
            </a:r>
            <a:endParaRPr lang="en-US" altLang="ko-KR" sz="2400" dirty="0" smtClean="0"/>
          </a:p>
          <a:p>
            <a:r>
              <a:rPr lang="en-US" altLang="ko-KR" sz="2400" dirty="0" smtClean="0"/>
              <a:t>Summary</a:t>
            </a:r>
          </a:p>
          <a:p>
            <a:r>
              <a:rPr lang="en-US" altLang="ko-KR" sz="2400" dirty="0" smtClean="0"/>
              <a:t>Reference</a:t>
            </a:r>
            <a:endParaRPr lang="ko-KR" altLang="en-US" sz="24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720585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LC </a:t>
            </a:r>
            <a:r>
              <a:rPr lang="en-US" altLang="ko-KR" dirty="0"/>
              <a:t>SC PHY Header format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0" name="내용 개체 틀 2"/>
          <p:cNvSpPr txBox="1">
            <a:spLocks/>
          </p:cNvSpPr>
          <p:nvPr/>
        </p:nvSpPr>
        <p:spPr bwMode="auto">
          <a:xfrm>
            <a:off x="838200" y="1628800"/>
            <a:ext cx="77724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571500" lvl="1">
              <a:spcBef>
                <a:spcPts val="0"/>
              </a:spcBef>
              <a:spcAft>
                <a:spcPts val="1200"/>
              </a:spcAft>
              <a:buFontTx/>
              <a:buChar char="-"/>
            </a:pPr>
            <a:r>
              <a:rPr lang="en-US" altLang="ko-KR" sz="1800" kern="0" dirty="0" smtClean="0">
                <a:latin typeface="Arial" panose="020B0604020202020204" pitchFamily="34" charset="0"/>
                <a:cs typeface="Arial" panose="020B0604020202020204" pitchFamily="34" charset="0"/>
              </a:rPr>
              <a:t>MCS is omitted since it is signaled using</a:t>
            </a:r>
            <a:r>
              <a:rPr lang="ko-KR" altLang="en-US" sz="1800" kern="0" dirty="0" smtClean="0">
                <a:latin typeface="Arial" panose="020B0604020202020204" pitchFamily="34" charset="0"/>
                <a:cs typeface="Arial" panose="020B0604020202020204" pitchFamily="34" charset="0"/>
              </a:rPr>
              <a:t> </a:t>
            </a:r>
            <a:r>
              <a:rPr lang="en-US" altLang="ko-KR" sz="1800" kern="0" dirty="0" smtClean="0">
                <a:latin typeface="Arial" panose="020B0604020202020204" pitchFamily="34" charset="0"/>
                <a:cs typeface="Arial" panose="020B0604020202020204" pitchFamily="34" charset="0"/>
              </a:rPr>
              <a:t>SFD</a:t>
            </a:r>
          </a:p>
          <a:p>
            <a:pPr marL="571500" lvl="1">
              <a:spcBef>
                <a:spcPts val="0"/>
              </a:spcBef>
              <a:spcAft>
                <a:spcPts val="1200"/>
              </a:spcAft>
              <a:buFontTx/>
              <a:buChar char="-"/>
            </a:pPr>
            <a:r>
              <a:rPr lang="en-US" altLang="ko-KR" sz="1800" kern="0" dirty="0" smtClean="0">
                <a:latin typeface="Arial" panose="020B0604020202020204" pitchFamily="34" charset="0"/>
                <a:cs typeface="Arial" panose="020B0604020202020204" pitchFamily="34" charset="0"/>
              </a:rPr>
              <a:t>32 bit length</a:t>
            </a:r>
          </a:p>
          <a:p>
            <a:pPr marL="571500" lvl="1">
              <a:spcBef>
                <a:spcPts val="0"/>
              </a:spcBef>
              <a:spcAft>
                <a:spcPts val="1200"/>
              </a:spcAft>
              <a:buFontTx/>
              <a:buChar char="-"/>
            </a:pPr>
            <a:endParaRPr lang="en-US" altLang="ko-KR" sz="1800" kern="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kern="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kern="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kern="0" dirty="0" smtClean="0">
              <a:latin typeface="Arial" panose="020B0604020202020204" pitchFamily="34" charset="0"/>
              <a:cs typeface="Arial" panose="020B0604020202020204" pitchFamily="34" charset="0"/>
            </a:endParaRPr>
          </a:p>
          <a:p>
            <a:r>
              <a:rPr lang="en-US" altLang="ko-KR" sz="1600" dirty="0" smtClean="0"/>
              <a:t>Scrambler </a:t>
            </a:r>
            <a:r>
              <a:rPr lang="en-US" altLang="ko-KR" sz="1600" dirty="0"/>
              <a:t>Seed </a:t>
            </a:r>
            <a:r>
              <a:rPr lang="en-US" altLang="ko-KR" sz="1600" dirty="0" smtClean="0"/>
              <a:t>ID: contains </a:t>
            </a:r>
            <a:r>
              <a:rPr lang="en-US" altLang="ko-KR" sz="1600" dirty="0"/>
              <a:t>the scrambler seed identifier </a:t>
            </a:r>
            <a:r>
              <a:rPr lang="en-US" altLang="ko-KR" sz="1600" dirty="0" smtClean="0"/>
              <a:t>value</a:t>
            </a:r>
            <a:endParaRPr lang="en-US" altLang="ko-KR" sz="1600" dirty="0"/>
          </a:p>
          <a:p>
            <a:r>
              <a:rPr lang="en-US" altLang="ko-KR" sz="1600" dirty="0" smtClean="0"/>
              <a:t>Aggregation: set to 1 </a:t>
            </a:r>
            <a:r>
              <a:rPr lang="en-US" altLang="ko-KR" sz="1600" dirty="0"/>
              <a:t>if aggregation is </a:t>
            </a:r>
            <a:r>
              <a:rPr lang="en-US" altLang="ko-KR" sz="1600" dirty="0" smtClean="0"/>
              <a:t>used</a:t>
            </a:r>
            <a:endParaRPr lang="en-US" altLang="ko-KR" sz="1600" dirty="0"/>
          </a:p>
          <a:p>
            <a:r>
              <a:rPr lang="en-US" altLang="ko-KR" sz="1600" dirty="0" smtClean="0"/>
              <a:t>The </a:t>
            </a:r>
            <a:r>
              <a:rPr lang="en-US" altLang="ko-KR" sz="1600" dirty="0"/>
              <a:t>Frame </a:t>
            </a:r>
            <a:r>
              <a:rPr lang="en-US" altLang="ko-KR" sz="1600" dirty="0" smtClean="0"/>
              <a:t>Length: </a:t>
            </a:r>
            <a:r>
              <a:rPr lang="en-US" altLang="ko-KR" sz="1600" dirty="0"/>
              <a:t>an unsigned integer equal to the number of octets in </a:t>
            </a:r>
            <a:r>
              <a:rPr lang="en-US" altLang="ko-KR" sz="1600" dirty="0" smtClean="0"/>
              <a:t>the MAC frame body </a:t>
            </a:r>
            <a:r>
              <a:rPr lang="en-US" altLang="ko-KR" sz="1600" dirty="0"/>
              <a:t>of a regular frame, excluding the </a:t>
            </a:r>
            <a:r>
              <a:rPr lang="en-US" altLang="ko-KR" sz="1600" dirty="0" smtClean="0"/>
              <a:t>FCS. It is set </a:t>
            </a:r>
            <a:r>
              <a:rPr lang="en-US" altLang="ko-KR" sz="1600" dirty="0"/>
              <a:t>to zero for an aggregated </a:t>
            </a:r>
            <a:r>
              <a:rPr lang="en-US" altLang="ko-KR" sz="1600" dirty="0" smtClean="0"/>
              <a:t>frame</a:t>
            </a:r>
          </a:p>
          <a:p>
            <a:r>
              <a:rPr lang="en-US" altLang="ko-KR" sz="1600" dirty="0" smtClean="0"/>
              <a:t>Low-latency Mode: </a:t>
            </a:r>
            <a:r>
              <a:rPr lang="en-US" altLang="ko-KR" sz="1600" dirty="0"/>
              <a:t>set to </a:t>
            </a:r>
            <a:r>
              <a:rPr lang="en-US" altLang="ko-KR" sz="1600" dirty="0" smtClean="0"/>
              <a:t>1 if </a:t>
            </a:r>
            <a:r>
              <a:rPr lang="en-US" altLang="ko-KR" sz="1600" dirty="0"/>
              <a:t>the frame is using the low-latency aggregation </a:t>
            </a:r>
            <a:r>
              <a:rPr lang="en-US" altLang="ko-KR" sz="1600" dirty="0" smtClean="0"/>
              <a:t>mode</a:t>
            </a:r>
            <a:endParaRPr lang="en-US" altLang="ko-KR" sz="1600" dirty="0"/>
          </a:p>
          <a:p>
            <a:r>
              <a:rPr lang="en-US" altLang="ko-KR" sz="1600" dirty="0" smtClean="0"/>
              <a:t>PCES: </a:t>
            </a:r>
            <a:r>
              <a:rPr lang="en-US" altLang="ko-KR" sz="1600" dirty="0"/>
              <a:t>set to </a:t>
            </a:r>
            <a:r>
              <a:rPr lang="en-US" altLang="ko-KR" sz="1600" dirty="0" smtClean="0"/>
              <a:t>1 </a:t>
            </a:r>
            <a:r>
              <a:rPr lang="en-US" altLang="ko-KR" sz="1600" dirty="0"/>
              <a:t>if the frame includes </a:t>
            </a:r>
            <a:r>
              <a:rPr lang="en-US" altLang="ko-KR" sz="1600" dirty="0" smtClean="0"/>
              <a:t>PCES</a:t>
            </a:r>
          </a:p>
          <a:p>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graphicFrame>
        <p:nvGraphicFramePr>
          <p:cNvPr id="11" name="표 10"/>
          <p:cNvGraphicFramePr>
            <a:graphicFrameLocks noGrp="1"/>
          </p:cNvGraphicFramePr>
          <p:nvPr>
            <p:extLst>
              <p:ext uri="{D42A27DB-BD31-4B8C-83A1-F6EECF244321}">
                <p14:modId xmlns:p14="http://schemas.microsoft.com/office/powerpoint/2010/main" val="312696642"/>
              </p:ext>
            </p:extLst>
          </p:nvPr>
        </p:nvGraphicFramePr>
        <p:xfrm>
          <a:off x="1547664" y="2852936"/>
          <a:ext cx="4598640" cy="1132840"/>
        </p:xfrm>
        <a:graphic>
          <a:graphicData uri="http://schemas.openxmlformats.org/drawingml/2006/table">
            <a:tbl>
              <a:tblPr firstRow="1" bandRow="1">
                <a:tableStyleId>{5C22544A-7EE6-4342-B048-85BDC9FD1C3A}</a:tableStyleId>
              </a:tblPr>
              <a:tblGrid>
                <a:gridCol w="864096"/>
                <a:gridCol w="887760"/>
                <a:gridCol w="1017984"/>
                <a:gridCol w="609600"/>
                <a:gridCol w="609600"/>
                <a:gridCol w="609600"/>
              </a:tblGrid>
              <a:tr h="370840">
                <a:tc>
                  <a:txBody>
                    <a:bodyPr/>
                    <a:lstStyle/>
                    <a:p>
                      <a:pPr latinLnBrk="1"/>
                      <a:r>
                        <a:rPr lang="en-US" altLang="ko-KR" sz="1100" dirty="0" smtClean="0"/>
                        <a:t>Bits: 4</a:t>
                      </a:r>
                      <a:endParaRPr lang="ko-KR" altLang="en-US" sz="1100" dirty="0"/>
                    </a:p>
                  </a:txBody>
                  <a:tcPr/>
                </a:tc>
                <a:tc>
                  <a:txBody>
                    <a:bodyPr/>
                    <a:lstStyle/>
                    <a:p>
                      <a:pPr latinLnBrk="1"/>
                      <a:r>
                        <a:rPr lang="en-US" altLang="ko-KR" sz="1100" dirty="0" smtClean="0"/>
                        <a:t>1</a:t>
                      </a:r>
                      <a:endParaRPr lang="ko-KR" altLang="en-US" sz="1100" dirty="0"/>
                    </a:p>
                  </a:txBody>
                  <a:tcPr/>
                </a:tc>
                <a:tc>
                  <a:txBody>
                    <a:bodyPr/>
                    <a:lstStyle/>
                    <a:p>
                      <a:pPr latinLnBrk="1"/>
                      <a:r>
                        <a:rPr lang="en-US" altLang="ko-KR" sz="1100" dirty="0" smtClean="0"/>
                        <a:t>2</a:t>
                      </a:r>
                      <a:endParaRPr lang="ko-KR" altLang="en-US" sz="1100" dirty="0"/>
                    </a:p>
                  </a:txBody>
                  <a:tcPr/>
                </a:tc>
                <a:tc>
                  <a:txBody>
                    <a:bodyPr/>
                    <a:lstStyle/>
                    <a:p>
                      <a:pPr latinLnBrk="1"/>
                      <a:r>
                        <a:rPr lang="en-US" altLang="ko-KR" sz="1100" dirty="0" smtClean="0"/>
                        <a:t>20</a:t>
                      </a:r>
                      <a:endParaRPr lang="ko-KR" altLang="en-US" sz="1100" dirty="0"/>
                    </a:p>
                  </a:txBody>
                  <a:tcPr/>
                </a:tc>
                <a:tc>
                  <a:txBody>
                    <a:bodyPr/>
                    <a:lstStyle/>
                    <a:p>
                      <a:pPr latinLnBrk="1"/>
                      <a:r>
                        <a:rPr lang="en-US" altLang="ko-KR" sz="1100" dirty="0" smtClean="0"/>
                        <a:t>1</a:t>
                      </a:r>
                      <a:endParaRPr lang="ko-KR" altLang="en-US" sz="1100" dirty="0"/>
                    </a:p>
                  </a:txBody>
                  <a:tcPr/>
                </a:tc>
                <a:tc>
                  <a:txBody>
                    <a:bodyPr/>
                    <a:lstStyle/>
                    <a:p>
                      <a:pPr latinLnBrk="1"/>
                      <a:r>
                        <a:rPr lang="en-US" altLang="ko-KR" sz="1100" dirty="0" smtClean="0"/>
                        <a:t>4</a:t>
                      </a:r>
                      <a:endParaRPr lang="ko-KR" altLang="en-US" sz="1100" dirty="0"/>
                    </a:p>
                  </a:txBody>
                  <a:tcPr/>
                </a:tc>
              </a:tr>
              <a:tr h="370840">
                <a:tc>
                  <a:txBody>
                    <a:bodyPr/>
                    <a:lstStyle/>
                    <a:p>
                      <a:pPr latinLnBrk="1"/>
                      <a:r>
                        <a:rPr lang="en-US" altLang="ko-KR" sz="1100" dirty="0" smtClean="0"/>
                        <a:t>Reserved</a:t>
                      </a:r>
                      <a:endParaRPr lang="ko-KR" altLang="en-US" sz="1100" dirty="0"/>
                    </a:p>
                  </a:txBody>
                  <a:tcPr/>
                </a:tc>
                <a:tc>
                  <a:txBody>
                    <a:bodyPr/>
                    <a:lstStyle/>
                    <a:p>
                      <a:pPr latinLnBrk="1"/>
                      <a:r>
                        <a:rPr lang="en-US" altLang="ko-KR" sz="1100" dirty="0" smtClean="0"/>
                        <a:t>PCES</a:t>
                      </a:r>
                      <a:endParaRPr lang="ko-KR" altLang="en-US" sz="1100" dirty="0"/>
                    </a:p>
                  </a:txBody>
                  <a:tcPr/>
                </a:tc>
                <a:tc>
                  <a:txBody>
                    <a:bodyPr/>
                    <a:lstStyle/>
                    <a:p>
                      <a:pPr latinLnBrk="1"/>
                      <a:r>
                        <a:rPr lang="en-US" altLang="ko-KR" sz="1100" dirty="0" smtClean="0"/>
                        <a:t>Low-latency mode</a:t>
                      </a:r>
                      <a:endParaRPr lang="ko-KR" altLang="en-US" sz="1100" dirty="0"/>
                    </a:p>
                  </a:txBody>
                  <a:tcPr/>
                </a:tc>
                <a:tc>
                  <a:txBody>
                    <a:bodyPr/>
                    <a:lstStyle/>
                    <a:p>
                      <a:pPr latinLnBrk="1"/>
                      <a:r>
                        <a:rPr lang="en-US" altLang="ko-KR" sz="1100" dirty="0" smtClean="0"/>
                        <a:t>Frame Length</a:t>
                      </a:r>
                      <a:endParaRPr lang="ko-KR" altLang="en-US" sz="1100" dirty="0"/>
                    </a:p>
                  </a:txBody>
                  <a:tcPr/>
                </a:tc>
                <a:tc>
                  <a:txBody>
                    <a:bodyPr/>
                    <a:lstStyle/>
                    <a:p>
                      <a:pPr latinLnBrk="1"/>
                      <a:r>
                        <a:rPr lang="en-US" altLang="ko-KR" sz="1100" dirty="0" smtClean="0"/>
                        <a:t/>
                      </a:r>
                      <a:br>
                        <a:rPr lang="en-US" altLang="ko-KR" sz="1100" dirty="0" smtClean="0"/>
                      </a:br>
                      <a:r>
                        <a:rPr lang="en-US" altLang="ko-KR" sz="1100" dirty="0" smtClean="0"/>
                        <a:t>Aggregation</a:t>
                      </a:r>
                      <a:endParaRPr lang="ko-KR" altLang="en-US" sz="1100" dirty="0"/>
                    </a:p>
                  </a:txBody>
                  <a:tcPr/>
                </a:tc>
                <a:tc>
                  <a:txBody>
                    <a:bodyPr/>
                    <a:lstStyle/>
                    <a:p>
                      <a:pPr latinLnBrk="1"/>
                      <a:r>
                        <a:rPr lang="en-US" altLang="ko-KR" sz="1100" dirty="0" smtClean="0"/>
                        <a:t>Scrambler Seed ID</a:t>
                      </a:r>
                      <a:endParaRPr lang="ko-KR" altLang="en-US" sz="1100" dirty="0"/>
                    </a:p>
                  </a:txBody>
                  <a:tcPr/>
                </a:tc>
              </a:tr>
            </a:tbl>
          </a:graphicData>
        </a:graphic>
      </p:graphicFrame>
    </p:spTree>
    <p:extLst>
      <p:ext uri="{BB962C8B-B14F-4D97-AF65-F5344CB8AC3E}">
        <p14:creationId xmlns:p14="http://schemas.microsoft.com/office/powerpoint/2010/main" val="1511520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Base frame header construction </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smtClean="0"/>
              <a:t>Similar to 15.3c SC PHY header construction</a:t>
            </a:r>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1" name="개체 10"/>
          <p:cNvGraphicFramePr>
            <a:graphicFrameLocks noChangeAspect="1"/>
          </p:cNvGraphicFramePr>
          <p:nvPr>
            <p:extLst>
              <p:ext uri="{D42A27DB-BD31-4B8C-83A1-F6EECF244321}">
                <p14:modId xmlns:p14="http://schemas.microsoft.com/office/powerpoint/2010/main" val="670805182"/>
              </p:ext>
            </p:extLst>
          </p:nvPr>
        </p:nvGraphicFramePr>
        <p:xfrm>
          <a:off x="2483768" y="1844824"/>
          <a:ext cx="4067175" cy="4324350"/>
        </p:xfrm>
        <a:graphic>
          <a:graphicData uri="http://schemas.openxmlformats.org/presentationml/2006/ole">
            <mc:AlternateContent xmlns:mc="http://schemas.openxmlformats.org/markup-compatibility/2006">
              <mc:Choice xmlns:v="urn:schemas-microsoft-com:vml" Requires="v">
                <p:oleObj spid="_x0000_s27778" name="Visio" r:id="rId4" imgW="4639533" imgH="4904820" progId="Visio.Drawing.11">
                  <p:embed/>
                </p:oleObj>
              </mc:Choice>
              <mc:Fallback>
                <p:oleObj name="Visio" r:id="rId4" imgW="4639533" imgH="490482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844824"/>
                        <a:ext cx="4067175"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9560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Optional frame header construction </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2" name="개체 11"/>
          <p:cNvGraphicFramePr>
            <a:graphicFrameLocks noChangeAspect="1"/>
          </p:cNvGraphicFramePr>
          <p:nvPr>
            <p:extLst>
              <p:ext uri="{D42A27DB-BD31-4B8C-83A1-F6EECF244321}">
                <p14:modId xmlns:p14="http://schemas.microsoft.com/office/powerpoint/2010/main" val="1649545669"/>
              </p:ext>
            </p:extLst>
          </p:nvPr>
        </p:nvGraphicFramePr>
        <p:xfrm>
          <a:off x="2123728" y="2204864"/>
          <a:ext cx="3686175" cy="3705225"/>
        </p:xfrm>
        <a:graphic>
          <a:graphicData uri="http://schemas.openxmlformats.org/presentationml/2006/ole">
            <mc:AlternateContent xmlns:mc="http://schemas.openxmlformats.org/markup-compatibility/2006">
              <mc:Choice xmlns:v="urn:schemas-microsoft-com:vml" Requires="v">
                <p:oleObj spid="_x0000_s29826" name="Visio" r:id="rId4" imgW="3697835" imgH="3708990" progId="Visio.Drawing.11">
                  <p:embed/>
                </p:oleObj>
              </mc:Choice>
              <mc:Fallback>
                <p:oleObj name="Visio" r:id="rId4" imgW="3697835" imgH="3708990" progId="Visio.Drawing.11">
                  <p:embed/>
                  <p:pic>
                    <p:nvPicPr>
                      <p:cNvPr id="0" name="Object 1"/>
                      <p:cNvPicPr>
                        <a:picLocks noChangeAspect="1" noChangeArrowheads="1"/>
                      </p:cNvPicPr>
                      <p:nvPr/>
                    </p:nvPicPr>
                    <p:blipFill>
                      <a:blip r:embed="rId5"/>
                      <a:srcRect/>
                      <a:stretch>
                        <a:fillRect/>
                      </a:stretch>
                    </p:blipFill>
                    <p:spPr bwMode="auto">
                      <a:xfrm>
                        <a:off x="2123728" y="2204864"/>
                        <a:ext cx="3686175" cy="370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571500" lvl="1">
              <a:spcBef>
                <a:spcPts val="0"/>
              </a:spcBef>
              <a:spcAft>
                <a:spcPts val="1200"/>
              </a:spcAft>
              <a:buFontTx/>
              <a:buChar char="-"/>
            </a:pPr>
            <a:r>
              <a:rPr lang="en-US" altLang="ko-KR" sz="1600" kern="0" smtClean="0"/>
              <a:t>Similar to 15.3c SC PHY header construction</a:t>
            </a:r>
          </a:p>
          <a:p>
            <a:pPr lvl="2"/>
            <a:endParaRPr lang="en-US" altLang="ko-KR" sz="1600" kern="0" smtClean="0"/>
          </a:p>
          <a:p>
            <a:pPr lvl="2"/>
            <a:endParaRPr lang="en-US" altLang="ko-KR" sz="2000" kern="0" smtClean="0"/>
          </a:p>
          <a:p>
            <a:pPr marL="835025" lvl="2" indent="-206375">
              <a:spcBef>
                <a:spcPts val="0"/>
              </a:spcBef>
              <a:spcAft>
                <a:spcPts val="1200"/>
              </a:spcAft>
            </a:pPr>
            <a:endParaRPr lang="en-US" altLang="ko-KR" sz="1600" kern="0" dirty="0"/>
          </a:p>
        </p:txBody>
      </p:sp>
    </p:spTree>
    <p:extLst>
      <p:ext uri="{BB962C8B-B14F-4D97-AF65-F5344CB8AC3E}">
        <p14:creationId xmlns:p14="http://schemas.microsoft.com/office/powerpoint/2010/main" val="3291317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PHY payload field construction</a:t>
            </a:r>
            <a:endParaRPr lang="ko-KR" altLang="en-US" dirty="0"/>
          </a:p>
        </p:txBody>
      </p:sp>
      <p:sp>
        <p:nvSpPr>
          <p:cNvPr id="3" name="내용 개체 틀 2"/>
          <p:cNvSpPr>
            <a:spLocks noGrp="1"/>
          </p:cNvSpPr>
          <p:nvPr>
            <p:ph idx="1"/>
          </p:nvPr>
        </p:nvSpPr>
        <p:spPr>
          <a:xfrm>
            <a:off x="685800" y="1690464"/>
            <a:ext cx="7772400" cy="4114800"/>
          </a:xfrm>
        </p:spPr>
        <p:txBody>
          <a:bodyPr/>
          <a:lstStyle/>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3" name="개체 12"/>
          <p:cNvGraphicFramePr>
            <a:graphicFrameLocks noChangeAspect="1"/>
          </p:cNvGraphicFramePr>
          <p:nvPr>
            <p:extLst>
              <p:ext uri="{D42A27DB-BD31-4B8C-83A1-F6EECF244321}">
                <p14:modId xmlns:p14="http://schemas.microsoft.com/office/powerpoint/2010/main" val="116446218"/>
              </p:ext>
            </p:extLst>
          </p:nvPr>
        </p:nvGraphicFramePr>
        <p:xfrm>
          <a:off x="969730" y="2492896"/>
          <a:ext cx="7204540" cy="1728192"/>
        </p:xfrm>
        <a:graphic>
          <a:graphicData uri="http://schemas.openxmlformats.org/presentationml/2006/ole">
            <mc:AlternateContent xmlns:mc="http://schemas.openxmlformats.org/markup-compatibility/2006">
              <mc:Choice xmlns:v="urn:schemas-microsoft-com:vml" Requires="v">
                <p:oleObj spid="_x0000_s30851" name="Visio" r:id="rId4" imgW="7670425" imgH="1836270" progId="Visio.Drawing.11">
                  <p:embed/>
                </p:oleObj>
              </mc:Choice>
              <mc:Fallback>
                <p:oleObj name="Visio" r:id="rId4" imgW="7670425" imgH="183627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730" y="2492896"/>
                        <a:ext cx="7204540" cy="1728192"/>
                      </a:xfrm>
                      <a:prstGeom prst="rect">
                        <a:avLst/>
                      </a:prstGeom>
                      <a:noFill/>
                    </p:spPr>
                  </p:pic>
                </p:oleObj>
              </mc:Fallback>
            </mc:AlternateContent>
          </a:graphicData>
        </a:graphic>
      </p:graphicFrame>
    </p:spTree>
    <p:extLst>
      <p:ext uri="{BB962C8B-B14F-4D97-AF65-F5344CB8AC3E}">
        <p14:creationId xmlns:p14="http://schemas.microsoft.com/office/powerpoint/2010/main" val="3876844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Scrambling</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smtClean="0"/>
              <a:t>Inherited from 15.3c: Use 12.2.2.10 Scrambling in 15.3c spec </a:t>
            </a:r>
          </a:p>
          <a:p>
            <a:pPr marL="571500" lvl="1">
              <a:spcBef>
                <a:spcPts val="0"/>
              </a:spcBef>
              <a:spcAft>
                <a:spcPts val="1200"/>
              </a:spcAft>
              <a:buFontTx/>
              <a:buChar char="-"/>
            </a:pPr>
            <a:r>
              <a:rPr lang="en-US" altLang="ko-KR" sz="1600" dirty="0"/>
              <a:t>The frames </a:t>
            </a:r>
            <a:r>
              <a:rPr lang="en-US" altLang="ko-KR" sz="1600" dirty="0" smtClean="0"/>
              <a:t>are </a:t>
            </a:r>
            <a:r>
              <a:rPr lang="en-US" altLang="ko-KR" sz="1600" dirty="0"/>
              <a:t>scrambled by modulo-2 addition of the data with the output of a PRBS </a:t>
            </a:r>
            <a:r>
              <a:rPr lang="en-US" altLang="ko-KR" sz="1600" dirty="0" smtClean="0"/>
              <a:t>generator</a:t>
            </a:r>
          </a:p>
          <a:p>
            <a:pPr marL="571500" lvl="1">
              <a:spcBef>
                <a:spcPts val="0"/>
              </a:spcBef>
              <a:spcAft>
                <a:spcPts val="1200"/>
              </a:spcAft>
              <a:buFontTx/>
              <a:buChar char="-"/>
            </a:pPr>
            <a:r>
              <a:rPr lang="en-US" altLang="ko-KR" sz="1600" dirty="0" smtClean="0"/>
              <a:t>used </a:t>
            </a:r>
            <a:r>
              <a:rPr lang="en-US" altLang="ko-KR" sz="1600" dirty="0"/>
              <a:t>for the MAC header, HCS, MAC </a:t>
            </a:r>
            <a:r>
              <a:rPr lang="en-US" altLang="ko-KR" sz="1600" dirty="0" err="1"/>
              <a:t>subheader</a:t>
            </a:r>
            <a:r>
              <a:rPr lang="en-US" altLang="ko-KR" sz="1600" dirty="0"/>
              <a:t>, HCS (for </a:t>
            </a:r>
            <a:r>
              <a:rPr lang="en-US" altLang="ko-KR" sz="1600" dirty="0" err="1"/>
              <a:t>subheader</a:t>
            </a:r>
            <a:r>
              <a:rPr lang="en-US" altLang="ko-KR" sz="1600" dirty="0"/>
              <a:t>), and </a:t>
            </a:r>
            <a:r>
              <a:rPr lang="en-US" altLang="ko-KR" sz="1600" dirty="0" smtClean="0"/>
              <a:t>MAC</a:t>
            </a:r>
          </a:p>
          <a:p>
            <a:pPr marL="571500" lvl="1">
              <a:spcBef>
                <a:spcPts val="0"/>
              </a:spcBef>
              <a:spcAft>
                <a:spcPts val="1200"/>
              </a:spcAft>
              <a:buFontTx/>
              <a:buChar char="-"/>
            </a:pPr>
            <a:r>
              <a:rPr lang="en-US" altLang="ko-KR" sz="1600" dirty="0" smtClean="0"/>
              <a:t>used </a:t>
            </a:r>
            <a:r>
              <a:rPr lang="en-US" altLang="ko-KR" sz="1600" dirty="0"/>
              <a:t>for the MAC header, HCS, MAC </a:t>
            </a:r>
            <a:r>
              <a:rPr lang="en-US" altLang="ko-KR" sz="1600" dirty="0" err="1"/>
              <a:t>subheader</a:t>
            </a:r>
            <a:r>
              <a:rPr lang="en-US" altLang="ko-KR" sz="1600" dirty="0"/>
              <a:t>, HCS (for </a:t>
            </a:r>
            <a:r>
              <a:rPr lang="en-US" altLang="ko-KR" sz="1600" dirty="0" err="1"/>
              <a:t>subheader</a:t>
            </a:r>
            <a:r>
              <a:rPr lang="en-US" altLang="ko-KR" sz="1600" dirty="0"/>
              <a:t>), and </a:t>
            </a:r>
            <a:r>
              <a:rPr lang="en-US" altLang="ko-KR" sz="1600" dirty="0" smtClean="0"/>
              <a:t>MAC frame body</a:t>
            </a:r>
          </a:p>
          <a:p>
            <a:pPr marL="571500" lvl="1">
              <a:spcBef>
                <a:spcPts val="0"/>
              </a:spcBef>
              <a:spcAft>
                <a:spcPts val="1200"/>
              </a:spcAft>
              <a:buFontTx/>
              <a:buChar char="-"/>
            </a:pPr>
            <a:r>
              <a:rPr lang="en-US" altLang="ko-KR" sz="1600" dirty="0" smtClean="0"/>
              <a:t>PHY </a:t>
            </a:r>
            <a:r>
              <a:rPr lang="en-US" altLang="ko-KR" sz="1600" dirty="0"/>
              <a:t>preamble, PHY header, and RS bits </a:t>
            </a:r>
            <a:r>
              <a:rPr lang="en-US" altLang="ko-KR" sz="1600" dirty="0" smtClean="0"/>
              <a:t>is not scrambled</a:t>
            </a:r>
            <a:endParaRPr lang="en-US" altLang="ko-KR" sz="1600" dirty="0"/>
          </a:p>
          <a:p>
            <a:r>
              <a:rPr lang="en-US" altLang="ko-KR" sz="1600" dirty="0"/>
              <a:t>The polynomial for </a:t>
            </a:r>
            <a:r>
              <a:rPr lang="en-US" altLang="ko-KR" sz="1600" dirty="0" smtClean="0"/>
              <a:t>the PRBS </a:t>
            </a:r>
            <a:r>
              <a:rPr lang="en-US" altLang="ko-KR" sz="1600" dirty="0"/>
              <a:t>generator used by the </a:t>
            </a:r>
            <a:r>
              <a:rPr lang="en-US" altLang="ko-KR" sz="1600" dirty="0" smtClean="0"/>
              <a:t>scrambler</a:t>
            </a:r>
          </a:p>
          <a:p>
            <a:pPr lvl="1"/>
            <a:r>
              <a:rPr lang="en-US" altLang="ko-KR" sz="1200" i="1" dirty="0"/>
              <a:t>g</a:t>
            </a:r>
            <a:r>
              <a:rPr lang="en-US" altLang="ko-KR" sz="1200" dirty="0"/>
              <a:t>(</a:t>
            </a:r>
            <a:r>
              <a:rPr lang="en-US" altLang="ko-KR" sz="1200" i="1" dirty="0"/>
              <a:t>D</a:t>
            </a:r>
            <a:r>
              <a:rPr lang="en-US" altLang="ko-KR" sz="1200" dirty="0"/>
              <a:t>) = 1 + </a:t>
            </a:r>
            <a:r>
              <a:rPr lang="en-US" altLang="ko-KR" sz="1200" i="1" dirty="0"/>
              <a:t>D</a:t>
            </a:r>
            <a:r>
              <a:rPr lang="en-US" altLang="ko-KR" sz="1200" baseline="30000" dirty="0"/>
              <a:t>14</a:t>
            </a:r>
            <a:r>
              <a:rPr lang="en-US" altLang="ko-KR" sz="1200" dirty="0"/>
              <a:t> + </a:t>
            </a:r>
            <a:r>
              <a:rPr lang="en-US" altLang="ko-KR" sz="1200" i="1" dirty="0"/>
              <a:t>D</a:t>
            </a:r>
            <a:r>
              <a:rPr lang="en-US" altLang="ko-KR" sz="1200" baseline="30000" dirty="0"/>
              <a:t>15</a:t>
            </a:r>
            <a:endParaRPr lang="ko-KR" altLang="ko-KR" sz="1200" dirty="0"/>
          </a:p>
          <a:p>
            <a:pPr marL="457200" lvl="1" indent="0">
              <a:buNone/>
            </a:pPr>
            <a:r>
              <a:rPr lang="en-US" altLang="ko-KR" sz="1200" dirty="0"/>
              <a:t>where </a:t>
            </a:r>
            <a:r>
              <a:rPr lang="en-US" altLang="ko-KR" sz="1200" i="1" dirty="0"/>
              <a:t>D </a:t>
            </a:r>
            <a:r>
              <a:rPr lang="en-US" altLang="ko-KR" sz="1200" dirty="0"/>
              <a:t>is a single bit delay element</a:t>
            </a:r>
            <a:endParaRPr lang="en-US" altLang="ko-KR" sz="1200" dirty="0" smtClean="0"/>
          </a:p>
          <a:p>
            <a:r>
              <a:rPr lang="en-US" altLang="ko-KR" sz="1600" dirty="0"/>
              <a:t>corresponding PRBS, is generated as </a:t>
            </a:r>
            <a:r>
              <a:rPr lang="en-US" altLang="ko-KR" sz="1600" dirty="0" smtClean="0"/>
              <a:t>follows:</a:t>
            </a:r>
          </a:p>
          <a:p>
            <a:pPr lvl="3"/>
            <a:r>
              <a:rPr lang="en-US" altLang="ko-KR" sz="1200" i="1" dirty="0" err="1" smtClean="0"/>
              <a:t>Xn</a:t>
            </a:r>
            <a:r>
              <a:rPr lang="en-US" altLang="ko-KR" sz="1200" i="1" dirty="0" smtClean="0"/>
              <a:t> </a:t>
            </a:r>
            <a:r>
              <a:rPr lang="en-US" altLang="ko-KR" sz="1200" dirty="0"/>
              <a:t>= </a:t>
            </a:r>
            <a:r>
              <a:rPr lang="en-US" altLang="ko-KR" sz="1200" dirty="0" err="1" smtClean="0"/>
              <a:t>X</a:t>
            </a:r>
            <a:r>
              <a:rPr lang="en-US" altLang="ko-KR" sz="1200" i="1" dirty="0" err="1" smtClean="0"/>
              <a:t>n</a:t>
            </a:r>
            <a:r>
              <a:rPr lang="en-US" altLang="ko-KR" sz="1200" i="1" dirty="0" smtClean="0"/>
              <a:t> </a:t>
            </a:r>
            <a:r>
              <a:rPr lang="en-US" altLang="ko-KR" sz="1200" dirty="0"/>
              <a:t>– 14 ⊕ </a:t>
            </a:r>
            <a:r>
              <a:rPr lang="en-US" altLang="ko-KR" sz="1200" dirty="0" err="1" smtClean="0"/>
              <a:t>X</a:t>
            </a:r>
            <a:r>
              <a:rPr lang="en-US" altLang="ko-KR" sz="1200" i="1" dirty="0" err="1" smtClean="0"/>
              <a:t>n</a:t>
            </a:r>
            <a:r>
              <a:rPr lang="en-US" altLang="ko-KR" sz="1200" i="1" dirty="0" smtClean="0"/>
              <a:t> </a:t>
            </a:r>
            <a:r>
              <a:rPr lang="en-US" altLang="ko-KR" sz="1200" dirty="0"/>
              <a:t>– 15, </a:t>
            </a:r>
            <a:r>
              <a:rPr lang="en-US" altLang="ko-KR" sz="1200" i="1" dirty="0"/>
              <a:t>n </a:t>
            </a:r>
            <a:r>
              <a:rPr lang="en-US" altLang="ko-KR" sz="1200" dirty="0"/>
              <a:t>= 0, 1, 2, </a:t>
            </a:r>
            <a:r>
              <a:rPr lang="en-US" altLang="ko-KR" sz="1200" dirty="0" smtClean="0"/>
              <a:t>...</a:t>
            </a:r>
            <a:endParaRPr lang="ko-KR" altLang="ko-KR" sz="1200" dirty="0"/>
          </a:p>
          <a:p>
            <a:pPr lvl="3"/>
            <a:r>
              <a:rPr lang="en-US" altLang="ko-KR" sz="1200" dirty="0" err="1" smtClean="0"/>
              <a:t>Init</a:t>
            </a:r>
            <a:r>
              <a:rPr lang="en-US" altLang="ko-KR" sz="1200" dirty="0" smtClean="0"/>
              <a:t> sequence:  </a:t>
            </a:r>
          </a:p>
          <a:p>
            <a:r>
              <a:rPr lang="en-US" altLang="ko-KR" sz="1400" dirty="0" smtClean="0"/>
              <a:t>Scrambled data bits Sn: </a:t>
            </a:r>
            <a:r>
              <a:rPr lang="en-US" altLang="ko-KR" sz="1400" i="1" dirty="0"/>
              <a:t>S</a:t>
            </a:r>
            <a:r>
              <a:rPr lang="en-US" altLang="ko-KR" sz="1400" i="1" dirty="0" smtClean="0"/>
              <a:t>n </a:t>
            </a:r>
            <a:r>
              <a:rPr lang="en-US" altLang="ko-KR" sz="1400" dirty="0"/>
              <a:t>= </a:t>
            </a:r>
            <a:r>
              <a:rPr lang="en-US" altLang="ko-KR" sz="1400" dirty="0" err="1" smtClean="0"/>
              <a:t>b</a:t>
            </a:r>
            <a:r>
              <a:rPr lang="en-US" altLang="ko-KR" sz="1400" i="1" dirty="0" err="1" smtClean="0"/>
              <a:t>n</a:t>
            </a:r>
            <a:r>
              <a:rPr lang="en-US" altLang="ko-KR" sz="1400" i="1" dirty="0" smtClean="0"/>
              <a:t> </a:t>
            </a:r>
            <a:r>
              <a:rPr lang="en-US" altLang="ko-KR" sz="1400" dirty="0"/>
              <a:t>⊕ </a:t>
            </a:r>
            <a:r>
              <a:rPr lang="en-US" altLang="ko-KR" sz="1400" dirty="0" err="1" smtClean="0"/>
              <a:t>X</a:t>
            </a:r>
            <a:r>
              <a:rPr lang="en-US" altLang="ko-KR" sz="1400" i="1" dirty="0" err="1" smtClean="0"/>
              <a:t>n</a:t>
            </a:r>
            <a:r>
              <a:rPr lang="en-US" altLang="ko-KR" sz="1400" i="1" dirty="0" smtClean="0"/>
              <a:t> (</a:t>
            </a:r>
            <a:r>
              <a:rPr lang="en-US" altLang="ko-KR" sz="1400" i="1" dirty="0" err="1" smtClean="0"/>
              <a:t>bn</a:t>
            </a:r>
            <a:r>
              <a:rPr lang="en-US" altLang="ko-KR" sz="1400" i="1" dirty="0" smtClean="0"/>
              <a:t>: unscrambled data bits)</a:t>
            </a:r>
            <a:endParaRPr lang="ko-KR" altLang="ko-KR" sz="1400" dirty="0"/>
          </a:p>
          <a:p>
            <a:endParaRPr lang="en-US" altLang="ko-KR" sz="1400" dirty="0"/>
          </a:p>
          <a:p>
            <a:pPr lvl="3"/>
            <a:endParaRPr lang="en-US" altLang="ko-KR" sz="12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745761"/>
            <a:ext cx="3810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216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Forward Error Correction</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smtClean="0"/>
                  <a:t>Use </a:t>
                </a:r>
                <a:r>
                  <a:rPr lang="en-US" altLang="ko-KR" sz="1600" dirty="0"/>
                  <a:t>Reed-Solomon block codes in GF(2</a:t>
                </a:r>
                <a:r>
                  <a:rPr lang="en-US" altLang="ko-KR" sz="1600" baseline="30000" dirty="0"/>
                  <a:t>8</a:t>
                </a:r>
                <a:r>
                  <a:rPr lang="en-US" altLang="ko-KR" sz="1600" dirty="0" smtClean="0"/>
                  <a:t>), RS (255, 239)</a:t>
                </a:r>
              </a:p>
              <a:p>
                <a:pPr marL="571500" lvl="1">
                  <a:spcBef>
                    <a:spcPts val="0"/>
                  </a:spcBef>
                  <a:spcAft>
                    <a:spcPts val="1200"/>
                  </a:spcAft>
                  <a:buFontTx/>
                  <a:buChar char="-"/>
                </a:pPr>
                <a:r>
                  <a:rPr lang="en-US" altLang="ko-KR" sz="1600" dirty="0" smtClean="0"/>
                  <a:t>Use RS code as described in 12.2.2.6.1 of 15.3c spec</a:t>
                </a:r>
              </a:p>
              <a:p>
                <a:pPr marL="571500" lvl="1">
                  <a:spcBef>
                    <a:spcPts val="0"/>
                  </a:spcBef>
                  <a:spcAft>
                    <a:spcPts val="1200"/>
                  </a:spcAft>
                  <a:buFontTx/>
                  <a:buChar char="-"/>
                </a:pPr>
                <a:r>
                  <a:rPr lang="en-US" altLang="ko-KR" sz="1600" dirty="0"/>
                  <a:t>generator </a:t>
                </a:r>
                <a:r>
                  <a:rPr lang="en-US" altLang="ko-KR" sz="1600" dirty="0" smtClean="0"/>
                  <a:t>polynomial: </a:t>
                </a:r>
              </a:p>
              <a:p>
                <a:pPr lvl="2"/>
                <a:endParaRPr lang="en-US" altLang="ko-KR" sz="1600" dirty="0" smtClean="0"/>
              </a:p>
              <a:p>
                <a:pPr lvl="2"/>
                <a:r>
                  <a:rPr lang="en-US" altLang="ko-KR" sz="1200" dirty="0"/>
                  <a:t>α = </a:t>
                </a:r>
                <a:r>
                  <a:rPr lang="en-US" altLang="ko-KR" sz="1200" dirty="0" smtClean="0"/>
                  <a:t>0x02 is a root of the binary </a:t>
                </a:r>
                <a:r>
                  <a:rPr lang="en-US" altLang="ko-KR" sz="1200" dirty="0"/>
                  <a:t>primitive polynomial p(x)=</a:t>
                </a:r>
                <a:r>
                  <a:rPr lang="en-US" altLang="ko-KR" sz="1200" dirty="0" smtClean="0"/>
                  <a:t>1+x</a:t>
                </a:r>
                <a:r>
                  <a:rPr lang="en-US" altLang="ko-KR" sz="1200" baseline="30000" dirty="0" smtClean="0"/>
                  <a:t>2</a:t>
                </a:r>
                <a:r>
                  <a:rPr lang="en-US" altLang="ko-KR" sz="1200" dirty="0" smtClean="0"/>
                  <a:t>+x</a:t>
                </a:r>
                <a:r>
                  <a:rPr lang="en-US" altLang="ko-KR" sz="1200" baseline="30000" dirty="0" smtClean="0"/>
                  <a:t>3</a:t>
                </a:r>
                <a:r>
                  <a:rPr lang="en-US" altLang="ko-KR" sz="1200" dirty="0" smtClean="0"/>
                  <a:t>+x</a:t>
                </a:r>
                <a:r>
                  <a:rPr lang="en-US" altLang="ko-KR" sz="1200" baseline="30000" dirty="0" smtClean="0"/>
                  <a:t>4</a:t>
                </a:r>
                <a:r>
                  <a:rPr lang="en-US" altLang="ko-KR" sz="1200" dirty="0" smtClean="0"/>
                  <a:t>+x</a:t>
                </a:r>
                <a:r>
                  <a:rPr lang="en-US" altLang="ko-KR" sz="1200" baseline="30000" dirty="0" smtClean="0"/>
                  <a:t>8</a:t>
                </a:r>
              </a:p>
              <a:p>
                <a:pPr lvl="2"/>
                <a:r>
                  <a:rPr lang="en-US" altLang="ko-KR" sz="1200" dirty="0" smtClean="0"/>
                  <a:t>Element M </a:t>
                </a:r>
                <a:r>
                  <a:rPr lang="en-US" altLang="ko-KR" sz="1200" dirty="0"/>
                  <a:t>= b</a:t>
                </a:r>
                <a:r>
                  <a:rPr lang="en-US" altLang="ko-KR" sz="1200" baseline="-25000" dirty="0"/>
                  <a:t>7</a:t>
                </a:r>
                <a:r>
                  <a:rPr lang="en-US" altLang="ko-KR" sz="1200" dirty="0"/>
                  <a:t>x</a:t>
                </a:r>
                <a:r>
                  <a:rPr lang="en-US" altLang="ko-KR" sz="1200" baseline="30000" dirty="0"/>
                  <a:t>7</a:t>
                </a:r>
                <a:r>
                  <a:rPr lang="en-US" altLang="ko-KR" sz="1200" dirty="0"/>
                  <a:t> + b</a:t>
                </a:r>
                <a:r>
                  <a:rPr lang="en-US" altLang="ko-KR" sz="1200" baseline="-25000" dirty="0"/>
                  <a:t>6</a:t>
                </a:r>
                <a:r>
                  <a:rPr lang="en-US" altLang="ko-KR" sz="1200" dirty="0"/>
                  <a:t>x</a:t>
                </a:r>
                <a:r>
                  <a:rPr lang="en-US" altLang="ko-KR" sz="1200" baseline="30000" dirty="0"/>
                  <a:t>6</a:t>
                </a:r>
                <a:r>
                  <a:rPr lang="en-US" altLang="ko-KR" sz="1200" dirty="0"/>
                  <a:t> + b</a:t>
                </a:r>
                <a:r>
                  <a:rPr lang="en-US" altLang="ko-KR" sz="1200" baseline="-25000" dirty="0"/>
                  <a:t>5</a:t>
                </a:r>
                <a:r>
                  <a:rPr lang="en-US" altLang="ko-KR" sz="1200" dirty="0"/>
                  <a:t>x</a:t>
                </a:r>
                <a:r>
                  <a:rPr lang="en-US" altLang="ko-KR" sz="1200" baseline="30000" dirty="0"/>
                  <a:t>5</a:t>
                </a:r>
                <a:r>
                  <a:rPr lang="en-US" altLang="ko-KR" sz="1200" dirty="0"/>
                  <a:t> + b</a:t>
                </a:r>
                <a:r>
                  <a:rPr lang="en-US" altLang="ko-KR" sz="1200" baseline="-25000" dirty="0"/>
                  <a:t>4</a:t>
                </a:r>
                <a:r>
                  <a:rPr lang="en-US" altLang="ko-KR" sz="1200" dirty="0"/>
                  <a:t>x</a:t>
                </a:r>
                <a:r>
                  <a:rPr lang="en-US" altLang="ko-KR" sz="1200" baseline="30000" dirty="0"/>
                  <a:t>4</a:t>
                </a:r>
                <a:r>
                  <a:rPr lang="en-US" altLang="ko-KR" sz="1200" dirty="0"/>
                  <a:t> + b</a:t>
                </a:r>
                <a:r>
                  <a:rPr lang="en-US" altLang="ko-KR" sz="1200" baseline="-25000" dirty="0"/>
                  <a:t>3</a:t>
                </a:r>
                <a:r>
                  <a:rPr lang="en-US" altLang="ko-KR" sz="1200" dirty="0"/>
                  <a:t>x</a:t>
                </a:r>
                <a:r>
                  <a:rPr lang="en-US" altLang="ko-KR" sz="1200" baseline="30000" dirty="0"/>
                  <a:t>3</a:t>
                </a:r>
                <a:r>
                  <a:rPr lang="en-US" altLang="ko-KR" sz="1200" dirty="0"/>
                  <a:t> + b</a:t>
                </a:r>
                <a:r>
                  <a:rPr lang="en-US" altLang="ko-KR" sz="1200" baseline="-25000" dirty="0"/>
                  <a:t>2</a:t>
                </a:r>
                <a:r>
                  <a:rPr lang="en-US" altLang="ko-KR" sz="1200" dirty="0"/>
                  <a:t>x</a:t>
                </a:r>
                <a:r>
                  <a:rPr lang="en-US" altLang="ko-KR" sz="1200" baseline="30000" dirty="0"/>
                  <a:t>2</a:t>
                </a:r>
                <a:r>
                  <a:rPr lang="en-US" altLang="ko-KR" sz="1200" dirty="0"/>
                  <a:t> + b</a:t>
                </a:r>
                <a:r>
                  <a:rPr lang="en-US" altLang="ko-KR" sz="1200" baseline="-25000" dirty="0"/>
                  <a:t>1</a:t>
                </a:r>
                <a:r>
                  <a:rPr lang="en-US" altLang="ko-KR" sz="1200" dirty="0"/>
                  <a:t>x</a:t>
                </a:r>
                <a:r>
                  <a:rPr lang="en-US" altLang="ko-KR" sz="1200" baseline="30000" dirty="0"/>
                  <a:t>1</a:t>
                </a:r>
                <a:r>
                  <a:rPr lang="en-US" altLang="ko-KR" sz="1200" dirty="0"/>
                  <a:t> + b</a:t>
                </a:r>
                <a:r>
                  <a:rPr lang="en-US" altLang="ko-KR" sz="1200" baseline="-25000" dirty="0"/>
                  <a:t>0</a:t>
                </a:r>
                <a:r>
                  <a:rPr lang="en-US" altLang="ko-KR" sz="1200" dirty="0" smtClean="0"/>
                  <a:t>, </a:t>
                </a:r>
                <a:r>
                  <a:rPr lang="en-US" altLang="ko-KR" sz="1200" dirty="0"/>
                  <a:t>has the binary representation b</a:t>
                </a:r>
                <a:r>
                  <a:rPr lang="en-US" altLang="ko-KR" sz="1200" baseline="-25000" dirty="0"/>
                  <a:t>7</a:t>
                </a:r>
                <a:r>
                  <a:rPr lang="en-US" altLang="ko-KR" sz="1200" dirty="0"/>
                  <a:t>b</a:t>
                </a:r>
                <a:r>
                  <a:rPr lang="en-US" altLang="ko-KR" sz="1200" baseline="-25000" dirty="0"/>
                  <a:t>6</a:t>
                </a:r>
                <a:r>
                  <a:rPr lang="en-US" altLang="ko-KR" sz="1200" dirty="0"/>
                  <a:t>b</a:t>
                </a:r>
                <a:r>
                  <a:rPr lang="en-US" altLang="ko-KR" sz="1200" baseline="-25000" dirty="0"/>
                  <a:t>5</a:t>
                </a:r>
                <a:r>
                  <a:rPr lang="en-US" altLang="ko-KR" sz="1200" dirty="0"/>
                  <a:t>b</a:t>
                </a:r>
                <a:r>
                  <a:rPr lang="en-US" altLang="ko-KR" sz="1200" baseline="-25000" dirty="0"/>
                  <a:t>4</a:t>
                </a:r>
                <a:r>
                  <a:rPr lang="en-US" altLang="ko-KR" sz="1200" dirty="0"/>
                  <a:t>b</a:t>
                </a:r>
                <a:r>
                  <a:rPr lang="en-US" altLang="ko-KR" sz="1200" baseline="-25000" dirty="0"/>
                  <a:t>3</a:t>
                </a:r>
                <a:r>
                  <a:rPr lang="en-US" altLang="ko-KR" sz="1200" dirty="0"/>
                  <a:t>b</a:t>
                </a:r>
                <a:r>
                  <a:rPr lang="en-US" altLang="ko-KR" sz="1200" baseline="-25000" dirty="0"/>
                  <a:t>2</a:t>
                </a:r>
                <a:r>
                  <a:rPr lang="en-US" altLang="ko-KR" sz="1200" dirty="0"/>
                  <a:t>b</a:t>
                </a:r>
                <a:r>
                  <a:rPr lang="en-US" altLang="ko-KR" sz="1200" baseline="-25000" dirty="0"/>
                  <a:t>1</a:t>
                </a:r>
                <a:r>
                  <a:rPr lang="en-US" altLang="ko-KR" sz="1200" dirty="0"/>
                  <a:t>b</a:t>
                </a:r>
                <a:r>
                  <a:rPr lang="en-US" altLang="ko-KR" sz="1200" baseline="-25000" dirty="0"/>
                  <a:t>0</a:t>
                </a:r>
                <a:r>
                  <a:rPr lang="en-US" altLang="ko-KR" sz="1200" dirty="0" smtClean="0"/>
                  <a:t>, where </a:t>
                </a:r>
                <a:r>
                  <a:rPr lang="en-US" altLang="ko-KR" sz="1200" dirty="0"/>
                  <a:t>b</a:t>
                </a:r>
                <a:r>
                  <a:rPr lang="en-US" altLang="ko-KR" sz="1200" baseline="-25000" dirty="0"/>
                  <a:t>7</a:t>
                </a:r>
                <a:r>
                  <a:rPr lang="en-US" altLang="ko-KR" sz="1200" dirty="0" smtClean="0"/>
                  <a:t> </a:t>
                </a:r>
                <a:r>
                  <a:rPr lang="en-US" altLang="ko-KR" sz="1200" dirty="0"/>
                  <a:t>is the </a:t>
                </a:r>
                <a:r>
                  <a:rPr lang="en-US" altLang="ko-KR" sz="1200" dirty="0" err="1"/>
                  <a:t>msb</a:t>
                </a:r>
                <a:r>
                  <a:rPr lang="en-US" altLang="ko-KR" sz="1200" dirty="0"/>
                  <a:t> and b</a:t>
                </a:r>
                <a:r>
                  <a:rPr lang="en-US" altLang="ko-KR" sz="1200" baseline="-25000" dirty="0"/>
                  <a:t>0</a:t>
                </a:r>
                <a:r>
                  <a:rPr lang="en-US" altLang="ko-KR" sz="1200" dirty="0" smtClean="0"/>
                  <a:t> </a:t>
                </a:r>
                <a:r>
                  <a:rPr lang="en-US" altLang="ko-KR" sz="1200" dirty="0"/>
                  <a:t>is the </a:t>
                </a:r>
                <a:r>
                  <a:rPr lang="en-US" altLang="ko-KR" sz="1200" dirty="0" err="1" smtClean="0"/>
                  <a:t>lsb</a:t>
                </a:r>
                <a:endParaRPr lang="en-US" altLang="ko-KR" sz="1200" dirty="0"/>
              </a:p>
              <a:p>
                <a:pPr lvl="2"/>
                <a:endParaRPr lang="en-US" altLang="ko-KR" sz="1200" baseline="30000" dirty="0" smtClean="0"/>
              </a:p>
              <a:p>
                <a:pPr lvl="1"/>
                <a:r>
                  <a:rPr lang="en-US" altLang="ko-KR" sz="1400" dirty="0"/>
                  <a:t>The mapping of the information octets </a:t>
                </a:r>
                <a:r>
                  <a:rPr lang="en-US" altLang="ko-KR" sz="1400" b="1" i="1" dirty="0"/>
                  <a:t>m </a:t>
                </a:r>
                <a:r>
                  <a:rPr lang="en-US" altLang="ko-KR" sz="1400" dirty="0"/>
                  <a:t>= (</a:t>
                </a:r>
                <a:r>
                  <a:rPr lang="en-US" altLang="ko-KR" sz="1400" dirty="0" smtClean="0"/>
                  <a:t>m</a:t>
                </a:r>
                <a:r>
                  <a:rPr lang="en-US" altLang="ko-KR" sz="1400" baseline="-25000" dirty="0" smtClean="0"/>
                  <a:t>238</a:t>
                </a:r>
                <a:r>
                  <a:rPr lang="en-US" altLang="ko-KR" sz="1400" dirty="0" smtClean="0"/>
                  <a:t>, m</a:t>
                </a:r>
                <a:r>
                  <a:rPr lang="en-US" altLang="ko-KR" sz="1400" baseline="-25000" dirty="0" smtClean="0"/>
                  <a:t>237</a:t>
                </a:r>
                <a:r>
                  <a:rPr lang="en-US" altLang="ko-KR" sz="1400" dirty="0" smtClean="0"/>
                  <a:t>, </a:t>
                </a:r>
                <a:r>
                  <a:rPr lang="en-US" altLang="ko-KR" sz="1400" dirty="0"/>
                  <a:t>…, m</a:t>
                </a:r>
                <a:r>
                  <a:rPr lang="en-US" altLang="ko-KR" sz="1400" baseline="-25000" dirty="0"/>
                  <a:t>0</a:t>
                </a:r>
                <a:r>
                  <a:rPr lang="en-US" altLang="ko-KR" sz="1400" dirty="0"/>
                  <a:t>)</a:t>
                </a:r>
                <a:r>
                  <a:rPr lang="en-US" altLang="ko-KR" sz="1400" dirty="0" smtClean="0"/>
                  <a:t> </a:t>
                </a:r>
                <a:r>
                  <a:rPr lang="en-US" altLang="ko-KR" sz="1400" dirty="0"/>
                  <a:t>to </a:t>
                </a:r>
                <a:r>
                  <a:rPr lang="en-US" altLang="ko-KR" sz="1400" dirty="0" err="1"/>
                  <a:t>codeword</a:t>
                </a:r>
                <a:r>
                  <a:rPr lang="en-US" altLang="ko-KR" sz="1400" dirty="0"/>
                  <a:t> octets </a:t>
                </a:r>
                <a:r>
                  <a:rPr lang="en-US" altLang="ko-KR" sz="1400" b="1" i="1" dirty="0"/>
                  <a:t>c </a:t>
                </a:r>
                <a:r>
                  <a:rPr lang="en-US" altLang="ko-KR" sz="1400" dirty="0"/>
                  <a:t>= (m</a:t>
                </a:r>
                <a:r>
                  <a:rPr lang="en-US" altLang="ko-KR" sz="1400" baseline="-25000" dirty="0"/>
                  <a:t>238</a:t>
                </a:r>
                <a:r>
                  <a:rPr lang="en-US" altLang="ko-KR" sz="1400" dirty="0"/>
                  <a:t>, m</a:t>
                </a:r>
                <a:r>
                  <a:rPr lang="en-US" altLang="ko-KR" sz="1400" baseline="-25000" dirty="0"/>
                  <a:t>237</a:t>
                </a:r>
                <a:r>
                  <a:rPr lang="en-US" altLang="ko-KR" sz="1400" dirty="0"/>
                  <a:t>, …, </a:t>
                </a:r>
                <a:r>
                  <a:rPr lang="en-US" altLang="ko-KR" sz="1400" dirty="0" smtClean="0"/>
                  <a:t>m</a:t>
                </a:r>
                <a:r>
                  <a:rPr lang="en-US" altLang="ko-KR" sz="1400" baseline="-25000" dirty="0" smtClean="0"/>
                  <a:t>0,</a:t>
                </a:r>
                <a:r>
                  <a:rPr lang="en-US" altLang="ko-KR" sz="1400" dirty="0" smtClean="0"/>
                  <a:t> </a:t>
                </a:r>
                <a:r>
                  <a:rPr lang="en-US" altLang="ko-KR" sz="1400" dirty="0"/>
                  <a:t>r</a:t>
                </a:r>
                <a:r>
                  <a:rPr lang="en-US" altLang="ko-KR" sz="1400" baseline="-25000" dirty="0"/>
                  <a:t>15</a:t>
                </a:r>
                <a:r>
                  <a:rPr lang="en-US" altLang="ko-KR" sz="1400" dirty="0"/>
                  <a:t>, r</a:t>
                </a:r>
                <a:r>
                  <a:rPr lang="en-US" altLang="ko-KR" sz="1400" baseline="-25000" dirty="0"/>
                  <a:t>14</a:t>
                </a:r>
                <a:r>
                  <a:rPr lang="en-US" altLang="ko-KR" sz="1400" dirty="0"/>
                  <a:t>, …, r</a:t>
                </a:r>
                <a:r>
                  <a:rPr lang="en-US" altLang="ko-KR" sz="1400" baseline="-25000" dirty="0"/>
                  <a:t>0</a:t>
                </a:r>
                <a:r>
                  <a:rPr lang="en-US" altLang="ko-KR" sz="1400" dirty="0"/>
                  <a:t>) </a:t>
                </a:r>
                <a:r>
                  <a:rPr lang="en-US" altLang="ko-KR" sz="1400" dirty="0" smtClean="0"/>
                  <a:t>is </a:t>
                </a:r>
                <a:r>
                  <a:rPr lang="en-US" altLang="ko-KR" sz="1400" dirty="0"/>
                  <a:t>achieved by computing the remainder polynomial </a:t>
                </a:r>
                <a:r>
                  <a:rPr lang="en-US" altLang="ko-KR" sz="1400" i="1" dirty="0"/>
                  <a:t>r(x</a:t>
                </a:r>
                <a:r>
                  <a:rPr lang="en-US" altLang="ko-KR" sz="1400" i="1" dirty="0" smtClean="0"/>
                  <a:t>):</a:t>
                </a:r>
              </a:p>
              <a:p>
                <a:pPr lvl="1"/>
                <a:endParaRPr lang="en-US" altLang="ko-KR" sz="1400" i="1" dirty="0"/>
              </a:p>
              <a:p>
                <a:pPr lvl="1"/>
                <a:endParaRPr lang="en-US" altLang="ko-KR" sz="1400" i="1" dirty="0" smtClean="0"/>
              </a:p>
              <a:p>
                <a:pPr marL="457200" lvl="1" indent="0">
                  <a:buNone/>
                </a:pPr>
                <a:r>
                  <a:rPr lang="en-US" altLang="ko-KR" sz="1400" i="1" dirty="0"/>
                  <a:t> </a:t>
                </a:r>
                <a:r>
                  <a:rPr lang="en-US" altLang="ko-KR" sz="1400" i="1" dirty="0" smtClean="0"/>
                  <a:t>    </a:t>
                </a:r>
              </a:p>
              <a:p>
                <a:pPr marL="457200" lvl="1" indent="0">
                  <a:buNone/>
                </a:pPr>
                <a:r>
                  <a:rPr lang="en-US" altLang="ko-KR" sz="1400" i="1" dirty="0"/>
                  <a:t> </a:t>
                </a:r>
                <a:r>
                  <a:rPr lang="en-US" altLang="ko-KR" sz="1400" dirty="0"/>
                  <a:t>where </a:t>
                </a:r>
                <a:r>
                  <a:rPr lang="en-US" altLang="ko-KR" sz="1400" i="1" dirty="0"/>
                  <a:t>m</a:t>
                </a:r>
                <a:r>
                  <a:rPr lang="en-US" altLang="ko-KR" sz="1400" dirty="0"/>
                  <a:t>(</a:t>
                </a:r>
                <a:r>
                  <a:rPr lang="en-US" altLang="ko-KR" sz="1400" i="1" dirty="0"/>
                  <a:t>x</a:t>
                </a:r>
                <a:r>
                  <a:rPr lang="en-US" altLang="ko-KR" sz="1400" dirty="0"/>
                  <a:t>) is the information </a:t>
                </a:r>
                <a:r>
                  <a:rPr lang="en-US" altLang="ko-KR" sz="1400" dirty="0" smtClean="0"/>
                  <a:t>polynomial </a:t>
                </a:r>
                <a14:m>
                  <m:oMath xmlns:m="http://schemas.openxmlformats.org/officeDocument/2006/math">
                    <m:r>
                      <m:rPr>
                        <m:sty m:val="p"/>
                      </m:rPr>
                      <a:rPr lang="en-US" altLang="ko-KR" sz="1400">
                        <a:latin typeface="Cambria Math"/>
                      </a:rPr>
                      <m:t>m</m:t>
                    </m:r>
                    <m:d>
                      <m:dPr>
                        <m:ctrlPr>
                          <a:rPr lang="ko-KR" altLang="ko-KR" sz="1400" i="1">
                            <a:latin typeface="Cambria Math"/>
                          </a:rPr>
                        </m:ctrlPr>
                      </m:dPr>
                      <m:e>
                        <m:r>
                          <m:rPr>
                            <m:sty m:val="p"/>
                          </m:rPr>
                          <a:rPr lang="en-US" altLang="ko-KR" sz="1400">
                            <a:latin typeface="Cambria Math"/>
                          </a:rPr>
                          <m:t>x</m:t>
                        </m:r>
                      </m:e>
                    </m:d>
                    <m:r>
                      <a:rPr lang="en-US" altLang="ko-KR" sz="1400">
                        <a:latin typeface="Cambria Math"/>
                      </a:rPr>
                      <m:t>=</m:t>
                    </m:r>
                    <m:nary>
                      <m:naryPr>
                        <m:chr m:val="∑"/>
                        <m:limLoc m:val="undOvr"/>
                        <m:ctrlPr>
                          <a:rPr lang="ko-KR" altLang="ko-KR" sz="1400" i="1">
                            <a:latin typeface="Cambria Math"/>
                          </a:rPr>
                        </m:ctrlPr>
                      </m:naryPr>
                      <m:sub>
                        <m:r>
                          <a:rPr lang="en-US" altLang="ko-KR" sz="1400" i="1">
                            <a:latin typeface="Cambria Math"/>
                          </a:rPr>
                          <m:t>𝑘</m:t>
                        </m:r>
                        <m:r>
                          <a:rPr lang="en-US" altLang="ko-KR" sz="1400" i="1">
                            <a:latin typeface="Cambria Math"/>
                          </a:rPr>
                          <m:t>=0</m:t>
                        </m:r>
                      </m:sub>
                      <m:sup>
                        <m:r>
                          <a:rPr lang="en-US" altLang="ko-KR" sz="1400" i="1">
                            <a:latin typeface="Cambria Math"/>
                          </a:rPr>
                          <m:t>23</m:t>
                        </m:r>
                        <m:r>
                          <a:rPr lang="en-US" altLang="ko-KR" sz="1400" b="0" i="1" smtClean="0">
                            <a:latin typeface="Cambria Math"/>
                          </a:rPr>
                          <m:t>8</m:t>
                        </m:r>
                      </m:sup>
                      <m:e>
                        <m:sSub>
                          <m:sSubPr>
                            <m:ctrlPr>
                              <a:rPr lang="ko-KR" altLang="ko-KR" sz="1400" i="1">
                                <a:latin typeface="Cambria Math"/>
                              </a:rPr>
                            </m:ctrlPr>
                          </m:sSubPr>
                          <m:e>
                            <m:r>
                              <a:rPr lang="en-US" altLang="ko-KR" sz="1400" i="1">
                                <a:latin typeface="Cambria Math"/>
                              </a:rPr>
                              <m:t>𝑚</m:t>
                            </m:r>
                          </m:e>
                          <m:sub>
                            <m:r>
                              <a:rPr lang="en-US" altLang="ko-KR" sz="1400" i="1">
                                <a:latin typeface="Cambria Math"/>
                              </a:rPr>
                              <m:t>𝑘</m:t>
                            </m:r>
                          </m:sub>
                        </m:sSub>
                        <m:sSup>
                          <m:sSupPr>
                            <m:ctrlPr>
                              <a:rPr lang="ko-KR" altLang="ko-KR" sz="1400" i="1">
                                <a:latin typeface="Cambria Math"/>
                              </a:rPr>
                            </m:ctrlPr>
                          </m:sSupPr>
                          <m:e>
                            <m:r>
                              <a:rPr lang="en-US" altLang="ko-KR" sz="1400" i="1">
                                <a:latin typeface="Cambria Math"/>
                              </a:rPr>
                              <m:t>𝑥</m:t>
                            </m:r>
                          </m:e>
                          <m:sup>
                            <m:r>
                              <a:rPr lang="en-US" altLang="ko-KR" sz="1400" i="1">
                                <a:latin typeface="Cambria Math"/>
                              </a:rPr>
                              <m:t>𝑘</m:t>
                            </m:r>
                          </m:sup>
                        </m:sSup>
                      </m:e>
                    </m:nary>
                  </m:oMath>
                </a14:m>
                <a:endParaRPr lang="en-US" altLang="ko-KR" sz="1400" dirty="0" smtClean="0"/>
              </a:p>
              <a:p>
                <a:pPr marL="457200" lvl="1" indent="0">
                  <a:buNone/>
                </a:pPr>
                <a:endParaRPr lang="en-US" altLang="ko-KR" sz="1400" dirty="0"/>
              </a:p>
              <a:p>
                <a:pPr marL="457200" lvl="1" indent="0">
                  <a:buNone/>
                </a:pPr>
                <a:r>
                  <a:rPr lang="en-US" altLang="ko-KR" sz="1400" dirty="0"/>
                  <a:t>and </a:t>
                </a:r>
                <a:r>
                  <a:rPr lang="en-US" altLang="ko-KR" sz="1400" dirty="0" err="1"/>
                  <a:t>r</a:t>
                </a:r>
                <a:r>
                  <a:rPr lang="en-US" altLang="ko-KR" sz="1400" baseline="-25000" dirty="0" err="1"/>
                  <a:t>k</a:t>
                </a:r>
                <a:r>
                  <a:rPr lang="en-US" altLang="ko-KR" sz="1400" dirty="0"/>
                  <a:t> (k = 0, …, 15), </a:t>
                </a:r>
                <a:r>
                  <a:rPr lang="en-US" altLang="ko-KR" sz="1400" dirty="0" err="1"/>
                  <a:t>m</a:t>
                </a:r>
                <a:r>
                  <a:rPr lang="en-US" altLang="ko-KR" sz="1400" baseline="-25000" dirty="0" err="1"/>
                  <a:t>k</a:t>
                </a:r>
                <a:r>
                  <a:rPr lang="en-US" altLang="ko-KR" sz="1400" dirty="0"/>
                  <a:t> (k = 0, …, </a:t>
                </a:r>
                <a:r>
                  <a:rPr lang="en-US" altLang="ko-KR" sz="1400" dirty="0" smtClean="0"/>
                  <a:t>238), </a:t>
                </a:r>
                <a:r>
                  <a:rPr lang="en-US" altLang="ko-KR" sz="1400" dirty="0"/>
                  <a:t>are elements of </a:t>
                </a:r>
                <a:r>
                  <a:rPr lang="en-US" altLang="ko-KR" sz="1400" dirty="0" smtClean="0"/>
                  <a:t>GF</a:t>
                </a:r>
                <a:r>
                  <a:rPr lang="en-US" altLang="ko-KR" sz="1400" dirty="0"/>
                  <a:t> (2</a:t>
                </a:r>
                <a:r>
                  <a:rPr lang="en-US" altLang="ko-KR" sz="1400" baseline="30000" dirty="0"/>
                  <a:t>8</a:t>
                </a:r>
                <a:r>
                  <a:rPr lang="en-US" altLang="ko-KR" sz="1400" dirty="0"/>
                  <a:t>)</a:t>
                </a:r>
                <a:endParaRPr lang="ko-KR" altLang="ko-KR" sz="1400" dirty="0"/>
              </a:p>
              <a:p>
                <a:pPr marL="457200" lvl="1" indent="0">
                  <a:buNone/>
                </a:pPr>
                <a:endParaRPr lang="en-US" altLang="ko-KR" sz="1400" i="1" dirty="0" smtClean="0"/>
              </a:p>
              <a:p>
                <a:pPr marL="457200" lvl="1" indent="0">
                  <a:buNone/>
                </a:pPr>
                <a:r>
                  <a:rPr lang="en-US" altLang="ko-KR" sz="1400" i="1" dirty="0"/>
                  <a:t> </a:t>
                </a:r>
                <a:r>
                  <a:rPr lang="en-US" altLang="ko-KR" sz="1400" i="1" dirty="0" smtClean="0"/>
                  <a:t> </a:t>
                </a:r>
                <a:endParaRPr lang="en-US" altLang="ko-KR" sz="14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690464"/>
                <a:ext cx="7772400" cy="4114800"/>
              </a:xfrm>
              <a:blipFill rotWithShape="1">
                <a:blip r:embed="rId3"/>
                <a:stretch>
                  <a:fillRect t="-444" b="-12593"/>
                </a:stretch>
              </a:blipFill>
            </p:spPr>
            <p:txBody>
              <a:bodyPr/>
              <a:lstStyle/>
              <a:p>
                <a:r>
                  <a:rPr lang="ko-KR" altLang="en-US">
                    <a:noFill/>
                  </a:rPr>
                  <a:t> </a:t>
                </a:r>
              </a:p>
            </p:txBody>
          </p:sp>
        </mc:Fallback>
      </mc:AlternateContent>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2" name="그림 11"/>
          <p:cNvPicPr/>
          <p:nvPr/>
        </p:nvPicPr>
        <p:blipFill>
          <a:blip r:embed="rId4"/>
          <a:stretch>
            <a:fillRect/>
          </a:stretch>
        </p:blipFill>
        <p:spPr>
          <a:xfrm>
            <a:off x="3491880" y="2421565"/>
            <a:ext cx="1695450" cy="666750"/>
          </a:xfrm>
          <a:prstGeom prst="rect">
            <a:avLst/>
          </a:prstGeom>
        </p:spPr>
      </p:pic>
      <p:pic>
        <p:nvPicPr>
          <p:cNvPr id="13" name="그림 12"/>
          <p:cNvPicPr/>
          <p:nvPr/>
        </p:nvPicPr>
        <p:blipFill>
          <a:blip r:embed="rId5"/>
          <a:stretch>
            <a:fillRect/>
          </a:stretch>
        </p:blipFill>
        <p:spPr>
          <a:xfrm>
            <a:off x="2348880" y="4653136"/>
            <a:ext cx="2286000" cy="695325"/>
          </a:xfrm>
          <a:prstGeom prst="rect">
            <a:avLst/>
          </a:prstGeom>
        </p:spPr>
      </p:pic>
    </p:spTree>
    <p:extLst>
      <p:ext uri="{BB962C8B-B14F-4D97-AF65-F5344CB8AC3E}">
        <p14:creationId xmlns:p14="http://schemas.microsoft.com/office/powerpoint/2010/main" val="1534085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RS code</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457200" lvl="1" indent="0">
              <a:buNone/>
            </a:pPr>
            <a:endParaRPr lang="en-US" altLang="ko-KR" sz="1400" i="1" dirty="0" smtClean="0"/>
          </a:p>
          <a:p>
            <a:pPr marL="457200" lvl="1" indent="0">
              <a:buNone/>
            </a:pPr>
            <a:r>
              <a:rPr lang="en-US" altLang="ko-KR" sz="1400" i="1" dirty="0"/>
              <a:t> </a:t>
            </a:r>
            <a:r>
              <a:rPr lang="en-US" altLang="ko-KR" sz="1400" i="1" dirty="0" smtClean="0"/>
              <a:t> </a:t>
            </a:r>
            <a:endParaRPr lang="en-US" altLang="ko-KR" sz="14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4" name="그림 13"/>
          <p:cNvPicPr/>
          <p:nvPr/>
        </p:nvPicPr>
        <p:blipFill>
          <a:blip r:embed="rId3"/>
          <a:stretch>
            <a:fillRect/>
          </a:stretch>
        </p:blipFill>
        <p:spPr>
          <a:xfrm>
            <a:off x="2123728" y="2420888"/>
            <a:ext cx="4699000" cy="2447290"/>
          </a:xfrm>
          <a:prstGeom prst="rect">
            <a:avLst/>
          </a:prstGeom>
        </p:spPr>
      </p:pic>
      <p:sp>
        <p:nvSpPr>
          <p:cNvPr id="15" name="TextBox 14"/>
          <p:cNvSpPr txBox="1"/>
          <p:nvPr/>
        </p:nvSpPr>
        <p:spPr>
          <a:xfrm>
            <a:off x="3563888" y="5013176"/>
            <a:ext cx="1717137" cy="276999"/>
          </a:xfrm>
          <a:prstGeom prst="rect">
            <a:avLst/>
          </a:prstGeom>
          <a:noFill/>
        </p:spPr>
        <p:txBody>
          <a:bodyPr wrap="none" rtlCol="0">
            <a:spAutoFit/>
          </a:bodyPr>
          <a:lstStyle/>
          <a:p>
            <a:r>
              <a:rPr lang="en-US" altLang="ko-KR" dirty="0" smtClean="0"/>
              <a:t>(Source: 802.15.3c spec)</a:t>
            </a:r>
            <a:endParaRPr lang="ko-KR" altLang="en-US" dirty="0"/>
          </a:p>
        </p:txBody>
      </p:sp>
    </p:spTree>
    <p:extLst>
      <p:ext uri="{BB962C8B-B14F-4D97-AF65-F5344CB8AC3E}">
        <p14:creationId xmlns:p14="http://schemas.microsoft.com/office/powerpoint/2010/main" val="1918443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Code Spreading</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1800" dirty="0"/>
              <a:t>To increase robustness in header and MAC frame body, </a:t>
            </a:r>
            <a:r>
              <a:rPr lang="en-US" altLang="ko-KR" sz="1800" dirty="0" err="1"/>
              <a:t>Golay</a:t>
            </a:r>
            <a:r>
              <a:rPr lang="en-US" altLang="ko-KR" sz="1800" dirty="0"/>
              <a:t> and pseudo random binary sequence (PRBS</a:t>
            </a:r>
            <a:r>
              <a:rPr lang="en-US" altLang="ko-KR" sz="1800" dirty="0" smtClean="0"/>
              <a:t>) codes </a:t>
            </a:r>
            <a:r>
              <a:rPr lang="en-US" altLang="ko-KR" sz="1800" dirty="0"/>
              <a:t>by linear feedback shift register (LFSR) are applied for code spreading. </a:t>
            </a:r>
            <a:endParaRPr lang="en-US" altLang="ko-KR" sz="1800" dirty="0" smtClean="0"/>
          </a:p>
          <a:p>
            <a:r>
              <a:rPr lang="en-US" altLang="ko-KR" sz="1800" dirty="0" smtClean="0"/>
              <a:t>The </a:t>
            </a:r>
            <a:r>
              <a:rPr lang="en-US" altLang="ko-KR" sz="1800" dirty="0"/>
              <a:t>following two </a:t>
            </a:r>
            <a:r>
              <a:rPr lang="en-US" altLang="ko-KR" sz="1800" dirty="0" smtClean="0"/>
              <a:t>categories of </a:t>
            </a:r>
            <a:r>
              <a:rPr lang="en-US" altLang="ko-KR" sz="1800" dirty="0"/>
              <a:t>spreading are defined:</a:t>
            </a:r>
          </a:p>
          <a:p>
            <a:pPr>
              <a:buAutoNum type="arabicParenR"/>
            </a:pPr>
            <a:r>
              <a:rPr lang="en-US" altLang="ko-KR" sz="1800" dirty="0" smtClean="0"/>
              <a:t>spreading factor </a:t>
            </a:r>
            <a:r>
              <a:rPr lang="en-US" altLang="ko-KR" sz="1800" dirty="0"/>
              <a:t>of 2 and </a:t>
            </a:r>
            <a:r>
              <a:rPr lang="en-US" altLang="ko-KR" sz="1800" dirty="0" smtClean="0"/>
              <a:t>6 for header (use LFSR)</a:t>
            </a:r>
          </a:p>
          <a:p>
            <a:pPr marL="457200" lvl="1" indent="0">
              <a:buNone/>
            </a:pPr>
            <a:r>
              <a:rPr lang="en-US" altLang="ko-KR" sz="1400" dirty="0" smtClean="0"/>
              <a:t>. Use procedure described in 12.2.2.8.2 PRBS generation with LFSR of 15.3c</a:t>
            </a:r>
          </a:p>
          <a:p>
            <a:pPr>
              <a:buFontTx/>
              <a:buAutoNum type="arabicParenR"/>
            </a:pPr>
            <a:r>
              <a:rPr lang="en-US" altLang="ko-KR" sz="1800" dirty="0"/>
              <a:t>spreading factor of 2 </a:t>
            </a:r>
            <a:r>
              <a:rPr lang="en-US" altLang="ko-KR" sz="1800" dirty="0" smtClean="0"/>
              <a:t>for </a:t>
            </a:r>
            <a:r>
              <a:rPr lang="en-US" altLang="ko-KR" sz="1800" dirty="0"/>
              <a:t>header </a:t>
            </a:r>
            <a:r>
              <a:rPr lang="en-US" altLang="ko-KR" sz="1800" dirty="0" smtClean="0"/>
              <a:t>and frame body (use bit repetition)  </a:t>
            </a:r>
          </a:p>
          <a:p>
            <a:pPr marL="0" indent="0">
              <a:buNone/>
            </a:pPr>
            <a:r>
              <a:rPr lang="en-US" altLang="ko-KR" sz="1800" dirty="0"/>
              <a:t> </a:t>
            </a:r>
            <a:r>
              <a:rPr lang="en-US" altLang="ko-KR" sz="1800" dirty="0" smtClean="0"/>
              <a:t>      . Input bit is repeated twice</a:t>
            </a:r>
            <a:endParaRPr lang="en-US" altLang="ko-KR" sz="1400" dirty="0"/>
          </a:p>
          <a:p>
            <a:pPr lvl="1"/>
            <a:r>
              <a:rPr lang="en-US" altLang="ko-KR" sz="1600" dirty="0"/>
              <a:t>The 15 bit seed value of the LFSR shall be</a:t>
            </a:r>
            <a:r>
              <a:rPr lang="en-US" altLang="ko-KR" sz="1600" dirty="0" smtClean="0"/>
              <a:t>:</a:t>
            </a:r>
          </a:p>
          <a:p>
            <a:pPr marL="457200" lvl="1" indent="0">
              <a:buNone/>
            </a:pPr>
            <a:r>
              <a:rPr lang="en-US" altLang="ko-KR" sz="1600" dirty="0"/>
              <a:t> </a:t>
            </a:r>
            <a:r>
              <a:rPr lang="en-US" altLang="ko-KR" sz="1600" dirty="0" smtClean="0"/>
              <a:t>     [</a:t>
            </a:r>
            <a:r>
              <a:rPr lang="en-US" altLang="ko-KR" sz="1600" dirty="0"/>
              <a:t>x</a:t>
            </a:r>
            <a:r>
              <a:rPr lang="en-US" altLang="ko-KR" sz="1600" baseline="-25000" dirty="0"/>
              <a:t>–1</a:t>
            </a:r>
            <a:r>
              <a:rPr lang="en-US" altLang="ko-KR" sz="1600" dirty="0"/>
              <a:t>, x</a:t>
            </a:r>
            <a:r>
              <a:rPr lang="en-US" altLang="ko-KR" sz="1600" baseline="-25000" dirty="0"/>
              <a:t>–2</a:t>
            </a:r>
            <a:r>
              <a:rPr lang="en-US" altLang="ko-KR" sz="1600" dirty="0"/>
              <a:t>, …, x</a:t>
            </a:r>
            <a:r>
              <a:rPr lang="en-US" altLang="ko-KR" sz="1600" baseline="-25000" dirty="0"/>
              <a:t>–15</a:t>
            </a:r>
            <a:r>
              <a:rPr lang="en-US" altLang="ko-KR" sz="1600" dirty="0"/>
              <a:t>] = [0101 0000 0011 111] </a:t>
            </a:r>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2" name="그림 11"/>
          <p:cNvPicPr/>
          <p:nvPr/>
        </p:nvPicPr>
        <p:blipFill>
          <a:blip r:embed="rId3"/>
          <a:stretch>
            <a:fillRect/>
          </a:stretch>
        </p:blipFill>
        <p:spPr>
          <a:xfrm>
            <a:off x="1835696" y="4759523"/>
            <a:ext cx="4603750" cy="1560830"/>
          </a:xfrm>
          <a:prstGeom prst="rect">
            <a:avLst/>
          </a:prstGeom>
        </p:spPr>
      </p:pic>
      <p:sp>
        <p:nvSpPr>
          <p:cNvPr id="13" name="TextBox 12"/>
          <p:cNvSpPr txBox="1"/>
          <p:nvPr/>
        </p:nvSpPr>
        <p:spPr>
          <a:xfrm>
            <a:off x="3563888" y="6248345"/>
            <a:ext cx="1717137" cy="276999"/>
          </a:xfrm>
          <a:prstGeom prst="rect">
            <a:avLst/>
          </a:prstGeom>
          <a:noFill/>
        </p:spPr>
        <p:txBody>
          <a:bodyPr wrap="none" rtlCol="0">
            <a:spAutoFit/>
          </a:bodyPr>
          <a:lstStyle/>
          <a:p>
            <a:r>
              <a:rPr lang="en-US" altLang="ko-KR" dirty="0" smtClean="0"/>
              <a:t>(Source: 802.15.3c spec)</a:t>
            </a:r>
            <a:endParaRPr lang="ko-KR" altLang="en-US" dirty="0"/>
          </a:p>
        </p:txBody>
      </p:sp>
    </p:spTree>
    <p:extLst>
      <p:ext uri="{BB962C8B-B14F-4D97-AF65-F5344CB8AC3E}">
        <p14:creationId xmlns:p14="http://schemas.microsoft.com/office/powerpoint/2010/main" val="1817715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Constellation Diagram</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1800" dirty="0" smtClean="0"/>
              <a:t>Use the same constellation Diagram as defined in 12.2.8.1 of 15.3c</a:t>
            </a:r>
          </a:p>
          <a:p>
            <a:r>
              <a:rPr lang="en-US" altLang="ko-KR" sz="1800" dirty="0" smtClean="0"/>
              <a:t>represented </a:t>
            </a:r>
            <a:r>
              <a:rPr lang="en-US" altLang="ko-KR" sz="1800" dirty="0"/>
              <a:t>by two points in the constellation </a:t>
            </a:r>
            <a:r>
              <a:rPr lang="en-US" altLang="ko-KR" sz="1800" dirty="0" smtClean="0"/>
              <a:t>map</a:t>
            </a:r>
          </a:p>
          <a:p>
            <a:r>
              <a:rPr lang="en-US" altLang="ko-KR" sz="1800" dirty="0" smtClean="0"/>
              <a:t>binary '1</a:t>
            </a:r>
            <a:r>
              <a:rPr lang="en-US" altLang="ko-KR" sz="1800" dirty="0"/>
              <a:t>' with the presence of the signal, and a binary '0' with the absence of </a:t>
            </a:r>
            <a:r>
              <a:rPr lang="en-US" altLang="ko-KR" sz="1800" dirty="0" smtClean="0"/>
              <a:t>it</a:t>
            </a:r>
          </a:p>
          <a:p>
            <a:r>
              <a:rPr lang="en-US" altLang="ko-KR" sz="1800" dirty="0" smtClean="0"/>
              <a:t>K</a:t>
            </a:r>
            <a:r>
              <a:rPr lang="en-US" altLang="ko-KR" sz="1800" baseline="-25000" dirty="0" smtClean="0"/>
              <a:t>MOD</a:t>
            </a:r>
            <a:r>
              <a:rPr lang="en-US" altLang="ko-KR" sz="1800" dirty="0" smtClean="0"/>
              <a:t>: SQRT (2)</a:t>
            </a:r>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3284984"/>
            <a:ext cx="22098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589404" y="5304409"/>
            <a:ext cx="1717137" cy="276999"/>
          </a:xfrm>
          <a:prstGeom prst="rect">
            <a:avLst/>
          </a:prstGeom>
          <a:noFill/>
        </p:spPr>
        <p:txBody>
          <a:bodyPr wrap="none" rtlCol="0">
            <a:spAutoFit/>
          </a:bodyPr>
          <a:lstStyle/>
          <a:p>
            <a:r>
              <a:rPr lang="en-US" altLang="ko-KR" dirty="0" smtClean="0"/>
              <a:t>(Source: 802.15.3c spec)</a:t>
            </a:r>
            <a:endParaRPr lang="ko-KR" altLang="en-US" dirty="0"/>
          </a:p>
        </p:txBody>
      </p:sp>
    </p:spTree>
    <p:extLst>
      <p:ext uri="{BB962C8B-B14F-4D97-AF65-F5344CB8AC3E}">
        <p14:creationId xmlns:p14="http://schemas.microsoft.com/office/powerpoint/2010/main" val="2426699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LC PHY MCS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209795840"/>
              </p:ext>
            </p:extLst>
          </p:nvPr>
        </p:nvGraphicFramePr>
        <p:xfrm>
          <a:off x="685800" y="2060846"/>
          <a:ext cx="7772401" cy="2880318"/>
        </p:xfrm>
        <a:graphic>
          <a:graphicData uri="http://schemas.openxmlformats.org/drawingml/2006/table">
            <a:tbl>
              <a:tblPr>
                <a:tableStyleId>{5C22544A-7EE6-4342-B048-85BDC9FD1C3A}</a:tableStyleId>
              </a:tblPr>
              <a:tblGrid>
                <a:gridCol w="850035"/>
                <a:gridCol w="654227"/>
                <a:gridCol w="995162"/>
                <a:gridCol w="1209399"/>
                <a:gridCol w="534439"/>
                <a:gridCol w="1041234"/>
                <a:gridCol w="497581"/>
                <a:gridCol w="497581"/>
                <a:gridCol w="497581"/>
                <a:gridCol w="497581"/>
                <a:gridCol w="497581"/>
              </a:tblGrid>
              <a:tr h="523695">
                <a:tc>
                  <a:txBody>
                    <a:bodyPr/>
                    <a:lstStyle/>
                    <a:p>
                      <a:pPr algn="l" fontAlgn="b"/>
                      <a:r>
                        <a:rPr lang="en-US" sz="800" u="none" strike="noStrike" dirty="0">
                          <a:effectLst/>
                        </a:rPr>
                        <a:t>MCS identifier</a:t>
                      </a:r>
                      <a:endParaRPr lang="en-US" sz="800" b="0" i="0" u="none" strike="noStrike" dirty="0">
                        <a:solidFill>
                          <a:srgbClr val="000000"/>
                        </a:solidFill>
                        <a:effectLst/>
                        <a:latin typeface="맑은 고딕"/>
                      </a:endParaRPr>
                    </a:p>
                  </a:txBody>
                  <a:tcPr marL="6915" marR="6915" marT="6915" marB="0" anchor="b"/>
                </a:tc>
                <a:tc>
                  <a:txBody>
                    <a:bodyPr/>
                    <a:lstStyle/>
                    <a:p>
                      <a:pPr algn="l" fontAlgn="b"/>
                      <a:r>
                        <a:rPr lang="en-US" sz="800" u="none" strike="noStrike">
                          <a:effectLst/>
                        </a:rPr>
                        <a:t>Chip Rate</a:t>
                      </a:r>
                      <a:endParaRPr lang="en-US"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Data rate (Mb/s) </a:t>
                      </a:r>
                      <a:endParaRPr lang="en-US"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Modulation</a:t>
                      </a:r>
                      <a:endParaRPr lang="en-US"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Spreading factor</a:t>
                      </a:r>
                      <a:endParaRPr lang="en-US"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FEC type</a:t>
                      </a:r>
                      <a:endParaRPr lang="en-US"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Bonding</a:t>
                      </a:r>
                      <a:endParaRPr lang="en-US"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MIMO</a:t>
                      </a:r>
                      <a:endParaRPr lang="en-US" sz="800" b="0" i="0" u="none" strike="noStrike">
                        <a:solidFill>
                          <a:srgbClr val="000000"/>
                        </a:solidFill>
                        <a:effectLst/>
                        <a:latin typeface="맑은 고딕"/>
                      </a:endParaRPr>
                    </a:p>
                  </a:txBody>
                  <a:tcPr marL="6915" marR="6915" marT="6915" marB="0" anchor="b"/>
                </a:tc>
                <a:tc>
                  <a:txBody>
                    <a:bodyPr/>
                    <a:lstStyle/>
                    <a:p>
                      <a:pPr algn="l" fontAlgn="b"/>
                      <a:endParaRPr lang="ko-KR" altLang="en-US" sz="800" b="0" i="0" u="none" strike="noStrike">
                        <a:solidFill>
                          <a:srgbClr val="000000"/>
                        </a:solidFill>
                        <a:effectLst/>
                        <a:latin typeface="맑은 고딕"/>
                      </a:endParaRPr>
                    </a:p>
                  </a:txBody>
                  <a:tcPr marL="6915" marR="6915" marT="6915" marB="0" anchor="b"/>
                </a:tc>
                <a:tc>
                  <a:txBody>
                    <a:bodyPr/>
                    <a:lstStyle/>
                    <a:p>
                      <a:pPr algn="l" fontAlgn="b"/>
                      <a:endParaRPr lang="ko-KR" altLang="en-US" sz="800" b="0" i="0" u="none" strike="noStrike">
                        <a:solidFill>
                          <a:srgbClr val="000000"/>
                        </a:solidFill>
                        <a:effectLst/>
                        <a:latin typeface="맑은 고딕"/>
                      </a:endParaRPr>
                    </a:p>
                  </a:txBody>
                  <a:tcPr marL="6915" marR="6915" marT="6915" marB="0" anchor="b"/>
                </a:tc>
                <a:tc>
                  <a:txBody>
                    <a:bodyPr/>
                    <a:lstStyle/>
                    <a:p>
                      <a:pPr algn="l" fontAlgn="b"/>
                      <a:endParaRPr lang="ko-KR" altLang="en-US"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dirty="0">
                          <a:effectLst/>
                        </a:rPr>
                        <a:t>0</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1760</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825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dirty="0">
                          <a:effectLst/>
                        </a:rPr>
                        <a:t>1</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1760</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1650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1760</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3299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3</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3920</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3674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4</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3920</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7348 </a:t>
                      </a:r>
                      <a:endParaRPr lang="en-US" altLang="ko-KR" sz="800" b="0" i="0" u="none" strike="noStrike" dirty="0">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6080</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5699 </a:t>
                      </a:r>
                      <a:endParaRPr lang="en-US" altLang="ko-KR" sz="800" b="0" i="0" u="none" strike="noStrike" dirty="0">
                        <a:solidFill>
                          <a:srgbClr val="000000"/>
                        </a:solidFill>
                        <a:effectLst/>
                        <a:latin typeface="맑은 고딕"/>
                      </a:endParaRPr>
                    </a:p>
                  </a:txBody>
                  <a:tcPr marL="6915" marR="6915" marT="6915" marB="0" anchor="b"/>
                </a:tc>
                <a:tc>
                  <a:txBody>
                    <a:bodyPr/>
                    <a:lstStyle/>
                    <a:p>
                      <a:pPr algn="l" fontAlgn="b"/>
                      <a:r>
                        <a:rPr lang="en-US" sz="800" u="none" strike="noStrike" dirty="0">
                          <a:effectLst/>
                        </a:rPr>
                        <a:t>OOK</a:t>
                      </a:r>
                      <a:endParaRPr lang="en-US"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1</a:t>
                      </a:r>
                      <a:endParaRPr lang="en-US" altLang="ko-KR" sz="800" b="0" i="0" u="none" strike="noStrike" dirty="0">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3</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6</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6080</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11397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1</a:t>
                      </a:r>
                      <a:endParaRPr lang="en-US" altLang="ko-KR" sz="800" b="0" i="0" u="none" strike="noStrike" dirty="0">
                        <a:solidFill>
                          <a:srgbClr val="000000"/>
                        </a:solidFill>
                        <a:effectLst/>
                        <a:latin typeface="맑은 고딕"/>
                      </a:endParaRPr>
                    </a:p>
                  </a:txBody>
                  <a:tcPr marL="6915" marR="6915" marT="6915" marB="0" anchor="b"/>
                </a:tc>
                <a:tc>
                  <a:txBody>
                    <a:bodyPr/>
                    <a:lstStyle/>
                    <a:p>
                      <a:pPr algn="l" fontAlgn="b"/>
                      <a:r>
                        <a:rPr lang="en-US" sz="800" u="none" strike="noStrike" dirty="0">
                          <a:effectLst/>
                        </a:rPr>
                        <a:t>RS (255,239)</a:t>
                      </a:r>
                      <a:endParaRPr lang="en-US"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3</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7</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8240</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7723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dirty="0">
                          <a:effectLst/>
                        </a:rPr>
                        <a:t>RS (255,239)</a:t>
                      </a:r>
                      <a:endParaRPr lang="en-US"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4</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1</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r>
              <a:tr h="261847">
                <a:tc>
                  <a:txBody>
                    <a:bodyPr/>
                    <a:lstStyle/>
                    <a:p>
                      <a:pPr algn="r" fontAlgn="b"/>
                      <a:r>
                        <a:rPr lang="en-US" altLang="ko-KR" sz="800" u="none" strike="noStrike">
                          <a:effectLst/>
                        </a:rPr>
                        <a:t>8</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8240</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15446 </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OOK</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1</a:t>
                      </a:r>
                      <a:endParaRPr lang="en-US" altLang="ko-KR" sz="800" b="0" i="0" u="none" strike="noStrike">
                        <a:solidFill>
                          <a:srgbClr val="000000"/>
                        </a:solidFill>
                        <a:effectLst/>
                        <a:latin typeface="맑은 고딕"/>
                      </a:endParaRPr>
                    </a:p>
                  </a:txBody>
                  <a:tcPr marL="6915" marR="6915" marT="6915" marB="0" anchor="b"/>
                </a:tc>
                <a:tc>
                  <a:txBody>
                    <a:bodyPr/>
                    <a:lstStyle/>
                    <a:p>
                      <a:pPr algn="l" fontAlgn="b"/>
                      <a:r>
                        <a:rPr lang="en-US" sz="800" u="none" strike="noStrike">
                          <a:effectLst/>
                        </a:rPr>
                        <a:t>RS (255,239)</a:t>
                      </a:r>
                      <a:endParaRPr lang="en-US"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4</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2</a:t>
                      </a:r>
                      <a:endParaRPr lang="en-US" altLang="ko-KR" sz="800" b="0" i="0" u="none" strike="noStrike" dirty="0">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255</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a:effectLst/>
                        </a:rPr>
                        <a:t>239</a:t>
                      </a:r>
                      <a:endParaRPr lang="en-US" altLang="ko-KR" sz="800" b="0" i="0" u="none" strike="noStrike">
                        <a:solidFill>
                          <a:srgbClr val="000000"/>
                        </a:solidFill>
                        <a:effectLst/>
                        <a:latin typeface="맑은 고딕"/>
                      </a:endParaRPr>
                    </a:p>
                  </a:txBody>
                  <a:tcPr marL="6915" marR="6915" marT="6915" marB="0" anchor="b"/>
                </a:tc>
                <a:tc>
                  <a:txBody>
                    <a:bodyPr/>
                    <a:lstStyle/>
                    <a:p>
                      <a:pPr algn="r" fontAlgn="b"/>
                      <a:r>
                        <a:rPr lang="en-US" altLang="ko-KR" sz="800" u="none" strike="noStrike" dirty="0">
                          <a:effectLst/>
                        </a:rPr>
                        <a:t>1</a:t>
                      </a:r>
                      <a:endParaRPr lang="en-US" altLang="ko-KR" sz="800" b="0" i="0" u="none" strike="noStrike" dirty="0">
                        <a:solidFill>
                          <a:srgbClr val="000000"/>
                        </a:solidFill>
                        <a:effectLst/>
                        <a:latin typeface="맑은 고딕"/>
                      </a:endParaRPr>
                    </a:p>
                  </a:txBody>
                  <a:tcPr marL="6915" marR="6915" marT="6915" marB="0" anchor="b"/>
                </a:tc>
              </a:tr>
            </a:tbl>
          </a:graphicData>
        </a:graphic>
      </p:graphicFrame>
    </p:spTree>
    <p:extLst>
      <p:ext uri="{BB962C8B-B14F-4D97-AF65-F5344CB8AC3E}">
        <p14:creationId xmlns:p14="http://schemas.microsoft.com/office/powerpoint/2010/main" val="2695656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Full PHY Proposal: Simplified PHY based on 15.3c Single Carrier PHY</a:t>
            </a:r>
          </a:p>
          <a:p>
            <a:pPr lvl="1"/>
            <a:r>
              <a:rPr lang="en-US" altLang="ko-KR" sz="1800" dirty="0" smtClean="0"/>
              <a:t>Only SC PHY is used</a:t>
            </a:r>
          </a:p>
          <a:p>
            <a:pPr lvl="1"/>
            <a:r>
              <a:rPr lang="en-US" altLang="ko-KR" sz="1800" dirty="0" smtClean="0"/>
              <a:t>The basic design of 15.3c SC PHY is inherited &amp; simplified with some modifications to meet 15.3e requirements </a:t>
            </a:r>
          </a:p>
          <a:p>
            <a:r>
              <a:rPr lang="en-US" altLang="ko-KR" sz="2000" dirty="0" smtClean="0"/>
              <a:t>SC PHY has two modes</a:t>
            </a:r>
          </a:p>
          <a:p>
            <a:pPr lvl="1"/>
            <a:r>
              <a:rPr lang="en-US" altLang="ko-KR" sz="1800" dirty="0" smtClean="0"/>
              <a:t>Low Complexity SC PHY</a:t>
            </a:r>
          </a:p>
          <a:p>
            <a:pPr lvl="2"/>
            <a:r>
              <a:rPr lang="en-US" altLang="ko-KR" sz="1600" dirty="0" smtClean="0"/>
              <a:t>For cost effective devices</a:t>
            </a:r>
          </a:p>
          <a:p>
            <a:pPr lvl="2"/>
            <a:r>
              <a:rPr lang="en-US" altLang="ko-KR" sz="1600" dirty="0" smtClean="0"/>
              <a:t>OOK modulation with RS coding</a:t>
            </a:r>
          </a:p>
          <a:p>
            <a:pPr lvl="1"/>
            <a:r>
              <a:rPr lang="en-US" altLang="ko-KR" sz="1800" dirty="0" smtClean="0"/>
              <a:t>High Rate SC PHY</a:t>
            </a:r>
          </a:p>
          <a:p>
            <a:pPr lvl="2"/>
            <a:r>
              <a:rPr lang="en-US" altLang="ko-KR" sz="1600" dirty="0" smtClean="0"/>
              <a:t>For high end devices</a:t>
            </a:r>
          </a:p>
          <a:p>
            <a:pPr lvl="2"/>
            <a:r>
              <a:rPr lang="en-US" altLang="ko-KR" sz="1600" dirty="0" smtClean="0"/>
              <a:t>Pi/2 BPSK, </a:t>
            </a:r>
            <a:r>
              <a:rPr lang="en-US" altLang="ko-KR" sz="1600" dirty="0"/>
              <a:t>Pi/2 </a:t>
            </a:r>
            <a:r>
              <a:rPr lang="en-US" altLang="ko-KR" sz="1600" dirty="0" smtClean="0"/>
              <a:t>QPSK, </a:t>
            </a:r>
            <a:r>
              <a:rPr lang="en-US" altLang="ko-KR" sz="1600" dirty="0"/>
              <a:t>Pi/2 </a:t>
            </a:r>
            <a:r>
              <a:rPr lang="en-US" altLang="ko-KR" sz="1600" dirty="0" smtClean="0"/>
              <a:t>8PSK, </a:t>
            </a:r>
            <a:r>
              <a:rPr lang="en-US" altLang="ko-KR" sz="1600" dirty="0"/>
              <a:t>Pi/2 </a:t>
            </a:r>
            <a:r>
              <a:rPr lang="en-US" altLang="ko-KR" sz="1600" dirty="0" smtClean="0"/>
              <a:t>16QAM, </a:t>
            </a:r>
            <a:r>
              <a:rPr lang="en-US" altLang="ko-KR" sz="1600" dirty="0"/>
              <a:t>Pi/2 </a:t>
            </a:r>
            <a:r>
              <a:rPr lang="en-US" altLang="ko-KR" sz="1600" dirty="0" smtClean="0"/>
              <a:t>64QAM, </a:t>
            </a:r>
            <a:r>
              <a:rPr lang="en-US" altLang="ko-KR" sz="1600" dirty="0"/>
              <a:t>Pi/2 </a:t>
            </a:r>
            <a:r>
              <a:rPr lang="en-US" altLang="ko-KR" sz="1600" dirty="0" smtClean="0"/>
              <a:t>256QAM, Pi/2 1024QAM with RS coding, LDPC</a:t>
            </a:r>
          </a:p>
          <a:p>
            <a:r>
              <a:rPr lang="en-US" altLang="ko-KR" sz="2000" dirty="0" smtClean="0"/>
              <a:t>Channel Bonding (up to 4 channels)</a:t>
            </a:r>
          </a:p>
          <a:p>
            <a:r>
              <a:rPr lang="en-US" altLang="ko-KR" sz="2000" dirty="0" smtClean="0"/>
              <a:t>Short Range 2X2 MIMO with Polarization Separation</a:t>
            </a:r>
            <a:endParaRPr lang="en-US" altLang="ko-KR" sz="2000" dirty="0"/>
          </a:p>
          <a:p>
            <a:pPr lvl="2"/>
            <a:endParaRPr lang="en-US" altLang="ko-KR" sz="1800" dirty="0" smtClean="0"/>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382493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High Rate SC PHY Design</a:t>
            </a:r>
            <a:endParaRPr lang="ko-KR" altLang="en-US" dirty="0"/>
          </a:p>
        </p:txBody>
      </p:sp>
      <p:sp>
        <p:nvSpPr>
          <p:cNvPr id="4" name="날짜 개체 틀 3"/>
          <p:cNvSpPr>
            <a:spLocks noGrp="1"/>
          </p:cNvSpPr>
          <p:nvPr>
            <p:ph type="dt" sz="half" idx="10"/>
          </p:nvPr>
        </p:nvSpPr>
        <p:spPr/>
        <p:txBody>
          <a:bodyPr/>
          <a:lstStyle/>
          <a:p>
            <a:r>
              <a:rPr lang="en-US" altLang="ko-KR" dirty="0" smtClean="0"/>
              <a:t>July 2015</a:t>
            </a:r>
            <a:endParaRPr lang="en-US" altLang="ko-KR"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40</a:t>
            </a:fld>
            <a:endParaRPr lang="en-US" altLang="ko-KR"/>
          </a:p>
        </p:txBody>
      </p:sp>
    </p:spTree>
    <p:extLst>
      <p:ext uri="{BB962C8B-B14F-4D97-AF65-F5344CB8AC3E}">
        <p14:creationId xmlns:p14="http://schemas.microsoft.com/office/powerpoint/2010/main" val="3803348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frame format (1/2)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a:latin typeface="Arial" panose="020B0604020202020204" pitchFamily="34" charset="0"/>
                <a:cs typeface="Arial" panose="020B0604020202020204" pitchFamily="34" charset="0"/>
              </a:rPr>
              <a:t>PHY frame </a:t>
            </a:r>
            <a:r>
              <a:rPr lang="en-US" altLang="ko-KR" sz="1800" dirty="0" smtClean="0">
                <a:latin typeface="Arial" panose="020B0604020202020204" pitchFamily="34" charset="0"/>
                <a:cs typeface="Arial" panose="020B0604020202020204" pitchFamily="34" charset="0"/>
              </a:rPr>
              <a:t>format: Similar to 15.3c SC PHY frame format</a:t>
            </a: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Preamble Structure</a:t>
            </a:r>
            <a:endParaRPr lang="en-US" altLang="ko-KR" sz="1800" dirty="0">
              <a:latin typeface="Arial" panose="020B0604020202020204" pitchFamily="34" charset="0"/>
              <a:cs typeface="Arial" panose="020B0604020202020204" pitchFamily="34" charset="0"/>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60848"/>
            <a:ext cx="42767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246446"/>
            <a:ext cx="55721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직선 연결선 8"/>
          <p:cNvCxnSpPr/>
          <p:nvPr/>
        </p:nvCxnSpPr>
        <p:spPr bwMode="auto">
          <a:xfrm flipH="1">
            <a:off x="2267744" y="2470423"/>
            <a:ext cx="1800200" cy="776023"/>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직선 연결선 10"/>
          <p:cNvCxnSpPr/>
          <p:nvPr/>
        </p:nvCxnSpPr>
        <p:spPr bwMode="auto">
          <a:xfrm>
            <a:off x="5148064" y="2564904"/>
            <a:ext cx="1872208" cy="57606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725144"/>
            <a:ext cx="50101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932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frame format (2/2)</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1800" dirty="0" smtClean="0"/>
              <a:t>SYNC </a:t>
            </a:r>
            <a:r>
              <a:rPr lang="en-US" altLang="ko-KR" sz="1800" dirty="0"/>
              <a:t>field is used for frame detection and uses a repetition of codes for a higher of </a:t>
            </a:r>
            <a:r>
              <a:rPr lang="en-US" altLang="ko-KR" sz="1800" dirty="0" smtClean="0"/>
              <a:t>robustness </a:t>
            </a:r>
            <a:endParaRPr lang="en-US" altLang="ko-KR" sz="1800" dirty="0"/>
          </a:p>
          <a:p>
            <a:pPr lvl="1"/>
            <a:r>
              <a:rPr lang="en-US" altLang="ko-KR" sz="1400" dirty="0" smtClean="0"/>
              <a:t>consist </a:t>
            </a:r>
            <a:r>
              <a:rPr lang="en-US" altLang="ko-KR" sz="1400" dirty="0"/>
              <a:t>of 14 code repetitions of </a:t>
            </a:r>
            <a:r>
              <a:rPr lang="en-US" altLang="ko-KR" sz="1400" dirty="0">
                <a:latin typeface="Arial" panose="020B0604020202020204" pitchFamily="34" charset="0"/>
                <a:cs typeface="Arial" panose="020B0604020202020204" pitchFamily="34" charset="0"/>
              </a:rPr>
              <a:t>a</a:t>
            </a:r>
            <a:r>
              <a:rPr lang="en-US" altLang="ko-KR" sz="1400" baseline="-25000" dirty="0">
                <a:latin typeface="Arial" panose="020B0604020202020204" pitchFamily="34" charset="0"/>
                <a:cs typeface="Arial" panose="020B0604020202020204" pitchFamily="34" charset="0"/>
              </a:rPr>
              <a:t>128</a:t>
            </a: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171450">
              <a:spcBef>
                <a:spcPts val="0"/>
              </a:spcBef>
              <a:spcAft>
                <a:spcPts val="1200"/>
              </a:spcAft>
              <a:buFont typeface="Arial" panose="020B0604020202020204" pitchFamily="34" charset="0"/>
              <a:buChar char="•"/>
            </a:pPr>
            <a:r>
              <a:rPr lang="en-US" altLang="ko-KR" sz="1800" dirty="0" smtClean="0">
                <a:latin typeface="Arial" panose="020B0604020202020204" pitchFamily="34" charset="0"/>
                <a:cs typeface="Arial" panose="020B0604020202020204" pitchFamily="34" charset="0"/>
              </a:rPr>
              <a:t>SFD: </a:t>
            </a:r>
            <a:r>
              <a:rPr lang="en-US" altLang="ko-KR" sz="1800" dirty="0"/>
              <a:t>used to establish frame </a:t>
            </a:r>
            <a:r>
              <a:rPr lang="en-US" altLang="ko-KR" sz="1800" dirty="0" smtClean="0"/>
              <a:t>timing</a:t>
            </a:r>
          </a:p>
          <a:p>
            <a:pPr marL="571500" lvl="1">
              <a:spcBef>
                <a:spcPts val="0"/>
              </a:spcBef>
              <a:spcAft>
                <a:spcPts val="1200"/>
              </a:spcAft>
              <a:buFontTx/>
              <a:buChar char="-"/>
            </a:pPr>
            <a:r>
              <a:rPr lang="en-US" altLang="ko-KR" sz="1400" dirty="0" smtClean="0">
                <a:latin typeface="Arial" panose="020B0604020202020204" pitchFamily="34" charset="0"/>
                <a:cs typeface="Arial" panose="020B0604020202020204" pitchFamily="34" charset="0"/>
              </a:rPr>
              <a:t>Only HR header is used</a:t>
            </a:r>
          </a:p>
          <a:p>
            <a:pPr marL="914400" lvl="2">
              <a:spcBef>
                <a:spcPts val="0"/>
              </a:spcBef>
              <a:spcAft>
                <a:spcPts val="1200"/>
              </a:spcAft>
              <a:buFontTx/>
              <a:buChar char="-"/>
            </a:pPr>
            <a:r>
              <a:rPr lang="en-US" altLang="ko-KR" sz="1200" dirty="0"/>
              <a:t>15.3c uses several types of low rate (HR, MR, </a:t>
            </a:r>
            <a:r>
              <a:rPr lang="en-US" altLang="ko-KR" sz="1200" dirty="0" err="1"/>
              <a:t>etc</a:t>
            </a:r>
            <a:r>
              <a:rPr lang="en-US" altLang="ko-KR" sz="1200" dirty="0" smtClean="0"/>
              <a:t>) </a:t>
            </a:r>
          </a:p>
          <a:p>
            <a:pPr marL="685800" lvl="2" indent="0">
              <a:spcBef>
                <a:spcPts val="0"/>
              </a:spcBef>
              <a:spcAft>
                <a:spcPts val="1200"/>
              </a:spcAft>
              <a:buNone/>
            </a:pPr>
            <a:r>
              <a:rPr lang="en-US" altLang="ko-KR" sz="1200" dirty="0"/>
              <a:t> </a:t>
            </a:r>
            <a:r>
              <a:rPr lang="en-US" altLang="ko-KR" sz="1200" dirty="0" smtClean="0"/>
              <a:t>     for </a:t>
            </a:r>
            <a:r>
              <a:rPr lang="en-US" altLang="ko-KR" sz="1200" dirty="0"/>
              <a:t>header/</a:t>
            </a:r>
            <a:r>
              <a:rPr lang="en-US" altLang="ko-KR" sz="1200" dirty="0" err="1"/>
              <a:t>subheader</a:t>
            </a:r>
            <a:r>
              <a:rPr lang="en-US" altLang="ko-KR" sz="1200" dirty="0"/>
              <a:t> </a:t>
            </a:r>
            <a:r>
              <a:rPr lang="en-US" altLang="ko-KR" sz="1200" dirty="0" smtClean="0"/>
              <a:t> to </a:t>
            </a:r>
            <a:r>
              <a:rPr lang="en-US" altLang="ko-KR" sz="1200" dirty="0"/>
              <a:t>help robust reception and </a:t>
            </a:r>
            <a:r>
              <a:rPr lang="en-US" altLang="ko-KR" sz="1200" dirty="0" smtClean="0"/>
              <a:t>coexistence </a:t>
            </a:r>
          </a:p>
          <a:p>
            <a:pPr marL="914400" lvl="2">
              <a:spcBef>
                <a:spcPts val="0"/>
              </a:spcBef>
              <a:spcAft>
                <a:spcPts val="1200"/>
              </a:spcAft>
              <a:buFontTx/>
              <a:buChar char="-"/>
            </a:pPr>
            <a:r>
              <a:rPr lang="en-US" altLang="ko-KR" sz="1200" dirty="0" smtClean="0"/>
              <a:t>Using HR </a:t>
            </a:r>
            <a:r>
              <a:rPr lang="en-US" altLang="ko-KR" sz="1200" dirty="0"/>
              <a:t>rate is enough for transmitting </a:t>
            </a:r>
            <a:r>
              <a:rPr lang="en-US" altLang="ko-KR" sz="1200" dirty="0" smtClean="0"/>
              <a:t> header/</a:t>
            </a:r>
            <a:r>
              <a:rPr lang="en-US" altLang="ko-KR" sz="1200" dirty="0" err="1" smtClean="0"/>
              <a:t>subheader</a:t>
            </a:r>
            <a:r>
              <a:rPr lang="en-US" altLang="ko-KR" sz="1200" dirty="0" smtClean="0"/>
              <a:t> </a:t>
            </a:r>
          </a:p>
          <a:p>
            <a:pPr marL="685800" lvl="2" indent="0">
              <a:spcBef>
                <a:spcPts val="0"/>
              </a:spcBef>
              <a:spcAft>
                <a:spcPts val="1200"/>
              </a:spcAft>
              <a:buNone/>
            </a:pPr>
            <a:r>
              <a:rPr lang="en-US" altLang="ko-KR" sz="1200" dirty="0"/>
              <a:t> </a:t>
            </a:r>
            <a:r>
              <a:rPr lang="en-US" altLang="ko-KR" sz="1200" dirty="0" smtClean="0"/>
              <a:t>   in </a:t>
            </a:r>
            <a:r>
              <a:rPr lang="en-US" altLang="ko-KR" sz="1200" dirty="0"/>
              <a:t>close proximity transmission </a:t>
            </a:r>
          </a:p>
          <a:p>
            <a:pPr marL="571500" lvl="1">
              <a:spcBef>
                <a:spcPts val="0"/>
              </a:spcBef>
              <a:spcAft>
                <a:spcPts val="1200"/>
              </a:spcAft>
              <a:buFontTx/>
              <a:buChar char="-"/>
            </a:pPr>
            <a:r>
              <a:rPr lang="en-US" altLang="ko-KR" sz="1400" dirty="0" smtClean="0">
                <a:latin typeface="Arial" panose="020B0604020202020204" pitchFamily="34" charset="0"/>
                <a:cs typeface="Arial" panose="020B0604020202020204" pitchFamily="34" charset="0"/>
              </a:rPr>
              <a:t>SFD 1: delimiter indication (+a</a:t>
            </a:r>
            <a:r>
              <a:rPr lang="en-US" altLang="ko-KR" sz="1400" baseline="-25000" dirty="0" smtClean="0">
                <a:latin typeface="Arial" panose="020B0604020202020204" pitchFamily="34" charset="0"/>
                <a:cs typeface="Arial" panose="020B0604020202020204" pitchFamily="34" charset="0"/>
              </a:rPr>
              <a:t>128</a:t>
            </a:r>
            <a:r>
              <a:rPr lang="en-US" altLang="ko-KR" sz="1400" dirty="0" smtClean="0">
                <a:latin typeface="Arial" panose="020B0604020202020204" pitchFamily="34" charset="0"/>
                <a:cs typeface="Arial" panose="020B0604020202020204" pitchFamily="34" charset="0"/>
              </a:rPr>
              <a:t>)</a:t>
            </a:r>
          </a:p>
          <a:p>
            <a:pPr marL="571500" lvl="1">
              <a:spcBef>
                <a:spcPts val="0"/>
              </a:spcBef>
              <a:spcAft>
                <a:spcPts val="1200"/>
              </a:spcAft>
              <a:buFontTx/>
              <a:buChar char="-"/>
            </a:pPr>
            <a:r>
              <a:rPr lang="en-US" altLang="ko-KR" sz="1400" dirty="0" smtClean="0">
                <a:latin typeface="Arial" panose="020B0604020202020204" pitchFamily="34" charset="0"/>
                <a:cs typeface="Arial" panose="020B0604020202020204" pitchFamily="34" charset="0"/>
              </a:rPr>
              <a:t>SFD 2,3,4: indicates MIMO &amp; Channel Bonding</a:t>
            </a:r>
          </a:p>
          <a:p>
            <a:pPr marL="571500" lvl="1">
              <a:spcBef>
                <a:spcPts val="0"/>
              </a:spcBef>
              <a:spcAft>
                <a:spcPts val="1200"/>
              </a:spcAft>
              <a:buFontTx/>
              <a:buChar char="-"/>
            </a:pPr>
            <a:endParaRPr lang="en-US" altLang="ko-KR" sz="1400" dirty="0">
              <a:latin typeface="Arial" panose="020B0604020202020204" pitchFamily="34" charset="0"/>
              <a:cs typeface="Arial" panose="020B0604020202020204" pitchFamily="34" charset="0"/>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12" name="그림 1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650261"/>
            <a:ext cx="3848100" cy="1057275"/>
          </a:xfrm>
          <a:prstGeom prst="rect">
            <a:avLst/>
          </a:prstGeom>
          <a:noFill/>
          <a:ln>
            <a:noFill/>
          </a:ln>
        </p:spPr>
      </p:pic>
      <p:graphicFrame>
        <p:nvGraphicFramePr>
          <p:cNvPr id="13" name="표 12"/>
          <p:cNvGraphicFramePr>
            <a:graphicFrameLocks noGrp="1"/>
          </p:cNvGraphicFramePr>
          <p:nvPr>
            <p:extLst>
              <p:ext uri="{D42A27DB-BD31-4B8C-83A1-F6EECF244321}">
                <p14:modId xmlns:p14="http://schemas.microsoft.com/office/powerpoint/2010/main" val="501270008"/>
              </p:ext>
            </p:extLst>
          </p:nvPr>
        </p:nvGraphicFramePr>
        <p:xfrm>
          <a:off x="6372200" y="4437112"/>
          <a:ext cx="2520280" cy="1828800"/>
        </p:xfrm>
        <a:graphic>
          <a:graphicData uri="http://schemas.openxmlformats.org/drawingml/2006/table">
            <a:tbl>
              <a:tblPr firstRow="1" firstCol="1" bandRow="1">
                <a:tableStyleId>{5C22544A-7EE6-4342-B048-85BDC9FD1C3A}</a:tableStyleId>
              </a:tblPr>
              <a:tblGrid>
                <a:gridCol w="1092121"/>
                <a:gridCol w="1428159"/>
              </a:tblGrid>
              <a:tr h="456051">
                <a:tc>
                  <a:txBody>
                    <a:bodyPr/>
                    <a:lstStyle/>
                    <a:p>
                      <a:pPr algn="ctr" latinLnBrk="1">
                        <a:spcAft>
                          <a:spcPts val="0"/>
                        </a:spcAft>
                      </a:pPr>
                      <a:r>
                        <a:rPr lang="en-US" sz="1000" kern="100" dirty="0">
                          <a:effectLst/>
                        </a:rPr>
                        <a:t>SFD pattern </a:t>
                      </a:r>
                      <a:r>
                        <a:rPr lang="en-US" sz="1000" kern="100" dirty="0" smtClean="0">
                          <a:effectLst/>
                        </a:rPr>
                        <a:t>(SFD2,</a:t>
                      </a:r>
                      <a:r>
                        <a:rPr lang="en-US" sz="1000" kern="100" baseline="0" dirty="0" smtClean="0">
                          <a:effectLst/>
                        </a:rPr>
                        <a:t> </a:t>
                      </a:r>
                      <a:r>
                        <a:rPr lang="en-US" sz="1000" kern="100" dirty="0" smtClean="0">
                          <a:effectLst/>
                        </a:rPr>
                        <a:t>SFD3, </a:t>
                      </a:r>
                      <a:r>
                        <a:rPr lang="en-US" sz="1000" kern="100" dirty="0">
                          <a:effectLst/>
                        </a:rPr>
                        <a:t>SFD4)</a:t>
                      </a:r>
                      <a:endParaRPr lang="ko-KR" sz="1000" kern="100" dirty="0">
                        <a:effectLst/>
                        <a:latin typeface="Book Antiqua"/>
                        <a:ea typeface="돋움체"/>
                        <a:cs typeface="Times New Roman"/>
                      </a:endParaRPr>
                    </a:p>
                  </a:txBody>
                  <a:tcPr marL="68580" marR="68580" marT="0" marB="0" anchor="ctr"/>
                </a:tc>
                <a:tc>
                  <a:txBody>
                    <a:bodyPr/>
                    <a:lstStyle/>
                    <a:p>
                      <a:pPr algn="ctr" latinLnBrk="1">
                        <a:spcAft>
                          <a:spcPts val="0"/>
                        </a:spcAft>
                      </a:pPr>
                      <a:endParaRPr lang="ko-KR" sz="1000" kern="100" dirty="0">
                        <a:effectLst/>
                        <a:latin typeface="Book Antiqua"/>
                        <a:ea typeface="돋움체"/>
                        <a:cs typeface="Times New Roman"/>
                      </a:endParaRPr>
                    </a:p>
                  </a:txBody>
                  <a:tcPr marL="68580" marR="68580" marT="0" marB="0" anchor="ctr"/>
                </a:tc>
              </a:tr>
              <a:tr h="114013">
                <a:tc>
                  <a:txBody>
                    <a:bodyPr/>
                    <a:lstStyle/>
                    <a:p>
                      <a:pPr algn="ctr" latinLnBrk="1">
                        <a:spcAft>
                          <a:spcPts val="0"/>
                        </a:spcAft>
                      </a:pPr>
                      <a:r>
                        <a:rPr lang="en-US" sz="1000" kern="100" dirty="0" smtClean="0">
                          <a:effectLst/>
                        </a:rPr>
                        <a:t>+a +a +a</a:t>
                      </a:r>
                      <a:endParaRPr lang="ko-KR" sz="1000" kern="100" dirty="0">
                        <a:effectLst/>
                        <a:latin typeface="Book Antiqua"/>
                        <a:ea typeface="돋움체"/>
                        <a:cs typeface="Times New Roman"/>
                      </a:endParaRPr>
                    </a:p>
                  </a:txBody>
                  <a:tcPr marL="68580" marR="68580" marT="0" marB="0"/>
                </a:tc>
                <a:tc>
                  <a:txBody>
                    <a:bodyPr/>
                    <a:lstStyle/>
                    <a:p>
                      <a:pPr algn="just" latinLnBrk="1">
                        <a:spcAft>
                          <a:spcPts val="0"/>
                        </a:spcAft>
                      </a:pPr>
                      <a:r>
                        <a:rPr lang="en-US" sz="1000" kern="100" dirty="0">
                          <a:effectLst/>
                        </a:rPr>
                        <a:t> </a:t>
                      </a:r>
                      <a:r>
                        <a:rPr lang="en-US" sz="1000" kern="100" dirty="0" smtClean="0">
                          <a:effectLst/>
                        </a:rPr>
                        <a:t>1</a:t>
                      </a:r>
                      <a:r>
                        <a:rPr lang="en-US" sz="1000" kern="100" baseline="0" dirty="0" smtClean="0">
                          <a:effectLst/>
                        </a:rPr>
                        <a:t> stream</a:t>
                      </a:r>
                      <a:r>
                        <a:rPr lang="en-US" sz="1000" kern="100" dirty="0" smtClean="0">
                          <a:effectLst/>
                        </a:rPr>
                        <a:t>, 1 channel</a:t>
                      </a:r>
                      <a:endParaRPr lang="ko-KR" sz="1000" kern="100" dirty="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1</a:t>
                      </a:r>
                      <a:r>
                        <a:rPr lang="en-US" altLang="ko-KR" sz="1000" kern="100" baseline="0" dirty="0" smtClean="0">
                          <a:effectLst/>
                        </a:rPr>
                        <a:t> stream, 2 channel</a:t>
                      </a:r>
                      <a:endParaRPr lang="ko-KR" altLang="ko-KR" sz="1000" kern="100" dirty="0" smtClean="0">
                        <a:effectLst/>
                        <a:latin typeface="Book Antiqua"/>
                        <a:ea typeface="돋움체"/>
                        <a:cs typeface="Times New Roman"/>
                      </a:endParaRPr>
                    </a:p>
                  </a:txBody>
                  <a:tcPr marL="68580" marR="68580" marT="0" marB="0"/>
                </a:tc>
              </a:tr>
              <a:tr h="114013">
                <a:tc>
                  <a:txBody>
                    <a:bodyPr/>
                    <a:lstStyle/>
                    <a:p>
                      <a:pPr algn="ctr" latinLnBrk="1">
                        <a:spcAft>
                          <a:spcPts val="0"/>
                        </a:spcAft>
                      </a:pPr>
                      <a:r>
                        <a:rPr lang="en-US" altLang="ko-KR" sz="1000" kern="100" dirty="0" smtClean="0">
                          <a:effectLst/>
                          <a:latin typeface="+mn-lt"/>
                          <a:ea typeface="+mn-ea"/>
                          <a:cs typeface="+mn-cs"/>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1</a:t>
                      </a:r>
                      <a:r>
                        <a:rPr lang="en-US" altLang="ko-KR" sz="1000" kern="100" baseline="0" dirty="0" smtClean="0">
                          <a:effectLst/>
                        </a:rPr>
                        <a:t> stream, 3 channel</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1</a:t>
                      </a:r>
                      <a:r>
                        <a:rPr lang="en-US" altLang="ko-KR" sz="1000" kern="100" baseline="0" dirty="0" smtClean="0">
                          <a:effectLst/>
                        </a:rPr>
                        <a:t> stream, 4 channel</a:t>
                      </a:r>
                      <a:endParaRPr lang="ko-KR" altLang="ko-KR" sz="1000" kern="100" dirty="0" smtClean="0">
                        <a:effectLst/>
                        <a:latin typeface="Book Antiqua"/>
                        <a:ea typeface="돋움체"/>
                        <a:cs typeface="Times New Roman"/>
                      </a:endParaRPr>
                    </a:p>
                  </a:txBody>
                  <a:tcPr marL="68580" marR="68580" marT="0" marB="0"/>
                </a:tc>
              </a:tr>
              <a:tr h="114013">
                <a:tc>
                  <a:txBody>
                    <a:bodyPr/>
                    <a:lstStyle/>
                    <a:p>
                      <a:pPr algn="ctr" latinLnBrk="1">
                        <a:spcAft>
                          <a:spcPts val="0"/>
                        </a:spcAft>
                      </a:pPr>
                      <a:r>
                        <a:rPr lang="en-US" sz="1000" kern="100" dirty="0" smtClean="0">
                          <a:effectLst/>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2</a:t>
                      </a:r>
                      <a:r>
                        <a:rPr lang="en-US" altLang="ko-KR" sz="1000" kern="100" baseline="0" dirty="0" smtClean="0">
                          <a:effectLst/>
                        </a:rPr>
                        <a:t> stream, 1 channel</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2</a:t>
                      </a:r>
                      <a:r>
                        <a:rPr lang="en-US" altLang="ko-KR" sz="1000" kern="100" baseline="0" dirty="0" smtClean="0">
                          <a:effectLst/>
                        </a:rPr>
                        <a:t> stream, 2 channel</a:t>
                      </a:r>
                      <a:endParaRPr lang="ko-KR" altLang="ko-KR" sz="1000" kern="100" dirty="0" smtClean="0">
                        <a:effectLst/>
                        <a:latin typeface="Book Antiqua"/>
                        <a:ea typeface="돋움체"/>
                        <a:cs typeface="Times New Roman"/>
                      </a:endParaRPr>
                    </a:p>
                  </a:txBody>
                  <a:tcPr marL="68580" marR="68580" marT="0" marB="0"/>
                </a:tc>
              </a:tr>
              <a:tr h="114013">
                <a:tc>
                  <a:txBody>
                    <a:bodyPr/>
                    <a:lstStyle/>
                    <a:p>
                      <a:pPr algn="ctr" latinLnBrk="1">
                        <a:spcAft>
                          <a:spcPts val="0"/>
                        </a:spcAft>
                      </a:pPr>
                      <a:r>
                        <a:rPr lang="en-US" altLang="ko-KR" sz="1000" kern="100" dirty="0" smtClean="0">
                          <a:effectLst/>
                          <a:latin typeface="+mn-lt"/>
                          <a:ea typeface="+mn-ea"/>
                          <a:cs typeface="+mn-cs"/>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2</a:t>
                      </a:r>
                      <a:r>
                        <a:rPr lang="en-US" altLang="ko-KR" sz="1000" kern="100" baseline="0" dirty="0" smtClean="0">
                          <a:effectLst/>
                        </a:rPr>
                        <a:t> stream, 3 channel</a:t>
                      </a:r>
                      <a:endParaRPr lang="ko-KR" altLang="ko-KR" sz="1000" kern="100" dirty="0" smtClean="0">
                        <a:effectLst/>
                        <a:latin typeface="Book Antiqua"/>
                        <a:ea typeface="돋움체"/>
                        <a:cs typeface="Times New Roman"/>
                      </a:endParaRPr>
                    </a:p>
                  </a:txBody>
                  <a:tcPr marL="68580" marR="68580" marT="0" marB="0"/>
                </a:tc>
              </a:tr>
              <a:tr h="0">
                <a:tc>
                  <a:txBody>
                    <a:bodyPr/>
                    <a:lstStyle/>
                    <a:p>
                      <a:pPr algn="ctr" latinLnBrk="1">
                        <a:spcAft>
                          <a:spcPts val="0"/>
                        </a:spcAft>
                      </a:pPr>
                      <a:r>
                        <a:rPr lang="en-US" altLang="ko-KR" sz="1000" kern="100" dirty="0" smtClean="0">
                          <a:effectLst/>
                          <a:latin typeface="Book Antiqua"/>
                          <a:ea typeface="돋움체"/>
                          <a:cs typeface="Times New Roman"/>
                        </a:rPr>
                        <a:t>-a –a -a</a:t>
                      </a:r>
                      <a:endParaRPr lang="ko-KR" sz="1000" kern="100" dirty="0">
                        <a:effectLst/>
                        <a:latin typeface="Book Antiqua"/>
                        <a:ea typeface="돋움체"/>
                        <a:cs typeface="Times New Roman"/>
                      </a:endParaRPr>
                    </a:p>
                  </a:txBody>
                  <a:tcPr marL="68580" marR="68580" marT="0" marB="0"/>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000" kern="100" dirty="0" smtClean="0">
                          <a:effectLst/>
                        </a:rPr>
                        <a:t> 2</a:t>
                      </a:r>
                      <a:r>
                        <a:rPr lang="en-US" altLang="ko-KR" sz="1000" kern="100" baseline="0" dirty="0" smtClean="0">
                          <a:effectLst/>
                        </a:rPr>
                        <a:t> stream, 4 channel</a:t>
                      </a:r>
                      <a:endParaRPr lang="ko-KR" altLang="ko-KR" sz="1000" kern="100" dirty="0" smtClean="0">
                        <a:effectLst/>
                        <a:latin typeface="Book Antiqua"/>
                        <a:ea typeface="돋움체"/>
                        <a:cs typeface="Times New Roman"/>
                      </a:endParaRPr>
                    </a:p>
                    <a:p>
                      <a:pPr marL="0" marR="0" indent="0" algn="just" defTabSz="914400" rtl="0" eaLnBrk="1" fontAlgn="auto" latinLnBrk="1" hangingPunct="1">
                        <a:lnSpc>
                          <a:spcPct val="100000"/>
                        </a:lnSpc>
                        <a:spcBef>
                          <a:spcPts val="0"/>
                        </a:spcBef>
                        <a:spcAft>
                          <a:spcPts val="0"/>
                        </a:spcAft>
                        <a:buClrTx/>
                        <a:buSzTx/>
                        <a:buFontTx/>
                        <a:buNone/>
                        <a:tabLst/>
                        <a:defRPr/>
                      </a:pPr>
                      <a:endParaRPr lang="ko-KR" altLang="ko-KR" sz="1000" kern="100" dirty="0" smtClean="0">
                        <a:effectLst/>
                        <a:latin typeface="Book Antiqua"/>
                        <a:ea typeface="돋움체"/>
                        <a:cs typeface="Times New Roman"/>
                      </a:endParaRPr>
                    </a:p>
                  </a:txBody>
                  <a:tcPr marL="68580" marR="68580" marT="0" marB="0"/>
                </a:tc>
              </a:tr>
            </a:tbl>
          </a:graphicData>
        </a:graphic>
      </p:graphicFrame>
    </p:spTree>
    <p:extLst>
      <p:ext uri="{BB962C8B-B14F-4D97-AF65-F5344CB8AC3E}">
        <p14:creationId xmlns:p14="http://schemas.microsoft.com/office/powerpoint/2010/main" val="1038756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Preamble for MIMO &amp; Channel Bonding</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a:latin typeface="Arial" panose="020B0604020202020204" pitchFamily="34" charset="0"/>
                <a:cs typeface="Arial" panose="020B0604020202020204" pitchFamily="34" charset="0"/>
              </a:rPr>
              <a:t>If </a:t>
            </a:r>
            <a:r>
              <a:rPr lang="en-US" altLang="ko-KR" sz="1800" dirty="0" smtClean="0">
                <a:latin typeface="Arial" panose="020B0604020202020204" pitchFamily="34" charset="0"/>
                <a:cs typeface="Arial" panose="020B0604020202020204" pitchFamily="34" charset="0"/>
              </a:rPr>
              <a:t>SFDs indicate </a:t>
            </a:r>
            <a:r>
              <a:rPr lang="en-US" altLang="ko-KR" sz="1800" dirty="0">
                <a:latin typeface="Arial" panose="020B0604020202020204" pitchFamily="34" charset="0"/>
                <a:cs typeface="Arial" panose="020B0604020202020204" pitchFamily="34" charset="0"/>
              </a:rPr>
              <a:t>that MIMO (2 stream) is used, then two CES are included</a:t>
            </a:r>
          </a:p>
          <a:p>
            <a:pPr marL="571500" lvl="1">
              <a:spcBef>
                <a:spcPts val="0"/>
              </a:spcBef>
              <a:spcAft>
                <a:spcPts val="1200"/>
              </a:spcAft>
              <a:buFontTx/>
              <a:buChar char="-"/>
            </a:pPr>
            <a:r>
              <a:rPr lang="en-US" altLang="ko-KR" sz="1800" dirty="0">
                <a:latin typeface="Arial" panose="020B0604020202020204" pitchFamily="34" charset="0"/>
                <a:cs typeface="Arial" panose="020B0604020202020204" pitchFamily="34" charset="0"/>
              </a:rPr>
              <a:t>If Channel Bonding is used,</a:t>
            </a: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SYNC (14 code repetition), SFD(4 code </a:t>
            </a:r>
            <a:r>
              <a:rPr lang="en-US" altLang="ko-KR" sz="1600" dirty="0" err="1" smtClean="0">
                <a:latin typeface="Arial" panose="020B0604020202020204" pitchFamily="34" charset="0"/>
                <a:cs typeface="Arial" panose="020B0604020202020204" pitchFamily="34" charset="0"/>
              </a:rPr>
              <a:t>repitition</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are repeated </a:t>
            </a:r>
            <a:r>
              <a:rPr lang="en-US" altLang="ko-KR" sz="1600" dirty="0">
                <a:latin typeface="Arial" panose="020B0604020202020204" pitchFamily="34" charset="0"/>
                <a:cs typeface="Arial" panose="020B0604020202020204" pitchFamily="34" charset="0"/>
              </a:rPr>
              <a:t>n times (n: number of bonded channel</a:t>
            </a:r>
            <a:r>
              <a:rPr lang="en-US" altLang="ko-KR" sz="1600" dirty="0" smtClean="0">
                <a:latin typeface="Arial" panose="020B0604020202020204" pitchFamily="34" charset="0"/>
                <a:cs typeface="Arial" panose="020B0604020202020204" pitchFamily="34" charset="0"/>
              </a:rPr>
              <a:t>)</a:t>
            </a: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CES </a:t>
            </a:r>
            <a:r>
              <a:rPr lang="en-US" altLang="ko-KR" sz="1600" dirty="0">
                <a:latin typeface="Arial" panose="020B0604020202020204" pitchFamily="34" charset="0"/>
                <a:cs typeface="Arial" panose="020B0604020202020204" pitchFamily="34" charset="0"/>
              </a:rPr>
              <a:t>sequence </a:t>
            </a:r>
            <a:r>
              <a:rPr lang="en-US" altLang="ko-KR" sz="1600" dirty="0" smtClean="0">
                <a:latin typeface="Arial" panose="020B0604020202020204" pitchFamily="34" charset="0"/>
                <a:cs typeface="Arial" panose="020B0604020202020204" pitchFamily="34" charset="0"/>
              </a:rPr>
              <a:t>(9 </a:t>
            </a:r>
            <a:r>
              <a:rPr lang="en-US" altLang="ko-KR" sz="1600" dirty="0">
                <a:latin typeface="Arial" panose="020B0604020202020204" pitchFamily="34" charset="0"/>
                <a:cs typeface="Arial" panose="020B0604020202020204" pitchFamily="34" charset="0"/>
              </a:rPr>
              <a:t>code) is repeated n times (n: number of bonded channel</a:t>
            </a:r>
            <a:r>
              <a:rPr lang="en-US" altLang="ko-KR" sz="1600" dirty="0" smtClean="0">
                <a:latin typeface="Arial" panose="020B0604020202020204" pitchFamily="34" charset="0"/>
                <a:cs typeface="Arial" panose="020B0604020202020204" pitchFamily="34" charset="0"/>
              </a:rPr>
              <a:t>): </a:t>
            </a:r>
            <a:r>
              <a:rPr lang="en-US" altLang="ko-KR" sz="1600" dirty="0"/>
              <a:t>[</a:t>
            </a:r>
            <a:r>
              <a:rPr lang="en-US" altLang="ko-KR" sz="1600" b="1" dirty="0"/>
              <a:t>b</a:t>
            </a:r>
            <a:r>
              <a:rPr lang="en-US" altLang="ko-KR" sz="1600" baseline="-25000" dirty="0"/>
              <a:t>128</a:t>
            </a:r>
            <a:r>
              <a:rPr lang="en-US" altLang="ko-KR" sz="1600" dirty="0"/>
              <a:t> </a:t>
            </a:r>
            <a:r>
              <a:rPr lang="en-US" altLang="ko-KR" sz="1600" b="1" dirty="0"/>
              <a:t>b</a:t>
            </a:r>
            <a:r>
              <a:rPr lang="en-US" altLang="ko-KR" sz="1600" baseline="-25000" dirty="0"/>
              <a:t>256</a:t>
            </a:r>
            <a:r>
              <a:rPr lang="en-US" altLang="ko-KR" sz="1600" dirty="0"/>
              <a:t> </a:t>
            </a:r>
            <a:r>
              <a:rPr lang="en-US" altLang="ko-KR" sz="1600" b="1" dirty="0"/>
              <a:t>a</a:t>
            </a:r>
            <a:r>
              <a:rPr lang="en-US" altLang="ko-KR" sz="1600" baseline="-25000" dirty="0"/>
              <a:t>256</a:t>
            </a:r>
            <a:r>
              <a:rPr lang="en-US" altLang="ko-KR" sz="1600" dirty="0"/>
              <a:t> </a:t>
            </a:r>
            <a:r>
              <a:rPr lang="en-US" altLang="ko-KR" sz="1600" b="1" dirty="0"/>
              <a:t>b</a:t>
            </a:r>
            <a:r>
              <a:rPr lang="en-US" altLang="ko-KR" sz="1600" baseline="-25000" dirty="0"/>
              <a:t>256</a:t>
            </a:r>
            <a:r>
              <a:rPr lang="en-US" altLang="ko-KR" sz="1600" dirty="0"/>
              <a:t> </a:t>
            </a:r>
            <a:r>
              <a:rPr lang="en-US" altLang="ko-KR" sz="1600" b="1" dirty="0"/>
              <a:t>a</a:t>
            </a:r>
            <a:r>
              <a:rPr lang="en-US" altLang="ko-KR" sz="1600" baseline="-25000" dirty="0"/>
              <a:t>256</a:t>
            </a:r>
            <a:r>
              <a:rPr lang="en-US" altLang="ko-KR" sz="1600" dirty="0" smtClean="0"/>
              <a:t>]</a:t>
            </a:r>
          </a:p>
          <a:p>
            <a:pPr marL="914400" lvl="2">
              <a:spcBef>
                <a:spcPts val="0"/>
              </a:spcBef>
              <a:spcAft>
                <a:spcPts val="1200"/>
              </a:spcAft>
              <a:buFontTx/>
              <a:buChar char="-"/>
            </a:pPr>
            <a:endParaRPr lang="en-US" altLang="ko-KR" sz="1600" dirty="0">
              <a:latin typeface="Arial" panose="020B0604020202020204" pitchFamily="34" charset="0"/>
              <a:cs typeface="Arial" panose="020B0604020202020204" pitchFamily="34" charset="0"/>
            </a:endParaRPr>
          </a:p>
          <a:p>
            <a:pPr marL="914400" lvl="2">
              <a:spcBef>
                <a:spcPts val="0"/>
              </a:spcBef>
              <a:spcAft>
                <a:spcPts val="1200"/>
              </a:spcAft>
              <a:buFontTx/>
              <a:buChar char="-"/>
            </a:pPr>
            <a:endParaRPr lang="en-US" altLang="ko-KR" sz="1600" dirty="0" smtClean="0">
              <a:latin typeface="Arial" panose="020B0604020202020204" pitchFamily="34" charset="0"/>
              <a:cs typeface="Arial" panose="020B0604020202020204" pitchFamily="34" charset="0"/>
            </a:endParaRPr>
          </a:p>
          <a:p>
            <a:pPr marL="914400" lvl="2">
              <a:spcBef>
                <a:spcPts val="0"/>
              </a:spcBef>
              <a:spcAft>
                <a:spcPts val="1200"/>
              </a:spcAft>
              <a:buFontTx/>
              <a:buChar char="-"/>
            </a:pPr>
            <a:endParaRPr lang="en-US" altLang="ko-KR" sz="1600" dirty="0">
              <a:latin typeface="Arial" panose="020B0604020202020204" pitchFamily="34" charset="0"/>
              <a:cs typeface="Arial" panose="020B0604020202020204" pitchFamily="34" charset="0"/>
            </a:endParaRPr>
          </a:p>
          <a:p>
            <a:pPr marL="914400" lvl="2">
              <a:spcBef>
                <a:spcPts val="0"/>
              </a:spcBef>
              <a:spcAft>
                <a:spcPts val="1200"/>
              </a:spcAft>
              <a:buFontTx/>
              <a:buChar char="-"/>
            </a:pPr>
            <a:endParaRPr lang="en-US" altLang="ko-KR" sz="1600" dirty="0" smtClean="0">
              <a:latin typeface="Arial" panose="020B0604020202020204" pitchFamily="34" charset="0"/>
              <a:cs typeface="Arial" panose="020B0604020202020204" pitchFamily="34" charset="0"/>
            </a:endParaRP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Number </a:t>
            </a:r>
            <a:r>
              <a:rPr lang="en-US" altLang="ko-KR" sz="1600" dirty="0">
                <a:latin typeface="Arial" panose="020B0604020202020204" pitchFamily="34" charset="0"/>
                <a:cs typeface="Arial" panose="020B0604020202020204" pitchFamily="34" charset="0"/>
              </a:rPr>
              <a:t>of CES depends on the number of antenna</a:t>
            </a:r>
          </a:p>
          <a:p>
            <a:pPr marL="914400" lvl="2">
              <a:spcBef>
                <a:spcPts val="0"/>
              </a:spcBef>
              <a:spcAft>
                <a:spcPts val="1200"/>
              </a:spcAft>
              <a:buFontTx/>
              <a:buChar char="-"/>
            </a:pPr>
            <a:endParaRPr lang="en-US" altLang="ko-KR" sz="1600" dirty="0">
              <a:latin typeface="Arial" panose="020B0604020202020204" pitchFamily="34" charset="0"/>
              <a:cs typeface="Arial" panose="020B0604020202020204" pitchFamily="34" charset="0"/>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개체 3"/>
          <p:cNvGraphicFramePr>
            <a:graphicFrameLocks noChangeAspect="1"/>
          </p:cNvGraphicFramePr>
          <p:nvPr>
            <p:extLst>
              <p:ext uri="{D42A27DB-BD31-4B8C-83A1-F6EECF244321}">
                <p14:modId xmlns:p14="http://schemas.microsoft.com/office/powerpoint/2010/main" val="2353911701"/>
              </p:ext>
            </p:extLst>
          </p:nvPr>
        </p:nvGraphicFramePr>
        <p:xfrm>
          <a:off x="1258888" y="4217988"/>
          <a:ext cx="7350125" cy="1889125"/>
        </p:xfrm>
        <a:graphic>
          <a:graphicData uri="http://schemas.openxmlformats.org/presentationml/2006/ole">
            <mc:AlternateContent xmlns:mc="http://schemas.openxmlformats.org/markup-compatibility/2006">
              <mc:Choice xmlns:v="urn:schemas-microsoft-com:vml" Requires="v">
                <p:oleObj spid="_x0000_s32897" name="Visio" r:id="rId4" imgW="7354085" imgH="1887030" progId="Visio.Drawing.11">
                  <p:embed/>
                </p:oleObj>
              </mc:Choice>
              <mc:Fallback>
                <p:oleObj name="Visio" r:id="rId4" imgW="7354085" imgH="1887030" progId="Visio.Drawing.11">
                  <p:embed/>
                  <p:pic>
                    <p:nvPicPr>
                      <p:cNvPr id="0" name="개체 9"/>
                      <p:cNvPicPr>
                        <a:picLocks noChangeAspect="1" noChangeArrowheads="1"/>
                      </p:cNvPicPr>
                      <p:nvPr/>
                    </p:nvPicPr>
                    <p:blipFill>
                      <a:blip r:embed="rId5"/>
                      <a:srcRect/>
                      <a:stretch>
                        <a:fillRect/>
                      </a:stretch>
                    </p:blipFill>
                    <p:spPr bwMode="auto">
                      <a:xfrm>
                        <a:off x="1258888" y="4217988"/>
                        <a:ext cx="7350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직선 연결선 8"/>
          <p:cNvCxnSpPr/>
          <p:nvPr/>
        </p:nvCxnSpPr>
        <p:spPr bwMode="auto">
          <a:xfrm flipV="1">
            <a:off x="1979712" y="4236498"/>
            <a:ext cx="288032" cy="21602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123728" y="3979523"/>
            <a:ext cx="864339" cy="276999"/>
          </a:xfrm>
          <a:prstGeom prst="rect">
            <a:avLst/>
          </a:prstGeom>
          <a:noFill/>
        </p:spPr>
        <p:txBody>
          <a:bodyPr wrap="none" rtlCol="0">
            <a:spAutoFit/>
          </a:bodyPr>
          <a:lstStyle/>
          <a:p>
            <a:r>
              <a:rPr lang="en-US" altLang="ko-KR" dirty="0" smtClean="0"/>
              <a:t>1 or 2 CES</a:t>
            </a:r>
            <a:endParaRPr lang="ko-KR" altLang="en-US" dirty="0"/>
          </a:p>
        </p:txBody>
      </p:sp>
    </p:spTree>
    <p:extLst>
      <p:ext uri="{BB962C8B-B14F-4D97-AF65-F5344CB8AC3E}">
        <p14:creationId xmlns:p14="http://schemas.microsoft.com/office/powerpoint/2010/main" val="2927370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내용 개체 틀 2"/>
          <p:cNvSpPr txBox="1">
            <a:spLocks/>
          </p:cNvSpPr>
          <p:nvPr/>
        </p:nvSpPr>
        <p:spPr bwMode="auto">
          <a:xfrm>
            <a:off x="838200"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571500" lvl="1">
              <a:spcBef>
                <a:spcPts val="0"/>
              </a:spcBef>
              <a:spcAft>
                <a:spcPts val="1200"/>
              </a:spcAft>
              <a:buFontTx/>
              <a:buChar char="-"/>
            </a:pPr>
            <a:r>
              <a:rPr lang="en-US" altLang="ko-KR" sz="1800" kern="0" dirty="0" smtClean="0">
                <a:latin typeface="Arial" panose="020B0604020202020204" pitchFamily="34" charset="0"/>
                <a:cs typeface="Arial" panose="020B0604020202020204" pitchFamily="34" charset="0"/>
              </a:rPr>
              <a:t>40 bit length</a:t>
            </a:r>
          </a:p>
          <a:p>
            <a:pPr marL="571500" lvl="1">
              <a:spcBef>
                <a:spcPts val="0"/>
              </a:spcBef>
              <a:spcAft>
                <a:spcPts val="1200"/>
              </a:spcAft>
              <a:buFontTx/>
              <a:buChar char="-"/>
            </a:pPr>
            <a:endParaRPr lang="en-US" altLang="ko-KR" sz="1800" kern="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kern="0" dirty="0" smtClean="0">
              <a:latin typeface="Arial" panose="020B0604020202020204" pitchFamily="34" charset="0"/>
              <a:cs typeface="Arial" panose="020B0604020202020204" pitchFamily="34" charset="0"/>
            </a:endParaRPr>
          </a:p>
          <a:p>
            <a:r>
              <a:rPr lang="en-US" altLang="ko-KR" sz="1600" dirty="0" smtClean="0"/>
              <a:t>Scrambler </a:t>
            </a:r>
            <a:r>
              <a:rPr lang="en-US" altLang="ko-KR" sz="1600" dirty="0"/>
              <a:t>Seed ID: contains the scrambler seed identifier value</a:t>
            </a:r>
          </a:p>
          <a:p>
            <a:r>
              <a:rPr lang="en-US" altLang="ko-KR" sz="1600" dirty="0"/>
              <a:t>Aggregation: set to 1 if aggregation is </a:t>
            </a:r>
            <a:r>
              <a:rPr lang="en-US" altLang="ko-KR" sz="1600" dirty="0" smtClean="0"/>
              <a:t>used</a:t>
            </a:r>
          </a:p>
          <a:p>
            <a:r>
              <a:rPr lang="en-US" altLang="ko-KR" sz="1600" dirty="0" smtClean="0"/>
              <a:t>MCS: indicates MCS</a:t>
            </a:r>
            <a:endParaRPr lang="en-US" altLang="ko-KR" sz="1600" dirty="0"/>
          </a:p>
          <a:p>
            <a:r>
              <a:rPr lang="en-US" altLang="ko-KR" sz="1600" dirty="0" smtClean="0"/>
              <a:t>Frame </a:t>
            </a:r>
            <a:r>
              <a:rPr lang="en-US" altLang="ko-KR" sz="1600" dirty="0"/>
              <a:t>Length: an unsigned integer equal to the number of octets in the MAC frame body of a regular frame, excluding the FCS. It is set to zero for an aggregated frame</a:t>
            </a:r>
          </a:p>
          <a:p>
            <a:r>
              <a:rPr lang="en-US" altLang="ko-KR" sz="1600" dirty="0"/>
              <a:t>Low-latency Mode: set to 1 if the frame is using the low-latency aggregation </a:t>
            </a:r>
            <a:r>
              <a:rPr lang="en-US" altLang="ko-KR" sz="1600" dirty="0" smtClean="0"/>
              <a:t>mode</a:t>
            </a:r>
          </a:p>
          <a:p>
            <a:r>
              <a:rPr lang="en-US" altLang="ko-KR" sz="1600" dirty="0" smtClean="0"/>
              <a:t>Pilot Word Length: </a:t>
            </a:r>
            <a:r>
              <a:rPr lang="en-US" altLang="ko-KR" sz="1600" dirty="0"/>
              <a:t>the length of the pilot word used in the current frame</a:t>
            </a:r>
          </a:p>
          <a:p>
            <a:r>
              <a:rPr lang="en-US" altLang="ko-KR" sz="1600" dirty="0"/>
              <a:t>PCES: set to 1 if the frame includes </a:t>
            </a:r>
            <a:r>
              <a:rPr lang="en-US" altLang="ko-KR" sz="1600" dirty="0" smtClean="0"/>
              <a:t>PCES</a:t>
            </a:r>
          </a:p>
          <a:p>
            <a:r>
              <a:rPr lang="en-US" altLang="ko-KR" sz="1600" dirty="0" smtClean="0"/>
              <a:t>No of bonded channel: 00~11 (1 channel ~ 4 channel bonding)</a:t>
            </a:r>
          </a:p>
          <a:p>
            <a:r>
              <a:rPr lang="en-US" altLang="ko-KR" sz="1600" dirty="0" smtClean="0"/>
              <a:t>MIMO: indicates whether MIMO is used (2X2 MIMO)</a:t>
            </a:r>
            <a:endParaRPr lang="en-US" altLang="ko-KR" sz="1600" dirty="0"/>
          </a:p>
          <a:p>
            <a:pPr marL="914400" lvl="2">
              <a:spcBef>
                <a:spcPts val="0"/>
              </a:spcBef>
              <a:spcAft>
                <a:spcPts val="1200"/>
              </a:spcAft>
              <a:buFontTx/>
              <a:buChar char="-"/>
            </a:pPr>
            <a:endParaRPr lang="en-US" altLang="ko-KR" sz="1600" kern="0" dirty="0" smtClean="0">
              <a:latin typeface="Arial" panose="020B0604020202020204" pitchFamily="34" charset="0"/>
              <a:cs typeface="Arial" panose="020B0604020202020204" pitchFamily="34" charset="0"/>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sp>
        <p:nvSpPr>
          <p:cNvPr id="2" name="제목 1"/>
          <p:cNvSpPr>
            <a:spLocks noGrp="1"/>
          </p:cNvSpPr>
          <p:nvPr>
            <p:ph type="title"/>
          </p:nvPr>
        </p:nvSpPr>
        <p:spPr/>
        <p:txBody>
          <a:bodyPr/>
          <a:lstStyle/>
          <a:p>
            <a:r>
              <a:rPr lang="en-US" altLang="ko-KR" dirty="0" smtClean="0"/>
              <a:t>HR SC PHY Header format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7" name="표 6"/>
          <p:cNvGraphicFramePr>
            <a:graphicFrameLocks noGrp="1"/>
          </p:cNvGraphicFramePr>
          <p:nvPr>
            <p:extLst>
              <p:ext uri="{D42A27DB-BD31-4B8C-83A1-F6EECF244321}">
                <p14:modId xmlns:p14="http://schemas.microsoft.com/office/powerpoint/2010/main" val="1652308297"/>
              </p:ext>
            </p:extLst>
          </p:nvPr>
        </p:nvGraphicFramePr>
        <p:xfrm>
          <a:off x="1547664" y="2204864"/>
          <a:ext cx="6624735" cy="877226"/>
        </p:xfrm>
        <a:graphic>
          <a:graphicData uri="http://schemas.openxmlformats.org/drawingml/2006/table">
            <a:tbl>
              <a:tblPr firstRow="1" bandRow="1">
                <a:tableStyleId>{5C22544A-7EE6-4342-B048-85BDC9FD1C3A}</a:tableStyleId>
              </a:tblPr>
              <a:tblGrid>
                <a:gridCol w="828092"/>
                <a:gridCol w="716975"/>
                <a:gridCol w="772534"/>
                <a:gridCol w="467800"/>
                <a:gridCol w="655887"/>
                <a:gridCol w="699173"/>
                <a:gridCol w="700621"/>
                <a:gridCol w="487510"/>
                <a:gridCol w="576064"/>
                <a:gridCol w="720079"/>
              </a:tblGrid>
              <a:tr h="282866">
                <a:tc>
                  <a:txBody>
                    <a:bodyPr/>
                    <a:lstStyle/>
                    <a:p>
                      <a:pPr latinLnBrk="1"/>
                      <a:r>
                        <a:rPr lang="en-US" altLang="ko-KR" sz="1100" dirty="0" smtClean="0"/>
                        <a:t>Bits: 4</a:t>
                      </a:r>
                      <a:endParaRPr lang="ko-KR" altLang="en-US" sz="1100" dirty="0"/>
                    </a:p>
                  </a:txBody>
                  <a:tcPr/>
                </a:tc>
                <a:tc>
                  <a:txBody>
                    <a:bodyPr/>
                    <a:lstStyle/>
                    <a:p>
                      <a:pPr latinLnBrk="1"/>
                      <a:r>
                        <a:rPr lang="en-US" altLang="ko-KR" sz="1100" dirty="0" smtClean="0"/>
                        <a:t>1</a:t>
                      </a:r>
                      <a:endParaRPr lang="ko-KR" altLang="en-US" sz="1100" dirty="0"/>
                    </a:p>
                  </a:txBody>
                  <a:tcPr/>
                </a:tc>
                <a:tc>
                  <a:txBody>
                    <a:bodyPr/>
                    <a:lstStyle/>
                    <a:p>
                      <a:pPr latinLnBrk="1"/>
                      <a:r>
                        <a:rPr lang="en-US" altLang="ko-KR" sz="1100" dirty="0" smtClean="0"/>
                        <a:t>2</a:t>
                      </a:r>
                      <a:endParaRPr lang="ko-KR" altLang="en-US" sz="1100" dirty="0"/>
                    </a:p>
                  </a:txBody>
                  <a:tcPr/>
                </a:tc>
                <a:tc>
                  <a:txBody>
                    <a:bodyPr/>
                    <a:lstStyle/>
                    <a:p>
                      <a:pPr latinLnBrk="1"/>
                      <a:r>
                        <a:rPr lang="en-US" altLang="ko-KR" sz="1100" dirty="0" smtClean="0"/>
                        <a:t>1</a:t>
                      </a:r>
                      <a:endParaRPr lang="ko-KR" altLang="en-US" sz="1100" dirty="0"/>
                    </a:p>
                  </a:txBody>
                  <a:tcPr/>
                </a:tc>
                <a:tc>
                  <a:txBody>
                    <a:bodyPr/>
                    <a:lstStyle/>
                    <a:p>
                      <a:pPr latinLnBrk="1"/>
                      <a:r>
                        <a:rPr lang="en-US" altLang="ko-KR" sz="1100" dirty="0" smtClean="0"/>
                        <a:t>2</a:t>
                      </a:r>
                      <a:endParaRPr lang="ko-KR" altLang="en-US" sz="1100" dirty="0"/>
                    </a:p>
                  </a:txBody>
                  <a:tcPr/>
                </a:tc>
                <a:tc>
                  <a:txBody>
                    <a:bodyPr/>
                    <a:lstStyle/>
                    <a:p>
                      <a:pPr latinLnBrk="1"/>
                      <a:r>
                        <a:rPr lang="en-US" altLang="ko-KR" sz="1100" dirty="0" smtClean="0"/>
                        <a:t>1</a:t>
                      </a:r>
                      <a:endParaRPr lang="ko-KR" altLang="en-US" sz="1100" dirty="0"/>
                    </a:p>
                  </a:txBody>
                  <a:tcPr/>
                </a:tc>
                <a:tc>
                  <a:txBody>
                    <a:bodyPr/>
                    <a:lstStyle/>
                    <a:p>
                      <a:pPr latinLnBrk="1"/>
                      <a:r>
                        <a:rPr lang="en-US" altLang="ko-KR" sz="1100" dirty="0" smtClean="0"/>
                        <a:t>20</a:t>
                      </a:r>
                      <a:endParaRPr lang="ko-KR" altLang="en-US" sz="1100" dirty="0"/>
                    </a:p>
                  </a:txBody>
                  <a:tcPr/>
                </a:tc>
                <a:tc>
                  <a:txBody>
                    <a:bodyPr/>
                    <a:lstStyle/>
                    <a:p>
                      <a:pPr latinLnBrk="1"/>
                      <a:r>
                        <a:rPr lang="en-US" altLang="ko-KR" sz="1100" dirty="0" smtClean="0"/>
                        <a:t>4</a:t>
                      </a:r>
                      <a:endParaRPr lang="ko-KR" altLang="en-US" sz="1100" dirty="0"/>
                    </a:p>
                  </a:txBody>
                  <a:tcPr/>
                </a:tc>
                <a:tc>
                  <a:txBody>
                    <a:bodyPr/>
                    <a:lstStyle/>
                    <a:p>
                      <a:pPr latinLnBrk="1"/>
                      <a:r>
                        <a:rPr lang="en-US" altLang="ko-KR" sz="1100" dirty="0" smtClean="0"/>
                        <a:t>1</a:t>
                      </a:r>
                      <a:endParaRPr lang="ko-KR" altLang="en-US" sz="1100" dirty="0"/>
                    </a:p>
                  </a:txBody>
                  <a:tcPr/>
                </a:tc>
                <a:tc>
                  <a:txBody>
                    <a:bodyPr/>
                    <a:lstStyle/>
                    <a:p>
                      <a:pPr latinLnBrk="1"/>
                      <a:r>
                        <a:rPr lang="en-US" altLang="ko-KR" sz="1100" dirty="0" smtClean="0"/>
                        <a:t>4</a:t>
                      </a:r>
                      <a:endParaRPr lang="ko-KR" altLang="en-US" sz="1100" dirty="0"/>
                    </a:p>
                  </a:txBody>
                  <a:tcPr/>
                </a:tc>
              </a:tr>
              <a:tr h="581230">
                <a:tc>
                  <a:txBody>
                    <a:bodyPr/>
                    <a:lstStyle/>
                    <a:p>
                      <a:pPr latinLnBrk="1"/>
                      <a:r>
                        <a:rPr lang="en-US" altLang="ko-KR" sz="1100" dirty="0" smtClean="0"/>
                        <a:t>Reserved</a:t>
                      </a:r>
                      <a:endParaRPr lang="ko-KR" altLang="en-US" sz="1100" dirty="0"/>
                    </a:p>
                  </a:txBody>
                  <a:tcPr/>
                </a:tc>
                <a:tc>
                  <a:txBody>
                    <a:bodyPr/>
                    <a:lstStyle/>
                    <a:p>
                      <a:pPr latinLnBrk="1"/>
                      <a:r>
                        <a:rPr lang="en-US" altLang="ko-KR" sz="1100" dirty="0" smtClean="0"/>
                        <a:t>MIMO</a:t>
                      </a:r>
                      <a:endParaRPr lang="ko-KR" altLang="en-US" sz="1100" dirty="0"/>
                    </a:p>
                  </a:txBody>
                  <a:tcPr/>
                </a:tc>
                <a:tc>
                  <a:txBody>
                    <a:bodyPr/>
                    <a:lstStyle/>
                    <a:p>
                      <a:pPr latinLnBrk="1"/>
                      <a:r>
                        <a:rPr lang="en-US" altLang="ko-KR" sz="1100" dirty="0" smtClean="0"/>
                        <a:t>No. of bonded</a:t>
                      </a:r>
                      <a:r>
                        <a:rPr lang="en-US" altLang="ko-KR" sz="1100" baseline="0" dirty="0" smtClean="0"/>
                        <a:t> channel</a:t>
                      </a:r>
                      <a:endParaRPr lang="ko-KR" altLang="en-US" sz="1100" dirty="0"/>
                    </a:p>
                  </a:txBody>
                  <a:tcPr/>
                </a:tc>
                <a:tc>
                  <a:txBody>
                    <a:bodyPr/>
                    <a:lstStyle/>
                    <a:p>
                      <a:pPr latinLnBrk="1"/>
                      <a:r>
                        <a:rPr lang="en-US" altLang="ko-KR" sz="1100" dirty="0" smtClean="0"/>
                        <a:t>PCES</a:t>
                      </a:r>
                      <a:endParaRPr lang="ko-KR" altLang="en-US" sz="1100" dirty="0"/>
                    </a:p>
                  </a:txBody>
                  <a:tcPr/>
                </a:tc>
                <a:tc>
                  <a:txBody>
                    <a:bodyPr/>
                    <a:lstStyle/>
                    <a:p>
                      <a:pPr latinLnBrk="1"/>
                      <a:r>
                        <a:rPr lang="en-US" altLang="ko-KR" sz="1100" dirty="0" smtClean="0"/>
                        <a:t>Pilot</a:t>
                      </a:r>
                      <a:r>
                        <a:rPr lang="en-US" altLang="ko-KR" sz="1100" baseline="0" dirty="0" smtClean="0"/>
                        <a:t> Word Length</a:t>
                      </a:r>
                      <a:endParaRPr lang="ko-KR" altLang="en-US" sz="1100" dirty="0"/>
                    </a:p>
                  </a:txBody>
                  <a:tcPr/>
                </a:tc>
                <a:tc>
                  <a:txBody>
                    <a:bodyPr/>
                    <a:lstStyle/>
                    <a:p>
                      <a:pPr latinLnBrk="1"/>
                      <a:r>
                        <a:rPr lang="en-US" altLang="ko-KR" sz="1100" dirty="0" smtClean="0"/>
                        <a:t>Low-latency mode</a:t>
                      </a:r>
                      <a:endParaRPr lang="ko-KR" altLang="en-US" sz="1100" dirty="0"/>
                    </a:p>
                  </a:txBody>
                  <a:tcPr/>
                </a:tc>
                <a:tc>
                  <a:txBody>
                    <a:bodyPr/>
                    <a:lstStyle/>
                    <a:p>
                      <a:pPr latinLnBrk="1"/>
                      <a:r>
                        <a:rPr lang="en-US" altLang="ko-KR" sz="1100" dirty="0" smtClean="0"/>
                        <a:t>Frame Length</a:t>
                      </a:r>
                      <a:endParaRPr lang="ko-KR" altLang="en-US" sz="1100" dirty="0"/>
                    </a:p>
                  </a:txBody>
                  <a:tcPr/>
                </a:tc>
                <a:tc>
                  <a:txBody>
                    <a:bodyPr/>
                    <a:lstStyle/>
                    <a:p>
                      <a:pPr latinLnBrk="1"/>
                      <a:r>
                        <a:rPr lang="en-US" altLang="ko-KR" sz="1100" dirty="0" smtClean="0"/>
                        <a:t>MCS</a:t>
                      </a:r>
                      <a:endParaRPr lang="ko-KR" altLang="en-US" sz="1100" dirty="0"/>
                    </a:p>
                  </a:txBody>
                  <a:tcPr/>
                </a:tc>
                <a:tc>
                  <a:txBody>
                    <a:bodyPr/>
                    <a:lstStyle/>
                    <a:p>
                      <a:pPr latinLnBrk="1"/>
                      <a:r>
                        <a:rPr lang="en-US" altLang="ko-KR" sz="1100" dirty="0" smtClean="0"/>
                        <a:t>Aggregation</a:t>
                      </a:r>
                      <a:endParaRPr lang="ko-KR" altLang="en-US" sz="1100" dirty="0"/>
                    </a:p>
                  </a:txBody>
                  <a:tcPr/>
                </a:tc>
                <a:tc>
                  <a:txBody>
                    <a:bodyPr/>
                    <a:lstStyle/>
                    <a:p>
                      <a:pPr latinLnBrk="1"/>
                      <a:r>
                        <a:rPr lang="en-US" altLang="ko-KR" sz="1100" dirty="0" smtClean="0"/>
                        <a:t>Scrambler Seed ID</a:t>
                      </a:r>
                      <a:endParaRPr lang="ko-KR" altLang="en-US" sz="1100" dirty="0"/>
                    </a:p>
                  </a:txBody>
                  <a:tcPr/>
                </a:tc>
              </a:tr>
            </a:tbl>
          </a:graphicData>
        </a:graphic>
      </p:graphicFrame>
    </p:spTree>
    <p:extLst>
      <p:ext uri="{BB962C8B-B14F-4D97-AF65-F5344CB8AC3E}">
        <p14:creationId xmlns:p14="http://schemas.microsoft.com/office/powerpoint/2010/main" val="440644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Frame </a:t>
            </a:r>
            <a:r>
              <a:rPr lang="en-US" altLang="ko-KR" dirty="0"/>
              <a:t>header construction </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smtClean="0"/>
              <a:t>Use the same frame header construction described in 15.3c</a:t>
            </a:r>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2204864"/>
            <a:ext cx="591502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89404" y="5744289"/>
            <a:ext cx="1717137" cy="276999"/>
          </a:xfrm>
          <a:prstGeom prst="rect">
            <a:avLst/>
          </a:prstGeom>
          <a:noFill/>
        </p:spPr>
        <p:txBody>
          <a:bodyPr wrap="none" rtlCol="0">
            <a:spAutoFit/>
          </a:bodyPr>
          <a:lstStyle/>
          <a:p>
            <a:r>
              <a:rPr lang="en-US" altLang="ko-KR" dirty="0" smtClean="0"/>
              <a:t>(Source: 802.15.3c spec)</a:t>
            </a:r>
            <a:endParaRPr lang="ko-KR" altLang="en-US" dirty="0"/>
          </a:p>
        </p:txBody>
      </p:sp>
    </p:spTree>
    <p:extLst>
      <p:ext uri="{BB962C8B-B14F-4D97-AF65-F5344CB8AC3E}">
        <p14:creationId xmlns:p14="http://schemas.microsoft.com/office/powerpoint/2010/main" val="1942277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PHY payload field construction</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a:t>Use the same </a:t>
            </a:r>
            <a:r>
              <a:rPr lang="en-US" altLang="ko-KR" sz="1600" dirty="0" smtClean="0"/>
              <a:t>payload field </a:t>
            </a:r>
            <a:r>
              <a:rPr lang="en-US" altLang="ko-KR" sz="1600" dirty="0"/>
              <a:t>construction described in 15.3c</a:t>
            </a:r>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845" y="2708921"/>
            <a:ext cx="5864805" cy="126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89403" y="4221088"/>
            <a:ext cx="1717137" cy="276999"/>
          </a:xfrm>
          <a:prstGeom prst="rect">
            <a:avLst/>
          </a:prstGeom>
          <a:noFill/>
        </p:spPr>
        <p:txBody>
          <a:bodyPr wrap="none" rtlCol="0">
            <a:spAutoFit/>
          </a:bodyPr>
          <a:lstStyle/>
          <a:p>
            <a:r>
              <a:rPr lang="en-US" altLang="ko-KR" dirty="0" smtClean="0"/>
              <a:t>(Source: 802.15.3c spec)</a:t>
            </a:r>
            <a:endParaRPr lang="ko-KR" altLang="en-US" dirty="0"/>
          </a:p>
        </p:txBody>
      </p:sp>
    </p:spTree>
    <p:extLst>
      <p:ext uri="{BB962C8B-B14F-4D97-AF65-F5344CB8AC3E}">
        <p14:creationId xmlns:p14="http://schemas.microsoft.com/office/powerpoint/2010/main" val="3229199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MCS (1/8)</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1 antenna, 1 channel</a:t>
            </a: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2895189544"/>
              </p:ext>
            </p:extLst>
          </p:nvPr>
        </p:nvGraphicFramePr>
        <p:xfrm>
          <a:off x="1187624" y="2204864"/>
          <a:ext cx="6786534" cy="3123904"/>
        </p:xfrm>
        <a:graphic>
          <a:graphicData uri="http://schemas.openxmlformats.org/drawingml/2006/table">
            <a:tbl>
              <a:tblPr>
                <a:tableStyleId>{5C22544A-7EE6-4342-B048-85BDC9FD1C3A}</a:tableStyleId>
              </a:tblPr>
              <a:tblGrid>
                <a:gridCol w="792088"/>
                <a:gridCol w="833592"/>
                <a:gridCol w="1075489"/>
                <a:gridCol w="1307018"/>
                <a:gridCol w="577577"/>
                <a:gridCol w="1125280"/>
                <a:gridCol w="537745"/>
                <a:gridCol w="537745"/>
              </a:tblGrid>
              <a:tr h="493248">
                <a:tc>
                  <a:txBody>
                    <a:bodyPr/>
                    <a:lstStyle/>
                    <a:p>
                      <a:pPr algn="l" fontAlgn="b"/>
                      <a:r>
                        <a:rPr lang="en-US" sz="900" u="none" strike="noStrike">
                          <a:effectLst/>
                        </a:rPr>
                        <a:t>MCS identifier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1650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1320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3299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2640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3285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4928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5280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6571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7920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9856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10560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13141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13200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16427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3121076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(2/8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1 antenna, 2 channel</a:t>
            </a: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4065307801"/>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a:effectLst/>
                        </a:rPr>
                        <a:t>MCS identifier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1837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3674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2940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7348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5880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7317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8820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10976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11760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14635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21952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23520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29269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29400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36587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3528289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(3/8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1 antenna, 3 channel</a:t>
            </a: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3554958213"/>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dirty="0">
                          <a:effectLst/>
                        </a:rPr>
                        <a:t>MCS identifier</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2849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5699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4560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11397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9120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11349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13680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17024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18240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22699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27360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34048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36480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45397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45600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56747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276898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Single Carrier PHY (1/2)</a:t>
            </a:r>
            <a:endParaRPr lang="ko-KR" altLang="en-US" dirty="0"/>
          </a:p>
        </p:txBody>
      </p:sp>
      <p:sp>
        <p:nvSpPr>
          <p:cNvPr id="3" name="내용 개체 틀 2"/>
          <p:cNvSpPr>
            <a:spLocks noGrp="1"/>
          </p:cNvSpPr>
          <p:nvPr>
            <p:ph idx="1"/>
          </p:nvPr>
        </p:nvSpPr>
        <p:spPr>
          <a:xfrm>
            <a:off x="685800" y="1628800"/>
            <a:ext cx="7772400" cy="4114800"/>
          </a:xfrm>
        </p:spPr>
        <p:txBody>
          <a:bodyPr/>
          <a:lstStyle/>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Allow </a:t>
            </a:r>
            <a:r>
              <a:rPr lang="en-US" altLang="ko-KR" sz="2000" dirty="0">
                <a:latin typeface="Arial" panose="020B0604020202020204" pitchFamily="34" charset="0"/>
                <a:cs typeface="Arial" panose="020B0604020202020204" pitchFamily="34" charset="0"/>
              </a:rPr>
              <a:t>only SC PHY mode in 15.3e</a:t>
            </a:r>
          </a:p>
          <a:p>
            <a:pPr marL="492125" lvl="1" indent="-206375">
              <a:spcBef>
                <a:spcPts val="0"/>
              </a:spcBef>
              <a:spcAft>
                <a:spcPts val="1200"/>
              </a:spcAft>
            </a:pPr>
            <a:r>
              <a:rPr lang="en-US" altLang="ko-KR" sz="1800" dirty="0">
                <a:latin typeface="Arial" panose="020B0604020202020204" pitchFamily="34" charset="0"/>
                <a:cs typeface="Arial" panose="020B0604020202020204" pitchFamily="34" charset="0"/>
              </a:rPr>
              <a:t>To avoid complexity caused by having several PHY modes</a:t>
            </a:r>
          </a:p>
          <a:p>
            <a:pPr marL="92075" indent="-206375">
              <a:spcBef>
                <a:spcPts val="0"/>
              </a:spcBef>
              <a:spcAft>
                <a:spcPts val="1200"/>
              </a:spcAft>
            </a:pPr>
            <a:r>
              <a:rPr lang="en-US" altLang="ko-KR" sz="2000" dirty="0" smtClean="0"/>
              <a:t>A 15.3e device shall implement </a:t>
            </a:r>
            <a:r>
              <a:rPr lang="en-US" altLang="ko-KR" sz="2000" u="sng" dirty="0" smtClean="0"/>
              <a:t>at least one </a:t>
            </a:r>
            <a:r>
              <a:rPr lang="en-US" altLang="ko-KR" sz="2000" dirty="0" smtClean="0"/>
              <a:t>of the following    PHY modes: </a:t>
            </a:r>
          </a:p>
          <a:p>
            <a:pPr lvl="1">
              <a:lnSpc>
                <a:spcPts val="2160"/>
              </a:lnSpc>
              <a:spcBef>
                <a:spcPts val="0"/>
              </a:spcBef>
            </a:pPr>
            <a:r>
              <a:rPr lang="en-US" altLang="ko-KR" sz="1800" dirty="0" smtClean="0"/>
              <a:t>Low Complexity SC PHY</a:t>
            </a:r>
          </a:p>
          <a:p>
            <a:pPr lvl="2"/>
            <a:r>
              <a:rPr lang="en-US" altLang="ko-KR" sz="1600" dirty="0" smtClean="0"/>
              <a:t>For </a:t>
            </a:r>
            <a:r>
              <a:rPr lang="en-US" altLang="ko-KR" sz="1600" dirty="0"/>
              <a:t>cost effective </a:t>
            </a:r>
            <a:r>
              <a:rPr lang="en-US" altLang="ko-KR" sz="1600" dirty="0" smtClean="0"/>
              <a:t>devices (low power, low complexity)</a:t>
            </a:r>
            <a:endParaRPr lang="en-US" altLang="ko-KR" sz="1600" dirty="0"/>
          </a:p>
          <a:p>
            <a:pPr lvl="2"/>
            <a:r>
              <a:rPr lang="en-US" altLang="ko-KR" sz="1600" dirty="0" smtClean="0"/>
              <a:t>Mandatory support of OOK modulation and </a:t>
            </a:r>
            <a:r>
              <a:rPr lang="en-US" altLang="ko-KR" sz="1600" dirty="0"/>
              <a:t>RS </a:t>
            </a:r>
            <a:r>
              <a:rPr lang="en-US" altLang="ko-KR" sz="1600" dirty="0" smtClean="0"/>
              <a:t>coding for LC SC PHY</a:t>
            </a:r>
            <a:endParaRPr lang="en-US" altLang="ko-KR" sz="1600" dirty="0"/>
          </a:p>
          <a:p>
            <a:pPr lvl="1"/>
            <a:r>
              <a:rPr lang="en-US" altLang="ko-KR" sz="1800" dirty="0"/>
              <a:t>High Rate SC PHY</a:t>
            </a:r>
          </a:p>
          <a:p>
            <a:pPr lvl="2"/>
            <a:r>
              <a:rPr lang="en-US" altLang="ko-KR" sz="1600" dirty="0"/>
              <a:t>For high end </a:t>
            </a:r>
            <a:r>
              <a:rPr lang="en-US" altLang="ko-KR" sz="1600" dirty="0" smtClean="0"/>
              <a:t>devices (high throughput)</a:t>
            </a:r>
            <a:endParaRPr lang="en-US" altLang="ko-KR" sz="1600" dirty="0"/>
          </a:p>
          <a:p>
            <a:pPr lvl="2"/>
            <a:r>
              <a:rPr lang="en-US" altLang="ko-KR" sz="1600" dirty="0" smtClean="0"/>
              <a:t>Mandatory support of Pi/2 BPSK and RS coding for HR SC PHY</a:t>
            </a:r>
          </a:p>
          <a:p>
            <a:pPr lvl="2"/>
            <a:r>
              <a:rPr lang="en-US" altLang="ko-KR" sz="1600" dirty="0" smtClean="0"/>
              <a:t>Optional support of </a:t>
            </a:r>
            <a:r>
              <a:rPr lang="en-US" altLang="ko-KR" sz="1600" dirty="0"/>
              <a:t>Pi/2 QPSK, Pi/2 8PSK, Pi/2 16QAM, Pi/2 64QAM, Pi/2 256QAM, </a:t>
            </a:r>
            <a:r>
              <a:rPr lang="en-US" altLang="ko-KR" sz="1600" dirty="0" smtClean="0"/>
              <a:t>Pi/2 1024QAM modulation</a:t>
            </a:r>
            <a:endParaRPr lang="en-US" altLang="ko-KR" sz="1600" dirty="0"/>
          </a:p>
          <a:p>
            <a:pPr lvl="2"/>
            <a:r>
              <a:rPr lang="en-US" altLang="ko-KR" sz="1600" dirty="0" smtClean="0"/>
              <a:t>Optional support of </a:t>
            </a:r>
            <a:r>
              <a:rPr lang="en-US" altLang="ko-KR" sz="1600" dirty="0"/>
              <a:t>LDPC</a:t>
            </a:r>
          </a:p>
          <a:p>
            <a:pPr marL="492125" lvl="1" indent="-206375">
              <a:spcBef>
                <a:spcPts val="0"/>
              </a:spcBef>
              <a:spcAft>
                <a:spcPts val="1200"/>
              </a:spcAft>
            </a:pPr>
            <a:r>
              <a:rPr lang="en-US" altLang="ko-KR" sz="1800" dirty="0" smtClean="0">
                <a:latin typeface="Arial" panose="020B0604020202020204" pitchFamily="34" charset="0"/>
                <a:cs typeface="Arial" panose="020B0604020202020204" pitchFamily="34" charset="0"/>
              </a:rPr>
              <a:t>Optional support of channel bonding (up to 4 channels), Short Range 2X2 MIMO with Polarization Separation for PHY modes</a:t>
            </a:r>
            <a:endParaRPr lang="en-US" altLang="ko-KR" sz="1800" dirty="0">
              <a:latin typeface="Arial" panose="020B0604020202020204" pitchFamily="34" charset="0"/>
              <a:cs typeface="Arial" panose="020B0604020202020204" pitchFamily="34" charset="0"/>
            </a:endParaRPr>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2860759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(4/8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1 antenna, 4 channel</a:t>
            </a: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9" name="표 8"/>
          <p:cNvGraphicFramePr>
            <a:graphicFrameLocks noGrp="1"/>
          </p:cNvGraphicFramePr>
          <p:nvPr>
            <p:extLst>
              <p:ext uri="{D42A27DB-BD31-4B8C-83A1-F6EECF244321}">
                <p14:modId xmlns:p14="http://schemas.microsoft.com/office/powerpoint/2010/main" val="696625646"/>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dirty="0">
                          <a:effectLst/>
                        </a:rPr>
                        <a:t>MCS identifier</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dirty="0">
                          <a:effectLst/>
                        </a:rPr>
                        <a:t>Chip Rate</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3861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7723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6180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15446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12360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15381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18540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23072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24720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30763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37080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46144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49440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61525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61800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76907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1</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1074377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(5/8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2 antenna, 1 channel</a:t>
            </a: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3590252611"/>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dirty="0">
                          <a:effectLst/>
                        </a:rPr>
                        <a:t>MCS identifier</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Bonding</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1650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3299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2640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6598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5280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6571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7920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9856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10560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13141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15840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19712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21120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26283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26400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32853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2</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2038070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(6/8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2 antenna, 2 channel</a:t>
            </a: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7" name="표 6"/>
          <p:cNvGraphicFramePr>
            <a:graphicFrameLocks noGrp="1"/>
          </p:cNvGraphicFramePr>
          <p:nvPr>
            <p:extLst>
              <p:ext uri="{D42A27DB-BD31-4B8C-83A1-F6EECF244321}">
                <p14:modId xmlns:p14="http://schemas.microsoft.com/office/powerpoint/2010/main" val="3209473422"/>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dirty="0">
                          <a:effectLst/>
                        </a:rPr>
                        <a:t>MCS identifier</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3674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7348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5880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14696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11760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14635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17640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21952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23520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29269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35280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43904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47040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58539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58800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dirty="0">
                          <a:effectLst/>
                        </a:rPr>
                        <a:t>15</a:t>
                      </a:r>
                      <a:endParaRPr lang="en-US" altLang="ko-KR" sz="900" b="0" i="0" u="none" strike="noStrike" dirty="0">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3920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73173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2</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1294180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(7/8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2 antenna, 3 channel</a:t>
            </a: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488452859"/>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dirty="0">
                          <a:effectLst/>
                        </a:rPr>
                        <a:t>MCS identifier</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5699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11397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9120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22794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18240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22699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27360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34048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36480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45397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54720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68096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72960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90795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91200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dirty="0">
                          <a:effectLst/>
                        </a:rPr>
                        <a:t>15</a:t>
                      </a:r>
                      <a:endParaRPr lang="en-US" altLang="ko-KR" sz="900" b="0" i="0" u="none" strike="noStrike" dirty="0">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6080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113493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2</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7174225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 PHY </a:t>
            </a:r>
            <a:r>
              <a:rPr lang="en-US" altLang="ko-KR" dirty="0"/>
              <a:t>MCS </a:t>
            </a:r>
            <a:r>
              <a:rPr lang="en-US" altLang="ko-KR" dirty="0" smtClean="0"/>
              <a:t>(8/8</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2 antenna, 4 channel</a:t>
            </a: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7" name="표 6"/>
          <p:cNvGraphicFramePr>
            <a:graphicFrameLocks noGrp="1"/>
          </p:cNvGraphicFramePr>
          <p:nvPr>
            <p:extLst>
              <p:ext uri="{D42A27DB-BD31-4B8C-83A1-F6EECF244321}">
                <p14:modId xmlns:p14="http://schemas.microsoft.com/office/powerpoint/2010/main" val="2528939184"/>
              </p:ext>
            </p:extLst>
          </p:nvPr>
        </p:nvGraphicFramePr>
        <p:xfrm>
          <a:off x="1187624" y="2276872"/>
          <a:ext cx="6786534" cy="3123904"/>
        </p:xfrm>
        <a:graphic>
          <a:graphicData uri="http://schemas.openxmlformats.org/drawingml/2006/table">
            <a:tbl>
              <a:tblPr>
                <a:tableStyleId>{5C22544A-7EE6-4342-B048-85BDC9FD1C3A}</a:tableStyleId>
              </a:tblPr>
              <a:tblGrid>
                <a:gridCol w="918646"/>
                <a:gridCol w="707034"/>
                <a:gridCol w="1075489"/>
                <a:gridCol w="1307018"/>
                <a:gridCol w="577577"/>
                <a:gridCol w="1125280"/>
                <a:gridCol w="537745"/>
                <a:gridCol w="537745"/>
              </a:tblGrid>
              <a:tr h="493248">
                <a:tc>
                  <a:txBody>
                    <a:bodyPr/>
                    <a:lstStyle/>
                    <a:p>
                      <a:pPr algn="l" fontAlgn="b"/>
                      <a:r>
                        <a:rPr lang="en-US" sz="900" u="none" strike="noStrike" dirty="0">
                          <a:effectLst/>
                        </a:rPr>
                        <a:t>MCS identifier</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Chip Rate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Data rate (Mb/s) with pilot word length = 0</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dirty="0">
                          <a:effectLst/>
                        </a:rPr>
                        <a:t>Modulation</a:t>
                      </a:r>
                      <a:endParaRPr lang="en-US" sz="900" b="0" i="0" u="none" strike="noStrike" dirty="0">
                        <a:solidFill>
                          <a:srgbClr val="000000"/>
                        </a:solidFill>
                        <a:effectLst/>
                        <a:latin typeface="맑은 고딕"/>
                      </a:endParaRPr>
                    </a:p>
                  </a:txBody>
                  <a:tcPr marL="7473" marR="7473" marT="7473" marB="0" anchor="b"/>
                </a:tc>
                <a:tc>
                  <a:txBody>
                    <a:bodyPr/>
                    <a:lstStyle/>
                    <a:p>
                      <a:pPr algn="l" fontAlgn="b"/>
                      <a:r>
                        <a:rPr lang="en-US" sz="900" u="none" strike="noStrike">
                          <a:effectLst/>
                        </a:rPr>
                        <a:t>Spreading factor</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FEC type</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Bonding</a:t>
                      </a:r>
                      <a:endParaRPr lang="en-US"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MIMO</a:t>
                      </a:r>
                      <a:endParaRPr lang="en-US"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7723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15446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12360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BPSK/(G)MSK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30892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RS (255,239)</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24720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5</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30763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QPSK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6</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37080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7</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46144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8-PSK</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8</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49440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9</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61525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74160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11</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92288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64-QAM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12</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98880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13</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123051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pi/2 256-QAM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a:effectLst/>
                        </a:rPr>
                        <a:t>14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123600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(672,504)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2</a:t>
                      </a:r>
                      <a:endParaRPr lang="en-US" altLang="ko-KR" sz="900" b="0" i="0" u="none" strike="noStrike">
                        <a:solidFill>
                          <a:srgbClr val="000000"/>
                        </a:solidFill>
                        <a:effectLst/>
                        <a:latin typeface="맑은 고딕"/>
                      </a:endParaRPr>
                    </a:p>
                  </a:txBody>
                  <a:tcPr marL="7473" marR="7473" marT="7473" marB="0" anchor="b"/>
                </a:tc>
              </a:tr>
              <a:tr h="164416">
                <a:tc>
                  <a:txBody>
                    <a:bodyPr/>
                    <a:lstStyle/>
                    <a:p>
                      <a:pPr algn="r" fontAlgn="b"/>
                      <a:r>
                        <a:rPr lang="en-US" altLang="ko-KR" sz="900" u="none" strike="noStrike" dirty="0">
                          <a:effectLst/>
                        </a:rPr>
                        <a:t>15</a:t>
                      </a:r>
                      <a:endParaRPr lang="en-US" altLang="ko-KR" sz="900" b="0" i="0" u="none" strike="noStrike" dirty="0">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8240</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153813 </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pi/2 1024-QAM</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1</a:t>
                      </a:r>
                      <a:endParaRPr lang="en-US" altLang="ko-KR" sz="900" b="0" i="0" u="none" strike="noStrike">
                        <a:solidFill>
                          <a:srgbClr val="000000"/>
                        </a:solidFill>
                        <a:effectLst/>
                        <a:latin typeface="맑은 고딕"/>
                      </a:endParaRPr>
                    </a:p>
                  </a:txBody>
                  <a:tcPr marL="7473" marR="7473" marT="7473" marB="0" anchor="b"/>
                </a:tc>
                <a:tc>
                  <a:txBody>
                    <a:bodyPr/>
                    <a:lstStyle/>
                    <a:p>
                      <a:pPr algn="l" fontAlgn="b"/>
                      <a:r>
                        <a:rPr lang="en-US" sz="900" u="none" strike="noStrike">
                          <a:effectLst/>
                        </a:rPr>
                        <a:t>LDPC (1440,1344)</a:t>
                      </a:r>
                      <a:endParaRPr lang="en-US"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a:effectLst/>
                        </a:rPr>
                        <a:t>4</a:t>
                      </a:r>
                      <a:endParaRPr lang="en-US" altLang="ko-KR" sz="900" b="0" i="0" u="none" strike="noStrike">
                        <a:solidFill>
                          <a:srgbClr val="000000"/>
                        </a:solidFill>
                        <a:effectLst/>
                        <a:latin typeface="맑은 고딕"/>
                      </a:endParaRPr>
                    </a:p>
                  </a:txBody>
                  <a:tcPr marL="7473" marR="7473" marT="7473" marB="0" anchor="b"/>
                </a:tc>
                <a:tc>
                  <a:txBody>
                    <a:bodyPr/>
                    <a:lstStyle/>
                    <a:p>
                      <a:pPr algn="r" fontAlgn="b"/>
                      <a:r>
                        <a:rPr lang="en-US" altLang="ko-KR" sz="900" u="none" strike="noStrike" dirty="0">
                          <a:effectLst/>
                        </a:rPr>
                        <a:t>2</a:t>
                      </a:r>
                      <a:endParaRPr lang="en-US" altLang="ko-KR" sz="900" b="0" i="0" u="none" strike="noStrike" dirty="0">
                        <a:solidFill>
                          <a:srgbClr val="000000"/>
                        </a:solidFill>
                        <a:effectLst/>
                        <a:latin typeface="맑은 고딕"/>
                      </a:endParaRPr>
                    </a:p>
                  </a:txBody>
                  <a:tcPr marL="7473" marR="7473" marT="7473" marB="0" anchor="b"/>
                </a:tc>
              </a:tr>
            </a:tbl>
          </a:graphicData>
        </a:graphic>
      </p:graphicFrame>
    </p:spTree>
    <p:extLst>
      <p:ext uri="{BB962C8B-B14F-4D97-AF65-F5344CB8AC3E}">
        <p14:creationId xmlns:p14="http://schemas.microsoft.com/office/powerpoint/2010/main" val="1026000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Base Header Rates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Use only High rate (HR)</a:t>
            </a:r>
          </a:p>
          <a:p>
            <a:pPr marL="1314450" lvl="3" indent="-285750">
              <a:spcBef>
                <a:spcPts val="0"/>
              </a:spcBef>
              <a:spcAft>
                <a:spcPts val="1200"/>
              </a:spcAft>
              <a:buFont typeface="Arial" panose="020B0604020202020204" pitchFamily="34" charset="0"/>
              <a:buChar char="•"/>
            </a:pPr>
            <a:r>
              <a:rPr lang="en-US" altLang="ko-KR" sz="1400" dirty="0"/>
              <a:t>15.3c uses several types of low rate (HR, MR, </a:t>
            </a:r>
            <a:r>
              <a:rPr lang="en-US" altLang="ko-KR" sz="1400" dirty="0" err="1"/>
              <a:t>etc</a:t>
            </a:r>
            <a:r>
              <a:rPr lang="en-US" altLang="ko-KR" sz="1400" dirty="0"/>
              <a:t>) for header/</a:t>
            </a:r>
            <a:r>
              <a:rPr lang="en-US" altLang="ko-KR" sz="1400" dirty="0" err="1"/>
              <a:t>subheader</a:t>
            </a:r>
            <a:r>
              <a:rPr lang="en-US" altLang="ko-KR" sz="1400" dirty="0"/>
              <a:t>  transmission to help robust reception and </a:t>
            </a:r>
            <a:r>
              <a:rPr lang="en-US" altLang="ko-KR" sz="1400" dirty="0" smtClean="0"/>
              <a:t>coexistence, but HR </a:t>
            </a:r>
            <a:r>
              <a:rPr lang="en-US" altLang="ko-KR" sz="1400" dirty="0"/>
              <a:t>rate is enough for transmitting header/</a:t>
            </a:r>
            <a:r>
              <a:rPr lang="en-US" altLang="ko-KR" sz="1400" dirty="0" err="1"/>
              <a:t>subheader</a:t>
            </a:r>
            <a:r>
              <a:rPr lang="en-US" altLang="ko-KR" sz="1400" dirty="0"/>
              <a:t> in close proximity transmission </a:t>
            </a:r>
            <a:endParaRPr lang="en-US" altLang="ko-KR" sz="14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15.3e uses only </a:t>
            </a:r>
            <a:r>
              <a:rPr lang="en-US" altLang="ko-KR" sz="1600" dirty="0" smtClean="0"/>
              <a:t>low-latency frames for high throughput</a:t>
            </a:r>
          </a:p>
          <a:p>
            <a:pPr marL="1314450" lvl="3" indent="-285750">
              <a:spcBef>
                <a:spcPts val="0"/>
              </a:spcBef>
              <a:spcAft>
                <a:spcPts val="1200"/>
              </a:spcAft>
              <a:buFontTx/>
              <a:buChar char="-"/>
            </a:pPr>
            <a:r>
              <a:rPr lang="en-US" altLang="ko-KR" sz="1400" dirty="0" smtClean="0"/>
              <a:t>In 15.3c, MAC </a:t>
            </a:r>
            <a:r>
              <a:rPr lang="en-US" altLang="ko-KR" sz="1400" dirty="0" err="1"/>
              <a:t>subheaders</a:t>
            </a:r>
            <a:r>
              <a:rPr lang="en-US" altLang="ko-KR" sz="1400" dirty="0"/>
              <a:t> and the MSDU </a:t>
            </a:r>
            <a:r>
              <a:rPr lang="en-US" altLang="ko-KR" sz="1400" dirty="0" err="1"/>
              <a:t>subheaders</a:t>
            </a:r>
            <a:r>
              <a:rPr lang="en-US" altLang="ko-KR" sz="1400" dirty="0"/>
              <a:t> </a:t>
            </a:r>
            <a:r>
              <a:rPr lang="en-US" altLang="ko-KR" sz="1400" dirty="0" smtClean="0"/>
              <a:t> </a:t>
            </a:r>
            <a:r>
              <a:rPr lang="en-US" altLang="ko-KR" sz="1400" dirty="0"/>
              <a:t>use the same MCS for </a:t>
            </a:r>
            <a:r>
              <a:rPr lang="en-US" altLang="ko-KR" sz="1400" dirty="0" smtClean="0"/>
              <a:t>the MAC frame body if low-latency frames are used</a:t>
            </a:r>
          </a:p>
          <a:p>
            <a:pPr marL="1028700" lvl="3" indent="0">
              <a:spcBef>
                <a:spcPts val="0"/>
              </a:spcBef>
              <a:spcAft>
                <a:spcPts val="1200"/>
              </a:spcAft>
              <a:buNone/>
            </a:pPr>
            <a:r>
              <a:rPr lang="en-US" altLang="ko-KR" sz="1400" dirty="0" smtClean="0">
                <a:sym typeface="Wingdings" panose="05000000000000000000" pitchFamily="2" charset="2"/>
              </a:rPr>
              <a:t> No need  to use separate </a:t>
            </a:r>
            <a:r>
              <a:rPr lang="en-US" altLang="ko-KR" sz="1400" dirty="0" err="1" smtClean="0">
                <a:sym typeface="Wingdings" panose="05000000000000000000" pitchFamily="2" charset="2"/>
              </a:rPr>
              <a:t>subheader</a:t>
            </a:r>
            <a:r>
              <a:rPr lang="en-US" altLang="ko-KR" sz="1400" dirty="0" smtClean="0">
                <a:sym typeface="Wingdings" panose="05000000000000000000" pitchFamily="2" charset="2"/>
              </a:rPr>
              <a:t> rates</a:t>
            </a:r>
            <a:endParaRPr lang="en-US" altLang="ko-KR" sz="1400" dirty="0"/>
          </a:p>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Use the same base header rates as defined in 15.3c spec</a:t>
            </a: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2819508868"/>
              </p:ext>
            </p:extLst>
          </p:nvPr>
        </p:nvGraphicFramePr>
        <p:xfrm>
          <a:off x="971600" y="4644360"/>
          <a:ext cx="7272808" cy="944880"/>
        </p:xfrm>
        <a:graphic>
          <a:graphicData uri="http://schemas.openxmlformats.org/drawingml/2006/table">
            <a:tbl>
              <a:tblPr firstRow="1" bandRow="1">
                <a:tableStyleId>{5C22544A-7EE6-4342-B048-85BDC9FD1C3A}</a:tableStyleId>
              </a:tblPr>
              <a:tblGrid>
                <a:gridCol w="909101"/>
                <a:gridCol w="909101"/>
                <a:gridCol w="909101"/>
                <a:gridCol w="909101"/>
                <a:gridCol w="909101"/>
                <a:gridCol w="909101"/>
                <a:gridCol w="909101"/>
                <a:gridCol w="909101"/>
              </a:tblGrid>
              <a:tr h="370840">
                <a:tc>
                  <a:txBody>
                    <a:bodyPr/>
                    <a:lstStyle/>
                    <a:p>
                      <a:pPr latinLnBrk="1"/>
                      <a:r>
                        <a:rPr lang="en-US" altLang="ko-KR" sz="1000" dirty="0" smtClean="0"/>
                        <a:t>Header class</a:t>
                      </a:r>
                      <a:endParaRPr lang="ko-KR" altLang="en-US" sz="1000" dirty="0"/>
                    </a:p>
                  </a:txBody>
                  <a:tcPr/>
                </a:tc>
                <a:tc>
                  <a:txBody>
                    <a:bodyPr/>
                    <a:lstStyle/>
                    <a:p>
                      <a:pPr latinLnBrk="1"/>
                      <a:r>
                        <a:rPr lang="en-US" altLang="ko-KR" sz="1000" dirty="0" smtClean="0"/>
                        <a:t>Header rate (Mb/s)</a:t>
                      </a:r>
                      <a:endParaRPr lang="ko-KR" altLang="en-US" sz="1000" dirty="0"/>
                    </a:p>
                  </a:txBody>
                  <a:tcPr/>
                </a:tc>
                <a:tc>
                  <a:txBody>
                    <a:bodyPr/>
                    <a:lstStyle/>
                    <a:p>
                      <a:pPr latinLnBrk="1"/>
                      <a:r>
                        <a:rPr lang="en-US" altLang="ko-KR" sz="1000" dirty="0" smtClean="0"/>
                        <a:t>Modulation scheme</a:t>
                      </a:r>
                      <a:endParaRPr lang="ko-KR" altLang="en-US" sz="1000" dirty="0"/>
                    </a:p>
                  </a:txBody>
                  <a:tcPr/>
                </a:tc>
                <a:tc>
                  <a:txBody>
                    <a:bodyPr/>
                    <a:lstStyle/>
                    <a:p>
                      <a:pPr latinLnBrk="1"/>
                      <a:r>
                        <a:rPr lang="en-US" altLang="ko-KR" sz="1000" dirty="0" smtClean="0"/>
                        <a:t>Spreading factor</a:t>
                      </a:r>
                      <a:endParaRPr lang="ko-KR" altLang="en-US" sz="1000" dirty="0"/>
                    </a:p>
                  </a:txBody>
                  <a:tcPr/>
                </a:tc>
                <a:tc>
                  <a:txBody>
                    <a:bodyPr/>
                    <a:lstStyle/>
                    <a:p>
                      <a:pPr latinLnBrk="1"/>
                      <a:r>
                        <a:rPr lang="en-US" altLang="ko-KR" sz="1000" dirty="0" smtClean="0"/>
                        <a:t>Pilot Word length (chips)</a:t>
                      </a:r>
                      <a:endParaRPr lang="ko-KR" altLang="en-US" sz="1000" dirty="0"/>
                    </a:p>
                  </a:txBody>
                  <a:tcPr/>
                </a:tc>
                <a:tc>
                  <a:txBody>
                    <a:bodyPr/>
                    <a:lstStyle/>
                    <a:p>
                      <a:pPr latinLnBrk="1"/>
                      <a:r>
                        <a:rPr lang="en-US" altLang="ko-KR" sz="1000" dirty="0" smtClean="0"/>
                        <a:t>Coded bits per </a:t>
                      </a:r>
                      <a:r>
                        <a:rPr lang="en-US" altLang="ko-KR" sz="1000" dirty="0" err="1" smtClean="0"/>
                        <a:t>subblock</a:t>
                      </a:r>
                      <a:endParaRPr lang="ko-KR" altLang="en-US" sz="1000" dirty="0"/>
                    </a:p>
                  </a:txBody>
                  <a:tcPr/>
                </a:tc>
                <a:tc>
                  <a:txBody>
                    <a:bodyPr/>
                    <a:lstStyle/>
                    <a:p>
                      <a:pPr latinLnBrk="1"/>
                      <a:r>
                        <a:rPr lang="en-US" altLang="ko-KR" sz="1000" dirty="0" smtClean="0"/>
                        <a:t>Number</a:t>
                      </a:r>
                      <a:r>
                        <a:rPr lang="en-US" altLang="ko-KR" sz="1000" baseline="0" dirty="0" smtClean="0"/>
                        <a:t> of occupied </a:t>
                      </a:r>
                      <a:r>
                        <a:rPr lang="en-US" altLang="ko-KR" sz="1000" baseline="0" dirty="0" err="1" smtClean="0"/>
                        <a:t>subblocks</a:t>
                      </a:r>
                      <a:endParaRPr lang="ko-KR" altLang="en-US" sz="1000" dirty="0"/>
                    </a:p>
                  </a:txBody>
                  <a:tcPr/>
                </a:tc>
                <a:tc>
                  <a:txBody>
                    <a:bodyPr/>
                    <a:lstStyle/>
                    <a:p>
                      <a:pPr latinLnBrk="1"/>
                      <a:r>
                        <a:rPr lang="en-US" altLang="ko-KR" sz="1000" dirty="0" smtClean="0"/>
                        <a:t>Number</a:t>
                      </a:r>
                      <a:r>
                        <a:rPr lang="en-US" altLang="ko-KR" sz="1000" baseline="0" dirty="0" smtClean="0"/>
                        <a:t> of stuff bits</a:t>
                      </a:r>
                      <a:endParaRPr lang="ko-KR" altLang="en-US" sz="1000" dirty="0"/>
                    </a:p>
                  </a:txBody>
                  <a:tcPr/>
                </a:tc>
              </a:tr>
              <a:tr h="370840">
                <a:tc>
                  <a:txBody>
                    <a:bodyPr/>
                    <a:lstStyle/>
                    <a:p>
                      <a:pPr latinLnBrk="1"/>
                      <a:r>
                        <a:rPr lang="en-US" altLang="ko-KR" sz="1000" dirty="0" smtClean="0"/>
                        <a:t>HR </a:t>
                      </a:r>
                    </a:p>
                    <a:p>
                      <a:pPr latinLnBrk="1"/>
                      <a:r>
                        <a:rPr lang="en-US" altLang="ko-KR" sz="1000" dirty="0" smtClean="0"/>
                        <a:t>(High Rate)</a:t>
                      </a:r>
                      <a:endParaRPr lang="ko-KR" altLang="en-US" sz="1000" dirty="0"/>
                    </a:p>
                  </a:txBody>
                  <a:tcPr/>
                </a:tc>
                <a:tc>
                  <a:txBody>
                    <a:bodyPr/>
                    <a:lstStyle/>
                    <a:p>
                      <a:pPr latinLnBrk="1"/>
                      <a:r>
                        <a:rPr lang="en-US" altLang="ko-KR" sz="1000" dirty="0" smtClean="0"/>
                        <a:t>206</a:t>
                      </a:r>
                      <a:endParaRPr lang="ko-KR" altLang="en-US" sz="1000" dirty="0"/>
                    </a:p>
                  </a:txBody>
                  <a:tcPr/>
                </a:tc>
                <a:tc>
                  <a:txBody>
                    <a:bodyPr/>
                    <a:lstStyle/>
                    <a:p>
                      <a:pPr latinLnBrk="1"/>
                      <a:r>
                        <a:rPr lang="en-US" altLang="ko-KR" sz="1000" dirty="0" smtClean="0"/>
                        <a:t>Pi/2 BPSK</a:t>
                      </a:r>
                      <a:endParaRPr lang="en-US" altLang="ko-KR" sz="1000" baseline="0" dirty="0" smtClean="0"/>
                    </a:p>
                    <a:p>
                      <a:pPr latinLnBrk="1"/>
                      <a:r>
                        <a:rPr lang="en-US" altLang="ko-KR" sz="1000" baseline="0" dirty="0" smtClean="0"/>
                        <a:t>/(G)MSK</a:t>
                      </a:r>
                      <a:endParaRPr lang="ko-KR" altLang="en-US" sz="1000" dirty="0"/>
                    </a:p>
                  </a:txBody>
                  <a:tcPr/>
                </a:tc>
                <a:tc>
                  <a:txBody>
                    <a:bodyPr/>
                    <a:lstStyle/>
                    <a:p>
                      <a:pPr latinLnBrk="1"/>
                      <a:r>
                        <a:rPr lang="en-US" altLang="ko-KR" sz="1000" dirty="0" smtClean="0"/>
                        <a:t>2</a:t>
                      </a:r>
                      <a:endParaRPr lang="ko-KR" altLang="en-US" sz="1000" dirty="0"/>
                    </a:p>
                  </a:txBody>
                  <a:tcPr/>
                </a:tc>
                <a:tc>
                  <a:txBody>
                    <a:bodyPr/>
                    <a:lstStyle/>
                    <a:p>
                      <a:pPr latinLnBrk="1"/>
                      <a:r>
                        <a:rPr lang="en-US" altLang="ko-KR" sz="1000" dirty="0" smtClean="0"/>
                        <a:t>176</a:t>
                      </a:r>
                      <a:endParaRPr lang="ko-KR" altLang="en-US" sz="1000" dirty="0"/>
                    </a:p>
                  </a:txBody>
                  <a:tcPr/>
                </a:tc>
                <a:tc>
                  <a:txBody>
                    <a:bodyPr/>
                    <a:lstStyle/>
                    <a:p>
                      <a:pPr latinLnBrk="1"/>
                      <a:r>
                        <a:rPr lang="en-US" altLang="ko-KR" sz="1000" dirty="0" smtClean="0"/>
                        <a:t>168</a:t>
                      </a:r>
                      <a:endParaRPr lang="ko-KR" altLang="en-US" sz="1000" dirty="0"/>
                    </a:p>
                  </a:txBody>
                  <a:tcPr/>
                </a:tc>
                <a:tc>
                  <a:txBody>
                    <a:bodyPr/>
                    <a:lstStyle/>
                    <a:p>
                      <a:pPr latinLnBrk="1"/>
                      <a:r>
                        <a:rPr lang="en-US" altLang="ko-KR" sz="1000" dirty="0" smtClean="0"/>
                        <a:t>2</a:t>
                      </a:r>
                      <a:endParaRPr lang="ko-KR" altLang="en-US" sz="1000" dirty="0"/>
                    </a:p>
                  </a:txBody>
                  <a:tcPr/>
                </a:tc>
                <a:tc>
                  <a:txBody>
                    <a:bodyPr/>
                    <a:lstStyle/>
                    <a:p>
                      <a:pPr latinLnBrk="1"/>
                      <a:r>
                        <a:rPr lang="en-US" altLang="ko-KR" sz="1000" dirty="0" smtClean="0"/>
                        <a:t>72</a:t>
                      </a:r>
                      <a:endParaRPr lang="ko-KR" altLang="en-US" sz="1000" dirty="0"/>
                    </a:p>
                  </a:txBody>
                  <a:tcPr/>
                </a:tc>
              </a:tr>
            </a:tbl>
          </a:graphicData>
        </a:graphic>
      </p:graphicFrame>
    </p:spTree>
    <p:extLst>
      <p:ext uri="{BB962C8B-B14F-4D97-AF65-F5344CB8AC3E}">
        <p14:creationId xmlns:p14="http://schemas.microsoft.com/office/powerpoint/2010/main" val="917338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BPSK, (G)MSK, QPSK</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Pi/2 BPSK /(G)MSK, pi/2 QPSK: Use the same modulation scheme as defined in 15.3c spec </a:t>
            </a:r>
          </a:p>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Pi/2 BPSK                     pre-coded (G)MSK             Pi/2 QPSK                      </a:t>
            </a:r>
          </a:p>
          <a:p>
            <a:pPr marL="685800" lvl="2" indent="0">
              <a:spcBef>
                <a:spcPts val="0"/>
              </a:spcBef>
              <a:spcAft>
                <a:spcPts val="1200"/>
              </a:spcAft>
              <a:buNone/>
            </a:pPr>
            <a:r>
              <a:rPr lang="en-US" altLang="ko-KR" sz="1600" dirty="0" smtClean="0"/>
              <a:t>(Clause </a:t>
            </a:r>
            <a:r>
              <a:rPr lang="en-US" altLang="ko-KR" sz="1600" dirty="0"/>
              <a:t>12.2.2.5.1) </a:t>
            </a:r>
            <a:r>
              <a:rPr lang="en-US" altLang="ko-KR" sz="1600" dirty="0" smtClean="0"/>
              <a:t>               (</a:t>
            </a:r>
            <a:r>
              <a:rPr lang="en-US" altLang="ko-KR" sz="1600" dirty="0"/>
              <a:t>Clause </a:t>
            </a:r>
            <a:r>
              <a:rPr lang="en-US" altLang="ko-KR" sz="1600" dirty="0" smtClean="0"/>
              <a:t>12.2.2.5.1)    (</a:t>
            </a:r>
            <a:r>
              <a:rPr lang="en-US" altLang="ko-KR" sz="1600" dirty="0"/>
              <a:t>Clause </a:t>
            </a:r>
            <a:r>
              <a:rPr lang="en-US" altLang="ko-KR" sz="1600" dirty="0" smtClean="0"/>
              <a:t>12.2.2.5.2)</a:t>
            </a:r>
            <a:endParaRPr lang="en-US" altLang="ko-KR" sz="1600" dirty="0"/>
          </a:p>
          <a:p>
            <a:pPr marL="685800" lvl="2" indent="0">
              <a:spcBef>
                <a:spcPts val="0"/>
              </a:spcBef>
              <a:spcAft>
                <a:spcPts val="1200"/>
              </a:spcAft>
              <a:buNone/>
            </a:pPr>
            <a:r>
              <a:rPr lang="en-US" altLang="ko-KR" sz="1600" dirty="0" smtClean="0"/>
              <a:t> </a:t>
            </a:r>
            <a:endParaRPr lang="en-US" altLang="ko-KR" sz="1600" dirty="0"/>
          </a:p>
          <a:p>
            <a:pPr marL="685800" lvl="2" indent="0">
              <a:spcBef>
                <a:spcPts val="0"/>
              </a:spcBef>
              <a:spcAft>
                <a:spcPts val="1200"/>
              </a:spcAft>
              <a:buNone/>
            </a:pPr>
            <a:r>
              <a:rPr lang="en-US" altLang="ko-KR" sz="1600" dirty="0" smtClean="0"/>
              <a:t>  </a:t>
            </a:r>
            <a:endParaRPr lang="en-US" altLang="ko-KR" sz="1600" dirty="0"/>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12976"/>
            <a:ext cx="18954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592763" y="5445224"/>
            <a:ext cx="1717137" cy="276999"/>
          </a:xfrm>
          <a:prstGeom prst="rect">
            <a:avLst/>
          </a:prstGeom>
          <a:noFill/>
        </p:spPr>
        <p:txBody>
          <a:bodyPr wrap="none" rtlCol="0">
            <a:spAutoFit/>
          </a:bodyPr>
          <a:lstStyle/>
          <a:p>
            <a:r>
              <a:rPr lang="en-US" altLang="ko-KR" dirty="0" smtClean="0"/>
              <a:t>(Source: 802.15.3c spec)</a:t>
            </a:r>
            <a:endParaRPr lang="ko-KR" altLang="en-US" dirty="0"/>
          </a:p>
        </p:txBody>
      </p:sp>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356992"/>
            <a:ext cx="17335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939" y="3461767"/>
            <a:ext cx="19050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356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8-PSK, 16-QAM</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pi/2 8-PSK, pi/2 16-QAM: Use the same modulation scheme as defined in 15.3c spec </a:t>
            </a:r>
          </a:p>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Pi/2 8-PSK                              </a:t>
            </a:r>
            <a:r>
              <a:rPr lang="en-US" altLang="ko-KR" sz="1600" dirty="0">
                <a:latin typeface="Arial" panose="020B0604020202020204" pitchFamily="34" charset="0"/>
                <a:cs typeface="Arial" panose="020B0604020202020204" pitchFamily="34" charset="0"/>
                <a:sym typeface="Wingdings" panose="05000000000000000000" pitchFamily="2" charset="2"/>
              </a:rPr>
              <a:t>pi/2 16-QAM</a:t>
            </a:r>
            <a:r>
              <a:rPr lang="en-US" altLang="ko-KR" sz="1600" dirty="0" smtClean="0">
                <a:latin typeface="Arial" panose="020B0604020202020204" pitchFamily="34" charset="0"/>
                <a:cs typeface="Arial" panose="020B0604020202020204" pitchFamily="34" charset="0"/>
                <a:sym typeface="Wingdings" panose="05000000000000000000" pitchFamily="2" charset="2"/>
              </a:rPr>
              <a:t>                                   </a:t>
            </a:r>
          </a:p>
          <a:p>
            <a:pPr marL="685800" lvl="2" indent="0">
              <a:spcBef>
                <a:spcPts val="0"/>
              </a:spcBef>
              <a:spcAft>
                <a:spcPts val="1200"/>
              </a:spcAft>
              <a:buNone/>
            </a:pPr>
            <a:r>
              <a:rPr lang="en-US" altLang="ko-KR" sz="1600" dirty="0" smtClean="0"/>
              <a:t>(Clause 12.2.2.5.3)                (</a:t>
            </a:r>
            <a:r>
              <a:rPr lang="en-US" altLang="ko-KR" sz="1600" dirty="0"/>
              <a:t>Clause </a:t>
            </a:r>
            <a:r>
              <a:rPr lang="en-US" altLang="ko-KR" sz="1600" dirty="0" smtClean="0"/>
              <a:t>12.2.2.5.4)     </a:t>
            </a:r>
            <a:endParaRPr lang="en-US" altLang="ko-KR" sz="1600" dirty="0"/>
          </a:p>
          <a:p>
            <a:pPr marL="685800" lvl="2" indent="0">
              <a:spcBef>
                <a:spcPts val="0"/>
              </a:spcBef>
              <a:spcAft>
                <a:spcPts val="1200"/>
              </a:spcAft>
              <a:buNone/>
            </a:pPr>
            <a:r>
              <a:rPr lang="en-US" altLang="ko-KR" sz="1600" dirty="0" smtClean="0"/>
              <a:t>  </a:t>
            </a:r>
            <a:endParaRPr lang="en-US" altLang="ko-KR" sz="1600" dirty="0"/>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TextBox 8"/>
          <p:cNvSpPr txBox="1"/>
          <p:nvPr/>
        </p:nvSpPr>
        <p:spPr>
          <a:xfrm>
            <a:off x="3592763" y="5445224"/>
            <a:ext cx="1717137" cy="276999"/>
          </a:xfrm>
          <a:prstGeom prst="rect">
            <a:avLst/>
          </a:prstGeom>
          <a:noFill/>
        </p:spPr>
        <p:txBody>
          <a:bodyPr wrap="none" rtlCol="0">
            <a:spAutoFit/>
          </a:bodyPr>
          <a:lstStyle/>
          <a:p>
            <a:r>
              <a:rPr lang="en-US" altLang="ko-KR" dirty="0" smtClean="0"/>
              <a:t>(Source: 802.15.3c spec)</a:t>
            </a:r>
            <a:endParaRPr lang="ko-KR" altLang="en-US"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140968"/>
            <a:ext cx="18478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169543"/>
            <a:ext cx="19431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035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64 QAM</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pi/2 64-QAM: Use the same modulation scheme as defined in 15.3c spec  (Clause 12.3.2.6)</a:t>
            </a:r>
            <a:endParaRPr lang="en-US" altLang="ko-KR" sz="1200" dirty="0"/>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TextBox 8"/>
          <p:cNvSpPr txBox="1"/>
          <p:nvPr/>
        </p:nvSpPr>
        <p:spPr>
          <a:xfrm>
            <a:off x="4572000" y="6125056"/>
            <a:ext cx="1717137" cy="276999"/>
          </a:xfrm>
          <a:prstGeom prst="rect">
            <a:avLst/>
          </a:prstGeom>
          <a:noFill/>
        </p:spPr>
        <p:txBody>
          <a:bodyPr wrap="none" rtlCol="0">
            <a:spAutoFit/>
          </a:bodyPr>
          <a:lstStyle/>
          <a:p>
            <a:r>
              <a:rPr lang="en-US" altLang="ko-KR" dirty="0" smtClean="0"/>
              <a:t>(Source: 802.15.3c spec)</a:t>
            </a:r>
            <a:endParaRPr lang="ko-KR" altLang="en-US"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158293"/>
            <a:ext cx="4248472" cy="39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0585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256-QAM (1/4)</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r>
              <a:rPr lang="en-US" altLang="ko-KR" sz="1600" kern="0" dirty="0" smtClean="0">
                <a:latin typeface="Arial" panose="020B0604020202020204" pitchFamily="34" charset="0"/>
                <a:cs typeface="Arial" panose="020B0604020202020204" pitchFamily="34" charset="0"/>
                <a:sym typeface="Wingdings" panose="05000000000000000000" pitchFamily="2" charset="2"/>
              </a:rPr>
              <a:t>pi/2 256-QAM (gray coded)</a:t>
            </a: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309589"/>
            <a:ext cx="4248472" cy="399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51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Single Carrier PHY (2/2)</a:t>
            </a:r>
            <a:endParaRPr lang="ko-KR" altLang="en-US" dirty="0"/>
          </a:p>
        </p:txBody>
      </p:sp>
      <p:sp>
        <p:nvSpPr>
          <p:cNvPr id="3" name="내용 개체 틀 2"/>
          <p:cNvSpPr>
            <a:spLocks noGrp="1"/>
          </p:cNvSpPr>
          <p:nvPr>
            <p:ph idx="1"/>
          </p:nvPr>
        </p:nvSpPr>
        <p:spPr>
          <a:xfrm>
            <a:off x="685800" y="1556792"/>
            <a:ext cx="7772400" cy="4114800"/>
          </a:xfrm>
        </p:spPr>
        <p:txBody>
          <a:bodyPr/>
          <a:lstStyle/>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Dual SC PHY modes</a:t>
            </a:r>
            <a:endParaRPr lang="en-US" altLang="ko-KR" sz="2000" dirty="0">
              <a:latin typeface="Arial" panose="020B0604020202020204" pitchFamily="34" charset="0"/>
              <a:cs typeface="Arial" panose="020B0604020202020204" pitchFamily="34" charset="0"/>
            </a:endParaRPr>
          </a:p>
          <a:p>
            <a:pPr marL="492125" lvl="1" indent="-206375">
              <a:spcBef>
                <a:spcPts val="0"/>
              </a:spcBef>
              <a:spcAft>
                <a:spcPts val="1200"/>
              </a:spcAft>
            </a:pPr>
            <a:r>
              <a:rPr lang="en-US" altLang="ko-KR" sz="1800" dirty="0" smtClean="0">
                <a:latin typeface="Arial" panose="020B0604020202020204" pitchFamily="34" charset="0"/>
                <a:cs typeface="Arial" panose="020B0604020202020204" pitchFamily="34" charset="0"/>
              </a:rPr>
              <a:t>OOK </a:t>
            </a:r>
            <a:r>
              <a:rPr lang="en-US" altLang="ko-KR" sz="1800" dirty="0">
                <a:latin typeface="Arial" panose="020B0604020202020204" pitchFamily="34" charset="0"/>
                <a:cs typeface="Arial" panose="020B0604020202020204" pitchFamily="34" charset="0"/>
              </a:rPr>
              <a:t>has been already adopted in 15.3c for low complexity and low power consumption</a:t>
            </a:r>
            <a:endParaRPr lang="en-US" altLang="ko-KR" sz="1800" strike="sngStrike" dirty="0"/>
          </a:p>
          <a:p>
            <a:pPr marL="835025" lvl="2" indent="-206375">
              <a:spcBef>
                <a:spcPts val="0"/>
              </a:spcBef>
              <a:spcAft>
                <a:spcPts val="1200"/>
              </a:spcAft>
            </a:pPr>
            <a:r>
              <a:rPr lang="en-US" altLang="ko-KR" sz="1600" dirty="0">
                <a:latin typeface="Arial" panose="020B0604020202020204" pitchFamily="34" charset="0"/>
                <a:cs typeface="Arial" panose="020B0604020202020204" pitchFamily="34" charset="0"/>
              </a:rPr>
              <a:t>Low complexity: OOK is the simplest modulation scheme – suitable for low-end devices</a:t>
            </a:r>
          </a:p>
          <a:p>
            <a:pPr marL="835025" lvl="2" indent="-206375">
              <a:spcBef>
                <a:spcPts val="0"/>
              </a:spcBef>
              <a:spcAft>
                <a:spcPts val="1200"/>
              </a:spcAft>
            </a:pPr>
            <a:r>
              <a:rPr lang="en-US" altLang="ko-KR" sz="1600" dirty="0">
                <a:latin typeface="Arial" panose="020B0604020202020204" pitchFamily="34" charset="0"/>
                <a:cs typeface="Arial" panose="020B0604020202020204" pitchFamily="34" charset="0"/>
              </a:rPr>
              <a:t>Low power: T</a:t>
            </a:r>
            <a:r>
              <a:rPr lang="en-US" altLang="ko-KR" sz="1600" dirty="0"/>
              <a:t>ransmit power can be saved since NO carrier when the device wants to send a ‘0</a:t>
            </a:r>
            <a:r>
              <a:rPr lang="en-US" altLang="ko-KR" sz="1600" dirty="0" smtClean="0"/>
              <a:t>’</a:t>
            </a:r>
          </a:p>
          <a:p>
            <a:pPr marL="835025" lvl="2" indent="-206375">
              <a:spcBef>
                <a:spcPts val="0"/>
              </a:spcBef>
              <a:spcAft>
                <a:spcPts val="1200"/>
              </a:spcAft>
            </a:pPr>
            <a:r>
              <a:rPr lang="en-US" altLang="ko-KR" sz="1600" dirty="0"/>
              <a:t>The basic design of 15.3c </a:t>
            </a:r>
            <a:r>
              <a:rPr lang="en-US" altLang="ko-KR" sz="1600" dirty="0" smtClean="0"/>
              <a:t>OOK </a:t>
            </a:r>
            <a:r>
              <a:rPr lang="en-US" altLang="ko-KR" sz="1600" dirty="0"/>
              <a:t>PHY is </a:t>
            </a:r>
            <a:r>
              <a:rPr lang="en-US" altLang="ko-KR" sz="1600" dirty="0" smtClean="0"/>
              <a:t>inherited for Low Complexity SC PHY of 15.3e</a:t>
            </a:r>
          </a:p>
          <a:p>
            <a:pPr lvl="1"/>
            <a:r>
              <a:rPr lang="en-US" altLang="ko-KR" sz="1800" dirty="0" smtClean="0"/>
              <a:t>High Rate SC PHY is based on non-OOK 15.3c PHY</a:t>
            </a:r>
          </a:p>
          <a:p>
            <a:pPr lvl="2"/>
            <a:r>
              <a:rPr lang="en-US" altLang="ko-KR" sz="1600" dirty="0" smtClean="0"/>
              <a:t>Focused on High Throughput features</a:t>
            </a:r>
          </a:p>
          <a:p>
            <a:pPr lvl="3"/>
            <a:r>
              <a:rPr lang="en-US" altLang="ko-KR" sz="1600" dirty="0" smtClean="0"/>
              <a:t>Pi/2 64QAM, Pi/2 256QAM, Pi/2 1024QAM modulation are</a:t>
            </a:r>
            <a:r>
              <a:rPr lang="ko-KR" altLang="en-US" sz="1600" dirty="0" smtClean="0"/>
              <a:t> </a:t>
            </a:r>
            <a:r>
              <a:rPr lang="en-US" altLang="ko-KR" sz="1600" dirty="0" smtClean="0"/>
              <a:t>added</a:t>
            </a:r>
          </a:p>
          <a:p>
            <a:pPr lvl="2"/>
            <a:r>
              <a:rPr lang="en-US" altLang="ko-KR" sz="1600" dirty="0" smtClean="0"/>
              <a:t>Only High rate (HR) base header is</a:t>
            </a:r>
            <a:r>
              <a:rPr lang="ko-KR" altLang="en-US" sz="1600" dirty="0" smtClean="0"/>
              <a:t> </a:t>
            </a:r>
            <a:r>
              <a:rPr lang="en-US" altLang="ko-KR" sz="1600" dirty="0" smtClean="0"/>
              <a:t>used</a:t>
            </a:r>
          </a:p>
          <a:p>
            <a:pPr lvl="3">
              <a:buFontTx/>
              <a:buChar char="-"/>
            </a:pPr>
            <a:r>
              <a:rPr lang="en-US" altLang="ko-KR" sz="1200" dirty="0" smtClean="0"/>
              <a:t>15.3c uses several types of low rate (HR, MR, </a:t>
            </a:r>
            <a:r>
              <a:rPr lang="en-US" altLang="ko-KR" sz="1200" dirty="0" err="1" smtClean="0"/>
              <a:t>etc</a:t>
            </a:r>
            <a:r>
              <a:rPr lang="en-US" altLang="ko-KR" sz="1200" dirty="0" smtClean="0"/>
              <a:t>) for header/</a:t>
            </a:r>
            <a:r>
              <a:rPr lang="en-US" altLang="ko-KR" sz="1200" dirty="0" err="1" smtClean="0"/>
              <a:t>subheader</a:t>
            </a:r>
            <a:r>
              <a:rPr lang="en-US" altLang="ko-KR" sz="1200" dirty="0" smtClean="0"/>
              <a:t>  transmission to help robust reception and coexistence, but  HR rate is enough for transmitting header/</a:t>
            </a:r>
            <a:r>
              <a:rPr lang="en-US" altLang="ko-KR" sz="1200" dirty="0" err="1" smtClean="0"/>
              <a:t>subheader</a:t>
            </a:r>
            <a:r>
              <a:rPr lang="en-US" altLang="ko-KR" sz="1200" dirty="0" smtClean="0"/>
              <a:t> in close proximity transmission </a:t>
            </a:r>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371758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Modulation: 256-QAM </a:t>
            </a:r>
            <a:r>
              <a:rPr lang="en-US" altLang="ko-KR" dirty="0" smtClean="0"/>
              <a:t>(2/4</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r>
              <a:rPr lang="en-US" altLang="ko-KR" sz="1600" kern="0" dirty="0" smtClean="0">
                <a:latin typeface="Arial" panose="020B0604020202020204" pitchFamily="34" charset="0"/>
                <a:cs typeface="Arial" panose="020B0604020202020204" pitchFamily="34" charset="0"/>
                <a:sym typeface="Wingdings" panose="05000000000000000000" pitchFamily="2" charset="2"/>
              </a:rPr>
              <a:t>pi/2 256-QAM </a:t>
            </a:r>
            <a:r>
              <a:rPr lang="en-US" altLang="ko-KR" sz="1600" kern="0" dirty="0">
                <a:latin typeface="Arial" panose="020B0604020202020204" pitchFamily="34" charset="0"/>
                <a:cs typeface="Arial" panose="020B0604020202020204" pitchFamily="34" charset="0"/>
                <a:sym typeface="Wingdings" panose="05000000000000000000" pitchFamily="2" charset="2"/>
              </a:rPr>
              <a:t>(gray coded)</a:t>
            </a:r>
            <a:endParaRPr lang="en-US" altLang="ko-KR" sz="1600" kern="0" dirty="0"/>
          </a:p>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69" y="2132856"/>
            <a:ext cx="3637384" cy="423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898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Modulation: 256-QAM </a:t>
            </a:r>
            <a:r>
              <a:rPr lang="en-US" altLang="ko-KR" dirty="0" smtClean="0"/>
              <a:t>(3/4</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r>
              <a:rPr lang="en-US" altLang="ko-KR" sz="1600" kern="0" dirty="0" smtClean="0">
                <a:latin typeface="Arial" panose="020B0604020202020204" pitchFamily="34" charset="0"/>
                <a:cs typeface="Arial" panose="020B0604020202020204" pitchFamily="34" charset="0"/>
                <a:sym typeface="Wingdings" panose="05000000000000000000" pitchFamily="2" charset="2"/>
              </a:rPr>
              <a:t>pi/2 256-QAM </a:t>
            </a:r>
            <a:r>
              <a:rPr lang="en-US" altLang="ko-KR" sz="1600" kern="0" dirty="0">
                <a:latin typeface="Arial" panose="020B0604020202020204" pitchFamily="34" charset="0"/>
                <a:cs typeface="Arial" panose="020B0604020202020204" pitchFamily="34" charset="0"/>
                <a:sym typeface="Wingdings" panose="05000000000000000000" pitchFamily="2" charset="2"/>
              </a:rPr>
              <a:t>(gray coded)</a:t>
            </a:r>
            <a:endParaRPr lang="en-US" altLang="ko-KR" sz="1600" kern="0" dirty="0"/>
          </a:p>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20888"/>
            <a:ext cx="472202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805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Modulation: 256-QAM </a:t>
            </a:r>
            <a:r>
              <a:rPr lang="en-US" altLang="ko-KR" dirty="0" smtClean="0"/>
              <a:t>(4/4)</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r>
              <a:rPr lang="en-US" altLang="ko-KR" sz="1600" kern="0" dirty="0" smtClean="0">
                <a:latin typeface="Arial" panose="020B0604020202020204" pitchFamily="34" charset="0"/>
                <a:cs typeface="Arial" panose="020B0604020202020204" pitchFamily="34" charset="0"/>
                <a:sym typeface="Wingdings" panose="05000000000000000000" pitchFamily="2" charset="2"/>
              </a:rPr>
              <a:t>pi/2 256-QAM </a:t>
            </a:r>
            <a:r>
              <a:rPr lang="en-US" altLang="ko-KR" sz="1600" kern="0" dirty="0">
                <a:latin typeface="Arial" panose="020B0604020202020204" pitchFamily="34" charset="0"/>
                <a:cs typeface="Arial" panose="020B0604020202020204" pitchFamily="34" charset="0"/>
                <a:sym typeface="Wingdings" panose="05000000000000000000" pitchFamily="2" charset="2"/>
              </a:rPr>
              <a:t>(gray coded)</a:t>
            </a:r>
            <a:endParaRPr lang="en-US" altLang="ko-KR" sz="1600" kern="0" dirty="0"/>
          </a:p>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16" y="2226334"/>
            <a:ext cx="4373942" cy="38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6747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 Pi/2 1024-QAM (1/4)</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7"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9" name="그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623" y="1502246"/>
            <a:ext cx="5762625" cy="4796036"/>
          </a:xfrm>
          <a:prstGeom prst="rect">
            <a:avLst/>
          </a:prstGeom>
        </p:spPr>
      </p:pic>
    </p:spTree>
    <p:extLst>
      <p:ext uri="{BB962C8B-B14F-4D97-AF65-F5344CB8AC3E}">
        <p14:creationId xmlns:p14="http://schemas.microsoft.com/office/powerpoint/2010/main" val="3253389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 Pi/2 1024-QAM (2/4)</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7"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743" y="1492639"/>
            <a:ext cx="5380561" cy="5349233"/>
          </a:xfrm>
          <a:prstGeom prst="rect">
            <a:avLst/>
          </a:prstGeom>
        </p:spPr>
      </p:pic>
    </p:spTree>
    <p:extLst>
      <p:ext uri="{BB962C8B-B14F-4D97-AF65-F5344CB8AC3E}">
        <p14:creationId xmlns:p14="http://schemas.microsoft.com/office/powerpoint/2010/main" val="3955465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 Pi/2 1024-QAM (3/4)</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7"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9" name="그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331" y="1441878"/>
            <a:ext cx="5760640" cy="5344503"/>
          </a:xfrm>
          <a:prstGeom prst="rect">
            <a:avLst/>
          </a:prstGeom>
        </p:spPr>
      </p:pic>
    </p:spTree>
    <p:extLst>
      <p:ext uri="{BB962C8B-B14F-4D97-AF65-F5344CB8AC3E}">
        <p14:creationId xmlns:p14="http://schemas.microsoft.com/office/powerpoint/2010/main" val="3567031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 : Pi/2 1024-QAM (4/4)</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7"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971550" lvl="2" indent="-285750">
              <a:spcBef>
                <a:spcPts val="0"/>
              </a:spcBef>
              <a:spcAft>
                <a:spcPts val="1200"/>
              </a:spcAft>
              <a:buFont typeface="Arial" panose="020B0604020202020204" pitchFamily="34" charset="0"/>
              <a:buChar char="•"/>
            </a:pPr>
            <a:endParaRPr lang="en-US" altLang="ko-KR" sz="1200" kern="0" dirty="0" smtClean="0"/>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kern="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FontTx/>
              <a:buNone/>
            </a:pPr>
            <a:endParaRPr lang="en-US" altLang="ko-KR" sz="1600" i="1" u="sng" kern="0" dirty="0" smtClean="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484784"/>
            <a:ext cx="5597597" cy="5257058"/>
          </a:xfrm>
          <a:prstGeom prst="rect">
            <a:avLst/>
          </a:prstGeom>
        </p:spPr>
      </p:pic>
    </p:spTree>
    <p:extLst>
      <p:ext uri="{BB962C8B-B14F-4D97-AF65-F5344CB8AC3E}">
        <p14:creationId xmlns:p14="http://schemas.microsoft.com/office/powerpoint/2010/main" val="35448002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Coding</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2000" dirty="0" smtClean="0">
                <a:latin typeface="Arial" panose="020B0604020202020204" pitchFamily="34" charset="0"/>
                <a:cs typeface="Arial" panose="020B0604020202020204" pitchFamily="34" charset="0"/>
                <a:sym typeface="Wingdings" panose="05000000000000000000" pitchFamily="2" charset="2"/>
              </a:rPr>
              <a:t>RS Code: </a:t>
            </a:r>
            <a:r>
              <a:rPr lang="en-US" altLang="ko-KR" sz="2000" dirty="0"/>
              <a:t>Use RS code as described in 12.2.2.6.1 of 15.3c spec</a:t>
            </a:r>
          </a:p>
          <a:p>
            <a:pPr marL="1314450" lvl="3" indent="-285750">
              <a:spcBef>
                <a:spcPts val="0"/>
              </a:spcBef>
              <a:spcAft>
                <a:spcPts val="1200"/>
              </a:spcAft>
              <a:buFont typeface="Arial" panose="020B0604020202020204" pitchFamily="34" charset="0"/>
              <a:buChar char="•"/>
            </a:pPr>
            <a:r>
              <a:rPr lang="en-US" altLang="ko-KR" dirty="0" smtClean="0">
                <a:latin typeface="Arial" panose="020B0604020202020204" pitchFamily="34" charset="0"/>
                <a:cs typeface="Arial" panose="020B0604020202020204" pitchFamily="34" charset="0"/>
                <a:sym typeface="Wingdings" panose="05000000000000000000" pitchFamily="2" charset="2"/>
              </a:rPr>
              <a:t>See description in RS Coding slide in LC PHY Part</a:t>
            </a:r>
          </a:p>
          <a:p>
            <a:pPr marL="971550" lvl="2" indent="-285750">
              <a:spcBef>
                <a:spcPts val="0"/>
              </a:spcBef>
              <a:spcAft>
                <a:spcPts val="1200"/>
              </a:spcAft>
              <a:buFont typeface="Arial" panose="020B0604020202020204" pitchFamily="34" charset="0"/>
              <a:buChar char="•"/>
            </a:pPr>
            <a:r>
              <a:rPr lang="en-US" altLang="ko-KR" sz="2000" dirty="0" smtClean="0">
                <a:latin typeface="Arial" panose="020B0604020202020204" pitchFamily="34" charset="0"/>
                <a:cs typeface="Arial" panose="020B0604020202020204" pitchFamily="34" charset="0"/>
                <a:sym typeface="Wingdings" panose="05000000000000000000" pitchFamily="2" charset="2"/>
              </a:rPr>
              <a:t>Irregular LDPC Code: Use Irregular LDPC Code as described in  12.2.2.6.2 of 15.3c spec</a:t>
            </a:r>
          </a:p>
          <a:p>
            <a:pPr marL="971550" lvl="2" indent="-285750">
              <a:spcBef>
                <a:spcPts val="0"/>
              </a:spcBef>
              <a:spcAft>
                <a:spcPts val="1200"/>
              </a:spcAft>
              <a:buFont typeface="Arial" panose="020B0604020202020204" pitchFamily="34" charset="0"/>
              <a:buChar char="•"/>
            </a:pPr>
            <a:r>
              <a:rPr lang="en-US" altLang="ko-KR" sz="2000" dirty="0" smtClean="0">
                <a:latin typeface="Arial" panose="020B0604020202020204" pitchFamily="34" charset="0"/>
                <a:cs typeface="Arial" panose="020B0604020202020204" pitchFamily="34" charset="0"/>
                <a:sym typeface="Wingdings" panose="05000000000000000000" pitchFamily="2" charset="2"/>
              </a:rPr>
              <a:t>Rate 14/15 LDPC code: </a:t>
            </a:r>
            <a:r>
              <a:rPr lang="en-US" altLang="ko-KR" sz="2000" dirty="0">
                <a:latin typeface="Arial" panose="020B0604020202020204" pitchFamily="34" charset="0"/>
                <a:cs typeface="Arial" panose="020B0604020202020204" pitchFamily="34" charset="0"/>
                <a:sym typeface="Wingdings" panose="05000000000000000000" pitchFamily="2" charset="2"/>
              </a:rPr>
              <a:t>Use </a:t>
            </a:r>
            <a:r>
              <a:rPr lang="en-US" altLang="ko-KR" sz="2000" dirty="0" smtClean="0">
                <a:latin typeface="Arial" panose="020B0604020202020204" pitchFamily="34" charset="0"/>
                <a:cs typeface="Arial" panose="020B0604020202020204" pitchFamily="34" charset="0"/>
                <a:sym typeface="Wingdings" panose="05000000000000000000" pitchFamily="2" charset="2"/>
              </a:rPr>
              <a:t>Rate 14/15 </a:t>
            </a:r>
            <a:r>
              <a:rPr lang="en-US" altLang="ko-KR" sz="2000" dirty="0">
                <a:latin typeface="Arial" panose="020B0604020202020204" pitchFamily="34" charset="0"/>
                <a:cs typeface="Arial" panose="020B0604020202020204" pitchFamily="34" charset="0"/>
                <a:sym typeface="Wingdings" panose="05000000000000000000" pitchFamily="2" charset="2"/>
              </a:rPr>
              <a:t>LDPC Code as described in  </a:t>
            </a:r>
            <a:r>
              <a:rPr lang="en-US" altLang="ko-KR" sz="2000" dirty="0" smtClean="0">
                <a:latin typeface="Arial" panose="020B0604020202020204" pitchFamily="34" charset="0"/>
                <a:cs typeface="Arial" panose="020B0604020202020204" pitchFamily="34" charset="0"/>
                <a:sym typeface="Wingdings" panose="05000000000000000000" pitchFamily="2" charset="2"/>
              </a:rPr>
              <a:t>12.2.2.6.3 </a:t>
            </a:r>
            <a:r>
              <a:rPr lang="en-US" altLang="ko-KR" sz="2000" dirty="0">
                <a:latin typeface="Arial" panose="020B0604020202020204" pitchFamily="34" charset="0"/>
                <a:cs typeface="Arial" panose="020B0604020202020204" pitchFamily="34" charset="0"/>
                <a:sym typeface="Wingdings" panose="05000000000000000000" pitchFamily="2" charset="2"/>
              </a:rPr>
              <a:t>of 15.3c spec</a:t>
            </a: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3281642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Scrambling</a:t>
            </a:r>
            <a:endParaRPr lang="ko-KR" altLang="en-US"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smtClean="0"/>
              <a:t>Inherited from 15.3c: Use 12.2.2.10 Scrambling in 15.3c spec </a:t>
            </a:r>
          </a:p>
          <a:p>
            <a:pPr marL="571500" lvl="1">
              <a:spcBef>
                <a:spcPts val="0"/>
              </a:spcBef>
              <a:spcAft>
                <a:spcPts val="1200"/>
              </a:spcAft>
              <a:buFontTx/>
              <a:buChar char="-"/>
            </a:pPr>
            <a:r>
              <a:rPr lang="en-US" altLang="ko-KR" sz="1600" dirty="0"/>
              <a:t>The frames </a:t>
            </a:r>
            <a:r>
              <a:rPr lang="en-US" altLang="ko-KR" sz="1600" dirty="0" smtClean="0"/>
              <a:t>are </a:t>
            </a:r>
            <a:r>
              <a:rPr lang="en-US" altLang="ko-KR" sz="1600" dirty="0"/>
              <a:t>scrambled by modulo-2 addition of the data with the output of a PRBS </a:t>
            </a:r>
            <a:r>
              <a:rPr lang="en-US" altLang="ko-KR" sz="1600" dirty="0" smtClean="0"/>
              <a:t>generator</a:t>
            </a:r>
          </a:p>
          <a:p>
            <a:pPr marL="571500" lvl="1">
              <a:spcBef>
                <a:spcPts val="0"/>
              </a:spcBef>
              <a:spcAft>
                <a:spcPts val="1200"/>
              </a:spcAft>
              <a:buFontTx/>
              <a:buChar char="-"/>
            </a:pPr>
            <a:r>
              <a:rPr lang="en-US" altLang="ko-KR" sz="1600" dirty="0" smtClean="0"/>
              <a:t>used </a:t>
            </a:r>
            <a:r>
              <a:rPr lang="en-US" altLang="ko-KR" sz="1600" dirty="0"/>
              <a:t>for the MAC header, HCS, MAC </a:t>
            </a:r>
            <a:r>
              <a:rPr lang="en-US" altLang="ko-KR" sz="1600" dirty="0" err="1"/>
              <a:t>subheader</a:t>
            </a:r>
            <a:r>
              <a:rPr lang="en-US" altLang="ko-KR" sz="1600" dirty="0"/>
              <a:t>, HCS (for </a:t>
            </a:r>
            <a:r>
              <a:rPr lang="en-US" altLang="ko-KR" sz="1600" dirty="0" err="1"/>
              <a:t>subheader</a:t>
            </a:r>
            <a:r>
              <a:rPr lang="en-US" altLang="ko-KR" sz="1600" dirty="0"/>
              <a:t>), and </a:t>
            </a:r>
            <a:r>
              <a:rPr lang="en-US" altLang="ko-KR" sz="1600" dirty="0" smtClean="0"/>
              <a:t>MAC</a:t>
            </a:r>
          </a:p>
          <a:p>
            <a:pPr marL="571500" lvl="1">
              <a:spcBef>
                <a:spcPts val="0"/>
              </a:spcBef>
              <a:spcAft>
                <a:spcPts val="1200"/>
              </a:spcAft>
              <a:buFontTx/>
              <a:buChar char="-"/>
            </a:pPr>
            <a:r>
              <a:rPr lang="en-US" altLang="ko-KR" sz="1600" dirty="0" smtClean="0"/>
              <a:t>used </a:t>
            </a:r>
            <a:r>
              <a:rPr lang="en-US" altLang="ko-KR" sz="1600" dirty="0"/>
              <a:t>for the MAC header, HCS, MAC </a:t>
            </a:r>
            <a:r>
              <a:rPr lang="en-US" altLang="ko-KR" sz="1600" dirty="0" err="1"/>
              <a:t>subheader</a:t>
            </a:r>
            <a:r>
              <a:rPr lang="en-US" altLang="ko-KR" sz="1600" dirty="0"/>
              <a:t>, HCS (for </a:t>
            </a:r>
            <a:r>
              <a:rPr lang="en-US" altLang="ko-KR" sz="1600" dirty="0" err="1"/>
              <a:t>subheader</a:t>
            </a:r>
            <a:r>
              <a:rPr lang="en-US" altLang="ko-KR" sz="1600" dirty="0"/>
              <a:t>), and </a:t>
            </a:r>
            <a:r>
              <a:rPr lang="en-US" altLang="ko-KR" sz="1600" dirty="0" smtClean="0"/>
              <a:t>MAC frame body</a:t>
            </a:r>
          </a:p>
          <a:p>
            <a:pPr marL="571500" lvl="1">
              <a:spcBef>
                <a:spcPts val="0"/>
              </a:spcBef>
              <a:spcAft>
                <a:spcPts val="1200"/>
              </a:spcAft>
              <a:buFontTx/>
              <a:buChar char="-"/>
            </a:pPr>
            <a:r>
              <a:rPr lang="en-US" altLang="ko-KR" sz="1600" dirty="0" smtClean="0"/>
              <a:t>PHY </a:t>
            </a:r>
            <a:r>
              <a:rPr lang="en-US" altLang="ko-KR" sz="1600" dirty="0"/>
              <a:t>preamble, PHY header, and RS bits </a:t>
            </a:r>
            <a:r>
              <a:rPr lang="en-US" altLang="ko-KR" sz="1600" dirty="0" smtClean="0"/>
              <a:t>is not scrambled</a:t>
            </a:r>
            <a:endParaRPr lang="en-US" altLang="ko-KR" sz="1600" dirty="0"/>
          </a:p>
          <a:p>
            <a:r>
              <a:rPr lang="en-US" altLang="ko-KR" sz="1600" dirty="0"/>
              <a:t>The polynomial for </a:t>
            </a:r>
            <a:r>
              <a:rPr lang="en-US" altLang="ko-KR" sz="1600" dirty="0" smtClean="0"/>
              <a:t>the PRBS </a:t>
            </a:r>
            <a:r>
              <a:rPr lang="en-US" altLang="ko-KR" sz="1600" dirty="0"/>
              <a:t>generator used by the </a:t>
            </a:r>
            <a:r>
              <a:rPr lang="en-US" altLang="ko-KR" sz="1600" dirty="0" smtClean="0"/>
              <a:t>scrambler</a:t>
            </a:r>
          </a:p>
          <a:p>
            <a:pPr lvl="1"/>
            <a:r>
              <a:rPr lang="en-US" altLang="ko-KR" sz="1200" i="1" dirty="0"/>
              <a:t>g</a:t>
            </a:r>
            <a:r>
              <a:rPr lang="en-US" altLang="ko-KR" sz="1200" dirty="0"/>
              <a:t>(</a:t>
            </a:r>
            <a:r>
              <a:rPr lang="en-US" altLang="ko-KR" sz="1200" i="1" dirty="0"/>
              <a:t>D</a:t>
            </a:r>
            <a:r>
              <a:rPr lang="en-US" altLang="ko-KR" sz="1200" dirty="0"/>
              <a:t>) = 1 + </a:t>
            </a:r>
            <a:r>
              <a:rPr lang="en-US" altLang="ko-KR" sz="1200" i="1" dirty="0"/>
              <a:t>D</a:t>
            </a:r>
            <a:r>
              <a:rPr lang="en-US" altLang="ko-KR" sz="1200" baseline="30000" dirty="0"/>
              <a:t>14</a:t>
            </a:r>
            <a:r>
              <a:rPr lang="en-US" altLang="ko-KR" sz="1200" dirty="0"/>
              <a:t> + </a:t>
            </a:r>
            <a:r>
              <a:rPr lang="en-US" altLang="ko-KR" sz="1200" i="1" dirty="0"/>
              <a:t>D</a:t>
            </a:r>
            <a:r>
              <a:rPr lang="en-US" altLang="ko-KR" sz="1200" baseline="30000" dirty="0"/>
              <a:t>15</a:t>
            </a:r>
            <a:endParaRPr lang="ko-KR" altLang="ko-KR" sz="1200" dirty="0"/>
          </a:p>
          <a:p>
            <a:pPr marL="457200" lvl="1" indent="0">
              <a:buNone/>
            </a:pPr>
            <a:r>
              <a:rPr lang="en-US" altLang="ko-KR" sz="1200" dirty="0"/>
              <a:t>where </a:t>
            </a:r>
            <a:r>
              <a:rPr lang="en-US" altLang="ko-KR" sz="1200" i="1" dirty="0"/>
              <a:t>D </a:t>
            </a:r>
            <a:r>
              <a:rPr lang="en-US" altLang="ko-KR" sz="1200" dirty="0"/>
              <a:t>is a single bit delay element</a:t>
            </a:r>
            <a:endParaRPr lang="en-US" altLang="ko-KR" sz="1200" dirty="0" smtClean="0"/>
          </a:p>
          <a:p>
            <a:r>
              <a:rPr lang="en-US" altLang="ko-KR" sz="1600" dirty="0"/>
              <a:t>corresponding PRBS, is generated as </a:t>
            </a:r>
            <a:r>
              <a:rPr lang="en-US" altLang="ko-KR" sz="1600" dirty="0" smtClean="0"/>
              <a:t>follows:</a:t>
            </a:r>
          </a:p>
          <a:p>
            <a:pPr lvl="3"/>
            <a:r>
              <a:rPr lang="en-US" altLang="ko-KR" sz="1200" i="1" dirty="0" err="1" smtClean="0"/>
              <a:t>Xn</a:t>
            </a:r>
            <a:r>
              <a:rPr lang="en-US" altLang="ko-KR" sz="1200" i="1" dirty="0" smtClean="0"/>
              <a:t> </a:t>
            </a:r>
            <a:r>
              <a:rPr lang="en-US" altLang="ko-KR" sz="1200" dirty="0"/>
              <a:t>= </a:t>
            </a:r>
            <a:r>
              <a:rPr lang="en-US" altLang="ko-KR" sz="1200" dirty="0" err="1" smtClean="0"/>
              <a:t>X</a:t>
            </a:r>
            <a:r>
              <a:rPr lang="en-US" altLang="ko-KR" sz="1200" i="1" dirty="0" err="1" smtClean="0"/>
              <a:t>n</a:t>
            </a:r>
            <a:r>
              <a:rPr lang="en-US" altLang="ko-KR" sz="1200" i="1" dirty="0" smtClean="0"/>
              <a:t> </a:t>
            </a:r>
            <a:r>
              <a:rPr lang="en-US" altLang="ko-KR" sz="1200" dirty="0"/>
              <a:t>– 14 ⊕ </a:t>
            </a:r>
            <a:r>
              <a:rPr lang="en-US" altLang="ko-KR" sz="1200" dirty="0" err="1" smtClean="0"/>
              <a:t>X</a:t>
            </a:r>
            <a:r>
              <a:rPr lang="en-US" altLang="ko-KR" sz="1200" i="1" dirty="0" err="1" smtClean="0"/>
              <a:t>n</a:t>
            </a:r>
            <a:r>
              <a:rPr lang="en-US" altLang="ko-KR" sz="1200" i="1" dirty="0" smtClean="0"/>
              <a:t> </a:t>
            </a:r>
            <a:r>
              <a:rPr lang="en-US" altLang="ko-KR" sz="1200" dirty="0"/>
              <a:t>– 15, </a:t>
            </a:r>
            <a:r>
              <a:rPr lang="en-US" altLang="ko-KR" sz="1200" i="1" dirty="0"/>
              <a:t>n </a:t>
            </a:r>
            <a:r>
              <a:rPr lang="en-US" altLang="ko-KR" sz="1200" dirty="0"/>
              <a:t>= 0, 1, 2, </a:t>
            </a:r>
            <a:r>
              <a:rPr lang="en-US" altLang="ko-KR" sz="1200" dirty="0" smtClean="0"/>
              <a:t>...</a:t>
            </a:r>
            <a:endParaRPr lang="ko-KR" altLang="ko-KR" sz="1200" dirty="0"/>
          </a:p>
          <a:p>
            <a:pPr lvl="3"/>
            <a:r>
              <a:rPr lang="en-US" altLang="ko-KR" sz="1200" dirty="0" err="1" smtClean="0"/>
              <a:t>Init</a:t>
            </a:r>
            <a:r>
              <a:rPr lang="en-US" altLang="ko-KR" sz="1200" dirty="0" smtClean="0"/>
              <a:t> sequence:  </a:t>
            </a:r>
          </a:p>
          <a:p>
            <a:r>
              <a:rPr lang="en-US" altLang="ko-KR" sz="1400" dirty="0" smtClean="0"/>
              <a:t>Scrambled data bits Sn: </a:t>
            </a:r>
            <a:r>
              <a:rPr lang="en-US" altLang="ko-KR" sz="1400" i="1" dirty="0"/>
              <a:t>S</a:t>
            </a:r>
            <a:r>
              <a:rPr lang="en-US" altLang="ko-KR" sz="1400" i="1" dirty="0" smtClean="0"/>
              <a:t>n </a:t>
            </a:r>
            <a:r>
              <a:rPr lang="en-US" altLang="ko-KR" sz="1400" dirty="0"/>
              <a:t>= </a:t>
            </a:r>
            <a:r>
              <a:rPr lang="en-US" altLang="ko-KR" sz="1400" dirty="0" err="1" smtClean="0"/>
              <a:t>b</a:t>
            </a:r>
            <a:r>
              <a:rPr lang="en-US" altLang="ko-KR" sz="1400" i="1" dirty="0" err="1" smtClean="0"/>
              <a:t>n</a:t>
            </a:r>
            <a:r>
              <a:rPr lang="en-US" altLang="ko-KR" sz="1400" i="1" dirty="0" smtClean="0"/>
              <a:t> </a:t>
            </a:r>
            <a:r>
              <a:rPr lang="en-US" altLang="ko-KR" sz="1400" dirty="0"/>
              <a:t>⊕ </a:t>
            </a:r>
            <a:r>
              <a:rPr lang="en-US" altLang="ko-KR" sz="1400" dirty="0" err="1" smtClean="0"/>
              <a:t>X</a:t>
            </a:r>
            <a:r>
              <a:rPr lang="en-US" altLang="ko-KR" sz="1400" i="1" dirty="0" err="1" smtClean="0"/>
              <a:t>n</a:t>
            </a:r>
            <a:r>
              <a:rPr lang="en-US" altLang="ko-KR" sz="1400" i="1" dirty="0" smtClean="0"/>
              <a:t> (</a:t>
            </a:r>
            <a:r>
              <a:rPr lang="en-US" altLang="ko-KR" sz="1400" i="1" dirty="0" err="1" smtClean="0"/>
              <a:t>bn</a:t>
            </a:r>
            <a:r>
              <a:rPr lang="en-US" altLang="ko-KR" sz="1400" i="1" dirty="0" smtClean="0"/>
              <a:t>: unscrambled data bits)</a:t>
            </a:r>
            <a:endParaRPr lang="ko-KR" altLang="ko-KR" sz="1400" dirty="0"/>
          </a:p>
          <a:p>
            <a:endParaRPr lang="en-US" altLang="ko-KR" sz="1400" dirty="0"/>
          </a:p>
          <a:p>
            <a:pPr lvl="3"/>
            <a:endParaRPr lang="en-US" altLang="ko-KR" sz="1200" dirty="0" smtClean="0"/>
          </a:p>
        </p:txBody>
      </p:sp>
    </p:spTree>
    <p:extLst>
      <p:ext uri="{BB962C8B-B14F-4D97-AF65-F5344CB8AC3E}">
        <p14:creationId xmlns:p14="http://schemas.microsoft.com/office/powerpoint/2010/main" val="23395794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PRBS generation</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LFSR is used as described in 12.2.2.8.2 of 15.3c</a:t>
            </a:r>
          </a:p>
          <a:p>
            <a:pPr marL="971550" lvl="2" indent="-285750">
              <a:spcBef>
                <a:spcPts val="0"/>
              </a:spcBef>
              <a:spcAft>
                <a:spcPts val="1200"/>
              </a:spcAft>
              <a:buFont typeface="Arial" panose="020B0604020202020204" pitchFamily="34" charset="0"/>
              <a:buChar char="•"/>
            </a:pPr>
            <a:r>
              <a:rPr lang="en-US" altLang="ko-KR" sz="1600" dirty="0" smtClean="0"/>
              <a:t>the </a:t>
            </a:r>
            <a:r>
              <a:rPr lang="en-US" altLang="ko-KR" sz="1600" dirty="0"/>
              <a:t>data bits </a:t>
            </a:r>
            <a:r>
              <a:rPr lang="en-US" altLang="ko-KR" sz="1600" dirty="0" smtClean="0"/>
              <a:t>are </a:t>
            </a:r>
            <a:r>
              <a:rPr lang="en-US" altLang="ko-KR" sz="1600" dirty="0"/>
              <a:t>spread with a PRBS generated using </a:t>
            </a:r>
            <a:r>
              <a:rPr lang="en-US" altLang="ko-KR" sz="1600" dirty="0" smtClean="0"/>
              <a:t>an LFSR</a:t>
            </a: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1314450" lvl="3" indent="-285750">
              <a:spcBef>
                <a:spcPts val="0"/>
              </a:spcBef>
              <a:spcAft>
                <a:spcPts val="1200"/>
              </a:spcAft>
              <a:buFont typeface="Arial" panose="020B0604020202020204" pitchFamily="34" charset="0"/>
              <a:buChar char="•"/>
            </a:pPr>
            <a:r>
              <a:rPr lang="en-US" altLang="ko-KR" sz="1400" dirty="0" smtClean="0">
                <a:latin typeface="Arial" panose="020B0604020202020204" pitchFamily="34" charset="0"/>
                <a:cs typeface="Arial" panose="020B0604020202020204" pitchFamily="34" charset="0"/>
                <a:sym typeface="Wingdings" panose="05000000000000000000" pitchFamily="2" charset="2"/>
              </a:rPr>
              <a:t>Only</a:t>
            </a:r>
            <a:r>
              <a:rPr lang="ko-KR" altLang="en-US" sz="1400" dirty="0" smtClean="0">
                <a:latin typeface="Arial" panose="020B0604020202020204" pitchFamily="34" charset="0"/>
                <a:cs typeface="Arial" panose="020B0604020202020204" pitchFamily="34" charset="0"/>
                <a:sym typeface="Wingdings" panose="05000000000000000000" pitchFamily="2" charset="2"/>
              </a:rPr>
              <a:t> </a:t>
            </a:r>
            <a:r>
              <a:rPr lang="en-US" altLang="ko-KR" sz="1400" dirty="0" smtClean="0">
                <a:latin typeface="Arial" panose="020B0604020202020204" pitchFamily="34" charset="0"/>
                <a:cs typeface="Arial" panose="020B0604020202020204" pitchFamily="34" charset="0"/>
                <a:sym typeface="Wingdings" panose="05000000000000000000" pitchFamily="2" charset="2"/>
              </a:rPr>
              <a:t>spreading factor of 2 is used in 15.3e proposal</a:t>
            </a:r>
            <a:endParaRPr lang="en-US" altLang="ko-KR" sz="14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r>
              <a:rPr lang="en-US" altLang="ko-KR" sz="1600" dirty="0" smtClean="0">
                <a:latin typeface="Arial" panose="020B0604020202020204" pitchFamily="34" charset="0"/>
                <a:cs typeface="Arial" panose="020B0604020202020204" pitchFamily="34" charset="0"/>
                <a:sym typeface="Wingdings" panose="05000000000000000000" pitchFamily="2" charset="2"/>
              </a:rPr>
              <a:t>Code Spreading: </a:t>
            </a:r>
            <a:r>
              <a:rPr lang="en-US" altLang="ko-KR" sz="1600" dirty="0">
                <a:latin typeface="Arial" panose="020B0604020202020204" pitchFamily="34" charset="0"/>
                <a:cs typeface="Arial" panose="020B0604020202020204" pitchFamily="34" charset="0"/>
                <a:sym typeface="Wingdings" panose="05000000000000000000" pitchFamily="2" charset="2"/>
              </a:rPr>
              <a:t>LFSR Shall be used</a:t>
            </a:r>
          </a:p>
          <a:p>
            <a:pPr marL="1028700" lvl="3" indent="0">
              <a:spcBef>
                <a:spcPts val="0"/>
              </a:spcBef>
              <a:spcAft>
                <a:spcPts val="1200"/>
              </a:spcAft>
              <a:buNone/>
            </a:pPr>
            <a:r>
              <a:rPr lang="en-US" altLang="ko-KR" sz="1600" dirty="0" smtClean="0">
                <a:latin typeface="Arial" panose="020B0604020202020204" pitchFamily="34" charset="0"/>
                <a:cs typeface="Arial" panose="020B0604020202020204" pitchFamily="34" charset="0"/>
                <a:sym typeface="Wingdings" panose="05000000000000000000" pitchFamily="2" charset="2"/>
              </a:rPr>
              <a:t>- Only</a:t>
            </a:r>
            <a:r>
              <a:rPr lang="ko-KR" altLang="en-US" sz="1600" dirty="0" smtClean="0">
                <a:latin typeface="Arial" panose="020B0604020202020204" pitchFamily="34" charset="0"/>
                <a:cs typeface="Arial" panose="020B0604020202020204" pitchFamily="34" charset="0"/>
                <a:sym typeface="Wingdings" panose="05000000000000000000" pitchFamily="2" charset="2"/>
              </a:rPr>
              <a:t> </a:t>
            </a:r>
            <a:r>
              <a:rPr lang="en-US" altLang="ko-KR" sz="1600" dirty="0">
                <a:latin typeface="Arial" panose="020B0604020202020204" pitchFamily="34" charset="0"/>
                <a:cs typeface="Arial" panose="020B0604020202020204" pitchFamily="34" charset="0"/>
                <a:sym typeface="Wingdings" panose="05000000000000000000" pitchFamily="2" charset="2"/>
              </a:rPr>
              <a:t>spreading factor of 2 is used in 15.3e proposal</a:t>
            </a:r>
          </a:p>
          <a:p>
            <a:pPr marL="1028700" lvl="3" indent="0">
              <a:spcBef>
                <a:spcPts val="0"/>
              </a:spcBef>
              <a:spcAft>
                <a:spcPts val="1200"/>
              </a:spcAft>
              <a:buNone/>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775" y="3240385"/>
            <a:ext cx="5124450" cy="1628775"/>
          </a:xfrm>
          <a:prstGeom prst="rect">
            <a:avLst/>
          </a:prstGeom>
        </p:spPr>
      </p:pic>
    </p:spTree>
    <p:extLst>
      <p:ext uri="{BB962C8B-B14F-4D97-AF65-F5344CB8AC3E}">
        <p14:creationId xmlns:p14="http://schemas.microsoft.com/office/powerpoint/2010/main" val="250931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Supporting </a:t>
            </a:r>
            <a:r>
              <a:rPr lang="en-US" altLang="ko-KR" dirty="0"/>
              <a:t>Dual Modes (1/3)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2000" dirty="0">
                <a:latin typeface="Arial" panose="020B0604020202020204" pitchFamily="34" charset="0"/>
                <a:cs typeface="Arial" panose="020B0604020202020204" pitchFamily="34" charset="0"/>
              </a:rPr>
              <a:t>Supporting Dual modes </a:t>
            </a:r>
            <a:r>
              <a:rPr lang="en-US" altLang="ko-KR" sz="2000" dirty="0" smtClean="0">
                <a:latin typeface="Arial" panose="020B0604020202020204" pitchFamily="34" charset="0"/>
                <a:cs typeface="Arial" panose="020B0604020202020204" pitchFamily="34" charset="0"/>
              </a:rPr>
              <a:t>(Low Complexity </a:t>
            </a:r>
            <a:r>
              <a:rPr lang="en-US" altLang="ko-KR" sz="2000" dirty="0">
                <a:latin typeface="Arial" panose="020B0604020202020204" pitchFamily="34" charset="0"/>
                <a:cs typeface="Arial" panose="020B0604020202020204" pitchFamily="34" charset="0"/>
              </a:rPr>
              <a:t>&amp; </a:t>
            </a:r>
            <a:r>
              <a:rPr lang="en-US" altLang="ko-KR" sz="2000" dirty="0" smtClean="0">
                <a:latin typeface="Arial" panose="020B0604020202020204" pitchFamily="34" charset="0"/>
                <a:cs typeface="Arial" panose="020B0604020202020204" pitchFamily="34" charset="0"/>
              </a:rPr>
              <a:t>High Rate </a:t>
            </a:r>
            <a:r>
              <a:rPr lang="en-US" altLang="ko-KR" sz="2000" dirty="0">
                <a:latin typeface="Arial" panose="020B0604020202020204" pitchFamily="34" charset="0"/>
                <a:cs typeface="Arial" panose="020B0604020202020204" pitchFamily="34" charset="0"/>
              </a:rPr>
              <a:t>SC PHY)</a:t>
            </a:r>
          </a:p>
          <a:p>
            <a:pPr marL="492125" lvl="1" indent="-206375">
              <a:spcBef>
                <a:spcPts val="0"/>
              </a:spcBef>
              <a:spcAft>
                <a:spcPts val="1200"/>
              </a:spcAft>
            </a:pPr>
            <a:r>
              <a:rPr lang="en-US" altLang="ko-KR" sz="1600" dirty="0">
                <a:latin typeface="Arial" panose="020B0604020202020204" pitchFamily="34" charset="0"/>
                <a:cs typeface="Arial" panose="020B0604020202020204" pitchFamily="34" charset="0"/>
              </a:rPr>
              <a:t>Dual modes (SC PHY using OOK &amp; SC PHY using non-OOK) can be supported concurrently in 15.3e</a:t>
            </a:r>
          </a:p>
          <a:p>
            <a:pPr marL="492125" lvl="1" indent="-206375">
              <a:spcBef>
                <a:spcPts val="0"/>
              </a:spcBef>
              <a:spcAft>
                <a:spcPts val="1200"/>
              </a:spcAft>
            </a:pPr>
            <a:r>
              <a:rPr lang="en-US" altLang="ko-KR" sz="1600" dirty="0">
                <a:latin typeface="Arial" panose="020B0604020202020204" pitchFamily="34" charset="0"/>
                <a:cs typeface="Arial" panose="020B0604020202020204" pitchFamily="34" charset="0"/>
              </a:rPr>
              <a:t>Example: Dual mode device use cases </a:t>
            </a:r>
          </a:p>
          <a:p>
            <a:pPr marL="835025" lvl="2" indent="-206375">
              <a:spcBef>
                <a:spcPts val="0"/>
              </a:spcBef>
              <a:spcAft>
                <a:spcPts val="1200"/>
              </a:spcAft>
            </a:pPr>
            <a:r>
              <a:rPr lang="en-US" altLang="ko-KR" sz="1200" dirty="0">
                <a:latin typeface="Arial" panose="020B0604020202020204" pitchFamily="34" charset="0"/>
                <a:cs typeface="Arial" panose="020B0604020202020204" pitchFamily="34" charset="0"/>
              </a:rPr>
              <a:t>At least one device support dual PHY modes (Category 1)</a:t>
            </a:r>
          </a:p>
          <a:p>
            <a:pPr marL="835025" lvl="2" indent="-206375">
              <a:spcBef>
                <a:spcPts val="0"/>
              </a:spcBef>
              <a:spcAft>
                <a:spcPts val="1200"/>
              </a:spcAft>
            </a:pPr>
            <a:r>
              <a:rPr lang="en-US" altLang="ko-KR" sz="1200" dirty="0">
                <a:latin typeface="Arial" panose="020B0604020202020204" pitchFamily="34" charset="0"/>
                <a:cs typeface="Arial" panose="020B0604020202020204" pitchFamily="34" charset="0"/>
              </a:rPr>
              <a:t>Both devices support only one PHY mode (Category 2)</a:t>
            </a:r>
          </a:p>
          <a:p>
            <a:pPr marL="628650" lvl="2" indent="0">
              <a:spcBef>
                <a:spcPts val="0"/>
              </a:spcBef>
              <a:spcAft>
                <a:spcPts val="1200"/>
              </a:spcAft>
              <a:buNone/>
            </a:pPr>
            <a:r>
              <a:rPr lang="en-US" altLang="ko-KR" sz="1400" i="1" dirty="0">
                <a:latin typeface="Arial" panose="020B0604020202020204" pitchFamily="34" charset="0"/>
                <a:cs typeface="Arial" panose="020B0604020202020204" pitchFamily="34" charset="0"/>
                <a:sym typeface="Wingdings" panose="05000000000000000000" pitchFamily="2" charset="2"/>
              </a:rPr>
              <a:t> Similar use cases with 15.3c</a:t>
            </a:r>
            <a:endParaRPr lang="en-US" altLang="ko-KR" sz="1400" i="1"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889" y="4273827"/>
            <a:ext cx="5813480" cy="21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174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0" name="제목 1"/>
          <p:cNvSpPr>
            <a:spLocks noGrp="1"/>
          </p:cNvSpPr>
          <p:nvPr>
            <p:ph type="title"/>
          </p:nvPr>
        </p:nvSpPr>
        <p:spPr>
          <a:xfrm>
            <a:off x="685800" y="685800"/>
            <a:ext cx="7772400" cy="1066800"/>
          </a:xfrm>
        </p:spPr>
        <p:txBody>
          <a:bodyPr/>
          <a:lstStyle/>
          <a:p>
            <a:r>
              <a:rPr lang="en-US" altLang="ko-KR" dirty="0" smtClean="0"/>
              <a:t>PHY Layer Timing, IFS </a:t>
            </a:r>
            <a:r>
              <a:rPr lang="en-US" altLang="ko-KR" dirty="0" smtClean="0"/>
              <a:t>Parameters (1/2)</a:t>
            </a:r>
            <a:endParaRPr lang="ko-KR" altLang="en-US" dirty="0"/>
          </a:p>
        </p:txBody>
      </p:sp>
      <p:sp>
        <p:nvSpPr>
          <p:cNvPr id="11" name="내용 개체 틀 2"/>
          <p:cNvSpPr>
            <a:spLocks noGrp="1"/>
          </p:cNvSpPr>
          <p:nvPr>
            <p:ph idx="1"/>
          </p:nvPr>
        </p:nvSpPr>
        <p:spPr>
          <a:xfrm>
            <a:off x="685800" y="1628800"/>
            <a:ext cx="7772400" cy="4114800"/>
          </a:xfrm>
        </p:spPr>
        <p:txBody>
          <a:bodyPr/>
          <a:lstStyle/>
          <a:p>
            <a:r>
              <a:rPr lang="en-US" altLang="ko-KR" sz="1800" dirty="0" smtClean="0"/>
              <a:t>Inherits parameters from 15.3c SC PHY (SC LR PHY, HR PHY)</a:t>
            </a:r>
          </a:p>
          <a:p>
            <a:pPr lvl="1"/>
            <a:r>
              <a:rPr lang="en-US" altLang="ko-KR" sz="1600" dirty="0"/>
              <a:t>MIFS: </a:t>
            </a:r>
            <a:r>
              <a:rPr lang="el-GR" altLang="ko-KR" sz="1600" dirty="0"/>
              <a:t>0.2 </a:t>
            </a:r>
            <a:r>
              <a:rPr lang="ko-KR" altLang="ko-KR" sz="1600" dirty="0"/>
              <a:t>μ</a:t>
            </a:r>
            <a:r>
              <a:rPr lang="en-US" altLang="ko-KR" sz="1600" dirty="0"/>
              <a:t>s, 0.5 </a:t>
            </a:r>
            <a:r>
              <a:rPr lang="ko-KR" altLang="ko-KR" sz="1600" dirty="0"/>
              <a:t>μ</a:t>
            </a:r>
            <a:r>
              <a:rPr lang="en-US" altLang="ko-KR" sz="1600" dirty="0"/>
              <a:t>s (default), 2.0 </a:t>
            </a:r>
            <a:r>
              <a:rPr lang="ko-KR" altLang="ko-KR" sz="1600" dirty="0"/>
              <a:t>μ</a:t>
            </a:r>
            <a:r>
              <a:rPr lang="en-US" altLang="ko-KR" sz="1600" dirty="0"/>
              <a:t>s</a:t>
            </a:r>
            <a:endParaRPr lang="ko-KR" altLang="ko-KR" sz="1600" dirty="0"/>
          </a:p>
          <a:p>
            <a:pPr lvl="1"/>
            <a:r>
              <a:rPr lang="en-US" altLang="ko-KR" sz="1600" dirty="0"/>
              <a:t>SIFS: </a:t>
            </a:r>
            <a:r>
              <a:rPr lang="el-GR" altLang="ko-KR" sz="1600" dirty="0"/>
              <a:t>0.2 </a:t>
            </a:r>
            <a:r>
              <a:rPr lang="ko-KR" altLang="ko-KR" sz="1600" dirty="0"/>
              <a:t>μ</a:t>
            </a:r>
            <a:r>
              <a:rPr lang="en-US" altLang="ko-KR" sz="1600" dirty="0"/>
              <a:t>s, 2.0 </a:t>
            </a:r>
            <a:r>
              <a:rPr lang="ko-KR" altLang="ko-KR" sz="1600" dirty="0"/>
              <a:t>μ</a:t>
            </a:r>
            <a:r>
              <a:rPr lang="en-US" altLang="ko-KR" sz="1600" dirty="0"/>
              <a:t>s, 2.5 </a:t>
            </a:r>
            <a:r>
              <a:rPr lang="ko-KR" altLang="ko-KR" sz="1600" dirty="0"/>
              <a:t>μ</a:t>
            </a:r>
            <a:r>
              <a:rPr lang="en-US" altLang="ko-KR" sz="1600" dirty="0"/>
              <a:t>s (default)</a:t>
            </a:r>
            <a:endParaRPr lang="ko-KR" altLang="ko-KR" sz="1600" dirty="0"/>
          </a:p>
          <a:p>
            <a:pPr lvl="1"/>
            <a:r>
              <a:rPr lang="en-US" altLang="ko-KR" sz="1600" dirty="0"/>
              <a:t>BIFS: SIFS + CCA(4 </a:t>
            </a:r>
            <a:r>
              <a:rPr lang="ko-KR" altLang="ko-KR" sz="1600" dirty="0"/>
              <a:t>μ</a:t>
            </a:r>
            <a:r>
              <a:rPr lang="en-US" altLang="ko-KR" sz="1600" dirty="0"/>
              <a:t>s) (6.5 </a:t>
            </a:r>
            <a:r>
              <a:rPr lang="ko-KR" altLang="ko-KR" sz="1600" dirty="0"/>
              <a:t>μ</a:t>
            </a:r>
            <a:r>
              <a:rPr lang="en-US" altLang="ko-KR" sz="1600" dirty="0"/>
              <a:t>s (default))</a:t>
            </a:r>
            <a:endParaRPr lang="ko-KR" altLang="ko-KR" sz="1600" dirty="0"/>
          </a:p>
          <a:p>
            <a:pPr lvl="1"/>
            <a:r>
              <a:rPr lang="en-US" altLang="ko-KR" sz="1600" dirty="0"/>
              <a:t>RIFS: 2*SIFS + CCA(4 </a:t>
            </a:r>
            <a:r>
              <a:rPr lang="ko-KR" altLang="ko-KR" sz="1600" dirty="0"/>
              <a:t>μ</a:t>
            </a:r>
            <a:r>
              <a:rPr lang="en-US" altLang="ko-KR" sz="1600" dirty="0"/>
              <a:t>s) (9 </a:t>
            </a:r>
            <a:r>
              <a:rPr lang="ko-KR" altLang="ko-KR" sz="1600" dirty="0"/>
              <a:t>μ</a:t>
            </a:r>
            <a:r>
              <a:rPr lang="en-US" altLang="ko-KR" sz="1600" dirty="0"/>
              <a:t>s (default)) - </a:t>
            </a:r>
            <a:r>
              <a:rPr lang="en-US" altLang="ko-KR" sz="1600" dirty="0" smtClean="0"/>
              <a:t>Retransmission</a:t>
            </a:r>
            <a:endParaRPr lang="ko-KR" altLang="ko-KR" sz="1600" dirty="0"/>
          </a:p>
          <a:p>
            <a:pPr lvl="1"/>
            <a:r>
              <a:rPr lang="en-US" altLang="ko-KR" sz="1600" dirty="0"/>
              <a:t>Slot time : SIFS + 4 </a:t>
            </a:r>
            <a:r>
              <a:rPr lang="ko-KR" altLang="ko-KR" sz="1600" dirty="0"/>
              <a:t>μ</a:t>
            </a:r>
            <a:r>
              <a:rPr lang="en-US" altLang="ko-KR" sz="1600" dirty="0"/>
              <a:t>s (6.5 </a:t>
            </a:r>
            <a:r>
              <a:rPr lang="ko-KR" altLang="ko-KR" sz="1600" dirty="0"/>
              <a:t>μ</a:t>
            </a:r>
            <a:r>
              <a:rPr lang="en-US" altLang="ko-KR" sz="1600" dirty="0"/>
              <a:t>s (default))</a:t>
            </a:r>
            <a:endParaRPr lang="ko-KR" altLang="ko-KR" sz="1600" dirty="0"/>
          </a:p>
          <a:p>
            <a:r>
              <a:rPr lang="en-US" altLang="ko-KR" sz="2000" dirty="0" smtClean="0"/>
              <a:t>Additional IFS:</a:t>
            </a:r>
            <a:endParaRPr lang="ko-KR" altLang="ko-KR" sz="2000" dirty="0"/>
          </a:p>
          <a:p>
            <a:pPr lvl="1"/>
            <a:r>
              <a:rPr lang="en-US" altLang="ko-KR" sz="1600" dirty="0"/>
              <a:t>Initiator IFS : </a:t>
            </a:r>
            <a:r>
              <a:rPr lang="en-US" altLang="ko-KR" sz="1600" dirty="0" smtClean="0"/>
              <a:t>SIFS	</a:t>
            </a:r>
            <a:endParaRPr lang="ko-KR" altLang="ko-KR" sz="1600" dirty="0"/>
          </a:p>
          <a:p>
            <a:pPr lvl="1"/>
            <a:r>
              <a:rPr lang="en-US" altLang="ko-KR" sz="1600" dirty="0"/>
              <a:t>Responder IFS : SIFS + CCA</a:t>
            </a:r>
            <a:endParaRPr lang="ko-KR" altLang="ko-KR" sz="1600" dirty="0"/>
          </a:p>
          <a:p>
            <a:pPr marL="342900" lvl="1" indent="-342900">
              <a:buFontTx/>
              <a:buChar char="•"/>
            </a:pPr>
            <a:r>
              <a:rPr lang="en-US" altLang="ko-KR" sz="1800" dirty="0"/>
              <a:t>Priority based channel access in bi-directional CTA</a:t>
            </a:r>
            <a:endParaRPr lang="ko-KR" altLang="en-US" sz="1800" dirty="0"/>
          </a:p>
          <a:p>
            <a:r>
              <a:rPr lang="en-US" altLang="ko-KR" sz="2000" dirty="0" smtClean="0"/>
              <a:t>Corresponding tables in 15.3c spec:</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90" y="5157192"/>
            <a:ext cx="4582201" cy="154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310" y="5013176"/>
            <a:ext cx="3917690" cy="17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2382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0" name="제목 1"/>
          <p:cNvSpPr>
            <a:spLocks noGrp="1"/>
          </p:cNvSpPr>
          <p:nvPr>
            <p:ph type="title"/>
          </p:nvPr>
        </p:nvSpPr>
        <p:spPr>
          <a:xfrm>
            <a:off x="685800" y="685800"/>
            <a:ext cx="7772400" cy="1066800"/>
          </a:xfrm>
        </p:spPr>
        <p:txBody>
          <a:bodyPr/>
          <a:lstStyle/>
          <a:p>
            <a:r>
              <a:rPr lang="en-US" altLang="ko-KR" dirty="0" smtClean="0"/>
              <a:t>PHY Layer Timing, IFS </a:t>
            </a:r>
            <a:r>
              <a:rPr lang="en-US" altLang="ko-KR" dirty="0" smtClean="0"/>
              <a:t>Parameters (2/2)</a:t>
            </a:r>
            <a:endParaRPr lang="ko-KR" altLang="en-US" dirty="0"/>
          </a:p>
        </p:txBody>
      </p:sp>
      <p:sp>
        <p:nvSpPr>
          <p:cNvPr id="11" name="내용 개체 틀 2"/>
          <p:cNvSpPr>
            <a:spLocks noGrp="1"/>
          </p:cNvSpPr>
          <p:nvPr>
            <p:ph idx="1"/>
          </p:nvPr>
        </p:nvSpPr>
        <p:spPr>
          <a:xfrm>
            <a:off x="685800" y="1628800"/>
            <a:ext cx="7772400" cy="4114800"/>
          </a:xfrm>
        </p:spPr>
        <p:txBody>
          <a:bodyPr/>
          <a:lstStyle/>
          <a:p>
            <a:r>
              <a:rPr lang="en-US" altLang="ko-KR" sz="2000" dirty="0" smtClean="0"/>
              <a:t>Receive-to-transmit turnaround time: inherits 15.3c definition (clause 12.2.6.2 of 15.3c spec)</a:t>
            </a:r>
          </a:p>
          <a:p>
            <a:r>
              <a:rPr lang="en-US" altLang="ko-KR" sz="2000" dirty="0" smtClean="0"/>
              <a:t>Transmit-to-receive </a:t>
            </a:r>
            <a:r>
              <a:rPr lang="en-US" altLang="ko-KR" sz="2000" dirty="0"/>
              <a:t>turnaround time: inherits 15.3c definition (clause </a:t>
            </a:r>
            <a:r>
              <a:rPr lang="en-US" altLang="ko-KR" sz="2000" dirty="0" smtClean="0"/>
              <a:t>12.2.6.3)</a:t>
            </a:r>
          </a:p>
          <a:p>
            <a:r>
              <a:rPr lang="en-US" altLang="ko-KR" sz="2000" dirty="0" smtClean="0"/>
              <a:t>Time between successive transmissions: </a:t>
            </a:r>
            <a:r>
              <a:rPr lang="en-US" altLang="ko-KR" sz="2000" dirty="0"/>
              <a:t>inherits 15.3c definition (clause </a:t>
            </a:r>
            <a:r>
              <a:rPr lang="en-US" altLang="ko-KR" sz="2000" dirty="0" smtClean="0"/>
              <a:t>12.2.6.4)</a:t>
            </a:r>
          </a:p>
          <a:p>
            <a:r>
              <a:rPr lang="en-US" altLang="ko-KR" sz="2000" dirty="0" smtClean="0"/>
              <a:t>Channel switch: </a:t>
            </a:r>
            <a:r>
              <a:rPr lang="en-US" altLang="ko-KR" sz="2000" dirty="0"/>
              <a:t>inherits 15.3c definition (clause </a:t>
            </a:r>
            <a:r>
              <a:rPr lang="en-US" altLang="ko-KR" sz="2000" dirty="0" smtClean="0"/>
              <a:t>12.2.6.5)</a:t>
            </a:r>
            <a:endParaRPr lang="en-US" altLang="ko-KR" sz="2000" dirty="0"/>
          </a:p>
          <a:p>
            <a:endParaRPr lang="en-US" altLang="ko-KR" sz="2000" dirty="0"/>
          </a:p>
          <a:p>
            <a:endParaRPr lang="en-US" altLang="ko-KR" sz="2000" dirty="0" smtClean="0"/>
          </a:p>
        </p:txBody>
      </p:sp>
    </p:spTree>
    <p:extLst>
      <p:ext uri="{BB962C8B-B14F-4D97-AF65-F5344CB8AC3E}">
        <p14:creationId xmlns:p14="http://schemas.microsoft.com/office/powerpoint/2010/main" val="2002934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7" name="제목 1"/>
          <p:cNvSpPr>
            <a:spLocks noGrp="1"/>
          </p:cNvSpPr>
          <p:nvPr/>
        </p:nvSpPr>
        <p:spPr bwMode="auto">
          <a:xfrm>
            <a:off x="690182" y="76125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a:t>Simulation and Performance </a:t>
            </a:r>
            <a:r>
              <a:rPr lang="en-US" altLang="ko-KR" dirty="0" smtClean="0"/>
              <a:t>Evaluation</a:t>
            </a:r>
            <a:endParaRPr lang="ko-KR" altLang="en-US" dirty="0"/>
          </a:p>
        </p:txBody>
      </p:sp>
      <p:sp>
        <p:nvSpPr>
          <p:cNvPr id="11" name="내용 개체 틀 2"/>
          <p:cNvSpPr txBox="1">
            <a:spLocks/>
          </p:cNvSpPr>
          <p:nvPr/>
        </p:nvSpPr>
        <p:spPr bwMode="auto">
          <a:xfrm>
            <a:off x="681418" y="1632248"/>
            <a:ext cx="77724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marL="342900" indent="-342900">
              <a:buFont typeface="Arial" panose="020B0604020202020204" pitchFamily="34" charset="0"/>
              <a:buChar char="•"/>
            </a:pPr>
            <a:r>
              <a:rPr lang="en-US" altLang="ko-KR" sz="2000" kern="0" dirty="0" smtClean="0"/>
              <a:t>Modulation scheme: </a:t>
            </a:r>
          </a:p>
          <a:p>
            <a:pPr marL="800100" lvl="1" indent="-342900">
              <a:buFont typeface="Arial" panose="020B0604020202020204" pitchFamily="34" charset="0"/>
              <a:buChar char="•"/>
            </a:pPr>
            <a:r>
              <a:rPr lang="en-US" altLang="ko-KR" sz="2000" kern="0" dirty="0" smtClean="0"/>
              <a:t>Case 1: 1024 </a:t>
            </a:r>
            <a:r>
              <a:rPr lang="en-US" altLang="ko-KR" sz="2000" kern="0" dirty="0" err="1" smtClean="0"/>
              <a:t>QAM</a:t>
            </a:r>
            <a:r>
              <a:rPr lang="en-US" altLang="ko-KR" sz="2000" kern="0" dirty="0"/>
              <a:t> </a:t>
            </a:r>
            <a:r>
              <a:rPr lang="en-US" altLang="ko-KR" sz="2000" kern="0" dirty="0" smtClean="0"/>
              <a:t>with </a:t>
            </a:r>
            <a:r>
              <a:rPr lang="en-US" altLang="ko-KR" sz="2000" kern="0" dirty="0" err="1" smtClean="0"/>
              <a:t>LDPC</a:t>
            </a:r>
            <a:r>
              <a:rPr lang="en-US" altLang="ko-KR" sz="2000" kern="0" dirty="0" smtClean="0"/>
              <a:t>(1440,1344)</a:t>
            </a:r>
          </a:p>
          <a:p>
            <a:pPr marL="800100" lvl="1" indent="-342900">
              <a:buFont typeface="Arial" panose="020B0604020202020204" pitchFamily="34" charset="0"/>
              <a:buChar char="•"/>
            </a:pPr>
            <a:r>
              <a:rPr lang="en-US" altLang="ko-KR" sz="2000" kern="0" dirty="0" smtClean="0"/>
              <a:t>Case 2: </a:t>
            </a:r>
            <a:r>
              <a:rPr lang="en-US" altLang="ko-KR" sz="2000" kern="0" dirty="0" err="1" smtClean="0"/>
              <a:t>OOK</a:t>
            </a:r>
            <a:r>
              <a:rPr lang="en-US" altLang="ko-KR" sz="2000" kern="0" dirty="0" smtClean="0"/>
              <a:t> with RS(255,239)</a:t>
            </a:r>
          </a:p>
          <a:p>
            <a:pPr marL="342900" indent="-342900">
              <a:buFont typeface="Arial" panose="020B0604020202020204" pitchFamily="34" charset="0"/>
              <a:buChar char="•"/>
            </a:pPr>
            <a:r>
              <a:rPr lang="en-US" altLang="ko-KR" sz="2000" kern="0" dirty="0" err="1" smtClean="0"/>
              <a:t>AWGN</a:t>
            </a:r>
            <a:r>
              <a:rPr lang="en-US" altLang="ko-KR" sz="2000" kern="0" dirty="0" smtClean="0"/>
              <a:t> and </a:t>
            </a:r>
            <a:r>
              <a:rPr lang="en-US" altLang="ko-KR" sz="2000" kern="0" dirty="0" err="1" smtClean="0"/>
              <a:t>SISO</a:t>
            </a:r>
            <a:r>
              <a:rPr lang="en-US" altLang="ko-KR" sz="2000" kern="0" dirty="0" smtClean="0"/>
              <a:t> channels are tested.</a:t>
            </a:r>
          </a:p>
          <a:p>
            <a:pPr marL="742950" lvl="1" indent="-285750">
              <a:buFont typeface="Arial" panose="020B0604020202020204" pitchFamily="34" charset="0"/>
              <a:buChar char="•"/>
            </a:pPr>
            <a:r>
              <a:rPr lang="en-US" altLang="ko-KR" sz="1800" kern="0" dirty="0" smtClean="0"/>
              <a:t>Channel Parameters: Initial decay (2.85 dB), Decay factor(</a:t>
            </a:r>
            <a:r>
              <a:rPr lang="en-US" altLang="ko-KR" sz="1800" kern="0" dirty="0" err="1" smtClean="0"/>
              <a:t>0.167ns</a:t>
            </a:r>
            <a:r>
              <a:rPr lang="en-US" altLang="ko-KR" sz="1800" kern="0" dirty="0" smtClean="0"/>
              <a:t>), Rice factor(8.09 dB), One cluster(Max delay </a:t>
            </a:r>
            <a:r>
              <a:rPr lang="en-US" altLang="ko-KR" sz="1800" kern="0" dirty="0" err="1" smtClean="0"/>
              <a:t>1ns</a:t>
            </a:r>
            <a:r>
              <a:rPr lang="en-US" altLang="ko-KR" sz="1800" kern="0" dirty="0" smtClean="0"/>
              <a:t>)</a:t>
            </a:r>
          </a:p>
          <a:p>
            <a:pPr marL="342900" indent="-342900">
              <a:buFont typeface="Arial" panose="020B0604020202020204" pitchFamily="34" charset="0"/>
              <a:buChar char="•"/>
            </a:pPr>
            <a:r>
              <a:rPr lang="en-US" altLang="ko-KR" sz="2200" kern="0" dirty="0" smtClean="0"/>
              <a:t>Signal Bandwidth: 1.76 GHz</a:t>
            </a:r>
            <a:endParaRPr lang="en-US" altLang="ko-KR" sz="2200" kern="0" dirty="0"/>
          </a:p>
          <a:p>
            <a:pPr marL="342900" indent="-342900">
              <a:buFont typeface="Arial" panose="020B0604020202020204" pitchFamily="34" charset="0"/>
              <a:buChar char="•"/>
            </a:pPr>
            <a:r>
              <a:rPr lang="en-US" altLang="ko-KR" sz="2000" kern="0" dirty="0" smtClean="0"/>
              <a:t>Assumptions</a:t>
            </a:r>
          </a:p>
          <a:p>
            <a:pPr marL="742950" lvl="1" indent="-285750">
              <a:buFont typeface="Arial" panose="020B0604020202020204" pitchFamily="34" charset="0"/>
              <a:buChar char="•"/>
            </a:pPr>
            <a:r>
              <a:rPr lang="en-US" altLang="ko-KR" sz="1800" kern="0" dirty="0" smtClean="0"/>
              <a:t>Perfect synchronization</a:t>
            </a:r>
          </a:p>
          <a:p>
            <a:pPr marL="742950" lvl="1" indent="-285750">
              <a:buFont typeface="Arial" panose="020B0604020202020204" pitchFamily="34" charset="0"/>
              <a:buChar char="•"/>
            </a:pPr>
            <a:r>
              <a:rPr lang="en-US" altLang="ko-KR" sz="1800" kern="0" dirty="0" smtClean="0"/>
              <a:t>No </a:t>
            </a:r>
            <a:r>
              <a:rPr lang="en-US" altLang="ko-KR" sz="1800" kern="0" dirty="0" err="1" smtClean="0"/>
              <a:t>FDE</a:t>
            </a:r>
            <a:r>
              <a:rPr lang="en-US" altLang="ko-KR" sz="1800" kern="0" dirty="0" smtClean="0"/>
              <a:t>, Carrier frequency offset (0 ppm)</a:t>
            </a:r>
          </a:p>
          <a:p>
            <a:pPr marL="742950" lvl="1" indent="-285750">
              <a:buFont typeface="Arial" panose="020B0604020202020204" pitchFamily="34" charset="0"/>
              <a:buChar char="•"/>
            </a:pPr>
            <a:r>
              <a:rPr lang="en-US" altLang="ko-KR" sz="1800" kern="0" dirty="0" smtClean="0"/>
              <a:t>PA nonlinearity: (AM-AM with p = 2)</a:t>
            </a:r>
          </a:p>
          <a:p>
            <a:pPr marL="1200150" lvl="2" indent="-285750">
              <a:buFont typeface="Arial" panose="020B0604020202020204" pitchFamily="34" charset="0"/>
              <a:buChar char="•"/>
            </a:pPr>
            <a:r>
              <a:rPr lang="en-US" altLang="ko-KR" sz="1400" kern="0" dirty="0" smtClean="0"/>
              <a:t>Output </a:t>
            </a:r>
            <a:r>
              <a:rPr lang="en-US" altLang="ko-KR" sz="1400" kern="0" dirty="0" err="1" smtClean="0"/>
              <a:t>backoff</a:t>
            </a:r>
            <a:r>
              <a:rPr lang="en-US" altLang="ko-KR" sz="1400" kern="0" dirty="0" smtClean="0"/>
              <a:t> from full saturation</a:t>
            </a:r>
          </a:p>
          <a:p>
            <a:pPr marL="742950" lvl="1" indent="-285750">
              <a:buFont typeface="Arial" panose="020B0604020202020204" pitchFamily="34" charset="0"/>
              <a:buChar char="•"/>
            </a:pPr>
            <a:r>
              <a:rPr lang="en-US" altLang="ko-KR" sz="1800" kern="0" dirty="0" smtClean="0"/>
              <a:t>TX/RX ANT gain are introduced</a:t>
            </a:r>
          </a:p>
          <a:p>
            <a:pPr marL="342900" indent="-342900">
              <a:buFont typeface="Arial" panose="020B0604020202020204" pitchFamily="34" charset="0"/>
              <a:buChar char="•"/>
            </a:pPr>
            <a:r>
              <a:rPr lang="en-US" altLang="ko-KR" sz="2000" kern="0" dirty="0" smtClean="0"/>
              <a:t>Payload length = 16 Kbytes</a:t>
            </a:r>
          </a:p>
          <a:p>
            <a:pPr marL="342900" indent="-342900">
              <a:buFont typeface="Arial" panose="020B0604020202020204" pitchFamily="34" charset="0"/>
              <a:buChar char="•"/>
            </a:pPr>
            <a:r>
              <a:rPr lang="en-US" altLang="ko-KR" sz="2000" kern="0" dirty="0" err="1" smtClean="0"/>
              <a:t>BER</a:t>
            </a:r>
            <a:r>
              <a:rPr lang="en-US" altLang="ko-KR" sz="2000" kern="0" dirty="0" smtClean="0"/>
              <a:t> @ </a:t>
            </a:r>
            <a:r>
              <a:rPr lang="en-US" altLang="ko-KR" sz="2000" kern="0" dirty="0" err="1" smtClean="0"/>
              <a:t>1e</a:t>
            </a:r>
            <a:r>
              <a:rPr lang="en-US" altLang="ko-KR" sz="2000" kern="0" dirty="0" smtClean="0"/>
              <a:t>-6 and </a:t>
            </a:r>
            <a:r>
              <a:rPr lang="en-US" altLang="ko-KR" sz="2000" kern="0" dirty="0" err="1" smtClean="0"/>
              <a:t>FER</a:t>
            </a:r>
            <a:r>
              <a:rPr lang="en-US" altLang="ko-KR" sz="2000" kern="0" dirty="0" smtClean="0"/>
              <a:t> @ 8% are adopted as target for required </a:t>
            </a:r>
            <a:r>
              <a:rPr lang="en-US" altLang="ko-KR" sz="2000" kern="0" dirty="0" err="1" smtClean="0"/>
              <a:t>Eb</a:t>
            </a:r>
            <a:r>
              <a:rPr lang="en-US" altLang="ko-KR" sz="2000" kern="0" dirty="0" smtClean="0"/>
              <a:t>/No</a:t>
            </a:r>
            <a:endParaRPr lang="en-US" altLang="ko-KR" sz="2000" kern="0" dirty="0"/>
          </a:p>
          <a:p>
            <a:pPr marL="742950" lvl="1" indent="-285750">
              <a:buFont typeface="Arial" panose="020B0604020202020204" pitchFamily="34" charset="0"/>
              <a:buChar char="•"/>
            </a:pPr>
            <a:endParaRPr lang="en-US" altLang="ko-KR" sz="1800" kern="0" dirty="0"/>
          </a:p>
          <a:p>
            <a:pPr marL="857250" lvl="2" indent="0">
              <a:buNone/>
            </a:pPr>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2986362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제목 1"/>
          <p:cNvSpPr>
            <a:spLocks noGrp="1"/>
          </p:cNvSpPr>
          <p:nvPr/>
        </p:nvSpPr>
        <p:spPr bwMode="auto">
          <a:xfrm>
            <a:off x="609600" y="75946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smtClean="0"/>
              <a:t>Link Budget Margin (AWGN</a:t>
            </a:r>
            <a:r>
              <a:rPr lang="en-US" altLang="ko-KR" dirty="0" smtClean="0"/>
              <a:t>) (1/2)</a:t>
            </a:r>
            <a:endParaRPr lang="ko-KR" altLang="en-US" dirty="0"/>
          </a:p>
        </p:txBody>
      </p:sp>
      <p:graphicFrame>
        <p:nvGraphicFramePr>
          <p:cNvPr id="10" name="표 9"/>
          <p:cNvGraphicFramePr>
            <a:graphicFrameLocks noGrp="1"/>
          </p:cNvGraphicFramePr>
          <p:nvPr>
            <p:extLst>
              <p:ext uri="{D42A27DB-BD31-4B8C-83A1-F6EECF244321}">
                <p14:modId xmlns:p14="http://schemas.microsoft.com/office/powerpoint/2010/main" val="1984520586"/>
              </p:ext>
            </p:extLst>
          </p:nvPr>
        </p:nvGraphicFramePr>
        <p:xfrm>
          <a:off x="971600" y="1945640"/>
          <a:ext cx="7639000" cy="4348480"/>
        </p:xfrm>
        <a:graphic>
          <a:graphicData uri="http://schemas.openxmlformats.org/drawingml/2006/table">
            <a:tbl>
              <a:tblPr firstRow="1" bandRow="1">
                <a:tableStyleId>{5C22544A-7EE6-4342-B048-85BDC9FD1C3A}</a:tableStyleId>
              </a:tblPr>
              <a:tblGrid>
                <a:gridCol w="576064"/>
                <a:gridCol w="3096344"/>
                <a:gridCol w="1872208"/>
                <a:gridCol w="2094384"/>
              </a:tblGrid>
              <a:tr h="370840">
                <a:tc>
                  <a:txBody>
                    <a:bodyPr/>
                    <a:lstStyle/>
                    <a:p>
                      <a:pPr latinLnBrk="1"/>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Description</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Value</a:t>
                      </a:r>
                    </a:p>
                    <a:p>
                      <a:pPr algn="ctr" latinLnBrk="1"/>
                      <a:r>
                        <a:rPr lang="en-US" altLang="ko-KR" b="0" dirty="0" smtClean="0">
                          <a:solidFill>
                            <a:schemeClr val="tx1"/>
                          </a:solidFill>
                        </a:rPr>
                        <a:t>(</a:t>
                      </a:r>
                      <a:r>
                        <a:rPr lang="en-US" altLang="ko-KR" b="0" dirty="0" err="1" smtClean="0">
                          <a:solidFill>
                            <a:schemeClr val="tx1"/>
                          </a:solidFill>
                        </a:rPr>
                        <a:t>QAM</a:t>
                      </a:r>
                      <a:r>
                        <a:rPr lang="en-US" altLang="ko-KR" b="0" dirty="0" smtClean="0">
                          <a:solidFill>
                            <a:schemeClr val="tx1"/>
                          </a:solidFill>
                        </a:rPr>
                        <a:t>/</a:t>
                      </a:r>
                      <a:r>
                        <a:rPr lang="en-US" altLang="ko-KR" b="0" dirty="0" err="1" smtClean="0">
                          <a:solidFill>
                            <a:schemeClr val="tx1"/>
                          </a:solidFill>
                        </a:rPr>
                        <a:t>OOK</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Remarks</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algn="ctr" latinLnBrk="1"/>
                      <a:r>
                        <a:rPr lang="en-US" altLang="ko-KR" b="0" dirty="0" err="1" smtClean="0">
                          <a:solidFill>
                            <a:schemeClr val="tx1"/>
                          </a:solidFill>
                        </a:rPr>
                        <a:t>Tx</a:t>
                      </a:r>
                      <a:r>
                        <a:rPr lang="en-US" altLang="ko-KR" b="0" baseline="0" dirty="0" smtClean="0">
                          <a:solidFill>
                            <a:schemeClr val="tx1"/>
                          </a:solidFill>
                        </a:rPr>
                        <a:t> side</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latinLnBrk="1"/>
                      <a:endParaRPr lang="ko-KR" altLang="en-US"/>
                    </a:p>
                  </a:txBody>
                  <a:tcPr/>
                </a:tc>
              </a:tr>
              <a:tr h="370840">
                <a:tc>
                  <a:txBody>
                    <a:bodyPr/>
                    <a:lstStyle/>
                    <a:p>
                      <a:pPr latinLnBrk="1"/>
                      <a:r>
                        <a:rPr lang="en-US" altLang="ko-KR" b="0" dirty="0" smtClean="0">
                          <a:solidFill>
                            <a:schemeClr val="tx1"/>
                          </a:solidFill>
                        </a:rPr>
                        <a:t>(a)</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Average </a:t>
                      </a:r>
                      <a:r>
                        <a:rPr lang="en-US" altLang="ko-KR" b="0" dirty="0" err="1" smtClean="0">
                          <a:solidFill>
                            <a:schemeClr val="tx1"/>
                          </a:solidFill>
                        </a:rPr>
                        <a:t>Tx</a:t>
                      </a:r>
                      <a:r>
                        <a:rPr lang="en-US" altLang="ko-KR" b="0" dirty="0" smtClean="0">
                          <a:solidFill>
                            <a:schemeClr val="tx1"/>
                          </a:solidFill>
                        </a:rPr>
                        <a:t> Power</a:t>
                      </a:r>
                      <a:r>
                        <a:rPr lang="en-US" altLang="ko-KR" b="0" baseline="0" dirty="0" smtClean="0">
                          <a:solidFill>
                            <a:schemeClr val="tx1"/>
                          </a:solidFill>
                        </a:rPr>
                        <a:t> level (Pt)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-5.0 /-25 </a:t>
                      </a:r>
                      <a:r>
                        <a:rPr lang="en-US" altLang="ko-KR" dirty="0" err="1" smtClean="0"/>
                        <a:t>dBm</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Case1</a:t>
                      </a:r>
                      <a:r>
                        <a:rPr lang="en-US" altLang="ko-KR" baseline="0" dirty="0" smtClean="0"/>
                        <a:t> / Case 2</a:t>
                      </a:r>
                      <a:endParaRPr lang="ko-KR" alt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(b)</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err="1" smtClean="0">
                          <a:solidFill>
                            <a:schemeClr val="tx1"/>
                          </a:solidFill>
                        </a:rPr>
                        <a:t>Tx_Ant</a:t>
                      </a:r>
                      <a:r>
                        <a:rPr lang="en-US" altLang="ko-KR" b="0" dirty="0" smtClean="0">
                          <a:solidFill>
                            <a:schemeClr val="tx1"/>
                          </a:solidFill>
                        </a:rPr>
                        <a:t> gain (Gt)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6.0 </a:t>
                      </a:r>
                      <a:r>
                        <a:rPr lang="en-US" altLang="ko-KR" dirty="0" err="1" smtClean="0"/>
                        <a:t>dBi</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(c)</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Implementation loss (IL)</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6 dB</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(d)</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Center frequency (fc)</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64.8 GHz</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(e)</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Transmission loss at </a:t>
                      </a:r>
                      <a:r>
                        <a:rPr lang="en-US" altLang="ko-KR" b="0" dirty="0" err="1" smtClean="0">
                          <a:solidFill>
                            <a:schemeClr val="tx1"/>
                          </a:solidFill>
                        </a:rPr>
                        <a:t>1m</a:t>
                      </a:r>
                      <a:r>
                        <a:rPr lang="en-US" altLang="ko-KR" b="0" dirty="0" smtClean="0">
                          <a:solidFill>
                            <a:schemeClr val="tx1"/>
                          </a:solidFill>
                        </a:rPr>
                        <a:t> (PL)</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rPr>
                        <a:t>68.7 dB</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b="0" dirty="0" smtClean="0">
                          <a:solidFill>
                            <a:schemeClr val="tx1"/>
                          </a:solidFill>
                        </a:rPr>
                        <a:t>Rx</a:t>
                      </a:r>
                      <a:r>
                        <a:rPr lang="en-US" altLang="ko-KR" b="0" baseline="0" dirty="0" smtClean="0">
                          <a:solidFill>
                            <a:schemeClr val="tx1"/>
                          </a:solidFill>
                        </a:rPr>
                        <a:t> side</a:t>
                      </a:r>
                      <a:endParaRPr lang="ko-KR" altLang="en-US"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r>
              <a:tr h="370840">
                <a:tc>
                  <a:txBody>
                    <a:bodyPr/>
                    <a:lstStyle/>
                    <a:p>
                      <a:pPr latinLnBrk="1"/>
                      <a:r>
                        <a:rPr lang="en-US" altLang="ko-KR" b="0" dirty="0" smtClean="0">
                          <a:solidFill>
                            <a:schemeClr val="tx1"/>
                          </a:solidFill>
                        </a:rPr>
                        <a:t>(f)</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err="1" smtClean="0">
                          <a:solidFill>
                            <a:schemeClr val="tx1"/>
                          </a:solidFill>
                        </a:rPr>
                        <a:t>Rx_Ant</a:t>
                      </a:r>
                      <a:r>
                        <a:rPr lang="en-US" altLang="ko-KR" b="0" dirty="0" smtClean="0">
                          <a:solidFill>
                            <a:schemeClr val="tx1"/>
                          </a:solidFill>
                        </a:rPr>
                        <a:t> gain (Gr)</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rPr>
                        <a:t>6.0 </a:t>
                      </a:r>
                      <a:r>
                        <a:rPr lang="en-US" altLang="ko-KR" dirty="0" err="1" smtClean="0">
                          <a:solidFill>
                            <a:schemeClr val="tx1"/>
                          </a:solidFill>
                        </a:rPr>
                        <a:t>dBi</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(g)</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Thermal noise (Nth)</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rPr>
                        <a:t>-173.8</a:t>
                      </a:r>
                      <a:r>
                        <a:rPr lang="en-US" altLang="ko-KR" baseline="0" dirty="0" smtClean="0">
                          <a:solidFill>
                            <a:schemeClr val="tx1"/>
                          </a:solidFill>
                        </a:rPr>
                        <a:t> </a:t>
                      </a:r>
                      <a:r>
                        <a:rPr lang="en-US" altLang="ko-KR" dirty="0" err="1" smtClean="0">
                          <a:solidFill>
                            <a:schemeClr val="tx1"/>
                          </a:solidFill>
                        </a:rPr>
                        <a:t>dBm</a:t>
                      </a:r>
                      <a:r>
                        <a:rPr lang="en-US" altLang="ko-KR" dirty="0" smtClean="0">
                          <a:solidFill>
                            <a:schemeClr val="tx1"/>
                          </a:solidFill>
                        </a:rPr>
                        <a:t>/Hz</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(h)</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Rx NF (NF)</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8.0</a:t>
                      </a:r>
                      <a:r>
                        <a:rPr lang="en-US" altLang="ko-KR" baseline="0" dirty="0" smtClean="0"/>
                        <a:t> dB</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250981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1" name="제목 1"/>
          <p:cNvSpPr>
            <a:spLocks noGrp="1"/>
          </p:cNvSpPr>
          <p:nvPr/>
        </p:nvSpPr>
        <p:spPr bwMode="auto">
          <a:xfrm>
            <a:off x="609600" y="65876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smtClean="0"/>
              <a:t>Link Budget Margin (AWGN</a:t>
            </a:r>
            <a:r>
              <a:rPr lang="en-US" altLang="ko-KR" dirty="0" smtClean="0"/>
              <a:t>) (2/2)</a:t>
            </a:r>
            <a:endParaRPr lang="ko-KR" altLang="en-US" dirty="0"/>
          </a:p>
        </p:txBody>
      </p:sp>
      <p:sp>
        <p:nvSpPr>
          <p:cNvPr id="13" name="TextBox 3"/>
          <p:cNvSpPr txBox="1"/>
          <p:nvPr/>
        </p:nvSpPr>
        <p:spPr>
          <a:xfrm>
            <a:off x="899592" y="6198414"/>
            <a:ext cx="3640740"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 OBO from full saturation: 12/4 dB (</a:t>
            </a:r>
            <a:r>
              <a:rPr lang="en-US" altLang="ko-KR" dirty="0" err="1" smtClean="0"/>
              <a:t>1024QAM</a:t>
            </a:r>
            <a:r>
              <a:rPr lang="en-US" altLang="ko-KR" dirty="0" smtClean="0"/>
              <a:t>/</a:t>
            </a:r>
            <a:r>
              <a:rPr lang="en-US" altLang="ko-KR" dirty="0" err="1" smtClean="0"/>
              <a:t>OOK</a:t>
            </a:r>
            <a:r>
              <a:rPr lang="en-US" altLang="ko-KR" dirty="0" smtClean="0"/>
              <a:t>) </a:t>
            </a:r>
            <a:endParaRPr lang="ko-KR" altLang="en-US" dirty="0"/>
          </a:p>
        </p:txBody>
      </p:sp>
      <p:graphicFrame>
        <p:nvGraphicFramePr>
          <p:cNvPr id="14" name="표 13"/>
          <p:cNvGraphicFramePr>
            <a:graphicFrameLocks noGrp="1"/>
          </p:cNvGraphicFramePr>
          <p:nvPr>
            <p:extLst>
              <p:ext uri="{D42A27DB-BD31-4B8C-83A1-F6EECF244321}">
                <p14:modId xmlns:p14="http://schemas.microsoft.com/office/powerpoint/2010/main" val="545169258"/>
              </p:ext>
            </p:extLst>
          </p:nvPr>
        </p:nvGraphicFramePr>
        <p:xfrm>
          <a:off x="971600" y="1628800"/>
          <a:ext cx="7639000" cy="4516120"/>
        </p:xfrm>
        <a:graphic>
          <a:graphicData uri="http://schemas.openxmlformats.org/drawingml/2006/table">
            <a:tbl>
              <a:tblPr firstRow="1" bandRow="1">
                <a:tableStyleId>{5C22544A-7EE6-4342-B048-85BDC9FD1C3A}</a:tableStyleId>
              </a:tblPr>
              <a:tblGrid>
                <a:gridCol w="576064"/>
                <a:gridCol w="3240360"/>
                <a:gridCol w="1512168"/>
                <a:gridCol w="2310408"/>
              </a:tblGrid>
              <a:tr h="370840">
                <a:tc>
                  <a:txBody>
                    <a:bodyPr/>
                    <a:lstStyle/>
                    <a:p>
                      <a:pPr latinLnBrk="1"/>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Description</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Value</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Remarks</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algn="ctr" latinLnBrk="1"/>
                      <a:r>
                        <a:rPr lang="en-US" altLang="ko-KR" b="0" dirty="0" smtClean="0">
                          <a:solidFill>
                            <a:schemeClr val="tx1"/>
                          </a:solidFill>
                        </a:rPr>
                        <a:t>Rx</a:t>
                      </a:r>
                      <a:r>
                        <a:rPr lang="en-US" altLang="ko-KR" b="0" baseline="0" dirty="0" smtClean="0">
                          <a:solidFill>
                            <a:schemeClr val="tx1"/>
                          </a:solidFill>
                        </a:rPr>
                        <a:t> side (Continue)</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latinLnBrk="1"/>
                      <a:endParaRPr lang="ko-KR" altLang="en-US"/>
                    </a:p>
                  </a:txBody>
                  <a:tcPr/>
                </a:tc>
              </a:tr>
              <a:tr h="370840">
                <a:tc>
                  <a:txBody>
                    <a:bodyPr/>
                    <a:lstStyle/>
                    <a:p>
                      <a:pPr latinLnBrk="1"/>
                      <a:r>
                        <a:rPr lang="en-US" altLang="ko-KR" b="0" dirty="0" smtClean="0">
                          <a:solidFill>
                            <a:schemeClr val="tx1"/>
                          </a:solidFill>
                        </a:rPr>
                        <a:t>(</a:t>
                      </a:r>
                      <a:r>
                        <a:rPr lang="en-US" altLang="ko-KR" b="0" dirty="0" err="1" smtClean="0">
                          <a:solidFill>
                            <a:schemeClr val="tx1"/>
                          </a:solidFill>
                        </a:rPr>
                        <a:t>i</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Signal Bandwidth (BW)</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t>1.760</a:t>
                      </a:r>
                      <a:r>
                        <a:rPr lang="en-US" altLang="ko-KR" baseline="0" dirty="0" smtClean="0"/>
                        <a:t> GHz</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(j)</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Symbol</a:t>
                      </a:r>
                      <a:r>
                        <a:rPr lang="en-US" altLang="ko-KR" b="0" baseline="0" dirty="0" smtClean="0">
                          <a:solidFill>
                            <a:schemeClr val="tx1"/>
                          </a:solidFill>
                        </a:rPr>
                        <a:t> rate (</a:t>
                      </a:r>
                      <a:r>
                        <a:rPr lang="en-US" altLang="ko-KR" b="0" baseline="0" dirty="0" err="1" smtClean="0">
                          <a:solidFill>
                            <a:schemeClr val="tx1"/>
                          </a:solidFill>
                        </a:rPr>
                        <a:t>SymR</a:t>
                      </a:r>
                      <a:r>
                        <a:rPr lang="en-US" altLang="ko-KR" b="0" baseline="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t>97.2 </a:t>
                      </a:r>
                      <a:r>
                        <a:rPr lang="en-US" altLang="ko-KR" dirty="0" err="1" smtClean="0"/>
                        <a:t>dBHz</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(k)</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Noise power level (NP)</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t>-73.3 </a:t>
                      </a:r>
                      <a:r>
                        <a:rPr lang="en-US" altLang="ko-KR" dirty="0" err="1" smtClean="0"/>
                        <a:t>dBm</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t> </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(l)</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Required </a:t>
                      </a:r>
                      <a:r>
                        <a:rPr lang="en-US" altLang="ko-KR" b="0" dirty="0" err="1" smtClean="0">
                          <a:solidFill>
                            <a:schemeClr val="tx1"/>
                          </a:solidFill>
                        </a:rPr>
                        <a:t>Es</a:t>
                      </a:r>
                      <a:r>
                        <a:rPr lang="en-US" altLang="ko-KR" b="0" dirty="0" smtClean="0">
                          <a:solidFill>
                            <a:schemeClr val="tx1"/>
                          </a:solidFill>
                        </a:rPr>
                        <a:t>/No for </a:t>
                      </a:r>
                      <a:r>
                        <a:rPr lang="en-US" altLang="ko-KR" b="0" dirty="0" err="1" smtClean="0">
                          <a:solidFill>
                            <a:schemeClr val="tx1"/>
                          </a:solidFill>
                        </a:rPr>
                        <a:t>FER</a:t>
                      </a:r>
                      <a:r>
                        <a:rPr lang="en-US" altLang="ko-KR" b="0" dirty="0" smtClean="0">
                          <a:solidFill>
                            <a:schemeClr val="tx1"/>
                          </a:solidFill>
                        </a:rPr>
                        <a:t> = 8% (</a:t>
                      </a:r>
                      <a:r>
                        <a:rPr lang="en-US" altLang="ko-KR" b="0" dirty="0" err="1" smtClean="0">
                          <a:solidFill>
                            <a:schemeClr val="tx1"/>
                          </a:solidFill>
                        </a:rPr>
                        <a:t>EsNo</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t>32.1/10.2 dB</a:t>
                      </a:r>
                    </a:p>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Case1</a:t>
                      </a:r>
                      <a:r>
                        <a:rPr lang="en-US" altLang="ko-KR" baseline="0" dirty="0" smtClean="0"/>
                        <a:t> / Case 2</a:t>
                      </a:r>
                      <a:endParaRPr lang="ko-KR" alt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(m)</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System margin (</a:t>
                      </a:r>
                      <a:r>
                        <a:rPr lang="en-US" altLang="ko-KR" b="0" dirty="0" err="1" smtClean="0">
                          <a:solidFill>
                            <a:schemeClr val="tx1"/>
                          </a:solidFill>
                        </a:rPr>
                        <a:t>SysM</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t>0 dB</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(n)</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Required Rx level (</a:t>
                      </a:r>
                      <a:r>
                        <a:rPr lang="en-US" altLang="ko-KR" b="0" dirty="0" err="1" smtClean="0">
                          <a:solidFill>
                            <a:schemeClr val="tx1"/>
                          </a:solidFill>
                        </a:rPr>
                        <a:t>ReqRx</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solidFill>
                            <a:schemeClr val="tx1"/>
                          </a:solidFill>
                        </a:rPr>
                        <a:t>-41.2/-60.1 </a:t>
                      </a:r>
                      <a:r>
                        <a:rPr lang="en-US" altLang="ko-KR" dirty="0" err="1" smtClean="0">
                          <a:solidFill>
                            <a:schemeClr val="tx1"/>
                          </a:solidFill>
                        </a:rPr>
                        <a:t>dBm</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Case1</a:t>
                      </a:r>
                      <a:r>
                        <a:rPr lang="en-US" altLang="ko-KR" baseline="0" dirty="0" smtClean="0"/>
                        <a:t> / Case 2</a:t>
                      </a:r>
                      <a:endParaRPr lang="ko-KR" alt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(o)</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Allowable path loss (APL)</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solidFill>
                            <a:schemeClr val="tx1"/>
                          </a:solidFill>
                        </a:rPr>
                        <a:t>42.2/41.1 dB</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Case1</a:t>
                      </a:r>
                      <a:r>
                        <a:rPr lang="en-US" altLang="ko-KR" baseline="0" dirty="0" smtClean="0"/>
                        <a:t> / Case 2</a:t>
                      </a:r>
                      <a:endParaRPr lang="ko-KR" alt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(p)</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b="0" dirty="0" smtClean="0">
                          <a:solidFill>
                            <a:schemeClr val="tx1"/>
                          </a:solidFill>
                        </a:rPr>
                        <a:t>Maximum transmission range</a:t>
                      </a:r>
                    </a:p>
                    <a:p>
                      <a:pPr latinLnBrk="1"/>
                      <a:r>
                        <a:rPr lang="en-US" altLang="ko-KR" b="0" dirty="0" smtClean="0">
                          <a:solidFill>
                            <a:schemeClr val="tx1"/>
                          </a:solidFill>
                        </a:rPr>
                        <a:t>(</a:t>
                      </a:r>
                      <a:r>
                        <a:rPr lang="en-US" altLang="ko-KR" b="0" dirty="0" err="1" smtClean="0">
                          <a:solidFill>
                            <a:schemeClr val="tx1"/>
                          </a:solidFill>
                        </a:rPr>
                        <a:t>MaxD</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solidFill>
                            <a:schemeClr val="tx1"/>
                          </a:solidFill>
                        </a:rPr>
                        <a:t>4.8/4.2 cm</a:t>
                      </a:r>
                      <a:endParaRPr lang="ko-KR"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dirty="0" smtClean="0">
                          <a:solidFill>
                            <a:srgbClr val="FF0000"/>
                          </a:solidFill>
                        </a:rPr>
                        <a:t> </a:t>
                      </a:r>
                      <a:endParaRPr lang="ko-KR"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9736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10" name="그림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3" y="1747959"/>
            <a:ext cx="4585874" cy="3440360"/>
          </a:xfrm>
          <a:prstGeom prst="rect">
            <a:avLst/>
          </a:prstGeom>
        </p:spPr>
      </p:pic>
      <p:pic>
        <p:nvPicPr>
          <p:cNvPr id="12" name="그림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873" y="1725561"/>
            <a:ext cx="4865014" cy="3649773"/>
          </a:xfrm>
          <a:prstGeom prst="rect">
            <a:avLst/>
          </a:prstGeom>
        </p:spPr>
      </p:pic>
      <p:sp>
        <p:nvSpPr>
          <p:cNvPr id="17" name="TextBox 6"/>
          <p:cNvSpPr txBox="1"/>
          <p:nvPr/>
        </p:nvSpPr>
        <p:spPr>
          <a:xfrm>
            <a:off x="383423" y="5922241"/>
            <a:ext cx="291778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smtClean="0"/>
              <a:t>BER</a:t>
            </a:r>
            <a:r>
              <a:rPr lang="en-US" altLang="ko-KR" dirty="0" smtClean="0"/>
              <a:t>=</a:t>
            </a:r>
            <a:r>
              <a:rPr lang="en-US" altLang="ko-KR" dirty="0" err="1" smtClean="0"/>
              <a:t>1e</a:t>
            </a:r>
            <a:r>
              <a:rPr lang="en-US" altLang="ko-KR" dirty="0" smtClean="0"/>
              <a:t>-6 (dB): 19.4  </a:t>
            </a:r>
            <a:endParaRPr lang="ko-KR" altLang="en-US" dirty="0"/>
          </a:p>
        </p:txBody>
      </p:sp>
      <p:sp>
        <p:nvSpPr>
          <p:cNvPr id="18" name="TextBox 9"/>
          <p:cNvSpPr txBox="1"/>
          <p:nvPr/>
        </p:nvSpPr>
        <p:spPr>
          <a:xfrm>
            <a:off x="4775911" y="5888208"/>
            <a:ext cx="286969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a:t>F</a:t>
            </a:r>
            <a:r>
              <a:rPr lang="en-US" altLang="ko-KR" dirty="0" err="1" smtClean="0"/>
              <a:t>ER</a:t>
            </a:r>
            <a:r>
              <a:rPr lang="en-US" altLang="ko-KR" dirty="0" smtClean="0"/>
              <a:t>= 8% (dB): 19.2  </a:t>
            </a:r>
            <a:endParaRPr lang="ko-KR" altLang="en-US" dirty="0"/>
          </a:p>
        </p:txBody>
      </p:sp>
      <p:sp>
        <p:nvSpPr>
          <p:cNvPr id="19" name="제목 1"/>
          <p:cNvSpPr>
            <a:spLocks noGrp="1"/>
          </p:cNvSpPr>
          <p:nvPr/>
        </p:nvSpPr>
        <p:spPr bwMode="auto">
          <a:xfrm>
            <a:off x="673687" y="65876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smtClean="0"/>
              <a:t>Performance in AWGN (</a:t>
            </a:r>
            <a:r>
              <a:rPr lang="en-US" altLang="ko-KR" dirty="0" smtClean="0"/>
              <a:t>1024-QAM</a:t>
            </a:r>
            <a:r>
              <a:rPr lang="en-US" altLang="ko-KR" dirty="0" smtClean="0"/>
              <a:t>)</a:t>
            </a:r>
            <a:endParaRPr lang="ko-KR" altLang="en-US" dirty="0"/>
          </a:p>
        </p:txBody>
      </p:sp>
    </p:spTree>
    <p:extLst>
      <p:ext uri="{BB962C8B-B14F-4D97-AF65-F5344CB8AC3E}">
        <p14:creationId xmlns:p14="http://schemas.microsoft.com/office/powerpoint/2010/main" val="22653126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1" name="제목 1"/>
          <p:cNvSpPr>
            <a:spLocks noGrp="1"/>
          </p:cNvSpPr>
          <p:nvPr/>
        </p:nvSpPr>
        <p:spPr bwMode="auto">
          <a:xfrm>
            <a:off x="694564" y="658761"/>
            <a:ext cx="8053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smtClean="0"/>
              <a:t>Performance in SISO </a:t>
            </a:r>
            <a:r>
              <a:rPr lang="en-US" altLang="ko-KR" dirty="0" smtClean="0"/>
              <a:t>channel (1024-QAM</a:t>
            </a:r>
            <a:r>
              <a:rPr lang="en-US" altLang="ko-KR" dirty="0" smtClean="0"/>
              <a:t>)</a:t>
            </a:r>
            <a:endParaRPr lang="ko-KR" altLang="en-US" dirty="0"/>
          </a:p>
        </p:txBody>
      </p:sp>
      <p:sp>
        <p:nvSpPr>
          <p:cNvPr id="13" name="TextBox 6"/>
          <p:cNvSpPr txBox="1"/>
          <p:nvPr/>
        </p:nvSpPr>
        <p:spPr>
          <a:xfrm>
            <a:off x="404300" y="5922241"/>
            <a:ext cx="291778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smtClean="0"/>
              <a:t>BER</a:t>
            </a:r>
            <a:r>
              <a:rPr lang="en-US" altLang="ko-KR" dirty="0" smtClean="0"/>
              <a:t>=</a:t>
            </a:r>
            <a:r>
              <a:rPr lang="en-US" altLang="ko-KR" dirty="0" err="1" smtClean="0"/>
              <a:t>1e</a:t>
            </a:r>
            <a:r>
              <a:rPr lang="en-US" altLang="ko-KR" dirty="0" smtClean="0"/>
              <a:t>-6 (dB): 18.6  </a:t>
            </a:r>
            <a:endParaRPr lang="ko-KR" altLang="en-US" dirty="0"/>
          </a:p>
        </p:txBody>
      </p:sp>
      <p:sp>
        <p:nvSpPr>
          <p:cNvPr id="14" name="TextBox 9"/>
          <p:cNvSpPr txBox="1"/>
          <p:nvPr/>
        </p:nvSpPr>
        <p:spPr>
          <a:xfrm>
            <a:off x="4796788" y="5888208"/>
            <a:ext cx="286969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a:t>F</a:t>
            </a:r>
            <a:r>
              <a:rPr lang="en-US" altLang="ko-KR" dirty="0" err="1" smtClean="0"/>
              <a:t>ER</a:t>
            </a:r>
            <a:r>
              <a:rPr lang="en-US" altLang="ko-KR" dirty="0" smtClean="0"/>
              <a:t>= 8% (dB): 18.2  </a:t>
            </a:r>
            <a:endParaRPr lang="ko-KR" altLang="en-US" dirty="0"/>
          </a:p>
        </p:txBody>
      </p:sp>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6" y="1928210"/>
            <a:ext cx="5050652" cy="3789040"/>
          </a:xfrm>
          <a:prstGeom prst="rect">
            <a:avLst/>
          </a:prstGeom>
        </p:spPr>
      </p:pic>
      <p:pic>
        <p:nvPicPr>
          <p:cNvPr id="16" name="그림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6366" y="2047427"/>
            <a:ext cx="4742170" cy="3557614"/>
          </a:xfrm>
          <a:prstGeom prst="rect">
            <a:avLst/>
          </a:prstGeom>
        </p:spPr>
      </p:pic>
    </p:spTree>
    <p:extLst>
      <p:ext uri="{BB962C8B-B14F-4D97-AF65-F5344CB8AC3E}">
        <p14:creationId xmlns:p14="http://schemas.microsoft.com/office/powerpoint/2010/main" val="41369384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pic>
        <p:nvPicPr>
          <p:cNvPr id="10" name="그림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010022"/>
            <a:ext cx="5050652" cy="3789040"/>
          </a:xfrm>
          <a:prstGeom prst="rect">
            <a:avLst/>
          </a:prstGeom>
        </p:spPr>
      </p:pic>
      <p:sp>
        <p:nvSpPr>
          <p:cNvPr id="12" name="제목 1"/>
          <p:cNvSpPr>
            <a:spLocks noGrp="1"/>
          </p:cNvSpPr>
          <p:nvPr/>
        </p:nvSpPr>
        <p:spPr bwMode="auto">
          <a:xfrm>
            <a:off x="673687" y="65876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smtClean="0"/>
              <a:t>Performance in </a:t>
            </a:r>
            <a:r>
              <a:rPr lang="en-US" altLang="ko-KR" dirty="0" err="1" smtClean="0"/>
              <a:t>AWGN</a:t>
            </a:r>
            <a:r>
              <a:rPr lang="en-US" altLang="ko-KR" dirty="0" smtClean="0"/>
              <a:t> (</a:t>
            </a:r>
            <a:r>
              <a:rPr lang="en-US" altLang="ko-KR" dirty="0" err="1" smtClean="0"/>
              <a:t>OOK</a:t>
            </a:r>
            <a:r>
              <a:rPr lang="en-US" altLang="ko-KR" dirty="0" smtClean="0"/>
              <a:t>)</a:t>
            </a:r>
            <a:endParaRPr lang="ko-KR" altLang="en-US" dirty="0"/>
          </a:p>
        </p:txBody>
      </p:sp>
      <p:sp>
        <p:nvSpPr>
          <p:cNvPr id="17" name="TextBox 6"/>
          <p:cNvSpPr txBox="1"/>
          <p:nvPr/>
        </p:nvSpPr>
        <p:spPr>
          <a:xfrm>
            <a:off x="383423" y="5922241"/>
            <a:ext cx="2866490"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smtClean="0"/>
              <a:t>BER</a:t>
            </a:r>
            <a:r>
              <a:rPr lang="en-US" altLang="ko-KR" dirty="0" smtClean="0"/>
              <a:t>=</a:t>
            </a:r>
            <a:r>
              <a:rPr lang="en-US" altLang="ko-KR" dirty="0" err="1" smtClean="0"/>
              <a:t>1e</a:t>
            </a:r>
            <a:r>
              <a:rPr lang="en-US" altLang="ko-KR" dirty="0" smtClean="0"/>
              <a:t>-6 (dB): 10.5  </a:t>
            </a:r>
            <a:endParaRPr lang="ko-KR" altLang="en-US" dirty="0"/>
          </a:p>
        </p:txBody>
      </p:sp>
      <p:sp>
        <p:nvSpPr>
          <p:cNvPr id="18" name="TextBox 9"/>
          <p:cNvSpPr txBox="1"/>
          <p:nvPr/>
        </p:nvSpPr>
        <p:spPr>
          <a:xfrm>
            <a:off x="4775911" y="5888208"/>
            <a:ext cx="2779928"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a:t>F</a:t>
            </a:r>
            <a:r>
              <a:rPr lang="en-US" altLang="ko-KR" dirty="0" err="1" smtClean="0"/>
              <a:t>ER</a:t>
            </a:r>
            <a:r>
              <a:rPr lang="en-US" altLang="ko-KR" dirty="0" smtClean="0"/>
              <a:t>= 8% (dB): 10.2 </a:t>
            </a:r>
            <a:endParaRPr lang="ko-KR" altLang="en-US" dirty="0"/>
          </a:p>
        </p:txBody>
      </p:sp>
      <p:pic>
        <p:nvPicPr>
          <p:cNvPr id="19" name="그림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12" y="2035767"/>
            <a:ext cx="4894613" cy="3671978"/>
          </a:xfrm>
          <a:prstGeom prst="rect">
            <a:avLst/>
          </a:prstGeom>
        </p:spPr>
      </p:pic>
    </p:spTree>
    <p:extLst>
      <p:ext uri="{BB962C8B-B14F-4D97-AF65-F5344CB8AC3E}">
        <p14:creationId xmlns:p14="http://schemas.microsoft.com/office/powerpoint/2010/main" val="27335067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11" name="제목 1"/>
          <p:cNvSpPr>
            <a:spLocks noGrp="1"/>
          </p:cNvSpPr>
          <p:nvPr/>
        </p:nvSpPr>
        <p:spPr bwMode="auto">
          <a:xfrm>
            <a:off x="694564" y="65876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dirty="0" smtClean="0"/>
              <a:t>Performance in </a:t>
            </a:r>
            <a:r>
              <a:rPr lang="en-US" altLang="ko-KR" dirty="0" err="1" smtClean="0"/>
              <a:t>SISO</a:t>
            </a:r>
            <a:r>
              <a:rPr lang="en-US" altLang="ko-KR" dirty="0" smtClean="0"/>
              <a:t> channel (</a:t>
            </a:r>
            <a:r>
              <a:rPr lang="en-US" altLang="ko-KR" dirty="0" err="1" smtClean="0"/>
              <a:t>OOK</a:t>
            </a:r>
            <a:r>
              <a:rPr lang="en-US" altLang="ko-KR" dirty="0" smtClean="0"/>
              <a:t>)</a:t>
            </a:r>
            <a:endParaRPr lang="ko-KR" altLang="en-US" dirty="0"/>
          </a:p>
        </p:txBody>
      </p:sp>
      <p:sp>
        <p:nvSpPr>
          <p:cNvPr id="13" name="TextBox 6"/>
          <p:cNvSpPr txBox="1"/>
          <p:nvPr/>
        </p:nvSpPr>
        <p:spPr>
          <a:xfrm>
            <a:off x="404300" y="5922241"/>
            <a:ext cx="2866490"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smtClean="0"/>
              <a:t>BER</a:t>
            </a:r>
            <a:r>
              <a:rPr lang="en-US" altLang="ko-KR" dirty="0" smtClean="0"/>
              <a:t>=</a:t>
            </a:r>
            <a:r>
              <a:rPr lang="en-US" altLang="ko-KR" dirty="0" err="1" smtClean="0"/>
              <a:t>1e</a:t>
            </a:r>
            <a:r>
              <a:rPr lang="en-US" altLang="ko-KR" dirty="0" smtClean="0"/>
              <a:t>-6 (dB): 12.5  </a:t>
            </a:r>
            <a:endParaRPr lang="ko-KR" altLang="en-US" dirty="0"/>
          </a:p>
        </p:txBody>
      </p:sp>
      <p:sp>
        <p:nvSpPr>
          <p:cNvPr id="14" name="TextBox 9"/>
          <p:cNvSpPr txBox="1"/>
          <p:nvPr/>
        </p:nvSpPr>
        <p:spPr>
          <a:xfrm>
            <a:off x="4796788" y="5888208"/>
            <a:ext cx="274145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dirty="0" smtClean="0"/>
              <a:t>Required </a:t>
            </a:r>
            <a:r>
              <a:rPr lang="en-US" altLang="ko-KR" dirty="0" err="1" smtClean="0"/>
              <a:t>Eb</a:t>
            </a:r>
            <a:r>
              <a:rPr lang="en-US" altLang="ko-KR" dirty="0" smtClean="0"/>
              <a:t>/</a:t>
            </a:r>
            <a:r>
              <a:rPr lang="en-US" altLang="ko-KR" dirty="0" err="1" smtClean="0"/>
              <a:t>No0</a:t>
            </a:r>
            <a:r>
              <a:rPr lang="en-US" altLang="ko-KR" dirty="0" smtClean="0"/>
              <a:t> at </a:t>
            </a:r>
            <a:r>
              <a:rPr lang="en-US" altLang="ko-KR" dirty="0" err="1"/>
              <a:t>F</a:t>
            </a:r>
            <a:r>
              <a:rPr lang="en-US" altLang="ko-KR" dirty="0" err="1" smtClean="0"/>
              <a:t>ER</a:t>
            </a:r>
            <a:r>
              <a:rPr lang="en-US" altLang="ko-KR" dirty="0" smtClean="0"/>
              <a:t>= 8% (dB): 10.5</a:t>
            </a:r>
            <a:endParaRPr lang="ko-KR" altLang="en-US" dirty="0"/>
          </a:p>
        </p:txBody>
      </p:sp>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613" y="2031282"/>
            <a:ext cx="5025931" cy="3770494"/>
          </a:xfrm>
          <a:prstGeom prst="rect">
            <a:avLst/>
          </a:prstGeom>
        </p:spPr>
      </p:pic>
      <p:pic>
        <p:nvPicPr>
          <p:cNvPr id="16" name="그림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070" y="2001207"/>
            <a:ext cx="4977316" cy="3734023"/>
          </a:xfrm>
          <a:prstGeom prst="rect">
            <a:avLst/>
          </a:prstGeom>
        </p:spPr>
      </p:pic>
    </p:spTree>
    <p:extLst>
      <p:ext uri="{BB962C8B-B14F-4D97-AF65-F5344CB8AC3E}">
        <p14:creationId xmlns:p14="http://schemas.microsoft.com/office/powerpoint/2010/main" val="3798205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Simulation Result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3286945375"/>
              </p:ext>
            </p:extLst>
          </p:nvPr>
        </p:nvGraphicFramePr>
        <p:xfrm>
          <a:off x="1040532" y="2673712"/>
          <a:ext cx="7062936" cy="2123440"/>
        </p:xfrm>
        <a:graphic>
          <a:graphicData uri="http://schemas.openxmlformats.org/drawingml/2006/table">
            <a:tbl>
              <a:tblPr firstRow="1" bandRow="1">
                <a:tableStyleId>{5C22544A-7EE6-4342-B048-85BDC9FD1C3A}</a:tableStyleId>
              </a:tblPr>
              <a:tblGrid>
                <a:gridCol w="3240360"/>
                <a:gridCol w="1947292"/>
                <a:gridCol w="1875284"/>
              </a:tblGrid>
              <a:tr h="370840">
                <a:tc>
                  <a:txBody>
                    <a:bodyPr/>
                    <a:lstStyle/>
                    <a:p>
                      <a:pPr latinLnBrk="1"/>
                      <a:r>
                        <a:rPr lang="en-US" altLang="ko-KR" b="0" dirty="0" smtClean="0">
                          <a:solidFill>
                            <a:schemeClr val="tx1"/>
                          </a:solidFill>
                        </a:rPr>
                        <a:t>Modulation</a:t>
                      </a:r>
                      <a:r>
                        <a:rPr lang="en-US" altLang="ko-KR" b="0" baseline="0" dirty="0" smtClean="0">
                          <a:solidFill>
                            <a:schemeClr val="tx1"/>
                          </a:solidFill>
                        </a:rPr>
                        <a:t> types</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err="1" smtClean="0">
                          <a:solidFill>
                            <a:schemeClr val="tx1"/>
                          </a:solidFill>
                        </a:rPr>
                        <a:t>EsNo</a:t>
                      </a:r>
                      <a:r>
                        <a:rPr lang="en-US" altLang="ko-KR" b="0" baseline="0" dirty="0" smtClean="0">
                          <a:solidFill>
                            <a:schemeClr val="tx1"/>
                          </a:solidFill>
                        </a:rPr>
                        <a:t> @8% </a:t>
                      </a:r>
                      <a:r>
                        <a:rPr lang="en-US" altLang="ko-KR" b="0" baseline="0" dirty="0" err="1" smtClean="0">
                          <a:solidFill>
                            <a:schemeClr val="tx1"/>
                          </a:solidFill>
                        </a:rPr>
                        <a:t>FER</a:t>
                      </a:r>
                      <a:r>
                        <a:rPr lang="en-US" altLang="ko-KR" b="0" baseline="0" dirty="0" smtClean="0">
                          <a:solidFill>
                            <a:schemeClr val="tx1"/>
                          </a:solidFill>
                        </a:rPr>
                        <a:t> (dB)</a:t>
                      </a:r>
                      <a:endParaRPr lang="ko-KR" alt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b="0" dirty="0" smtClean="0">
                          <a:solidFill>
                            <a:schemeClr val="tx1"/>
                          </a:solidFill>
                        </a:rPr>
                        <a:t>Max.</a:t>
                      </a:r>
                      <a:r>
                        <a:rPr lang="en-US" altLang="ko-KR" b="0" baseline="0" dirty="0" smtClean="0">
                          <a:solidFill>
                            <a:schemeClr val="tx1"/>
                          </a:solidFill>
                        </a:rPr>
                        <a:t> Distance (cm)</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Case 1 (</a:t>
                      </a:r>
                      <a:r>
                        <a:rPr lang="en-US" altLang="ko-KR" b="0" dirty="0" smtClean="0">
                          <a:solidFill>
                            <a:schemeClr val="tx1"/>
                          </a:solidFill>
                        </a:rPr>
                        <a:t>1024-</a:t>
                      </a:r>
                      <a:r>
                        <a:rPr lang="en-US" altLang="ko-KR" b="0" baseline="0" dirty="0" smtClean="0">
                          <a:solidFill>
                            <a:schemeClr val="tx1"/>
                          </a:solidFill>
                        </a:rPr>
                        <a:t>QAM, </a:t>
                      </a:r>
                      <a:r>
                        <a:rPr lang="en-US" altLang="ko-KR" b="0" dirty="0" smtClean="0">
                          <a:solidFill>
                            <a:schemeClr val="tx1"/>
                          </a:solidFill>
                        </a:rPr>
                        <a:t>AWGN</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31.9</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4.9</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Case 1 (</a:t>
                      </a:r>
                      <a:r>
                        <a:rPr lang="en-US" altLang="ko-KR" b="0" dirty="0" smtClean="0">
                          <a:solidFill>
                            <a:schemeClr val="tx1"/>
                          </a:solidFill>
                        </a:rPr>
                        <a:t>1024-</a:t>
                      </a:r>
                      <a:r>
                        <a:rPr lang="en-US" altLang="ko-KR" b="0" baseline="0" dirty="0" smtClean="0">
                          <a:solidFill>
                            <a:schemeClr val="tx1"/>
                          </a:solidFill>
                        </a:rPr>
                        <a:t>QAM, SISO</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30.9</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 5.5</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Case 2 (OOK</a:t>
                      </a:r>
                      <a:r>
                        <a:rPr lang="en-US" altLang="ko-KR" b="0" baseline="0" dirty="0" smtClean="0">
                          <a:solidFill>
                            <a:schemeClr val="tx1"/>
                          </a:solidFill>
                        </a:rPr>
                        <a:t>, </a:t>
                      </a:r>
                      <a:r>
                        <a:rPr lang="en-US" altLang="ko-KR" b="0" dirty="0" smtClean="0">
                          <a:solidFill>
                            <a:schemeClr val="tx1"/>
                          </a:solidFill>
                        </a:rPr>
                        <a:t>AWGN</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9.9</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4.3</a:t>
                      </a:r>
                      <a:endParaRPr lang="ko-KR" alt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latinLnBrk="1"/>
                      <a:r>
                        <a:rPr lang="en-US" altLang="ko-KR" b="0" dirty="0" smtClean="0">
                          <a:solidFill>
                            <a:schemeClr val="tx1"/>
                          </a:solidFill>
                        </a:rPr>
                        <a:t>Case 2 (OOK</a:t>
                      </a:r>
                      <a:r>
                        <a:rPr lang="en-US" altLang="ko-KR" b="0" baseline="0" dirty="0" smtClean="0">
                          <a:solidFill>
                            <a:schemeClr val="tx1"/>
                          </a:solidFill>
                        </a:rPr>
                        <a:t>, SISO</a:t>
                      </a:r>
                      <a:r>
                        <a:rPr lang="en-US" altLang="ko-KR" b="0" dirty="0" smtClean="0">
                          <a:solidFill>
                            <a:schemeClr val="tx1"/>
                          </a:solidFill>
                        </a:rPr>
                        <a:t>)</a:t>
                      </a:r>
                      <a:endParaRPr lang="ko-KR"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10.2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dirty="0" smtClean="0"/>
                        <a:t>4.2</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5207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Supporting Dual Modes (2/3)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a:latin typeface="Arial" panose="020B0604020202020204" pitchFamily="34" charset="0"/>
                <a:cs typeface="Arial" panose="020B0604020202020204" pitchFamily="34" charset="0"/>
              </a:rPr>
              <a:t>15.3c already adopted dual modes for SC PHY: SC PHY without OOK &amp; SC PHY supporting OOK only</a:t>
            </a:r>
          </a:p>
          <a:p>
            <a:pPr marL="492125" lvl="1" indent="-206375">
              <a:spcBef>
                <a:spcPts val="0"/>
              </a:spcBef>
              <a:spcAft>
                <a:spcPts val="1200"/>
              </a:spcAft>
            </a:pPr>
            <a:r>
              <a:rPr lang="en-US" altLang="ko-KR" sz="1600" i="1" dirty="0" smtClean="0">
                <a:latin typeface="Arial" panose="020B0604020202020204" pitchFamily="34" charset="0"/>
                <a:cs typeface="Arial" panose="020B0604020202020204" pitchFamily="34" charset="0"/>
              </a:rPr>
              <a:t>15.3c </a:t>
            </a:r>
            <a:r>
              <a:rPr lang="en-US" altLang="ko-KR" sz="1600" i="1" dirty="0">
                <a:latin typeface="Arial" panose="020B0604020202020204" pitchFamily="34" charset="0"/>
                <a:cs typeface="Arial" panose="020B0604020202020204" pitchFamily="34" charset="0"/>
              </a:rPr>
              <a:t>(Clause 12.2 Single Carrier Mode of </a:t>
            </a:r>
            <a:r>
              <a:rPr lang="en-US" altLang="ko-KR" sz="1600" i="1" dirty="0" err="1">
                <a:latin typeface="Arial" panose="020B0604020202020204" pitchFamily="34" charset="0"/>
                <a:cs typeface="Arial" panose="020B0604020202020204" pitchFamily="34" charset="0"/>
              </a:rPr>
              <a:t>mmWave</a:t>
            </a:r>
            <a:r>
              <a:rPr lang="en-US" altLang="ko-KR" sz="1600" i="1" dirty="0">
                <a:latin typeface="Arial" panose="020B0604020202020204" pitchFamily="34" charset="0"/>
                <a:cs typeface="Arial" panose="020B0604020202020204" pitchFamily="34" charset="0"/>
              </a:rPr>
              <a:t> PHY): </a:t>
            </a:r>
          </a:p>
          <a:p>
            <a:pPr marL="285750" lvl="1" indent="0">
              <a:spcBef>
                <a:spcPts val="0"/>
              </a:spcBef>
              <a:spcAft>
                <a:spcPts val="1200"/>
              </a:spcAft>
              <a:buNone/>
            </a:pPr>
            <a:r>
              <a:rPr lang="en-US" altLang="ko-KR" sz="1600" i="1" dirty="0">
                <a:latin typeface="Arial" panose="020B0604020202020204" pitchFamily="34" charset="0"/>
                <a:cs typeface="Arial" panose="020B0604020202020204" pitchFamily="34" charset="0"/>
              </a:rPr>
              <a:t>“There are two mandatory MCSs for all SC DEVs </a:t>
            </a:r>
            <a:r>
              <a:rPr lang="en-US" altLang="ko-KR" sz="1600" i="1" u="sng" dirty="0">
                <a:latin typeface="Arial" panose="020B0604020202020204" pitchFamily="34" charset="0"/>
                <a:cs typeface="Arial" panose="020B0604020202020204" pitchFamily="34" charset="0"/>
              </a:rPr>
              <a:t>except for the optional OOK/DAMI mode DEVs</a:t>
            </a:r>
            <a:r>
              <a:rPr lang="en-US" altLang="ko-KR" sz="1600" i="1" dirty="0">
                <a:latin typeface="Arial" panose="020B0604020202020204" pitchFamily="34" charset="0"/>
                <a:cs typeface="Arial" panose="020B0604020202020204" pitchFamily="34" charset="0"/>
              </a:rPr>
              <a:t>, the common mode signaling (CMS) and the mandatory PHY rate (MPR). </a:t>
            </a:r>
            <a:r>
              <a:rPr lang="en-US" altLang="ko-KR" sz="1600" i="1" u="sng" dirty="0">
                <a:latin typeface="Arial" panose="020B0604020202020204" pitchFamily="34" charset="0"/>
                <a:cs typeface="Arial" panose="020B0604020202020204" pitchFamily="34" charset="0"/>
              </a:rPr>
              <a:t>The optional OOK/DAMI modes as described in 12.2.8 are allowed for low complexity SC DEVs.”</a:t>
            </a:r>
          </a:p>
          <a:p>
            <a:pPr marL="285750" lvl="1" indent="0">
              <a:spcBef>
                <a:spcPts val="0"/>
              </a:spcBef>
              <a:spcAft>
                <a:spcPts val="1200"/>
              </a:spcAft>
              <a:buNone/>
            </a:pPr>
            <a:endParaRPr lang="en-US" altLang="ko-KR" sz="1600" i="1" dirty="0">
              <a:latin typeface="Arial" panose="020B0604020202020204" pitchFamily="34" charset="0"/>
              <a:cs typeface="Arial" panose="020B0604020202020204" pitchFamily="34" charset="0"/>
            </a:endParaRPr>
          </a:p>
          <a:p>
            <a:pPr marL="492125" lvl="1" indent="-206375">
              <a:spcBef>
                <a:spcPts val="0"/>
              </a:spcBef>
              <a:spcAft>
                <a:spcPts val="1200"/>
              </a:spcAft>
            </a:pPr>
            <a:r>
              <a:rPr lang="en-US" altLang="ko-KR" sz="1600" i="1" dirty="0">
                <a:latin typeface="Arial" panose="020B0604020202020204" pitchFamily="34" charset="0"/>
                <a:cs typeface="Arial" panose="020B0604020202020204" pitchFamily="34" charset="0"/>
              </a:rPr>
              <a:t>15.3c (Clause 12.2.8 Optional OOK/DAMI Modes): </a:t>
            </a:r>
          </a:p>
          <a:p>
            <a:pPr marL="285750" lvl="1" indent="0">
              <a:spcBef>
                <a:spcPts val="0"/>
              </a:spcBef>
              <a:spcAft>
                <a:spcPts val="1200"/>
              </a:spcAft>
              <a:buNone/>
            </a:pPr>
            <a:r>
              <a:rPr lang="en-US" altLang="ko-KR" sz="1600" i="1" dirty="0">
                <a:latin typeface="Arial" panose="020B0604020202020204" pitchFamily="34" charset="0"/>
                <a:cs typeface="Arial" panose="020B0604020202020204" pitchFamily="34" charset="0"/>
              </a:rPr>
              <a:t>“Optional low complexity and low power consumption MCSs, which are important for SC applications, may be employed within child </a:t>
            </a:r>
            <a:r>
              <a:rPr lang="en-US" altLang="ko-KR" sz="1600" i="1" dirty="0" err="1">
                <a:latin typeface="Arial" panose="020B0604020202020204" pitchFamily="34" charset="0"/>
                <a:cs typeface="Arial" panose="020B0604020202020204" pitchFamily="34" charset="0"/>
              </a:rPr>
              <a:t>piconets</a:t>
            </a:r>
            <a:r>
              <a:rPr lang="en-US" altLang="ko-KR" sz="1600" i="1" dirty="0">
                <a:latin typeface="Arial" panose="020B0604020202020204" pitchFamily="34" charset="0"/>
                <a:cs typeface="Arial" panose="020B0604020202020204" pitchFamily="34" charset="0"/>
              </a:rPr>
              <a:t>. As optional modes, OOK and DAMI may be employed for these applications”</a:t>
            </a: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29531397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kern="0" dirty="0" smtClean="0"/>
              <a:t>2.1.1 Connection Topology: </a:t>
            </a:r>
            <a:r>
              <a:rPr lang="en-US" altLang="ko-KR" sz="2000" dirty="0"/>
              <a:t>For the Close Proximity system, the connection is always limited to two devices and the topology is required to be </a:t>
            </a:r>
            <a:r>
              <a:rPr lang="en-US" altLang="ko-KR" sz="2000" dirty="0" smtClean="0"/>
              <a:t>Point-to-Point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MAC Proposal:</a:t>
            </a:r>
          </a:p>
          <a:p>
            <a:pPr marL="0" indent="0">
              <a:buNone/>
            </a:pPr>
            <a:r>
              <a:rPr lang="en-US" altLang="ko-KR" sz="2000" dirty="0" smtClean="0">
                <a:solidFill>
                  <a:srgbClr val="00B050"/>
                </a:solidFill>
                <a:sym typeface="Wingdings" panose="05000000000000000000" pitchFamily="2" charset="2"/>
              </a:rPr>
              <a:t> - See Slide 6, </a:t>
            </a:r>
            <a:r>
              <a:rPr lang="en-US" altLang="ko-KR" sz="2000" dirty="0" smtClean="0">
                <a:solidFill>
                  <a:srgbClr val="00B050"/>
                </a:solidFill>
              </a:rPr>
              <a:t>11~ 13</a:t>
            </a:r>
          </a:p>
          <a:p>
            <a:pPr marL="0" indent="0">
              <a:buNone/>
            </a:pPr>
            <a:r>
              <a:rPr lang="en-US" altLang="ko-KR" sz="2000" dirty="0" smtClean="0"/>
              <a:t>2.1.2 Media access </a:t>
            </a:r>
            <a:r>
              <a:rPr lang="en-US" altLang="ko-KR" sz="2000" dirty="0" smtClean="0"/>
              <a:t>mechanism</a:t>
            </a:r>
            <a:endParaRPr lang="en-US" altLang="ko-KR" sz="2000" dirty="0" smtClean="0"/>
          </a:p>
          <a:p>
            <a:pPr marL="0" indent="0">
              <a:buNone/>
            </a:pPr>
            <a:r>
              <a:rPr lang="en-US" altLang="ko-KR" sz="2000" dirty="0"/>
              <a:t>The close proximity P2P system shall have the following features to achieve its basic requirements:</a:t>
            </a:r>
            <a:endParaRPr lang="ko-KR" altLang="ko-KR" sz="2000" dirty="0"/>
          </a:p>
          <a:p>
            <a:pPr marL="0" indent="0">
              <a:buNone/>
            </a:pPr>
            <a:r>
              <a:rPr lang="en-US" altLang="ko-KR" sz="2000" dirty="0" smtClean="0"/>
              <a:t>a. Link </a:t>
            </a:r>
            <a:r>
              <a:rPr lang="en-US" altLang="ko-KR" sz="2000" dirty="0"/>
              <a:t>setup without any network </a:t>
            </a:r>
            <a:r>
              <a:rPr lang="en-US" altLang="ko-KR" sz="2000" dirty="0" smtClean="0"/>
              <a:t>identifiers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MAC Proposal: No Network identifier is used in the proposal</a:t>
            </a:r>
            <a:endParaRPr lang="en-US" altLang="ko-KR" sz="2000" dirty="0">
              <a:solidFill>
                <a:srgbClr val="00B050"/>
              </a:solidFill>
            </a:endParaRPr>
          </a:p>
          <a:p>
            <a:pPr marL="0" indent="0">
              <a:buNone/>
            </a:pPr>
            <a:r>
              <a:rPr lang="en-US" altLang="ko-KR" sz="2000" dirty="0" smtClean="0"/>
              <a:t>b. Network </a:t>
            </a:r>
            <a:r>
              <a:rPr lang="en-US" altLang="ko-KR" sz="2000" dirty="0"/>
              <a:t>topology always limited to two </a:t>
            </a:r>
            <a:r>
              <a:rPr lang="en-US" altLang="ko-KR" sz="2000" dirty="0" smtClean="0"/>
              <a:t>devices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Proposal</a:t>
            </a:r>
            <a:r>
              <a:rPr lang="en-US" altLang="ko-KR" sz="2000" dirty="0" smtClean="0">
                <a:solidFill>
                  <a:srgbClr val="00B050"/>
                </a:solidFill>
                <a:sym typeface="Wingdings" panose="05000000000000000000" pitchFamily="2" charset="2"/>
              </a:rPr>
              <a:t>: See </a:t>
            </a:r>
            <a:r>
              <a:rPr lang="en-US" altLang="ko-KR" sz="2000" dirty="0">
                <a:solidFill>
                  <a:srgbClr val="00B050"/>
                </a:solidFill>
                <a:sym typeface="Wingdings" panose="05000000000000000000" pitchFamily="2" charset="2"/>
              </a:rPr>
              <a:t>Slide </a:t>
            </a:r>
            <a:r>
              <a:rPr lang="en-US" altLang="ko-KR" sz="2000" dirty="0" smtClean="0">
                <a:solidFill>
                  <a:srgbClr val="00B050"/>
                </a:solidFill>
                <a:sym typeface="Wingdings" panose="05000000000000000000" pitchFamily="2" charset="2"/>
              </a:rPr>
              <a:t>6, </a:t>
            </a:r>
            <a:r>
              <a:rPr lang="en-US" altLang="ko-KR" sz="2000" dirty="0" smtClean="0">
                <a:solidFill>
                  <a:srgbClr val="00B050"/>
                </a:solidFill>
              </a:rPr>
              <a:t>11~ 13</a:t>
            </a:r>
            <a:endParaRPr lang="en-US" altLang="ko-KR" sz="2000" dirty="0">
              <a:solidFill>
                <a:srgbClr val="00B050"/>
              </a:solidFill>
            </a:endParaRPr>
          </a:p>
          <a:p>
            <a:pPr marL="0" indent="0">
              <a:buNone/>
            </a:pPr>
            <a:endParaRPr lang="en-US" altLang="ko-KR" sz="2000" dirty="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42817986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2.1.2 Media access </a:t>
            </a:r>
            <a:r>
              <a:rPr lang="en-US" altLang="ko-KR" sz="2000" dirty="0" smtClean="0"/>
              <a:t>mechanism</a:t>
            </a:r>
            <a:endParaRPr lang="en-US" altLang="ko-KR" sz="2000" dirty="0" smtClean="0"/>
          </a:p>
          <a:p>
            <a:pPr marL="0" indent="0">
              <a:buNone/>
            </a:pPr>
            <a:r>
              <a:rPr lang="en-US" altLang="ko-KR" sz="2000" dirty="0" smtClean="0"/>
              <a:t>c. Link </a:t>
            </a:r>
            <a:r>
              <a:rPr lang="en-US" altLang="ko-KR" sz="2000" dirty="0"/>
              <a:t>setup time of </a:t>
            </a:r>
            <a:r>
              <a:rPr lang="en-US" altLang="ko-KR" sz="2000" dirty="0" smtClean="0"/>
              <a:t>2 </a:t>
            </a:r>
            <a:r>
              <a:rPr lang="en-US" altLang="ko-KR" sz="2000" dirty="0" err="1" smtClean="0"/>
              <a:t>msec</a:t>
            </a:r>
            <a:r>
              <a:rPr lang="en-US" altLang="ko-KR" sz="2000" dirty="0" smtClean="0"/>
              <a:t> </a:t>
            </a:r>
            <a:r>
              <a:rPr lang="en-US" altLang="ko-KR" sz="2000" dirty="0"/>
              <a:t>or less, prior to entering active state, to meet application requirements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a:t>
            </a:r>
            <a:r>
              <a:rPr lang="en-US" altLang="ko-KR" sz="2000" dirty="0" smtClean="0">
                <a:solidFill>
                  <a:srgbClr val="00B050"/>
                </a:solidFill>
                <a:sym typeface="Wingdings" panose="05000000000000000000" pitchFamily="2" charset="2"/>
              </a:rPr>
              <a:t>Proposal: See analysis in Slide 41 ~ 46</a:t>
            </a:r>
            <a:endParaRPr lang="en-US" altLang="ko-KR" sz="2000" dirty="0"/>
          </a:p>
          <a:p>
            <a:pPr marL="0" indent="0">
              <a:buNone/>
            </a:pPr>
            <a:r>
              <a:rPr lang="en-US" altLang="ko-KR" sz="2000" dirty="0" smtClean="0"/>
              <a:t>d. A </a:t>
            </a:r>
            <a:r>
              <a:rPr lang="en-US" altLang="ko-KR" sz="2000" dirty="0"/>
              <a:t>means of ensuring spatial division from other systems without beamforming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PHY </a:t>
            </a:r>
            <a:r>
              <a:rPr lang="en-US" altLang="ko-KR" sz="2000" dirty="0">
                <a:solidFill>
                  <a:srgbClr val="00B050"/>
                </a:solidFill>
                <a:sym typeface="Wingdings" panose="05000000000000000000" pitchFamily="2" charset="2"/>
              </a:rPr>
              <a:t>Proposal: </a:t>
            </a:r>
            <a:r>
              <a:rPr lang="en-US" altLang="ko-KR" sz="2000" dirty="0" smtClean="0">
                <a:solidFill>
                  <a:srgbClr val="00B050"/>
                </a:solidFill>
                <a:sym typeface="Wingdings" panose="05000000000000000000" pitchFamily="2" charset="2"/>
              </a:rPr>
              <a:t>MIMO using polarization is used without beamforming for ensuring spatial division</a:t>
            </a:r>
            <a:endParaRPr lang="en-US" altLang="ko-KR" sz="2000" dirty="0"/>
          </a:p>
          <a:p>
            <a:pPr marL="0" indent="0">
              <a:buNone/>
            </a:pPr>
            <a:r>
              <a:rPr lang="en-US" altLang="ko-KR" sz="2000" dirty="0" smtClean="0"/>
              <a:t>e. CSMA/CA </a:t>
            </a:r>
            <a:r>
              <a:rPr lang="en-US" altLang="ko-KR" sz="2000" dirty="0"/>
              <a:t>not required prior to data transmission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a:t>
            </a:r>
            <a:r>
              <a:rPr lang="en-US" altLang="ko-KR" sz="2000" dirty="0">
                <a:solidFill>
                  <a:srgbClr val="00B050"/>
                </a:solidFill>
                <a:sym typeface="Wingdings" panose="05000000000000000000" pitchFamily="2" charset="2"/>
              </a:rPr>
              <a:t>by MAC Proposal: See analysis in Slide </a:t>
            </a:r>
            <a:r>
              <a:rPr lang="en-US" altLang="ko-KR" sz="2000" dirty="0" smtClean="0">
                <a:solidFill>
                  <a:srgbClr val="00B050"/>
                </a:solidFill>
                <a:sym typeface="Wingdings" panose="05000000000000000000" pitchFamily="2" charset="2"/>
              </a:rPr>
              <a:t>11, 21. No CSMA/CA is used since CTA is used during data transmission phase</a:t>
            </a:r>
            <a:r>
              <a:rPr lang="en-US" altLang="ko-KR" sz="2000" dirty="0" smtClean="0"/>
              <a:t> </a:t>
            </a:r>
            <a:endParaRPr lang="en-US" altLang="ko-KR" sz="2000" dirty="0"/>
          </a:p>
        </p:txBody>
      </p:sp>
    </p:spTree>
    <p:extLst>
      <p:ext uri="{BB962C8B-B14F-4D97-AF65-F5344CB8AC3E}">
        <p14:creationId xmlns:p14="http://schemas.microsoft.com/office/powerpoint/2010/main" val="1870596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2.1.2 Media access </a:t>
            </a:r>
            <a:r>
              <a:rPr lang="en-US" altLang="ko-KR" sz="2000" dirty="0" smtClean="0"/>
              <a:t>mechanism</a:t>
            </a:r>
            <a:endParaRPr lang="en-US" altLang="ko-KR" sz="2000" dirty="0" smtClean="0"/>
          </a:p>
          <a:p>
            <a:pPr marL="0" indent="0">
              <a:buNone/>
            </a:pPr>
            <a:r>
              <a:rPr lang="en-US" altLang="ko-KR" sz="2000" dirty="0" smtClean="0"/>
              <a:t>f</a:t>
            </a:r>
            <a:r>
              <a:rPr lang="en-US" altLang="ko-KR" sz="2000" dirty="0" smtClean="0"/>
              <a:t>. No </a:t>
            </a:r>
            <a:r>
              <a:rPr lang="en-US" altLang="ko-KR" sz="2000" dirty="0" smtClean="0"/>
              <a:t>periodic management frame transmission after connection establishment </a:t>
            </a:r>
            <a:r>
              <a:rPr lang="en-US" altLang="ko-KR" sz="2000" dirty="0" smtClean="0">
                <a:sym typeface="Wingdings" panose="05000000000000000000" pitchFamily="2" charset="2"/>
              </a:rPr>
              <a:t> </a:t>
            </a: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MAC </a:t>
            </a:r>
            <a:r>
              <a:rPr lang="en-US" altLang="ko-KR" sz="2000" dirty="0">
                <a:solidFill>
                  <a:srgbClr val="00B050"/>
                </a:solidFill>
                <a:sym typeface="Wingdings" panose="05000000000000000000" pitchFamily="2" charset="2"/>
              </a:rPr>
              <a:t>Proposal: </a:t>
            </a:r>
            <a:r>
              <a:rPr lang="en-US" altLang="ko-KR" sz="2000" dirty="0" smtClean="0">
                <a:solidFill>
                  <a:srgbClr val="00B050"/>
                </a:solidFill>
                <a:sym typeface="Wingdings" panose="05000000000000000000" pitchFamily="2" charset="2"/>
              </a:rPr>
              <a:t>beacon is not transmitted during the data transmission phase. Beacon is transmitted after a DEV is associated. See slide 11 ~ 12</a:t>
            </a:r>
            <a:endParaRPr lang="en-US" altLang="ko-KR" sz="2000" dirty="0"/>
          </a:p>
          <a:p>
            <a:pPr marL="0" indent="0">
              <a:buNone/>
            </a:pPr>
            <a:r>
              <a:rPr lang="en-US" altLang="ko-KR" sz="2000" dirty="0" smtClean="0"/>
              <a:t>g. A method to estimate whether a peer device drew apart and a procedure to promptly dissolve connection and change to a standby state when such estimation is made </a:t>
            </a: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Proposal: </a:t>
            </a:r>
            <a:r>
              <a:rPr lang="en-US" altLang="ko-KR" sz="2000" dirty="0" smtClean="0">
                <a:solidFill>
                  <a:srgbClr val="00B050"/>
                </a:solidFill>
                <a:sym typeface="Wingdings" panose="05000000000000000000" pitchFamily="2" charset="2"/>
              </a:rPr>
              <a:t>See slide 13. If </a:t>
            </a:r>
            <a:r>
              <a:rPr lang="en-US" altLang="ko-KR" sz="2000" dirty="0" smtClean="0">
                <a:solidFill>
                  <a:srgbClr val="00B050"/>
                </a:solidFill>
              </a:rPr>
              <a:t>a </a:t>
            </a:r>
            <a:r>
              <a:rPr lang="en-US" altLang="ko-KR" sz="2000" dirty="0">
                <a:solidFill>
                  <a:srgbClr val="00B050"/>
                </a:solidFill>
              </a:rPr>
              <a:t>DEV moves out of the range of the lite-PNC (</a:t>
            </a:r>
            <a:r>
              <a:rPr lang="en-US" altLang="ko-KR" sz="2000" dirty="0" err="1">
                <a:solidFill>
                  <a:srgbClr val="00B050"/>
                </a:solidFill>
              </a:rPr>
              <a:t>e.g</a:t>
            </a:r>
            <a:r>
              <a:rPr lang="en-US" altLang="ko-KR" sz="2000" dirty="0">
                <a:solidFill>
                  <a:srgbClr val="00B050"/>
                </a:solidFill>
              </a:rPr>
              <a:t>, 10 cm), then frames cannot be exchanged and the DEV is disassociated using the timeout </a:t>
            </a:r>
            <a:r>
              <a:rPr lang="en-US" altLang="ko-KR" sz="2000" dirty="0" smtClean="0">
                <a:solidFill>
                  <a:srgbClr val="00B050"/>
                </a:solidFill>
              </a:rPr>
              <a:t>mechanism. The </a:t>
            </a:r>
            <a:r>
              <a:rPr lang="en-US" altLang="ko-KR" sz="2000" dirty="0">
                <a:solidFill>
                  <a:srgbClr val="00B050"/>
                </a:solidFill>
              </a:rPr>
              <a:t>range can be adjusted by the lite-PNC by transmit power </a:t>
            </a:r>
            <a:r>
              <a:rPr lang="en-US" altLang="ko-KR" sz="2000" dirty="0" smtClean="0">
                <a:solidFill>
                  <a:srgbClr val="00B050"/>
                </a:solidFill>
              </a:rPr>
              <a:t>control. Timeout period can be adjusted by using ATP value</a:t>
            </a:r>
            <a:endParaRPr lang="en-US" altLang="ko-KR" sz="2000" dirty="0">
              <a:solidFill>
                <a:srgbClr val="00B050"/>
              </a:solidFill>
            </a:endParaRPr>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4802807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2.1.3 </a:t>
            </a:r>
            <a:r>
              <a:rPr lang="en-US" altLang="ko-KR" sz="2000" dirty="0" err="1" smtClean="0"/>
              <a:t>QoS</a:t>
            </a:r>
            <a:endParaRPr lang="en-US" altLang="ko-KR" sz="2000" dirty="0" smtClean="0"/>
          </a:p>
          <a:p>
            <a:r>
              <a:rPr lang="en-US" altLang="ko-KR" sz="2000" dirty="0"/>
              <a:t>Because of the P2P connectivity, </a:t>
            </a:r>
            <a:r>
              <a:rPr lang="en-US" altLang="ko-KR" sz="2000" dirty="0" err="1"/>
              <a:t>QoS</a:t>
            </a:r>
            <a:r>
              <a:rPr lang="en-US" altLang="ko-KR" sz="2000" dirty="0"/>
              <a:t> mechanisms are not </a:t>
            </a:r>
            <a:r>
              <a:rPr lang="en-US" altLang="ko-KR" sz="2000" dirty="0" smtClean="0"/>
              <a:t>applicable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No specific mechanisms are specified in the proposal since 2.1.3 does not require </a:t>
            </a:r>
            <a:r>
              <a:rPr lang="en-US" altLang="ko-KR" sz="2000" dirty="0" err="1" smtClean="0">
                <a:solidFill>
                  <a:srgbClr val="00B050"/>
                </a:solidFill>
                <a:sym typeface="Wingdings" panose="05000000000000000000" pitchFamily="2" charset="2"/>
              </a:rPr>
              <a:t>QoS</a:t>
            </a:r>
            <a:r>
              <a:rPr lang="en-US" altLang="ko-KR" sz="2000" dirty="0" smtClean="0">
                <a:solidFill>
                  <a:srgbClr val="00B050"/>
                </a:solidFill>
                <a:sym typeface="Wingdings" panose="05000000000000000000" pitchFamily="2" charset="2"/>
              </a:rPr>
              <a:t> mechanisms</a:t>
            </a:r>
            <a:endParaRPr lang="ko-KR" altLang="ko-KR" sz="2000" dirty="0"/>
          </a:p>
          <a:p>
            <a:pPr marL="0" indent="0">
              <a:buNone/>
            </a:pPr>
            <a:r>
              <a:rPr lang="en-US" altLang="ko-KR" sz="2000" dirty="0" smtClean="0"/>
              <a:t>2.1.4 Security</a:t>
            </a:r>
          </a:p>
          <a:p>
            <a:r>
              <a:rPr lang="en-US" altLang="ko-KR" sz="2000" dirty="0"/>
              <a:t>Because of the limitation of the transmission range, security mechanisms for the PHY and MAC layers may be omitted for a close proximity P2P </a:t>
            </a:r>
            <a:r>
              <a:rPr lang="en-US" altLang="ko-KR" sz="2000" dirty="0" smtClean="0"/>
              <a:t>system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 Security mechanisms </a:t>
            </a:r>
            <a:r>
              <a:rPr lang="en-US" altLang="ko-KR" sz="2000" dirty="0">
                <a:solidFill>
                  <a:srgbClr val="00B050"/>
                </a:solidFill>
                <a:sym typeface="Wingdings" panose="05000000000000000000" pitchFamily="2" charset="2"/>
              </a:rPr>
              <a:t>are </a:t>
            </a:r>
            <a:r>
              <a:rPr lang="en-US" altLang="ko-KR" sz="2000" dirty="0" smtClean="0">
                <a:solidFill>
                  <a:srgbClr val="00B050"/>
                </a:solidFill>
                <a:sym typeface="Wingdings" panose="05000000000000000000" pitchFamily="2" charset="2"/>
              </a:rPr>
              <a:t>omitted </a:t>
            </a:r>
            <a:r>
              <a:rPr lang="en-US" altLang="ko-KR" sz="2000" dirty="0">
                <a:solidFill>
                  <a:srgbClr val="00B050"/>
                </a:solidFill>
                <a:sym typeface="Wingdings" panose="05000000000000000000" pitchFamily="2" charset="2"/>
              </a:rPr>
              <a:t>in the </a:t>
            </a:r>
            <a:r>
              <a:rPr lang="en-US" altLang="ko-KR" sz="2000" dirty="0" smtClean="0">
                <a:solidFill>
                  <a:srgbClr val="00B050"/>
                </a:solidFill>
                <a:sym typeface="Wingdings" panose="05000000000000000000" pitchFamily="2" charset="2"/>
              </a:rPr>
              <a:t>proposal since 2.1.4 allows it</a:t>
            </a:r>
          </a:p>
          <a:p>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0969246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2.1 Functional Requirements </a:t>
            </a:r>
          </a:p>
          <a:p>
            <a:pPr marL="0" indent="0">
              <a:buNone/>
            </a:pPr>
            <a:r>
              <a:rPr lang="en-US" altLang="ko-KR" sz="2000" dirty="0" smtClean="0"/>
              <a:t>2.1.5 Power Management</a:t>
            </a:r>
          </a:p>
          <a:p>
            <a:r>
              <a:rPr lang="en-US" altLang="ko-KR" sz="2000" dirty="0"/>
              <a:t>Close proximity P2P communications, where at least one of the two P2P devices in the system will be mobile/handheld, is expected to have extremely short active time. In this regard, the system shall be designed to enable low power consumption in standby state. Furthermore, the system should be designed to have low power consumption in the active state. No additional, special power management schemes are required.</a:t>
            </a:r>
            <a:endParaRPr lang="ko-KR" altLang="ko-KR" sz="2000" dirty="0"/>
          </a:p>
          <a:p>
            <a:pPr marL="0" indent="0">
              <a:buNone/>
            </a:pP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No specific power management protocol is </a:t>
            </a:r>
            <a:r>
              <a:rPr lang="en-US" altLang="ko-KR" sz="2000" dirty="0" smtClean="0">
                <a:solidFill>
                  <a:srgbClr val="00B050"/>
                </a:solidFill>
                <a:sym typeface="Wingdings" panose="05000000000000000000" pitchFamily="2" charset="2"/>
              </a:rPr>
              <a:t>proposed</a:t>
            </a:r>
            <a:r>
              <a:rPr lang="en-US" altLang="ko-KR" sz="2000" dirty="0" smtClean="0">
                <a:solidFill>
                  <a:srgbClr val="00B050"/>
                </a:solidFill>
                <a:sym typeface="Wingdings" panose="05000000000000000000" pitchFamily="2" charset="2"/>
              </a:rPr>
              <a:t>, since 2.1.5 does not require new power management protocol should be included in the spec</a:t>
            </a:r>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632315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2.2.1 Operation frequency band</a:t>
            </a:r>
          </a:p>
          <a:p>
            <a:r>
              <a:rPr lang="en-US" altLang="ko-KR" sz="2000" dirty="0"/>
              <a:t>The system shall use the 60  GHz unlicensed band. The channel plan is based on that of IEEE802.15.3c. Ch2 is the default channel. Ch2 and Ch3 in this band are designated as unlicensed bands in many countries. Hence the system should support the use of these two channels. Channel bonding or aggregation may be </a:t>
            </a:r>
            <a:r>
              <a:rPr lang="en-US" altLang="ko-KR" sz="2000" dirty="0" smtClean="0"/>
              <a:t>used.</a:t>
            </a:r>
            <a:endParaRPr lang="ko-KR" altLang="ko-KR" sz="2000" dirty="0"/>
          </a:p>
          <a:p>
            <a:pPr marL="0" indent="0">
              <a:buNone/>
            </a:pP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PHY proposal uses 60 GHz band, and includes channel bonding schemes. See slide 12 ~ 15, 29 and 43</a:t>
            </a:r>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24449765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2.2.2 Transmission Range</a:t>
            </a:r>
          </a:p>
          <a:p>
            <a:pPr marL="0" indent="0">
              <a:buNone/>
            </a:pPr>
            <a:r>
              <a:rPr lang="en-US" altLang="ko-KR" sz="2000" dirty="0"/>
              <a:t>The maximum transmission range will define the close proximity area to allow the touch operation but should be kept to within 100 mm, without any steering or beamforming, when operating at the minimum required rate as defined by each proposal. Likewise, the two P2P devices should disconnect if the separation between the two becomes larger than the close proximity area.</a:t>
            </a:r>
            <a:endParaRPr lang="ko-KR" altLang="ko-KR" sz="2000" dirty="0"/>
          </a:p>
          <a:p>
            <a:pPr marL="0" indent="0">
              <a:buNone/>
            </a:pPr>
            <a:r>
              <a:rPr lang="en-US" altLang="ko-KR" sz="2000" dirty="0">
                <a:sym typeface="Wingdings" panose="05000000000000000000" pitchFamily="2" charset="2"/>
              </a:rPr>
              <a:t> </a:t>
            </a:r>
            <a:r>
              <a:rPr lang="en-US" altLang="ko-KR" sz="2000" dirty="0">
                <a:solidFill>
                  <a:srgbClr val="00B050"/>
                </a:solidFill>
                <a:sym typeface="Wingdings" panose="05000000000000000000" pitchFamily="2" charset="2"/>
              </a:rPr>
              <a:t>Satisfied by MAC Proposal: See slide </a:t>
            </a:r>
            <a:r>
              <a:rPr lang="en-US" altLang="ko-KR" sz="2000" dirty="0" smtClean="0">
                <a:solidFill>
                  <a:srgbClr val="00B050"/>
                </a:solidFill>
                <a:sym typeface="Wingdings" panose="05000000000000000000" pitchFamily="2" charset="2"/>
              </a:rPr>
              <a:t>13. </a:t>
            </a:r>
            <a:r>
              <a:rPr lang="en-US" altLang="ko-KR" sz="2000" dirty="0">
                <a:solidFill>
                  <a:srgbClr val="00B050"/>
                </a:solidFill>
                <a:sym typeface="Wingdings" panose="05000000000000000000" pitchFamily="2" charset="2"/>
              </a:rPr>
              <a:t>If </a:t>
            </a:r>
            <a:r>
              <a:rPr lang="en-US" altLang="ko-KR" sz="2000" dirty="0">
                <a:solidFill>
                  <a:srgbClr val="00B050"/>
                </a:solidFill>
              </a:rPr>
              <a:t>a DEV moves out of the range of the lite-PNC (</a:t>
            </a:r>
            <a:r>
              <a:rPr lang="en-US" altLang="ko-KR" sz="2000" dirty="0" err="1">
                <a:solidFill>
                  <a:srgbClr val="00B050"/>
                </a:solidFill>
              </a:rPr>
              <a:t>e.g</a:t>
            </a:r>
            <a:r>
              <a:rPr lang="en-US" altLang="ko-KR" sz="2000" dirty="0">
                <a:solidFill>
                  <a:srgbClr val="00B050"/>
                </a:solidFill>
              </a:rPr>
              <a:t>, 10 cm), then frames cannot be exchanged and the DEV is disassociated using the timeout mechanism. The range can be adjusted by the lite-PNC by transmit power control. Timeout period can be adjusted by using ATP value</a:t>
            </a: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2441932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2.2.3 Spectral efficiency</a:t>
            </a:r>
          </a:p>
          <a:p>
            <a:pPr marL="0" indent="0">
              <a:buNone/>
            </a:pPr>
            <a:r>
              <a:rPr lang="en-US" altLang="ko-KR" sz="2000" dirty="0" smtClean="0"/>
              <a:t>MIMO may be used </a:t>
            </a:r>
          </a:p>
          <a:p>
            <a:pPr marL="0" indent="0">
              <a:buNone/>
            </a:pPr>
            <a:r>
              <a:rPr lang="en-US" altLang="ko-KR" sz="2000" dirty="0" smtClean="0">
                <a:sym typeface="Wingdings" panose="05000000000000000000" pitchFamily="2" charset="2"/>
              </a:rPr>
              <a:t> </a:t>
            </a: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PHY Proposal: See slide 16 ~ 23 of the PHY Proposal</a:t>
            </a:r>
            <a:endParaRPr lang="en-US" altLang="ko-KR" sz="2000" dirty="0">
              <a:solidFill>
                <a:srgbClr val="00B050"/>
              </a:solidFill>
            </a:endParaRPr>
          </a:p>
          <a:p>
            <a:pPr marL="0" indent="0">
              <a:buNone/>
            </a:pPr>
            <a:r>
              <a:rPr lang="en-US" altLang="ko-KR" sz="2000" dirty="0" smtClean="0"/>
              <a:t>2.2.4 Data rate</a:t>
            </a:r>
            <a:endParaRPr lang="en-US" altLang="ko-KR" sz="2000" dirty="0"/>
          </a:p>
          <a:p>
            <a:pPr marL="0" indent="0">
              <a:buNone/>
            </a:pPr>
            <a:r>
              <a:rPr lang="en-US" altLang="ko-KR" sz="2000" dirty="0" smtClean="0"/>
              <a:t>The </a:t>
            </a:r>
            <a:r>
              <a:rPr lang="en-US" altLang="ko-KR" sz="2000" dirty="0"/>
              <a:t>data rates should be sufficient to support the proposed use cases in conjunction with the operational frequency plan and channel model, operating at PHY rates up to 100 </a:t>
            </a:r>
            <a:r>
              <a:rPr lang="en-US" altLang="ko-KR" sz="2000" dirty="0" err="1"/>
              <a:t>Gbps</a:t>
            </a:r>
            <a:r>
              <a:rPr lang="en-US" altLang="ko-KR" sz="2000" dirty="0"/>
              <a:t>.  </a:t>
            </a:r>
            <a:endParaRPr lang="ko-KR" altLang="ko-KR" sz="2000" dirty="0"/>
          </a:p>
          <a:p>
            <a:pPr marL="0" indent="0">
              <a:buNone/>
            </a:pPr>
            <a:r>
              <a:rPr lang="en-US" altLang="ko-KR" sz="2000" dirty="0">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100 </a:t>
            </a:r>
            <a:r>
              <a:rPr lang="en-US" altLang="ko-KR" sz="2000" dirty="0" err="1" smtClean="0">
                <a:solidFill>
                  <a:srgbClr val="00B050"/>
                </a:solidFill>
                <a:sym typeface="Wingdings" panose="05000000000000000000" pitchFamily="2" charset="2"/>
              </a:rPr>
              <a:t>Gbps</a:t>
            </a:r>
            <a:r>
              <a:rPr lang="en-US" altLang="ko-KR" sz="2000" dirty="0" smtClean="0">
                <a:solidFill>
                  <a:srgbClr val="00B050"/>
                </a:solidFill>
                <a:sym typeface="Wingdings" panose="05000000000000000000" pitchFamily="2" charset="2"/>
              </a:rPr>
              <a:t> can be achieved by using channel bonding, MIMO and 1024 QAM. See slide 53~54 (MCS tables)</a:t>
            </a: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3773809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88</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2.2.5 Link budget</a:t>
            </a:r>
            <a:endParaRPr lang="en-US" altLang="ko-KR" sz="2000" dirty="0"/>
          </a:p>
          <a:p>
            <a:pPr marL="0" indent="0">
              <a:buNone/>
            </a:pPr>
            <a:r>
              <a:rPr lang="en-US" altLang="ko-KR" sz="2000" dirty="0"/>
              <a:t>The proposal should include evidence that the system meets the requirement in Section 2.2.2 (Transmission range</a:t>
            </a:r>
            <a:r>
              <a:rPr lang="en-US" altLang="ko-KR" sz="2000" dirty="0" smtClean="0"/>
              <a:t>)  </a:t>
            </a:r>
            <a:endParaRPr lang="ko-KR" altLang="ko-KR" sz="2000" dirty="0"/>
          </a:p>
          <a:p>
            <a:pPr>
              <a:buFont typeface="Wingdings"/>
              <a:buChar char="à"/>
            </a:pPr>
            <a:r>
              <a:rPr lang="en-US" altLang="ko-KR" sz="2000" dirty="0" smtClean="0">
                <a:solidFill>
                  <a:srgbClr val="00B050"/>
                </a:solidFill>
                <a:sym typeface="Wingdings" panose="05000000000000000000" pitchFamily="2" charset="2"/>
              </a:rPr>
              <a:t>See Link Budget Margin table in the PHY Proposal</a:t>
            </a:r>
          </a:p>
          <a:p>
            <a:pPr>
              <a:buFont typeface="Wingdings"/>
              <a:buChar char="à"/>
            </a:pPr>
            <a:endParaRPr lang="en-US" altLang="ko-KR" sz="2000" dirty="0">
              <a:solidFill>
                <a:srgbClr val="00B050"/>
              </a:solidFill>
              <a:sym typeface="Wingdings" panose="05000000000000000000" pitchFamily="2" charset="2"/>
            </a:endParaRP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7829431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Regulatory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3. Regulatory requirements</a:t>
            </a:r>
          </a:p>
          <a:p>
            <a:pPr marL="0" indent="0">
              <a:buNone/>
            </a:pPr>
            <a:r>
              <a:rPr lang="en-US" altLang="ko-KR" sz="2000" dirty="0"/>
              <a:t>The output RF power levels and other regulations for each country which allow the use of the unlicensed 60 GHz band shall be </a:t>
            </a:r>
            <a:r>
              <a:rPr lang="en-US" altLang="ko-KR" sz="2000" dirty="0" smtClean="0"/>
              <a:t>followed</a:t>
            </a:r>
            <a:endParaRPr lang="ko-KR" altLang="ko-KR" sz="2000" dirty="0"/>
          </a:p>
          <a:p>
            <a:pPr marL="0" indent="0">
              <a:buNone/>
            </a:pPr>
            <a:r>
              <a:rPr lang="en-US" altLang="ko-KR" sz="2000" kern="0" dirty="0" smtClean="0"/>
              <a:t> </a:t>
            </a:r>
            <a:r>
              <a:rPr lang="en-US" altLang="ko-KR" sz="2000" dirty="0" smtClean="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RF power levels used in slide 73 are much lower than regulations for each country.</a:t>
            </a:r>
          </a:p>
          <a:p>
            <a:pPr marL="0" indent="0">
              <a:buNone/>
            </a:pPr>
            <a:r>
              <a:rPr lang="en-US" altLang="ko-KR" sz="2000" dirty="0" smtClean="0">
                <a:solidFill>
                  <a:srgbClr val="00B050"/>
                </a:solidFill>
                <a:sym typeface="Wingdings" panose="05000000000000000000" pitchFamily="2" charset="2"/>
              </a:rPr>
              <a:t>RF </a:t>
            </a:r>
            <a:r>
              <a:rPr lang="en-US" altLang="ko-KR" sz="2000" dirty="0" smtClean="0">
                <a:solidFill>
                  <a:srgbClr val="00B050"/>
                </a:solidFill>
                <a:sym typeface="Wingdings" panose="05000000000000000000" pitchFamily="2" charset="2"/>
              </a:rPr>
              <a:t>power levels and regulation related parameters can be adjusted to meet the requirement by the application or </a:t>
            </a:r>
            <a:r>
              <a:rPr lang="en-US" altLang="ko-KR" sz="2000" dirty="0" smtClean="0">
                <a:solidFill>
                  <a:srgbClr val="00B050"/>
                </a:solidFill>
                <a:sym typeface="Wingdings" panose="05000000000000000000" pitchFamily="2" charset="2"/>
              </a:rPr>
              <a:t>manufacturers.</a:t>
            </a:r>
            <a:endParaRPr lang="en-US" altLang="ko-KR" sz="2000" kern="0" dirty="0"/>
          </a:p>
          <a:p>
            <a:pPr>
              <a:buFont typeface="Wingdings"/>
              <a:buChar char="à"/>
            </a:pPr>
            <a:endParaRPr lang="en-US" altLang="ko-KR" sz="2000" dirty="0">
              <a:solidFill>
                <a:srgbClr val="00B050"/>
              </a:solidFill>
              <a:sym typeface="Wingdings" panose="05000000000000000000" pitchFamily="2" charset="2"/>
            </a:endParaRP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18016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Supporting Dual Modes (3/3)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 typeface="Wingdings"/>
              <a:buChar char="à"/>
            </a:pPr>
            <a:r>
              <a:rPr lang="en-US" altLang="ko-KR" sz="1800" u="sng" dirty="0">
                <a:latin typeface="Arial" panose="020B0604020202020204" pitchFamily="34" charset="0"/>
                <a:cs typeface="Arial" panose="020B0604020202020204" pitchFamily="34" charset="0"/>
                <a:sym typeface="Wingdings" panose="05000000000000000000" pitchFamily="2" charset="2"/>
              </a:rPr>
              <a:t>15.3c spec implies that 15.3c OOK devices do not have to support mandatory MCSs for non-OOK PHY mode. </a:t>
            </a:r>
            <a:r>
              <a:rPr lang="en-US" altLang="ko-KR" sz="1800" dirty="0">
                <a:latin typeface="Arial" panose="020B0604020202020204" pitchFamily="34" charset="0"/>
                <a:cs typeface="Arial" panose="020B0604020202020204" pitchFamily="34" charset="0"/>
                <a:sym typeface="Wingdings" panose="05000000000000000000" pitchFamily="2" charset="2"/>
              </a:rPr>
              <a:t> </a:t>
            </a:r>
          </a:p>
          <a:p>
            <a:pPr marL="971550" lvl="2" indent="-285750">
              <a:spcBef>
                <a:spcPts val="0"/>
              </a:spcBef>
              <a:spcAft>
                <a:spcPts val="1200"/>
              </a:spcAft>
              <a:buFontTx/>
              <a:buChar char="-"/>
            </a:pPr>
            <a:r>
              <a:rPr lang="en-US" altLang="ko-KR" sz="1600" i="1" dirty="0">
                <a:solidFill>
                  <a:srgbClr val="FF0000"/>
                </a:solidFill>
                <a:latin typeface="Arial" panose="020B0604020202020204" pitchFamily="34" charset="0"/>
                <a:cs typeface="Arial" panose="020B0604020202020204" pitchFamily="34" charset="0"/>
              </a:rPr>
              <a:t>A 15.3c device may implement SC PHY without OOK</a:t>
            </a:r>
          </a:p>
          <a:p>
            <a:pPr marL="971550" lvl="2" indent="-285750">
              <a:spcBef>
                <a:spcPts val="0"/>
              </a:spcBef>
              <a:spcAft>
                <a:spcPts val="1200"/>
              </a:spcAft>
              <a:buFontTx/>
              <a:buChar char="-"/>
            </a:pPr>
            <a:r>
              <a:rPr lang="en-US" altLang="ko-KR" sz="1600" i="1" dirty="0">
                <a:solidFill>
                  <a:srgbClr val="FF0000"/>
                </a:solidFill>
                <a:latin typeface="Arial" panose="020B0604020202020204" pitchFamily="34" charset="0"/>
                <a:cs typeface="Arial" panose="020B0604020202020204" pitchFamily="34" charset="0"/>
              </a:rPr>
              <a:t>A 15.3c device may implement SC PHY supporting OOK only (without mandatory SC PHY MCSs)</a:t>
            </a:r>
          </a:p>
          <a:p>
            <a:pPr marL="1314450" lvl="3" indent="-285750">
              <a:spcBef>
                <a:spcPts val="0"/>
              </a:spcBef>
              <a:spcAft>
                <a:spcPts val="1200"/>
              </a:spcAft>
              <a:buFont typeface="Arial" panose="020B0604020202020204" pitchFamily="34" charset="0"/>
              <a:buChar char="•"/>
            </a:pPr>
            <a:r>
              <a:rPr lang="en-US" altLang="ko-KR" sz="1400" i="1" dirty="0">
                <a:latin typeface="Arial" panose="020B0604020202020204" pitchFamily="34" charset="0"/>
                <a:cs typeface="Arial" panose="020B0604020202020204" pitchFamily="34" charset="0"/>
              </a:rPr>
              <a:t>Since mandatory PHY MCSs for SC PHY are not mandatory for OOK devices  </a:t>
            </a:r>
          </a:p>
          <a:p>
            <a:pPr marL="571500" lvl="1">
              <a:spcBef>
                <a:spcPts val="0"/>
              </a:spcBef>
              <a:spcAft>
                <a:spcPts val="1200"/>
              </a:spcAft>
              <a:buFontTx/>
              <a:buChar char="-"/>
            </a:pPr>
            <a:r>
              <a:rPr lang="en-US" altLang="ko-KR" sz="1800" dirty="0">
                <a:latin typeface="Arial" panose="020B0604020202020204" pitchFamily="34" charset="0"/>
                <a:cs typeface="Arial" panose="020B0604020202020204" pitchFamily="34" charset="0"/>
              </a:rPr>
              <a:t>15.3c OOK devices should be operated within child </a:t>
            </a:r>
            <a:r>
              <a:rPr lang="en-US" altLang="ko-KR" sz="1800" dirty="0" err="1">
                <a:latin typeface="Arial" panose="020B0604020202020204" pitchFamily="34" charset="0"/>
                <a:cs typeface="Arial" panose="020B0604020202020204" pitchFamily="34" charset="0"/>
              </a:rPr>
              <a:t>piconets</a:t>
            </a:r>
            <a:r>
              <a:rPr lang="en-US" altLang="ko-KR" sz="1800" dirty="0">
                <a:latin typeface="Arial" panose="020B0604020202020204" pitchFamily="34" charset="0"/>
                <a:cs typeface="Arial" panose="020B0604020202020204" pitchFamily="34" charset="0"/>
              </a:rPr>
              <a:t>, but </a:t>
            </a:r>
            <a:r>
              <a:rPr lang="en-US" altLang="ko-KR" sz="1800" dirty="0" smtClean="0">
                <a:latin typeface="Arial" panose="020B0604020202020204" pitchFamily="34" charset="0"/>
                <a:cs typeface="Arial" panose="020B0604020202020204" pitchFamily="34" charset="0"/>
              </a:rPr>
              <a:t>such restriction is not required by 15.3e</a:t>
            </a:r>
            <a:endParaRPr lang="en-US" altLang="ko-KR" sz="1800" dirty="0">
              <a:latin typeface="Arial" panose="020B0604020202020204" pitchFamily="34" charset="0"/>
              <a:cs typeface="Arial" panose="020B0604020202020204" pitchFamily="34" charset="0"/>
            </a:endParaRPr>
          </a:p>
          <a:p>
            <a:pPr marL="857250" lvl="2" indent="-171450">
              <a:spcBef>
                <a:spcPts val="0"/>
              </a:spcBef>
              <a:spcAft>
                <a:spcPts val="1200"/>
              </a:spcAft>
            </a:pPr>
            <a:r>
              <a:rPr lang="en-US" altLang="ko-KR" sz="1600" dirty="0">
                <a:latin typeface="Arial" panose="020B0604020202020204" pitchFamily="34" charset="0"/>
                <a:cs typeface="Arial" panose="020B0604020202020204" pitchFamily="34" charset="0"/>
              </a:rPr>
              <a:t>Only two devices in the 15.3e Network </a:t>
            </a:r>
          </a:p>
          <a:p>
            <a:pPr marL="857250" lvl="2" indent="-171450">
              <a:spcBef>
                <a:spcPts val="0"/>
              </a:spcBef>
              <a:spcAft>
                <a:spcPts val="1200"/>
              </a:spcAft>
            </a:pPr>
            <a:r>
              <a:rPr lang="en-US" altLang="ko-KR" sz="1600" dirty="0">
                <a:latin typeface="Arial" panose="020B0604020202020204" pitchFamily="34" charset="0"/>
                <a:cs typeface="Arial" panose="020B0604020202020204" pitchFamily="34" charset="0"/>
              </a:rPr>
              <a:t>No coexistence problem in 15.3e </a:t>
            </a:r>
            <a:r>
              <a:rPr lang="en-US" altLang="ko-KR" sz="1600" dirty="0" smtClean="0">
                <a:latin typeface="Arial" panose="020B0604020202020204" pitchFamily="34" charset="0"/>
                <a:cs typeface="Arial" panose="020B0604020202020204" pitchFamily="34" charset="0"/>
              </a:rPr>
              <a:t>due to the limited range</a:t>
            </a:r>
            <a:endParaRPr lang="en-US" altLang="ko-KR" sz="1600" dirty="0">
              <a:latin typeface="Arial" panose="020B0604020202020204" pitchFamily="34" charset="0"/>
              <a:cs typeface="Arial" panose="020B0604020202020204" pitchFamily="34" charset="0"/>
            </a:endParaRPr>
          </a:p>
          <a:p>
            <a:pPr marL="685800" lvl="1" indent="-342900">
              <a:spcBef>
                <a:spcPts val="0"/>
              </a:spcBef>
              <a:spcAft>
                <a:spcPts val="1200"/>
              </a:spcAft>
              <a:buFont typeface="Wingdings"/>
              <a:buChar char="à"/>
            </a:pPr>
            <a:r>
              <a:rPr lang="en-US" altLang="ko-KR" sz="1800" i="1" dirty="0">
                <a:solidFill>
                  <a:srgbClr val="FF0000"/>
                </a:solidFill>
                <a:latin typeface="Arial" panose="020B0604020202020204" pitchFamily="34" charset="0"/>
                <a:cs typeface="Arial" panose="020B0604020202020204" pitchFamily="34" charset="0"/>
                <a:sym typeface="Wingdings" panose="05000000000000000000" pitchFamily="2" charset="2"/>
              </a:rPr>
              <a:t>No problem in supporting dual modes for SC PHY in 15.3e</a:t>
            </a:r>
          </a:p>
          <a:p>
            <a:pPr marL="971550" lvl="2" indent="-285750">
              <a:spcBef>
                <a:spcPts val="0"/>
              </a:spcBef>
              <a:spcAft>
                <a:spcPts val="1200"/>
              </a:spcAft>
              <a:buFont typeface="Arial" panose="020B0604020202020204" pitchFamily="34" charset="0"/>
              <a:buChar char="•"/>
            </a:pPr>
            <a:r>
              <a:rPr lang="en-US" altLang="ko-KR" sz="1600" i="1" dirty="0">
                <a:latin typeface="Arial" panose="020B0604020202020204" pitchFamily="34" charset="0"/>
                <a:cs typeface="Arial" panose="020B0604020202020204" pitchFamily="34" charset="0"/>
                <a:sym typeface="Wingdings" panose="05000000000000000000" pitchFamily="2" charset="2"/>
              </a:rPr>
              <a:t>15.3e is an amendment to 15.3c </a:t>
            </a:r>
          </a:p>
          <a:p>
            <a:pPr marL="971550" lvl="2" indent="-285750">
              <a:spcBef>
                <a:spcPts val="0"/>
              </a:spcBef>
              <a:spcAft>
                <a:spcPts val="1200"/>
              </a:spcAft>
              <a:buFont typeface="Arial" panose="020B0604020202020204" pitchFamily="34" charset="0"/>
              <a:buChar char="•"/>
            </a:pPr>
            <a:r>
              <a:rPr lang="en-US" altLang="ko-KR" sz="1600" i="1" u="sng" dirty="0">
                <a:latin typeface="Arial" panose="020B0604020202020204" pitchFamily="34" charset="0"/>
                <a:cs typeface="Arial" panose="020B0604020202020204" pitchFamily="34" charset="0"/>
                <a:sym typeface="Wingdings" panose="05000000000000000000" pitchFamily="2" charset="2"/>
              </a:rPr>
              <a:t>15.3c already supports dual modes for SC PHY (non-OOK &amp; OOK only)</a:t>
            </a: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4642602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90</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1. </a:t>
            </a:r>
            <a:r>
              <a:rPr lang="en-US" altLang="ko-KR" sz="2000" dirty="0" smtClean="0"/>
              <a:t>Communication </a:t>
            </a:r>
            <a:r>
              <a:rPr lang="en-US" altLang="ko-KR" sz="2000" dirty="0"/>
              <a:t>distance:  Must demonstrate link budget values at a distance of 10 cm based on simulation. </a:t>
            </a:r>
            <a:endParaRPr lang="ko-KR" altLang="ko-KR" sz="2000" dirty="0"/>
          </a:p>
          <a:p>
            <a:pPr>
              <a:buFont typeface="Wingdings"/>
              <a:buChar char="à"/>
            </a:pPr>
            <a:r>
              <a:rPr lang="en-US" altLang="ko-KR" sz="2000" dirty="0" smtClean="0">
                <a:solidFill>
                  <a:srgbClr val="00B050"/>
                </a:solidFill>
                <a:sym typeface="Wingdings" panose="05000000000000000000" pitchFamily="2" charset="2"/>
              </a:rPr>
              <a:t>See </a:t>
            </a:r>
            <a:r>
              <a:rPr lang="en-US" altLang="ko-KR" sz="2000" dirty="0">
                <a:solidFill>
                  <a:srgbClr val="00B050"/>
                </a:solidFill>
                <a:sym typeface="Wingdings" panose="05000000000000000000" pitchFamily="2" charset="2"/>
              </a:rPr>
              <a:t>Link Budget Margin table in the PHY Proposal</a:t>
            </a:r>
          </a:p>
          <a:p>
            <a:pPr marL="0" indent="0">
              <a:buNone/>
            </a:pPr>
            <a:r>
              <a:rPr lang="en-US" altLang="ko-KR" sz="2000" kern="0" dirty="0" smtClean="0"/>
              <a:t>2. </a:t>
            </a:r>
            <a:r>
              <a:rPr lang="en-US" altLang="ko-KR" sz="2000" dirty="0"/>
              <a:t>Frequency: Shall operate within the 60GHz unlicensed band</a:t>
            </a:r>
            <a:endParaRPr lang="ko-KR" altLang="ko-KR" sz="2000" dirty="0"/>
          </a:p>
          <a:p>
            <a:pPr>
              <a:buFont typeface="Wingdings"/>
              <a:buChar char="à"/>
            </a:pPr>
            <a:r>
              <a:rPr lang="en-US" altLang="ko-KR" sz="2000" dirty="0">
                <a:solidFill>
                  <a:srgbClr val="00B050"/>
                </a:solidFill>
                <a:sym typeface="Wingdings" panose="05000000000000000000" pitchFamily="2" charset="2"/>
              </a:rPr>
              <a:t>Satisfied by PHY Proposal.</a:t>
            </a:r>
          </a:p>
          <a:p>
            <a:pPr marL="0" indent="0">
              <a:buNone/>
            </a:pPr>
            <a:r>
              <a:rPr lang="en-US" altLang="ko-KR" sz="2000" dirty="0" smtClean="0"/>
              <a:t>3. </a:t>
            </a:r>
            <a:r>
              <a:rPr lang="en-US" altLang="ko-KR" sz="2000" dirty="0"/>
              <a:t>Interference: Shall be able to operate in dense environments without mutual interference among 3e devices </a:t>
            </a:r>
          </a:p>
          <a:p>
            <a:pPr marL="0" indent="0">
              <a:buNone/>
            </a:pPr>
            <a:r>
              <a:rPr lang="en-US" altLang="ko-KR" sz="2000" dirty="0" smtClean="0">
                <a:solidFill>
                  <a:srgbClr val="00B050"/>
                </a:solidFill>
                <a:sym typeface="Wingdings" panose="05000000000000000000" pitchFamily="2" charset="2"/>
              </a:rPr>
              <a:t> Due to the limited range of 3e devices, 3e devices can operate without mutual interference among 3e devices</a:t>
            </a:r>
            <a:endParaRPr lang="ko-KR" altLang="ko-KR" sz="2000" dirty="0"/>
          </a:p>
          <a:p>
            <a:pPr marL="0" indent="0">
              <a:buNone/>
            </a:pPr>
            <a:r>
              <a:rPr lang="en-US" altLang="ko-KR" sz="2000" dirty="0" smtClean="0"/>
              <a:t>4. Coexistence</a:t>
            </a:r>
            <a:r>
              <a:rPr lang="en-US" altLang="ko-KR" sz="2000" dirty="0"/>
              <a:t>: Shall be able to coexist with other systems in the same band when operating without any beamforming technology</a:t>
            </a:r>
          </a:p>
          <a:p>
            <a:pPr marL="0" indent="0">
              <a:buNone/>
            </a:pPr>
            <a:r>
              <a:rPr lang="en-US" altLang="ko-KR" sz="2000" dirty="0">
                <a:solidFill>
                  <a:srgbClr val="00B050"/>
                </a:solidFill>
                <a:sym typeface="Wingdings" panose="05000000000000000000" pitchFamily="2" charset="2"/>
              </a:rPr>
              <a:t> Due to the limited range of 3e devices, 3e devices can </a:t>
            </a:r>
            <a:r>
              <a:rPr lang="en-US" altLang="ko-KR" sz="2000" dirty="0" smtClean="0">
                <a:solidFill>
                  <a:srgbClr val="00B050"/>
                </a:solidFill>
                <a:sym typeface="Wingdings" panose="05000000000000000000" pitchFamily="2" charset="2"/>
              </a:rPr>
              <a:t>coexist with other systems </a:t>
            </a:r>
            <a:r>
              <a:rPr lang="en-US" altLang="ko-KR" sz="2000" dirty="0">
                <a:solidFill>
                  <a:srgbClr val="00B050"/>
                </a:solidFill>
                <a:sym typeface="Wingdings" panose="05000000000000000000" pitchFamily="2" charset="2"/>
              </a:rPr>
              <a:t>without </a:t>
            </a:r>
            <a:r>
              <a:rPr lang="en-US" altLang="ko-KR" sz="2000" dirty="0" smtClean="0">
                <a:solidFill>
                  <a:srgbClr val="00B050"/>
                </a:solidFill>
                <a:sym typeface="Wingdings" panose="05000000000000000000" pitchFamily="2" charset="2"/>
              </a:rPr>
              <a:t>beamforming</a:t>
            </a:r>
            <a:endParaRPr lang="ko-KR"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0591615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91</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5. </a:t>
            </a:r>
            <a:r>
              <a:rPr lang="en-US" altLang="ko-KR" sz="2000" dirty="0"/>
              <a:t>Calculated data rate at the PHY SAP: At least one mode shall be capable of achieving 100 </a:t>
            </a:r>
            <a:r>
              <a:rPr lang="en-US" altLang="ko-KR" sz="2000" dirty="0" err="1"/>
              <a:t>Gbps</a:t>
            </a:r>
            <a:r>
              <a:rPr lang="en-US" altLang="ko-KR" sz="2000" dirty="0"/>
              <a:t> satisfying the common frequency regulations of US, EU, Korea, and Japan</a:t>
            </a:r>
          </a:p>
          <a:p>
            <a:pPr marL="0" indent="0">
              <a:buNone/>
            </a:pP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3 channels can be bonded in the above countries. Proposed system can provide 100 </a:t>
            </a:r>
            <a:r>
              <a:rPr lang="en-US" altLang="ko-KR" sz="2000" dirty="0" err="1" smtClean="0">
                <a:solidFill>
                  <a:srgbClr val="00B050"/>
                </a:solidFill>
                <a:sym typeface="Wingdings" panose="05000000000000000000" pitchFamily="2" charset="2"/>
              </a:rPr>
              <a:t>Gbps</a:t>
            </a:r>
            <a:r>
              <a:rPr lang="en-US" altLang="ko-KR" sz="2000" dirty="0" smtClean="0">
                <a:solidFill>
                  <a:srgbClr val="00B050"/>
                </a:solidFill>
                <a:sym typeface="Wingdings" panose="05000000000000000000" pitchFamily="2" charset="2"/>
              </a:rPr>
              <a:t> Peak PHY rate using channel bonding, MIMO, and 1024 QAM. See </a:t>
            </a:r>
            <a:r>
              <a:rPr lang="en-US" altLang="ko-KR" sz="2000" dirty="0">
                <a:solidFill>
                  <a:srgbClr val="00B050"/>
                </a:solidFill>
                <a:sym typeface="Wingdings" panose="05000000000000000000" pitchFamily="2" charset="2"/>
              </a:rPr>
              <a:t>slide </a:t>
            </a:r>
            <a:r>
              <a:rPr lang="en-US" altLang="ko-KR" sz="2000" dirty="0" smtClean="0">
                <a:solidFill>
                  <a:srgbClr val="00B050"/>
                </a:solidFill>
                <a:sym typeface="Wingdings" panose="05000000000000000000" pitchFamily="2" charset="2"/>
              </a:rPr>
              <a:t>53~54 </a:t>
            </a:r>
            <a:r>
              <a:rPr lang="en-US" altLang="ko-KR" sz="2000" dirty="0">
                <a:solidFill>
                  <a:srgbClr val="00B050"/>
                </a:solidFill>
                <a:sym typeface="Wingdings" panose="05000000000000000000" pitchFamily="2" charset="2"/>
              </a:rPr>
              <a:t>(MCS tables</a:t>
            </a:r>
            <a:r>
              <a:rPr lang="en-US" altLang="ko-KR" sz="2000" dirty="0" smtClean="0">
                <a:solidFill>
                  <a:srgbClr val="00B050"/>
                </a:solidFill>
                <a:sym typeface="Wingdings" panose="05000000000000000000" pitchFamily="2" charset="2"/>
              </a:rPr>
              <a:t>) of the PHY Proposal</a:t>
            </a:r>
            <a:endParaRPr lang="en-US" altLang="ko-KR" sz="2000" dirty="0" smtClean="0"/>
          </a:p>
          <a:p>
            <a:pPr marL="0" indent="0">
              <a:buNone/>
            </a:pPr>
            <a:r>
              <a:rPr lang="en-US" altLang="ko-KR" sz="2000" dirty="0" smtClean="0"/>
              <a:t>6. </a:t>
            </a:r>
            <a:r>
              <a:rPr lang="en-US" altLang="ko-KR" sz="2000" dirty="0"/>
              <a:t>Antenna form factor:  The antenna used for satisfying the other PHY criteria shall be small enough for placement and operation inside a mobile device, including smartphones</a:t>
            </a:r>
            <a:r>
              <a:rPr lang="en-US" altLang="ko-KR" sz="2000" dirty="0" smtClean="0"/>
              <a:t>.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PHY </a:t>
            </a:r>
            <a:r>
              <a:rPr lang="en-US" altLang="ko-KR" sz="2000" dirty="0" smtClean="0">
                <a:solidFill>
                  <a:srgbClr val="00B050"/>
                </a:solidFill>
                <a:sym typeface="Wingdings" panose="05000000000000000000" pitchFamily="2" charset="2"/>
              </a:rPr>
              <a:t>Proposal. Maximum </a:t>
            </a:r>
            <a:r>
              <a:rPr lang="en-US" altLang="ko-KR" sz="2000" dirty="0" smtClean="0">
                <a:solidFill>
                  <a:srgbClr val="00B050"/>
                </a:solidFill>
                <a:sym typeface="Wingdings" panose="05000000000000000000" pitchFamily="2" charset="2"/>
              </a:rPr>
              <a:t>2 antennas are </a:t>
            </a:r>
            <a:r>
              <a:rPr lang="en-US" altLang="ko-KR" sz="2000" dirty="0" smtClean="0">
                <a:solidFill>
                  <a:srgbClr val="00B050"/>
                </a:solidFill>
                <a:sym typeface="Wingdings" panose="05000000000000000000" pitchFamily="2" charset="2"/>
              </a:rPr>
              <a:t>used, the size of an antenna is 3.2 X 3.2 mm</a:t>
            </a:r>
            <a:r>
              <a:rPr lang="en-US" altLang="ko-KR" sz="2000" baseline="30000" dirty="0" smtClean="0">
                <a:solidFill>
                  <a:srgbClr val="00B050"/>
                </a:solidFill>
                <a:sym typeface="Wingdings" panose="05000000000000000000" pitchFamily="2" charset="2"/>
              </a:rPr>
              <a:t>2</a:t>
            </a:r>
            <a:r>
              <a:rPr lang="en-US" altLang="ko-KR" sz="2000" dirty="0" smtClean="0">
                <a:solidFill>
                  <a:srgbClr val="00B050"/>
                </a:solidFill>
                <a:sym typeface="Wingdings" panose="05000000000000000000" pitchFamily="2" charset="2"/>
              </a:rPr>
              <a:t>.</a:t>
            </a:r>
            <a:r>
              <a:rPr lang="en-US" altLang="ko-KR" sz="2000" dirty="0" smtClean="0">
                <a:solidFill>
                  <a:srgbClr val="00B050"/>
                </a:solidFill>
                <a:latin typeface="맑은 고딕" pitchFamily="50" charset="-127"/>
                <a:ea typeface="맑은 고딕" pitchFamily="50" charset="-127"/>
              </a:rPr>
              <a:t> See slide 20 of the PHY Proposal</a:t>
            </a:r>
            <a:endParaRPr lang="ko-KR" altLang="en-US" sz="2000" baseline="30000" dirty="0">
              <a:solidFill>
                <a:srgbClr val="00B050"/>
              </a:solidFill>
              <a:latin typeface="맑은 고딕" pitchFamily="50" charset="-127"/>
              <a:ea typeface="맑은 고딕" pitchFamily="50" charset="-127"/>
            </a:endParaRPr>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9192101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MAC</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92</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1. </a:t>
            </a:r>
            <a:r>
              <a:rPr lang="en-US" altLang="ko-KR" sz="2000" dirty="0"/>
              <a:t>Connection setup time: less than 2 </a:t>
            </a:r>
            <a:r>
              <a:rPr lang="en-US" altLang="ko-KR" sz="2000" dirty="0" err="1"/>
              <a:t>ms</a:t>
            </a:r>
            <a:r>
              <a:rPr lang="en-US" altLang="ko-KR" sz="2000" dirty="0"/>
              <a:t> </a:t>
            </a:r>
            <a:r>
              <a:rPr lang="en-US" altLang="ko-KR" sz="2000" dirty="0" smtClean="0">
                <a:solidFill>
                  <a:srgbClr val="00B050"/>
                </a:solidFill>
                <a:sym typeface="Wingdings" panose="05000000000000000000" pitchFamily="2" charset="2"/>
              </a:rPr>
              <a:t> Satisfied by MAC Proposal. See analysis described in slide 41 ~ 46 </a:t>
            </a:r>
            <a:br>
              <a:rPr lang="en-US" altLang="ko-KR" sz="2000" dirty="0" smtClean="0">
                <a:solidFill>
                  <a:srgbClr val="00B050"/>
                </a:solidFill>
                <a:sym typeface="Wingdings" panose="05000000000000000000" pitchFamily="2" charset="2"/>
              </a:rPr>
            </a:br>
            <a:r>
              <a:rPr lang="en-US" altLang="ko-KR" sz="2000" dirty="0"/>
              <a:t>2. Definition of "Connection setup time": time from first successful reception of all necessary information from the management frame(s) to completion of association by both </a:t>
            </a:r>
            <a:r>
              <a:rPr lang="en-US" altLang="ko-KR" sz="2000" dirty="0" smtClean="0"/>
              <a:t>devices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The definition is used when calculating the link setup time</a:t>
            </a:r>
          </a:p>
          <a:p>
            <a:pPr marL="0" indent="0">
              <a:buNone/>
            </a:pPr>
            <a:r>
              <a:rPr lang="en-US" altLang="ko-KR" sz="2000" dirty="0"/>
              <a:t> 3. P2P: Operation shall be limited to point-to-point connection between two devices </a:t>
            </a:r>
            <a:r>
              <a:rPr lang="en-US" altLang="ko-KR" sz="2000" dirty="0" smtClean="0"/>
              <a:t>only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a:t>
            </a:r>
            <a:r>
              <a:rPr lang="en-US" altLang="ko-KR" sz="2000" dirty="0">
                <a:solidFill>
                  <a:srgbClr val="00B050"/>
                </a:solidFill>
                <a:sym typeface="Wingdings" panose="05000000000000000000" pitchFamily="2" charset="2"/>
              </a:rPr>
              <a:t>by MAC Proposal:</a:t>
            </a:r>
          </a:p>
          <a:p>
            <a:pPr marL="0" indent="0">
              <a:buNone/>
            </a:pPr>
            <a:r>
              <a:rPr lang="en-US" altLang="ko-KR" sz="2000" dirty="0">
                <a:solidFill>
                  <a:srgbClr val="00B050"/>
                </a:solidFill>
                <a:sym typeface="Wingdings" panose="05000000000000000000" pitchFamily="2" charset="2"/>
              </a:rPr>
              <a:t> - See </a:t>
            </a:r>
            <a:r>
              <a:rPr lang="en-US" altLang="ko-KR" sz="2000" dirty="0" smtClean="0">
                <a:solidFill>
                  <a:srgbClr val="00B050"/>
                </a:solidFill>
                <a:sym typeface="Wingdings" panose="05000000000000000000" pitchFamily="2" charset="2"/>
              </a:rPr>
              <a:t>Slide </a:t>
            </a:r>
            <a:r>
              <a:rPr lang="en-US" altLang="ko-KR" sz="2000" dirty="0">
                <a:solidFill>
                  <a:srgbClr val="00B050"/>
                </a:solidFill>
                <a:sym typeface="Wingdings" panose="05000000000000000000" pitchFamily="2" charset="2"/>
              </a:rPr>
              <a:t>6, </a:t>
            </a:r>
            <a:r>
              <a:rPr lang="en-US" altLang="ko-KR" sz="2000" dirty="0">
                <a:solidFill>
                  <a:srgbClr val="00B050"/>
                </a:solidFill>
              </a:rPr>
              <a:t>11~ </a:t>
            </a:r>
            <a:r>
              <a:rPr lang="en-US" altLang="ko-KR" sz="2000" dirty="0" smtClean="0">
                <a:solidFill>
                  <a:srgbClr val="00B050"/>
                </a:solidFill>
              </a:rPr>
              <a:t>13 of the MAC Proposal</a:t>
            </a:r>
            <a:endParaRPr lang="en-US" altLang="ko-KR" sz="2000" dirty="0">
              <a:solidFill>
                <a:srgbClr val="00B050"/>
              </a:solidFill>
            </a:endParaRPr>
          </a:p>
          <a:p>
            <a:pPr marL="0" indent="0">
              <a:buNone/>
            </a:pPr>
            <a:r>
              <a:rPr lang="en-US" altLang="ko-KR" sz="2000" dirty="0"/>
              <a:t> </a:t>
            </a:r>
            <a:r>
              <a:rPr lang="en-US" altLang="ko-KR" sz="2000" dirty="0" smtClean="0"/>
              <a:t>4. </a:t>
            </a:r>
            <a:r>
              <a:rPr lang="en-US" altLang="ko-KR" sz="2000" dirty="0"/>
              <a:t>No identifiers: Connection setup shall be performed without exchanging network identifiers (PNID) for each </a:t>
            </a:r>
            <a:r>
              <a:rPr lang="en-US" altLang="ko-KR" sz="2000" dirty="0" smtClean="0"/>
              <a:t>session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the </a:t>
            </a:r>
            <a:r>
              <a:rPr lang="en-US" altLang="ko-KR" sz="2000" dirty="0">
                <a:solidFill>
                  <a:srgbClr val="00B050"/>
                </a:solidFill>
                <a:sym typeface="Wingdings" panose="05000000000000000000" pitchFamily="2" charset="2"/>
              </a:rPr>
              <a:t>MAC Proposal: No Network identifier is used in the proposal</a:t>
            </a:r>
            <a:endParaRPr lang="en-US" altLang="ko-KR" sz="2000" dirty="0">
              <a:solidFill>
                <a:srgbClr val="00B050"/>
              </a:solidFill>
            </a:endParaRPr>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4566221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MAC</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93</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5. </a:t>
            </a:r>
            <a:r>
              <a:rPr lang="en-US" altLang="ko-KR" sz="2000" dirty="0"/>
              <a:t>NO CSMA: No Listen before Talk (or CSMA) shall be used prior to transmission</a:t>
            </a:r>
            <a:r>
              <a:rPr lang="en-US" altLang="ko-KR" sz="2000" dirty="0" smtClean="0"/>
              <a:t> </a:t>
            </a:r>
            <a:r>
              <a:rPr lang="en-US" altLang="ko-KR" sz="2000" dirty="0" smtClean="0">
                <a:solidFill>
                  <a:srgbClr val="00B050"/>
                </a:solidFill>
                <a:sym typeface="Wingdings" panose="05000000000000000000" pitchFamily="2" charset="2"/>
              </a:rPr>
              <a:t> </a:t>
            </a:r>
            <a:r>
              <a:rPr lang="en-US" altLang="ko-KR" sz="2000" dirty="0">
                <a:solidFill>
                  <a:srgbClr val="00B050"/>
                </a:solidFill>
                <a:sym typeface="Wingdings" panose="05000000000000000000" pitchFamily="2" charset="2"/>
              </a:rPr>
              <a:t>Satisfied by MAC Proposal: See </a:t>
            </a:r>
            <a:r>
              <a:rPr lang="en-US" altLang="ko-KR" sz="2000" dirty="0" smtClean="0">
                <a:solidFill>
                  <a:srgbClr val="00B050"/>
                </a:solidFill>
                <a:sym typeface="Wingdings" panose="05000000000000000000" pitchFamily="2" charset="2"/>
              </a:rPr>
              <a:t>Slide 12, 21. </a:t>
            </a:r>
            <a:r>
              <a:rPr lang="en-US" altLang="ko-KR" sz="2000" dirty="0">
                <a:solidFill>
                  <a:srgbClr val="00B050"/>
                </a:solidFill>
                <a:sym typeface="Wingdings" panose="05000000000000000000" pitchFamily="2" charset="2"/>
              </a:rPr>
              <a:t>No CSMA/CA is used since CTA is used during data transmission phase</a:t>
            </a:r>
            <a:r>
              <a:rPr lang="en-US" altLang="ko-KR" sz="2000" dirty="0"/>
              <a:t> </a:t>
            </a:r>
          </a:p>
          <a:p>
            <a:pPr marL="0" indent="0">
              <a:buNone/>
            </a:pPr>
            <a:r>
              <a:rPr lang="en-US" altLang="ko-KR" sz="2000" dirty="0"/>
              <a:t> 6. Management frames: No periodic management frames shall be transmitted after completion of </a:t>
            </a:r>
            <a:r>
              <a:rPr lang="en-US" altLang="ko-KR" sz="2000" dirty="0" smtClean="0"/>
              <a:t>association </a:t>
            </a:r>
            <a:r>
              <a:rPr lang="en-US" altLang="ko-KR" sz="2000" dirty="0" smtClean="0">
                <a:sym typeface="Wingdings" panose="05000000000000000000" pitchFamily="2" charset="2"/>
              </a:rPr>
              <a:t> </a:t>
            </a:r>
            <a:r>
              <a:rPr lang="en-US" altLang="ko-KR" sz="2000" dirty="0">
                <a:solidFill>
                  <a:srgbClr val="00B050"/>
                </a:solidFill>
                <a:sym typeface="Wingdings" panose="05000000000000000000" pitchFamily="2" charset="2"/>
              </a:rPr>
              <a:t>Satisfied by MAC Proposal: beacon is not transmitted during the data transmission phase. Beacon is transmitted after a DEV is associated. See slide </a:t>
            </a:r>
            <a:r>
              <a:rPr lang="en-US" altLang="ko-KR" sz="2000" dirty="0" smtClean="0">
                <a:solidFill>
                  <a:srgbClr val="00B050"/>
                </a:solidFill>
                <a:sym typeface="Wingdings" panose="05000000000000000000" pitchFamily="2" charset="2"/>
              </a:rPr>
              <a:t>11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12 of the MAC Proposal</a:t>
            </a:r>
            <a:endParaRPr lang="en-US" altLang="ko-KR" sz="2000" dirty="0"/>
          </a:p>
          <a:p>
            <a:pPr marL="0" indent="0">
              <a:buNone/>
            </a:pPr>
            <a:r>
              <a:rPr lang="en-US" altLang="ko-KR" sz="2000" dirty="0"/>
              <a:t> 7. Data throughput: Shall be calculated at the MAC </a:t>
            </a:r>
            <a:r>
              <a:rPr lang="en-US" altLang="ko-KR" sz="2000" dirty="0" smtClean="0"/>
              <a:t>SAP </a:t>
            </a:r>
            <a:r>
              <a:rPr lang="en-US" altLang="ko-KR" sz="2000" dirty="0" smtClean="0">
                <a:solidFill>
                  <a:srgbClr val="00B050"/>
                </a:solidFill>
                <a:sym typeface="Wingdings" panose="05000000000000000000" pitchFamily="2" charset="2"/>
              </a:rPr>
              <a:t> See the calculated MAC throughput in the MAC Proposal (Slide 47 ~ 48)</a:t>
            </a:r>
            <a:endParaRPr lang="en-US" altLang="ko-KR" sz="2000" kern="0" dirty="0" smtClean="0"/>
          </a:p>
          <a:p>
            <a:pPr marL="0" indent="0">
              <a:buNone/>
            </a:pPr>
            <a:r>
              <a:rPr lang="en-US" altLang="ko-KR" sz="2000" dirty="0"/>
              <a:t> </a:t>
            </a:r>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2815951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MAC</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94</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8</a:t>
            </a:r>
            <a:r>
              <a:rPr lang="en-US" altLang="ko-KR" sz="2000" dirty="0"/>
              <a:t>. Error detection and correction: In the presence of random and burst errors, </a:t>
            </a:r>
            <a:r>
              <a:rPr lang="en-US" altLang="ko-KR" sz="2000" dirty="0" smtClean="0"/>
              <a:t>there </a:t>
            </a:r>
            <a:r>
              <a:rPr lang="en-US" altLang="ko-KR" sz="2000" dirty="0"/>
              <a:t>shall not be serious throughput degradation nor falling into unstable </a:t>
            </a:r>
            <a:r>
              <a:rPr lang="en-US" altLang="ko-KR" sz="2000" dirty="0" smtClean="0"/>
              <a:t>states </a:t>
            </a:r>
            <a:r>
              <a:rPr lang="en-US" altLang="ko-KR" sz="2000" dirty="0" smtClean="0">
                <a:solidFill>
                  <a:srgbClr val="00B050"/>
                </a:solidFill>
                <a:sym typeface="Wingdings" panose="05000000000000000000" pitchFamily="2" charset="2"/>
              </a:rPr>
              <a:t> error can be detected using FCS and mechanism. Since </a:t>
            </a:r>
            <a:r>
              <a:rPr lang="en-US" altLang="ko-KR" sz="2000" dirty="0" err="1" smtClean="0">
                <a:solidFill>
                  <a:srgbClr val="00B050"/>
                </a:solidFill>
                <a:sym typeface="Wingdings" panose="05000000000000000000" pitchFamily="2" charset="2"/>
              </a:rPr>
              <a:t>Ack</a:t>
            </a:r>
            <a:r>
              <a:rPr lang="en-US" altLang="ko-KR" sz="2000" dirty="0" smtClean="0">
                <a:solidFill>
                  <a:srgbClr val="00B050"/>
                </a:solidFill>
                <a:sym typeface="Wingdings" panose="05000000000000000000" pitchFamily="2" charset="2"/>
              </a:rPr>
              <a:t> and retransmission mechanism is provided at the MAC layer, the system can cope with random and burst errors</a:t>
            </a:r>
          </a:p>
          <a:p>
            <a:pPr marL="0" indent="0">
              <a:buNone/>
            </a:pPr>
            <a:r>
              <a:rPr lang="en-US" altLang="ko-KR" sz="2000" dirty="0" smtClean="0">
                <a:solidFill>
                  <a:srgbClr val="00B050"/>
                </a:solidFill>
                <a:sym typeface="Wingdings" panose="05000000000000000000" pitchFamily="2" charset="2"/>
              </a:rPr>
              <a:t> </a:t>
            </a:r>
            <a:r>
              <a:rPr lang="en-US" altLang="ko-KR" sz="2000" dirty="0" smtClean="0"/>
              <a: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11855630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System Criteria</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95</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457200" indent="-457200">
              <a:buAutoNum type="arabicPeriod"/>
            </a:pPr>
            <a:r>
              <a:rPr lang="en-US" altLang="ko-KR" sz="2000" dirty="0" smtClean="0"/>
              <a:t>Touch </a:t>
            </a:r>
            <a:r>
              <a:rPr lang="en-US" altLang="ko-KR" sz="2000" dirty="0"/>
              <a:t>action: Bringing the antennas to within about 1 cm shall trigger the two devices to establish connection. Accurate spatial alignment shall not be required.</a:t>
            </a:r>
            <a:r>
              <a:rPr lang="en-US" altLang="ko-KR" sz="2000" dirty="0" smtClean="0">
                <a:solidFill>
                  <a:srgbClr val="00B050"/>
                </a:solidFill>
                <a:sym typeface="Wingdings" panose="05000000000000000000" pitchFamily="2" charset="2"/>
              </a:rPr>
              <a:t> Satisfied by the MAC proposal. See slide 14 of the MAC Proposal (touch action)</a:t>
            </a:r>
          </a:p>
          <a:p>
            <a:pPr marL="0" indent="0">
              <a:buNone/>
            </a:pPr>
            <a:endParaRPr lang="en-US" altLang="ko-KR" sz="2000" dirty="0">
              <a:solidFill>
                <a:srgbClr val="00B050"/>
              </a:solidFill>
              <a:sym typeface="Wingdings" panose="05000000000000000000" pitchFamily="2" charset="2"/>
            </a:endParaRPr>
          </a:p>
          <a:p>
            <a:pPr marL="0" indent="0">
              <a:buNone/>
            </a:pPr>
            <a:r>
              <a:rPr lang="en-US" altLang="ko-KR" sz="2000" dirty="0"/>
              <a:t>2. Disconnection: Shall be able to disconnect promptly when devices draw apart beyond 10 </a:t>
            </a:r>
            <a:r>
              <a:rPr lang="en-US" altLang="ko-KR" sz="2000" dirty="0" smtClean="0"/>
              <a:t>cm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the </a:t>
            </a:r>
            <a:r>
              <a:rPr lang="en-US" altLang="ko-KR" sz="2000" dirty="0">
                <a:solidFill>
                  <a:srgbClr val="00B050"/>
                </a:solidFill>
                <a:sym typeface="Wingdings" panose="05000000000000000000" pitchFamily="2" charset="2"/>
              </a:rPr>
              <a:t>MAC Proposal: See slide </a:t>
            </a:r>
            <a:r>
              <a:rPr lang="en-US" altLang="ko-KR" sz="2000" dirty="0" smtClean="0">
                <a:solidFill>
                  <a:srgbClr val="00B050"/>
                </a:solidFill>
                <a:sym typeface="Wingdings" panose="05000000000000000000" pitchFamily="2" charset="2"/>
              </a:rPr>
              <a:t>13. </a:t>
            </a:r>
            <a:r>
              <a:rPr lang="en-US" altLang="ko-KR" sz="2000" dirty="0">
                <a:solidFill>
                  <a:srgbClr val="00B050"/>
                </a:solidFill>
                <a:sym typeface="Wingdings" panose="05000000000000000000" pitchFamily="2" charset="2"/>
              </a:rPr>
              <a:t>If </a:t>
            </a:r>
            <a:r>
              <a:rPr lang="en-US" altLang="ko-KR" sz="2000" dirty="0">
                <a:solidFill>
                  <a:srgbClr val="00B050"/>
                </a:solidFill>
              </a:rPr>
              <a:t>a DEV moves out of the range of the lite-PNC (</a:t>
            </a:r>
            <a:r>
              <a:rPr lang="en-US" altLang="ko-KR" sz="2000" dirty="0" err="1">
                <a:solidFill>
                  <a:srgbClr val="00B050"/>
                </a:solidFill>
              </a:rPr>
              <a:t>e.g</a:t>
            </a:r>
            <a:r>
              <a:rPr lang="en-US" altLang="ko-KR" sz="2000" dirty="0">
                <a:solidFill>
                  <a:srgbClr val="00B050"/>
                </a:solidFill>
              </a:rPr>
              <a:t>, 10 cm), then frames cannot be exchanged and the DEV is disassociated using the timeout mechanism. The range can be adjusted by the lite-PNC by transmit power control. Timeout period can be adjusted by using ATP value</a:t>
            </a:r>
            <a:endParaRPr lang="en-US" altLang="ko-KR" sz="2000" dirty="0" smtClean="0">
              <a:solidFill>
                <a:srgbClr val="00B050"/>
              </a:solidFill>
              <a:sym typeface="Wingdings" panose="05000000000000000000" pitchFamily="2" charset="2"/>
            </a:endParaRPr>
          </a:p>
          <a:p>
            <a:pPr marL="0" indent="0">
              <a:buNone/>
            </a:pPr>
            <a:r>
              <a:rPr lang="en-US" altLang="ko-KR" sz="2000" dirty="0" smtClean="0">
                <a:solidFill>
                  <a:srgbClr val="00B050"/>
                </a:solidFill>
                <a:sym typeface="Wingdings" panose="05000000000000000000" pitchFamily="2" charset="2"/>
              </a:rPr>
              <a:t> </a:t>
            </a:r>
            <a:r>
              <a:rPr lang="en-US" altLang="ko-KR" sz="2000" dirty="0" smtClean="0"/>
              <a: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9621301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System Criteria</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96</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sym typeface="Wingdings" panose="05000000000000000000" pitchFamily="2" charset="2"/>
              </a:rPr>
              <a:t>3. Efficient </a:t>
            </a:r>
            <a:r>
              <a:rPr lang="en-US" altLang="ko-KR" sz="2000" dirty="0" smtClean="0">
                <a:sym typeface="Wingdings" panose="05000000000000000000" pitchFamily="2" charset="2"/>
              </a:rPr>
              <a:t>Design: </a:t>
            </a:r>
            <a:r>
              <a:rPr lang="en-US" altLang="ko-KR" sz="2000" dirty="0"/>
              <a:t>System shall achieve high throughput and low latency using simple </a:t>
            </a:r>
            <a:r>
              <a:rPr lang="en-US" altLang="ko-KR" sz="2000" dirty="0" smtClean="0"/>
              <a:t>design </a:t>
            </a:r>
            <a:r>
              <a:rPr lang="en-US" altLang="ko-KR" sz="2000" dirty="0" smtClean="0">
                <a:solidFill>
                  <a:srgbClr val="00B050"/>
                </a:solidFill>
                <a:sym typeface="Wingdings" panose="05000000000000000000" pitchFamily="2" charset="2"/>
              </a:rPr>
              <a:t> Satisfied by MAC and PHY Proposal. The system provides OOK based PHY which is based on the simplest modulation method. Supporting dual PHY modes are </a:t>
            </a:r>
            <a:r>
              <a:rPr lang="en-US" altLang="ko-KR" sz="2000" dirty="0" smtClean="0">
                <a:solidFill>
                  <a:srgbClr val="00B050"/>
                </a:solidFill>
                <a:sym typeface="Wingdings" panose="05000000000000000000" pitchFamily="2" charset="2"/>
              </a:rPr>
              <a:t>straightforward </a:t>
            </a:r>
            <a:r>
              <a:rPr lang="en-US" altLang="ko-KR" sz="2000" dirty="0" smtClean="0">
                <a:solidFill>
                  <a:srgbClr val="00B050"/>
                </a:solidFill>
                <a:sym typeface="Wingdings" panose="05000000000000000000" pitchFamily="2" charset="2"/>
              </a:rPr>
              <a:t>without complex mechanisms. MIMO using polarization is used for high throughput which is very simple to </a:t>
            </a:r>
            <a:r>
              <a:rPr lang="en-US" altLang="ko-KR" sz="2000" dirty="0" smtClean="0">
                <a:solidFill>
                  <a:srgbClr val="00B050"/>
                </a:solidFill>
                <a:sym typeface="Wingdings" panose="05000000000000000000" pitchFamily="2" charset="2"/>
              </a:rPr>
              <a:t>implement</a:t>
            </a:r>
            <a:endParaRPr lang="en-US" altLang="ko-KR" sz="2000" dirty="0" smtClean="0">
              <a:solidFill>
                <a:srgbClr val="00B050"/>
              </a:solidFill>
              <a:sym typeface="Wingdings" panose="05000000000000000000" pitchFamily="2" charset="2"/>
            </a:endParaRPr>
          </a:p>
          <a:p>
            <a:pPr marL="0" indent="0">
              <a:buNone/>
            </a:pPr>
            <a:endParaRPr lang="en-US" altLang="ko-KR" sz="2000" dirty="0">
              <a:solidFill>
                <a:srgbClr val="00B050"/>
              </a:solidFill>
              <a:sym typeface="Wingdings" panose="05000000000000000000" pitchFamily="2" charset="2"/>
            </a:endParaRPr>
          </a:p>
          <a:p>
            <a:pPr marL="0" indent="0">
              <a:buNone/>
            </a:pPr>
            <a:r>
              <a:rPr lang="en-US" altLang="ko-KR" sz="2000" dirty="0"/>
              <a:t>4. Mobile devices should be </a:t>
            </a:r>
            <a:r>
              <a:rPr lang="en-US" altLang="ko-KR" sz="2000" dirty="0" smtClean="0"/>
              <a:t>energy-efficient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since the proposal includes OOK PHY which is very energy efficient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35660363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97</a:t>
            </a:fld>
            <a:endParaRPr lang="en-US" altLang="ko-K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
        <p:nvSpPr>
          <p:cNvPr id="9" name="내용 개체 틀 2"/>
          <p:cNvSpPr txBox="1">
            <a:spLocks/>
          </p:cNvSpPr>
          <p:nvPr/>
        </p:nvSpPr>
        <p:spPr bwMode="auto">
          <a:xfrm>
            <a:off x="838200" y="161845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2000" dirty="0"/>
              <a:t>Full PHY Proposal: Simplified PHY based on 15.3c Single Carrier PHY</a:t>
            </a:r>
          </a:p>
          <a:p>
            <a:pPr lvl="1"/>
            <a:r>
              <a:rPr lang="en-US" altLang="ko-KR" sz="1800" dirty="0"/>
              <a:t>Only SC PHY is used</a:t>
            </a:r>
          </a:p>
          <a:p>
            <a:pPr lvl="1"/>
            <a:r>
              <a:rPr lang="en-US" altLang="ko-KR" sz="1800" dirty="0"/>
              <a:t>The basic design of 15.3c SC PHY is inherited &amp; </a:t>
            </a:r>
            <a:r>
              <a:rPr lang="en-US" altLang="ko-KR" sz="1800" dirty="0" smtClean="0"/>
              <a:t>simplified</a:t>
            </a:r>
            <a:endParaRPr lang="en-US" altLang="ko-KR" sz="1800" dirty="0"/>
          </a:p>
          <a:p>
            <a:r>
              <a:rPr lang="en-US" altLang="ko-KR" sz="2000" dirty="0"/>
              <a:t>SC PHY has two modes</a:t>
            </a:r>
          </a:p>
          <a:p>
            <a:pPr lvl="1"/>
            <a:r>
              <a:rPr lang="en-US" altLang="ko-KR" sz="1800" dirty="0"/>
              <a:t>Low Complexity SC </a:t>
            </a:r>
            <a:r>
              <a:rPr lang="en-US" altLang="ko-KR" sz="1800" dirty="0" smtClean="0"/>
              <a:t>PHY for cost effective devices</a:t>
            </a:r>
            <a:endParaRPr lang="en-US" altLang="ko-KR" sz="1800" dirty="0"/>
          </a:p>
          <a:p>
            <a:pPr lvl="2"/>
            <a:r>
              <a:rPr lang="en-US" altLang="ko-KR" sz="1600" dirty="0" smtClean="0"/>
              <a:t>OOK </a:t>
            </a:r>
            <a:r>
              <a:rPr lang="en-US" altLang="ko-KR" sz="1600" dirty="0"/>
              <a:t>modulation with RS coding</a:t>
            </a:r>
          </a:p>
          <a:p>
            <a:pPr lvl="1"/>
            <a:r>
              <a:rPr lang="en-US" altLang="ko-KR" sz="1800" dirty="0"/>
              <a:t>High Rate SC </a:t>
            </a:r>
            <a:r>
              <a:rPr lang="en-US" altLang="ko-KR" sz="1800" dirty="0" smtClean="0"/>
              <a:t>PHY for high end devices</a:t>
            </a:r>
            <a:endParaRPr lang="en-US" altLang="ko-KR" sz="1600" dirty="0"/>
          </a:p>
          <a:p>
            <a:pPr lvl="2"/>
            <a:r>
              <a:rPr lang="en-US" altLang="ko-KR" sz="1600" dirty="0"/>
              <a:t>Pi/2 BPSK, Pi/2 QPSK, Pi/2 8PSK, Pi/2 16QAM, Pi/2 64QAM, Pi/2 256QAM, Pi/2 1024QAM with RS coding, LDPC</a:t>
            </a:r>
          </a:p>
          <a:p>
            <a:r>
              <a:rPr lang="en-US" altLang="ko-KR" sz="2000" dirty="0"/>
              <a:t>Channel Bonding (up to 4 channels)</a:t>
            </a:r>
          </a:p>
          <a:p>
            <a:r>
              <a:rPr lang="en-US" altLang="ko-KR" sz="2000" dirty="0"/>
              <a:t>Short Range 2X2 MIMO with Polarization Separation</a:t>
            </a:r>
          </a:p>
          <a:p>
            <a:pPr lvl="2"/>
            <a:endParaRPr lang="en-US" altLang="ko-KR" sz="1800" kern="0" dirty="0" smtClean="0"/>
          </a:p>
          <a:p>
            <a:pPr lvl="2"/>
            <a:endParaRPr lang="en-US" altLang="ko-KR" sz="2000" kern="0" dirty="0" smtClean="0"/>
          </a:p>
        </p:txBody>
      </p:sp>
    </p:spTree>
    <p:extLst>
      <p:ext uri="{BB962C8B-B14F-4D97-AF65-F5344CB8AC3E}">
        <p14:creationId xmlns:p14="http://schemas.microsoft.com/office/powerpoint/2010/main" val="41679393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400" dirty="0" smtClean="0"/>
              <a:t>References</a:t>
            </a:r>
            <a:endParaRPr lang="ko-KR" altLang="en-US" sz="34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98</a:t>
            </a:fld>
            <a:endParaRPr lang="en-US" altLang="ko-KR"/>
          </a:p>
        </p:txBody>
      </p:sp>
      <p:sp>
        <p:nvSpPr>
          <p:cNvPr id="11" name="내용 개체 틀 2"/>
          <p:cNvSpPr txBox="1">
            <a:spLocks/>
          </p:cNvSpPr>
          <p:nvPr/>
        </p:nvSpPr>
        <p:spPr>
          <a:xfrm>
            <a:off x="381000" y="1754088"/>
            <a:ext cx="8610600" cy="426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ko-KR" sz="1800" b="0" dirty="0" smtClean="0"/>
              <a:t>[</a:t>
            </a:r>
            <a:r>
              <a:rPr lang="en-US" altLang="ko-KR" sz="1800" b="0" dirty="0"/>
              <a:t>1] TG3e Technical Guidance document, May, 2015</a:t>
            </a:r>
          </a:p>
          <a:p>
            <a:pPr marL="0" indent="0">
              <a:buNone/>
            </a:pPr>
            <a:r>
              <a:rPr lang="en-US" altLang="ko-KR" sz="1800" b="0" dirty="0"/>
              <a:t>[2] TG3e Channel Modeling document, May, 2015</a:t>
            </a:r>
          </a:p>
          <a:p>
            <a:pPr marL="0" indent="0">
              <a:buNone/>
            </a:pPr>
            <a:r>
              <a:rPr lang="en-US" altLang="ko-KR" sz="1800" b="0" dirty="0"/>
              <a:t>[3] IEEE 802.15.3 – 2003 Specification, September 2003</a:t>
            </a:r>
          </a:p>
          <a:p>
            <a:pPr marL="0" indent="0">
              <a:buNone/>
            </a:pPr>
            <a:r>
              <a:rPr lang="en-US" altLang="ko-KR" sz="1800" b="0" dirty="0"/>
              <a:t>[4] IEEE 802.15.3b – 2005 Specification, May 2006</a:t>
            </a:r>
          </a:p>
          <a:p>
            <a:pPr marL="0" indent="0">
              <a:buNone/>
            </a:pPr>
            <a:r>
              <a:rPr lang="en-US" altLang="ko-KR" sz="1800" b="0" dirty="0"/>
              <a:t>[5] IEEE 802.15.3c – 2009 Specification, October 2009</a:t>
            </a:r>
          </a:p>
          <a:p>
            <a:pPr marL="0" indent="0">
              <a:buNone/>
            </a:pPr>
            <a:r>
              <a:rPr lang="en-US" altLang="ko-KR" sz="1800" b="0" dirty="0"/>
              <a:t>[6] IEEE 802.11 </a:t>
            </a:r>
            <a:r>
              <a:rPr lang="en-US" altLang="ko-KR" sz="1800" b="0" dirty="0" err="1"/>
              <a:t>REVmc</a:t>
            </a:r>
            <a:r>
              <a:rPr lang="en-US" altLang="ko-KR" sz="1800" b="0" dirty="0"/>
              <a:t> D4.0, January 2015</a:t>
            </a:r>
          </a:p>
          <a:p>
            <a:pPr marL="0" indent="0">
              <a:buNone/>
            </a:pPr>
            <a:r>
              <a:rPr lang="en-US" altLang="ko-KR" sz="1800" b="0" dirty="0"/>
              <a:t>[7] 15-14-0639-03-003d, </a:t>
            </a:r>
            <a:r>
              <a:rPr lang="en-US" altLang="ko-KR" sz="1800" b="0" dirty="0">
                <a:solidFill>
                  <a:schemeClr val="tx2"/>
                </a:solidFill>
              </a:rPr>
              <a:t>FCC NOI on Frequencies Above 24 GHz, </a:t>
            </a:r>
            <a:r>
              <a:rPr lang="is-IS" altLang="ko-KR" sz="1800" b="0" dirty="0">
                <a:solidFill>
                  <a:schemeClr val="tx2"/>
                </a:solidFill>
              </a:rPr>
              <a:t>FCC-14-154A1, </a:t>
            </a:r>
            <a:r>
              <a:rPr lang="en-US" altLang="ko-KR" sz="1800" b="0" dirty="0"/>
              <a:t>GN Docket No. 14-177, November </a:t>
            </a:r>
            <a:r>
              <a:rPr lang="en-US" altLang="ko-KR" sz="1800" b="0" dirty="0" smtClean="0"/>
              <a:t>2014</a:t>
            </a:r>
          </a:p>
          <a:p>
            <a:pPr marL="0" lvl="3" indent="0" defTabSz="933450" eaLnBrk="0" hangingPunct="0">
              <a:spcBef>
                <a:spcPct val="30000"/>
              </a:spcBef>
              <a:buNone/>
              <a:defRPr/>
            </a:pPr>
            <a:r>
              <a:rPr lang="en-US" altLang="ko-KR" sz="1800" b="0" dirty="0" smtClean="0"/>
              <a:t>[</a:t>
            </a:r>
            <a:r>
              <a:rPr lang="en-US" altLang="ko-KR" sz="1800" dirty="0"/>
              <a:t>8] Ken </a:t>
            </a:r>
            <a:r>
              <a:rPr lang="en-US" altLang="ko-KR" sz="1800" dirty="0" err="1"/>
              <a:t>Hiraga</a:t>
            </a:r>
            <a:r>
              <a:rPr lang="en-US" altLang="ko-KR" sz="1800" dirty="0"/>
              <a:t> et. al, </a:t>
            </a:r>
            <a:r>
              <a:rPr lang="en-US" altLang="ko-KR" sz="1800" b="0" dirty="0" smtClean="0"/>
              <a:t>On </a:t>
            </a:r>
            <a:r>
              <a:rPr lang="en-US" altLang="ko-KR" sz="1800" b="0" dirty="0"/>
              <a:t>the Transmission Method for Short-Range MIMO Communication, </a:t>
            </a:r>
            <a:r>
              <a:rPr lang="en-US" altLang="ko-KR" sz="1800" b="0" dirty="0" smtClean="0"/>
              <a:t>IEEE </a:t>
            </a:r>
            <a:r>
              <a:rPr lang="en-US" altLang="ko-KR" sz="1800" b="0" dirty="0"/>
              <a:t>TRANSACTIONS ON VEHICULAR TECHNOLOGY, VOL. 60, NO. 3, MARCH </a:t>
            </a:r>
            <a:r>
              <a:rPr lang="en-US" altLang="ko-KR" sz="1800" b="0" dirty="0" smtClean="0"/>
              <a:t>2011</a:t>
            </a:r>
          </a:p>
          <a:p>
            <a:pPr marL="0" lvl="3" indent="0" defTabSz="933450" eaLnBrk="0" hangingPunct="0">
              <a:spcBef>
                <a:spcPct val="30000"/>
              </a:spcBef>
              <a:buNone/>
              <a:defRPr/>
            </a:pPr>
            <a:r>
              <a:rPr lang="en-US" altLang="ko-KR" sz="1800" dirty="0" smtClean="0">
                <a:sym typeface="Wingdings" panose="05000000000000000000" pitchFamily="2" charset="2"/>
              </a:rPr>
              <a:t>[9] </a:t>
            </a:r>
            <a:r>
              <a:rPr lang="en-US" altLang="ko-KR" sz="1800" dirty="0" err="1" smtClean="0">
                <a:sym typeface="Wingdings" panose="05000000000000000000" pitchFamily="2" charset="2"/>
              </a:rPr>
              <a:t>Manabe</a:t>
            </a:r>
            <a:r>
              <a:rPr lang="en-US" altLang="ko-KR" sz="1800" dirty="0" smtClean="0">
                <a:sym typeface="Wingdings" panose="05000000000000000000" pitchFamily="2" charset="2"/>
              </a:rPr>
              <a:t>, T. et. </a:t>
            </a:r>
            <a:r>
              <a:rPr lang="en-US" altLang="ko-KR" sz="1800" dirty="0">
                <a:sym typeface="Wingdings" panose="05000000000000000000" pitchFamily="2" charset="2"/>
              </a:rPr>
              <a:t>a</a:t>
            </a:r>
            <a:r>
              <a:rPr lang="en-US" altLang="ko-KR" sz="1800" dirty="0" smtClean="0">
                <a:sym typeface="Wingdings" panose="05000000000000000000" pitchFamily="2" charset="2"/>
              </a:rPr>
              <a:t>l, Polarization dependence of multipath propagation and high-speed </a:t>
            </a:r>
            <a:r>
              <a:rPr lang="en-US" altLang="ko-KR" sz="1800" dirty="0" err="1" smtClean="0">
                <a:sym typeface="Wingdings" panose="05000000000000000000" pitchFamily="2" charset="2"/>
              </a:rPr>
              <a:t>taransmission</a:t>
            </a:r>
            <a:r>
              <a:rPr lang="en-US" altLang="ko-KR" sz="1800" dirty="0" smtClean="0">
                <a:sym typeface="Wingdings" panose="05000000000000000000" pitchFamily="2" charset="2"/>
              </a:rPr>
              <a:t> characteristics of indoor </a:t>
            </a:r>
            <a:r>
              <a:rPr lang="en-US" altLang="ko-KR" sz="1800" dirty="0" err="1" smtClean="0">
                <a:sym typeface="Wingdings" panose="05000000000000000000" pitchFamily="2" charset="2"/>
              </a:rPr>
              <a:t>milimeter</a:t>
            </a:r>
            <a:r>
              <a:rPr lang="en-US" altLang="ko-KR" sz="1800" dirty="0" smtClean="0">
                <a:sym typeface="Wingdings" panose="05000000000000000000" pitchFamily="2" charset="2"/>
              </a:rPr>
              <a:t>-wave channel at 60 GHz, IEEE Transactions on Vehicular Technology, 44(2), 268-274</a:t>
            </a:r>
            <a:endParaRPr lang="en-US" altLang="ko-KR" sz="1800" b="0" dirty="0">
              <a:sym typeface="Wingdings" panose="05000000000000000000" pitchFamily="2" charset="2"/>
            </a:endParaRPr>
          </a:p>
          <a:p>
            <a:pPr marL="0" indent="0">
              <a:buNone/>
            </a:pPr>
            <a:endParaRPr lang="en-US" altLang="ko-KR" sz="2000" b="0" dirty="0"/>
          </a:p>
          <a:p>
            <a:pPr marL="0" indent="0">
              <a:buNone/>
            </a:pPr>
            <a:endParaRPr lang="en-US" altLang="ko-KR" sz="2000" b="0" dirty="0"/>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23000530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99</a:t>
            </a:fld>
            <a:endParaRPr lang="en-US" altLang="ko-KR"/>
          </a:p>
        </p:txBody>
      </p:sp>
      <p:sp>
        <p:nvSpPr>
          <p:cNvPr id="43" name="내용 개체 틀 2"/>
          <p:cNvSpPr>
            <a:spLocks noGrp="1"/>
          </p:cNvSpPr>
          <p:nvPr>
            <p:ph idx="1"/>
          </p:nvPr>
        </p:nvSpPr>
        <p:spPr>
          <a:xfrm>
            <a:off x="214313" y="1382415"/>
            <a:ext cx="8715375" cy="5070921"/>
          </a:xfrm>
        </p:spPr>
        <p:txBody>
          <a:bodyPr/>
          <a:lstStyle/>
          <a:p>
            <a:pPr>
              <a:defRPr/>
            </a:pPr>
            <a:endParaRPr lang="en-US" altLang="ja-JP" sz="2400" dirty="0" smtClean="0"/>
          </a:p>
          <a:p>
            <a:pPr marL="400050" eaLnBrk="1">
              <a:lnSpc>
                <a:spcPct val="73000"/>
              </a:lnSpc>
              <a:defRPr/>
            </a:pPr>
            <a:endParaRPr lang="en-US" altLang="ja-JP" sz="2400" dirty="0" smtClean="0"/>
          </a:p>
          <a:p>
            <a:pPr marL="400050" eaLnBrk="1">
              <a:lnSpc>
                <a:spcPct val="73000"/>
              </a:lnSpc>
              <a:defRPr/>
            </a:pPr>
            <a:endParaRPr lang="en-US" altLang="ja-JP" sz="9600" dirty="0"/>
          </a:p>
          <a:p>
            <a:pPr marL="400050" eaLnBrk="1">
              <a:lnSpc>
                <a:spcPct val="73000"/>
              </a:lnSpc>
              <a:defRPr/>
            </a:pPr>
            <a:endParaRPr lang="en-US" altLang="ja-JP" sz="2400" b="0" dirty="0" smtClean="0">
              <a:solidFill>
                <a:srgbClr val="FF0000"/>
              </a:solidFill>
            </a:endParaRPr>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buFont typeface="Arial" pitchFamily="34" charset="0"/>
              <a:buChar char="•"/>
              <a:defRPr/>
            </a:pPr>
            <a:endParaRPr lang="en-US" altLang="ja-JP" sz="2400" dirty="0"/>
          </a:p>
          <a:p>
            <a:pPr marL="400050" eaLnBrk="1">
              <a:lnSpc>
                <a:spcPct val="73000"/>
              </a:lnSpc>
              <a:defRPr/>
            </a:pPr>
            <a:endParaRPr lang="en-US" altLang="ja-JP" sz="20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lvl="1">
              <a:defRPr/>
            </a:pPr>
            <a:endParaRPr lang="ko-KR" altLang="en-US" sz="2000" dirty="0" smtClean="0"/>
          </a:p>
          <a:p>
            <a:pPr>
              <a:defRPr/>
            </a:pPr>
            <a:endParaRPr lang="ko-KR" altLang="en-US" dirty="0" smtClean="0"/>
          </a:p>
        </p:txBody>
      </p:sp>
      <p:sp>
        <p:nvSpPr>
          <p:cNvPr id="18" name="제목 1"/>
          <p:cNvSpPr>
            <a:spLocks noGrp="1"/>
          </p:cNvSpPr>
          <p:nvPr>
            <p:ph type="title"/>
          </p:nvPr>
        </p:nvSpPr>
        <p:spPr>
          <a:xfrm>
            <a:off x="1763688" y="3068960"/>
            <a:ext cx="5832475" cy="919162"/>
          </a:xfrm>
        </p:spPr>
        <p:txBody>
          <a:bodyPr/>
          <a:lstStyle/>
          <a:p>
            <a:r>
              <a:rPr lang="en-US" altLang="ko-KR" sz="4800" dirty="0" smtClean="0">
                <a:solidFill>
                  <a:schemeClr val="tx1"/>
                </a:solidFill>
                <a:ea typeface="굴림" pitchFamily="50" charset="-127"/>
              </a:rPr>
              <a:t>Q &amp; A</a:t>
            </a:r>
            <a:endParaRPr lang="ko-KR" altLang="en-US" sz="4800" dirty="0" smtClean="0">
              <a:solidFill>
                <a:schemeClr val="tx1"/>
              </a:solidFill>
              <a:ea typeface="굴림" pitchFamily="50" charset="-127"/>
            </a:endParaRPr>
          </a:p>
        </p:txBody>
      </p:sp>
      <p:sp>
        <p:nvSpPr>
          <p:cNvPr id="8" name="날짜 개체 틀 3"/>
          <p:cNvSpPr>
            <a:spLocks noGrp="1"/>
          </p:cNvSpPr>
          <p:nvPr>
            <p:ph type="dt" sz="half" idx="10"/>
          </p:nvPr>
        </p:nvSpPr>
        <p:spPr>
          <a:xfrm>
            <a:off x="685800" y="378281"/>
            <a:ext cx="1600200" cy="215444"/>
          </a:xfrm>
        </p:spPr>
        <p:txBody>
          <a:bodyPr/>
          <a:lstStyle/>
          <a:p>
            <a:r>
              <a:rPr lang="en-US" altLang="ko-KR" dirty="0" smtClean="0"/>
              <a:t>July 2015</a:t>
            </a:r>
            <a:endParaRPr lang="en-US" altLang="ko-KR" dirty="0"/>
          </a:p>
        </p:txBody>
      </p:sp>
    </p:spTree>
    <p:extLst>
      <p:ext uri="{BB962C8B-B14F-4D97-AF65-F5344CB8AC3E}">
        <p14:creationId xmlns:p14="http://schemas.microsoft.com/office/powerpoint/2010/main" val="1434551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4156</TotalTime>
  <Words>11517</Words>
  <Application>Microsoft Office PowerPoint</Application>
  <PresentationFormat>화면 슬라이드 쇼(4:3)</PresentationFormat>
  <Paragraphs>3880</Paragraphs>
  <Slides>99</Slides>
  <Notes>93</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99</vt:i4>
      </vt:variant>
    </vt:vector>
  </HeadingPairs>
  <TitlesOfParts>
    <vt:vector size="102" baseType="lpstr">
      <vt:lpstr>template</vt:lpstr>
      <vt:lpstr>Graph</vt:lpstr>
      <vt:lpstr>Visio</vt:lpstr>
      <vt:lpstr>PowerPoint 프레젠테이션</vt:lpstr>
      <vt:lpstr>ETRI Proposal for Close Proximity PHY</vt:lpstr>
      <vt:lpstr>Contents</vt:lpstr>
      <vt:lpstr>Overview</vt:lpstr>
      <vt:lpstr>Single Carrier PHY (1/2)</vt:lpstr>
      <vt:lpstr>Single Carrier PHY (2/2)</vt:lpstr>
      <vt:lpstr>Supporting Dual Modes (1/3)</vt:lpstr>
      <vt:lpstr>Supporting Dual Modes (2/3)</vt:lpstr>
      <vt:lpstr>Supporting Dual Modes (3/3)</vt:lpstr>
      <vt:lpstr>Dual mode PHY Complexity  (1/2)</vt:lpstr>
      <vt:lpstr>Dual mode PHY Complexity  (2/2)</vt:lpstr>
      <vt:lpstr>Channelization (1/3) </vt:lpstr>
      <vt:lpstr>Channelization (2/3)</vt:lpstr>
      <vt:lpstr>Channelization (3/3)</vt:lpstr>
      <vt:lpstr>Channel Bonding Options</vt:lpstr>
      <vt:lpstr>Short Range MIMO with Polarization (1/3)</vt:lpstr>
      <vt:lpstr>Short Range MIMO with Polarization (2/3)</vt:lpstr>
      <vt:lpstr>Short Range MIMO with Polarization (3/3)</vt:lpstr>
      <vt:lpstr>Polarization Separation (1/5)</vt:lpstr>
      <vt:lpstr>Polarization Separation (2/5)</vt:lpstr>
      <vt:lpstr>Polarization Separation (3/5)</vt:lpstr>
      <vt:lpstr>Polarization Separation (4/5)</vt:lpstr>
      <vt:lpstr>Polarization Separation (5/5)</vt:lpstr>
      <vt:lpstr>Low Complexity SC PHY Design</vt:lpstr>
      <vt:lpstr>Low Complexity SC PHY</vt:lpstr>
      <vt:lpstr>Low Complexity SC PHY frame format (1/3)</vt:lpstr>
      <vt:lpstr>Low Complexity SC PHY frame format (2/3)</vt:lpstr>
      <vt:lpstr>Low Complexity SC PHY frame format (3/3)</vt:lpstr>
      <vt:lpstr>Preamble for MIMO &amp; Channel Bonding</vt:lpstr>
      <vt:lpstr>LC SC PHY Header format</vt:lpstr>
      <vt:lpstr>Base frame header construction </vt:lpstr>
      <vt:lpstr>Optional frame header construction </vt:lpstr>
      <vt:lpstr>PHY payload field construction</vt:lpstr>
      <vt:lpstr>Scrambling</vt:lpstr>
      <vt:lpstr>Forward Error Correction</vt:lpstr>
      <vt:lpstr>RS code</vt:lpstr>
      <vt:lpstr>Code Spreading</vt:lpstr>
      <vt:lpstr>Constellation Diagram</vt:lpstr>
      <vt:lpstr>LC PHY MCS</vt:lpstr>
      <vt:lpstr>High Rate SC PHY Design</vt:lpstr>
      <vt:lpstr>HR PHY frame format (1/2)</vt:lpstr>
      <vt:lpstr>HR PHY frame format (2/2)</vt:lpstr>
      <vt:lpstr>Preamble for MIMO &amp; Channel Bonding</vt:lpstr>
      <vt:lpstr>HR SC PHY Header format</vt:lpstr>
      <vt:lpstr>Frame header construction </vt:lpstr>
      <vt:lpstr>PHY payload field construction</vt:lpstr>
      <vt:lpstr>HR PHY MCS (1/8)</vt:lpstr>
      <vt:lpstr>HR PHY MCS (2/8)</vt:lpstr>
      <vt:lpstr>HR PHY MCS (3/8)</vt:lpstr>
      <vt:lpstr>HR PHY MCS (4/8)</vt:lpstr>
      <vt:lpstr>HR PHY MCS (5/8)</vt:lpstr>
      <vt:lpstr>HR PHY MCS (6/8)</vt:lpstr>
      <vt:lpstr>HR PHY MCS (7/8)</vt:lpstr>
      <vt:lpstr>HR PHY MCS (8/8)</vt:lpstr>
      <vt:lpstr>Base Header Rates</vt:lpstr>
      <vt:lpstr>Modulation: BPSK, (G)MSK, QPSK</vt:lpstr>
      <vt:lpstr>Modulation: 8-PSK, 16-QAM</vt:lpstr>
      <vt:lpstr>Modulation: 64 QAM</vt:lpstr>
      <vt:lpstr>Modulation: 256-QAM (1/4)</vt:lpstr>
      <vt:lpstr>Modulation: 256-QAM (2/4)</vt:lpstr>
      <vt:lpstr>Modulation: 256-QAM (3/4)</vt:lpstr>
      <vt:lpstr>Modulation: 256-QAM (4/4)</vt:lpstr>
      <vt:lpstr>Modulation : Pi/2 1024-QAM (1/4)</vt:lpstr>
      <vt:lpstr>Modulation : Pi/2 1024-QAM (2/4)</vt:lpstr>
      <vt:lpstr>Modulation : Pi/2 1024-QAM (3/4)</vt:lpstr>
      <vt:lpstr>Modulation : Pi/2 1024-QAM (4/4)</vt:lpstr>
      <vt:lpstr>Coding</vt:lpstr>
      <vt:lpstr>Scrambling</vt:lpstr>
      <vt:lpstr>PRBS generation</vt:lpstr>
      <vt:lpstr>PHY Layer Timing, IFS Parameters (1/2)</vt:lpstr>
      <vt:lpstr>PHY Layer Timing, IFS Parameters (2/2)</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Summary of Simulation Result</vt:lpstr>
      <vt:lpstr>Technical Requirements</vt:lpstr>
      <vt:lpstr>Technical Requirements</vt:lpstr>
      <vt:lpstr>Technical Requirements</vt:lpstr>
      <vt:lpstr>Technical Requirements</vt:lpstr>
      <vt:lpstr>Technical Requirements</vt:lpstr>
      <vt:lpstr>Technical Requirements</vt:lpstr>
      <vt:lpstr>Technical Requirements</vt:lpstr>
      <vt:lpstr>Technical Requirements</vt:lpstr>
      <vt:lpstr>Technical Requirements</vt:lpstr>
      <vt:lpstr>Regulatory Requirements</vt:lpstr>
      <vt:lpstr>Evaluation Criteria - PHY</vt:lpstr>
      <vt:lpstr>Evaluation Criteria - PHY</vt:lpstr>
      <vt:lpstr>Evaluation Criteria - MAC</vt:lpstr>
      <vt:lpstr>Evaluation Criteria - MAC</vt:lpstr>
      <vt:lpstr>Evaluation Criteria - MAC</vt:lpstr>
      <vt:lpstr>Evaluation Criteria – System Criteria</vt:lpstr>
      <vt:lpstr>Evaluation Criteria – System Criteria</vt:lpstr>
      <vt:lpstr>Summary</vt:lpstr>
      <vt:lpstr>References</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이재승</cp:lastModifiedBy>
  <cp:revision>268</cp:revision>
  <cp:lastPrinted>1998-02-10T13:28:06Z</cp:lastPrinted>
  <dcterms:created xsi:type="dcterms:W3CDTF">2014-03-12T01:39:25Z</dcterms:created>
  <dcterms:modified xsi:type="dcterms:W3CDTF">2015-07-10T03:53:23Z</dcterms:modified>
</cp:coreProperties>
</file>